
<file path=[Content_Types].xml><?xml version="1.0" encoding="utf-8"?>
<Types xmlns="http://schemas.openxmlformats.org/package/2006/content-types">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5.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1.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2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Lst>
  <p:sldSz cy="6858000" cx="12192000"/>
  <p:notesSz cx="6858000" cy="12192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A9ED424C-30D3-4510-9378-8C3B386AA62C}">
  <a:tblStyle styleId="{A9ED424C-30D3-4510-9378-8C3B386AA62C}" styleName="Table_0">
    <a:wholeTbl>
      <a:tcTxStyle>
        <a:font>
          <a:latin typeface="Arial"/>
          <a:ea typeface="Arial"/>
          <a:cs typeface="Arial"/>
        </a:font>
        <a:srgbClr val="000000"/>
      </a:tcTx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slide" Target="slides/slide24.xml"/><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slide" Target="slides/slide26.xml"/><Relationship Id="rId30" Type="http://schemas.openxmlformats.org/officeDocument/2006/relationships/slide" Target="slides/slide25.xml"/><Relationship Id="rId11" Type="http://schemas.openxmlformats.org/officeDocument/2006/relationships/slide" Target="slides/slide6.xml"/><Relationship Id="rId10" Type="http://schemas.openxmlformats.org/officeDocument/2006/relationships/slide" Target="slides/slide5.xml"/><Relationship Id="rId32" Type="http://schemas.openxmlformats.org/officeDocument/2006/relationships/slide" Target="slides/slide27.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 name="Shape 11"/>
        <p:cNvGrpSpPr/>
        <p:nvPr/>
      </p:nvGrpSpPr>
      <p:grpSpPr>
        <a:xfrm>
          <a:off x="0" y="0"/>
          <a:ext cx="0" cy="0"/>
          <a:chOff x="0" y="0"/>
          <a:chExt cx="0" cy="0"/>
        </a:xfrm>
      </p:grpSpPr>
      <p:sp>
        <p:nvSpPr>
          <p:cNvPr id="12" name="Google Shape;12;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 name="Google Shape;13;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Good morning. My name is Ashthaben Babariya and my project is Explainable AI for Network Intrusion Detection. In one line: machine-learning detectors are now very accurate, but they do not tell a SOC analyst why an alert fired. I compared two explanation methods, SHAP and LIME, on three detectors trained on CICIDS2017, at two data scales, and checked that the pipeline reproduces on a second machine.</a:t>
            </a:r>
            <a:endParaRPr/>
          </a:p>
        </p:txBody>
      </p:sp>
      <p:sp>
        <p:nvSpPr>
          <p:cNvPr id="14" name="Google Shape;14;p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 name="Shape 21"/>
        <p:cNvGrpSpPr/>
        <p:nvPr/>
      </p:nvGrpSpPr>
      <p:grpSpPr>
        <a:xfrm>
          <a:off x="0" y="0"/>
          <a:ext cx="0" cy="0"/>
          <a:chOff x="0" y="0"/>
          <a:chExt cx="0" cy="0"/>
        </a:xfrm>
      </p:grpSpPr>
      <p:sp>
        <p:nvSpPr>
          <p:cNvPr id="22" name="Google Shape;22;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3" name="Google Shape;23;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The talk follows the report: motivation and problem, the aim and research questions, how the experiment was designed, a demonstration of the implementation, the results and their discussion, and finally the conclusion, limitations and future work.</a:t>
            </a:r>
            <a:endParaRPr/>
          </a:p>
        </p:txBody>
      </p:sp>
      <p:sp>
        <p:nvSpPr>
          <p:cNvPr id="24" name="Google Shape;24;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 name="Shape 60"/>
        <p:cNvGrpSpPr/>
        <p:nvPr/>
      </p:nvGrpSpPr>
      <p:grpSpPr>
        <a:xfrm>
          <a:off x="0" y="0"/>
          <a:ext cx="0" cy="0"/>
          <a:chOff x="0" y="0"/>
          <a:chExt cx="0" cy="0"/>
        </a:xfrm>
      </p:grpSpPr>
      <p:sp>
        <p:nvSpPr>
          <p:cNvPr id="61" name="Google Shape;61;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2" name="Google Shape;62;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Why this topic. Breaches are expensive, and the cost grows with how long an attacker goes unnoticed. Signature tools cannot catch what they have not seen, so machine learning has taken over, but the best models are black boxes. In a SOC an alert with no reasoning has to be re-investigated, which feeds alert fatigue, and regulation is moving towards transparency. [Add one sentence here in your own words about why you personally chose this topic.]</a:t>
            </a:r>
            <a:endParaRPr/>
          </a:p>
        </p:txBody>
      </p:sp>
      <p:sp>
        <p:nvSpPr>
          <p:cNvPr id="63" name="Google Shape;63;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9" name="Shape 89"/>
        <p:cNvGrpSpPr/>
        <p:nvPr/>
      </p:nvGrpSpPr>
      <p:grpSpPr>
        <a:xfrm>
          <a:off x="0" y="0"/>
          <a:ext cx="0" cy="0"/>
          <a:chOff x="0" y="0"/>
          <a:chExt cx="0" cy="0"/>
        </a:xfrm>
      </p:grpSpPr>
      <p:sp>
        <p:nvSpPr>
          <p:cNvPr id="90" name="Google Shape;90;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1" name="Google Shape;91;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The literature shows that both SHAP and LIME can explain intrusion detectors, but usually one method on one model. Kalakoti et al. found that methods disagree and that the disagreement depends on the model, but they used one LSTM on private data. Arreche et al. built a metric framework but did not test training scale. So the gap is a controlled, like-for-like comparison, which this project provides.</a:t>
            </a:r>
            <a:endParaRPr/>
          </a:p>
        </p:txBody>
      </p:sp>
      <p:sp>
        <p:nvSpPr>
          <p:cNvPr id="92" name="Google Shape;92;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3" name="Shape 103"/>
        <p:cNvGrpSpPr/>
        <p:nvPr/>
      </p:nvGrpSpPr>
      <p:grpSpPr>
        <a:xfrm>
          <a:off x="0" y="0"/>
          <a:ext cx="0" cy="0"/>
          <a:chOff x="0" y="0"/>
          <a:chExt cx="0" cy="0"/>
        </a:xfrm>
      </p:grpSpPr>
      <p:sp>
        <p:nvSpPr>
          <p:cNvPr id="104" name="Google Shape;104;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5" name="Google Shape;105;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The aim is to find the model and explanation-method pair that best balances accuracy with interpretability. Objective one is the literature review, objective two is building the three detectors with both explanation methods in one pipeline, and objective three is evaluating detection and explanation quality and making a recommendation.</a:t>
            </a:r>
            <a:endParaRPr/>
          </a:p>
        </p:txBody>
      </p:sp>
      <p:sp>
        <p:nvSpPr>
          <p:cNvPr id="106" name="Google Shape;106;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9" name="Shape 129"/>
        <p:cNvGrpSpPr/>
        <p:nvPr/>
      </p:nvGrpSpPr>
      <p:grpSpPr>
        <a:xfrm>
          <a:off x="0" y="0"/>
          <a:ext cx="0" cy="0"/>
          <a:chOff x="0" y="0"/>
          <a:chExt cx="0" cy="0"/>
        </a:xfrm>
      </p:grpSpPr>
      <p:sp>
        <p:nvSpPr>
          <p:cNvPr id="130" name="Google Shape;130;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1" name="Google Shape;131;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Three research questions. RQ1 is about detection, RQ2 about explanation quality and cost for each model, and RQ3 asks whether those answers change with the amount of training data. The scope is a binary task on CICIDS2017 with three models and two methods. Because of hardware limits I trained on stratified subsamples, and the planned practitioner survey could not be carried out.</a:t>
            </a:r>
            <a:endParaRPr/>
          </a:p>
        </p:txBody>
      </p:sp>
      <p:sp>
        <p:nvSpPr>
          <p:cNvPr id="132" name="Google Shape;132;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7" name="Shape 157"/>
        <p:cNvGrpSpPr/>
        <p:nvPr/>
      </p:nvGrpSpPr>
      <p:grpSpPr>
        <a:xfrm>
          <a:off x="0" y="0"/>
          <a:ext cx="0" cy="0"/>
          <a:chOff x="0" y="0"/>
          <a:chExt cx="0" cy="0"/>
        </a:xfrm>
      </p:grpSpPr>
      <p:sp>
        <p:nvSpPr>
          <p:cNvPr id="158" name="Google Shape;158;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9" name="Google Shape;159;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Both methods are post-hoc: they are added to a trained model without changing it. SHAP gives each feature its fair share of the prediction; for trees, TreeExplainer computes exact values, so it gives the same answer every time. LIME samples random points around the instance and fits a simple linear model, so two runs can disagree. That gave me clear expectations to test.</a:t>
            </a:r>
            <a:endParaRPr/>
          </a:p>
        </p:txBody>
      </p:sp>
      <p:sp>
        <p:nvSpPr>
          <p:cNvPr id="160" name="Google Shape;160;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6" name="Shape 176"/>
        <p:cNvGrpSpPr/>
        <p:nvPr/>
      </p:nvGrpSpPr>
      <p:grpSpPr>
        <a:xfrm>
          <a:off x="0" y="0"/>
          <a:ext cx="0" cy="0"/>
          <a:chOff x="0" y="0"/>
          <a:chExt cx="0" cy="0"/>
        </a:xfrm>
      </p:grpSpPr>
      <p:sp>
        <p:nvSpPr>
          <p:cNvPr id="177" name="Google Shape;177;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8" name="Google Shape;178;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The design is a controlled experiment. The independent variables are the classifier and the explanation method, giving six conditions; the dependent variables are detection and explanation quality. Everything else is fixed, so differences come from the model and method. CICIDS2017 was chosen because it is modern, large and widely used, while its known labelling artefacts are acknowledged. It is public testbed data with no personal data.</a:t>
            </a:r>
            <a:endParaRPr/>
          </a:p>
        </p:txBody>
      </p:sp>
      <p:sp>
        <p:nvSpPr>
          <p:cNvPr id="179" name="Google Shape;179;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8" name="Shape 198"/>
        <p:cNvGrpSpPr/>
        <p:nvPr/>
      </p:nvGrpSpPr>
      <p:grpSpPr>
        <a:xfrm>
          <a:off x="0" y="0"/>
          <a:ext cx="0" cy="0"/>
          <a:chOff x="0" y="0"/>
          <a:chExt cx="0" cy="0"/>
        </a:xfrm>
      </p:grpSpPr>
      <p:sp>
        <p:nvSpPr>
          <p:cNvPr id="199" name="Google Shape;199;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0" name="Google Shape;200;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Stages one and two are one shared trunk, so all three models see exactly the same data and split. Stage three branches into three models. Stage four branches again, because each model gets a SHAP and a LIME explainer, giving six outputs, which meet in one common evaluation. Each stage is its own Python module, orchestrated by main.py.</a:t>
            </a:r>
            <a:endParaRPr/>
          </a:p>
        </p:txBody>
      </p:sp>
      <p:sp>
        <p:nvSpPr>
          <p:cNvPr id="201" name="Google Shape;201;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9" name="Shape 229"/>
        <p:cNvGrpSpPr/>
        <p:nvPr/>
      </p:nvGrpSpPr>
      <p:grpSpPr>
        <a:xfrm>
          <a:off x="0" y="0"/>
          <a:ext cx="0" cy="0"/>
          <a:chOff x="0" y="0"/>
          <a:chExt cx="0" cy="0"/>
        </a:xfrm>
      </p:grpSpPr>
      <p:sp>
        <p:nvSpPr>
          <p:cNvPr id="230" name="Google Shape;230;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31" name="Google Shape;231;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Cleaning removed about eleven percent of rows, mostly known CICFlowMeter artefacts. On a laptop with 8 GB of RAM and no GPU the full 2.5 million rows was not feasible, so I used stratified subsamples. The split is 80/20 and stratified. The scaler and SMOTE are fitted on training data only, so the test set is always genuine traffic.</a:t>
            </a:r>
            <a:endParaRPr/>
          </a:p>
        </p:txBody>
      </p:sp>
      <p:sp>
        <p:nvSpPr>
          <p:cNvPr id="232" name="Google Shape;232;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8" name="Shape 248"/>
        <p:cNvGrpSpPr/>
        <p:nvPr/>
      </p:nvGrpSpPr>
      <p:grpSpPr>
        <a:xfrm>
          <a:off x="0" y="0"/>
          <a:ext cx="0" cy="0"/>
          <a:chOff x="0" y="0"/>
          <a:chExt cx="0" cy="0"/>
        </a:xfrm>
      </p:grpSpPr>
      <p:sp>
        <p:nvSpPr>
          <p:cNvPr id="249" name="Google Shape;249;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50" name="Google Shape;250;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Detection uses five metrics, not accuracy alone, because the test set is imbalanced: precision relates to false alarms and recall to missed attacks. For explanations, fidelity is a deletion test: mask the top-ranked features and compare the drop in confidence with masking random features; positive means the explanation found features that matter. Stability explains each instance five times and measures overlap. Cost is time per explanation. The same 50 test instances are used for all six pairs.</a:t>
            </a:r>
            <a:endParaRPr/>
          </a:p>
        </p:txBody>
      </p:sp>
      <p:sp>
        <p:nvSpPr>
          <p:cNvPr id="251" name="Google Shape;251;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3" name="Shape 263"/>
        <p:cNvGrpSpPr/>
        <p:nvPr/>
      </p:nvGrpSpPr>
      <p:grpSpPr>
        <a:xfrm>
          <a:off x="0" y="0"/>
          <a:ext cx="0" cy="0"/>
          <a:chOff x="0" y="0"/>
          <a:chExt cx="0" cy="0"/>
        </a:xfrm>
      </p:grpSpPr>
      <p:sp>
        <p:nvSpPr>
          <p:cNvPr id="264" name="Google Shape;264;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65" name="Google Shape;265;p1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The pipeline uses standard Python libraries. It was built on a CPU-only laptop and re-installed on a second machine running Kali Linux. The workflow is three commands: generate synthetic data, run the data and training stages quickly with explainability skipped, then run the full pipeline. If there is time I will run these live; the next slides show the captured run.</a:t>
            </a:r>
            <a:endParaRPr/>
          </a:p>
        </p:txBody>
      </p:sp>
      <p:sp>
        <p:nvSpPr>
          <p:cNvPr id="266" name="Google Shape;266;p1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9" name="Shape 279"/>
        <p:cNvGrpSpPr/>
        <p:nvPr/>
      </p:nvGrpSpPr>
      <p:grpSpPr>
        <a:xfrm>
          <a:off x="0" y="0"/>
          <a:ext cx="0" cy="0"/>
          <a:chOff x="0" y="0"/>
          <a:chExt cx="0" cy="0"/>
        </a:xfrm>
      </p:grpSpPr>
      <p:sp>
        <p:nvSpPr>
          <p:cNvPr id="280" name="Google Shape;280;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81" name="Google Shape;281;p1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Left: the dependency check on Kali Linux. TensorFlow finds no CUDA drivers, so it runs on the CPU. ALL PACKAGES OK confirms every library imported in the virtual environment, and the README documents the five stages. Right: the smoke test. make_synthetic_data writes 5,050 rows with the CICIDS2017 columns; the permission denied line is just the shell trying to execute a CSV. Then main runs with skip-explainability. It loads nine CSV files instead of eight; I explain why on the reproducibility slide.</a:t>
            </a:r>
            <a:endParaRPr/>
          </a:p>
        </p:txBody>
      </p:sp>
      <p:sp>
        <p:nvSpPr>
          <p:cNvPr id="282" name="Google Shape;282;p1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4" name="Shape 294"/>
        <p:cNvGrpSpPr/>
        <p:nvPr/>
      </p:nvGrpSpPr>
      <p:grpSpPr>
        <a:xfrm>
          <a:off x="0" y="0"/>
          <a:ext cx="0" cy="0"/>
          <a:chOff x="0" y="0"/>
          <a:chExt cx="0" cy="0"/>
        </a:xfrm>
      </p:grpSpPr>
      <p:sp>
        <p:nvSpPr>
          <p:cNvPr id="295" name="Google Shape;295;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96" name="Google Shape;296;p1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The real run on Kali Linux. Combined raw shape 2,835,793 by 79; cleaning removes 314,995 rows; subsample to 300,000. Before SMOTE 199,276 benign and 40,724 attack, after SMOTE 199,276 each. Train 398,552 by 78, test 60,000 by 78. Then the Random Forest randomised search begins: 50 fits. Logging shapes at every step is what exposed two issues I discuss next.</a:t>
            </a:r>
            <a:endParaRPr/>
          </a:p>
        </p:txBody>
      </p:sp>
      <p:sp>
        <p:nvSpPr>
          <p:cNvPr id="297" name="Google Shape;297;p1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9" name="Shape 309"/>
        <p:cNvGrpSpPr/>
        <p:nvPr/>
      </p:nvGrpSpPr>
      <p:grpSpPr>
        <a:xfrm>
          <a:off x="0" y="0"/>
          <a:ext cx="0" cy="0"/>
          <a:chOff x="0" y="0"/>
          <a:chExt cx="0" cy="0"/>
        </a:xfrm>
      </p:grpSpPr>
      <p:sp>
        <p:nvSpPr>
          <p:cNvPr id="310" name="Google Shape;310;p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11" name="Google Shape;311;p1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This is what the pipeline produces. show_results.py reads the saved results and prints the explanation metrics; the LSTM rows here match the report: SHAP fidelity 0.2943, stability 0.3409, 0.26 seconds; LIME 0.0861, 0.2896, 0.49 seconds. Below it is what an analyst would actually see for one flagged connection: Random Forest with SHAP on test flow 24135. The five features that drove the alert are all backward-direction packet-size statistics, so the analyst immediately knows to look at the size and variability of the server-to-client traffic rather than starting from scratch.</a:t>
            </a:r>
            <a:endParaRPr/>
          </a:p>
        </p:txBody>
      </p:sp>
      <p:sp>
        <p:nvSpPr>
          <p:cNvPr id="312" name="Google Shape;312;p1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4" name="Shape 324"/>
        <p:cNvGrpSpPr/>
        <p:nvPr/>
      </p:nvGrpSpPr>
      <p:grpSpPr>
        <a:xfrm>
          <a:off x="0" y="0"/>
          <a:ext cx="0" cy="0"/>
          <a:chOff x="0" y="0"/>
          <a:chExt cx="0" cy="0"/>
        </a:xfrm>
      </p:grpSpPr>
      <p:sp>
        <p:nvSpPr>
          <p:cNvPr id="325" name="Google Shape;325;p1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26" name="Google Shape;326;p1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Raw rows and removed rows on Kali are both higher by exactly 5,050, the number of synthetic rows: the smoke-test file was left in the raw folder, so nine files were loaded. Every synthetic row was removed in cleaning, and everything after that is identical. So preprocessing is deterministic and portable, and the fix is to load only the eight named files.</a:t>
            </a:r>
            <a:endParaRPr/>
          </a:p>
        </p:txBody>
      </p:sp>
      <p:sp>
        <p:nvSpPr>
          <p:cNvPr id="327" name="Google Shape;327;p1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8" name="Shape 338"/>
        <p:cNvGrpSpPr/>
        <p:nvPr/>
      </p:nvGrpSpPr>
      <p:grpSpPr>
        <a:xfrm>
          <a:off x="0" y="0"/>
          <a:ext cx="0" cy="0"/>
          <a:chOff x="0" y="0"/>
          <a:chExt cx="0" cy="0"/>
        </a:xfrm>
      </p:grpSpPr>
      <p:sp>
        <p:nvSpPr>
          <p:cNvPr id="339" name="Google Shape;339;p1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40" name="Google Shape;340;p1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RQ1. XGBoost is the best detector, F1 0.9971 and recall 0.9995. Random Forest is almost the same at 0.9956. The LSTM is clearly weaker, F1 0.867: recall is good at 0.975 but precision is only 0.78. Its ROC-AUC of 0.992 suggests the threshold, not the ranking, is the problem. Near-perfect scores on CICIDS2017 should be read with caution because of its known artefacts.</a:t>
            </a:r>
            <a:endParaRPr/>
          </a:p>
        </p:txBody>
      </p:sp>
      <p:sp>
        <p:nvSpPr>
          <p:cNvPr id="341" name="Google Shape;341;p1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4" name="Shape 354"/>
        <p:cNvGrpSpPr/>
        <p:nvPr/>
      </p:nvGrpSpPr>
      <p:grpSpPr>
        <a:xfrm>
          <a:off x="0" y="0"/>
          <a:ext cx="0" cy="0"/>
          <a:chOff x="0" y="0"/>
          <a:chExt cx="0" cy="0"/>
        </a:xfrm>
      </p:grpSpPr>
      <p:sp>
        <p:nvSpPr>
          <p:cNvPr id="355" name="Google Shape;355;p1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56" name="Google Shape;356;p1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To make the scores concrete I reconstructed approximate confusion matrices from precision, recall and the test-set class counts; the implied accuracy matches the measured accuracy to four decimal places. XGBoost raises about 54 false alarms, the LSTM about 2,800. That is exactly the noise that drives alert fatigue, so for a model like the LSTM, explanations become close to essential.</a:t>
            </a:r>
            <a:endParaRPr/>
          </a:p>
        </p:txBody>
      </p:sp>
      <p:sp>
        <p:nvSpPr>
          <p:cNvPr id="357" name="Google Shape;357;p1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9" name="Shape 369"/>
        <p:cNvGrpSpPr/>
        <p:nvPr/>
      </p:nvGrpSpPr>
      <p:grpSpPr>
        <a:xfrm>
          <a:off x="0" y="0"/>
          <a:ext cx="0" cy="0"/>
          <a:chOff x="0" y="0"/>
          <a:chExt cx="0" cy="0"/>
        </a:xfrm>
      </p:grpSpPr>
      <p:sp>
        <p:nvSpPr>
          <p:cNvPr id="370" name="Google Shape;370;p1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71" name="Google Shape;371;p1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RQ2. SHAP beats LIME on fidelity for all three models: small gap on XGBoost, large on the LSTM. On the tree models SHAP stability is a perfect 1.0, as theory predicts. LIME is around 0.4, meaning only about forty percent of the top features are shared between two runs of the same alert. On the LSTM, SHAP has to use the sampling-based GradientExplainer and its stability falls to 0.341, barely above LIME. Fidelity values compare methods within a model, not across models. This echoes Kalakoti et al.: method disagreement depends on the model [13].</a:t>
            </a:r>
            <a:endParaRPr/>
          </a:p>
        </p:txBody>
      </p:sp>
      <p:sp>
        <p:nvSpPr>
          <p:cNvPr id="372" name="Google Shape;372;p1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6" name="Shape 386"/>
        <p:cNvGrpSpPr/>
        <p:nvPr/>
      </p:nvGrpSpPr>
      <p:grpSpPr>
        <a:xfrm>
          <a:off x="0" y="0"/>
          <a:ext cx="0" cy="0"/>
          <a:chOff x="0" y="0"/>
          <a:chExt cx="0" cy="0"/>
        </a:xfrm>
      </p:grpSpPr>
      <p:sp>
        <p:nvSpPr>
          <p:cNvPr id="387" name="Google Shape;387;p2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88" name="Google Shape;388;p2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Cost matters at alert volume. SHAP on XGBoost takes about six milliseconds, around 160 explanations per second on one laptop CPU, which is enough to explain every alert. The other five pairs manage two to eleven per second, so they suit on-demand explanation. SHAP is about fifteen times faster than LIME on XGBoost and twice as fast on the LSTM; LIME is slightly faster on Random Forest.</a:t>
            </a:r>
            <a:endParaRPr/>
          </a:p>
        </p:txBody>
      </p:sp>
      <p:sp>
        <p:nvSpPr>
          <p:cNvPr id="389" name="Google Shape;389;p2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2" name="Shape 402"/>
        <p:cNvGrpSpPr/>
        <p:nvPr/>
      </p:nvGrpSpPr>
      <p:grpSpPr>
        <a:xfrm>
          <a:off x="0" y="0"/>
          <a:ext cx="0" cy="0"/>
          <a:chOff x="0" y="0"/>
          <a:chExt cx="0" cy="0"/>
        </a:xfrm>
      </p:grpSpPr>
      <p:sp>
        <p:nvSpPr>
          <p:cNvPr id="403" name="Google Shape;403;p2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04" name="Google Shape;404;p2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RQ3. With six times more data, the tree models and their SHAP stability did not change. But the LSTM improved a lot at detection, F1 0.736 to 0.867, while SHAP stability on it fell from 0.640 to 0.341, so SHAP's lead over LIME shrank about six-fold. A plausible reason is that a model trained on more data has a sharper decision surface, so GradientExplainer's sampled gradients vary more. With two data points this is a hypothesis, not an established trend.</a:t>
            </a:r>
            <a:endParaRPr/>
          </a:p>
        </p:txBody>
      </p:sp>
      <p:sp>
        <p:nvSpPr>
          <p:cNvPr id="405" name="Google Shape;405;p2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9" name="Shape 419"/>
        <p:cNvGrpSpPr/>
        <p:nvPr/>
      </p:nvGrpSpPr>
      <p:grpSpPr>
        <a:xfrm>
          <a:off x="0" y="0"/>
          <a:ext cx="0" cy="0"/>
          <a:chOff x="0" y="0"/>
          <a:chExt cx="0" cy="0"/>
        </a:xfrm>
      </p:grpSpPr>
      <p:sp>
        <p:nvSpPr>
          <p:cNvPr id="420" name="Google Shape;420;p2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21" name="Google Shape;421;p2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Three points for discussion. First, model choice and explanation choice are not independent: SHAP is exact on trees but approximate on the LSTM. Second, the conclusion changed with scale, which a single small experiment would have missed. Third, detection accuracy and explanation quality do not move together. Finally, a caution: explanations can also help an attacker, so they are for internal analyst use.</a:t>
            </a:r>
            <a:endParaRPr/>
          </a:p>
        </p:txBody>
      </p:sp>
      <p:sp>
        <p:nvSpPr>
          <p:cNvPr id="422" name="Google Shape;422;p2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5" name="Shape 445"/>
        <p:cNvGrpSpPr/>
        <p:nvPr/>
      </p:nvGrpSpPr>
      <p:grpSpPr>
        <a:xfrm>
          <a:off x="0" y="0"/>
          <a:ext cx="0" cy="0"/>
          <a:chOff x="0" y="0"/>
          <a:chExt cx="0" cy="0"/>
        </a:xfrm>
      </p:grpSpPr>
      <p:sp>
        <p:nvSpPr>
          <p:cNvPr id="446" name="Google Shape;446;p2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47" name="Google Shape;447;p2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To conclude: all three objectives were met. The research questions are answered: XGBoost is the best detector; SHAP is more faithful and stable than LIME on every model; and the tree results hold across scale while the LSTM explanations do not. The recommendation is XGBoost with SHAP TreeExplainer. The wider lesson is that detection and explanation have to be evaluated together, on the same data and at more than one scale, before a combination is trusted in a SOC.</a:t>
            </a:r>
            <a:endParaRPr/>
          </a:p>
        </p:txBody>
      </p:sp>
      <p:sp>
        <p:nvSpPr>
          <p:cNvPr id="448" name="Google Shape;448;p2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8" name="Shape 468"/>
        <p:cNvGrpSpPr/>
        <p:nvPr/>
      </p:nvGrpSpPr>
      <p:grpSpPr>
        <a:xfrm>
          <a:off x="0" y="0"/>
          <a:ext cx="0" cy="0"/>
          <a:chOff x="0" y="0"/>
          <a:chExt cx="0" cy="0"/>
        </a:xfrm>
      </p:grpSpPr>
      <p:sp>
        <p:nvSpPr>
          <p:cNvPr id="469" name="Google Shape;469;p2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70" name="Google Shape;470;p2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Limitations: subsamples rather than the full dataset; the scale effect has only two points; fifty explained instances and one definition of fidelity; SMOTE was applied before cross-validation, so CV scores are optimistic, though the test set was never synthetic; CICIDS2017 has known label errors; and the practitioner survey was not run. Future work follows directly from these: more scales and seeds, other datasets, multi-class, pipeline fixes, and the practitioner study.</a:t>
            </a:r>
            <a:endParaRPr/>
          </a:p>
        </p:txBody>
      </p:sp>
      <p:sp>
        <p:nvSpPr>
          <p:cNvPr id="471" name="Google Shape;471;p2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3" name="Shape 483"/>
        <p:cNvGrpSpPr/>
        <p:nvPr/>
      </p:nvGrpSpPr>
      <p:grpSpPr>
        <a:xfrm>
          <a:off x="0" y="0"/>
          <a:ext cx="0" cy="0"/>
          <a:chOff x="0" y="0"/>
          <a:chExt cx="0" cy="0"/>
        </a:xfrm>
      </p:grpSpPr>
      <p:sp>
        <p:nvSpPr>
          <p:cNvPr id="484" name="Google Shape;484;p2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85" name="Google Shape;485;p2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Full reference list in IEEE format, numbered in the order sources are first cited in these slides.</a:t>
            </a:r>
            <a:endParaRPr/>
          </a:p>
        </p:txBody>
      </p:sp>
      <p:sp>
        <p:nvSpPr>
          <p:cNvPr id="486" name="Google Shape;486;p2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93" name="Shape 493"/>
        <p:cNvGrpSpPr/>
        <p:nvPr/>
      </p:nvGrpSpPr>
      <p:grpSpPr>
        <a:xfrm>
          <a:off x="0" y="0"/>
          <a:ext cx="0" cy="0"/>
          <a:chOff x="0" y="0"/>
          <a:chExt cx="0" cy="0"/>
        </a:xfrm>
      </p:grpSpPr>
      <p:sp>
        <p:nvSpPr>
          <p:cNvPr id="494" name="Google Shape;494;p2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95" name="Google Shape;495;p2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Full reference list in IEEE format, numbered in the order sources are first cited in these slides.</a:t>
            </a:r>
            <a:endParaRPr/>
          </a:p>
        </p:txBody>
      </p:sp>
      <p:sp>
        <p:nvSpPr>
          <p:cNvPr id="496" name="Google Shape;496;p2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3" name="Shape 503"/>
        <p:cNvGrpSpPr/>
        <p:nvPr/>
      </p:nvGrpSpPr>
      <p:grpSpPr>
        <a:xfrm>
          <a:off x="0" y="0"/>
          <a:ext cx="0" cy="0"/>
          <a:chOff x="0" y="0"/>
          <a:chExt cx="0" cy="0"/>
        </a:xfrm>
      </p:grpSpPr>
      <p:sp>
        <p:nvSpPr>
          <p:cNvPr id="504" name="Google Shape;504;p2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05" name="Google Shape;505;p2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Thank you. I am happy to take questions, and I can run the pipeline live. Likely questions: why an LSTM on tabular features; why fidelity is defined by deletion; whether SMOTE before CV affects the results (the test set was always genuine); why 50 instances; how this would work on live traffic.</a:t>
            </a:r>
            <a:endParaRPr/>
          </a:p>
        </p:txBody>
      </p:sp>
      <p:sp>
        <p:nvSpPr>
          <p:cNvPr id="506" name="Google Shape;506;p2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DEFAULT">
  <p:cSld name="DEFAULT">
    <p:bg>
      <p:bgPr>
        <a:solidFill>
          <a:schemeClr val="lt1"/>
        </a:solidFill>
      </p:bgPr>
    </p:bg>
    <p:spTree>
      <p:nvGrpSpPr>
        <p:cNvPr id="10" name="Shape 10"/>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 name="Shape 9"/>
        <p:cNvGrpSpPr/>
        <p:nvPr/>
      </p:nvGrpSpPr>
      <p:grpSpPr>
        <a:xfrm>
          <a:off x="0" y="0"/>
          <a:ext cx="0" cy="0"/>
          <a:chOff x="0" y="0"/>
          <a:chExt cx="0" cy="0"/>
        </a:xfrm>
      </p:grpSpPr>
    </p:spTree>
  </p:cSld>
  <p:clrMap accent1="accent1" accent2="accent2" accent3="accent3" accent4="accent4" accent5="accent5" accent6="accent6" bg1="lt1" bg2="dk2" tx1="dk1" tx2="lt2" folHlink="folHlink" hlink="hlink"/>
  <p:sldLayoutIdLst>
    <p:sldLayoutId id="2147483648" r:id="rId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1.png"/><Relationship Id="rId4" Type="http://schemas.openxmlformats.org/officeDocument/2006/relationships/image" Target="../media/image4.png"/><Relationship Id="rId5" Type="http://schemas.openxmlformats.org/officeDocument/2006/relationships/image" Target="../media/image5.png"/><Relationship Id="rId6" Type="http://schemas.openxmlformats.org/officeDocument/2006/relationships/image" Target="../media/image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3.png"/><Relationship Id="rId4" Type="http://schemas.openxmlformats.org/officeDocument/2006/relationships/image" Target="../media/image2.png"/><Relationship Id="rId5" Type="http://schemas.openxmlformats.org/officeDocument/2006/relationships/image" Target="../media/image7.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10.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9.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8.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1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 Id="rId3" Type="http://schemas.openxmlformats.org/officeDocument/2006/relationships/image" Target="../media/image12.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 Id="rId3" Type="http://schemas.openxmlformats.org/officeDocument/2006/relationships/image" Target="../media/image13.png"/><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 Id="rId3" Type="http://schemas.openxmlformats.org/officeDocument/2006/relationships/image" Target="../media/image23.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 Id="rId3" Type="http://schemas.openxmlformats.org/officeDocument/2006/relationships/image" Target="../media/image22.png"/><Relationship Id="rId4" Type="http://schemas.openxmlformats.org/officeDocument/2006/relationships/image" Target="../media/image24.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7.xml"/><Relationship Id="rId3" Type="http://schemas.openxmlformats.org/officeDocument/2006/relationships/image" Target="../media/image19.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8.xml"/><Relationship Id="rId3" Type="http://schemas.openxmlformats.org/officeDocument/2006/relationships/image" Target="../media/image14.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9.xml"/><Relationship Id="rId3" Type="http://schemas.openxmlformats.org/officeDocument/2006/relationships/image" Target="../media/image18.png"/><Relationship Id="rId4" Type="http://schemas.openxmlformats.org/officeDocument/2006/relationships/image" Target="../media/image26.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0.xml"/><Relationship Id="rId3" Type="http://schemas.openxmlformats.org/officeDocument/2006/relationships/image" Target="../media/image16.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1.xml"/><Relationship Id="rId3" Type="http://schemas.openxmlformats.org/officeDocument/2006/relationships/image" Target="../media/image27.png"/><Relationship Id="rId4" Type="http://schemas.openxmlformats.org/officeDocument/2006/relationships/image" Target="../media/image25.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2.xml"/><Relationship Id="rId3" Type="http://schemas.openxmlformats.org/officeDocument/2006/relationships/image" Target="../media/image20.png"/><Relationship Id="rId4" Type="http://schemas.openxmlformats.org/officeDocument/2006/relationships/image" Target="../media/image21.png"/><Relationship Id="rId5" Type="http://schemas.openxmlformats.org/officeDocument/2006/relationships/image" Target="../media/image17.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7.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13233B"/>
        </a:solidFill>
      </p:bgPr>
    </p:bg>
    <p:spTree>
      <p:nvGrpSpPr>
        <p:cNvPr id="15" name="Shape 15"/>
        <p:cNvGrpSpPr/>
        <p:nvPr/>
      </p:nvGrpSpPr>
      <p:grpSpPr>
        <a:xfrm>
          <a:off x="0" y="0"/>
          <a:ext cx="0" cy="0"/>
          <a:chOff x="0" y="0"/>
          <a:chExt cx="0" cy="0"/>
        </a:xfrm>
      </p:grpSpPr>
      <p:sp>
        <p:nvSpPr>
          <p:cNvPr id="16" name="Google Shape;16;p3"/>
          <p:cNvSpPr txBox="1"/>
          <p:nvPr/>
        </p:nvSpPr>
        <p:spPr>
          <a:xfrm>
            <a:off x="731520" y="822960"/>
            <a:ext cx="10058400" cy="3200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8FD3C8"/>
              </a:buClr>
              <a:buSzPts val="1300"/>
              <a:buFont typeface="Calibri"/>
              <a:buNone/>
            </a:pPr>
            <a:r>
              <a:rPr b="1" i="0" lang="en-US" sz="1300" u="none" cap="none" strike="noStrike">
                <a:solidFill>
                  <a:srgbClr val="8FD3C8"/>
                </a:solidFill>
                <a:latin typeface="Calibri"/>
                <a:ea typeface="Calibri"/>
                <a:cs typeface="Calibri"/>
                <a:sym typeface="Calibri"/>
              </a:rPr>
              <a:t>MSc MASTER'S PROJECT  ·  FINAL VIVA AND DEMONSTRATION</a:t>
            </a:r>
            <a:endParaRPr b="0" i="0" sz="1300" u="none" cap="none" strike="noStrike">
              <a:solidFill>
                <a:schemeClr val="dk1"/>
              </a:solidFill>
              <a:latin typeface="Calibri"/>
              <a:ea typeface="Calibri"/>
              <a:cs typeface="Calibri"/>
              <a:sym typeface="Calibri"/>
            </a:endParaRPr>
          </a:p>
        </p:txBody>
      </p:sp>
      <p:sp>
        <p:nvSpPr>
          <p:cNvPr id="17" name="Google Shape;17;p3"/>
          <p:cNvSpPr txBox="1"/>
          <p:nvPr/>
        </p:nvSpPr>
        <p:spPr>
          <a:xfrm>
            <a:off x="731520" y="1371600"/>
            <a:ext cx="10241280" cy="173736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FFFFFF"/>
              </a:buClr>
              <a:buSzPts val="4400"/>
              <a:buFont typeface="Cambria"/>
              <a:buNone/>
            </a:pPr>
            <a:r>
              <a:rPr b="1" i="0" lang="en-US" sz="4400" u="none" cap="none" strike="noStrike">
                <a:solidFill>
                  <a:srgbClr val="FFFFFF"/>
                </a:solidFill>
                <a:latin typeface="Cambria"/>
                <a:ea typeface="Cambria"/>
                <a:cs typeface="Cambria"/>
                <a:sym typeface="Cambria"/>
              </a:rPr>
              <a:t>Explainable Artificial Intelligence for Network Intrusion Detection</a:t>
            </a:r>
            <a:endParaRPr b="0" i="0" sz="4400" u="none" cap="none" strike="noStrike">
              <a:solidFill>
                <a:schemeClr val="dk1"/>
              </a:solidFill>
              <a:latin typeface="Calibri"/>
              <a:ea typeface="Calibri"/>
              <a:cs typeface="Calibri"/>
              <a:sym typeface="Calibri"/>
            </a:endParaRPr>
          </a:p>
        </p:txBody>
      </p:sp>
      <p:sp>
        <p:nvSpPr>
          <p:cNvPr id="18" name="Google Shape;18;p3"/>
          <p:cNvSpPr txBox="1"/>
          <p:nvPr/>
        </p:nvSpPr>
        <p:spPr>
          <a:xfrm>
            <a:off x="731520" y="3108960"/>
            <a:ext cx="10058400" cy="4572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F4A261"/>
              </a:buClr>
              <a:buSzPts val="2400"/>
              <a:buFont typeface="Cambria"/>
              <a:buNone/>
            </a:pPr>
            <a:r>
              <a:rPr b="0" i="1" lang="en-US" sz="2400" u="none" cap="none" strike="noStrike">
                <a:solidFill>
                  <a:srgbClr val="F4A261"/>
                </a:solidFill>
                <a:latin typeface="Cambria"/>
                <a:ea typeface="Cambria"/>
                <a:cs typeface="Cambria"/>
                <a:sym typeface="Cambria"/>
              </a:rPr>
              <a:t>Bridging the accuracy–interpretability gap</a:t>
            </a:r>
            <a:endParaRPr b="0" i="0" sz="2400" u="none" cap="none" strike="noStrike">
              <a:solidFill>
                <a:schemeClr val="dk1"/>
              </a:solidFill>
              <a:latin typeface="Calibri"/>
              <a:ea typeface="Calibri"/>
              <a:cs typeface="Calibri"/>
              <a:sym typeface="Calibri"/>
            </a:endParaRPr>
          </a:p>
        </p:txBody>
      </p:sp>
      <p:sp>
        <p:nvSpPr>
          <p:cNvPr id="19" name="Google Shape;19;p3"/>
          <p:cNvSpPr txBox="1"/>
          <p:nvPr/>
        </p:nvSpPr>
        <p:spPr>
          <a:xfrm>
            <a:off x="731520" y="3977640"/>
            <a:ext cx="7315200" cy="41148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FFFFFF"/>
              </a:buClr>
              <a:buSzPts val="2200"/>
              <a:buFont typeface="Calibri"/>
              <a:buNone/>
            </a:pPr>
            <a:r>
              <a:rPr b="1" i="0" lang="en-US" sz="2200" u="none" cap="none" strike="noStrike">
                <a:solidFill>
                  <a:srgbClr val="FFFFFF"/>
                </a:solidFill>
                <a:latin typeface="Calibri"/>
                <a:ea typeface="Calibri"/>
                <a:cs typeface="Calibri"/>
                <a:sym typeface="Calibri"/>
              </a:rPr>
              <a:t>Ashthaben Girishbhai Babariya</a:t>
            </a:r>
            <a:endParaRPr b="0" i="0" sz="2200" u="none" cap="none" strike="noStrike">
              <a:solidFill>
                <a:schemeClr val="dk1"/>
              </a:solidFill>
              <a:latin typeface="Calibri"/>
              <a:ea typeface="Calibri"/>
              <a:cs typeface="Calibri"/>
              <a:sym typeface="Calibri"/>
            </a:endParaRPr>
          </a:p>
        </p:txBody>
      </p:sp>
      <p:sp>
        <p:nvSpPr>
          <p:cNvPr id="20" name="Google Shape;20;p3"/>
          <p:cNvSpPr txBox="1"/>
          <p:nvPr/>
        </p:nvSpPr>
        <p:spPr>
          <a:xfrm>
            <a:off x="731520" y="4407408"/>
            <a:ext cx="8229600" cy="36576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BFCBDA"/>
              </a:buClr>
              <a:buSzPts val="1600"/>
              <a:buFont typeface="Calibri"/>
              <a:buNone/>
            </a:pPr>
            <a:r>
              <a:rPr b="0" i="0" lang="en-US" sz="1600" u="none" cap="none" strike="noStrike">
                <a:solidFill>
                  <a:srgbClr val="BFCBDA"/>
                </a:solidFill>
                <a:latin typeface="Calibri"/>
                <a:ea typeface="Calibri"/>
                <a:cs typeface="Calibri"/>
                <a:sym typeface="Calibri"/>
              </a:rPr>
              <a:t>University of Wales Trinity Saint David  ·  September 2026</a:t>
            </a:r>
            <a:endParaRPr b="0" i="0" sz="1600" u="none" cap="none" strike="noStrike">
              <a:solidFill>
                <a:schemeClr val="dk1"/>
              </a:solidFill>
              <a:latin typeface="Calibri"/>
              <a:ea typeface="Calibri"/>
              <a:cs typeface="Calibri"/>
              <a:sym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25" name="Shape 25"/>
        <p:cNvGrpSpPr/>
        <p:nvPr/>
      </p:nvGrpSpPr>
      <p:grpSpPr>
        <a:xfrm>
          <a:off x="0" y="0"/>
          <a:ext cx="0" cy="0"/>
          <a:chOff x="0" y="0"/>
          <a:chExt cx="0" cy="0"/>
        </a:xfrm>
      </p:grpSpPr>
      <p:sp>
        <p:nvSpPr>
          <p:cNvPr id="26" name="Google Shape;26;p4"/>
          <p:cNvSpPr txBox="1"/>
          <p:nvPr/>
        </p:nvSpPr>
        <p:spPr>
          <a:xfrm>
            <a:off x="548640" y="347472"/>
            <a:ext cx="91440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D7A6F"/>
              </a:buClr>
              <a:buSzPts val="1200"/>
              <a:buFont typeface="Calibri"/>
              <a:buNone/>
            </a:pPr>
            <a:r>
              <a:rPr b="1" i="0" lang="en-US" sz="1200" u="none" cap="none" strike="noStrike">
                <a:solidFill>
                  <a:srgbClr val="1D7A6F"/>
                </a:solidFill>
                <a:latin typeface="Calibri"/>
                <a:ea typeface="Calibri"/>
                <a:cs typeface="Calibri"/>
                <a:sym typeface="Calibri"/>
              </a:rPr>
              <a:t>OUTLINE</a:t>
            </a:r>
            <a:endParaRPr b="0" i="0" sz="1200" u="none" cap="none" strike="noStrike">
              <a:solidFill>
                <a:schemeClr val="dk1"/>
              </a:solidFill>
              <a:latin typeface="Calibri"/>
              <a:ea typeface="Calibri"/>
              <a:cs typeface="Calibri"/>
              <a:sym typeface="Calibri"/>
            </a:endParaRPr>
          </a:p>
        </p:txBody>
      </p:sp>
      <p:sp>
        <p:nvSpPr>
          <p:cNvPr id="27" name="Google Shape;27;p4"/>
          <p:cNvSpPr txBox="1"/>
          <p:nvPr/>
        </p:nvSpPr>
        <p:spPr>
          <a:xfrm>
            <a:off x="548640" y="621792"/>
            <a:ext cx="11064240" cy="6858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3000"/>
              <a:buFont typeface="Cambria"/>
              <a:buNone/>
            </a:pPr>
            <a:r>
              <a:rPr b="1" i="0" lang="en-US" sz="3000" u="none" cap="none" strike="noStrike">
                <a:solidFill>
                  <a:srgbClr val="13233B"/>
                </a:solidFill>
                <a:latin typeface="Cambria"/>
                <a:ea typeface="Cambria"/>
                <a:cs typeface="Cambria"/>
                <a:sym typeface="Cambria"/>
              </a:rPr>
              <a:t>Structure of this presentation</a:t>
            </a:r>
            <a:endParaRPr b="0" i="0" sz="3000" u="none" cap="none" strike="noStrike">
              <a:solidFill>
                <a:schemeClr val="dk1"/>
              </a:solidFill>
              <a:latin typeface="Calibri"/>
              <a:ea typeface="Calibri"/>
              <a:cs typeface="Calibri"/>
              <a:sym typeface="Calibri"/>
            </a:endParaRPr>
          </a:p>
        </p:txBody>
      </p:sp>
      <p:sp>
        <p:nvSpPr>
          <p:cNvPr id="28" name="Google Shape;28;p4"/>
          <p:cNvSpPr/>
          <p:nvPr/>
        </p:nvSpPr>
        <p:spPr>
          <a:xfrm>
            <a:off x="548640" y="1600200"/>
            <a:ext cx="5394960" cy="1188720"/>
          </a:xfrm>
          <a:prstGeom prst="roundRect">
            <a:avLst>
              <a:gd fmla="val 7692" name="adj"/>
            </a:avLst>
          </a:prstGeom>
          <a:solidFill>
            <a:srgbClr val="F1F5F9"/>
          </a:solidFill>
          <a:ln cap="flat" cmpd="sng" w="9525">
            <a:solidFill>
              <a:srgbClr val="F1F5F9"/>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 name="Google Shape;29;p4"/>
          <p:cNvSpPr/>
          <p:nvPr/>
        </p:nvSpPr>
        <p:spPr>
          <a:xfrm>
            <a:off x="822960" y="1901952"/>
            <a:ext cx="585216" cy="585216"/>
          </a:xfrm>
          <a:prstGeom prst="ellipse">
            <a:avLst/>
          </a:prstGeom>
          <a:solidFill>
            <a:srgbClr val="13233B"/>
          </a:solidFill>
          <a:ln cap="flat" cmpd="sng" w="12700">
            <a:solidFill>
              <a:srgbClr val="13233B"/>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 name="Google Shape;30;p4"/>
          <p:cNvSpPr txBox="1"/>
          <p:nvPr/>
        </p:nvSpPr>
        <p:spPr>
          <a:xfrm>
            <a:off x="822960" y="1901952"/>
            <a:ext cx="585216" cy="585216"/>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libri"/>
              <a:buNone/>
            </a:pPr>
            <a:r>
              <a:rPr b="1" i="0" lang="en-US" sz="1600" u="none" cap="none" strike="noStrike">
                <a:solidFill>
                  <a:srgbClr val="FFFFFF"/>
                </a:solidFill>
                <a:latin typeface="Calibri"/>
                <a:ea typeface="Calibri"/>
                <a:cs typeface="Calibri"/>
                <a:sym typeface="Calibri"/>
              </a:rPr>
              <a:t>01</a:t>
            </a:r>
            <a:endParaRPr b="0" i="0" sz="1600" u="none" cap="none" strike="noStrike">
              <a:solidFill>
                <a:schemeClr val="dk1"/>
              </a:solidFill>
              <a:latin typeface="Calibri"/>
              <a:ea typeface="Calibri"/>
              <a:cs typeface="Calibri"/>
              <a:sym typeface="Calibri"/>
            </a:endParaRPr>
          </a:p>
        </p:txBody>
      </p:sp>
      <p:sp>
        <p:nvSpPr>
          <p:cNvPr id="31" name="Google Shape;31;p4"/>
          <p:cNvSpPr txBox="1"/>
          <p:nvPr/>
        </p:nvSpPr>
        <p:spPr>
          <a:xfrm>
            <a:off x="1645920" y="1856232"/>
            <a:ext cx="4114800" cy="36576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1800"/>
              <a:buFont typeface="Calibri"/>
              <a:buNone/>
            </a:pPr>
            <a:r>
              <a:rPr b="1" i="0" lang="en-US" sz="1800" u="none" cap="none" strike="noStrike">
                <a:solidFill>
                  <a:srgbClr val="13233B"/>
                </a:solidFill>
                <a:latin typeface="Calibri"/>
                <a:ea typeface="Calibri"/>
                <a:cs typeface="Calibri"/>
                <a:sym typeface="Calibri"/>
              </a:rPr>
              <a:t>Motivation and problem</a:t>
            </a:r>
            <a:endParaRPr b="0" i="0" sz="1800" u="none" cap="none" strike="noStrike">
              <a:solidFill>
                <a:schemeClr val="dk1"/>
              </a:solidFill>
              <a:latin typeface="Calibri"/>
              <a:ea typeface="Calibri"/>
              <a:cs typeface="Calibri"/>
              <a:sym typeface="Calibri"/>
            </a:endParaRPr>
          </a:p>
        </p:txBody>
      </p:sp>
      <p:sp>
        <p:nvSpPr>
          <p:cNvPr id="32" name="Google Shape;32;p4"/>
          <p:cNvSpPr txBox="1"/>
          <p:nvPr/>
        </p:nvSpPr>
        <p:spPr>
          <a:xfrm>
            <a:off x="1645920" y="2240280"/>
            <a:ext cx="4114800" cy="36576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4B5563"/>
              </a:buClr>
              <a:buSzPts val="1400"/>
              <a:buFont typeface="Calibri"/>
              <a:buNone/>
            </a:pPr>
            <a:r>
              <a:rPr b="0" i="0" lang="en-US" sz="1400" u="none" cap="none" strike="noStrike">
                <a:solidFill>
                  <a:srgbClr val="4B5563"/>
                </a:solidFill>
                <a:latin typeface="Calibri"/>
                <a:ea typeface="Calibri"/>
                <a:cs typeface="Calibri"/>
                <a:sym typeface="Calibri"/>
              </a:rPr>
              <a:t>Why SOC analysts need explanations</a:t>
            </a:r>
            <a:endParaRPr b="0" i="0" sz="1400" u="none" cap="none" strike="noStrike">
              <a:solidFill>
                <a:schemeClr val="dk1"/>
              </a:solidFill>
              <a:latin typeface="Calibri"/>
              <a:ea typeface="Calibri"/>
              <a:cs typeface="Calibri"/>
              <a:sym typeface="Calibri"/>
            </a:endParaRPr>
          </a:p>
        </p:txBody>
      </p:sp>
      <p:sp>
        <p:nvSpPr>
          <p:cNvPr id="33" name="Google Shape;33;p4"/>
          <p:cNvSpPr/>
          <p:nvPr/>
        </p:nvSpPr>
        <p:spPr>
          <a:xfrm>
            <a:off x="6172200" y="1600200"/>
            <a:ext cx="5394960" cy="1188720"/>
          </a:xfrm>
          <a:prstGeom prst="roundRect">
            <a:avLst>
              <a:gd fmla="val 7692" name="adj"/>
            </a:avLst>
          </a:prstGeom>
          <a:solidFill>
            <a:srgbClr val="F1F5F9"/>
          </a:solidFill>
          <a:ln cap="flat" cmpd="sng" w="9525">
            <a:solidFill>
              <a:srgbClr val="F1F5F9"/>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 name="Google Shape;34;p4"/>
          <p:cNvSpPr/>
          <p:nvPr/>
        </p:nvSpPr>
        <p:spPr>
          <a:xfrm>
            <a:off x="6446520" y="1901952"/>
            <a:ext cx="585216" cy="585216"/>
          </a:xfrm>
          <a:prstGeom prst="ellipse">
            <a:avLst/>
          </a:prstGeom>
          <a:solidFill>
            <a:srgbClr val="13233B"/>
          </a:solidFill>
          <a:ln cap="flat" cmpd="sng" w="12700">
            <a:solidFill>
              <a:srgbClr val="13233B"/>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 name="Google Shape;35;p4"/>
          <p:cNvSpPr txBox="1"/>
          <p:nvPr/>
        </p:nvSpPr>
        <p:spPr>
          <a:xfrm>
            <a:off x="6446520" y="1901952"/>
            <a:ext cx="585216" cy="585216"/>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libri"/>
              <a:buNone/>
            </a:pPr>
            <a:r>
              <a:rPr b="1" i="0" lang="en-US" sz="1600" u="none" cap="none" strike="noStrike">
                <a:solidFill>
                  <a:srgbClr val="FFFFFF"/>
                </a:solidFill>
                <a:latin typeface="Calibri"/>
                <a:ea typeface="Calibri"/>
                <a:cs typeface="Calibri"/>
                <a:sym typeface="Calibri"/>
              </a:rPr>
              <a:t>02</a:t>
            </a:r>
            <a:endParaRPr b="0" i="0" sz="1600" u="none" cap="none" strike="noStrike">
              <a:solidFill>
                <a:schemeClr val="dk1"/>
              </a:solidFill>
              <a:latin typeface="Calibri"/>
              <a:ea typeface="Calibri"/>
              <a:cs typeface="Calibri"/>
              <a:sym typeface="Calibri"/>
            </a:endParaRPr>
          </a:p>
        </p:txBody>
      </p:sp>
      <p:sp>
        <p:nvSpPr>
          <p:cNvPr id="36" name="Google Shape;36;p4"/>
          <p:cNvSpPr txBox="1"/>
          <p:nvPr/>
        </p:nvSpPr>
        <p:spPr>
          <a:xfrm>
            <a:off x="7269480" y="1856232"/>
            <a:ext cx="4114800" cy="36576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1800"/>
              <a:buFont typeface="Calibri"/>
              <a:buNone/>
            </a:pPr>
            <a:r>
              <a:rPr b="1" i="0" lang="en-US" sz="1800" u="none" cap="none" strike="noStrike">
                <a:solidFill>
                  <a:srgbClr val="13233B"/>
                </a:solidFill>
                <a:latin typeface="Calibri"/>
                <a:ea typeface="Calibri"/>
                <a:cs typeface="Calibri"/>
                <a:sym typeface="Calibri"/>
              </a:rPr>
              <a:t>Aim, objectives and research questions</a:t>
            </a:r>
            <a:endParaRPr b="0" i="0" sz="1800" u="none" cap="none" strike="noStrike">
              <a:solidFill>
                <a:schemeClr val="dk1"/>
              </a:solidFill>
              <a:latin typeface="Calibri"/>
              <a:ea typeface="Calibri"/>
              <a:cs typeface="Calibri"/>
              <a:sym typeface="Calibri"/>
            </a:endParaRPr>
          </a:p>
        </p:txBody>
      </p:sp>
      <p:sp>
        <p:nvSpPr>
          <p:cNvPr id="37" name="Google Shape;37;p4"/>
          <p:cNvSpPr txBox="1"/>
          <p:nvPr/>
        </p:nvSpPr>
        <p:spPr>
          <a:xfrm>
            <a:off x="7269480" y="2240280"/>
            <a:ext cx="4114800" cy="36576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4B5563"/>
              </a:buClr>
              <a:buSzPts val="1400"/>
              <a:buFont typeface="Calibri"/>
              <a:buNone/>
            </a:pPr>
            <a:r>
              <a:rPr b="0" i="0" lang="en-US" sz="1400" u="none" cap="none" strike="noStrike">
                <a:solidFill>
                  <a:srgbClr val="4B5563"/>
                </a:solidFill>
                <a:latin typeface="Calibri"/>
                <a:ea typeface="Calibri"/>
                <a:cs typeface="Calibri"/>
                <a:sym typeface="Calibri"/>
              </a:rPr>
              <a:t>What the project set out to answer</a:t>
            </a:r>
            <a:endParaRPr b="0" i="0" sz="1400" u="none" cap="none" strike="noStrike">
              <a:solidFill>
                <a:schemeClr val="dk1"/>
              </a:solidFill>
              <a:latin typeface="Calibri"/>
              <a:ea typeface="Calibri"/>
              <a:cs typeface="Calibri"/>
              <a:sym typeface="Calibri"/>
            </a:endParaRPr>
          </a:p>
        </p:txBody>
      </p:sp>
      <p:sp>
        <p:nvSpPr>
          <p:cNvPr id="38" name="Google Shape;38;p4"/>
          <p:cNvSpPr/>
          <p:nvPr/>
        </p:nvSpPr>
        <p:spPr>
          <a:xfrm>
            <a:off x="548640" y="3063240"/>
            <a:ext cx="5394960" cy="1188720"/>
          </a:xfrm>
          <a:prstGeom prst="roundRect">
            <a:avLst>
              <a:gd fmla="val 7692" name="adj"/>
            </a:avLst>
          </a:prstGeom>
          <a:solidFill>
            <a:srgbClr val="F1F5F9"/>
          </a:solidFill>
          <a:ln cap="flat" cmpd="sng" w="9525">
            <a:solidFill>
              <a:srgbClr val="F1F5F9"/>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 name="Google Shape;39;p4"/>
          <p:cNvSpPr/>
          <p:nvPr/>
        </p:nvSpPr>
        <p:spPr>
          <a:xfrm>
            <a:off x="822960" y="3364992"/>
            <a:ext cx="585216" cy="585216"/>
          </a:xfrm>
          <a:prstGeom prst="ellipse">
            <a:avLst/>
          </a:prstGeom>
          <a:solidFill>
            <a:srgbClr val="13233B"/>
          </a:solidFill>
          <a:ln cap="flat" cmpd="sng" w="12700">
            <a:solidFill>
              <a:srgbClr val="13233B"/>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 name="Google Shape;40;p4"/>
          <p:cNvSpPr txBox="1"/>
          <p:nvPr/>
        </p:nvSpPr>
        <p:spPr>
          <a:xfrm>
            <a:off x="822960" y="3364992"/>
            <a:ext cx="585216" cy="585216"/>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libri"/>
              <a:buNone/>
            </a:pPr>
            <a:r>
              <a:rPr b="1" i="0" lang="en-US" sz="1600" u="none" cap="none" strike="noStrike">
                <a:solidFill>
                  <a:srgbClr val="FFFFFF"/>
                </a:solidFill>
                <a:latin typeface="Calibri"/>
                <a:ea typeface="Calibri"/>
                <a:cs typeface="Calibri"/>
                <a:sym typeface="Calibri"/>
              </a:rPr>
              <a:t>03</a:t>
            </a:r>
            <a:endParaRPr b="0" i="0" sz="1600" u="none" cap="none" strike="noStrike">
              <a:solidFill>
                <a:schemeClr val="dk1"/>
              </a:solidFill>
              <a:latin typeface="Calibri"/>
              <a:ea typeface="Calibri"/>
              <a:cs typeface="Calibri"/>
              <a:sym typeface="Calibri"/>
            </a:endParaRPr>
          </a:p>
        </p:txBody>
      </p:sp>
      <p:sp>
        <p:nvSpPr>
          <p:cNvPr id="41" name="Google Shape;41;p4"/>
          <p:cNvSpPr txBox="1"/>
          <p:nvPr/>
        </p:nvSpPr>
        <p:spPr>
          <a:xfrm>
            <a:off x="1645920" y="3319272"/>
            <a:ext cx="4114800" cy="36576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1800"/>
              <a:buFont typeface="Calibri"/>
              <a:buNone/>
            </a:pPr>
            <a:r>
              <a:rPr b="1" i="0" lang="en-US" sz="1800" u="none" cap="none" strike="noStrike">
                <a:solidFill>
                  <a:srgbClr val="13233B"/>
                </a:solidFill>
                <a:latin typeface="Calibri"/>
                <a:ea typeface="Calibri"/>
                <a:cs typeface="Calibri"/>
                <a:sym typeface="Calibri"/>
              </a:rPr>
              <a:t>Methodology and design</a:t>
            </a:r>
            <a:endParaRPr b="0" i="0" sz="1800" u="none" cap="none" strike="noStrike">
              <a:solidFill>
                <a:schemeClr val="dk1"/>
              </a:solidFill>
              <a:latin typeface="Calibri"/>
              <a:ea typeface="Calibri"/>
              <a:cs typeface="Calibri"/>
              <a:sym typeface="Calibri"/>
            </a:endParaRPr>
          </a:p>
        </p:txBody>
      </p:sp>
      <p:sp>
        <p:nvSpPr>
          <p:cNvPr id="42" name="Google Shape;42;p4"/>
          <p:cNvSpPr txBox="1"/>
          <p:nvPr/>
        </p:nvSpPr>
        <p:spPr>
          <a:xfrm>
            <a:off x="1645920" y="3703320"/>
            <a:ext cx="4114800" cy="36576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4B5563"/>
              </a:buClr>
              <a:buSzPts val="1400"/>
              <a:buFont typeface="Calibri"/>
              <a:buNone/>
            </a:pPr>
            <a:r>
              <a:rPr b="0" i="0" lang="en-US" sz="1400" u="none" cap="none" strike="noStrike">
                <a:solidFill>
                  <a:srgbClr val="4B5563"/>
                </a:solidFill>
                <a:latin typeface="Calibri"/>
                <a:ea typeface="Calibri"/>
                <a:cs typeface="Calibri"/>
                <a:sym typeface="Calibri"/>
              </a:rPr>
              <a:t>Experiment, pipeline, data and metrics</a:t>
            </a:r>
            <a:endParaRPr b="0" i="0" sz="1400" u="none" cap="none" strike="noStrike">
              <a:solidFill>
                <a:schemeClr val="dk1"/>
              </a:solidFill>
              <a:latin typeface="Calibri"/>
              <a:ea typeface="Calibri"/>
              <a:cs typeface="Calibri"/>
              <a:sym typeface="Calibri"/>
            </a:endParaRPr>
          </a:p>
        </p:txBody>
      </p:sp>
      <p:sp>
        <p:nvSpPr>
          <p:cNvPr id="43" name="Google Shape;43;p4"/>
          <p:cNvSpPr/>
          <p:nvPr/>
        </p:nvSpPr>
        <p:spPr>
          <a:xfrm>
            <a:off x="6172200" y="3063240"/>
            <a:ext cx="5394960" cy="1188720"/>
          </a:xfrm>
          <a:prstGeom prst="roundRect">
            <a:avLst>
              <a:gd fmla="val 7692" name="adj"/>
            </a:avLst>
          </a:prstGeom>
          <a:solidFill>
            <a:srgbClr val="F1F5F9"/>
          </a:solidFill>
          <a:ln cap="flat" cmpd="sng" w="9525">
            <a:solidFill>
              <a:srgbClr val="F1F5F9"/>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 name="Google Shape;44;p4"/>
          <p:cNvSpPr/>
          <p:nvPr/>
        </p:nvSpPr>
        <p:spPr>
          <a:xfrm>
            <a:off x="6446520" y="3364992"/>
            <a:ext cx="585216" cy="585216"/>
          </a:xfrm>
          <a:prstGeom prst="ellipse">
            <a:avLst/>
          </a:prstGeom>
          <a:solidFill>
            <a:srgbClr val="E76F51"/>
          </a:solidFill>
          <a:ln cap="flat" cmpd="sng" w="12700">
            <a:solidFill>
              <a:srgbClr val="E76F5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 name="Google Shape;45;p4"/>
          <p:cNvSpPr txBox="1"/>
          <p:nvPr/>
        </p:nvSpPr>
        <p:spPr>
          <a:xfrm>
            <a:off x="6446520" y="3364992"/>
            <a:ext cx="585216" cy="585216"/>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libri"/>
              <a:buNone/>
            </a:pPr>
            <a:r>
              <a:rPr b="1" i="0" lang="en-US" sz="1600" u="none" cap="none" strike="noStrike">
                <a:solidFill>
                  <a:srgbClr val="FFFFFF"/>
                </a:solidFill>
                <a:latin typeface="Calibri"/>
                <a:ea typeface="Calibri"/>
                <a:cs typeface="Calibri"/>
                <a:sym typeface="Calibri"/>
              </a:rPr>
              <a:t>04</a:t>
            </a:r>
            <a:endParaRPr b="0" i="0" sz="1600" u="none" cap="none" strike="noStrike">
              <a:solidFill>
                <a:schemeClr val="dk1"/>
              </a:solidFill>
              <a:latin typeface="Calibri"/>
              <a:ea typeface="Calibri"/>
              <a:cs typeface="Calibri"/>
              <a:sym typeface="Calibri"/>
            </a:endParaRPr>
          </a:p>
        </p:txBody>
      </p:sp>
      <p:sp>
        <p:nvSpPr>
          <p:cNvPr id="46" name="Google Shape;46;p4"/>
          <p:cNvSpPr txBox="1"/>
          <p:nvPr/>
        </p:nvSpPr>
        <p:spPr>
          <a:xfrm>
            <a:off x="7269480" y="3319272"/>
            <a:ext cx="4114800" cy="36576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1800"/>
              <a:buFont typeface="Calibri"/>
              <a:buNone/>
            </a:pPr>
            <a:r>
              <a:rPr b="1" i="0" lang="en-US" sz="1800" u="none" cap="none" strike="noStrike">
                <a:solidFill>
                  <a:srgbClr val="13233B"/>
                </a:solidFill>
                <a:latin typeface="Calibri"/>
                <a:ea typeface="Calibri"/>
                <a:cs typeface="Calibri"/>
                <a:sym typeface="Calibri"/>
              </a:rPr>
              <a:t>Implementation and demo</a:t>
            </a:r>
            <a:endParaRPr b="0" i="0" sz="1800" u="none" cap="none" strike="noStrike">
              <a:solidFill>
                <a:schemeClr val="dk1"/>
              </a:solidFill>
              <a:latin typeface="Calibri"/>
              <a:ea typeface="Calibri"/>
              <a:cs typeface="Calibri"/>
              <a:sym typeface="Calibri"/>
            </a:endParaRPr>
          </a:p>
        </p:txBody>
      </p:sp>
      <p:sp>
        <p:nvSpPr>
          <p:cNvPr id="47" name="Google Shape;47;p4"/>
          <p:cNvSpPr txBox="1"/>
          <p:nvPr/>
        </p:nvSpPr>
        <p:spPr>
          <a:xfrm>
            <a:off x="7269480" y="3703320"/>
            <a:ext cx="4114800" cy="36576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4B5563"/>
              </a:buClr>
              <a:buSzPts val="1400"/>
              <a:buFont typeface="Calibri"/>
              <a:buNone/>
            </a:pPr>
            <a:r>
              <a:rPr b="0" i="0" lang="en-US" sz="1400" u="none" cap="none" strike="noStrike">
                <a:solidFill>
                  <a:srgbClr val="4B5563"/>
                </a:solidFill>
                <a:latin typeface="Calibri"/>
                <a:ea typeface="Calibri"/>
                <a:cs typeface="Calibri"/>
                <a:sym typeface="Calibri"/>
              </a:rPr>
              <a:t>The pipeline running, reproduced on Kali Linux</a:t>
            </a:r>
            <a:endParaRPr b="0" i="0" sz="1400" u="none" cap="none" strike="noStrike">
              <a:solidFill>
                <a:schemeClr val="dk1"/>
              </a:solidFill>
              <a:latin typeface="Calibri"/>
              <a:ea typeface="Calibri"/>
              <a:cs typeface="Calibri"/>
              <a:sym typeface="Calibri"/>
            </a:endParaRPr>
          </a:p>
        </p:txBody>
      </p:sp>
      <p:sp>
        <p:nvSpPr>
          <p:cNvPr id="48" name="Google Shape;48;p4"/>
          <p:cNvSpPr/>
          <p:nvPr/>
        </p:nvSpPr>
        <p:spPr>
          <a:xfrm>
            <a:off x="548640" y="4526280"/>
            <a:ext cx="5394960" cy="1188720"/>
          </a:xfrm>
          <a:prstGeom prst="roundRect">
            <a:avLst>
              <a:gd fmla="val 7692" name="adj"/>
            </a:avLst>
          </a:prstGeom>
          <a:solidFill>
            <a:srgbClr val="F1F5F9"/>
          </a:solidFill>
          <a:ln cap="flat" cmpd="sng" w="9525">
            <a:solidFill>
              <a:srgbClr val="F1F5F9"/>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 name="Google Shape;49;p4"/>
          <p:cNvSpPr/>
          <p:nvPr/>
        </p:nvSpPr>
        <p:spPr>
          <a:xfrm>
            <a:off x="822960" y="4828032"/>
            <a:ext cx="585216" cy="585216"/>
          </a:xfrm>
          <a:prstGeom prst="ellipse">
            <a:avLst/>
          </a:prstGeom>
          <a:solidFill>
            <a:srgbClr val="13233B"/>
          </a:solidFill>
          <a:ln cap="flat" cmpd="sng" w="12700">
            <a:solidFill>
              <a:srgbClr val="13233B"/>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 name="Google Shape;50;p4"/>
          <p:cNvSpPr txBox="1"/>
          <p:nvPr/>
        </p:nvSpPr>
        <p:spPr>
          <a:xfrm>
            <a:off x="822960" y="4828032"/>
            <a:ext cx="585216" cy="585216"/>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libri"/>
              <a:buNone/>
            </a:pPr>
            <a:r>
              <a:rPr b="1" i="0" lang="en-US" sz="1600" u="none" cap="none" strike="noStrike">
                <a:solidFill>
                  <a:srgbClr val="FFFFFF"/>
                </a:solidFill>
                <a:latin typeface="Calibri"/>
                <a:ea typeface="Calibri"/>
                <a:cs typeface="Calibri"/>
                <a:sym typeface="Calibri"/>
              </a:rPr>
              <a:t>05</a:t>
            </a:r>
            <a:endParaRPr b="0" i="0" sz="1600" u="none" cap="none" strike="noStrike">
              <a:solidFill>
                <a:schemeClr val="dk1"/>
              </a:solidFill>
              <a:latin typeface="Calibri"/>
              <a:ea typeface="Calibri"/>
              <a:cs typeface="Calibri"/>
              <a:sym typeface="Calibri"/>
            </a:endParaRPr>
          </a:p>
        </p:txBody>
      </p:sp>
      <p:sp>
        <p:nvSpPr>
          <p:cNvPr id="51" name="Google Shape;51;p4"/>
          <p:cNvSpPr txBox="1"/>
          <p:nvPr/>
        </p:nvSpPr>
        <p:spPr>
          <a:xfrm>
            <a:off x="1645920" y="4782312"/>
            <a:ext cx="4114800" cy="36576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1800"/>
              <a:buFont typeface="Calibri"/>
              <a:buNone/>
            </a:pPr>
            <a:r>
              <a:rPr b="1" i="0" lang="en-US" sz="1800" u="none" cap="none" strike="noStrike">
                <a:solidFill>
                  <a:srgbClr val="13233B"/>
                </a:solidFill>
                <a:latin typeface="Calibri"/>
                <a:ea typeface="Calibri"/>
                <a:cs typeface="Calibri"/>
                <a:sym typeface="Calibri"/>
              </a:rPr>
              <a:t>Results and discussion</a:t>
            </a:r>
            <a:endParaRPr b="0" i="0" sz="1800" u="none" cap="none" strike="noStrike">
              <a:solidFill>
                <a:schemeClr val="dk1"/>
              </a:solidFill>
              <a:latin typeface="Calibri"/>
              <a:ea typeface="Calibri"/>
              <a:cs typeface="Calibri"/>
              <a:sym typeface="Calibri"/>
            </a:endParaRPr>
          </a:p>
        </p:txBody>
      </p:sp>
      <p:sp>
        <p:nvSpPr>
          <p:cNvPr id="52" name="Google Shape;52;p4"/>
          <p:cNvSpPr txBox="1"/>
          <p:nvPr/>
        </p:nvSpPr>
        <p:spPr>
          <a:xfrm>
            <a:off x="1645920" y="5166360"/>
            <a:ext cx="4114800" cy="36576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4B5563"/>
              </a:buClr>
              <a:buSzPts val="1400"/>
              <a:buFont typeface="Calibri"/>
              <a:buNone/>
            </a:pPr>
            <a:r>
              <a:rPr b="0" i="0" lang="en-US" sz="1400" u="none" cap="none" strike="noStrike">
                <a:solidFill>
                  <a:srgbClr val="4B5563"/>
                </a:solidFill>
                <a:latin typeface="Calibri"/>
                <a:ea typeface="Calibri"/>
                <a:cs typeface="Calibri"/>
                <a:sym typeface="Calibri"/>
              </a:rPr>
              <a:t>Detection, explanation quality, cost, scale</a:t>
            </a:r>
            <a:endParaRPr b="0" i="0" sz="1400" u="none" cap="none" strike="noStrike">
              <a:solidFill>
                <a:schemeClr val="dk1"/>
              </a:solidFill>
              <a:latin typeface="Calibri"/>
              <a:ea typeface="Calibri"/>
              <a:cs typeface="Calibri"/>
              <a:sym typeface="Calibri"/>
            </a:endParaRPr>
          </a:p>
        </p:txBody>
      </p:sp>
      <p:sp>
        <p:nvSpPr>
          <p:cNvPr id="53" name="Google Shape;53;p4"/>
          <p:cNvSpPr/>
          <p:nvPr/>
        </p:nvSpPr>
        <p:spPr>
          <a:xfrm>
            <a:off x="6172200" y="4526280"/>
            <a:ext cx="5394960" cy="1188720"/>
          </a:xfrm>
          <a:prstGeom prst="roundRect">
            <a:avLst>
              <a:gd fmla="val 7692" name="adj"/>
            </a:avLst>
          </a:prstGeom>
          <a:solidFill>
            <a:srgbClr val="F1F5F9"/>
          </a:solidFill>
          <a:ln cap="flat" cmpd="sng" w="9525">
            <a:solidFill>
              <a:srgbClr val="F1F5F9"/>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 name="Google Shape;54;p4"/>
          <p:cNvSpPr/>
          <p:nvPr/>
        </p:nvSpPr>
        <p:spPr>
          <a:xfrm>
            <a:off x="6446520" y="4828032"/>
            <a:ext cx="585216" cy="585216"/>
          </a:xfrm>
          <a:prstGeom prst="ellipse">
            <a:avLst/>
          </a:prstGeom>
          <a:solidFill>
            <a:srgbClr val="13233B"/>
          </a:solidFill>
          <a:ln cap="flat" cmpd="sng" w="12700">
            <a:solidFill>
              <a:srgbClr val="13233B"/>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 name="Google Shape;55;p4"/>
          <p:cNvSpPr txBox="1"/>
          <p:nvPr/>
        </p:nvSpPr>
        <p:spPr>
          <a:xfrm>
            <a:off x="6446520" y="4828032"/>
            <a:ext cx="585216" cy="585216"/>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libri"/>
              <a:buNone/>
            </a:pPr>
            <a:r>
              <a:rPr b="1" i="0" lang="en-US" sz="1600" u="none" cap="none" strike="noStrike">
                <a:solidFill>
                  <a:srgbClr val="FFFFFF"/>
                </a:solidFill>
                <a:latin typeface="Calibri"/>
                <a:ea typeface="Calibri"/>
                <a:cs typeface="Calibri"/>
                <a:sym typeface="Calibri"/>
              </a:rPr>
              <a:t>06</a:t>
            </a:r>
            <a:endParaRPr b="0" i="0" sz="1600" u="none" cap="none" strike="noStrike">
              <a:solidFill>
                <a:schemeClr val="dk1"/>
              </a:solidFill>
              <a:latin typeface="Calibri"/>
              <a:ea typeface="Calibri"/>
              <a:cs typeface="Calibri"/>
              <a:sym typeface="Calibri"/>
            </a:endParaRPr>
          </a:p>
        </p:txBody>
      </p:sp>
      <p:sp>
        <p:nvSpPr>
          <p:cNvPr id="56" name="Google Shape;56;p4"/>
          <p:cNvSpPr txBox="1"/>
          <p:nvPr/>
        </p:nvSpPr>
        <p:spPr>
          <a:xfrm>
            <a:off x="7269480" y="4782312"/>
            <a:ext cx="4114800" cy="36576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1800"/>
              <a:buFont typeface="Calibri"/>
              <a:buNone/>
            </a:pPr>
            <a:r>
              <a:rPr b="1" i="0" lang="en-US" sz="1800" u="none" cap="none" strike="noStrike">
                <a:solidFill>
                  <a:srgbClr val="13233B"/>
                </a:solidFill>
                <a:latin typeface="Calibri"/>
                <a:ea typeface="Calibri"/>
                <a:cs typeface="Calibri"/>
                <a:sym typeface="Calibri"/>
              </a:rPr>
              <a:t>Conclusion and future work</a:t>
            </a:r>
            <a:endParaRPr b="0" i="0" sz="1800" u="none" cap="none" strike="noStrike">
              <a:solidFill>
                <a:schemeClr val="dk1"/>
              </a:solidFill>
              <a:latin typeface="Calibri"/>
              <a:ea typeface="Calibri"/>
              <a:cs typeface="Calibri"/>
              <a:sym typeface="Calibri"/>
            </a:endParaRPr>
          </a:p>
        </p:txBody>
      </p:sp>
      <p:sp>
        <p:nvSpPr>
          <p:cNvPr id="57" name="Google Shape;57;p4"/>
          <p:cNvSpPr txBox="1"/>
          <p:nvPr/>
        </p:nvSpPr>
        <p:spPr>
          <a:xfrm>
            <a:off x="7269480" y="5166360"/>
            <a:ext cx="4114800" cy="36576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4B5563"/>
              </a:buClr>
              <a:buSzPts val="1400"/>
              <a:buFont typeface="Calibri"/>
              <a:buNone/>
            </a:pPr>
            <a:r>
              <a:rPr b="0" i="0" lang="en-US" sz="1400" u="none" cap="none" strike="noStrike">
                <a:solidFill>
                  <a:srgbClr val="4B5563"/>
                </a:solidFill>
                <a:latin typeface="Calibri"/>
                <a:ea typeface="Calibri"/>
                <a:cs typeface="Calibri"/>
                <a:sym typeface="Calibri"/>
              </a:rPr>
              <a:t>Recommendation, limitations, next steps</a:t>
            </a:r>
            <a:endParaRPr b="0" i="0" sz="1400" u="none" cap="none" strike="noStrike">
              <a:solidFill>
                <a:schemeClr val="dk1"/>
              </a:solidFill>
              <a:latin typeface="Calibri"/>
              <a:ea typeface="Calibri"/>
              <a:cs typeface="Calibri"/>
              <a:sym typeface="Calibri"/>
            </a:endParaRPr>
          </a:p>
        </p:txBody>
      </p:sp>
      <p:sp>
        <p:nvSpPr>
          <p:cNvPr id="58" name="Google Shape;58;p4"/>
          <p:cNvSpPr txBox="1"/>
          <p:nvPr/>
        </p:nvSpPr>
        <p:spPr>
          <a:xfrm>
            <a:off x="548640" y="6419088"/>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6B7280"/>
              </a:buClr>
              <a:buSzPts val="1000"/>
              <a:buFont typeface="Calibri"/>
              <a:buNone/>
            </a:pPr>
            <a:r>
              <a:rPr b="0" i="0" lang="en-US" sz="1000" u="none" cap="none" strike="noStrike">
                <a:solidFill>
                  <a:srgbClr val="6B7280"/>
                </a:solidFill>
                <a:latin typeface="Calibri"/>
                <a:ea typeface="Calibri"/>
                <a:cs typeface="Calibri"/>
                <a:sym typeface="Calibri"/>
              </a:rPr>
              <a:t>A. G. Babariya  |  Explainable AI for Network Intrusion Detection</a:t>
            </a:r>
            <a:endParaRPr b="0" i="0" sz="1000" u="none" cap="none" strike="noStrike">
              <a:solidFill>
                <a:schemeClr val="dk1"/>
              </a:solidFill>
              <a:latin typeface="Calibri"/>
              <a:ea typeface="Calibri"/>
              <a:cs typeface="Calibri"/>
              <a:sym typeface="Calibri"/>
            </a:endParaRPr>
          </a:p>
        </p:txBody>
      </p:sp>
      <p:sp>
        <p:nvSpPr>
          <p:cNvPr id="59" name="Google Shape;59;p4"/>
          <p:cNvSpPr txBox="1"/>
          <p:nvPr/>
        </p:nvSpPr>
        <p:spPr>
          <a:xfrm>
            <a:off x="10908792" y="6419088"/>
            <a:ext cx="73152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6B7280"/>
              </a:buClr>
              <a:buSzPts val="1000"/>
              <a:buFont typeface="Calibri"/>
              <a:buNone/>
            </a:pPr>
            <a:r>
              <a:rPr b="0" i="0" lang="en-US" sz="1000" u="none" cap="none" strike="noStrike">
                <a:solidFill>
                  <a:srgbClr val="6B7280"/>
                </a:solidFill>
                <a:latin typeface="Calibri"/>
                <a:ea typeface="Calibri"/>
                <a:cs typeface="Calibri"/>
                <a:sym typeface="Calibri"/>
              </a:rPr>
              <a:t>2</a:t>
            </a:r>
            <a:endParaRPr b="0" i="0" sz="1000" u="none" cap="none" strike="noStrike">
              <a:solidFill>
                <a:schemeClr val="dk1"/>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64" name="Shape 64"/>
        <p:cNvGrpSpPr/>
        <p:nvPr/>
      </p:nvGrpSpPr>
      <p:grpSpPr>
        <a:xfrm>
          <a:off x="0" y="0"/>
          <a:ext cx="0" cy="0"/>
          <a:chOff x="0" y="0"/>
          <a:chExt cx="0" cy="0"/>
        </a:xfrm>
      </p:grpSpPr>
      <p:sp>
        <p:nvSpPr>
          <p:cNvPr id="65" name="Google Shape;65;p5"/>
          <p:cNvSpPr txBox="1"/>
          <p:nvPr/>
        </p:nvSpPr>
        <p:spPr>
          <a:xfrm>
            <a:off x="548640" y="347472"/>
            <a:ext cx="91440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D7A6F"/>
              </a:buClr>
              <a:buSzPts val="1200"/>
              <a:buFont typeface="Calibri"/>
              <a:buNone/>
            </a:pPr>
            <a:r>
              <a:rPr b="1" i="0" lang="en-US" sz="1200" u="none" cap="none" strike="noStrike">
                <a:solidFill>
                  <a:srgbClr val="1D7A6F"/>
                </a:solidFill>
                <a:latin typeface="Calibri"/>
                <a:ea typeface="Calibri"/>
                <a:cs typeface="Calibri"/>
                <a:sym typeface="Calibri"/>
              </a:rPr>
              <a:t>01  MOTIVATION</a:t>
            </a:r>
            <a:endParaRPr b="0" i="0" sz="1200" u="none" cap="none" strike="noStrike">
              <a:solidFill>
                <a:schemeClr val="dk1"/>
              </a:solidFill>
              <a:latin typeface="Calibri"/>
              <a:ea typeface="Calibri"/>
              <a:cs typeface="Calibri"/>
              <a:sym typeface="Calibri"/>
            </a:endParaRPr>
          </a:p>
        </p:txBody>
      </p:sp>
      <p:sp>
        <p:nvSpPr>
          <p:cNvPr id="66" name="Google Shape;66;p5"/>
          <p:cNvSpPr txBox="1"/>
          <p:nvPr/>
        </p:nvSpPr>
        <p:spPr>
          <a:xfrm>
            <a:off x="548640" y="621792"/>
            <a:ext cx="11064240" cy="6858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3000"/>
              <a:buFont typeface="Cambria"/>
              <a:buNone/>
            </a:pPr>
            <a:r>
              <a:rPr b="1" i="0" lang="en-US" sz="3000" u="none" cap="none" strike="noStrike">
                <a:solidFill>
                  <a:srgbClr val="13233B"/>
                </a:solidFill>
                <a:latin typeface="Cambria"/>
                <a:ea typeface="Cambria"/>
                <a:cs typeface="Cambria"/>
                <a:sym typeface="Cambria"/>
              </a:rPr>
              <a:t>Why explanations matter in a Security Operations Centre</a:t>
            </a:r>
            <a:endParaRPr b="0" i="0" sz="3000" u="none" cap="none" strike="noStrike">
              <a:solidFill>
                <a:schemeClr val="dk1"/>
              </a:solidFill>
              <a:latin typeface="Calibri"/>
              <a:ea typeface="Calibri"/>
              <a:cs typeface="Calibri"/>
              <a:sym typeface="Calibri"/>
            </a:endParaRPr>
          </a:p>
        </p:txBody>
      </p:sp>
      <p:sp>
        <p:nvSpPr>
          <p:cNvPr id="67" name="Google Shape;67;p5"/>
          <p:cNvSpPr/>
          <p:nvPr/>
        </p:nvSpPr>
        <p:spPr>
          <a:xfrm>
            <a:off x="548640" y="1600200"/>
            <a:ext cx="3931920" cy="4480560"/>
          </a:xfrm>
          <a:prstGeom prst="roundRect">
            <a:avLst>
              <a:gd fmla="val 2791" name="adj"/>
            </a:avLst>
          </a:prstGeom>
          <a:solidFill>
            <a:srgbClr val="13233B"/>
          </a:solidFill>
          <a:ln cap="flat" cmpd="sng" w="12700">
            <a:solidFill>
              <a:srgbClr val="13233B"/>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 name="Google Shape;68;p5"/>
          <p:cNvSpPr txBox="1"/>
          <p:nvPr/>
        </p:nvSpPr>
        <p:spPr>
          <a:xfrm>
            <a:off x="868680" y="2011680"/>
            <a:ext cx="3474720" cy="82296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F4A261"/>
              </a:buClr>
              <a:buSzPts val="4400"/>
              <a:buFont typeface="Cambria"/>
              <a:buNone/>
            </a:pPr>
            <a:r>
              <a:rPr b="1" i="0" lang="en-US" sz="4400" u="none" cap="none" strike="noStrike">
                <a:solidFill>
                  <a:srgbClr val="F4A261"/>
                </a:solidFill>
                <a:latin typeface="Cambria"/>
                <a:ea typeface="Cambria"/>
                <a:cs typeface="Cambria"/>
                <a:sym typeface="Cambria"/>
              </a:rPr>
              <a:t>USD 4.88M</a:t>
            </a:r>
            <a:endParaRPr b="0" i="0" sz="4400" u="none" cap="none" strike="noStrike">
              <a:solidFill>
                <a:schemeClr val="dk1"/>
              </a:solidFill>
              <a:latin typeface="Calibri"/>
              <a:ea typeface="Calibri"/>
              <a:cs typeface="Calibri"/>
              <a:sym typeface="Calibri"/>
            </a:endParaRPr>
          </a:p>
        </p:txBody>
      </p:sp>
      <p:sp>
        <p:nvSpPr>
          <p:cNvPr id="69" name="Google Shape;69;p5"/>
          <p:cNvSpPr txBox="1"/>
          <p:nvPr/>
        </p:nvSpPr>
        <p:spPr>
          <a:xfrm>
            <a:off x="868680" y="2880360"/>
            <a:ext cx="3383280" cy="10058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FFFFFF"/>
              </a:buClr>
              <a:buSzPts val="1600"/>
              <a:buFont typeface="Calibri"/>
              <a:buNone/>
            </a:pPr>
            <a:r>
              <a:rPr b="0" i="0" lang="en-US" sz="1600" u="none" cap="none" strike="noStrike">
                <a:solidFill>
                  <a:srgbClr val="FFFFFF"/>
                </a:solidFill>
                <a:latin typeface="Calibri"/>
                <a:ea typeface="Calibri"/>
                <a:cs typeface="Calibri"/>
                <a:sym typeface="Calibri"/>
              </a:rPr>
              <a:t>global average cost of a data breach in 2024, a 10% rise in one year</a:t>
            </a:r>
            <a:endParaRPr b="0" i="0" sz="1600" u="none" cap="none" strike="noStrike">
              <a:solidFill>
                <a:schemeClr val="dk1"/>
              </a:solidFill>
              <a:latin typeface="Calibri"/>
              <a:ea typeface="Calibri"/>
              <a:cs typeface="Calibri"/>
              <a:sym typeface="Calibri"/>
            </a:endParaRPr>
          </a:p>
        </p:txBody>
      </p:sp>
      <p:sp>
        <p:nvSpPr>
          <p:cNvPr id="70" name="Google Shape;70;p5"/>
          <p:cNvSpPr txBox="1"/>
          <p:nvPr/>
        </p:nvSpPr>
        <p:spPr>
          <a:xfrm>
            <a:off x="868680" y="4114800"/>
            <a:ext cx="3383280" cy="128016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BFCBDA"/>
              </a:buClr>
              <a:buSzPts val="1400"/>
              <a:buFont typeface="Calibri"/>
              <a:buNone/>
            </a:pPr>
            <a:r>
              <a:rPr b="0" i="0" lang="en-US" sz="1400" u="none" cap="none" strike="noStrike">
                <a:solidFill>
                  <a:srgbClr val="BFCBDA"/>
                </a:solidFill>
                <a:latin typeface="Calibri"/>
                <a:ea typeface="Calibri"/>
                <a:cs typeface="Calibri"/>
                <a:sym typeface="Calibri"/>
              </a:rPr>
              <a:t>Much of that cost comes from how long an intruder stays unnoticed — the time a NIDS is meant to shorten.</a:t>
            </a:r>
            <a:endParaRPr b="0" i="0" sz="1400" u="none" cap="none" strike="noStrike">
              <a:solidFill>
                <a:schemeClr val="dk1"/>
              </a:solidFill>
              <a:latin typeface="Calibri"/>
              <a:ea typeface="Calibri"/>
              <a:cs typeface="Calibri"/>
              <a:sym typeface="Calibri"/>
            </a:endParaRPr>
          </a:p>
        </p:txBody>
      </p:sp>
      <p:sp>
        <p:nvSpPr>
          <p:cNvPr id="71" name="Google Shape;71;p5"/>
          <p:cNvSpPr/>
          <p:nvPr/>
        </p:nvSpPr>
        <p:spPr>
          <a:xfrm>
            <a:off x="4846320" y="1691640"/>
            <a:ext cx="566928" cy="566928"/>
          </a:xfrm>
          <a:prstGeom prst="ellipse">
            <a:avLst/>
          </a:prstGeom>
          <a:solidFill>
            <a:srgbClr val="2A9D8F"/>
          </a:solidFill>
          <a:ln cap="flat" cmpd="sng" w="12700">
            <a:solidFill>
              <a:srgbClr val="2A9D8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72" name="Google Shape;72;p5"/>
          <p:cNvPicPr preferRelativeResize="0"/>
          <p:nvPr/>
        </p:nvPicPr>
        <p:blipFill rotWithShape="1">
          <a:blip r:embed="rId3">
            <a:alphaModFix/>
          </a:blip>
          <a:srcRect b="0" l="0" r="0" t="0"/>
          <a:stretch/>
        </p:blipFill>
        <p:spPr>
          <a:xfrm>
            <a:off x="4988052" y="1833372"/>
            <a:ext cx="283464" cy="283464"/>
          </a:xfrm>
          <a:prstGeom prst="rect">
            <a:avLst/>
          </a:prstGeom>
          <a:noFill/>
          <a:ln>
            <a:noFill/>
          </a:ln>
        </p:spPr>
      </p:pic>
      <p:sp>
        <p:nvSpPr>
          <p:cNvPr id="73" name="Google Shape;73;p5"/>
          <p:cNvSpPr txBox="1"/>
          <p:nvPr/>
        </p:nvSpPr>
        <p:spPr>
          <a:xfrm>
            <a:off x="5623560" y="1645920"/>
            <a:ext cx="5943600" cy="36576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1800"/>
              <a:buFont typeface="Calibri"/>
              <a:buNone/>
            </a:pPr>
            <a:r>
              <a:rPr b="1" i="0" lang="en-US" sz="1800" u="none" cap="none" strike="noStrike">
                <a:solidFill>
                  <a:srgbClr val="13233B"/>
                </a:solidFill>
                <a:latin typeface="Calibri"/>
                <a:ea typeface="Calibri"/>
                <a:cs typeface="Calibri"/>
                <a:sym typeface="Calibri"/>
              </a:rPr>
              <a:t>Signatures miss new attacks</a:t>
            </a:r>
            <a:endParaRPr b="0" i="0" sz="1800" u="none" cap="none" strike="noStrike">
              <a:solidFill>
                <a:schemeClr val="dk1"/>
              </a:solidFill>
              <a:latin typeface="Calibri"/>
              <a:ea typeface="Calibri"/>
              <a:cs typeface="Calibri"/>
              <a:sym typeface="Calibri"/>
            </a:endParaRPr>
          </a:p>
        </p:txBody>
      </p:sp>
      <p:sp>
        <p:nvSpPr>
          <p:cNvPr id="74" name="Google Shape;74;p5"/>
          <p:cNvSpPr txBox="1"/>
          <p:nvPr/>
        </p:nvSpPr>
        <p:spPr>
          <a:xfrm>
            <a:off x="5623560" y="2029968"/>
            <a:ext cx="5943600" cy="64008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4B5563"/>
              </a:buClr>
              <a:buSzPts val="1400"/>
              <a:buFont typeface="Calibri"/>
              <a:buNone/>
            </a:pPr>
            <a:r>
              <a:rPr b="0" i="0" lang="en-US" sz="1400" u="none" cap="none" strike="noStrike">
                <a:solidFill>
                  <a:srgbClr val="4B5563"/>
                </a:solidFill>
                <a:latin typeface="Calibri"/>
                <a:ea typeface="Calibri"/>
                <a:cs typeface="Calibri"/>
                <a:sym typeface="Calibri"/>
              </a:rPr>
              <a:t>Rule-based tools have nothing to match against zero-days or low-and-slow intrusions </a:t>
            </a:r>
            <a:endParaRPr b="0" i="0" sz="1400" u="none" cap="none" strike="noStrike">
              <a:solidFill>
                <a:schemeClr val="dk1"/>
              </a:solidFill>
              <a:latin typeface="Calibri"/>
              <a:ea typeface="Calibri"/>
              <a:cs typeface="Calibri"/>
              <a:sym typeface="Calibri"/>
            </a:endParaRPr>
          </a:p>
        </p:txBody>
      </p:sp>
      <p:sp>
        <p:nvSpPr>
          <p:cNvPr id="75" name="Google Shape;75;p5"/>
          <p:cNvSpPr/>
          <p:nvPr/>
        </p:nvSpPr>
        <p:spPr>
          <a:xfrm>
            <a:off x="4846320" y="2807208"/>
            <a:ext cx="566928" cy="566928"/>
          </a:xfrm>
          <a:prstGeom prst="ellipse">
            <a:avLst/>
          </a:prstGeom>
          <a:solidFill>
            <a:srgbClr val="2F6FA8"/>
          </a:solidFill>
          <a:ln cap="flat" cmpd="sng" w="12700">
            <a:solidFill>
              <a:srgbClr val="2F6FA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76" name="Google Shape;76;p5"/>
          <p:cNvPicPr preferRelativeResize="0"/>
          <p:nvPr/>
        </p:nvPicPr>
        <p:blipFill rotWithShape="1">
          <a:blip r:embed="rId4">
            <a:alphaModFix/>
          </a:blip>
          <a:srcRect b="0" l="0" r="0" t="0"/>
          <a:stretch/>
        </p:blipFill>
        <p:spPr>
          <a:xfrm>
            <a:off x="4988052" y="2948940"/>
            <a:ext cx="283464" cy="283464"/>
          </a:xfrm>
          <a:prstGeom prst="rect">
            <a:avLst/>
          </a:prstGeom>
          <a:noFill/>
          <a:ln>
            <a:noFill/>
          </a:ln>
        </p:spPr>
      </p:pic>
      <p:sp>
        <p:nvSpPr>
          <p:cNvPr id="77" name="Google Shape;77;p5"/>
          <p:cNvSpPr txBox="1"/>
          <p:nvPr/>
        </p:nvSpPr>
        <p:spPr>
          <a:xfrm>
            <a:off x="5623560" y="2761488"/>
            <a:ext cx="5943600" cy="36576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1800"/>
              <a:buFont typeface="Calibri"/>
              <a:buNone/>
            </a:pPr>
            <a:r>
              <a:rPr b="1" i="0" lang="en-US" sz="1800" u="none" cap="none" strike="noStrike">
                <a:solidFill>
                  <a:srgbClr val="13233B"/>
                </a:solidFill>
                <a:latin typeface="Calibri"/>
                <a:ea typeface="Calibri"/>
                <a:cs typeface="Calibri"/>
                <a:sym typeface="Calibri"/>
              </a:rPr>
              <a:t>Accurate models are black boxes</a:t>
            </a:r>
            <a:endParaRPr b="0" i="0" sz="1800" u="none" cap="none" strike="noStrike">
              <a:solidFill>
                <a:schemeClr val="dk1"/>
              </a:solidFill>
              <a:latin typeface="Calibri"/>
              <a:ea typeface="Calibri"/>
              <a:cs typeface="Calibri"/>
              <a:sym typeface="Calibri"/>
            </a:endParaRPr>
          </a:p>
        </p:txBody>
      </p:sp>
      <p:sp>
        <p:nvSpPr>
          <p:cNvPr id="78" name="Google Shape;78;p5"/>
          <p:cNvSpPr txBox="1"/>
          <p:nvPr/>
        </p:nvSpPr>
        <p:spPr>
          <a:xfrm>
            <a:off x="5623560" y="3145536"/>
            <a:ext cx="5943600" cy="64008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4B5563"/>
              </a:buClr>
              <a:buSzPts val="1400"/>
              <a:buFont typeface="Calibri"/>
              <a:buNone/>
            </a:pPr>
            <a:r>
              <a:rPr b="0" i="0" lang="en-US" sz="1400" u="none" cap="none" strike="noStrike">
                <a:solidFill>
                  <a:srgbClr val="4B5563"/>
                </a:solidFill>
                <a:latin typeface="Calibri"/>
                <a:ea typeface="Calibri"/>
                <a:cs typeface="Calibri"/>
                <a:sym typeface="Calibri"/>
              </a:rPr>
              <a:t>Random Forest, XGBoost and LSTMs say "malicious" but not why </a:t>
            </a:r>
            <a:endParaRPr b="0" i="0" sz="1400" u="none" cap="none" strike="noStrike">
              <a:solidFill>
                <a:schemeClr val="dk1"/>
              </a:solidFill>
              <a:latin typeface="Calibri"/>
              <a:ea typeface="Calibri"/>
              <a:cs typeface="Calibri"/>
              <a:sym typeface="Calibri"/>
            </a:endParaRPr>
          </a:p>
        </p:txBody>
      </p:sp>
      <p:sp>
        <p:nvSpPr>
          <p:cNvPr id="79" name="Google Shape;79;p5"/>
          <p:cNvSpPr/>
          <p:nvPr/>
        </p:nvSpPr>
        <p:spPr>
          <a:xfrm>
            <a:off x="4846320" y="3922776"/>
            <a:ext cx="566928" cy="566928"/>
          </a:xfrm>
          <a:prstGeom prst="ellipse">
            <a:avLst/>
          </a:prstGeom>
          <a:solidFill>
            <a:srgbClr val="E76F51"/>
          </a:solidFill>
          <a:ln cap="flat" cmpd="sng" w="12700">
            <a:solidFill>
              <a:srgbClr val="E76F5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80" name="Google Shape;80;p5"/>
          <p:cNvPicPr preferRelativeResize="0"/>
          <p:nvPr/>
        </p:nvPicPr>
        <p:blipFill rotWithShape="1">
          <a:blip r:embed="rId5">
            <a:alphaModFix/>
          </a:blip>
          <a:srcRect b="0" l="0" r="0" t="0"/>
          <a:stretch/>
        </p:blipFill>
        <p:spPr>
          <a:xfrm>
            <a:off x="4988052" y="4064508"/>
            <a:ext cx="283464" cy="283464"/>
          </a:xfrm>
          <a:prstGeom prst="rect">
            <a:avLst/>
          </a:prstGeom>
          <a:noFill/>
          <a:ln>
            <a:noFill/>
          </a:ln>
        </p:spPr>
      </p:pic>
      <p:sp>
        <p:nvSpPr>
          <p:cNvPr id="81" name="Google Shape;81;p5"/>
          <p:cNvSpPr txBox="1"/>
          <p:nvPr/>
        </p:nvSpPr>
        <p:spPr>
          <a:xfrm>
            <a:off x="5623560" y="3877056"/>
            <a:ext cx="5943600" cy="36576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1800"/>
              <a:buFont typeface="Calibri"/>
              <a:buNone/>
            </a:pPr>
            <a:r>
              <a:rPr b="1" i="0" lang="en-US" sz="1800" u="none" cap="none" strike="noStrike">
                <a:solidFill>
                  <a:srgbClr val="13233B"/>
                </a:solidFill>
                <a:latin typeface="Calibri"/>
                <a:ea typeface="Calibri"/>
                <a:cs typeface="Calibri"/>
                <a:sym typeface="Calibri"/>
              </a:rPr>
              <a:t>Unexplained alerts cause fatigue</a:t>
            </a:r>
            <a:endParaRPr b="0" i="0" sz="1800" u="none" cap="none" strike="noStrike">
              <a:solidFill>
                <a:schemeClr val="dk1"/>
              </a:solidFill>
              <a:latin typeface="Calibri"/>
              <a:ea typeface="Calibri"/>
              <a:cs typeface="Calibri"/>
              <a:sym typeface="Calibri"/>
            </a:endParaRPr>
          </a:p>
        </p:txBody>
      </p:sp>
      <p:sp>
        <p:nvSpPr>
          <p:cNvPr id="82" name="Google Shape;82;p5"/>
          <p:cNvSpPr txBox="1"/>
          <p:nvPr/>
        </p:nvSpPr>
        <p:spPr>
          <a:xfrm>
            <a:off x="5623560" y="4261104"/>
            <a:ext cx="5943600" cy="64008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4B5563"/>
              </a:buClr>
              <a:buSzPts val="1400"/>
              <a:buFont typeface="Calibri"/>
              <a:buNone/>
            </a:pPr>
            <a:r>
              <a:rPr b="0" i="0" lang="en-US" sz="1400" u="none" cap="none" strike="noStrike">
                <a:solidFill>
                  <a:srgbClr val="4B5563"/>
                </a:solidFill>
                <a:latin typeface="Calibri"/>
                <a:ea typeface="Calibri"/>
                <a:cs typeface="Calibri"/>
                <a:sym typeface="Calibri"/>
              </a:rPr>
              <a:t>Analysts re-investigate from scratch; trust in the tool falls</a:t>
            </a:r>
            <a:r>
              <a:rPr lang="en-US">
                <a:solidFill>
                  <a:srgbClr val="4B5563"/>
                </a:solidFill>
                <a:latin typeface="Calibri"/>
                <a:ea typeface="Calibri"/>
                <a:cs typeface="Calibri"/>
                <a:sym typeface="Calibri"/>
              </a:rPr>
              <a:t>.</a:t>
            </a:r>
            <a:endParaRPr b="0" i="0" sz="1400" u="none" cap="none" strike="noStrike">
              <a:solidFill>
                <a:schemeClr val="dk1"/>
              </a:solidFill>
              <a:latin typeface="Calibri"/>
              <a:ea typeface="Calibri"/>
              <a:cs typeface="Calibri"/>
              <a:sym typeface="Calibri"/>
            </a:endParaRPr>
          </a:p>
        </p:txBody>
      </p:sp>
      <p:sp>
        <p:nvSpPr>
          <p:cNvPr id="83" name="Google Shape;83;p5"/>
          <p:cNvSpPr/>
          <p:nvPr/>
        </p:nvSpPr>
        <p:spPr>
          <a:xfrm>
            <a:off x="4846320" y="5038344"/>
            <a:ext cx="566928" cy="566928"/>
          </a:xfrm>
          <a:prstGeom prst="ellipse">
            <a:avLst/>
          </a:prstGeom>
          <a:solidFill>
            <a:srgbClr val="13233B"/>
          </a:solidFill>
          <a:ln cap="flat" cmpd="sng" w="12700">
            <a:solidFill>
              <a:srgbClr val="13233B"/>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84" name="Google Shape;84;p5"/>
          <p:cNvPicPr preferRelativeResize="0"/>
          <p:nvPr/>
        </p:nvPicPr>
        <p:blipFill rotWithShape="1">
          <a:blip r:embed="rId6">
            <a:alphaModFix/>
          </a:blip>
          <a:srcRect b="0" l="0" r="0" t="0"/>
          <a:stretch/>
        </p:blipFill>
        <p:spPr>
          <a:xfrm>
            <a:off x="4988052" y="5180076"/>
            <a:ext cx="283464" cy="283464"/>
          </a:xfrm>
          <a:prstGeom prst="rect">
            <a:avLst/>
          </a:prstGeom>
          <a:noFill/>
          <a:ln>
            <a:noFill/>
          </a:ln>
        </p:spPr>
      </p:pic>
      <p:sp>
        <p:nvSpPr>
          <p:cNvPr id="85" name="Google Shape;85;p5"/>
          <p:cNvSpPr txBox="1"/>
          <p:nvPr/>
        </p:nvSpPr>
        <p:spPr>
          <a:xfrm>
            <a:off x="5623560" y="4992624"/>
            <a:ext cx="5943600" cy="36576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1800"/>
              <a:buFont typeface="Calibri"/>
              <a:buNone/>
            </a:pPr>
            <a:r>
              <a:rPr b="1" i="0" lang="en-US" sz="1800" u="none" cap="none" strike="noStrike">
                <a:solidFill>
                  <a:srgbClr val="13233B"/>
                </a:solidFill>
                <a:latin typeface="Calibri"/>
                <a:ea typeface="Calibri"/>
                <a:cs typeface="Calibri"/>
                <a:sym typeface="Calibri"/>
              </a:rPr>
              <a:t>Regulation expects transparency</a:t>
            </a:r>
            <a:endParaRPr b="0" i="0" sz="1800" u="none" cap="none" strike="noStrike">
              <a:solidFill>
                <a:schemeClr val="dk1"/>
              </a:solidFill>
              <a:latin typeface="Calibri"/>
              <a:ea typeface="Calibri"/>
              <a:cs typeface="Calibri"/>
              <a:sym typeface="Calibri"/>
            </a:endParaRPr>
          </a:p>
        </p:txBody>
      </p:sp>
      <p:sp>
        <p:nvSpPr>
          <p:cNvPr id="86" name="Google Shape;86;p5"/>
          <p:cNvSpPr txBox="1"/>
          <p:nvPr/>
        </p:nvSpPr>
        <p:spPr>
          <a:xfrm>
            <a:off x="5623560" y="5376672"/>
            <a:ext cx="5943600" cy="64008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4B5563"/>
              </a:buClr>
              <a:buSzPts val="1400"/>
              <a:buFont typeface="Calibri"/>
              <a:buNone/>
            </a:pPr>
            <a:r>
              <a:rPr b="0" i="0" lang="en-US" sz="1400" u="none" cap="none" strike="noStrike">
                <a:solidFill>
                  <a:srgbClr val="4B5563"/>
                </a:solidFill>
                <a:latin typeface="Calibri"/>
                <a:ea typeface="Calibri"/>
                <a:cs typeface="Calibri"/>
                <a:sym typeface="Calibri"/>
              </a:rPr>
              <a:t>EU AI Act Art. 13 and ICO / Alan Turing Institute guidance</a:t>
            </a:r>
            <a:r>
              <a:rPr lang="en-US">
                <a:solidFill>
                  <a:srgbClr val="4B5563"/>
                </a:solidFill>
                <a:latin typeface="Calibri"/>
                <a:ea typeface="Calibri"/>
                <a:cs typeface="Calibri"/>
                <a:sym typeface="Calibri"/>
              </a:rPr>
              <a:t>.</a:t>
            </a:r>
            <a:endParaRPr b="0" i="0" sz="1400" u="none" cap="none" strike="noStrike">
              <a:solidFill>
                <a:schemeClr val="dk1"/>
              </a:solidFill>
              <a:latin typeface="Calibri"/>
              <a:ea typeface="Calibri"/>
              <a:cs typeface="Calibri"/>
              <a:sym typeface="Calibri"/>
            </a:endParaRPr>
          </a:p>
        </p:txBody>
      </p:sp>
      <p:sp>
        <p:nvSpPr>
          <p:cNvPr id="87" name="Google Shape;87;p5"/>
          <p:cNvSpPr txBox="1"/>
          <p:nvPr/>
        </p:nvSpPr>
        <p:spPr>
          <a:xfrm>
            <a:off x="548640" y="6419088"/>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6B7280"/>
              </a:buClr>
              <a:buSzPts val="1000"/>
              <a:buFont typeface="Calibri"/>
              <a:buNone/>
            </a:pPr>
            <a:r>
              <a:rPr b="0" i="0" lang="en-US" sz="1000" u="none" cap="none" strike="noStrike">
                <a:solidFill>
                  <a:srgbClr val="6B7280"/>
                </a:solidFill>
                <a:latin typeface="Calibri"/>
                <a:ea typeface="Calibri"/>
                <a:cs typeface="Calibri"/>
                <a:sym typeface="Calibri"/>
              </a:rPr>
              <a:t>A. G. Babariya  |  Explainable AI for Network Intrusion Detection</a:t>
            </a:r>
            <a:endParaRPr b="0" i="0" sz="1000" u="none" cap="none" strike="noStrike">
              <a:solidFill>
                <a:schemeClr val="dk1"/>
              </a:solidFill>
              <a:latin typeface="Calibri"/>
              <a:ea typeface="Calibri"/>
              <a:cs typeface="Calibri"/>
              <a:sym typeface="Calibri"/>
            </a:endParaRPr>
          </a:p>
        </p:txBody>
      </p:sp>
      <p:sp>
        <p:nvSpPr>
          <p:cNvPr id="88" name="Google Shape;88;p5"/>
          <p:cNvSpPr txBox="1"/>
          <p:nvPr/>
        </p:nvSpPr>
        <p:spPr>
          <a:xfrm>
            <a:off x="10908792" y="6419088"/>
            <a:ext cx="73152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6B7280"/>
              </a:buClr>
              <a:buSzPts val="1000"/>
              <a:buFont typeface="Calibri"/>
              <a:buNone/>
            </a:pPr>
            <a:r>
              <a:rPr b="0" i="0" lang="en-US" sz="1000" u="none" cap="none" strike="noStrike">
                <a:solidFill>
                  <a:srgbClr val="6B7280"/>
                </a:solidFill>
                <a:latin typeface="Calibri"/>
                <a:ea typeface="Calibri"/>
                <a:cs typeface="Calibri"/>
                <a:sym typeface="Calibri"/>
              </a:rPr>
              <a:t>3</a:t>
            </a:r>
            <a:endParaRPr b="0" i="0" sz="1000" u="none" cap="none" strike="noStrike">
              <a:solidFill>
                <a:schemeClr val="dk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93" name="Shape 93"/>
        <p:cNvGrpSpPr/>
        <p:nvPr/>
      </p:nvGrpSpPr>
      <p:grpSpPr>
        <a:xfrm>
          <a:off x="0" y="0"/>
          <a:ext cx="0" cy="0"/>
          <a:chOff x="0" y="0"/>
          <a:chExt cx="0" cy="0"/>
        </a:xfrm>
      </p:grpSpPr>
      <p:sp>
        <p:nvSpPr>
          <p:cNvPr id="94" name="Google Shape;94;p6"/>
          <p:cNvSpPr txBox="1"/>
          <p:nvPr/>
        </p:nvSpPr>
        <p:spPr>
          <a:xfrm>
            <a:off x="548640" y="347472"/>
            <a:ext cx="91440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D7A6F"/>
              </a:buClr>
              <a:buSzPts val="1200"/>
              <a:buFont typeface="Calibri"/>
              <a:buNone/>
            </a:pPr>
            <a:r>
              <a:rPr b="1" i="0" lang="en-US" sz="1200" u="none" cap="none" strike="noStrike">
                <a:solidFill>
                  <a:srgbClr val="1D7A6F"/>
                </a:solidFill>
                <a:latin typeface="Calibri"/>
                <a:ea typeface="Calibri"/>
                <a:cs typeface="Calibri"/>
                <a:sym typeface="Calibri"/>
              </a:rPr>
              <a:t>02  PROBLEM AND RESEARCH GAP</a:t>
            </a:r>
            <a:endParaRPr b="0" i="0" sz="1200" u="none" cap="none" strike="noStrike">
              <a:solidFill>
                <a:schemeClr val="dk1"/>
              </a:solidFill>
              <a:latin typeface="Calibri"/>
              <a:ea typeface="Calibri"/>
              <a:cs typeface="Calibri"/>
              <a:sym typeface="Calibri"/>
            </a:endParaRPr>
          </a:p>
        </p:txBody>
      </p:sp>
      <p:sp>
        <p:nvSpPr>
          <p:cNvPr id="95" name="Google Shape;95;p6"/>
          <p:cNvSpPr txBox="1"/>
          <p:nvPr/>
        </p:nvSpPr>
        <p:spPr>
          <a:xfrm>
            <a:off x="548640" y="621792"/>
            <a:ext cx="11064240" cy="6858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3000"/>
              <a:buFont typeface="Cambria"/>
              <a:buNone/>
            </a:pPr>
            <a:r>
              <a:rPr b="1" i="0" lang="en-US" sz="3000" u="none" cap="none" strike="noStrike">
                <a:solidFill>
                  <a:srgbClr val="13233B"/>
                </a:solidFill>
                <a:latin typeface="Cambria"/>
                <a:ea typeface="Cambria"/>
                <a:cs typeface="Cambria"/>
                <a:sym typeface="Cambria"/>
              </a:rPr>
              <a:t>Accuracy and explainability are studied separately</a:t>
            </a:r>
            <a:endParaRPr b="0" i="0" sz="3000" u="none" cap="none" strike="noStrike">
              <a:solidFill>
                <a:schemeClr val="dk1"/>
              </a:solidFill>
              <a:latin typeface="Calibri"/>
              <a:ea typeface="Calibri"/>
              <a:cs typeface="Calibri"/>
              <a:sym typeface="Calibri"/>
            </a:endParaRPr>
          </a:p>
        </p:txBody>
      </p:sp>
      <p:sp>
        <p:nvSpPr>
          <p:cNvPr id="96" name="Google Shape;96;p6"/>
          <p:cNvSpPr txBox="1"/>
          <p:nvPr/>
        </p:nvSpPr>
        <p:spPr>
          <a:xfrm>
            <a:off x="548640" y="1554480"/>
            <a:ext cx="4206240" cy="23774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1500"/>
              <a:buFont typeface="Calibri"/>
              <a:buNone/>
            </a:pPr>
            <a:r>
              <a:rPr b="1" i="0" lang="en-US" sz="1500" u="none" cap="none" strike="noStrike">
                <a:solidFill>
                  <a:srgbClr val="13233B"/>
                </a:solidFill>
                <a:latin typeface="Calibri"/>
                <a:ea typeface="Calibri"/>
                <a:cs typeface="Calibri"/>
                <a:sym typeface="Calibri"/>
              </a:rPr>
              <a:t>Problem. </a:t>
            </a:r>
            <a:r>
              <a:rPr lang="en-US" sz="1500">
                <a:solidFill>
                  <a:srgbClr val="1F2937"/>
                </a:solidFill>
                <a:latin typeface="Calibri"/>
                <a:ea typeface="Calibri"/>
                <a:cs typeface="Calibri"/>
                <a:sym typeface="Calibri"/>
              </a:rPr>
              <a:t>CICIDS2017 study brings detection scores closer to 1.0 while a smaller body of work shows SHAP or LIME can be connected to one chosen model. Few investigations have compared the two approaches on numerous detectors under the same conditions.</a:t>
            </a:r>
            <a:endParaRPr b="0" i="0" sz="1500" u="none" cap="none" strike="noStrike">
              <a:solidFill>
                <a:schemeClr val="dk1"/>
              </a:solidFill>
              <a:latin typeface="Calibri"/>
              <a:ea typeface="Calibri"/>
              <a:cs typeface="Calibri"/>
              <a:sym typeface="Calibri"/>
            </a:endParaRPr>
          </a:p>
        </p:txBody>
      </p:sp>
      <p:sp>
        <p:nvSpPr>
          <p:cNvPr id="97" name="Google Shape;97;p6"/>
          <p:cNvSpPr txBox="1"/>
          <p:nvPr/>
        </p:nvSpPr>
        <p:spPr>
          <a:xfrm>
            <a:off x="548640" y="3840480"/>
            <a:ext cx="4206240" cy="201168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1500"/>
              <a:buFont typeface="Calibri"/>
              <a:buNone/>
            </a:pPr>
            <a:r>
              <a:rPr b="1" i="0" lang="en-US" sz="1500" u="none" cap="none" strike="noStrike">
                <a:solidFill>
                  <a:srgbClr val="13233B"/>
                </a:solidFill>
                <a:latin typeface="Calibri"/>
                <a:ea typeface="Calibri"/>
                <a:cs typeface="Calibri"/>
                <a:sym typeface="Calibri"/>
              </a:rPr>
              <a:t>Open questions. </a:t>
            </a:r>
            <a:r>
              <a:rPr lang="en-US" sz="1500">
                <a:solidFill>
                  <a:srgbClr val="1F2937"/>
                </a:solidFill>
                <a:latin typeface="Calibri"/>
                <a:ea typeface="Calibri"/>
                <a:cs typeface="Calibri"/>
                <a:sym typeface="Calibri"/>
              </a:rPr>
              <a:t>Does the choice of XAI approach dictate what the analyst is informed, and is this dependent on the model? Can we still be accurate and fast if we include explanations?</a:t>
            </a:r>
            <a:endParaRPr b="0" i="0" sz="1500" u="none" cap="none" strike="noStrike">
              <a:solidFill>
                <a:schemeClr val="dk1"/>
              </a:solidFill>
              <a:latin typeface="Calibri"/>
              <a:ea typeface="Calibri"/>
              <a:cs typeface="Calibri"/>
              <a:sym typeface="Calibri"/>
            </a:endParaRPr>
          </a:p>
        </p:txBody>
      </p:sp>
      <p:graphicFrame>
        <p:nvGraphicFramePr>
          <p:cNvPr id="98" name="Google Shape;98;p6"/>
          <p:cNvGraphicFramePr/>
          <p:nvPr/>
        </p:nvGraphicFramePr>
        <p:xfrm>
          <a:off x="5120640" y="1600200"/>
          <a:ext cx="3000000" cy="3000000"/>
        </p:xfrm>
        <a:graphic>
          <a:graphicData uri="http://schemas.openxmlformats.org/drawingml/2006/table">
            <a:tbl>
              <a:tblPr>
                <a:noFill/>
                <a:tableStyleId>{A9ED424C-30D3-4510-9378-8C3B386AA62C}</a:tableStyleId>
              </a:tblPr>
              <a:tblGrid>
                <a:gridCol w="2148850"/>
                <a:gridCol w="1143000"/>
                <a:gridCol w="1097275"/>
                <a:gridCol w="2130550"/>
              </a:tblGrid>
              <a:tr h="384050">
                <a:tc>
                  <a:txBody>
                    <a:bodyPr/>
                    <a:lstStyle/>
                    <a:p>
                      <a:pPr indent="0" lvl="0" marL="0" marR="0" rtl="0" algn="l">
                        <a:spcBef>
                          <a:spcPts val="0"/>
                        </a:spcBef>
                        <a:spcAft>
                          <a:spcPts val="0"/>
                        </a:spcAft>
                        <a:buClr>
                          <a:srgbClr val="FFFFFF"/>
                        </a:buClr>
                        <a:buSzPts val="1200"/>
                        <a:buFont typeface="Calibri"/>
                        <a:buNone/>
                      </a:pPr>
                      <a:r>
                        <a:rPr b="1" lang="en-US" sz="1200" u="none" cap="none" strike="noStrike">
                          <a:solidFill>
                            <a:srgbClr val="FFFFFF"/>
                          </a:solidFill>
                          <a:latin typeface="Calibri"/>
                          <a:ea typeface="Calibri"/>
                          <a:cs typeface="Calibri"/>
                          <a:sym typeface="Calibri"/>
                        </a:rPr>
                        <a:t>Study</a:t>
                      </a:r>
                      <a:endParaRPr sz="1200" u="none" cap="none" strike="noStrike">
                        <a:latin typeface="Calibri"/>
                        <a:ea typeface="Calibri"/>
                        <a:cs typeface="Calibri"/>
                        <a:sym typeface="Calibri"/>
                      </a:endParaRPr>
                    </a:p>
                  </a:txBody>
                  <a:tcPr marT="54875" marB="54875" marR="54875" marL="54875"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solidFill>
                      <a:srgbClr val="13233B"/>
                    </a:solidFill>
                  </a:tcPr>
                </a:tc>
                <a:tc>
                  <a:txBody>
                    <a:bodyPr/>
                    <a:lstStyle/>
                    <a:p>
                      <a:pPr indent="0" lvl="0" marL="0" marR="0" rtl="0" algn="l">
                        <a:spcBef>
                          <a:spcPts val="0"/>
                        </a:spcBef>
                        <a:spcAft>
                          <a:spcPts val="0"/>
                        </a:spcAft>
                        <a:buClr>
                          <a:srgbClr val="FFFFFF"/>
                        </a:buClr>
                        <a:buSzPts val="1200"/>
                        <a:buFont typeface="Calibri"/>
                        <a:buNone/>
                      </a:pPr>
                      <a:r>
                        <a:rPr b="1" lang="en-US" sz="1200" u="none" cap="none" strike="noStrike">
                          <a:solidFill>
                            <a:srgbClr val="FFFFFF"/>
                          </a:solidFill>
                          <a:latin typeface="Calibri"/>
                          <a:ea typeface="Calibri"/>
                          <a:cs typeface="Calibri"/>
                          <a:sym typeface="Calibri"/>
                        </a:rPr>
                        <a:t>Data</a:t>
                      </a:r>
                      <a:endParaRPr sz="1200" u="none" cap="none" strike="noStrike">
                        <a:latin typeface="Calibri"/>
                        <a:ea typeface="Calibri"/>
                        <a:cs typeface="Calibri"/>
                        <a:sym typeface="Calibri"/>
                      </a:endParaRPr>
                    </a:p>
                  </a:txBody>
                  <a:tcPr marT="54875" marB="54875" marR="54875" marL="54875"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solidFill>
                      <a:srgbClr val="13233B"/>
                    </a:solidFill>
                  </a:tcPr>
                </a:tc>
                <a:tc>
                  <a:txBody>
                    <a:bodyPr/>
                    <a:lstStyle/>
                    <a:p>
                      <a:pPr indent="0" lvl="0" marL="0" marR="0" rtl="0" algn="l">
                        <a:spcBef>
                          <a:spcPts val="0"/>
                        </a:spcBef>
                        <a:spcAft>
                          <a:spcPts val="0"/>
                        </a:spcAft>
                        <a:buClr>
                          <a:srgbClr val="FFFFFF"/>
                        </a:buClr>
                        <a:buSzPts val="1200"/>
                        <a:buFont typeface="Calibri"/>
                        <a:buNone/>
                      </a:pPr>
                      <a:r>
                        <a:rPr b="1" lang="en-US" sz="1200" u="none" cap="none" strike="noStrike">
                          <a:solidFill>
                            <a:srgbClr val="FFFFFF"/>
                          </a:solidFill>
                          <a:latin typeface="Calibri"/>
                          <a:ea typeface="Calibri"/>
                          <a:cs typeface="Calibri"/>
                          <a:sym typeface="Calibri"/>
                        </a:rPr>
                        <a:t>SHAP vs LIME</a:t>
                      </a:r>
                      <a:endParaRPr sz="1200" u="none" cap="none" strike="noStrike">
                        <a:latin typeface="Calibri"/>
                        <a:ea typeface="Calibri"/>
                        <a:cs typeface="Calibri"/>
                        <a:sym typeface="Calibri"/>
                      </a:endParaRPr>
                    </a:p>
                  </a:txBody>
                  <a:tcPr marT="54875" marB="54875" marR="54875" marL="54875"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solidFill>
                      <a:srgbClr val="13233B"/>
                    </a:solidFill>
                  </a:tcPr>
                </a:tc>
                <a:tc>
                  <a:txBody>
                    <a:bodyPr/>
                    <a:lstStyle/>
                    <a:p>
                      <a:pPr indent="0" lvl="0" marL="0" marR="0" rtl="0" algn="l">
                        <a:spcBef>
                          <a:spcPts val="0"/>
                        </a:spcBef>
                        <a:spcAft>
                          <a:spcPts val="0"/>
                        </a:spcAft>
                        <a:buClr>
                          <a:srgbClr val="FFFFFF"/>
                        </a:buClr>
                        <a:buSzPts val="1200"/>
                        <a:buFont typeface="Calibri"/>
                        <a:buNone/>
                      </a:pPr>
                      <a:r>
                        <a:rPr b="1" lang="en-US" sz="1200" u="none" cap="none" strike="noStrike">
                          <a:solidFill>
                            <a:srgbClr val="FFFFFF"/>
                          </a:solidFill>
                          <a:latin typeface="Calibri"/>
                          <a:ea typeface="Calibri"/>
                          <a:cs typeface="Calibri"/>
                          <a:sym typeface="Calibri"/>
                        </a:rPr>
                        <a:t>What is missing</a:t>
                      </a:r>
                      <a:endParaRPr sz="1200" u="none" cap="none" strike="noStrike">
                        <a:latin typeface="Calibri"/>
                        <a:ea typeface="Calibri"/>
                        <a:cs typeface="Calibri"/>
                        <a:sym typeface="Calibri"/>
                      </a:endParaRPr>
                    </a:p>
                  </a:txBody>
                  <a:tcPr marT="54875" marB="54875" marR="54875" marL="54875"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solidFill>
                      <a:srgbClr val="13233B"/>
                    </a:solidFill>
                  </a:tcPr>
                </a:tc>
              </a:tr>
              <a:tr h="384050">
                <a:tc>
                  <a:txBody>
                    <a:bodyPr/>
                    <a:lstStyle/>
                    <a:p>
                      <a:pPr indent="0" lvl="0" marL="0" marR="0" rtl="0" algn="l">
                        <a:spcBef>
                          <a:spcPts val="0"/>
                        </a:spcBef>
                        <a:spcAft>
                          <a:spcPts val="0"/>
                        </a:spcAft>
                        <a:buClr>
                          <a:srgbClr val="1F2937"/>
                        </a:buClr>
                        <a:buSzPts val="1200"/>
                        <a:buFont typeface="Calibri"/>
                        <a:buNone/>
                      </a:pPr>
                      <a:r>
                        <a:rPr lang="en-US" sz="1200" u="none" cap="none" strike="noStrike">
                          <a:solidFill>
                            <a:srgbClr val="1F2937"/>
                          </a:solidFill>
                          <a:latin typeface="Calibri"/>
                          <a:ea typeface="Calibri"/>
                          <a:cs typeface="Calibri"/>
                          <a:sym typeface="Calibri"/>
                        </a:rPr>
                        <a:t>Siganos et al. [9]</a:t>
                      </a:r>
                      <a:endParaRPr sz="1200" u="none" cap="none" strike="noStrike">
                        <a:latin typeface="Calibri"/>
                        <a:ea typeface="Calibri"/>
                        <a:cs typeface="Calibri"/>
                        <a:sym typeface="Calibri"/>
                      </a:endParaRPr>
                    </a:p>
                  </a:txBody>
                  <a:tcPr marT="54875" marB="54875" marR="54875" marL="54875"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c>
                  <a:txBody>
                    <a:bodyPr/>
                    <a:lstStyle/>
                    <a:p>
                      <a:pPr indent="0" lvl="0" marL="0" marR="0" rtl="0" algn="l">
                        <a:spcBef>
                          <a:spcPts val="0"/>
                        </a:spcBef>
                        <a:spcAft>
                          <a:spcPts val="0"/>
                        </a:spcAft>
                        <a:buClr>
                          <a:srgbClr val="1F2937"/>
                        </a:buClr>
                        <a:buSzPts val="1200"/>
                        <a:buFont typeface="Calibri"/>
                        <a:buNone/>
                      </a:pPr>
                      <a:r>
                        <a:rPr lang="en-US" sz="1200" u="none" cap="none" strike="noStrike">
                          <a:solidFill>
                            <a:srgbClr val="1F2937"/>
                          </a:solidFill>
                          <a:latin typeface="Calibri"/>
                          <a:ea typeface="Calibri"/>
                          <a:cs typeface="Calibri"/>
                          <a:sym typeface="Calibri"/>
                        </a:rPr>
                        <a:t>IoT</a:t>
                      </a:r>
                      <a:endParaRPr sz="1200" u="none" cap="none" strike="noStrike">
                        <a:latin typeface="Calibri"/>
                        <a:ea typeface="Calibri"/>
                        <a:cs typeface="Calibri"/>
                        <a:sym typeface="Calibri"/>
                      </a:endParaRPr>
                    </a:p>
                  </a:txBody>
                  <a:tcPr marT="54875" marB="54875" marR="54875" marL="54875"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c>
                  <a:txBody>
                    <a:bodyPr/>
                    <a:lstStyle/>
                    <a:p>
                      <a:pPr indent="0" lvl="0" marL="0" marR="0" rtl="0" algn="l">
                        <a:spcBef>
                          <a:spcPts val="0"/>
                        </a:spcBef>
                        <a:spcAft>
                          <a:spcPts val="0"/>
                        </a:spcAft>
                        <a:buClr>
                          <a:srgbClr val="1F2937"/>
                        </a:buClr>
                        <a:buSzPts val="1200"/>
                        <a:buFont typeface="Calibri"/>
                        <a:buNone/>
                      </a:pPr>
                      <a:r>
                        <a:rPr lang="en-US" sz="1200" u="none" cap="none" strike="noStrike">
                          <a:solidFill>
                            <a:srgbClr val="1F2937"/>
                          </a:solidFill>
                          <a:latin typeface="Calibri"/>
                          <a:ea typeface="Calibri"/>
                          <a:cs typeface="Calibri"/>
                          <a:sym typeface="Calibri"/>
                        </a:rPr>
                        <a:t>No</a:t>
                      </a:r>
                      <a:endParaRPr sz="1200" u="none" cap="none" strike="noStrike">
                        <a:latin typeface="Calibri"/>
                        <a:ea typeface="Calibri"/>
                        <a:cs typeface="Calibri"/>
                        <a:sym typeface="Calibri"/>
                      </a:endParaRPr>
                    </a:p>
                  </a:txBody>
                  <a:tcPr marT="54875" marB="54875" marR="54875" marL="54875"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c>
                  <a:txBody>
                    <a:bodyPr/>
                    <a:lstStyle/>
                    <a:p>
                      <a:pPr indent="0" lvl="0" marL="0" marR="0" rtl="0" algn="l">
                        <a:spcBef>
                          <a:spcPts val="0"/>
                        </a:spcBef>
                        <a:spcAft>
                          <a:spcPts val="0"/>
                        </a:spcAft>
                        <a:buClr>
                          <a:srgbClr val="1F2937"/>
                        </a:buClr>
                        <a:buSzPts val="1200"/>
                        <a:buFont typeface="Calibri"/>
                        <a:buNone/>
                      </a:pPr>
                      <a:r>
                        <a:rPr lang="en-US" sz="1200" u="none" cap="none" strike="noStrike">
                          <a:solidFill>
                            <a:srgbClr val="1F2937"/>
                          </a:solidFill>
                          <a:latin typeface="Calibri"/>
                          <a:ea typeface="Calibri"/>
                          <a:cs typeface="Calibri"/>
                          <a:sym typeface="Calibri"/>
                        </a:rPr>
                        <a:t>SHAP only</a:t>
                      </a:r>
                      <a:endParaRPr sz="1200" u="none" cap="none" strike="noStrike">
                        <a:latin typeface="Calibri"/>
                        <a:ea typeface="Calibri"/>
                        <a:cs typeface="Calibri"/>
                        <a:sym typeface="Calibri"/>
                      </a:endParaRPr>
                    </a:p>
                  </a:txBody>
                  <a:tcPr marT="54875" marB="54875" marR="54875" marL="54875"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r>
              <a:tr h="384050">
                <a:tc>
                  <a:txBody>
                    <a:bodyPr/>
                    <a:lstStyle/>
                    <a:p>
                      <a:pPr indent="0" lvl="0" marL="0" marR="0" rtl="0" algn="l">
                        <a:spcBef>
                          <a:spcPts val="0"/>
                        </a:spcBef>
                        <a:spcAft>
                          <a:spcPts val="0"/>
                        </a:spcAft>
                        <a:buClr>
                          <a:srgbClr val="1F2937"/>
                        </a:buClr>
                        <a:buSzPts val="1200"/>
                        <a:buFont typeface="Calibri"/>
                        <a:buNone/>
                      </a:pPr>
                      <a:r>
                        <a:rPr lang="en-US" sz="1200" u="none" cap="none" strike="noStrike">
                          <a:solidFill>
                            <a:srgbClr val="1F2937"/>
                          </a:solidFill>
                          <a:latin typeface="Calibri"/>
                          <a:ea typeface="Calibri"/>
                          <a:cs typeface="Calibri"/>
                          <a:sym typeface="Calibri"/>
                        </a:rPr>
                        <a:t>Mohale &amp; Obagbuwa [10]</a:t>
                      </a:r>
                      <a:endParaRPr sz="1200" u="none" cap="none" strike="noStrike">
                        <a:latin typeface="Calibri"/>
                        <a:ea typeface="Calibri"/>
                        <a:cs typeface="Calibri"/>
                        <a:sym typeface="Calibri"/>
                      </a:endParaRPr>
                    </a:p>
                  </a:txBody>
                  <a:tcPr marT="54875" marB="54875" marR="54875" marL="54875"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c>
                  <a:txBody>
                    <a:bodyPr/>
                    <a:lstStyle/>
                    <a:p>
                      <a:pPr indent="0" lvl="0" marL="0" marR="0" rtl="0" algn="l">
                        <a:spcBef>
                          <a:spcPts val="0"/>
                        </a:spcBef>
                        <a:spcAft>
                          <a:spcPts val="0"/>
                        </a:spcAft>
                        <a:buClr>
                          <a:srgbClr val="1F2937"/>
                        </a:buClr>
                        <a:buSzPts val="1200"/>
                        <a:buFont typeface="Calibri"/>
                        <a:buNone/>
                      </a:pPr>
                      <a:r>
                        <a:rPr lang="en-US" sz="1200" u="none" cap="none" strike="noStrike">
                          <a:solidFill>
                            <a:srgbClr val="1F2937"/>
                          </a:solidFill>
                          <a:latin typeface="Calibri"/>
                          <a:ea typeface="Calibri"/>
                          <a:cs typeface="Calibri"/>
                          <a:sym typeface="Calibri"/>
                        </a:rPr>
                        <a:t>UNSW-NB15</a:t>
                      </a:r>
                      <a:endParaRPr sz="1200" u="none" cap="none" strike="noStrike">
                        <a:latin typeface="Calibri"/>
                        <a:ea typeface="Calibri"/>
                        <a:cs typeface="Calibri"/>
                        <a:sym typeface="Calibri"/>
                      </a:endParaRPr>
                    </a:p>
                  </a:txBody>
                  <a:tcPr marT="54875" marB="54875" marR="54875" marL="54875"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c>
                  <a:txBody>
                    <a:bodyPr/>
                    <a:lstStyle/>
                    <a:p>
                      <a:pPr indent="0" lvl="0" marL="0" marR="0" rtl="0" algn="l">
                        <a:spcBef>
                          <a:spcPts val="0"/>
                        </a:spcBef>
                        <a:spcAft>
                          <a:spcPts val="0"/>
                        </a:spcAft>
                        <a:buClr>
                          <a:srgbClr val="1F2937"/>
                        </a:buClr>
                        <a:buSzPts val="1200"/>
                        <a:buFont typeface="Calibri"/>
                        <a:buNone/>
                      </a:pPr>
                      <a:r>
                        <a:rPr lang="en-US" sz="1200" u="none" cap="none" strike="noStrike">
                          <a:solidFill>
                            <a:srgbClr val="1F2937"/>
                          </a:solidFill>
                          <a:latin typeface="Calibri"/>
                          <a:ea typeface="Calibri"/>
                          <a:cs typeface="Calibri"/>
                          <a:sym typeface="Calibri"/>
                        </a:rPr>
                        <a:t>Partly</a:t>
                      </a:r>
                      <a:endParaRPr sz="1200" u="none" cap="none" strike="noStrike">
                        <a:latin typeface="Calibri"/>
                        <a:ea typeface="Calibri"/>
                        <a:cs typeface="Calibri"/>
                        <a:sym typeface="Calibri"/>
                      </a:endParaRPr>
                    </a:p>
                  </a:txBody>
                  <a:tcPr marT="54875" marB="54875" marR="54875" marL="54875"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c>
                  <a:txBody>
                    <a:bodyPr/>
                    <a:lstStyle/>
                    <a:p>
                      <a:pPr indent="0" lvl="0" marL="0" marR="0" rtl="0" algn="l">
                        <a:spcBef>
                          <a:spcPts val="0"/>
                        </a:spcBef>
                        <a:spcAft>
                          <a:spcPts val="0"/>
                        </a:spcAft>
                        <a:buClr>
                          <a:srgbClr val="1F2937"/>
                        </a:buClr>
                        <a:buSzPts val="1200"/>
                        <a:buFont typeface="Calibri"/>
                        <a:buNone/>
                      </a:pPr>
                      <a:r>
                        <a:rPr lang="en-US" sz="1200" u="none" cap="none" strike="noStrike">
                          <a:solidFill>
                            <a:srgbClr val="1F2937"/>
                          </a:solidFill>
                          <a:latin typeface="Calibri"/>
                          <a:ea typeface="Calibri"/>
                          <a:cs typeface="Calibri"/>
                          <a:sym typeface="Calibri"/>
                        </a:rPr>
                        <a:t>No agreement analysis</a:t>
                      </a:r>
                      <a:endParaRPr sz="1200" u="none" cap="none" strike="noStrike">
                        <a:latin typeface="Calibri"/>
                        <a:ea typeface="Calibri"/>
                        <a:cs typeface="Calibri"/>
                        <a:sym typeface="Calibri"/>
                      </a:endParaRPr>
                    </a:p>
                  </a:txBody>
                  <a:tcPr marT="54875" marB="54875" marR="54875" marL="54875"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r>
              <a:tr h="384050">
                <a:tc>
                  <a:txBody>
                    <a:bodyPr/>
                    <a:lstStyle/>
                    <a:p>
                      <a:pPr indent="0" lvl="0" marL="0" marR="0" rtl="0" algn="l">
                        <a:spcBef>
                          <a:spcPts val="0"/>
                        </a:spcBef>
                        <a:spcAft>
                          <a:spcPts val="0"/>
                        </a:spcAft>
                        <a:buClr>
                          <a:srgbClr val="1F2937"/>
                        </a:buClr>
                        <a:buSzPts val="1200"/>
                        <a:buFont typeface="Calibri"/>
                        <a:buNone/>
                      </a:pPr>
                      <a:r>
                        <a:rPr lang="en-US" sz="1200" u="none" cap="none" strike="noStrike">
                          <a:solidFill>
                            <a:srgbClr val="1F2937"/>
                          </a:solidFill>
                          <a:latin typeface="Calibri"/>
                          <a:ea typeface="Calibri"/>
                          <a:cs typeface="Calibri"/>
                          <a:sym typeface="Calibri"/>
                        </a:rPr>
                        <a:t>Arreche et al. [11]</a:t>
                      </a:r>
                      <a:endParaRPr sz="1200" u="none" cap="none" strike="noStrike">
                        <a:latin typeface="Calibri"/>
                        <a:ea typeface="Calibri"/>
                        <a:cs typeface="Calibri"/>
                        <a:sym typeface="Calibri"/>
                      </a:endParaRPr>
                    </a:p>
                  </a:txBody>
                  <a:tcPr marT="54875" marB="54875" marR="54875" marL="54875"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c>
                  <a:txBody>
                    <a:bodyPr/>
                    <a:lstStyle/>
                    <a:p>
                      <a:pPr indent="0" lvl="0" marL="0" marR="0" rtl="0" algn="l">
                        <a:spcBef>
                          <a:spcPts val="0"/>
                        </a:spcBef>
                        <a:spcAft>
                          <a:spcPts val="0"/>
                        </a:spcAft>
                        <a:buClr>
                          <a:srgbClr val="1F2937"/>
                        </a:buClr>
                        <a:buSzPts val="1200"/>
                        <a:buFont typeface="Calibri"/>
                        <a:buNone/>
                      </a:pPr>
                      <a:r>
                        <a:rPr lang="en-US" sz="1200" u="none" cap="none" strike="noStrike">
                          <a:solidFill>
                            <a:srgbClr val="1F2937"/>
                          </a:solidFill>
                          <a:latin typeface="Calibri"/>
                          <a:ea typeface="Calibri"/>
                          <a:cs typeface="Calibri"/>
                          <a:sym typeface="Calibri"/>
                        </a:rPr>
                        <a:t>Several</a:t>
                      </a:r>
                      <a:endParaRPr sz="1200" u="none" cap="none" strike="noStrike">
                        <a:latin typeface="Calibri"/>
                        <a:ea typeface="Calibri"/>
                        <a:cs typeface="Calibri"/>
                        <a:sym typeface="Calibri"/>
                      </a:endParaRPr>
                    </a:p>
                  </a:txBody>
                  <a:tcPr marT="54875" marB="54875" marR="54875" marL="54875"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c>
                  <a:txBody>
                    <a:bodyPr/>
                    <a:lstStyle/>
                    <a:p>
                      <a:pPr indent="0" lvl="0" marL="0" marR="0" rtl="0" algn="l">
                        <a:spcBef>
                          <a:spcPts val="0"/>
                        </a:spcBef>
                        <a:spcAft>
                          <a:spcPts val="0"/>
                        </a:spcAft>
                        <a:buClr>
                          <a:srgbClr val="1F2937"/>
                        </a:buClr>
                        <a:buSzPts val="1200"/>
                        <a:buFont typeface="Calibri"/>
                        <a:buNone/>
                      </a:pPr>
                      <a:r>
                        <a:rPr lang="en-US" sz="1200" u="none" cap="none" strike="noStrike">
                          <a:solidFill>
                            <a:srgbClr val="1F2937"/>
                          </a:solidFill>
                          <a:latin typeface="Calibri"/>
                          <a:ea typeface="Calibri"/>
                          <a:cs typeface="Calibri"/>
                          <a:sym typeface="Calibri"/>
                        </a:rPr>
                        <a:t>Yes</a:t>
                      </a:r>
                      <a:endParaRPr sz="1200" u="none" cap="none" strike="noStrike">
                        <a:latin typeface="Calibri"/>
                        <a:ea typeface="Calibri"/>
                        <a:cs typeface="Calibri"/>
                        <a:sym typeface="Calibri"/>
                      </a:endParaRPr>
                    </a:p>
                  </a:txBody>
                  <a:tcPr marT="54875" marB="54875" marR="54875" marL="54875"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c>
                  <a:txBody>
                    <a:bodyPr/>
                    <a:lstStyle/>
                    <a:p>
                      <a:pPr indent="0" lvl="0" marL="0" marR="0" rtl="0" algn="l">
                        <a:spcBef>
                          <a:spcPts val="0"/>
                        </a:spcBef>
                        <a:spcAft>
                          <a:spcPts val="0"/>
                        </a:spcAft>
                        <a:buClr>
                          <a:srgbClr val="1F2937"/>
                        </a:buClr>
                        <a:buSzPts val="1200"/>
                        <a:buFont typeface="Calibri"/>
                        <a:buNone/>
                      </a:pPr>
                      <a:r>
                        <a:rPr lang="en-US" sz="1200" u="none" cap="none" strike="noStrike">
                          <a:solidFill>
                            <a:srgbClr val="1F2937"/>
                          </a:solidFill>
                          <a:latin typeface="Calibri"/>
                          <a:ea typeface="Calibri"/>
                          <a:cs typeface="Calibri"/>
                          <a:sym typeface="Calibri"/>
                        </a:rPr>
                        <a:t>Scale never tested</a:t>
                      </a:r>
                      <a:endParaRPr sz="1200" u="none" cap="none" strike="noStrike">
                        <a:latin typeface="Calibri"/>
                        <a:ea typeface="Calibri"/>
                        <a:cs typeface="Calibri"/>
                        <a:sym typeface="Calibri"/>
                      </a:endParaRPr>
                    </a:p>
                  </a:txBody>
                  <a:tcPr marT="54875" marB="54875" marR="54875" marL="54875"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r>
              <a:tr h="384050">
                <a:tc>
                  <a:txBody>
                    <a:bodyPr/>
                    <a:lstStyle/>
                    <a:p>
                      <a:pPr indent="0" lvl="0" marL="0" marR="0" rtl="0" algn="l">
                        <a:spcBef>
                          <a:spcPts val="0"/>
                        </a:spcBef>
                        <a:spcAft>
                          <a:spcPts val="0"/>
                        </a:spcAft>
                        <a:buClr>
                          <a:srgbClr val="1F2937"/>
                        </a:buClr>
                        <a:buSzPts val="1200"/>
                        <a:buFont typeface="Calibri"/>
                        <a:buNone/>
                      </a:pPr>
                      <a:r>
                        <a:rPr lang="en-US" sz="1200" u="none" cap="none" strike="noStrike">
                          <a:solidFill>
                            <a:srgbClr val="1F2937"/>
                          </a:solidFill>
                          <a:latin typeface="Calibri"/>
                          <a:ea typeface="Calibri"/>
                          <a:cs typeface="Calibri"/>
                          <a:sym typeface="Calibri"/>
                        </a:rPr>
                        <a:t>Houda et al. [12]</a:t>
                      </a:r>
                      <a:endParaRPr sz="1200" u="none" cap="none" strike="noStrike">
                        <a:latin typeface="Calibri"/>
                        <a:ea typeface="Calibri"/>
                        <a:cs typeface="Calibri"/>
                        <a:sym typeface="Calibri"/>
                      </a:endParaRPr>
                    </a:p>
                  </a:txBody>
                  <a:tcPr marT="54875" marB="54875" marR="54875" marL="54875"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c>
                  <a:txBody>
                    <a:bodyPr/>
                    <a:lstStyle/>
                    <a:p>
                      <a:pPr indent="0" lvl="0" marL="0" marR="0" rtl="0" algn="l">
                        <a:spcBef>
                          <a:spcPts val="0"/>
                        </a:spcBef>
                        <a:spcAft>
                          <a:spcPts val="0"/>
                        </a:spcAft>
                        <a:buClr>
                          <a:srgbClr val="1F2937"/>
                        </a:buClr>
                        <a:buSzPts val="1200"/>
                        <a:buFont typeface="Calibri"/>
                        <a:buNone/>
                      </a:pPr>
                      <a:r>
                        <a:rPr lang="en-US" sz="1200" u="none" cap="none" strike="noStrike">
                          <a:solidFill>
                            <a:srgbClr val="1F2937"/>
                          </a:solidFill>
                          <a:latin typeface="Calibri"/>
                          <a:ea typeface="Calibri"/>
                          <a:cs typeface="Calibri"/>
                          <a:sym typeface="Calibri"/>
                        </a:rPr>
                        <a:t>IoT</a:t>
                      </a:r>
                      <a:endParaRPr sz="1200" u="none" cap="none" strike="noStrike">
                        <a:latin typeface="Calibri"/>
                        <a:ea typeface="Calibri"/>
                        <a:cs typeface="Calibri"/>
                        <a:sym typeface="Calibri"/>
                      </a:endParaRPr>
                    </a:p>
                  </a:txBody>
                  <a:tcPr marT="54875" marB="54875" marR="54875" marL="54875"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c>
                  <a:txBody>
                    <a:bodyPr/>
                    <a:lstStyle/>
                    <a:p>
                      <a:pPr indent="0" lvl="0" marL="0" marR="0" rtl="0" algn="l">
                        <a:spcBef>
                          <a:spcPts val="0"/>
                        </a:spcBef>
                        <a:spcAft>
                          <a:spcPts val="0"/>
                        </a:spcAft>
                        <a:buClr>
                          <a:srgbClr val="1F2937"/>
                        </a:buClr>
                        <a:buSzPts val="1200"/>
                        <a:buFont typeface="Calibri"/>
                        <a:buNone/>
                      </a:pPr>
                      <a:r>
                        <a:rPr lang="en-US" sz="1200" u="none" cap="none" strike="noStrike">
                          <a:solidFill>
                            <a:srgbClr val="1F2937"/>
                          </a:solidFill>
                          <a:latin typeface="Calibri"/>
                          <a:ea typeface="Calibri"/>
                          <a:cs typeface="Calibri"/>
                          <a:sym typeface="Calibri"/>
                        </a:rPr>
                        <a:t>Partly</a:t>
                      </a:r>
                      <a:endParaRPr sz="1200" u="none" cap="none" strike="noStrike">
                        <a:latin typeface="Calibri"/>
                        <a:ea typeface="Calibri"/>
                        <a:cs typeface="Calibri"/>
                        <a:sym typeface="Calibri"/>
                      </a:endParaRPr>
                    </a:p>
                  </a:txBody>
                  <a:tcPr marT="54875" marB="54875" marR="54875" marL="54875"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c>
                  <a:txBody>
                    <a:bodyPr/>
                    <a:lstStyle/>
                    <a:p>
                      <a:pPr indent="0" lvl="0" marL="0" marR="0" rtl="0" algn="l">
                        <a:spcBef>
                          <a:spcPts val="0"/>
                        </a:spcBef>
                        <a:spcAft>
                          <a:spcPts val="0"/>
                        </a:spcAft>
                        <a:buClr>
                          <a:srgbClr val="1F2937"/>
                        </a:buClr>
                        <a:buSzPts val="1200"/>
                        <a:buFont typeface="Calibri"/>
                        <a:buNone/>
                      </a:pPr>
                      <a:r>
                        <a:rPr lang="en-US" sz="1200" u="none" cap="none" strike="noStrike">
                          <a:solidFill>
                            <a:srgbClr val="1F2937"/>
                          </a:solidFill>
                          <a:latin typeface="Calibri"/>
                          <a:ea typeface="Calibri"/>
                          <a:cs typeface="Calibri"/>
                          <a:sym typeface="Calibri"/>
                        </a:rPr>
                        <a:t>Deep learning only</a:t>
                      </a:r>
                      <a:endParaRPr sz="1200" u="none" cap="none" strike="noStrike">
                        <a:latin typeface="Calibri"/>
                        <a:ea typeface="Calibri"/>
                        <a:cs typeface="Calibri"/>
                        <a:sym typeface="Calibri"/>
                      </a:endParaRPr>
                    </a:p>
                  </a:txBody>
                  <a:tcPr marT="54875" marB="54875" marR="54875" marL="54875"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r>
              <a:tr h="384050">
                <a:tc>
                  <a:txBody>
                    <a:bodyPr/>
                    <a:lstStyle/>
                    <a:p>
                      <a:pPr indent="0" lvl="0" marL="0" marR="0" rtl="0" algn="l">
                        <a:spcBef>
                          <a:spcPts val="0"/>
                        </a:spcBef>
                        <a:spcAft>
                          <a:spcPts val="0"/>
                        </a:spcAft>
                        <a:buClr>
                          <a:srgbClr val="1F2937"/>
                        </a:buClr>
                        <a:buSzPts val="1200"/>
                        <a:buFont typeface="Calibri"/>
                        <a:buNone/>
                      </a:pPr>
                      <a:r>
                        <a:rPr lang="en-US" sz="1200" u="none" cap="none" strike="noStrike">
                          <a:solidFill>
                            <a:srgbClr val="1F2937"/>
                          </a:solidFill>
                          <a:latin typeface="Calibri"/>
                          <a:ea typeface="Calibri"/>
                          <a:cs typeface="Calibri"/>
                          <a:sym typeface="Calibri"/>
                        </a:rPr>
                        <a:t>Kalakoti et al. [13]</a:t>
                      </a:r>
                      <a:endParaRPr sz="1200" u="none" cap="none" strike="noStrike">
                        <a:latin typeface="Calibri"/>
                        <a:ea typeface="Calibri"/>
                        <a:cs typeface="Calibri"/>
                        <a:sym typeface="Calibri"/>
                      </a:endParaRPr>
                    </a:p>
                  </a:txBody>
                  <a:tcPr marT="54875" marB="54875" marR="54875" marL="54875"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c>
                  <a:txBody>
                    <a:bodyPr/>
                    <a:lstStyle/>
                    <a:p>
                      <a:pPr indent="0" lvl="0" marL="0" marR="0" rtl="0" algn="l">
                        <a:spcBef>
                          <a:spcPts val="0"/>
                        </a:spcBef>
                        <a:spcAft>
                          <a:spcPts val="0"/>
                        </a:spcAft>
                        <a:buClr>
                          <a:srgbClr val="1F2937"/>
                        </a:buClr>
                        <a:buSzPts val="1200"/>
                        <a:buFont typeface="Calibri"/>
                        <a:buNone/>
                      </a:pPr>
                      <a:r>
                        <a:rPr lang="en-US" sz="1200" u="none" cap="none" strike="noStrike">
                          <a:solidFill>
                            <a:srgbClr val="1F2937"/>
                          </a:solidFill>
                          <a:latin typeface="Calibri"/>
                          <a:ea typeface="Calibri"/>
                          <a:cs typeface="Calibri"/>
                          <a:sym typeface="Calibri"/>
                        </a:rPr>
                        <a:t>Private SOC</a:t>
                      </a:r>
                      <a:endParaRPr sz="1200" u="none" cap="none" strike="noStrike">
                        <a:latin typeface="Calibri"/>
                        <a:ea typeface="Calibri"/>
                        <a:cs typeface="Calibri"/>
                        <a:sym typeface="Calibri"/>
                      </a:endParaRPr>
                    </a:p>
                  </a:txBody>
                  <a:tcPr marT="54875" marB="54875" marR="54875" marL="54875"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c>
                  <a:txBody>
                    <a:bodyPr/>
                    <a:lstStyle/>
                    <a:p>
                      <a:pPr indent="0" lvl="0" marL="0" marR="0" rtl="0" algn="l">
                        <a:spcBef>
                          <a:spcPts val="0"/>
                        </a:spcBef>
                        <a:spcAft>
                          <a:spcPts val="0"/>
                        </a:spcAft>
                        <a:buClr>
                          <a:srgbClr val="1F2937"/>
                        </a:buClr>
                        <a:buSzPts val="1200"/>
                        <a:buFont typeface="Calibri"/>
                        <a:buNone/>
                      </a:pPr>
                      <a:r>
                        <a:rPr lang="en-US" sz="1200" u="none" cap="none" strike="noStrike">
                          <a:solidFill>
                            <a:srgbClr val="1F2937"/>
                          </a:solidFill>
                          <a:latin typeface="Calibri"/>
                          <a:ea typeface="Calibri"/>
                          <a:cs typeface="Calibri"/>
                          <a:sym typeface="Calibri"/>
                        </a:rPr>
                        <a:t>Yes</a:t>
                      </a:r>
                      <a:endParaRPr sz="1200" u="none" cap="none" strike="noStrike">
                        <a:latin typeface="Calibri"/>
                        <a:ea typeface="Calibri"/>
                        <a:cs typeface="Calibri"/>
                        <a:sym typeface="Calibri"/>
                      </a:endParaRPr>
                    </a:p>
                  </a:txBody>
                  <a:tcPr marT="54875" marB="54875" marR="54875" marL="54875"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c>
                  <a:txBody>
                    <a:bodyPr/>
                    <a:lstStyle/>
                    <a:p>
                      <a:pPr indent="0" lvl="0" marL="0" marR="0" rtl="0" algn="l">
                        <a:spcBef>
                          <a:spcPts val="0"/>
                        </a:spcBef>
                        <a:spcAft>
                          <a:spcPts val="0"/>
                        </a:spcAft>
                        <a:buClr>
                          <a:srgbClr val="1F2937"/>
                        </a:buClr>
                        <a:buSzPts val="1200"/>
                        <a:buFont typeface="Calibri"/>
                        <a:buNone/>
                      </a:pPr>
                      <a:r>
                        <a:rPr lang="en-US" sz="1200" u="none" cap="none" strike="noStrike">
                          <a:solidFill>
                            <a:srgbClr val="1F2937"/>
                          </a:solidFill>
                          <a:latin typeface="Calibri"/>
                          <a:ea typeface="Calibri"/>
                          <a:cs typeface="Calibri"/>
                          <a:sym typeface="Calibri"/>
                        </a:rPr>
                        <a:t>One LSTM, private data</a:t>
                      </a:r>
                      <a:endParaRPr sz="1200" u="none" cap="none" strike="noStrike">
                        <a:latin typeface="Calibri"/>
                        <a:ea typeface="Calibri"/>
                        <a:cs typeface="Calibri"/>
                        <a:sym typeface="Calibri"/>
                      </a:endParaRPr>
                    </a:p>
                  </a:txBody>
                  <a:tcPr marT="54875" marB="54875" marR="54875" marL="54875"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r>
              <a:tr h="384050">
                <a:tc>
                  <a:txBody>
                    <a:bodyPr/>
                    <a:lstStyle/>
                    <a:p>
                      <a:pPr indent="0" lvl="0" marL="0" marR="0" rtl="0" algn="l">
                        <a:spcBef>
                          <a:spcPts val="0"/>
                        </a:spcBef>
                        <a:spcAft>
                          <a:spcPts val="0"/>
                        </a:spcAft>
                        <a:buClr>
                          <a:srgbClr val="1F2937"/>
                        </a:buClr>
                        <a:buSzPts val="1200"/>
                        <a:buFont typeface="Calibri"/>
                        <a:buNone/>
                      </a:pPr>
                      <a:r>
                        <a:rPr b="1" lang="en-US" sz="1200" u="none" cap="none" strike="noStrike">
                          <a:solidFill>
                            <a:srgbClr val="1F2937"/>
                          </a:solidFill>
                          <a:latin typeface="Calibri"/>
                          <a:ea typeface="Calibri"/>
                          <a:cs typeface="Calibri"/>
                          <a:sym typeface="Calibri"/>
                        </a:rPr>
                        <a:t>This project</a:t>
                      </a:r>
                      <a:endParaRPr sz="1200" u="none" cap="none" strike="noStrike">
                        <a:latin typeface="Calibri"/>
                        <a:ea typeface="Calibri"/>
                        <a:cs typeface="Calibri"/>
                        <a:sym typeface="Calibri"/>
                      </a:endParaRPr>
                    </a:p>
                  </a:txBody>
                  <a:tcPr marT="54875" marB="54875" marR="54875" marL="54875"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solidFill>
                      <a:srgbClr val="E8F4F2"/>
                    </a:solidFill>
                  </a:tcPr>
                </a:tc>
                <a:tc>
                  <a:txBody>
                    <a:bodyPr/>
                    <a:lstStyle/>
                    <a:p>
                      <a:pPr indent="0" lvl="0" marL="0" marR="0" rtl="0" algn="l">
                        <a:spcBef>
                          <a:spcPts val="0"/>
                        </a:spcBef>
                        <a:spcAft>
                          <a:spcPts val="0"/>
                        </a:spcAft>
                        <a:buClr>
                          <a:srgbClr val="1F2937"/>
                        </a:buClr>
                        <a:buSzPts val="1200"/>
                        <a:buFont typeface="Calibri"/>
                        <a:buNone/>
                      </a:pPr>
                      <a:r>
                        <a:rPr b="1" lang="en-US" sz="1200" u="none" cap="none" strike="noStrike">
                          <a:solidFill>
                            <a:srgbClr val="1F2937"/>
                          </a:solidFill>
                          <a:latin typeface="Calibri"/>
                          <a:ea typeface="Calibri"/>
                          <a:cs typeface="Calibri"/>
                          <a:sym typeface="Calibri"/>
                        </a:rPr>
                        <a:t>CICIDS2017</a:t>
                      </a:r>
                      <a:endParaRPr sz="1200" u="none" cap="none" strike="noStrike">
                        <a:latin typeface="Calibri"/>
                        <a:ea typeface="Calibri"/>
                        <a:cs typeface="Calibri"/>
                        <a:sym typeface="Calibri"/>
                      </a:endParaRPr>
                    </a:p>
                  </a:txBody>
                  <a:tcPr marT="54875" marB="54875" marR="54875" marL="54875"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solidFill>
                      <a:srgbClr val="E8F4F2"/>
                    </a:solidFill>
                  </a:tcPr>
                </a:tc>
                <a:tc>
                  <a:txBody>
                    <a:bodyPr/>
                    <a:lstStyle/>
                    <a:p>
                      <a:pPr indent="0" lvl="0" marL="0" marR="0" rtl="0" algn="l">
                        <a:spcBef>
                          <a:spcPts val="0"/>
                        </a:spcBef>
                        <a:spcAft>
                          <a:spcPts val="0"/>
                        </a:spcAft>
                        <a:buClr>
                          <a:srgbClr val="1F2937"/>
                        </a:buClr>
                        <a:buSzPts val="1200"/>
                        <a:buFont typeface="Calibri"/>
                        <a:buNone/>
                      </a:pPr>
                      <a:r>
                        <a:rPr b="1" lang="en-US" sz="1200" u="none" cap="none" strike="noStrike">
                          <a:solidFill>
                            <a:srgbClr val="1F2937"/>
                          </a:solidFill>
                          <a:latin typeface="Calibri"/>
                          <a:ea typeface="Calibri"/>
                          <a:cs typeface="Calibri"/>
                          <a:sym typeface="Calibri"/>
                        </a:rPr>
                        <a:t>Yes</a:t>
                      </a:r>
                      <a:endParaRPr sz="1200" u="none" cap="none" strike="noStrike">
                        <a:latin typeface="Calibri"/>
                        <a:ea typeface="Calibri"/>
                        <a:cs typeface="Calibri"/>
                        <a:sym typeface="Calibri"/>
                      </a:endParaRPr>
                    </a:p>
                  </a:txBody>
                  <a:tcPr marT="54875" marB="54875" marR="54875" marL="54875"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solidFill>
                      <a:srgbClr val="E8F4F2"/>
                    </a:solidFill>
                  </a:tcPr>
                </a:tc>
                <a:tc>
                  <a:txBody>
                    <a:bodyPr/>
                    <a:lstStyle/>
                    <a:p>
                      <a:pPr indent="0" lvl="0" marL="0" marR="0" rtl="0" algn="l">
                        <a:spcBef>
                          <a:spcPts val="0"/>
                        </a:spcBef>
                        <a:spcAft>
                          <a:spcPts val="0"/>
                        </a:spcAft>
                        <a:buClr>
                          <a:srgbClr val="1F2937"/>
                        </a:buClr>
                        <a:buSzPts val="1200"/>
                        <a:buFont typeface="Calibri"/>
                        <a:buNone/>
                      </a:pPr>
                      <a:r>
                        <a:rPr b="1" lang="en-US" sz="1200" u="none" cap="none" strike="noStrike">
                          <a:solidFill>
                            <a:srgbClr val="1F2937"/>
                          </a:solidFill>
                          <a:latin typeface="Calibri"/>
                          <a:ea typeface="Calibri"/>
                          <a:cs typeface="Calibri"/>
                          <a:sym typeface="Calibri"/>
                        </a:rPr>
                        <a:t>3 models × 2 methods × 2 scales</a:t>
                      </a:r>
                      <a:endParaRPr sz="1200" u="none" cap="none" strike="noStrike">
                        <a:latin typeface="Calibri"/>
                        <a:ea typeface="Calibri"/>
                        <a:cs typeface="Calibri"/>
                        <a:sym typeface="Calibri"/>
                      </a:endParaRPr>
                    </a:p>
                  </a:txBody>
                  <a:tcPr marT="54875" marB="54875" marR="54875" marL="54875"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solidFill>
                      <a:srgbClr val="E8F4F2"/>
                    </a:solidFill>
                  </a:tcPr>
                </a:tc>
              </a:tr>
            </a:tbl>
          </a:graphicData>
        </a:graphic>
      </p:graphicFrame>
      <p:sp>
        <p:nvSpPr>
          <p:cNvPr id="99" name="Google Shape;99;p6"/>
          <p:cNvSpPr/>
          <p:nvPr/>
        </p:nvSpPr>
        <p:spPr>
          <a:xfrm>
            <a:off x="5120640" y="4800600"/>
            <a:ext cx="6519672" cy="1234440"/>
          </a:xfrm>
          <a:prstGeom prst="roundRect">
            <a:avLst>
              <a:gd fmla="val 7407" name="adj"/>
            </a:avLst>
          </a:prstGeom>
          <a:solidFill>
            <a:srgbClr val="E8F4F2"/>
          </a:solidFill>
          <a:ln cap="flat" cmpd="sng" w="9525">
            <a:solidFill>
              <a:srgbClr val="E8F4F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0" name="Google Shape;100;p6"/>
          <p:cNvSpPr txBox="1"/>
          <p:nvPr/>
        </p:nvSpPr>
        <p:spPr>
          <a:xfrm>
            <a:off x="5349240" y="4937760"/>
            <a:ext cx="6126480" cy="10058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D7A6F"/>
              </a:buClr>
              <a:buSzPts val="1400"/>
              <a:buFont typeface="Calibri"/>
              <a:buNone/>
            </a:pPr>
            <a:r>
              <a:rPr b="1" i="0" lang="en-US" sz="1400" u="none" cap="none" strike="noStrike">
                <a:solidFill>
                  <a:srgbClr val="1D7A6F"/>
                </a:solidFill>
                <a:latin typeface="Calibri"/>
                <a:ea typeface="Calibri"/>
                <a:cs typeface="Calibri"/>
                <a:sym typeface="Calibri"/>
              </a:rPr>
              <a:t>Research gap: </a:t>
            </a:r>
            <a:r>
              <a:rPr b="0" i="0" lang="en-US" sz="1400" u="none" cap="none" strike="noStrike">
                <a:solidFill>
                  <a:srgbClr val="1F2937"/>
                </a:solidFill>
                <a:latin typeface="Calibri"/>
                <a:ea typeface="Calibri"/>
                <a:cs typeface="Calibri"/>
                <a:sym typeface="Calibri"/>
              </a:rPr>
              <a:t>no controlled SHAP-vs-LIME comparison across tree and recurrent models on CICIDS2017 with identical data and instances — and none asks whether the conclusions survive a change in training scale.</a:t>
            </a:r>
            <a:endParaRPr b="0" i="0" sz="1400" u="none" cap="none" strike="noStrike">
              <a:solidFill>
                <a:schemeClr val="dk1"/>
              </a:solidFill>
              <a:latin typeface="Calibri"/>
              <a:ea typeface="Calibri"/>
              <a:cs typeface="Calibri"/>
              <a:sym typeface="Calibri"/>
            </a:endParaRPr>
          </a:p>
        </p:txBody>
      </p:sp>
      <p:sp>
        <p:nvSpPr>
          <p:cNvPr id="101" name="Google Shape;101;p6"/>
          <p:cNvSpPr txBox="1"/>
          <p:nvPr/>
        </p:nvSpPr>
        <p:spPr>
          <a:xfrm>
            <a:off x="548640" y="6419088"/>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6B7280"/>
              </a:buClr>
              <a:buSzPts val="1000"/>
              <a:buFont typeface="Calibri"/>
              <a:buNone/>
            </a:pPr>
            <a:r>
              <a:rPr b="0" i="0" lang="en-US" sz="1000" u="none" cap="none" strike="noStrike">
                <a:solidFill>
                  <a:srgbClr val="6B7280"/>
                </a:solidFill>
                <a:latin typeface="Calibri"/>
                <a:ea typeface="Calibri"/>
                <a:cs typeface="Calibri"/>
                <a:sym typeface="Calibri"/>
              </a:rPr>
              <a:t>A. G. Babariya  |  Explainable AI for Network Intrusion Detection</a:t>
            </a:r>
            <a:endParaRPr b="0" i="0" sz="1000" u="none" cap="none" strike="noStrike">
              <a:solidFill>
                <a:schemeClr val="dk1"/>
              </a:solidFill>
              <a:latin typeface="Calibri"/>
              <a:ea typeface="Calibri"/>
              <a:cs typeface="Calibri"/>
              <a:sym typeface="Calibri"/>
            </a:endParaRPr>
          </a:p>
        </p:txBody>
      </p:sp>
      <p:sp>
        <p:nvSpPr>
          <p:cNvPr id="102" name="Google Shape;102;p6"/>
          <p:cNvSpPr txBox="1"/>
          <p:nvPr/>
        </p:nvSpPr>
        <p:spPr>
          <a:xfrm>
            <a:off x="10908792" y="6419088"/>
            <a:ext cx="73152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6B7280"/>
              </a:buClr>
              <a:buSzPts val="1000"/>
              <a:buFont typeface="Calibri"/>
              <a:buNone/>
            </a:pPr>
            <a:r>
              <a:rPr b="0" i="0" lang="en-US" sz="1000" u="none" cap="none" strike="noStrike">
                <a:solidFill>
                  <a:srgbClr val="6B7280"/>
                </a:solidFill>
                <a:latin typeface="Calibri"/>
                <a:ea typeface="Calibri"/>
                <a:cs typeface="Calibri"/>
                <a:sym typeface="Calibri"/>
              </a:rPr>
              <a:t>4</a:t>
            </a:r>
            <a:endParaRPr b="0" i="0" sz="1000" u="none" cap="none" strike="noStrike">
              <a:solidFill>
                <a:schemeClr val="dk1"/>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107" name="Shape 107"/>
        <p:cNvGrpSpPr/>
        <p:nvPr/>
      </p:nvGrpSpPr>
      <p:grpSpPr>
        <a:xfrm>
          <a:off x="0" y="0"/>
          <a:ext cx="0" cy="0"/>
          <a:chOff x="0" y="0"/>
          <a:chExt cx="0" cy="0"/>
        </a:xfrm>
      </p:grpSpPr>
      <p:sp>
        <p:nvSpPr>
          <p:cNvPr id="108" name="Google Shape;108;p7"/>
          <p:cNvSpPr txBox="1"/>
          <p:nvPr/>
        </p:nvSpPr>
        <p:spPr>
          <a:xfrm>
            <a:off x="548640" y="347472"/>
            <a:ext cx="91440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D7A6F"/>
              </a:buClr>
              <a:buSzPts val="1200"/>
              <a:buFont typeface="Calibri"/>
              <a:buNone/>
            </a:pPr>
            <a:r>
              <a:rPr b="1" i="0" lang="en-US" sz="1200" u="none" cap="none" strike="noStrike">
                <a:solidFill>
                  <a:srgbClr val="1D7A6F"/>
                </a:solidFill>
                <a:latin typeface="Calibri"/>
                <a:ea typeface="Calibri"/>
                <a:cs typeface="Calibri"/>
                <a:sym typeface="Calibri"/>
              </a:rPr>
              <a:t>03  AIM AND OBJECTIVES</a:t>
            </a:r>
            <a:endParaRPr b="0" i="0" sz="1200" u="none" cap="none" strike="noStrike">
              <a:solidFill>
                <a:schemeClr val="dk1"/>
              </a:solidFill>
              <a:latin typeface="Calibri"/>
              <a:ea typeface="Calibri"/>
              <a:cs typeface="Calibri"/>
              <a:sym typeface="Calibri"/>
            </a:endParaRPr>
          </a:p>
        </p:txBody>
      </p:sp>
      <p:sp>
        <p:nvSpPr>
          <p:cNvPr id="109" name="Google Shape;109;p7"/>
          <p:cNvSpPr txBox="1"/>
          <p:nvPr/>
        </p:nvSpPr>
        <p:spPr>
          <a:xfrm>
            <a:off x="548640" y="621792"/>
            <a:ext cx="11064240" cy="6858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3000"/>
              <a:buFont typeface="Cambria"/>
              <a:buNone/>
            </a:pPr>
            <a:r>
              <a:rPr b="1" i="0" lang="en-US" sz="3000" u="none" cap="none" strike="noStrike">
                <a:solidFill>
                  <a:srgbClr val="13233B"/>
                </a:solidFill>
                <a:latin typeface="Cambria"/>
                <a:ea typeface="Cambria"/>
                <a:cs typeface="Cambria"/>
                <a:sym typeface="Cambria"/>
              </a:rPr>
              <a:t>What the project set out to do</a:t>
            </a:r>
            <a:endParaRPr b="0" i="0" sz="3000" u="none" cap="none" strike="noStrike">
              <a:solidFill>
                <a:schemeClr val="dk1"/>
              </a:solidFill>
              <a:latin typeface="Calibri"/>
              <a:ea typeface="Calibri"/>
              <a:cs typeface="Calibri"/>
              <a:sym typeface="Calibri"/>
            </a:endParaRPr>
          </a:p>
        </p:txBody>
      </p:sp>
      <p:sp>
        <p:nvSpPr>
          <p:cNvPr id="110" name="Google Shape;110;p7"/>
          <p:cNvSpPr/>
          <p:nvPr/>
        </p:nvSpPr>
        <p:spPr>
          <a:xfrm>
            <a:off x="548640" y="1554480"/>
            <a:ext cx="11091672" cy="1234440"/>
          </a:xfrm>
          <a:prstGeom prst="roundRect">
            <a:avLst>
              <a:gd fmla="val 7407" name="adj"/>
            </a:avLst>
          </a:prstGeom>
          <a:solidFill>
            <a:srgbClr val="13233B"/>
          </a:solidFill>
          <a:ln cap="flat" cmpd="sng" w="9525">
            <a:solidFill>
              <a:srgbClr val="13233B"/>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 name="Google Shape;111;p7"/>
          <p:cNvSpPr txBox="1"/>
          <p:nvPr/>
        </p:nvSpPr>
        <p:spPr>
          <a:xfrm>
            <a:off x="822960" y="1645920"/>
            <a:ext cx="10607040" cy="10515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4A261"/>
              </a:buClr>
              <a:buSzPts val="1600"/>
              <a:buFont typeface="Calibri"/>
              <a:buNone/>
            </a:pPr>
            <a:r>
              <a:rPr b="1" i="0" lang="en-US" sz="1600" u="none" cap="none" strike="noStrike">
                <a:solidFill>
                  <a:srgbClr val="F4A261"/>
                </a:solidFill>
                <a:latin typeface="Calibri"/>
                <a:ea typeface="Calibri"/>
                <a:cs typeface="Calibri"/>
                <a:sym typeface="Calibri"/>
              </a:rPr>
              <a:t>Aim  </a:t>
            </a:r>
            <a:r>
              <a:rPr b="0" i="0" lang="en-US" sz="1600" u="none" cap="none" strike="noStrike">
                <a:solidFill>
                  <a:srgbClr val="FFFFFF"/>
                </a:solidFill>
                <a:latin typeface="Calibri"/>
                <a:ea typeface="Calibri"/>
                <a:cs typeface="Calibri"/>
                <a:sym typeface="Calibri"/>
              </a:rPr>
              <a:t>To design, implement and evaluate an explainable network intrusion detection pipeline on CICIDS2017, comparing SHAP and LIME across ensemble and deep learning classifiers, and identify the model–method combination that best balances detection accuracy with interpretability.</a:t>
            </a:r>
            <a:endParaRPr b="0" i="0" sz="1600" u="none" cap="none" strike="noStrike">
              <a:solidFill>
                <a:schemeClr val="dk1"/>
              </a:solidFill>
              <a:latin typeface="Calibri"/>
              <a:ea typeface="Calibri"/>
              <a:cs typeface="Calibri"/>
              <a:sym typeface="Calibri"/>
            </a:endParaRPr>
          </a:p>
        </p:txBody>
      </p:sp>
      <p:sp>
        <p:nvSpPr>
          <p:cNvPr id="112" name="Google Shape;112;p7"/>
          <p:cNvSpPr/>
          <p:nvPr/>
        </p:nvSpPr>
        <p:spPr>
          <a:xfrm>
            <a:off x="548640" y="3063240"/>
            <a:ext cx="3593592" cy="3017520"/>
          </a:xfrm>
          <a:prstGeom prst="roundRect">
            <a:avLst>
              <a:gd fmla="val 3030" name="adj"/>
            </a:avLst>
          </a:prstGeom>
          <a:solidFill>
            <a:srgbClr val="F1F5F9"/>
          </a:solidFill>
          <a:ln cap="flat" cmpd="sng" w="9525">
            <a:solidFill>
              <a:srgbClr val="F1F5F9"/>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 name="Google Shape;113;p7"/>
          <p:cNvSpPr/>
          <p:nvPr/>
        </p:nvSpPr>
        <p:spPr>
          <a:xfrm>
            <a:off x="822960" y="3291840"/>
            <a:ext cx="566928" cy="566928"/>
          </a:xfrm>
          <a:prstGeom prst="ellipse">
            <a:avLst/>
          </a:prstGeom>
          <a:solidFill>
            <a:srgbClr val="2A9D8F"/>
          </a:solidFill>
          <a:ln cap="flat" cmpd="sng" w="12700">
            <a:solidFill>
              <a:srgbClr val="2A9D8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114" name="Google Shape;114;p7"/>
          <p:cNvPicPr preferRelativeResize="0"/>
          <p:nvPr/>
        </p:nvPicPr>
        <p:blipFill rotWithShape="1">
          <a:blip r:embed="rId3">
            <a:alphaModFix/>
          </a:blip>
          <a:srcRect b="0" l="0" r="0" t="0"/>
          <a:stretch/>
        </p:blipFill>
        <p:spPr>
          <a:xfrm>
            <a:off x="964692" y="3433572"/>
            <a:ext cx="283464" cy="283464"/>
          </a:xfrm>
          <a:prstGeom prst="rect">
            <a:avLst/>
          </a:prstGeom>
          <a:noFill/>
          <a:ln>
            <a:noFill/>
          </a:ln>
        </p:spPr>
      </p:pic>
      <p:sp>
        <p:nvSpPr>
          <p:cNvPr id="115" name="Google Shape;115;p7"/>
          <p:cNvSpPr txBox="1"/>
          <p:nvPr/>
        </p:nvSpPr>
        <p:spPr>
          <a:xfrm>
            <a:off x="822960" y="3977640"/>
            <a:ext cx="3108960" cy="36576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1700"/>
              <a:buFont typeface="Calibri"/>
              <a:buNone/>
            </a:pPr>
            <a:r>
              <a:rPr b="1" i="0" lang="en-US" sz="1700" u="none" cap="none" strike="noStrike">
                <a:solidFill>
                  <a:srgbClr val="13233B"/>
                </a:solidFill>
                <a:latin typeface="Calibri"/>
                <a:ea typeface="Calibri"/>
                <a:cs typeface="Calibri"/>
                <a:sym typeface="Calibri"/>
              </a:rPr>
              <a:t>Objective 1 — Review</a:t>
            </a:r>
            <a:endParaRPr b="0" i="0" sz="1700" u="none" cap="none" strike="noStrike">
              <a:solidFill>
                <a:schemeClr val="dk1"/>
              </a:solidFill>
              <a:latin typeface="Calibri"/>
              <a:ea typeface="Calibri"/>
              <a:cs typeface="Calibri"/>
              <a:sym typeface="Calibri"/>
            </a:endParaRPr>
          </a:p>
        </p:txBody>
      </p:sp>
      <p:sp>
        <p:nvSpPr>
          <p:cNvPr id="116" name="Google Shape;116;p7"/>
          <p:cNvSpPr txBox="1"/>
          <p:nvPr/>
        </p:nvSpPr>
        <p:spPr>
          <a:xfrm>
            <a:off x="822960" y="4389120"/>
            <a:ext cx="3108960" cy="16002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4B5563"/>
              </a:buClr>
              <a:buSzPts val="1350"/>
              <a:buFont typeface="Calibri"/>
              <a:buNone/>
            </a:pPr>
            <a:r>
              <a:rPr lang="en-US" sz="1350">
                <a:solidFill>
                  <a:srgbClr val="4B5563"/>
                </a:solidFill>
                <a:latin typeface="Calibri"/>
                <a:ea typeface="Calibri"/>
                <a:cs typeface="Calibri"/>
                <a:sym typeface="Calibri"/>
              </a:rPr>
              <a:t>Survey of ML based intrusion detection and XAI literature. </a:t>
            </a:r>
            <a:endParaRPr sz="1350">
              <a:solidFill>
                <a:srgbClr val="4B5563"/>
              </a:solidFill>
              <a:latin typeface="Calibri"/>
              <a:ea typeface="Calibri"/>
              <a:cs typeface="Calibri"/>
              <a:sym typeface="Calibri"/>
            </a:endParaRPr>
          </a:p>
          <a:p>
            <a:pPr indent="0" lvl="0" marL="0" marR="0" rtl="0" algn="l">
              <a:spcBef>
                <a:spcPts val="0"/>
              </a:spcBef>
              <a:spcAft>
                <a:spcPts val="0"/>
              </a:spcAft>
              <a:buClr>
                <a:srgbClr val="4B5563"/>
              </a:buClr>
              <a:buSzPts val="1350"/>
              <a:buFont typeface="Calibri"/>
              <a:buNone/>
            </a:pPr>
            <a:r>
              <a:rPr lang="en-US" sz="1350">
                <a:solidFill>
                  <a:srgbClr val="4B5563"/>
                </a:solidFill>
                <a:latin typeface="Calibri"/>
                <a:ea typeface="Calibri"/>
                <a:cs typeface="Calibri"/>
                <a:sym typeface="Calibri"/>
              </a:rPr>
              <a:t>• Identify how SHAP and LIME have been applied in the field of cybersecurity. </a:t>
            </a:r>
            <a:endParaRPr sz="1350">
              <a:solidFill>
                <a:srgbClr val="4B5563"/>
              </a:solidFill>
              <a:latin typeface="Calibri"/>
              <a:ea typeface="Calibri"/>
              <a:cs typeface="Calibri"/>
              <a:sym typeface="Calibri"/>
            </a:endParaRPr>
          </a:p>
          <a:p>
            <a:pPr indent="0" lvl="0" marL="0" marR="0" rtl="0" algn="l">
              <a:spcBef>
                <a:spcPts val="0"/>
              </a:spcBef>
              <a:spcAft>
                <a:spcPts val="0"/>
              </a:spcAft>
              <a:buClr>
                <a:srgbClr val="4B5563"/>
              </a:buClr>
              <a:buSzPts val="1350"/>
              <a:buFont typeface="Calibri"/>
              <a:buNone/>
            </a:pPr>
            <a:r>
              <a:rPr lang="en-US" sz="1350">
                <a:solidFill>
                  <a:srgbClr val="4B5563"/>
                </a:solidFill>
                <a:latin typeface="Calibri"/>
                <a:ea typeface="Calibri"/>
                <a:cs typeface="Calibri"/>
                <a:sym typeface="Calibri"/>
              </a:rPr>
              <a:t>• Find gaps in comparison of two methods.</a:t>
            </a:r>
            <a:endParaRPr b="0" i="0" sz="1350" u="none" cap="none" strike="noStrike">
              <a:solidFill>
                <a:schemeClr val="dk1"/>
              </a:solidFill>
              <a:latin typeface="Calibri"/>
              <a:ea typeface="Calibri"/>
              <a:cs typeface="Calibri"/>
              <a:sym typeface="Calibri"/>
            </a:endParaRPr>
          </a:p>
        </p:txBody>
      </p:sp>
      <p:sp>
        <p:nvSpPr>
          <p:cNvPr id="117" name="Google Shape;117;p7"/>
          <p:cNvSpPr/>
          <p:nvPr/>
        </p:nvSpPr>
        <p:spPr>
          <a:xfrm>
            <a:off x="4297680" y="3063240"/>
            <a:ext cx="3593592" cy="3017520"/>
          </a:xfrm>
          <a:prstGeom prst="roundRect">
            <a:avLst>
              <a:gd fmla="val 3030" name="adj"/>
            </a:avLst>
          </a:prstGeom>
          <a:solidFill>
            <a:srgbClr val="F1F5F9"/>
          </a:solidFill>
          <a:ln cap="flat" cmpd="sng" w="9525">
            <a:solidFill>
              <a:srgbClr val="F1F5F9"/>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8" name="Google Shape;118;p7"/>
          <p:cNvSpPr/>
          <p:nvPr/>
        </p:nvSpPr>
        <p:spPr>
          <a:xfrm>
            <a:off x="4572000" y="3291840"/>
            <a:ext cx="566928" cy="566928"/>
          </a:xfrm>
          <a:prstGeom prst="ellipse">
            <a:avLst/>
          </a:prstGeom>
          <a:solidFill>
            <a:srgbClr val="2F6FA8"/>
          </a:solidFill>
          <a:ln cap="flat" cmpd="sng" w="12700">
            <a:solidFill>
              <a:srgbClr val="2F6FA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119" name="Google Shape;119;p7"/>
          <p:cNvPicPr preferRelativeResize="0"/>
          <p:nvPr/>
        </p:nvPicPr>
        <p:blipFill rotWithShape="1">
          <a:blip r:embed="rId4">
            <a:alphaModFix/>
          </a:blip>
          <a:srcRect b="0" l="0" r="0" t="0"/>
          <a:stretch/>
        </p:blipFill>
        <p:spPr>
          <a:xfrm>
            <a:off x="4713732" y="3433572"/>
            <a:ext cx="283464" cy="283464"/>
          </a:xfrm>
          <a:prstGeom prst="rect">
            <a:avLst/>
          </a:prstGeom>
          <a:noFill/>
          <a:ln>
            <a:noFill/>
          </a:ln>
        </p:spPr>
      </p:pic>
      <p:sp>
        <p:nvSpPr>
          <p:cNvPr id="120" name="Google Shape;120;p7"/>
          <p:cNvSpPr txBox="1"/>
          <p:nvPr/>
        </p:nvSpPr>
        <p:spPr>
          <a:xfrm>
            <a:off x="4572000" y="3977640"/>
            <a:ext cx="3108960" cy="36576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1700"/>
              <a:buFont typeface="Calibri"/>
              <a:buNone/>
            </a:pPr>
            <a:r>
              <a:rPr b="1" i="0" lang="en-US" sz="1700" u="none" cap="none" strike="noStrike">
                <a:solidFill>
                  <a:srgbClr val="13233B"/>
                </a:solidFill>
                <a:latin typeface="Calibri"/>
                <a:ea typeface="Calibri"/>
                <a:cs typeface="Calibri"/>
                <a:sym typeface="Calibri"/>
              </a:rPr>
              <a:t>Objective 2 — Build</a:t>
            </a:r>
            <a:endParaRPr b="0" i="0" sz="1700" u="none" cap="none" strike="noStrike">
              <a:solidFill>
                <a:schemeClr val="dk1"/>
              </a:solidFill>
              <a:latin typeface="Calibri"/>
              <a:ea typeface="Calibri"/>
              <a:cs typeface="Calibri"/>
              <a:sym typeface="Calibri"/>
            </a:endParaRPr>
          </a:p>
        </p:txBody>
      </p:sp>
      <p:sp>
        <p:nvSpPr>
          <p:cNvPr id="121" name="Google Shape;121;p7"/>
          <p:cNvSpPr txBox="1"/>
          <p:nvPr/>
        </p:nvSpPr>
        <p:spPr>
          <a:xfrm>
            <a:off x="4572000" y="4389120"/>
            <a:ext cx="3108960" cy="16002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4B5563"/>
              </a:buClr>
              <a:buSzPts val="1350"/>
              <a:buFont typeface="Calibri"/>
              <a:buNone/>
            </a:pPr>
            <a:r>
              <a:rPr b="0" i="0" lang="en-US" sz="1350" u="none" cap="none" strike="noStrike">
                <a:solidFill>
                  <a:srgbClr val="4B5563"/>
                </a:solidFill>
                <a:latin typeface="Calibri"/>
                <a:ea typeface="Calibri"/>
                <a:cs typeface="Calibri"/>
                <a:sym typeface="Calibri"/>
              </a:rPr>
              <a:t>Build detectors from two families (Random Forest and XGBoost; an LSTM) on CICIDS2017 and integrate SHAP and LIME so every prediction can be explained by both.</a:t>
            </a:r>
            <a:endParaRPr b="0" i="0" sz="1350" u="none" cap="none" strike="noStrike">
              <a:solidFill>
                <a:schemeClr val="dk1"/>
              </a:solidFill>
              <a:latin typeface="Calibri"/>
              <a:ea typeface="Calibri"/>
              <a:cs typeface="Calibri"/>
              <a:sym typeface="Calibri"/>
            </a:endParaRPr>
          </a:p>
        </p:txBody>
      </p:sp>
      <p:sp>
        <p:nvSpPr>
          <p:cNvPr id="122" name="Google Shape;122;p7"/>
          <p:cNvSpPr/>
          <p:nvPr/>
        </p:nvSpPr>
        <p:spPr>
          <a:xfrm>
            <a:off x="8046720" y="3063240"/>
            <a:ext cx="3593592" cy="3017520"/>
          </a:xfrm>
          <a:prstGeom prst="roundRect">
            <a:avLst>
              <a:gd fmla="val 3030" name="adj"/>
            </a:avLst>
          </a:prstGeom>
          <a:solidFill>
            <a:srgbClr val="F1F5F9"/>
          </a:solidFill>
          <a:ln cap="flat" cmpd="sng" w="9525">
            <a:solidFill>
              <a:srgbClr val="F1F5F9"/>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3" name="Google Shape;123;p7"/>
          <p:cNvSpPr/>
          <p:nvPr/>
        </p:nvSpPr>
        <p:spPr>
          <a:xfrm>
            <a:off x="8321040" y="3291840"/>
            <a:ext cx="566928" cy="566928"/>
          </a:xfrm>
          <a:prstGeom prst="ellipse">
            <a:avLst/>
          </a:prstGeom>
          <a:solidFill>
            <a:srgbClr val="E76F51"/>
          </a:solidFill>
          <a:ln cap="flat" cmpd="sng" w="12700">
            <a:solidFill>
              <a:srgbClr val="E76F5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124" name="Google Shape;124;p7"/>
          <p:cNvPicPr preferRelativeResize="0"/>
          <p:nvPr/>
        </p:nvPicPr>
        <p:blipFill rotWithShape="1">
          <a:blip r:embed="rId5">
            <a:alphaModFix/>
          </a:blip>
          <a:srcRect b="0" l="0" r="0" t="0"/>
          <a:stretch/>
        </p:blipFill>
        <p:spPr>
          <a:xfrm>
            <a:off x="8462772" y="3433572"/>
            <a:ext cx="283464" cy="283464"/>
          </a:xfrm>
          <a:prstGeom prst="rect">
            <a:avLst/>
          </a:prstGeom>
          <a:noFill/>
          <a:ln>
            <a:noFill/>
          </a:ln>
        </p:spPr>
      </p:pic>
      <p:sp>
        <p:nvSpPr>
          <p:cNvPr id="125" name="Google Shape;125;p7"/>
          <p:cNvSpPr txBox="1"/>
          <p:nvPr/>
        </p:nvSpPr>
        <p:spPr>
          <a:xfrm>
            <a:off x="8321040" y="3977640"/>
            <a:ext cx="3108960" cy="36576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1700"/>
              <a:buFont typeface="Calibri"/>
              <a:buNone/>
            </a:pPr>
            <a:r>
              <a:rPr b="1" i="0" lang="en-US" sz="1700" u="none" cap="none" strike="noStrike">
                <a:solidFill>
                  <a:srgbClr val="13233B"/>
                </a:solidFill>
                <a:latin typeface="Calibri"/>
                <a:ea typeface="Calibri"/>
                <a:cs typeface="Calibri"/>
                <a:sym typeface="Calibri"/>
              </a:rPr>
              <a:t>Objective 3 — Evaluate</a:t>
            </a:r>
            <a:endParaRPr b="0" i="0" sz="1700" u="none" cap="none" strike="noStrike">
              <a:solidFill>
                <a:schemeClr val="dk1"/>
              </a:solidFill>
              <a:latin typeface="Calibri"/>
              <a:ea typeface="Calibri"/>
              <a:cs typeface="Calibri"/>
              <a:sym typeface="Calibri"/>
            </a:endParaRPr>
          </a:p>
        </p:txBody>
      </p:sp>
      <p:sp>
        <p:nvSpPr>
          <p:cNvPr id="126" name="Google Shape;126;p7"/>
          <p:cNvSpPr txBox="1"/>
          <p:nvPr/>
        </p:nvSpPr>
        <p:spPr>
          <a:xfrm>
            <a:off x="8321040" y="4389120"/>
            <a:ext cx="3108960" cy="16002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4B5563"/>
              </a:buClr>
              <a:buSzPts val="1350"/>
              <a:buFont typeface="Calibri"/>
              <a:buNone/>
            </a:pPr>
            <a:r>
              <a:rPr b="0" i="0" lang="en-US" sz="1350" u="none" cap="none" strike="noStrike">
                <a:solidFill>
                  <a:srgbClr val="4B5563"/>
                </a:solidFill>
                <a:latin typeface="Calibri"/>
                <a:ea typeface="Calibri"/>
                <a:cs typeface="Calibri"/>
                <a:sym typeface="Calibri"/>
              </a:rPr>
              <a:t>Evaluate detection (accuracy, precision, recall, F1, ROC-AUC) and explanations (fidelity, stability, cost), then recommend the best pair for SOC analysts.</a:t>
            </a:r>
            <a:endParaRPr b="0" i="0" sz="1350" u="none" cap="none" strike="noStrike">
              <a:solidFill>
                <a:schemeClr val="dk1"/>
              </a:solidFill>
              <a:latin typeface="Calibri"/>
              <a:ea typeface="Calibri"/>
              <a:cs typeface="Calibri"/>
              <a:sym typeface="Calibri"/>
            </a:endParaRPr>
          </a:p>
        </p:txBody>
      </p:sp>
      <p:sp>
        <p:nvSpPr>
          <p:cNvPr id="127" name="Google Shape;127;p7"/>
          <p:cNvSpPr txBox="1"/>
          <p:nvPr/>
        </p:nvSpPr>
        <p:spPr>
          <a:xfrm>
            <a:off x="548640" y="6419088"/>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6B7280"/>
              </a:buClr>
              <a:buSzPts val="1000"/>
              <a:buFont typeface="Calibri"/>
              <a:buNone/>
            </a:pPr>
            <a:r>
              <a:rPr b="0" i="0" lang="en-US" sz="1000" u="none" cap="none" strike="noStrike">
                <a:solidFill>
                  <a:srgbClr val="6B7280"/>
                </a:solidFill>
                <a:latin typeface="Calibri"/>
                <a:ea typeface="Calibri"/>
                <a:cs typeface="Calibri"/>
                <a:sym typeface="Calibri"/>
              </a:rPr>
              <a:t>A. G. Babariya  |  Explainable AI for Network Intrusion Detection</a:t>
            </a:r>
            <a:endParaRPr b="0" i="0" sz="1000" u="none" cap="none" strike="noStrike">
              <a:solidFill>
                <a:schemeClr val="dk1"/>
              </a:solidFill>
              <a:latin typeface="Calibri"/>
              <a:ea typeface="Calibri"/>
              <a:cs typeface="Calibri"/>
              <a:sym typeface="Calibri"/>
            </a:endParaRPr>
          </a:p>
        </p:txBody>
      </p:sp>
      <p:sp>
        <p:nvSpPr>
          <p:cNvPr id="128" name="Google Shape;128;p7"/>
          <p:cNvSpPr txBox="1"/>
          <p:nvPr/>
        </p:nvSpPr>
        <p:spPr>
          <a:xfrm>
            <a:off x="10908792" y="6419088"/>
            <a:ext cx="73152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6B7280"/>
              </a:buClr>
              <a:buSzPts val="1000"/>
              <a:buFont typeface="Calibri"/>
              <a:buNone/>
            </a:pPr>
            <a:r>
              <a:rPr b="0" i="0" lang="en-US" sz="1000" u="none" cap="none" strike="noStrike">
                <a:solidFill>
                  <a:srgbClr val="6B7280"/>
                </a:solidFill>
                <a:latin typeface="Calibri"/>
                <a:ea typeface="Calibri"/>
                <a:cs typeface="Calibri"/>
                <a:sym typeface="Calibri"/>
              </a:rPr>
              <a:t>5</a:t>
            </a:r>
            <a:endParaRPr b="0" i="0" sz="1000" u="none" cap="none" strike="noStrike">
              <a:solidFill>
                <a:schemeClr val="dk1"/>
              </a:solidFill>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133" name="Shape 133"/>
        <p:cNvGrpSpPr/>
        <p:nvPr/>
      </p:nvGrpSpPr>
      <p:grpSpPr>
        <a:xfrm>
          <a:off x="0" y="0"/>
          <a:ext cx="0" cy="0"/>
          <a:chOff x="0" y="0"/>
          <a:chExt cx="0" cy="0"/>
        </a:xfrm>
      </p:grpSpPr>
      <p:sp>
        <p:nvSpPr>
          <p:cNvPr id="134" name="Google Shape;134;p8"/>
          <p:cNvSpPr txBox="1"/>
          <p:nvPr/>
        </p:nvSpPr>
        <p:spPr>
          <a:xfrm>
            <a:off x="548640" y="347472"/>
            <a:ext cx="91440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D7A6F"/>
              </a:buClr>
              <a:buSzPts val="1200"/>
              <a:buFont typeface="Calibri"/>
              <a:buNone/>
            </a:pPr>
            <a:r>
              <a:rPr b="1" i="0" lang="en-US" sz="1200" u="none" cap="none" strike="noStrike">
                <a:solidFill>
                  <a:srgbClr val="1D7A6F"/>
                </a:solidFill>
                <a:latin typeface="Calibri"/>
                <a:ea typeface="Calibri"/>
                <a:cs typeface="Calibri"/>
                <a:sym typeface="Calibri"/>
              </a:rPr>
              <a:t>03  RESEARCH QUESTIONS AND SCOPE</a:t>
            </a:r>
            <a:endParaRPr b="0" i="0" sz="1200" u="none" cap="none" strike="noStrike">
              <a:solidFill>
                <a:schemeClr val="dk1"/>
              </a:solidFill>
              <a:latin typeface="Calibri"/>
              <a:ea typeface="Calibri"/>
              <a:cs typeface="Calibri"/>
              <a:sym typeface="Calibri"/>
            </a:endParaRPr>
          </a:p>
        </p:txBody>
      </p:sp>
      <p:sp>
        <p:nvSpPr>
          <p:cNvPr id="135" name="Google Shape;135;p8"/>
          <p:cNvSpPr txBox="1"/>
          <p:nvPr/>
        </p:nvSpPr>
        <p:spPr>
          <a:xfrm>
            <a:off x="548640" y="621792"/>
            <a:ext cx="11064240" cy="6858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3000"/>
              <a:buFont typeface="Cambria"/>
              <a:buNone/>
            </a:pPr>
            <a:r>
              <a:rPr b="1" i="0" lang="en-US" sz="3000" u="none" cap="none" strike="noStrike">
                <a:solidFill>
                  <a:srgbClr val="13233B"/>
                </a:solidFill>
                <a:latin typeface="Cambria"/>
                <a:ea typeface="Cambria"/>
                <a:cs typeface="Cambria"/>
                <a:sym typeface="Cambria"/>
              </a:rPr>
              <a:t>Three questions guide the evaluation</a:t>
            </a:r>
            <a:endParaRPr b="0" i="0" sz="3000" u="none" cap="none" strike="noStrike">
              <a:solidFill>
                <a:schemeClr val="dk1"/>
              </a:solidFill>
              <a:latin typeface="Calibri"/>
              <a:ea typeface="Calibri"/>
              <a:cs typeface="Calibri"/>
              <a:sym typeface="Calibri"/>
            </a:endParaRPr>
          </a:p>
        </p:txBody>
      </p:sp>
      <p:sp>
        <p:nvSpPr>
          <p:cNvPr id="136" name="Google Shape;136;p8"/>
          <p:cNvSpPr/>
          <p:nvPr/>
        </p:nvSpPr>
        <p:spPr>
          <a:xfrm>
            <a:off x="548640" y="1600200"/>
            <a:ext cx="6949440" cy="914400"/>
          </a:xfrm>
          <a:prstGeom prst="roundRect">
            <a:avLst>
              <a:gd fmla="val 10000" name="adj"/>
            </a:avLst>
          </a:prstGeom>
          <a:solidFill>
            <a:srgbClr val="F1F5F9"/>
          </a:solidFill>
          <a:ln cap="flat" cmpd="sng" w="9525">
            <a:solidFill>
              <a:srgbClr val="F1F5F9"/>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7" name="Google Shape;137;p8"/>
          <p:cNvSpPr/>
          <p:nvPr/>
        </p:nvSpPr>
        <p:spPr>
          <a:xfrm>
            <a:off x="777240" y="1764792"/>
            <a:ext cx="585216" cy="585216"/>
          </a:xfrm>
          <a:prstGeom prst="ellipse">
            <a:avLst/>
          </a:prstGeom>
          <a:solidFill>
            <a:srgbClr val="2F6FA8"/>
          </a:solidFill>
          <a:ln cap="flat" cmpd="sng" w="12700">
            <a:solidFill>
              <a:srgbClr val="2F6FA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 name="Google Shape;138;p8"/>
          <p:cNvSpPr txBox="1"/>
          <p:nvPr/>
        </p:nvSpPr>
        <p:spPr>
          <a:xfrm>
            <a:off x="777240" y="1764792"/>
            <a:ext cx="585216" cy="585216"/>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300"/>
              <a:buFont typeface="Calibri"/>
              <a:buNone/>
            </a:pPr>
            <a:r>
              <a:rPr b="1" i="0" lang="en-US" sz="1300" u="none" cap="none" strike="noStrike">
                <a:solidFill>
                  <a:srgbClr val="FFFFFF"/>
                </a:solidFill>
                <a:latin typeface="Calibri"/>
                <a:ea typeface="Calibri"/>
                <a:cs typeface="Calibri"/>
                <a:sym typeface="Calibri"/>
              </a:rPr>
              <a:t>RQ1</a:t>
            </a:r>
            <a:endParaRPr b="0" i="0" sz="1300" u="none" cap="none" strike="noStrike">
              <a:solidFill>
                <a:schemeClr val="dk1"/>
              </a:solidFill>
              <a:latin typeface="Calibri"/>
              <a:ea typeface="Calibri"/>
              <a:cs typeface="Calibri"/>
              <a:sym typeface="Calibri"/>
            </a:endParaRPr>
          </a:p>
        </p:txBody>
      </p:sp>
      <p:sp>
        <p:nvSpPr>
          <p:cNvPr id="139" name="Google Shape;139;p8"/>
          <p:cNvSpPr txBox="1"/>
          <p:nvPr/>
        </p:nvSpPr>
        <p:spPr>
          <a:xfrm>
            <a:off x="1554480" y="1691640"/>
            <a:ext cx="5760720" cy="2743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1500"/>
              <a:buFont typeface="Calibri"/>
              <a:buNone/>
            </a:pPr>
            <a:r>
              <a:rPr b="1" i="0" lang="en-US" sz="1500" u="none" cap="none" strike="noStrike">
                <a:solidFill>
                  <a:srgbClr val="13233B"/>
                </a:solidFill>
                <a:latin typeface="Calibri"/>
                <a:ea typeface="Calibri"/>
                <a:cs typeface="Calibri"/>
                <a:sym typeface="Calibri"/>
              </a:rPr>
              <a:t>Detection</a:t>
            </a:r>
            <a:endParaRPr b="0" i="0" sz="1500" u="none" cap="none" strike="noStrike">
              <a:solidFill>
                <a:schemeClr val="dk1"/>
              </a:solidFill>
              <a:latin typeface="Calibri"/>
              <a:ea typeface="Calibri"/>
              <a:cs typeface="Calibri"/>
              <a:sym typeface="Calibri"/>
            </a:endParaRPr>
          </a:p>
        </p:txBody>
      </p:sp>
      <p:sp>
        <p:nvSpPr>
          <p:cNvPr id="140" name="Google Shape;140;p8"/>
          <p:cNvSpPr txBox="1"/>
          <p:nvPr/>
        </p:nvSpPr>
        <p:spPr>
          <a:xfrm>
            <a:off x="1554480" y="1965960"/>
            <a:ext cx="5760720" cy="530352"/>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4B5563"/>
              </a:buClr>
              <a:buSzPts val="1300"/>
              <a:buFont typeface="Calibri"/>
              <a:buNone/>
            </a:pPr>
            <a:r>
              <a:rPr b="0" i="0" lang="en-US" sz="1300" u="none" cap="none" strike="noStrike">
                <a:solidFill>
                  <a:srgbClr val="4B5563"/>
                </a:solidFill>
                <a:latin typeface="Calibri"/>
                <a:ea typeface="Calibri"/>
                <a:cs typeface="Calibri"/>
                <a:sym typeface="Calibri"/>
              </a:rPr>
              <a:t>How do Random Forest, XGBoost and an LSTM compare in detection performance on the same preprocessed CICIDS2017 data?</a:t>
            </a:r>
            <a:endParaRPr b="0" i="0" sz="1300" u="none" cap="none" strike="noStrike">
              <a:solidFill>
                <a:schemeClr val="dk1"/>
              </a:solidFill>
              <a:latin typeface="Calibri"/>
              <a:ea typeface="Calibri"/>
              <a:cs typeface="Calibri"/>
              <a:sym typeface="Calibri"/>
            </a:endParaRPr>
          </a:p>
        </p:txBody>
      </p:sp>
      <p:sp>
        <p:nvSpPr>
          <p:cNvPr id="141" name="Google Shape;141;p8"/>
          <p:cNvSpPr/>
          <p:nvPr/>
        </p:nvSpPr>
        <p:spPr>
          <a:xfrm>
            <a:off x="548640" y="2679192"/>
            <a:ext cx="6949440" cy="914400"/>
          </a:xfrm>
          <a:prstGeom prst="roundRect">
            <a:avLst>
              <a:gd fmla="val 10000" name="adj"/>
            </a:avLst>
          </a:prstGeom>
          <a:solidFill>
            <a:srgbClr val="F1F5F9"/>
          </a:solidFill>
          <a:ln cap="flat" cmpd="sng" w="9525">
            <a:solidFill>
              <a:srgbClr val="F1F5F9"/>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2" name="Google Shape;142;p8"/>
          <p:cNvSpPr/>
          <p:nvPr/>
        </p:nvSpPr>
        <p:spPr>
          <a:xfrm>
            <a:off x="777240" y="2843784"/>
            <a:ext cx="585216" cy="585216"/>
          </a:xfrm>
          <a:prstGeom prst="ellipse">
            <a:avLst/>
          </a:prstGeom>
          <a:solidFill>
            <a:srgbClr val="1D7A6F"/>
          </a:solidFill>
          <a:ln cap="flat" cmpd="sng" w="12700">
            <a:solidFill>
              <a:srgbClr val="1D7A6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3" name="Google Shape;143;p8"/>
          <p:cNvSpPr txBox="1"/>
          <p:nvPr/>
        </p:nvSpPr>
        <p:spPr>
          <a:xfrm>
            <a:off x="777240" y="2843784"/>
            <a:ext cx="585216" cy="585216"/>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300"/>
              <a:buFont typeface="Calibri"/>
              <a:buNone/>
            </a:pPr>
            <a:r>
              <a:rPr b="1" i="0" lang="en-US" sz="1300" u="none" cap="none" strike="noStrike">
                <a:solidFill>
                  <a:srgbClr val="FFFFFF"/>
                </a:solidFill>
                <a:latin typeface="Calibri"/>
                <a:ea typeface="Calibri"/>
                <a:cs typeface="Calibri"/>
                <a:sym typeface="Calibri"/>
              </a:rPr>
              <a:t>RQ2</a:t>
            </a:r>
            <a:endParaRPr b="0" i="0" sz="1300" u="none" cap="none" strike="noStrike">
              <a:solidFill>
                <a:schemeClr val="dk1"/>
              </a:solidFill>
              <a:latin typeface="Calibri"/>
              <a:ea typeface="Calibri"/>
              <a:cs typeface="Calibri"/>
              <a:sym typeface="Calibri"/>
            </a:endParaRPr>
          </a:p>
        </p:txBody>
      </p:sp>
      <p:sp>
        <p:nvSpPr>
          <p:cNvPr id="144" name="Google Shape;144;p8"/>
          <p:cNvSpPr txBox="1"/>
          <p:nvPr/>
        </p:nvSpPr>
        <p:spPr>
          <a:xfrm>
            <a:off x="1554480" y="2770632"/>
            <a:ext cx="5760720" cy="2743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1500"/>
              <a:buFont typeface="Calibri"/>
              <a:buNone/>
            </a:pPr>
            <a:r>
              <a:rPr b="1" i="0" lang="en-US" sz="1500" u="none" cap="none" strike="noStrike">
                <a:solidFill>
                  <a:srgbClr val="13233B"/>
                </a:solidFill>
                <a:latin typeface="Calibri"/>
                <a:ea typeface="Calibri"/>
                <a:cs typeface="Calibri"/>
                <a:sym typeface="Calibri"/>
              </a:rPr>
              <a:t>Explanation</a:t>
            </a:r>
            <a:endParaRPr b="0" i="0" sz="1500" u="none" cap="none" strike="noStrike">
              <a:solidFill>
                <a:schemeClr val="dk1"/>
              </a:solidFill>
              <a:latin typeface="Calibri"/>
              <a:ea typeface="Calibri"/>
              <a:cs typeface="Calibri"/>
              <a:sym typeface="Calibri"/>
            </a:endParaRPr>
          </a:p>
        </p:txBody>
      </p:sp>
      <p:sp>
        <p:nvSpPr>
          <p:cNvPr id="145" name="Google Shape;145;p8"/>
          <p:cNvSpPr txBox="1"/>
          <p:nvPr/>
        </p:nvSpPr>
        <p:spPr>
          <a:xfrm>
            <a:off x="1554480" y="3044952"/>
            <a:ext cx="5760720" cy="530352"/>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4B5563"/>
              </a:buClr>
              <a:buSzPts val="1300"/>
              <a:buFont typeface="Calibri"/>
              <a:buNone/>
            </a:pPr>
            <a:r>
              <a:rPr b="0" i="0" lang="en-US" sz="1300" u="none" cap="none" strike="noStrike">
                <a:solidFill>
                  <a:srgbClr val="4B5563"/>
                </a:solidFill>
                <a:latin typeface="Calibri"/>
                <a:ea typeface="Calibri"/>
                <a:cs typeface="Calibri"/>
                <a:sym typeface="Calibri"/>
              </a:rPr>
              <a:t>For each model, which of SHAP and LIME gives the more faithful and more stable explanation, and at what computational cost?</a:t>
            </a:r>
            <a:endParaRPr b="0" i="0" sz="1300" u="none" cap="none" strike="noStrike">
              <a:solidFill>
                <a:schemeClr val="dk1"/>
              </a:solidFill>
              <a:latin typeface="Calibri"/>
              <a:ea typeface="Calibri"/>
              <a:cs typeface="Calibri"/>
              <a:sym typeface="Calibri"/>
            </a:endParaRPr>
          </a:p>
        </p:txBody>
      </p:sp>
      <p:sp>
        <p:nvSpPr>
          <p:cNvPr id="146" name="Google Shape;146;p8"/>
          <p:cNvSpPr/>
          <p:nvPr/>
        </p:nvSpPr>
        <p:spPr>
          <a:xfrm>
            <a:off x="548640" y="3758184"/>
            <a:ext cx="6949440" cy="914400"/>
          </a:xfrm>
          <a:prstGeom prst="roundRect">
            <a:avLst>
              <a:gd fmla="val 10000" name="adj"/>
            </a:avLst>
          </a:prstGeom>
          <a:solidFill>
            <a:srgbClr val="F1F5F9"/>
          </a:solidFill>
          <a:ln cap="flat" cmpd="sng" w="9525">
            <a:solidFill>
              <a:srgbClr val="F1F5F9"/>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7" name="Google Shape;147;p8"/>
          <p:cNvSpPr/>
          <p:nvPr/>
        </p:nvSpPr>
        <p:spPr>
          <a:xfrm>
            <a:off x="777240" y="3922776"/>
            <a:ext cx="585216" cy="585216"/>
          </a:xfrm>
          <a:prstGeom prst="ellipse">
            <a:avLst/>
          </a:prstGeom>
          <a:solidFill>
            <a:srgbClr val="B8472A"/>
          </a:solidFill>
          <a:ln cap="flat" cmpd="sng" w="12700">
            <a:solidFill>
              <a:srgbClr val="B8472A"/>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8" name="Google Shape;148;p8"/>
          <p:cNvSpPr txBox="1"/>
          <p:nvPr/>
        </p:nvSpPr>
        <p:spPr>
          <a:xfrm>
            <a:off x="777240" y="3922776"/>
            <a:ext cx="585216" cy="585216"/>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300"/>
              <a:buFont typeface="Calibri"/>
              <a:buNone/>
            </a:pPr>
            <a:r>
              <a:rPr b="1" i="0" lang="en-US" sz="1300" u="none" cap="none" strike="noStrike">
                <a:solidFill>
                  <a:srgbClr val="FFFFFF"/>
                </a:solidFill>
                <a:latin typeface="Calibri"/>
                <a:ea typeface="Calibri"/>
                <a:cs typeface="Calibri"/>
                <a:sym typeface="Calibri"/>
              </a:rPr>
              <a:t>RQ3</a:t>
            </a:r>
            <a:endParaRPr b="0" i="0" sz="1300" u="none" cap="none" strike="noStrike">
              <a:solidFill>
                <a:schemeClr val="dk1"/>
              </a:solidFill>
              <a:latin typeface="Calibri"/>
              <a:ea typeface="Calibri"/>
              <a:cs typeface="Calibri"/>
              <a:sym typeface="Calibri"/>
            </a:endParaRPr>
          </a:p>
        </p:txBody>
      </p:sp>
      <p:sp>
        <p:nvSpPr>
          <p:cNvPr id="149" name="Google Shape;149;p8"/>
          <p:cNvSpPr txBox="1"/>
          <p:nvPr/>
        </p:nvSpPr>
        <p:spPr>
          <a:xfrm>
            <a:off x="1554480" y="3849624"/>
            <a:ext cx="5760720" cy="2743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1500"/>
              <a:buFont typeface="Calibri"/>
              <a:buNone/>
            </a:pPr>
            <a:r>
              <a:rPr b="1" i="0" lang="en-US" sz="1500" u="none" cap="none" strike="noStrike">
                <a:solidFill>
                  <a:srgbClr val="13233B"/>
                </a:solidFill>
                <a:latin typeface="Calibri"/>
                <a:ea typeface="Calibri"/>
                <a:cs typeface="Calibri"/>
                <a:sym typeface="Calibri"/>
              </a:rPr>
              <a:t>Scale</a:t>
            </a:r>
            <a:endParaRPr b="0" i="0" sz="1500" u="none" cap="none" strike="noStrike">
              <a:solidFill>
                <a:schemeClr val="dk1"/>
              </a:solidFill>
              <a:latin typeface="Calibri"/>
              <a:ea typeface="Calibri"/>
              <a:cs typeface="Calibri"/>
              <a:sym typeface="Calibri"/>
            </a:endParaRPr>
          </a:p>
        </p:txBody>
      </p:sp>
      <p:sp>
        <p:nvSpPr>
          <p:cNvPr id="150" name="Google Shape;150;p8"/>
          <p:cNvSpPr txBox="1"/>
          <p:nvPr/>
        </p:nvSpPr>
        <p:spPr>
          <a:xfrm>
            <a:off x="1554480" y="4123944"/>
            <a:ext cx="5760720" cy="530352"/>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4B5563"/>
              </a:buClr>
              <a:buSzPts val="1300"/>
              <a:buFont typeface="Calibri"/>
              <a:buNone/>
            </a:pPr>
            <a:r>
              <a:rPr b="0" i="0" lang="en-US" sz="1300" u="none" cap="none" strike="noStrike">
                <a:solidFill>
                  <a:srgbClr val="4B5563"/>
                </a:solidFill>
                <a:latin typeface="Calibri"/>
                <a:ea typeface="Calibri"/>
                <a:cs typeface="Calibri"/>
                <a:sym typeface="Calibri"/>
              </a:rPr>
              <a:t>Do the answers to RQ1 and RQ2 hold when the amount of training data changes?</a:t>
            </a:r>
            <a:endParaRPr b="0" i="0" sz="1300" u="none" cap="none" strike="noStrike">
              <a:solidFill>
                <a:schemeClr val="dk1"/>
              </a:solidFill>
              <a:latin typeface="Calibri"/>
              <a:ea typeface="Calibri"/>
              <a:cs typeface="Calibri"/>
              <a:sym typeface="Calibri"/>
            </a:endParaRPr>
          </a:p>
        </p:txBody>
      </p:sp>
      <p:sp>
        <p:nvSpPr>
          <p:cNvPr id="151" name="Google Shape;151;p8"/>
          <p:cNvSpPr/>
          <p:nvPr/>
        </p:nvSpPr>
        <p:spPr>
          <a:xfrm>
            <a:off x="7818120" y="1600200"/>
            <a:ext cx="3822192" cy="3072384"/>
          </a:xfrm>
          <a:prstGeom prst="roundRect">
            <a:avLst>
              <a:gd fmla="val 2976" name="adj"/>
            </a:avLst>
          </a:prstGeom>
          <a:solidFill>
            <a:srgbClr val="E8F4F2"/>
          </a:solidFill>
          <a:ln cap="flat" cmpd="sng" w="9525">
            <a:solidFill>
              <a:srgbClr val="E8F4F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2" name="Google Shape;152;p8"/>
          <p:cNvSpPr txBox="1"/>
          <p:nvPr/>
        </p:nvSpPr>
        <p:spPr>
          <a:xfrm>
            <a:off x="8092440" y="1783080"/>
            <a:ext cx="3291840" cy="3200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D7A6F"/>
              </a:buClr>
              <a:buSzPts val="1700"/>
              <a:buFont typeface="Calibri"/>
              <a:buNone/>
            </a:pPr>
            <a:r>
              <a:rPr b="1" i="0" lang="en-US" sz="1700" u="none" cap="none" strike="noStrike">
                <a:solidFill>
                  <a:srgbClr val="1D7A6F"/>
                </a:solidFill>
                <a:latin typeface="Calibri"/>
                <a:ea typeface="Calibri"/>
                <a:cs typeface="Calibri"/>
                <a:sym typeface="Calibri"/>
              </a:rPr>
              <a:t>Scope</a:t>
            </a:r>
            <a:endParaRPr b="0" i="0" sz="1700" u="none" cap="none" strike="noStrike">
              <a:solidFill>
                <a:schemeClr val="dk1"/>
              </a:solidFill>
              <a:latin typeface="Calibri"/>
              <a:ea typeface="Calibri"/>
              <a:cs typeface="Calibri"/>
              <a:sym typeface="Calibri"/>
            </a:endParaRPr>
          </a:p>
        </p:txBody>
      </p:sp>
      <p:sp>
        <p:nvSpPr>
          <p:cNvPr id="153" name="Google Shape;153;p8"/>
          <p:cNvSpPr txBox="1"/>
          <p:nvPr/>
        </p:nvSpPr>
        <p:spPr>
          <a:xfrm>
            <a:off x="8092440" y="2194560"/>
            <a:ext cx="3383280" cy="2377440"/>
          </a:xfrm>
          <a:prstGeom prst="rect">
            <a:avLst/>
          </a:prstGeom>
          <a:noFill/>
          <a:ln>
            <a:noFill/>
          </a:ln>
        </p:spPr>
        <p:txBody>
          <a:bodyPr anchorCtr="0" anchor="t" bIns="0" lIns="0" spcFirstLastPara="1" rIns="0" wrap="square" tIns="0">
            <a:noAutofit/>
          </a:bodyPr>
          <a:lstStyle/>
          <a:p>
            <a:pPr indent="-314325" lvl="0" marL="457200" rtl="0" algn="l">
              <a:spcBef>
                <a:spcPts val="600"/>
              </a:spcBef>
              <a:spcAft>
                <a:spcPts val="0"/>
              </a:spcAft>
              <a:buClr>
                <a:srgbClr val="1F2937"/>
              </a:buClr>
              <a:buSzPts val="1350"/>
              <a:buFont typeface="Calibri"/>
              <a:buChar char="•"/>
            </a:pPr>
            <a:r>
              <a:rPr lang="en-US" sz="1350">
                <a:solidFill>
                  <a:srgbClr val="1F2937"/>
                </a:solidFill>
                <a:latin typeface="Calibri"/>
                <a:ea typeface="Calibri"/>
                <a:cs typeface="Calibri"/>
                <a:sym typeface="Calibri"/>
              </a:rPr>
              <a:t>CICIDS2017, 8 MachineLearningCSV documents</a:t>
            </a:r>
            <a:endParaRPr sz="1350">
              <a:solidFill>
                <a:srgbClr val="1F2937"/>
              </a:solidFill>
              <a:latin typeface="Calibri"/>
              <a:ea typeface="Calibri"/>
              <a:cs typeface="Calibri"/>
              <a:sym typeface="Calibri"/>
            </a:endParaRPr>
          </a:p>
          <a:p>
            <a:pPr indent="-314325" lvl="0" marL="457200" rtl="0" algn="l">
              <a:spcBef>
                <a:spcPts val="600"/>
              </a:spcBef>
              <a:spcAft>
                <a:spcPts val="0"/>
              </a:spcAft>
              <a:buClr>
                <a:srgbClr val="1F2937"/>
              </a:buClr>
              <a:buSzPts val="1350"/>
              <a:buFont typeface="Calibri"/>
              <a:buChar char="•"/>
            </a:pPr>
            <a:r>
              <a:rPr lang="en-US" sz="1350">
                <a:solidFill>
                  <a:srgbClr val="1F2937"/>
                </a:solidFill>
                <a:latin typeface="Calibri"/>
                <a:ea typeface="Calibri"/>
                <a:cs typeface="Calibri"/>
                <a:sym typeface="Calibri"/>
              </a:rPr>
              <a:t>Binary task: benign vs assault 3 classifiers 2 post-hoc XAI techniques</a:t>
            </a:r>
            <a:endParaRPr sz="1350">
              <a:solidFill>
                <a:srgbClr val="1F2937"/>
              </a:solidFill>
              <a:latin typeface="Calibri"/>
              <a:ea typeface="Calibri"/>
              <a:cs typeface="Calibri"/>
              <a:sym typeface="Calibri"/>
            </a:endParaRPr>
          </a:p>
          <a:p>
            <a:pPr indent="-314325" lvl="0" marL="457200" rtl="0" algn="l">
              <a:spcBef>
                <a:spcPts val="600"/>
              </a:spcBef>
              <a:spcAft>
                <a:spcPts val="0"/>
              </a:spcAft>
              <a:buClr>
                <a:srgbClr val="1F2937"/>
              </a:buClr>
              <a:buSzPts val="1350"/>
              <a:buFont typeface="Calibri"/>
              <a:buChar char="•"/>
            </a:pPr>
            <a:r>
              <a:rPr lang="en-US" sz="1350">
                <a:solidFill>
                  <a:srgbClr val="1F2937"/>
                </a:solidFill>
                <a:latin typeface="Calibri"/>
                <a:ea typeface="Calibri"/>
                <a:cs typeface="Calibri"/>
                <a:sym typeface="Calibri"/>
              </a:rPr>
              <a:t>Stratified subsamples (hardware limit)</a:t>
            </a:r>
            <a:endParaRPr sz="1350">
              <a:solidFill>
                <a:srgbClr val="1F2937"/>
              </a:solidFill>
              <a:latin typeface="Calibri"/>
              <a:ea typeface="Calibri"/>
              <a:cs typeface="Calibri"/>
              <a:sym typeface="Calibri"/>
            </a:endParaRPr>
          </a:p>
          <a:p>
            <a:pPr indent="-342900" lvl="0" marL="342900" marR="0" rtl="0" algn="l">
              <a:spcBef>
                <a:spcPts val="600"/>
              </a:spcBef>
              <a:spcAft>
                <a:spcPts val="0"/>
              </a:spcAft>
              <a:buClr>
                <a:srgbClr val="1F2937"/>
              </a:buClr>
              <a:buSzPts val="1350"/>
              <a:buFont typeface="Calibri"/>
              <a:buChar char="•"/>
            </a:pPr>
            <a:r>
              <a:rPr lang="en-US" sz="1350">
                <a:solidFill>
                  <a:srgbClr val="1F2937"/>
                </a:solidFill>
                <a:latin typeface="Calibri"/>
                <a:ea typeface="Calibri"/>
                <a:cs typeface="Calibri"/>
                <a:sym typeface="Calibri"/>
              </a:rPr>
              <a:t>Practitioner survey not conducted</a:t>
            </a:r>
            <a:endParaRPr sz="1350">
              <a:solidFill>
                <a:srgbClr val="1F2937"/>
              </a:solidFill>
              <a:latin typeface="Calibri"/>
              <a:ea typeface="Calibri"/>
              <a:cs typeface="Calibri"/>
              <a:sym typeface="Calibri"/>
            </a:endParaRPr>
          </a:p>
        </p:txBody>
      </p:sp>
      <p:sp>
        <p:nvSpPr>
          <p:cNvPr id="154" name="Google Shape;154;p8"/>
          <p:cNvSpPr txBox="1"/>
          <p:nvPr/>
        </p:nvSpPr>
        <p:spPr>
          <a:xfrm>
            <a:off x="548640" y="4983480"/>
            <a:ext cx="11064240" cy="5486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4B5563"/>
              </a:buClr>
              <a:buSzPts val="1400"/>
              <a:buFont typeface="Calibri"/>
              <a:buNone/>
            </a:pPr>
            <a:r>
              <a:rPr b="0" i="1" lang="en-US" sz="1400" u="none" cap="none" strike="noStrike">
                <a:solidFill>
                  <a:srgbClr val="4B5563"/>
                </a:solidFill>
                <a:latin typeface="Calibri"/>
                <a:ea typeface="Calibri"/>
                <a:cs typeface="Calibri"/>
                <a:sym typeface="Calibri"/>
              </a:rPr>
              <a:t>RQ3 became possible because the whole experiment was run twice: at 50,000 and at 300,000 rows.</a:t>
            </a:r>
            <a:endParaRPr b="0" i="0" sz="1400" u="none" cap="none" strike="noStrike">
              <a:solidFill>
                <a:schemeClr val="dk1"/>
              </a:solidFill>
              <a:latin typeface="Calibri"/>
              <a:ea typeface="Calibri"/>
              <a:cs typeface="Calibri"/>
              <a:sym typeface="Calibri"/>
            </a:endParaRPr>
          </a:p>
        </p:txBody>
      </p:sp>
      <p:sp>
        <p:nvSpPr>
          <p:cNvPr id="155" name="Google Shape;155;p8"/>
          <p:cNvSpPr txBox="1"/>
          <p:nvPr/>
        </p:nvSpPr>
        <p:spPr>
          <a:xfrm>
            <a:off x="548640" y="6419088"/>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6B7280"/>
              </a:buClr>
              <a:buSzPts val="1000"/>
              <a:buFont typeface="Calibri"/>
              <a:buNone/>
            </a:pPr>
            <a:r>
              <a:rPr b="0" i="0" lang="en-US" sz="1000" u="none" cap="none" strike="noStrike">
                <a:solidFill>
                  <a:srgbClr val="6B7280"/>
                </a:solidFill>
                <a:latin typeface="Calibri"/>
                <a:ea typeface="Calibri"/>
                <a:cs typeface="Calibri"/>
                <a:sym typeface="Calibri"/>
              </a:rPr>
              <a:t>A. G. Babariya  |  Explainable AI for Network Intrusion Detection</a:t>
            </a:r>
            <a:endParaRPr b="0" i="0" sz="1000" u="none" cap="none" strike="noStrike">
              <a:solidFill>
                <a:schemeClr val="dk1"/>
              </a:solidFill>
              <a:latin typeface="Calibri"/>
              <a:ea typeface="Calibri"/>
              <a:cs typeface="Calibri"/>
              <a:sym typeface="Calibri"/>
            </a:endParaRPr>
          </a:p>
        </p:txBody>
      </p:sp>
      <p:sp>
        <p:nvSpPr>
          <p:cNvPr id="156" name="Google Shape;156;p8"/>
          <p:cNvSpPr txBox="1"/>
          <p:nvPr/>
        </p:nvSpPr>
        <p:spPr>
          <a:xfrm>
            <a:off x="10908792" y="6419088"/>
            <a:ext cx="73152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6B7280"/>
              </a:buClr>
              <a:buSzPts val="1000"/>
              <a:buFont typeface="Calibri"/>
              <a:buNone/>
            </a:pPr>
            <a:r>
              <a:rPr b="0" i="0" lang="en-US" sz="1000" u="none" cap="none" strike="noStrike">
                <a:solidFill>
                  <a:srgbClr val="6B7280"/>
                </a:solidFill>
                <a:latin typeface="Calibri"/>
                <a:ea typeface="Calibri"/>
                <a:cs typeface="Calibri"/>
                <a:sym typeface="Calibri"/>
              </a:rPr>
              <a:t>6</a:t>
            </a:r>
            <a:endParaRPr b="0" i="0" sz="1000" u="none" cap="none" strike="noStrike">
              <a:solidFill>
                <a:schemeClr val="dk1"/>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161" name="Shape 161"/>
        <p:cNvGrpSpPr/>
        <p:nvPr/>
      </p:nvGrpSpPr>
      <p:grpSpPr>
        <a:xfrm>
          <a:off x="0" y="0"/>
          <a:ext cx="0" cy="0"/>
          <a:chOff x="0" y="0"/>
          <a:chExt cx="0" cy="0"/>
        </a:xfrm>
      </p:grpSpPr>
      <p:sp>
        <p:nvSpPr>
          <p:cNvPr id="162" name="Google Shape;162;p9"/>
          <p:cNvSpPr txBox="1"/>
          <p:nvPr/>
        </p:nvSpPr>
        <p:spPr>
          <a:xfrm>
            <a:off x="548640" y="347472"/>
            <a:ext cx="91440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D7A6F"/>
              </a:buClr>
              <a:buSzPts val="1200"/>
              <a:buFont typeface="Calibri"/>
              <a:buNone/>
            </a:pPr>
            <a:r>
              <a:rPr b="1" i="0" lang="en-US" sz="1200" u="none" cap="none" strike="noStrike">
                <a:solidFill>
                  <a:srgbClr val="1D7A6F"/>
                </a:solidFill>
                <a:latin typeface="Calibri"/>
                <a:ea typeface="Calibri"/>
                <a:cs typeface="Calibri"/>
                <a:sym typeface="Calibri"/>
              </a:rPr>
              <a:t>04  BACKGROUND</a:t>
            </a:r>
            <a:endParaRPr b="0" i="0" sz="1200" u="none" cap="none" strike="noStrike">
              <a:solidFill>
                <a:schemeClr val="dk1"/>
              </a:solidFill>
              <a:latin typeface="Calibri"/>
              <a:ea typeface="Calibri"/>
              <a:cs typeface="Calibri"/>
              <a:sym typeface="Calibri"/>
            </a:endParaRPr>
          </a:p>
        </p:txBody>
      </p:sp>
      <p:sp>
        <p:nvSpPr>
          <p:cNvPr id="163" name="Google Shape;163;p9"/>
          <p:cNvSpPr txBox="1"/>
          <p:nvPr/>
        </p:nvSpPr>
        <p:spPr>
          <a:xfrm>
            <a:off x="548640" y="621792"/>
            <a:ext cx="11064240" cy="6858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3000"/>
              <a:buFont typeface="Cambria"/>
              <a:buNone/>
            </a:pPr>
            <a:r>
              <a:rPr b="1" i="0" lang="en-US" sz="3000" u="none" cap="none" strike="noStrike">
                <a:solidFill>
                  <a:srgbClr val="13233B"/>
                </a:solidFill>
                <a:latin typeface="Cambria"/>
                <a:ea typeface="Cambria"/>
                <a:cs typeface="Cambria"/>
                <a:sym typeface="Cambria"/>
              </a:rPr>
              <a:t>Two post-hoc ways to explain a single alert</a:t>
            </a:r>
            <a:endParaRPr b="0" i="0" sz="3000" u="none" cap="none" strike="noStrike">
              <a:solidFill>
                <a:schemeClr val="dk1"/>
              </a:solidFill>
              <a:latin typeface="Calibri"/>
              <a:ea typeface="Calibri"/>
              <a:cs typeface="Calibri"/>
              <a:sym typeface="Calibri"/>
            </a:endParaRPr>
          </a:p>
        </p:txBody>
      </p:sp>
      <p:sp>
        <p:nvSpPr>
          <p:cNvPr id="164" name="Google Shape;164;p9"/>
          <p:cNvSpPr/>
          <p:nvPr/>
        </p:nvSpPr>
        <p:spPr>
          <a:xfrm>
            <a:off x="548640" y="1600200"/>
            <a:ext cx="7223760" cy="3246120"/>
          </a:xfrm>
          <a:prstGeom prst="roundRect">
            <a:avLst>
              <a:gd fmla="val 2254" name="adj"/>
            </a:avLst>
          </a:prstGeom>
          <a:solidFill>
            <a:srgbClr val="FFFFFF"/>
          </a:solidFill>
          <a:ln cap="flat" cmpd="sng" w="9525">
            <a:solidFill>
              <a:srgbClr val="D9DEE5"/>
            </a:solidFill>
            <a:prstDash val="solid"/>
            <a:round/>
            <a:headEnd len="sm" w="sm" type="none"/>
            <a:tailEnd len="sm" w="sm" type="none"/>
          </a:ln>
          <a:effectLst>
            <a:outerShdw blurRad="76200" rotWithShape="0" algn="bl" dir="5400000" dist="25400">
              <a:srgbClr val="000000">
                <a:alpha val="10196"/>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How SHAP and LIME produce an explanation for one prediction" id="165" name="Google Shape;165;p9"/>
          <p:cNvPicPr preferRelativeResize="0"/>
          <p:nvPr/>
        </p:nvPicPr>
        <p:blipFill rotWithShape="1">
          <a:blip r:embed="rId3">
            <a:alphaModFix/>
          </a:blip>
          <a:srcRect b="0" l="0" r="0" t="0"/>
          <a:stretch/>
        </p:blipFill>
        <p:spPr>
          <a:xfrm>
            <a:off x="658368" y="1730638"/>
            <a:ext cx="7004304" cy="2985244"/>
          </a:xfrm>
          <a:prstGeom prst="rect">
            <a:avLst/>
          </a:prstGeom>
          <a:noFill/>
          <a:ln>
            <a:noFill/>
          </a:ln>
        </p:spPr>
      </p:pic>
      <p:sp>
        <p:nvSpPr>
          <p:cNvPr id="166" name="Google Shape;166;p9"/>
          <p:cNvSpPr/>
          <p:nvPr/>
        </p:nvSpPr>
        <p:spPr>
          <a:xfrm>
            <a:off x="8092440" y="1600200"/>
            <a:ext cx="3547872" cy="1554480"/>
          </a:xfrm>
          <a:prstGeom prst="roundRect">
            <a:avLst>
              <a:gd fmla="val 5882" name="adj"/>
            </a:avLst>
          </a:prstGeom>
          <a:solidFill>
            <a:srgbClr val="F1F5F9"/>
          </a:solidFill>
          <a:ln cap="flat" cmpd="sng" w="9525">
            <a:solidFill>
              <a:srgbClr val="F1F5F9"/>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7" name="Google Shape;167;p9"/>
          <p:cNvSpPr txBox="1"/>
          <p:nvPr/>
        </p:nvSpPr>
        <p:spPr>
          <a:xfrm>
            <a:off x="8321040" y="1737360"/>
            <a:ext cx="3108960" cy="3200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2F6FA8"/>
              </a:buClr>
              <a:buSzPts val="1700"/>
              <a:buFont typeface="Calibri"/>
              <a:buNone/>
            </a:pPr>
            <a:r>
              <a:rPr b="1" i="0" lang="en-US" sz="1700" u="none" cap="none" strike="noStrike">
                <a:solidFill>
                  <a:srgbClr val="2F6FA8"/>
                </a:solidFill>
                <a:latin typeface="Calibri"/>
                <a:ea typeface="Calibri"/>
                <a:cs typeface="Calibri"/>
                <a:sym typeface="Calibri"/>
              </a:rPr>
              <a:t>SHAP [14]</a:t>
            </a:r>
            <a:endParaRPr b="0" i="0" sz="1700" u="none" cap="none" strike="noStrike">
              <a:solidFill>
                <a:schemeClr val="dk1"/>
              </a:solidFill>
              <a:latin typeface="Calibri"/>
              <a:ea typeface="Calibri"/>
              <a:cs typeface="Calibri"/>
              <a:sym typeface="Calibri"/>
            </a:endParaRPr>
          </a:p>
        </p:txBody>
      </p:sp>
      <p:sp>
        <p:nvSpPr>
          <p:cNvPr id="168" name="Google Shape;168;p9"/>
          <p:cNvSpPr txBox="1"/>
          <p:nvPr/>
        </p:nvSpPr>
        <p:spPr>
          <a:xfrm>
            <a:off x="8321040" y="2103120"/>
            <a:ext cx="3154680" cy="10058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4B5563"/>
              </a:buClr>
              <a:buSzPts val="1300"/>
              <a:buFont typeface="Calibri"/>
              <a:buNone/>
            </a:pPr>
            <a:r>
              <a:rPr lang="en-US" sz="1300">
                <a:solidFill>
                  <a:srgbClr val="4B5563"/>
                </a:solidFill>
                <a:latin typeface="Calibri"/>
                <a:ea typeface="Calibri"/>
                <a:cs typeface="Calibri"/>
                <a:sym typeface="Calibri"/>
              </a:rPr>
              <a:t>Shapley values from cooperative game theory , attributions sum to the prediction . TreeExplainer is precise and deterministic for tree ensembles.</a:t>
            </a:r>
            <a:endParaRPr b="0" i="0" sz="1300" u="none" cap="none" strike="noStrike">
              <a:solidFill>
                <a:schemeClr val="dk1"/>
              </a:solidFill>
              <a:latin typeface="Calibri"/>
              <a:ea typeface="Calibri"/>
              <a:cs typeface="Calibri"/>
              <a:sym typeface="Calibri"/>
            </a:endParaRPr>
          </a:p>
        </p:txBody>
      </p:sp>
      <p:sp>
        <p:nvSpPr>
          <p:cNvPr id="169" name="Google Shape;169;p9"/>
          <p:cNvSpPr/>
          <p:nvPr/>
        </p:nvSpPr>
        <p:spPr>
          <a:xfrm>
            <a:off x="8092440" y="3291840"/>
            <a:ext cx="3547872" cy="1554480"/>
          </a:xfrm>
          <a:prstGeom prst="roundRect">
            <a:avLst>
              <a:gd fmla="val 5882" name="adj"/>
            </a:avLst>
          </a:prstGeom>
          <a:solidFill>
            <a:srgbClr val="F1F5F9"/>
          </a:solidFill>
          <a:ln cap="flat" cmpd="sng" w="9525">
            <a:solidFill>
              <a:srgbClr val="F1F5F9"/>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0" name="Google Shape;170;p9"/>
          <p:cNvSpPr txBox="1"/>
          <p:nvPr/>
        </p:nvSpPr>
        <p:spPr>
          <a:xfrm>
            <a:off x="8321040" y="3429000"/>
            <a:ext cx="3108960" cy="3200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B8472A"/>
              </a:buClr>
              <a:buSzPts val="1700"/>
              <a:buFont typeface="Calibri"/>
              <a:buNone/>
            </a:pPr>
            <a:r>
              <a:rPr b="1" i="0" lang="en-US" sz="1700" u="none" cap="none" strike="noStrike">
                <a:solidFill>
                  <a:srgbClr val="B8472A"/>
                </a:solidFill>
                <a:latin typeface="Calibri"/>
                <a:ea typeface="Calibri"/>
                <a:cs typeface="Calibri"/>
                <a:sym typeface="Calibri"/>
              </a:rPr>
              <a:t>LIME [16]</a:t>
            </a:r>
            <a:endParaRPr b="0" i="0" sz="1700" u="none" cap="none" strike="noStrike">
              <a:solidFill>
                <a:schemeClr val="dk1"/>
              </a:solidFill>
              <a:latin typeface="Calibri"/>
              <a:ea typeface="Calibri"/>
              <a:cs typeface="Calibri"/>
              <a:sym typeface="Calibri"/>
            </a:endParaRPr>
          </a:p>
        </p:txBody>
      </p:sp>
      <p:sp>
        <p:nvSpPr>
          <p:cNvPr id="171" name="Google Shape;171;p9"/>
          <p:cNvSpPr txBox="1"/>
          <p:nvPr/>
        </p:nvSpPr>
        <p:spPr>
          <a:xfrm>
            <a:off x="8321040" y="3794760"/>
            <a:ext cx="3154680" cy="10058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4B5563"/>
              </a:buClr>
              <a:buSzPts val="1300"/>
              <a:buFont typeface="Calibri"/>
              <a:buNone/>
            </a:pPr>
            <a:r>
              <a:rPr lang="en-US" sz="1300">
                <a:solidFill>
                  <a:srgbClr val="4B5563"/>
                </a:solidFill>
                <a:latin typeface="Calibri"/>
                <a:ea typeface="Calibri"/>
                <a:cs typeface="Calibri"/>
                <a:sym typeface="Calibri"/>
              </a:rPr>
              <a:t>Randomly perturb the input and fit a local linear surrogate. Two runs can be different . But the random sample is model agnostic .</a:t>
            </a:r>
            <a:endParaRPr b="0" i="0" sz="1300" u="none" cap="none" strike="noStrike">
              <a:solidFill>
                <a:schemeClr val="dk1"/>
              </a:solidFill>
              <a:latin typeface="Calibri"/>
              <a:ea typeface="Calibri"/>
              <a:cs typeface="Calibri"/>
              <a:sym typeface="Calibri"/>
            </a:endParaRPr>
          </a:p>
        </p:txBody>
      </p:sp>
      <p:sp>
        <p:nvSpPr>
          <p:cNvPr id="172" name="Google Shape;172;p9"/>
          <p:cNvSpPr/>
          <p:nvPr/>
        </p:nvSpPr>
        <p:spPr>
          <a:xfrm>
            <a:off x="548640" y="5120640"/>
            <a:ext cx="11091672" cy="914400"/>
          </a:xfrm>
          <a:prstGeom prst="roundRect">
            <a:avLst>
              <a:gd fmla="val 10000" name="adj"/>
            </a:avLst>
          </a:prstGeom>
          <a:solidFill>
            <a:srgbClr val="E8F4F2"/>
          </a:solidFill>
          <a:ln cap="flat" cmpd="sng" w="9525">
            <a:solidFill>
              <a:srgbClr val="E8F4F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3" name="Google Shape;173;p9"/>
          <p:cNvSpPr txBox="1"/>
          <p:nvPr/>
        </p:nvSpPr>
        <p:spPr>
          <a:xfrm>
            <a:off x="777240" y="5193792"/>
            <a:ext cx="106984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D7A6F"/>
              </a:buClr>
              <a:buSzPts val="1400"/>
              <a:buFont typeface="Calibri"/>
              <a:buNone/>
            </a:pPr>
            <a:r>
              <a:rPr b="1" i="0" lang="en-US" sz="1400" u="none" cap="none" strike="noStrike">
                <a:solidFill>
                  <a:srgbClr val="1D7A6F"/>
                </a:solidFill>
                <a:latin typeface="Calibri"/>
                <a:ea typeface="Calibri"/>
                <a:cs typeface="Calibri"/>
                <a:sym typeface="Calibri"/>
              </a:rPr>
              <a:t>Expectation from theory: </a:t>
            </a:r>
            <a:r>
              <a:rPr lang="en-US">
                <a:solidFill>
                  <a:srgbClr val="1F2937"/>
                </a:solidFill>
                <a:latin typeface="Calibri"/>
                <a:ea typeface="Calibri"/>
                <a:cs typeface="Calibri"/>
                <a:sym typeface="Calibri"/>
              </a:rPr>
              <a:t>SHAP should be completely stable on trees, LIME should vary a bit from run to run. The experiment tests if this is the case, and if it is the case for a neural network.</a:t>
            </a:r>
            <a:endParaRPr b="0" i="0" sz="1400" u="none" cap="none" strike="noStrike">
              <a:solidFill>
                <a:schemeClr val="dk1"/>
              </a:solidFill>
              <a:latin typeface="Calibri"/>
              <a:ea typeface="Calibri"/>
              <a:cs typeface="Calibri"/>
              <a:sym typeface="Calibri"/>
            </a:endParaRPr>
          </a:p>
        </p:txBody>
      </p:sp>
      <p:sp>
        <p:nvSpPr>
          <p:cNvPr id="174" name="Google Shape;174;p9"/>
          <p:cNvSpPr txBox="1"/>
          <p:nvPr/>
        </p:nvSpPr>
        <p:spPr>
          <a:xfrm>
            <a:off x="548640" y="6419088"/>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6B7280"/>
              </a:buClr>
              <a:buSzPts val="1000"/>
              <a:buFont typeface="Calibri"/>
              <a:buNone/>
            </a:pPr>
            <a:r>
              <a:rPr b="0" i="0" lang="en-US" sz="1000" u="none" cap="none" strike="noStrike">
                <a:solidFill>
                  <a:srgbClr val="6B7280"/>
                </a:solidFill>
                <a:latin typeface="Calibri"/>
                <a:ea typeface="Calibri"/>
                <a:cs typeface="Calibri"/>
                <a:sym typeface="Calibri"/>
              </a:rPr>
              <a:t>A. G. Babariya  |  Explainable AI for Network Intrusion Detection</a:t>
            </a:r>
            <a:endParaRPr b="0" i="0" sz="1000" u="none" cap="none" strike="noStrike">
              <a:solidFill>
                <a:schemeClr val="dk1"/>
              </a:solidFill>
              <a:latin typeface="Calibri"/>
              <a:ea typeface="Calibri"/>
              <a:cs typeface="Calibri"/>
              <a:sym typeface="Calibri"/>
            </a:endParaRPr>
          </a:p>
        </p:txBody>
      </p:sp>
      <p:sp>
        <p:nvSpPr>
          <p:cNvPr id="175" name="Google Shape;175;p9"/>
          <p:cNvSpPr txBox="1"/>
          <p:nvPr/>
        </p:nvSpPr>
        <p:spPr>
          <a:xfrm>
            <a:off x="10908792" y="6419088"/>
            <a:ext cx="73152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6B7280"/>
              </a:buClr>
              <a:buSzPts val="1000"/>
              <a:buFont typeface="Calibri"/>
              <a:buNone/>
            </a:pPr>
            <a:r>
              <a:rPr b="0" i="0" lang="en-US" sz="1000" u="none" cap="none" strike="noStrike">
                <a:solidFill>
                  <a:srgbClr val="6B7280"/>
                </a:solidFill>
                <a:latin typeface="Calibri"/>
                <a:ea typeface="Calibri"/>
                <a:cs typeface="Calibri"/>
                <a:sym typeface="Calibri"/>
              </a:rPr>
              <a:t>7</a:t>
            </a:r>
            <a:endParaRPr b="0" i="0" sz="1000" u="none" cap="none" strike="noStrike">
              <a:solidFill>
                <a:schemeClr val="dk1"/>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180" name="Shape 180"/>
        <p:cNvGrpSpPr/>
        <p:nvPr/>
      </p:nvGrpSpPr>
      <p:grpSpPr>
        <a:xfrm>
          <a:off x="0" y="0"/>
          <a:ext cx="0" cy="0"/>
          <a:chOff x="0" y="0"/>
          <a:chExt cx="0" cy="0"/>
        </a:xfrm>
      </p:grpSpPr>
      <p:sp>
        <p:nvSpPr>
          <p:cNvPr id="181" name="Google Shape;181;p10"/>
          <p:cNvSpPr txBox="1"/>
          <p:nvPr/>
        </p:nvSpPr>
        <p:spPr>
          <a:xfrm>
            <a:off x="548640" y="347472"/>
            <a:ext cx="91440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D7A6F"/>
              </a:buClr>
              <a:buSzPts val="1200"/>
              <a:buFont typeface="Calibri"/>
              <a:buNone/>
            </a:pPr>
            <a:r>
              <a:rPr b="1" i="0" lang="en-US" sz="1200" u="none" cap="none" strike="noStrike">
                <a:solidFill>
                  <a:srgbClr val="1D7A6F"/>
                </a:solidFill>
                <a:latin typeface="Calibri"/>
                <a:ea typeface="Calibri"/>
                <a:cs typeface="Calibri"/>
                <a:sym typeface="Calibri"/>
              </a:rPr>
              <a:t>05  METHODOLOGY</a:t>
            </a:r>
            <a:endParaRPr b="0" i="0" sz="1200" u="none" cap="none" strike="noStrike">
              <a:solidFill>
                <a:schemeClr val="dk1"/>
              </a:solidFill>
              <a:latin typeface="Calibri"/>
              <a:ea typeface="Calibri"/>
              <a:cs typeface="Calibri"/>
              <a:sym typeface="Calibri"/>
            </a:endParaRPr>
          </a:p>
        </p:txBody>
      </p:sp>
      <p:sp>
        <p:nvSpPr>
          <p:cNvPr id="182" name="Google Shape;182;p10"/>
          <p:cNvSpPr txBox="1"/>
          <p:nvPr/>
        </p:nvSpPr>
        <p:spPr>
          <a:xfrm>
            <a:off x="548640" y="621792"/>
            <a:ext cx="11064240" cy="6858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3000"/>
              <a:buFont typeface="Cambria"/>
              <a:buNone/>
            </a:pPr>
            <a:r>
              <a:rPr b="1" i="0" lang="en-US" sz="3000" u="none" cap="none" strike="noStrike">
                <a:solidFill>
                  <a:srgbClr val="13233B"/>
                </a:solidFill>
                <a:latin typeface="Cambria"/>
                <a:ea typeface="Cambria"/>
                <a:cs typeface="Cambria"/>
                <a:sym typeface="Cambria"/>
              </a:rPr>
              <a:t>A controlled experiment: 3 models × 2 methods</a:t>
            </a:r>
            <a:endParaRPr b="0" i="0" sz="3000" u="none" cap="none" strike="noStrike">
              <a:solidFill>
                <a:schemeClr val="dk1"/>
              </a:solidFill>
              <a:latin typeface="Calibri"/>
              <a:ea typeface="Calibri"/>
              <a:cs typeface="Calibri"/>
              <a:sym typeface="Calibri"/>
            </a:endParaRPr>
          </a:p>
        </p:txBody>
      </p:sp>
      <p:sp>
        <p:nvSpPr>
          <p:cNvPr id="183" name="Google Shape;183;p10"/>
          <p:cNvSpPr/>
          <p:nvPr/>
        </p:nvSpPr>
        <p:spPr>
          <a:xfrm>
            <a:off x="548640" y="1600200"/>
            <a:ext cx="7223760" cy="3246120"/>
          </a:xfrm>
          <a:prstGeom prst="roundRect">
            <a:avLst>
              <a:gd fmla="val 2254" name="adj"/>
            </a:avLst>
          </a:prstGeom>
          <a:solidFill>
            <a:srgbClr val="FFFFFF"/>
          </a:solidFill>
          <a:ln cap="flat" cmpd="sng" w="9525">
            <a:solidFill>
              <a:srgbClr val="D9DEE5"/>
            </a:solidFill>
            <a:prstDash val="solid"/>
            <a:round/>
            <a:headEnd len="sm" w="sm" type="none"/>
            <a:tailEnd len="sm" w="sm" type="none"/>
          </a:ln>
          <a:effectLst>
            <a:outerShdw blurRad="76200" rotWithShape="0" algn="bl" dir="5400000" dist="25400">
              <a:srgbClr val="000000">
                <a:alpha val="10196"/>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Experimental design showing independent, dependent and controlled variables" id="184" name="Google Shape;184;p10"/>
          <p:cNvPicPr preferRelativeResize="0"/>
          <p:nvPr/>
        </p:nvPicPr>
        <p:blipFill rotWithShape="1">
          <a:blip r:embed="rId3">
            <a:alphaModFix/>
          </a:blip>
          <a:srcRect b="0" l="0" r="0" t="0"/>
          <a:stretch/>
        </p:blipFill>
        <p:spPr>
          <a:xfrm>
            <a:off x="658368" y="1776490"/>
            <a:ext cx="7004304" cy="2893540"/>
          </a:xfrm>
          <a:prstGeom prst="rect">
            <a:avLst/>
          </a:prstGeom>
          <a:noFill/>
          <a:ln>
            <a:noFill/>
          </a:ln>
        </p:spPr>
      </p:pic>
      <p:sp>
        <p:nvSpPr>
          <p:cNvPr id="185" name="Google Shape;185;p10"/>
          <p:cNvSpPr/>
          <p:nvPr/>
        </p:nvSpPr>
        <p:spPr>
          <a:xfrm>
            <a:off x="8092440" y="1600200"/>
            <a:ext cx="3547872" cy="3246120"/>
          </a:xfrm>
          <a:prstGeom prst="roundRect">
            <a:avLst>
              <a:gd fmla="val 2817" name="adj"/>
            </a:avLst>
          </a:prstGeom>
          <a:solidFill>
            <a:srgbClr val="F1F5F9"/>
          </a:solidFill>
          <a:ln cap="flat" cmpd="sng" w="9525">
            <a:solidFill>
              <a:srgbClr val="F1F5F9"/>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6" name="Google Shape;186;p10"/>
          <p:cNvSpPr txBox="1"/>
          <p:nvPr/>
        </p:nvSpPr>
        <p:spPr>
          <a:xfrm>
            <a:off x="8321040" y="1737360"/>
            <a:ext cx="3108960" cy="3200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1600"/>
              <a:buFont typeface="Calibri"/>
              <a:buNone/>
            </a:pPr>
            <a:r>
              <a:rPr b="1" i="0" lang="en-US" sz="1600" u="none" cap="none" strike="noStrike">
                <a:solidFill>
                  <a:srgbClr val="13233B"/>
                </a:solidFill>
                <a:latin typeface="Calibri"/>
                <a:ea typeface="Calibri"/>
                <a:cs typeface="Calibri"/>
                <a:sym typeface="Calibri"/>
              </a:rPr>
              <a:t>Research design</a:t>
            </a:r>
            <a:endParaRPr b="0" i="0" sz="1600" u="none" cap="none" strike="noStrike">
              <a:solidFill>
                <a:schemeClr val="dk1"/>
              </a:solidFill>
              <a:latin typeface="Calibri"/>
              <a:ea typeface="Calibri"/>
              <a:cs typeface="Calibri"/>
              <a:sym typeface="Calibri"/>
            </a:endParaRPr>
          </a:p>
        </p:txBody>
      </p:sp>
      <p:sp>
        <p:nvSpPr>
          <p:cNvPr id="187" name="Google Shape;187;p10"/>
          <p:cNvSpPr txBox="1"/>
          <p:nvPr/>
        </p:nvSpPr>
        <p:spPr>
          <a:xfrm>
            <a:off x="8321040" y="2148840"/>
            <a:ext cx="3154680" cy="2560320"/>
          </a:xfrm>
          <a:prstGeom prst="rect">
            <a:avLst/>
          </a:prstGeom>
          <a:noFill/>
          <a:ln>
            <a:noFill/>
          </a:ln>
        </p:spPr>
        <p:txBody>
          <a:bodyPr anchorCtr="0" anchor="t" bIns="0" lIns="0" spcFirstLastPara="1" rIns="0" wrap="square" tIns="0">
            <a:noAutofit/>
          </a:bodyPr>
          <a:lstStyle/>
          <a:p>
            <a:pPr indent="-311150" lvl="0" marL="457200" rtl="0" algn="l">
              <a:spcBef>
                <a:spcPts val="600"/>
              </a:spcBef>
              <a:spcAft>
                <a:spcPts val="0"/>
              </a:spcAft>
              <a:buClr>
                <a:srgbClr val="1F2937"/>
              </a:buClr>
              <a:buSzPts val="1300"/>
              <a:buFont typeface="Calibri"/>
              <a:buChar char="•"/>
            </a:pPr>
            <a:r>
              <a:rPr lang="en-US" sz="1300">
                <a:solidFill>
                  <a:srgbClr val="1F2937"/>
                </a:solidFill>
                <a:latin typeface="Calibri"/>
                <a:ea typeface="Calibri"/>
                <a:cs typeface="Calibri"/>
                <a:sym typeface="Calibri"/>
              </a:rPr>
              <a:t>Positivist and deductive</a:t>
            </a:r>
            <a:endParaRPr sz="1300">
              <a:solidFill>
                <a:srgbClr val="1F2937"/>
              </a:solidFill>
              <a:latin typeface="Calibri"/>
              <a:ea typeface="Calibri"/>
              <a:cs typeface="Calibri"/>
              <a:sym typeface="Calibri"/>
            </a:endParaRPr>
          </a:p>
          <a:p>
            <a:pPr indent="-311150" lvl="0" marL="457200" rtl="0" algn="l">
              <a:spcBef>
                <a:spcPts val="600"/>
              </a:spcBef>
              <a:spcAft>
                <a:spcPts val="0"/>
              </a:spcAft>
              <a:buClr>
                <a:srgbClr val="1F2937"/>
              </a:buClr>
              <a:buSzPts val="1300"/>
              <a:buFont typeface="Calibri"/>
              <a:buChar char="•"/>
            </a:pPr>
            <a:r>
              <a:rPr lang="en-US" sz="1300">
                <a:solidFill>
                  <a:srgbClr val="1F2937"/>
                </a:solidFill>
                <a:latin typeface="Calibri"/>
                <a:ea typeface="Calibri"/>
                <a:cs typeface="Calibri"/>
                <a:sym typeface="Calibri"/>
              </a:rPr>
              <a:t>Quantitative, experimental</a:t>
            </a:r>
            <a:endParaRPr sz="1300">
              <a:solidFill>
                <a:srgbClr val="1F2937"/>
              </a:solidFill>
              <a:latin typeface="Calibri"/>
              <a:ea typeface="Calibri"/>
              <a:cs typeface="Calibri"/>
              <a:sym typeface="Calibri"/>
            </a:endParaRPr>
          </a:p>
          <a:p>
            <a:pPr indent="-311150" lvl="0" marL="457200" rtl="0" algn="l">
              <a:spcBef>
                <a:spcPts val="600"/>
              </a:spcBef>
              <a:spcAft>
                <a:spcPts val="0"/>
              </a:spcAft>
              <a:buClr>
                <a:srgbClr val="1F2937"/>
              </a:buClr>
              <a:buSzPts val="1300"/>
              <a:buFont typeface="Calibri"/>
              <a:buChar char="•"/>
            </a:pPr>
            <a:r>
              <a:rPr lang="en-US" sz="1300">
                <a:solidFill>
                  <a:srgbClr val="1F2937"/>
                </a:solidFill>
                <a:latin typeface="Calibri"/>
                <a:ea typeface="Calibri"/>
                <a:cs typeface="Calibri"/>
                <a:sym typeface="Calibri"/>
              </a:rPr>
              <a:t>50 Explained Instances Fixed Data Split Seed</a:t>
            </a:r>
            <a:endParaRPr sz="1300">
              <a:solidFill>
                <a:srgbClr val="1F2937"/>
              </a:solidFill>
              <a:latin typeface="Calibri"/>
              <a:ea typeface="Calibri"/>
              <a:cs typeface="Calibri"/>
              <a:sym typeface="Calibri"/>
            </a:endParaRPr>
          </a:p>
          <a:p>
            <a:pPr indent="-342900" lvl="0" marL="342900" marR="0" rtl="0" algn="l">
              <a:spcBef>
                <a:spcPts val="600"/>
              </a:spcBef>
              <a:spcAft>
                <a:spcPts val="0"/>
              </a:spcAft>
              <a:buClr>
                <a:srgbClr val="1F2937"/>
              </a:buClr>
              <a:buSzPts val="1300"/>
              <a:buFont typeface="Calibri"/>
              <a:buChar char="•"/>
            </a:pPr>
            <a:r>
              <a:rPr lang="en-US" sz="1300">
                <a:solidFill>
                  <a:srgbClr val="1F2937"/>
                </a:solidFill>
                <a:latin typeface="Calibri"/>
                <a:ea typeface="Calibri"/>
                <a:cs typeface="Calibri"/>
                <a:sym typeface="Calibri"/>
              </a:rPr>
              <a:t>Hyperparameters tweaked using randomized search 5-fold CV</a:t>
            </a:r>
            <a:endParaRPr sz="1300">
              <a:solidFill>
                <a:srgbClr val="1F2937"/>
              </a:solidFill>
              <a:latin typeface="Calibri"/>
              <a:ea typeface="Calibri"/>
              <a:cs typeface="Calibri"/>
              <a:sym typeface="Calibri"/>
            </a:endParaRPr>
          </a:p>
        </p:txBody>
      </p:sp>
      <p:sp>
        <p:nvSpPr>
          <p:cNvPr id="188" name="Google Shape;188;p10"/>
          <p:cNvSpPr txBox="1"/>
          <p:nvPr/>
        </p:nvSpPr>
        <p:spPr>
          <a:xfrm>
            <a:off x="548640" y="5120640"/>
            <a:ext cx="2743200" cy="566928"/>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2F6FA8"/>
              </a:buClr>
              <a:buSzPts val="2800"/>
              <a:buFont typeface="Cambria"/>
              <a:buNone/>
            </a:pPr>
            <a:r>
              <a:rPr b="1" i="0" lang="en-US" sz="2800" u="none" cap="none" strike="noStrike">
                <a:solidFill>
                  <a:srgbClr val="2F6FA8"/>
                </a:solidFill>
                <a:latin typeface="Cambria"/>
                <a:ea typeface="Cambria"/>
                <a:cs typeface="Cambria"/>
                <a:sym typeface="Cambria"/>
              </a:rPr>
              <a:t>2,830,743</a:t>
            </a:r>
            <a:endParaRPr b="0" i="0" sz="2800" u="none" cap="none" strike="noStrike">
              <a:solidFill>
                <a:schemeClr val="dk1"/>
              </a:solidFill>
              <a:latin typeface="Calibri"/>
              <a:ea typeface="Calibri"/>
              <a:cs typeface="Calibri"/>
              <a:sym typeface="Calibri"/>
            </a:endParaRPr>
          </a:p>
        </p:txBody>
      </p:sp>
      <p:sp>
        <p:nvSpPr>
          <p:cNvPr id="189" name="Google Shape;189;p10"/>
          <p:cNvSpPr txBox="1"/>
          <p:nvPr/>
        </p:nvSpPr>
        <p:spPr>
          <a:xfrm>
            <a:off x="548640" y="5724144"/>
            <a:ext cx="2743200" cy="5486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4B5563"/>
              </a:buClr>
              <a:buSzPts val="1300"/>
              <a:buFont typeface="Calibri"/>
              <a:buNone/>
            </a:pPr>
            <a:r>
              <a:rPr b="0" i="0" lang="en-US" sz="1300" u="none" cap="none" strike="noStrike">
                <a:solidFill>
                  <a:srgbClr val="4B5563"/>
                </a:solidFill>
                <a:latin typeface="Calibri"/>
                <a:ea typeface="Calibri"/>
                <a:cs typeface="Calibri"/>
                <a:sym typeface="Calibri"/>
              </a:rPr>
              <a:t>flow records in CICIDS2017 [19]</a:t>
            </a:r>
            <a:endParaRPr b="0" i="0" sz="1300" u="none" cap="none" strike="noStrike">
              <a:solidFill>
                <a:schemeClr val="dk1"/>
              </a:solidFill>
              <a:latin typeface="Calibri"/>
              <a:ea typeface="Calibri"/>
              <a:cs typeface="Calibri"/>
              <a:sym typeface="Calibri"/>
            </a:endParaRPr>
          </a:p>
        </p:txBody>
      </p:sp>
      <p:sp>
        <p:nvSpPr>
          <p:cNvPr id="190" name="Google Shape;190;p10"/>
          <p:cNvSpPr txBox="1"/>
          <p:nvPr/>
        </p:nvSpPr>
        <p:spPr>
          <a:xfrm>
            <a:off x="3474720" y="5120640"/>
            <a:ext cx="2194560" cy="566928"/>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2F6FA8"/>
              </a:buClr>
              <a:buSzPts val="2800"/>
              <a:buFont typeface="Cambria"/>
              <a:buNone/>
            </a:pPr>
            <a:r>
              <a:rPr b="1" i="0" lang="en-US" sz="2800" u="none" cap="none" strike="noStrike">
                <a:solidFill>
                  <a:srgbClr val="2F6FA8"/>
                </a:solidFill>
                <a:latin typeface="Cambria"/>
                <a:ea typeface="Cambria"/>
                <a:cs typeface="Cambria"/>
                <a:sym typeface="Cambria"/>
              </a:rPr>
              <a:t>78</a:t>
            </a:r>
            <a:endParaRPr b="0" i="0" sz="2800" u="none" cap="none" strike="noStrike">
              <a:solidFill>
                <a:schemeClr val="dk1"/>
              </a:solidFill>
              <a:latin typeface="Calibri"/>
              <a:ea typeface="Calibri"/>
              <a:cs typeface="Calibri"/>
              <a:sym typeface="Calibri"/>
            </a:endParaRPr>
          </a:p>
        </p:txBody>
      </p:sp>
      <p:sp>
        <p:nvSpPr>
          <p:cNvPr id="191" name="Google Shape;191;p10"/>
          <p:cNvSpPr txBox="1"/>
          <p:nvPr/>
        </p:nvSpPr>
        <p:spPr>
          <a:xfrm>
            <a:off x="3474720" y="5724144"/>
            <a:ext cx="2194560" cy="5486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4B5563"/>
              </a:buClr>
              <a:buSzPts val="1300"/>
              <a:buFont typeface="Calibri"/>
              <a:buNone/>
            </a:pPr>
            <a:r>
              <a:rPr b="0" i="0" lang="en-US" sz="1300" u="none" cap="none" strike="noStrike">
                <a:solidFill>
                  <a:srgbClr val="4B5563"/>
                </a:solidFill>
                <a:latin typeface="Calibri"/>
                <a:ea typeface="Calibri"/>
                <a:cs typeface="Calibri"/>
                <a:sym typeface="Calibri"/>
              </a:rPr>
              <a:t>flow features per record</a:t>
            </a:r>
            <a:endParaRPr b="0" i="0" sz="1300" u="none" cap="none" strike="noStrike">
              <a:solidFill>
                <a:schemeClr val="dk1"/>
              </a:solidFill>
              <a:latin typeface="Calibri"/>
              <a:ea typeface="Calibri"/>
              <a:cs typeface="Calibri"/>
              <a:sym typeface="Calibri"/>
            </a:endParaRPr>
          </a:p>
        </p:txBody>
      </p:sp>
      <p:sp>
        <p:nvSpPr>
          <p:cNvPr id="192" name="Google Shape;192;p10"/>
          <p:cNvSpPr txBox="1"/>
          <p:nvPr/>
        </p:nvSpPr>
        <p:spPr>
          <a:xfrm>
            <a:off x="5852160" y="5120640"/>
            <a:ext cx="2377440" cy="566928"/>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2F6FA8"/>
              </a:buClr>
              <a:buSzPts val="2800"/>
              <a:buFont typeface="Cambria"/>
              <a:buNone/>
            </a:pPr>
            <a:r>
              <a:rPr b="1" i="0" lang="en-US" sz="2800" u="none" cap="none" strike="noStrike">
                <a:solidFill>
                  <a:srgbClr val="2F6FA8"/>
                </a:solidFill>
                <a:latin typeface="Cambria"/>
                <a:ea typeface="Cambria"/>
                <a:cs typeface="Cambria"/>
                <a:sym typeface="Cambria"/>
              </a:rPr>
              <a:t>5 days</a:t>
            </a:r>
            <a:endParaRPr b="0" i="0" sz="2800" u="none" cap="none" strike="noStrike">
              <a:solidFill>
                <a:schemeClr val="dk1"/>
              </a:solidFill>
              <a:latin typeface="Calibri"/>
              <a:ea typeface="Calibri"/>
              <a:cs typeface="Calibri"/>
              <a:sym typeface="Calibri"/>
            </a:endParaRPr>
          </a:p>
        </p:txBody>
      </p:sp>
      <p:sp>
        <p:nvSpPr>
          <p:cNvPr id="193" name="Google Shape;193;p10"/>
          <p:cNvSpPr txBox="1"/>
          <p:nvPr/>
        </p:nvSpPr>
        <p:spPr>
          <a:xfrm>
            <a:off x="5852160" y="5724144"/>
            <a:ext cx="2377440" cy="5486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4B5563"/>
              </a:buClr>
              <a:buSzPts val="1300"/>
              <a:buFont typeface="Calibri"/>
              <a:buNone/>
            </a:pPr>
            <a:r>
              <a:rPr b="0" i="0" lang="en-US" sz="1300" u="none" cap="none" strike="noStrike">
                <a:solidFill>
                  <a:srgbClr val="4B5563"/>
                </a:solidFill>
                <a:latin typeface="Calibri"/>
                <a:ea typeface="Calibri"/>
                <a:cs typeface="Calibri"/>
                <a:sym typeface="Calibri"/>
              </a:rPr>
              <a:t>of labelled traffic, July 2017</a:t>
            </a:r>
            <a:endParaRPr b="0" i="0" sz="1300" u="none" cap="none" strike="noStrike">
              <a:solidFill>
                <a:schemeClr val="dk1"/>
              </a:solidFill>
              <a:latin typeface="Calibri"/>
              <a:ea typeface="Calibri"/>
              <a:cs typeface="Calibri"/>
              <a:sym typeface="Calibri"/>
            </a:endParaRPr>
          </a:p>
        </p:txBody>
      </p:sp>
      <p:sp>
        <p:nvSpPr>
          <p:cNvPr id="194" name="Google Shape;194;p10"/>
          <p:cNvSpPr txBox="1"/>
          <p:nvPr/>
        </p:nvSpPr>
        <p:spPr>
          <a:xfrm>
            <a:off x="8412480" y="5120640"/>
            <a:ext cx="3200400" cy="566928"/>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2F6FA8"/>
              </a:buClr>
              <a:buSzPts val="2800"/>
              <a:buFont typeface="Cambria"/>
              <a:buNone/>
            </a:pPr>
            <a:r>
              <a:rPr b="1" i="0" lang="en-US" sz="2800" u="none" cap="none" strike="noStrike">
                <a:solidFill>
                  <a:srgbClr val="2F6FA8"/>
                </a:solidFill>
                <a:latin typeface="Cambria"/>
                <a:ea typeface="Cambria"/>
                <a:cs typeface="Cambria"/>
                <a:sym typeface="Cambria"/>
              </a:rPr>
              <a:t>0 / 1</a:t>
            </a:r>
            <a:endParaRPr b="0" i="0" sz="2800" u="none" cap="none" strike="noStrike">
              <a:solidFill>
                <a:schemeClr val="dk1"/>
              </a:solidFill>
              <a:latin typeface="Calibri"/>
              <a:ea typeface="Calibri"/>
              <a:cs typeface="Calibri"/>
              <a:sym typeface="Calibri"/>
            </a:endParaRPr>
          </a:p>
        </p:txBody>
      </p:sp>
      <p:sp>
        <p:nvSpPr>
          <p:cNvPr id="195" name="Google Shape;195;p10"/>
          <p:cNvSpPr txBox="1"/>
          <p:nvPr/>
        </p:nvSpPr>
        <p:spPr>
          <a:xfrm>
            <a:off x="8412480" y="5724144"/>
            <a:ext cx="3200400" cy="5486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4B5563"/>
              </a:buClr>
              <a:buSzPts val="1300"/>
              <a:buFont typeface="Calibri"/>
              <a:buNone/>
            </a:pPr>
            <a:r>
              <a:rPr b="0" i="0" lang="en-US" sz="1300" u="none" cap="none" strike="noStrike">
                <a:solidFill>
                  <a:srgbClr val="4B5563"/>
                </a:solidFill>
                <a:latin typeface="Calibri"/>
                <a:ea typeface="Calibri"/>
                <a:cs typeface="Calibri"/>
                <a:sym typeface="Calibri"/>
              </a:rPr>
              <a:t>benign vs any attack (binary)</a:t>
            </a:r>
            <a:endParaRPr b="0" i="0" sz="1300" u="none" cap="none" strike="noStrike">
              <a:solidFill>
                <a:schemeClr val="dk1"/>
              </a:solidFill>
              <a:latin typeface="Calibri"/>
              <a:ea typeface="Calibri"/>
              <a:cs typeface="Calibri"/>
              <a:sym typeface="Calibri"/>
            </a:endParaRPr>
          </a:p>
        </p:txBody>
      </p:sp>
      <p:sp>
        <p:nvSpPr>
          <p:cNvPr id="196" name="Google Shape;196;p10"/>
          <p:cNvSpPr txBox="1"/>
          <p:nvPr/>
        </p:nvSpPr>
        <p:spPr>
          <a:xfrm>
            <a:off x="548640" y="6419088"/>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6B7280"/>
              </a:buClr>
              <a:buSzPts val="1000"/>
              <a:buFont typeface="Calibri"/>
              <a:buNone/>
            </a:pPr>
            <a:r>
              <a:rPr b="0" i="0" lang="en-US" sz="1000" u="none" cap="none" strike="noStrike">
                <a:solidFill>
                  <a:srgbClr val="6B7280"/>
                </a:solidFill>
                <a:latin typeface="Calibri"/>
                <a:ea typeface="Calibri"/>
                <a:cs typeface="Calibri"/>
                <a:sym typeface="Calibri"/>
              </a:rPr>
              <a:t>A. G. Babariya  |  Explainable AI for Network Intrusion Detection</a:t>
            </a:r>
            <a:endParaRPr b="0" i="0" sz="1000" u="none" cap="none" strike="noStrike">
              <a:solidFill>
                <a:schemeClr val="dk1"/>
              </a:solidFill>
              <a:latin typeface="Calibri"/>
              <a:ea typeface="Calibri"/>
              <a:cs typeface="Calibri"/>
              <a:sym typeface="Calibri"/>
            </a:endParaRPr>
          </a:p>
        </p:txBody>
      </p:sp>
      <p:sp>
        <p:nvSpPr>
          <p:cNvPr id="197" name="Google Shape;197;p10"/>
          <p:cNvSpPr txBox="1"/>
          <p:nvPr/>
        </p:nvSpPr>
        <p:spPr>
          <a:xfrm>
            <a:off x="10908792" y="6419088"/>
            <a:ext cx="73152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6B7280"/>
              </a:buClr>
              <a:buSzPts val="1000"/>
              <a:buFont typeface="Calibri"/>
              <a:buNone/>
            </a:pPr>
            <a:r>
              <a:rPr b="0" i="0" lang="en-US" sz="1000" u="none" cap="none" strike="noStrike">
                <a:solidFill>
                  <a:srgbClr val="6B7280"/>
                </a:solidFill>
                <a:latin typeface="Calibri"/>
                <a:ea typeface="Calibri"/>
                <a:cs typeface="Calibri"/>
                <a:sym typeface="Calibri"/>
              </a:rPr>
              <a:t>8</a:t>
            </a:r>
            <a:endParaRPr b="0" i="0" sz="1000" u="none" cap="none" strike="noStrike">
              <a:solidFill>
                <a:schemeClr val="dk1"/>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202" name="Shape 202"/>
        <p:cNvGrpSpPr/>
        <p:nvPr/>
      </p:nvGrpSpPr>
      <p:grpSpPr>
        <a:xfrm>
          <a:off x="0" y="0"/>
          <a:ext cx="0" cy="0"/>
          <a:chOff x="0" y="0"/>
          <a:chExt cx="0" cy="0"/>
        </a:xfrm>
      </p:grpSpPr>
      <p:sp>
        <p:nvSpPr>
          <p:cNvPr id="203" name="Google Shape;203;p11"/>
          <p:cNvSpPr txBox="1"/>
          <p:nvPr/>
        </p:nvSpPr>
        <p:spPr>
          <a:xfrm>
            <a:off x="548640" y="347472"/>
            <a:ext cx="91440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D7A6F"/>
              </a:buClr>
              <a:buSzPts val="1200"/>
              <a:buFont typeface="Calibri"/>
              <a:buNone/>
            </a:pPr>
            <a:r>
              <a:rPr b="1" i="0" lang="en-US" sz="1200" u="none" cap="none" strike="noStrike">
                <a:solidFill>
                  <a:srgbClr val="1D7A6F"/>
                </a:solidFill>
                <a:latin typeface="Calibri"/>
                <a:ea typeface="Calibri"/>
                <a:cs typeface="Calibri"/>
                <a:sym typeface="Calibri"/>
              </a:rPr>
              <a:t>06  SYSTEM DESIGN</a:t>
            </a:r>
            <a:endParaRPr b="0" i="0" sz="1200" u="none" cap="none" strike="noStrike">
              <a:solidFill>
                <a:schemeClr val="dk1"/>
              </a:solidFill>
              <a:latin typeface="Calibri"/>
              <a:ea typeface="Calibri"/>
              <a:cs typeface="Calibri"/>
              <a:sym typeface="Calibri"/>
            </a:endParaRPr>
          </a:p>
        </p:txBody>
      </p:sp>
      <p:sp>
        <p:nvSpPr>
          <p:cNvPr id="204" name="Google Shape;204;p11"/>
          <p:cNvSpPr txBox="1"/>
          <p:nvPr/>
        </p:nvSpPr>
        <p:spPr>
          <a:xfrm>
            <a:off x="548640" y="621792"/>
            <a:ext cx="11064240" cy="6858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3000"/>
              <a:buFont typeface="Cambria"/>
              <a:buNone/>
            </a:pPr>
            <a:r>
              <a:rPr b="1" i="0" lang="en-US" sz="3000" u="none" cap="none" strike="noStrike">
                <a:solidFill>
                  <a:srgbClr val="13233B"/>
                </a:solidFill>
                <a:latin typeface="Cambria"/>
                <a:ea typeface="Cambria"/>
                <a:cs typeface="Cambria"/>
                <a:sym typeface="Cambria"/>
              </a:rPr>
              <a:t>Five-stage pipeline: fan out to six pairs, fan in to one evaluation</a:t>
            </a:r>
            <a:endParaRPr b="0" i="0" sz="3000" u="none" cap="none" strike="noStrike">
              <a:solidFill>
                <a:schemeClr val="dk1"/>
              </a:solidFill>
              <a:latin typeface="Calibri"/>
              <a:ea typeface="Calibri"/>
              <a:cs typeface="Calibri"/>
              <a:sym typeface="Calibri"/>
            </a:endParaRPr>
          </a:p>
        </p:txBody>
      </p:sp>
      <p:sp>
        <p:nvSpPr>
          <p:cNvPr id="205" name="Google Shape;205;p11"/>
          <p:cNvSpPr/>
          <p:nvPr/>
        </p:nvSpPr>
        <p:spPr>
          <a:xfrm>
            <a:off x="548640" y="1600200"/>
            <a:ext cx="7589520" cy="4480560"/>
          </a:xfrm>
          <a:prstGeom prst="roundRect">
            <a:avLst>
              <a:gd fmla="val 1633" name="adj"/>
            </a:avLst>
          </a:prstGeom>
          <a:solidFill>
            <a:srgbClr val="FFFFFF"/>
          </a:solidFill>
          <a:ln cap="flat" cmpd="sng" w="9525">
            <a:solidFill>
              <a:srgbClr val="D9DEE5"/>
            </a:solidFill>
            <a:prstDash val="solid"/>
            <a:round/>
            <a:headEnd len="sm" w="sm" type="none"/>
            <a:tailEnd len="sm" w="sm" type="none"/>
          </a:ln>
          <a:effectLst>
            <a:outerShdw blurRad="76200" rotWithShape="0" algn="bl" dir="5400000" dist="25400">
              <a:srgbClr val="000000">
                <a:alpha val="10196"/>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Five-stage architecture of the explainable NIDS pipeline" id="206" name="Google Shape;206;p11"/>
          <p:cNvPicPr preferRelativeResize="0"/>
          <p:nvPr/>
        </p:nvPicPr>
        <p:blipFill rotWithShape="1">
          <a:blip r:embed="rId3">
            <a:alphaModFix/>
          </a:blip>
          <a:srcRect b="0" l="0" r="0" t="0"/>
          <a:stretch/>
        </p:blipFill>
        <p:spPr>
          <a:xfrm>
            <a:off x="658368" y="1749203"/>
            <a:ext cx="7370064" cy="4182553"/>
          </a:xfrm>
          <a:prstGeom prst="rect">
            <a:avLst/>
          </a:prstGeom>
          <a:noFill/>
          <a:ln>
            <a:noFill/>
          </a:ln>
        </p:spPr>
      </p:pic>
      <p:sp>
        <p:nvSpPr>
          <p:cNvPr id="207" name="Google Shape;207;p11"/>
          <p:cNvSpPr/>
          <p:nvPr/>
        </p:nvSpPr>
        <p:spPr>
          <a:xfrm>
            <a:off x="8458200" y="1645920"/>
            <a:ext cx="457200" cy="457200"/>
          </a:xfrm>
          <a:prstGeom prst="ellipse">
            <a:avLst/>
          </a:prstGeom>
          <a:solidFill>
            <a:srgbClr val="13233B"/>
          </a:solidFill>
          <a:ln cap="flat" cmpd="sng" w="12700">
            <a:solidFill>
              <a:srgbClr val="13233B"/>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8" name="Google Shape;208;p11"/>
          <p:cNvSpPr txBox="1"/>
          <p:nvPr/>
        </p:nvSpPr>
        <p:spPr>
          <a:xfrm>
            <a:off x="8458200" y="1645920"/>
            <a:ext cx="457200" cy="45720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400"/>
              <a:buFont typeface="Calibri"/>
              <a:buNone/>
            </a:pPr>
            <a:r>
              <a:rPr b="1" i="0" lang="en-US" sz="1400" u="none" cap="none" strike="noStrike">
                <a:solidFill>
                  <a:srgbClr val="FFFFFF"/>
                </a:solidFill>
                <a:latin typeface="Calibri"/>
                <a:ea typeface="Calibri"/>
                <a:cs typeface="Calibri"/>
                <a:sym typeface="Calibri"/>
              </a:rPr>
              <a:t>1</a:t>
            </a:r>
            <a:endParaRPr b="0" i="0" sz="1400" u="none" cap="none" strike="noStrike">
              <a:solidFill>
                <a:schemeClr val="dk1"/>
              </a:solidFill>
              <a:latin typeface="Calibri"/>
              <a:ea typeface="Calibri"/>
              <a:cs typeface="Calibri"/>
              <a:sym typeface="Calibri"/>
            </a:endParaRPr>
          </a:p>
        </p:txBody>
      </p:sp>
      <p:sp>
        <p:nvSpPr>
          <p:cNvPr id="209" name="Google Shape;209;p11"/>
          <p:cNvSpPr txBox="1"/>
          <p:nvPr/>
        </p:nvSpPr>
        <p:spPr>
          <a:xfrm>
            <a:off x="9098280" y="1609344"/>
            <a:ext cx="2560320" cy="2743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1500"/>
              <a:buFont typeface="Calibri"/>
              <a:buNone/>
            </a:pPr>
            <a:r>
              <a:rPr b="1" i="0" lang="en-US" sz="1500" u="none" cap="none" strike="noStrike">
                <a:solidFill>
                  <a:srgbClr val="13233B"/>
                </a:solidFill>
                <a:latin typeface="Calibri"/>
                <a:ea typeface="Calibri"/>
                <a:cs typeface="Calibri"/>
                <a:sym typeface="Calibri"/>
              </a:rPr>
              <a:t>Ingestion</a:t>
            </a:r>
            <a:endParaRPr b="0" i="0" sz="1500" u="none" cap="none" strike="noStrike">
              <a:solidFill>
                <a:schemeClr val="dk1"/>
              </a:solidFill>
              <a:latin typeface="Calibri"/>
              <a:ea typeface="Calibri"/>
              <a:cs typeface="Calibri"/>
              <a:sym typeface="Calibri"/>
            </a:endParaRPr>
          </a:p>
        </p:txBody>
      </p:sp>
      <p:sp>
        <p:nvSpPr>
          <p:cNvPr id="210" name="Google Shape;210;p11"/>
          <p:cNvSpPr txBox="1"/>
          <p:nvPr/>
        </p:nvSpPr>
        <p:spPr>
          <a:xfrm>
            <a:off x="9098280" y="1901952"/>
            <a:ext cx="2560320" cy="4572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4B5563"/>
              </a:buClr>
              <a:buSzPts val="1250"/>
              <a:buFont typeface="Calibri"/>
              <a:buNone/>
            </a:pPr>
            <a:r>
              <a:rPr b="0" i="0" lang="en-US" sz="1250" u="none" cap="none" strike="noStrike">
                <a:solidFill>
                  <a:srgbClr val="4B5563"/>
                </a:solidFill>
                <a:latin typeface="Calibri"/>
                <a:ea typeface="Calibri"/>
                <a:cs typeface="Calibri"/>
                <a:sym typeface="Calibri"/>
              </a:rPr>
              <a:t>load and join 8 CSV files</a:t>
            </a:r>
            <a:endParaRPr b="0" i="0" sz="1250" u="none" cap="none" strike="noStrike">
              <a:solidFill>
                <a:schemeClr val="dk1"/>
              </a:solidFill>
              <a:latin typeface="Calibri"/>
              <a:ea typeface="Calibri"/>
              <a:cs typeface="Calibri"/>
              <a:sym typeface="Calibri"/>
            </a:endParaRPr>
          </a:p>
        </p:txBody>
      </p:sp>
      <p:sp>
        <p:nvSpPr>
          <p:cNvPr id="211" name="Google Shape;211;p11"/>
          <p:cNvSpPr/>
          <p:nvPr/>
        </p:nvSpPr>
        <p:spPr>
          <a:xfrm>
            <a:off x="8458200" y="2532888"/>
            <a:ext cx="457200" cy="457200"/>
          </a:xfrm>
          <a:prstGeom prst="ellipse">
            <a:avLst/>
          </a:prstGeom>
          <a:solidFill>
            <a:srgbClr val="13233B"/>
          </a:solidFill>
          <a:ln cap="flat" cmpd="sng" w="12700">
            <a:solidFill>
              <a:srgbClr val="13233B"/>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2" name="Google Shape;212;p11"/>
          <p:cNvSpPr txBox="1"/>
          <p:nvPr/>
        </p:nvSpPr>
        <p:spPr>
          <a:xfrm>
            <a:off x="8458200" y="2532888"/>
            <a:ext cx="457200" cy="45720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400"/>
              <a:buFont typeface="Calibri"/>
              <a:buNone/>
            </a:pPr>
            <a:r>
              <a:rPr b="1" i="0" lang="en-US" sz="1400" u="none" cap="none" strike="noStrike">
                <a:solidFill>
                  <a:srgbClr val="FFFFFF"/>
                </a:solidFill>
                <a:latin typeface="Calibri"/>
                <a:ea typeface="Calibri"/>
                <a:cs typeface="Calibri"/>
                <a:sym typeface="Calibri"/>
              </a:rPr>
              <a:t>2</a:t>
            </a:r>
            <a:endParaRPr b="0" i="0" sz="1400" u="none" cap="none" strike="noStrike">
              <a:solidFill>
                <a:schemeClr val="dk1"/>
              </a:solidFill>
              <a:latin typeface="Calibri"/>
              <a:ea typeface="Calibri"/>
              <a:cs typeface="Calibri"/>
              <a:sym typeface="Calibri"/>
            </a:endParaRPr>
          </a:p>
        </p:txBody>
      </p:sp>
      <p:sp>
        <p:nvSpPr>
          <p:cNvPr id="213" name="Google Shape;213;p11"/>
          <p:cNvSpPr txBox="1"/>
          <p:nvPr/>
        </p:nvSpPr>
        <p:spPr>
          <a:xfrm>
            <a:off x="9098280" y="2496312"/>
            <a:ext cx="2560320" cy="2743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1500"/>
              <a:buFont typeface="Calibri"/>
              <a:buNone/>
            </a:pPr>
            <a:r>
              <a:rPr b="1" i="0" lang="en-US" sz="1500" u="none" cap="none" strike="noStrike">
                <a:solidFill>
                  <a:srgbClr val="13233B"/>
                </a:solidFill>
                <a:latin typeface="Calibri"/>
                <a:ea typeface="Calibri"/>
                <a:cs typeface="Calibri"/>
                <a:sym typeface="Calibri"/>
              </a:rPr>
              <a:t>Preprocessing</a:t>
            </a:r>
            <a:endParaRPr b="0" i="0" sz="1500" u="none" cap="none" strike="noStrike">
              <a:solidFill>
                <a:schemeClr val="dk1"/>
              </a:solidFill>
              <a:latin typeface="Calibri"/>
              <a:ea typeface="Calibri"/>
              <a:cs typeface="Calibri"/>
              <a:sym typeface="Calibri"/>
            </a:endParaRPr>
          </a:p>
        </p:txBody>
      </p:sp>
      <p:sp>
        <p:nvSpPr>
          <p:cNvPr id="214" name="Google Shape;214;p11"/>
          <p:cNvSpPr txBox="1"/>
          <p:nvPr/>
        </p:nvSpPr>
        <p:spPr>
          <a:xfrm>
            <a:off x="9098280" y="2788920"/>
            <a:ext cx="2560320" cy="4572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4B5563"/>
              </a:buClr>
              <a:buSzPts val="1250"/>
              <a:buFont typeface="Calibri"/>
              <a:buNone/>
            </a:pPr>
            <a:r>
              <a:rPr b="0" i="0" lang="en-US" sz="1250" u="none" cap="none" strike="noStrike">
                <a:solidFill>
                  <a:srgbClr val="4B5563"/>
                </a:solidFill>
                <a:latin typeface="Calibri"/>
                <a:ea typeface="Calibri"/>
                <a:cs typeface="Calibri"/>
                <a:sym typeface="Calibri"/>
              </a:rPr>
              <a:t>clean, encode, scale, split, SMOTE</a:t>
            </a:r>
            <a:endParaRPr b="0" i="0" sz="1250" u="none" cap="none" strike="noStrike">
              <a:solidFill>
                <a:schemeClr val="dk1"/>
              </a:solidFill>
              <a:latin typeface="Calibri"/>
              <a:ea typeface="Calibri"/>
              <a:cs typeface="Calibri"/>
              <a:sym typeface="Calibri"/>
            </a:endParaRPr>
          </a:p>
        </p:txBody>
      </p:sp>
      <p:sp>
        <p:nvSpPr>
          <p:cNvPr id="215" name="Google Shape;215;p11"/>
          <p:cNvSpPr/>
          <p:nvPr/>
        </p:nvSpPr>
        <p:spPr>
          <a:xfrm>
            <a:off x="8458200" y="3419856"/>
            <a:ext cx="457200" cy="457200"/>
          </a:xfrm>
          <a:prstGeom prst="ellipse">
            <a:avLst/>
          </a:prstGeom>
          <a:solidFill>
            <a:srgbClr val="13233B"/>
          </a:solidFill>
          <a:ln cap="flat" cmpd="sng" w="12700">
            <a:solidFill>
              <a:srgbClr val="13233B"/>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6" name="Google Shape;216;p11"/>
          <p:cNvSpPr txBox="1"/>
          <p:nvPr/>
        </p:nvSpPr>
        <p:spPr>
          <a:xfrm>
            <a:off x="8458200" y="3419856"/>
            <a:ext cx="457200" cy="45720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400"/>
              <a:buFont typeface="Calibri"/>
              <a:buNone/>
            </a:pPr>
            <a:r>
              <a:rPr b="1" i="0" lang="en-US" sz="1400" u="none" cap="none" strike="noStrike">
                <a:solidFill>
                  <a:srgbClr val="FFFFFF"/>
                </a:solidFill>
                <a:latin typeface="Calibri"/>
                <a:ea typeface="Calibri"/>
                <a:cs typeface="Calibri"/>
                <a:sym typeface="Calibri"/>
              </a:rPr>
              <a:t>3</a:t>
            </a:r>
            <a:endParaRPr b="0" i="0" sz="1400" u="none" cap="none" strike="noStrike">
              <a:solidFill>
                <a:schemeClr val="dk1"/>
              </a:solidFill>
              <a:latin typeface="Calibri"/>
              <a:ea typeface="Calibri"/>
              <a:cs typeface="Calibri"/>
              <a:sym typeface="Calibri"/>
            </a:endParaRPr>
          </a:p>
        </p:txBody>
      </p:sp>
      <p:sp>
        <p:nvSpPr>
          <p:cNvPr id="217" name="Google Shape;217;p11"/>
          <p:cNvSpPr txBox="1"/>
          <p:nvPr/>
        </p:nvSpPr>
        <p:spPr>
          <a:xfrm>
            <a:off x="9098280" y="3383280"/>
            <a:ext cx="2560320" cy="2743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1500"/>
              <a:buFont typeface="Calibri"/>
              <a:buNone/>
            </a:pPr>
            <a:r>
              <a:rPr b="1" i="0" lang="en-US" sz="1500" u="none" cap="none" strike="noStrike">
                <a:solidFill>
                  <a:srgbClr val="13233B"/>
                </a:solidFill>
                <a:latin typeface="Calibri"/>
                <a:ea typeface="Calibri"/>
                <a:cs typeface="Calibri"/>
                <a:sym typeface="Calibri"/>
              </a:rPr>
              <a:t>Model training</a:t>
            </a:r>
            <a:endParaRPr b="0" i="0" sz="1500" u="none" cap="none" strike="noStrike">
              <a:solidFill>
                <a:schemeClr val="dk1"/>
              </a:solidFill>
              <a:latin typeface="Calibri"/>
              <a:ea typeface="Calibri"/>
              <a:cs typeface="Calibri"/>
              <a:sym typeface="Calibri"/>
            </a:endParaRPr>
          </a:p>
        </p:txBody>
      </p:sp>
      <p:sp>
        <p:nvSpPr>
          <p:cNvPr id="218" name="Google Shape;218;p11"/>
          <p:cNvSpPr txBox="1"/>
          <p:nvPr/>
        </p:nvSpPr>
        <p:spPr>
          <a:xfrm>
            <a:off x="9098280" y="3675888"/>
            <a:ext cx="2560320" cy="4572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4B5563"/>
              </a:buClr>
              <a:buSzPts val="1250"/>
              <a:buFont typeface="Calibri"/>
              <a:buNone/>
            </a:pPr>
            <a:r>
              <a:rPr b="0" i="0" lang="en-US" sz="1250" u="none" cap="none" strike="noStrike">
                <a:solidFill>
                  <a:srgbClr val="4B5563"/>
                </a:solidFill>
                <a:latin typeface="Calibri"/>
                <a:ea typeface="Calibri"/>
                <a:cs typeface="Calibri"/>
                <a:sym typeface="Calibri"/>
              </a:rPr>
              <a:t>RF [20], XGBoost [21], LSTM [22]</a:t>
            </a:r>
            <a:endParaRPr b="0" i="0" sz="1250" u="none" cap="none" strike="noStrike">
              <a:solidFill>
                <a:schemeClr val="dk1"/>
              </a:solidFill>
              <a:latin typeface="Calibri"/>
              <a:ea typeface="Calibri"/>
              <a:cs typeface="Calibri"/>
              <a:sym typeface="Calibri"/>
            </a:endParaRPr>
          </a:p>
        </p:txBody>
      </p:sp>
      <p:sp>
        <p:nvSpPr>
          <p:cNvPr id="219" name="Google Shape;219;p11"/>
          <p:cNvSpPr/>
          <p:nvPr/>
        </p:nvSpPr>
        <p:spPr>
          <a:xfrm>
            <a:off x="8458200" y="4306824"/>
            <a:ext cx="457200" cy="457200"/>
          </a:xfrm>
          <a:prstGeom prst="ellipse">
            <a:avLst/>
          </a:prstGeom>
          <a:solidFill>
            <a:srgbClr val="E76F51"/>
          </a:solidFill>
          <a:ln cap="flat" cmpd="sng" w="12700">
            <a:solidFill>
              <a:srgbClr val="E76F5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0" name="Google Shape;220;p11"/>
          <p:cNvSpPr txBox="1"/>
          <p:nvPr/>
        </p:nvSpPr>
        <p:spPr>
          <a:xfrm>
            <a:off x="8458200" y="4306824"/>
            <a:ext cx="457200" cy="45720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400"/>
              <a:buFont typeface="Calibri"/>
              <a:buNone/>
            </a:pPr>
            <a:r>
              <a:rPr b="1" i="0" lang="en-US" sz="1400" u="none" cap="none" strike="noStrike">
                <a:solidFill>
                  <a:srgbClr val="FFFFFF"/>
                </a:solidFill>
                <a:latin typeface="Calibri"/>
                <a:ea typeface="Calibri"/>
                <a:cs typeface="Calibri"/>
                <a:sym typeface="Calibri"/>
              </a:rPr>
              <a:t>4</a:t>
            </a:r>
            <a:endParaRPr b="0" i="0" sz="1400" u="none" cap="none" strike="noStrike">
              <a:solidFill>
                <a:schemeClr val="dk1"/>
              </a:solidFill>
              <a:latin typeface="Calibri"/>
              <a:ea typeface="Calibri"/>
              <a:cs typeface="Calibri"/>
              <a:sym typeface="Calibri"/>
            </a:endParaRPr>
          </a:p>
        </p:txBody>
      </p:sp>
      <p:sp>
        <p:nvSpPr>
          <p:cNvPr id="221" name="Google Shape;221;p11"/>
          <p:cNvSpPr txBox="1"/>
          <p:nvPr/>
        </p:nvSpPr>
        <p:spPr>
          <a:xfrm>
            <a:off x="9098280" y="4270248"/>
            <a:ext cx="2560320" cy="2743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1500"/>
              <a:buFont typeface="Calibri"/>
              <a:buNone/>
            </a:pPr>
            <a:r>
              <a:rPr b="1" i="0" lang="en-US" sz="1500" u="none" cap="none" strike="noStrike">
                <a:solidFill>
                  <a:srgbClr val="13233B"/>
                </a:solidFill>
                <a:latin typeface="Calibri"/>
                <a:ea typeface="Calibri"/>
                <a:cs typeface="Calibri"/>
                <a:sym typeface="Calibri"/>
              </a:rPr>
              <a:t>Explanation</a:t>
            </a:r>
            <a:endParaRPr b="0" i="0" sz="1500" u="none" cap="none" strike="noStrike">
              <a:solidFill>
                <a:schemeClr val="dk1"/>
              </a:solidFill>
              <a:latin typeface="Calibri"/>
              <a:ea typeface="Calibri"/>
              <a:cs typeface="Calibri"/>
              <a:sym typeface="Calibri"/>
            </a:endParaRPr>
          </a:p>
        </p:txBody>
      </p:sp>
      <p:sp>
        <p:nvSpPr>
          <p:cNvPr id="222" name="Google Shape;222;p11"/>
          <p:cNvSpPr txBox="1"/>
          <p:nvPr/>
        </p:nvSpPr>
        <p:spPr>
          <a:xfrm>
            <a:off x="9098280" y="4562856"/>
            <a:ext cx="2560320" cy="4572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4B5563"/>
              </a:buClr>
              <a:buSzPts val="1250"/>
              <a:buFont typeface="Calibri"/>
              <a:buNone/>
            </a:pPr>
            <a:r>
              <a:rPr b="0" i="0" lang="en-US" sz="1250" u="none" cap="none" strike="noStrike">
                <a:solidFill>
                  <a:srgbClr val="4B5563"/>
                </a:solidFill>
                <a:latin typeface="Calibri"/>
                <a:ea typeface="Calibri"/>
                <a:cs typeface="Calibri"/>
                <a:sym typeface="Calibri"/>
              </a:rPr>
              <a:t>SHAP and LIME on each model</a:t>
            </a:r>
            <a:endParaRPr b="0" i="0" sz="1250" u="none" cap="none" strike="noStrike">
              <a:solidFill>
                <a:schemeClr val="dk1"/>
              </a:solidFill>
              <a:latin typeface="Calibri"/>
              <a:ea typeface="Calibri"/>
              <a:cs typeface="Calibri"/>
              <a:sym typeface="Calibri"/>
            </a:endParaRPr>
          </a:p>
        </p:txBody>
      </p:sp>
      <p:sp>
        <p:nvSpPr>
          <p:cNvPr id="223" name="Google Shape;223;p11"/>
          <p:cNvSpPr/>
          <p:nvPr/>
        </p:nvSpPr>
        <p:spPr>
          <a:xfrm>
            <a:off x="8458200" y="5193792"/>
            <a:ext cx="457200" cy="457200"/>
          </a:xfrm>
          <a:prstGeom prst="ellipse">
            <a:avLst/>
          </a:prstGeom>
          <a:solidFill>
            <a:srgbClr val="13233B"/>
          </a:solidFill>
          <a:ln cap="flat" cmpd="sng" w="12700">
            <a:solidFill>
              <a:srgbClr val="13233B"/>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4" name="Google Shape;224;p11"/>
          <p:cNvSpPr txBox="1"/>
          <p:nvPr/>
        </p:nvSpPr>
        <p:spPr>
          <a:xfrm>
            <a:off x="8458200" y="5193792"/>
            <a:ext cx="457200" cy="45720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400"/>
              <a:buFont typeface="Calibri"/>
              <a:buNone/>
            </a:pPr>
            <a:r>
              <a:rPr b="1" i="0" lang="en-US" sz="1400" u="none" cap="none" strike="noStrike">
                <a:solidFill>
                  <a:srgbClr val="FFFFFF"/>
                </a:solidFill>
                <a:latin typeface="Calibri"/>
                <a:ea typeface="Calibri"/>
                <a:cs typeface="Calibri"/>
                <a:sym typeface="Calibri"/>
              </a:rPr>
              <a:t>5</a:t>
            </a:r>
            <a:endParaRPr b="0" i="0" sz="1400" u="none" cap="none" strike="noStrike">
              <a:solidFill>
                <a:schemeClr val="dk1"/>
              </a:solidFill>
              <a:latin typeface="Calibri"/>
              <a:ea typeface="Calibri"/>
              <a:cs typeface="Calibri"/>
              <a:sym typeface="Calibri"/>
            </a:endParaRPr>
          </a:p>
        </p:txBody>
      </p:sp>
      <p:sp>
        <p:nvSpPr>
          <p:cNvPr id="225" name="Google Shape;225;p11"/>
          <p:cNvSpPr txBox="1"/>
          <p:nvPr/>
        </p:nvSpPr>
        <p:spPr>
          <a:xfrm>
            <a:off x="9098280" y="5157216"/>
            <a:ext cx="2560320" cy="2743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1500"/>
              <a:buFont typeface="Calibri"/>
              <a:buNone/>
            </a:pPr>
            <a:r>
              <a:rPr b="1" i="0" lang="en-US" sz="1500" u="none" cap="none" strike="noStrike">
                <a:solidFill>
                  <a:srgbClr val="13233B"/>
                </a:solidFill>
                <a:latin typeface="Calibri"/>
                <a:ea typeface="Calibri"/>
                <a:cs typeface="Calibri"/>
                <a:sym typeface="Calibri"/>
              </a:rPr>
              <a:t>Evaluation</a:t>
            </a:r>
            <a:endParaRPr b="0" i="0" sz="1500" u="none" cap="none" strike="noStrike">
              <a:solidFill>
                <a:schemeClr val="dk1"/>
              </a:solidFill>
              <a:latin typeface="Calibri"/>
              <a:ea typeface="Calibri"/>
              <a:cs typeface="Calibri"/>
              <a:sym typeface="Calibri"/>
            </a:endParaRPr>
          </a:p>
        </p:txBody>
      </p:sp>
      <p:sp>
        <p:nvSpPr>
          <p:cNvPr id="226" name="Google Shape;226;p11"/>
          <p:cNvSpPr txBox="1"/>
          <p:nvPr/>
        </p:nvSpPr>
        <p:spPr>
          <a:xfrm>
            <a:off x="9098280" y="5449824"/>
            <a:ext cx="2560320" cy="4572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4B5563"/>
              </a:buClr>
              <a:buSzPts val="1250"/>
              <a:buFont typeface="Calibri"/>
              <a:buNone/>
            </a:pPr>
            <a:r>
              <a:rPr b="0" i="0" lang="en-US" sz="1250" u="none" cap="none" strike="noStrike">
                <a:solidFill>
                  <a:srgbClr val="4B5563"/>
                </a:solidFill>
                <a:latin typeface="Calibri"/>
                <a:ea typeface="Calibri"/>
                <a:cs typeface="Calibri"/>
                <a:sym typeface="Calibri"/>
              </a:rPr>
              <a:t>one common comparison</a:t>
            </a:r>
            <a:endParaRPr b="0" i="0" sz="1250" u="none" cap="none" strike="noStrike">
              <a:solidFill>
                <a:schemeClr val="dk1"/>
              </a:solidFill>
              <a:latin typeface="Calibri"/>
              <a:ea typeface="Calibri"/>
              <a:cs typeface="Calibri"/>
              <a:sym typeface="Calibri"/>
            </a:endParaRPr>
          </a:p>
        </p:txBody>
      </p:sp>
      <p:sp>
        <p:nvSpPr>
          <p:cNvPr id="227" name="Google Shape;227;p11"/>
          <p:cNvSpPr txBox="1"/>
          <p:nvPr/>
        </p:nvSpPr>
        <p:spPr>
          <a:xfrm>
            <a:off x="548640" y="6419088"/>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6B7280"/>
              </a:buClr>
              <a:buSzPts val="1000"/>
              <a:buFont typeface="Calibri"/>
              <a:buNone/>
            </a:pPr>
            <a:r>
              <a:rPr b="0" i="0" lang="en-US" sz="1000" u="none" cap="none" strike="noStrike">
                <a:solidFill>
                  <a:srgbClr val="6B7280"/>
                </a:solidFill>
                <a:latin typeface="Calibri"/>
                <a:ea typeface="Calibri"/>
                <a:cs typeface="Calibri"/>
                <a:sym typeface="Calibri"/>
              </a:rPr>
              <a:t>A. G. Babariya  |  Explainable AI for Network Intrusion Detection</a:t>
            </a:r>
            <a:endParaRPr b="0" i="0" sz="1000" u="none" cap="none" strike="noStrike">
              <a:solidFill>
                <a:schemeClr val="dk1"/>
              </a:solidFill>
              <a:latin typeface="Calibri"/>
              <a:ea typeface="Calibri"/>
              <a:cs typeface="Calibri"/>
              <a:sym typeface="Calibri"/>
            </a:endParaRPr>
          </a:p>
        </p:txBody>
      </p:sp>
      <p:sp>
        <p:nvSpPr>
          <p:cNvPr id="228" name="Google Shape;228;p11"/>
          <p:cNvSpPr txBox="1"/>
          <p:nvPr/>
        </p:nvSpPr>
        <p:spPr>
          <a:xfrm>
            <a:off x="10908792" y="6419088"/>
            <a:ext cx="73152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6B7280"/>
              </a:buClr>
              <a:buSzPts val="1000"/>
              <a:buFont typeface="Calibri"/>
              <a:buNone/>
            </a:pPr>
            <a:r>
              <a:rPr b="0" i="0" lang="en-US" sz="1000" u="none" cap="none" strike="noStrike">
                <a:solidFill>
                  <a:srgbClr val="6B7280"/>
                </a:solidFill>
                <a:latin typeface="Calibri"/>
                <a:ea typeface="Calibri"/>
                <a:cs typeface="Calibri"/>
                <a:sym typeface="Calibri"/>
              </a:rPr>
              <a:t>9</a:t>
            </a:r>
            <a:endParaRPr b="0" i="0" sz="1000" u="none" cap="none" strike="noStrike">
              <a:solidFill>
                <a:schemeClr val="dk1"/>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233" name="Shape 233"/>
        <p:cNvGrpSpPr/>
        <p:nvPr/>
      </p:nvGrpSpPr>
      <p:grpSpPr>
        <a:xfrm>
          <a:off x="0" y="0"/>
          <a:ext cx="0" cy="0"/>
          <a:chOff x="0" y="0"/>
          <a:chExt cx="0" cy="0"/>
        </a:xfrm>
      </p:grpSpPr>
      <p:sp>
        <p:nvSpPr>
          <p:cNvPr id="234" name="Google Shape;234;p12"/>
          <p:cNvSpPr txBox="1"/>
          <p:nvPr/>
        </p:nvSpPr>
        <p:spPr>
          <a:xfrm>
            <a:off x="548640" y="347472"/>
            <a:ext cx="91440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D7A6F"/>
              </a:buClr>
              <a:buSzPts val="1200"/>
              <a:buFont typeface="Calibri"/>
              <a:buNone/>
            </a:pPr>
            <a:r>
              <a:rPr b="1" i="0" lang="en-US" sz="1200" u="none" cap="none" strike="noStrike">
                <a:solidFill>
                  <a:srgbClr val="1D7A6F"/>
                </a:solidFill>
                <a:latin typeface="Calibri"/>
                <a:ea typeface="Calibri"/>
                <a:cs typeface="Calibri"/>
                <a:sym typeface="Calibri"/>
              </a:rPr>
              <a:t>07  DATA PREPROCESSING</a:t>
            </a:r>
            <a:endParaRPr b="0" i="0" sz="1200" u="none" cap="none" strike="noStrike">
              <a:solidFill>
                <a:schemeClr val="dk1"/>
              </a:solidFill>
              <a:latin typeface="Calibri"/>
              <a:ea typeface="Calibri"/>
              <a:cs typeface="Calibri"/>
              <a:sym typeface="Calibri"/>
            </a:endParaRPr>
          </a:p>
        </p:txBody>
      </p:sp>
      <p:sp>
        <p:nvSpPr>
          <p:cNvPr id="235" name="Google Shape;235;p12"/>
          <p:cNvSpPr txBox="1"/>
          <p:nvPr/>
        </p:nvSpPr>
        <p:spPr>
          <a:xfrm>
            <a:off x="548640" y="621792"/>
            <a:ext cx="11064240" cy="6858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3000"/>
              <a:buFont typeface="Cambria"/>
              <a:buNone/>
            </a:pPr>
            <a:r>
              <a:rPr b="1" i="0" lang="en-US" sz="3000" u="none" cap="none" strike="noStrike">
                <a:solidFill>
                  <a:srgbClr val="13233B"/>
                </a:solidFill>
                <a:latin typeface="Cambria"/>
                <a:ea typeface="Cambria"/>
                <a:cs typeface="Cambria"/>
                <a:sym typeface="Cambria"/>
              </a:rPr>
              <a:t>Clean, split, then balance only the training set</a:t>
            </a:r>
            <a:endParaRPr b="0" i="0" sz="3000" u="none" cap="none" strike="noStrike">
              <a:solidFill>
                <a:schemeClr val="dk1"/>
              </a:solidFill>
              <a:latin typeface="Calibri"/>
              <a:ea typeface="Calibri"/>
              <a:cs typeface="Calibri"/>
              <a:sym typeface="Calibri"/>
            </a:endParaRPr>
          </a:p>
        </p:txBody>
      </p:sp>
      <p:sp>
        <p:nvSpPr>
          <p:cNvPr id="236" name="Google Shape;236;p12"/>
          <p:cNvSpPr/>
          <p:nvPr/>
        </p:nvSpPr>
        <p:spPr>
          <a:xfrm>
            <a:off x="548640" y="1554480"/>
            <a:ext cx="11091672" cy="2926080"/>
          </a:xfrm>
          <a:prstGeom prst="roundRect">
            <a:avLst>
              <a:gd fmla="val 2500" name="adj"/>
            </a:avLst>
          </a:prstGeom>
          <a:solidFill>
            <a:srgbClr val="FFFFFF"/>
          </a:solidFill>
          <a:ln cap="flat" cmpd="sng" w="9525">
            <a:solidFill>
              <a:srgbClr val="D9DEE5"/>
            </a:solidFill>
            <a:prstDash val="solid"/>
            <a:round/>
            <a:headEnd len="sm" w="sm" type="none"/>
            <a:tailEnd len="sm" w="sm" type="none"/>
          </a:ln>
          <a:effectLst>
            <a:outerShdw blurRad="76200" rotWithShape="0" algn="bl" dir="5400000" dist="25400">
              <a:srgbClr val="000000">
                <a:alpha val="10196"/>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processing design showing where the scaler and SMOTE are fitted" id="237" name="Google Shape;237;p12"/>
          <p:cNvPicPr preferRelativeResize="0"/>
          <p:nvPr/>
        </p:nvPicPr>
        <p:blipFill rotWithShape="1">
          <a:blip r:embed="rId3">
            <a:alphaModFix/>
          </a:blip>
          <a:srcRect b="0" l="0" r="0" t="0"/>
          <a:stretch/>
        </p:blipFill>
        <p:spPr>
          <a:xfrm>
            <a:off x="2171442" y="1664208"/>
            <a:ext cx="7846068" cy="2706624"/>
          </a:xfrm>
          <a:prstGeom prst="rect">
            <a:avLst/>
          </a:prstGeom>
          <a:noFill/>
          <a:ln>
            <a:noFill/>
          </a:ln>
        </p:spPr>
      </p:pic>
      <p:sp>
        <p:nvSpPr>
          <p:cNvPr id="238" name="Google Shape;238;p12"/>
          <p:cNvSpPr txBox="1"/>
          <p:nvPr/>
        </p:nvSpPr>
        <p:spPr>
          <a:xfrm>
            <a:off x="548640" y="4754880"/>
            <a:ext cx="2606040" cy="566928"/>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3000"/>
              <a:buFont typeface="Cambria"/>
              <a:buNone/>
            </a:pPr>
            <a:r>
              <a:rPr b="1" i="0" lang="en-US" sz="3000" u="none" cap="none" strike="noStrike">
                <a:solidFill>
                  <a:srgbClr val="13233B"/>
                </a:solidFill>
                <a:latin typeface="Cambria"/>
                <a:ea typeface="Cambria"/>
                <a:cs typeface="Cambria"/>
                <a:sym typeface="Cambria"/>
              </a:rPr>
              <a:t>2,520,798</a:t>
            </a:r>
            <a:endParaRPr b="0" i="0" sz="3000" u="none" cap="none" strike="noStrike">
              <a:solidFill>
                <a:schemeClr val="dk1"/>
              </a:solidFill>
              <a:latin typeface="Calibri"/>
              <a:ea typeface="Calibri"/>
              <a:cs typeface="Calibri"/>
              <a:sym typeface="Calibri"/>
            </a:endParaRPr>
          </a:p>
        </p:txBody>
      </p:sp>
      <p:sp>
        <p:nvSpPr>
          <p:cNvPr id="239" name="Google Shape;239;p12"/>
          <p:cNvSpPr txBox="1"/>
          <p:nvPr/>
        </p:nvSpPr>
        <p:spPr>
          <a:xfrm>
            <a:off x="548640" y="5358384"/>
            <a:ext cx="2606040" cy="5486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4B5563"/>
              </a:buClr>
              <a:buSzPts val="1300"/>
              <a:buFont typeface="Calibri"/>
              <a:buNone/>
            </a:pPr>
            <a:r>
              <a:rPr b="0" i="0" lang="en-US" sz="1300" u="none" cap="none" strike="noStrike">
                <a:solidFill>
                  <a:srgbClr val="4B5563"/>
                </a:solidFill>
                <a:latin typeface="Calibri"/>
                <a:ea typeface="Calibri"/>
                <a:cs typeface="Calibri"/>
                <a:sym typeface="Calibri"/>
              </a:rPr>
              <a:t>rows after removing missing, infinite and duplicate flows (−10.95%)</a:t>
            </a:r>
            <a:endParaRPr b="0" i="0" sz="1300" u="none" cap="none" strike="noStrike">
              <a:solidFill>
                <a:schemeClr val="dk1"/>
              </a:solidFill>
              <a:latin typeface="Calibri"/>
              <a:ea typeface="Calibri"/>
              <a:cs typeface="Calibri"/>
              <a:sym typeface="Calibri"/>
            </a:endParaRPr>
          </a:p>
        </p:txBody>
      </p:sp>
      <p:sp>
        <p:nvSpPr>
          <p:cNvPr id="240" name="Google Shape;240;p12"/>
          <p:cNvSpPr txBox="1"/>
          <p:nvPr/>
        </p:nvSpPr>
        <p:spPr>
          <a:xfrm>
            <a:off x="3383280" y="4754880"/>
            <a:ext cx="2606040" cy="566928"/>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3000"/>
              <a:buFont typeface="Cambria"/>
              <a:buNone/>
            </a:pPr>
            <a:r>
              <a:rPr b="1" i="0" lang="en-US" sz="3000" u="none" cap="none" strike="noStrike">
                <a:solidFill>
                  <a:srgbClr val="13233B"/>
                </a:solidFill>
                <a:latin typeface="Cambria"/>
                <a:ea typeface="Cambria"/>
                <a:cs typeface="Cambria"/>
                <a:sym typeface="Cambria"/>
              </a:rPr>
              <a:t>300,000</a:t>
            </a:r>
            <a:endParaRPr b="0" i="0" sz="3000" u="none" cap="none" strike="noStrike">
              <a:solidFill>
                <a:schemeClr val="dk1"/>
              </a:solidFill>
              <a:latin typeface="Calibri"/>
              <a:ea typeface="Calibri"/>
              <a:cs typeface="Calibri"/>
              <a:sym typeface="Calibri"/>
            </a:endParaRPr>
          </a:p>
        </p:txBody>
      </p:sp>
      <p:sp>
        <p:nvSpPr>
          <p:cNvPr id="241" name="Google Shape;241;p12"/>
          <p:cNvSpPr txBox="1"/>
          <p:nvPr/>
        </p:nvSpPr>
        <p:spPr>
          <a:xfrm>
            <a:off x="3383280" y="5358384"/>
            <a:ext cx="2606040" cy="5486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4B5563"/>
              </a:buClr>
              <a:buSzPts val="1300"/>
              <a:buFont typeface="Calibri"/>
              <a:buNone/>
            </a:pPr>
            <a:r>
              <a:rPr b="0" i="0" lang="en-US" sz="1300" u="none" cap="none" strike="noStrike">
                <a:solidFill>
                  <a:srgbClr val="4B5563"/>
                </a:solidFill>
                <a:latin typeface="Calibri"/>
                <a:ea typeface="Calibri"/>
                <a:cs typeface="Calibri"/>
                <a:sym typeface="Calibri"/>
              </a:rPr>
              <a:t>stratified subsample for the main run (50,000 for validation)</a:t>
            </a:r>
            <a:endParaRPr b="0" i="0" sz="1300" u="none" cap="none" strike="noStrike">
              <a:solidFill>
                <a:schemeClr val="dk1"/>
              </a:solidFill>
              <a:latin typeface="Calibri"/>
              <a:ea typeface="Calibri"/>
              <a:cs typeface="Calibri"/>
              <a:sym typeface="Calibri"/>
            </a:endParaRPr>
          </a:p>
        </p:txBody>
      </p:sp>
      <p:sp>
        <p:nvSpPr>
          <p:cNvPr id="242" name="Google Shape;242;p12"/>
          <p:cNvSpPr txBox="1"/>
          <p:nvPr/>
        </p:nvSpPr>
        <p:spPr>
          <a:xfrm>
            <a:off x="6217920" y="4754880"/>
            <a:ext cx="2606040" cy="566928"/>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D7A6F"/>
              </a:buClr>
              <a:buSzPts val="3000"/>
              <a:buFont typeface="Cambria"/>
              <a:buNone/>
            </a:pPr>
            <a:r>
              <a:rPr b="1" i="0" lang="en-US" sz="3000" u="none" cap="none" strike="noStrike">
                <a:solidFill>
                  <a:srgbClr val="1D7A6F"/>
                </a:solidFill>
                <a:latin typeface="Cambria"/>
                <a:ea typeface="Cambria"/>
                <a:cs typeface="Cambria"/>
                <a:sym typeface="Cambria"/>
              </a:rPr>
              <a:t>398,552</a:t>
            </a:r>
            <a:endParaRPr b="0" i="0" sz="3000" u="none" cap="none" strike="noStrike">
              <a:solidFill>
                <a:schemeClr val="dk1"/>
              </a:solidFill>
              <a:latin typeface="Calibri"/>
              <a:ea typeface="Calibri"/>
              <a:cs typeface="Calibri"/>
              <a:sym typeface="Calibri"/>
            </a:endParaRPr>
          </a:p>
        </p:txBody>
      </p:sp>
      <p:sp>
        <p:nvSpPr>
          <p:cNvPr id="243" name="Google Shape;243;p12"/>
          <p:cNvSpPr txBox="1"/>
          <p:nvPr/>
        </p:nvSpPr>
        <p:spPr>
          <a:xfrm>
            <a:off x="6217920" y="5358384"/>
            <a:ext cx="2606040" cy="5486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4B5563"/>
              </a:buClr>
              <a:buSzPts val="1300"/>
              <a:buFont typeface="Calibri"/>
              <a:buNone/>
            </a:pPr>
            <a:r>
              <a:rPr b="0" i="0" lang="en-US" sz="1300" u="none" cap="none" strike="noStrike">
                <a:solidFill>
                  <a:srgbClr val="4B5563"/>
                </a:solidFill>
                <a:latin typeface="Calibri"/>
                <a:ea typeface="Calibri"/>
                <a:cs typeface="Calibri"/>
                <a:sym typeface="Calibri"/>
              </a:rPr>
              <a:t>training rows after SMOTE [23], 199,276 per class</a:t>
            </a:r>
            <a:endParaRPr b="0" i="0" sz="1300" u="none" cap="none" strike="noStrike">
              <a:solidFill>
                <a:schemeClr val="dk1"/>
              </a:solidFill>
              <a:latin typeface="Calibri"/>
              <a:ea typeface="Calibri"/>
              <a:cs typeface="Calibri"/>
              <a:sym typeface="Calibri"/>
            </a:endParaRPr>
          </a:p>
        </p:txBody>
      </p:sp>
      <p:sp>
        <p:nvSpPr>
          <p:cNvPr id="244" name="Google Shape;244;p12"/>
          <p:cNvSpPr txBox="1"/>
          <p:nvPr/>
        </p:nvSpPr>
        <p:spPr>
          <a:xfrm>
            <a:off x="9052560" y="4754880"/>
            <a:ext cx="2606040" cy="566928"/>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B8472A"/>
              </a:buClr>
              <a:buSzPts val="3000"/>
              <a:buFont typeface="Cambria"/>
              <a:buNone/>
            </a:pPr>
            <a:r>
              <a:rPr b="1" i="0" lang="en-US" sz="3000" u="none" cap="none" strike="noStrike">
                <a:solidFill>
                  <a:srgbClr val="B8472A"/>
                </a:solidFill>
                <a:latin typeface="Cambria"/>
                <a:ea typeface="Cambria"/>
                <a:cs typeface="Cambria"/>
                <a:sym typeface="Cambria"/>
              </a:rPr>
              <a:t>60,000</a:t>
            </a:r>
            <a:endParaRPr b="0" i="0" sz="3000" u="none" cap="none" strike="noStrike">
              <a:solidFill>
                <a:schemeClr val="dk1"/>
              </a:solidFill>
              <a:latin typeface="Calibri"/>
              <a:ea typeface="Calibri"/>
              <a:cs typeface="Calibri"/>
              <a:sym typeface="Calibri"/>
            </a:endParaRPr>
          </a:p>
        </p:txBody>
      </p:sp>
      <p:sp>
        <p:nvSpPr>
          <p:cNvPr id="245" name="Google Shape;245;p12"/>
          <p:cNvSpPr txBox="1"/>
          <p:nvPr/>
        </p:nvSpPr>
        <p:spPr>
          <a:xfrm>
            <a:off x="9052560" y="5358384"/>
            <a:ext cx="2606040" cy="5486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4B5563"/>
              </a:buClr>
              <a:buSzPts val="1300"/>
              <a:buFont typeface="Calibri"/>
              <a:buNone/>
            </a:pPr>
            <a:r>
              <a:rPr b="0" i="0" lang="en-US" sz="1300" u="none" cap="none" strike="noStrike">
                <a:solidFill>
                  <a:srgbClr val="4B5563"/>
                </a:solidFill>
                <a:latin typeface="Calibri"/>
                <a:ea typeface="Calibri"/>
                <a:cs typeface="Calibri"/>
                <a:sym typeface="Calibri"/>
              </a:rPr>
              <a:t>test rows, genuine traffic only, never resampled</a:t>
            </a:r>
            <a:endParaRPr b="0" i="0" sz="1300" u="none" cap="none" strike="noStrike">
              <a:solidFill>
                <a:schemeClr val="dk1"/>
              </a:solidFill>
              <a:latin typeface="Calibri"/>
              <a:ea typeface="Calibri"/>
              <a:cs typeface="Calibri"/>
              <a:sym typeface="Calibri"/>
            </a:endParaRPr>
          </a:p>
        </p:txBody>
      </p:sp>
      <p:sp>
        <p:nvSpPr>
          <p:cNvPr id="246" name="Google Shape;246;p12"/>
          <p:cNvSpPr txBox="1"/>
          <p:nvPr/>
        </p:nvSpPr>
        <p:spPr>
          <a:xfrm>
            <a:off x="548640" y="6419088"/>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6B7280"/>
              </a:buClr>
              <a:buSzPts val="1000"/>
              <a:buFont typeface="Calibri"/>
              <a:buNone/>
            </a:pPr>
            <a:r>
              <a:rPr b="0" i="0" lang="en-US" sz="1000" u="none" cap="none" strike="noStrike">
                <a:solidFill>
                  <a:srgbClr val="6B7280"/>
                </a:solidFill>
                <a:latin typeface="Calibri"/>
                <a:ea typeface="Calibri"/>
                <a:cs typeface="Calibri"/>
                <a:sym typeface="Calibri"/>
              </a:rPr>
              <a:t>A. G. Babariya  |  Explainable AI for Network Intrusion Detection</a:t>
            </a:r>
            <a:endParaRPr b="0" i="0" sz="1000" u="none" cap="none" strike="noStrike">
              <a:solidFill>
                <a:schemeClr val="dk1"/>
              </a:solidFill>
              <a:latin typeface="Calibri"/>
              <a:ea typeface="Calibri"/>
              <a:cs typeface="Calibri"/>
              <a:sym typeface="Calibri"/>
            </a:endParaRPr>
          </a:p>
        </p:txBody>
      </p:sp>
      <p:sp>
        <p:nvSpPr>
          <p:cNvPr id="247" name="Google Shape;247;p12"/>
          <p:cNvSpPr txBox="1"/>
          <p:nvPr/>
        </p:nvSpPr>
        <p:spPr>
          <a:xfrm>
            <a:off x="10908792" y="6419088"/>
            <a:ext cx="73152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6B7280"/>
              </a:buClr>
              <a:buSzPts val="1000"/>
              <a:buFont typeface="Calibri"/>
              <a:buNone/>
            </a:pPr>
            <a:r>
              <a:rPr b="0" i="0" lang="en-US" sz="1000" u="none" cap="none" strike="noStrike">
                <a:solidFill>
                  <a:srgbClr val="6B7280"/>
                </a:solidFill>
                <a:latin typeface="Calibri"/>
                <a:ea typeface="Calibri"/>
                <a:cs typeface="Calibri"/>
                <a:sym typeface="Calibri"/>
              </a:rPr>
              <a:t>10</a:t>
            </a:r>
            <a:endParaRPr b="0" i="0" sz="1000" u="none" cap="none" strike="noStrike">
              <a:solidFill>
                <a:schemeClr val="dk1"/>
              </a:solidFill>
              <a:latin typeface="Calibri"/>
              <a:ea typeface="Calibri"/>
              <a:cs typeface="Calibri"/>
              <a:sym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252" name="Shape 252"/>
        <p:cNvGrpSpPr/>
        <p:nvPr/>
      </p:nvGrpSpPr>
      <p:grpSpPr>
        <a:xfrm>
          <a:off x="0" y="0"/>
          <a:ext cx="0" cy="0"/>
          <a:chOff x="0" y="0"/>
          <a:chExt cx="0" cy="0"/>
        </a:xfrm>
      </p:grpSpPr>
      <p:sp>
        <p:nvSpPr>
          <p:cNvPr id="253" name="Google Shape;253;p13"/>
          <p:cNvSpPr txBox="1"/>
          <p:nvPr/>
        </p:nvSpPr>
        <p:spPr>
          <a:xfrm>
            <a:off x="548640" y="347472"/>
            <a:ext cx="91440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D7A6F"/>
              </a:buClr>
              <a:buSzPts val="1200"/>
              <a:buFont typeface="Calibri"/>
              <a:buNone/>
            </a:pPr>
            <a:r>
              <a:rPr b="1" i="0" lang="en-US" sz="1200" u="none" cap="none" strike="noStrike">
                <a:solidFill>
                  <a:srgbClr val="1D7A6F"/>
                </a:solidFill>
                <a:latin typeface="Calibri"/>
                <a:ea typeface="Calibri"/>
                <a:cs typeface="Calibri"/>
                <a:sym typeface="Calibri"/>
              </a:rPr>
              <a:t>08  EVALUATION METRICS</a:t>
            </a:r>
            <a:endParaRPr b="0" i="0" sz="1200" u="none" cap="none" strike="noStrike">
              <a:solidFill>
                <a:schemeClr val="dk1"/>
              </a:solidFill>
              <a:latin typeface="Calibri"/>
              <a:ea typeface="Calibri"/>
              <a:cs typeface="Calibri"/>
              <a:sym typeface="Calibri"/>
            </a:endParaRPr>
          </a:p>
        </p:txBody>
      </p:sp>
      <p:sp>
        <p:nvSpPr>
          <p:cNvPr id="254" name="Google Shape;254;p13"/>
          <p:cNvSpPr txBox="1"/>
          <p:nvPr/>
        </p:nvSpPr>
        <p:spPr>
          <a:xfrm>
            <a:off x="548640" y="621792"/>
            <a:ext cx="11064240" cy="6858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3000"/>
              <a:buFont typeface="Cambria"/>
              <a:buNone/>
            </a:pPr>
            <a:r>
              <a:rPr b="1" i="0" lang="en-US" sz="3000" u="none" cap="none" strike="noStrike">
                <a:solidFill>
                  <a:srgbClr val="13233B"/>
                </a:solidFill>
                <a:latin typeface="Cambria"/>
                <a:ea typeface="Cambria"/>
                <a:cs typeface="Cambria"/>
                <a:sym typeface="Cambria"/>
              </a:rPr>
              <a:t>Detection and explanations are judged separately</a:t>
            </a:r>
            <a:endParaRPr b="0" i="0" sz="3000" u="none" cap="none" strike="noStrike">
              <a:solidFill>
                <a:schemeClr val="dk1"/>
              </a:solidFill>
              <a:latin typeface="Calibri"/>
              <a:ea typeface="Calibri"/>
              <a:cs typeface="Calibri"/>
              <a:sym typeface="Calibri"/>
            </a:endParaRPr>
          </a:p>
        </p:txBody>
      </p:sp>
      <p:graphicFrame>
        <p:nvGraphicFramePr>
          <p:cNvPr id="255" name="Google Shape;255;p13"/>
          <p:cNvGraphicFramePr/>
          <p:nvPr/>
        </p:nvGraphicFramePr>
        <p:xfrm>
          <a:off x="548640" y="1600200"/>
          <a:ext cx="3000000" cy="3000000"/>
        </p:xfrm>
        <a:graphic>
          <a:graphicData uri="http://schemas.openxmlformats.org/drawingml/2006/table">
            <a:tbl>
              <a:tblPr>
                <a:noFill/>
                <a:tableStyleId>{A9ED424C-30D3-4510-9378-8C3B386AA62C}</a:tableStyleId>
              </a:tblPr>
              <a:tblGrid>
                <a:gridCol w="1417325"/>
                <a:gridCol w="3977650"/>
              </a:tblGrid>
              <a:tr h="457200">
                <a:tc>
                  <a:txBody>
                    <a:bodyPr/>
                    <a:lstStyle/>
                    <a:p>
                      <a:pPr indent="0" lvl="0" marL="0" marR="0" rtl="0" algn="l">
                        <a:spcBef>
                          <a:spcPts val="0"/>
                        </a:spcBef>
                        <a:spcAft>
                          <a:spcPts val="0"/>
                        </a:spcAft>
                        <a:buClr>
                          <a:srgbClr val="FFFFFF"/>
                        </a:buClr>
                        <a:buSzPts val="1250"/>
                        <a:buFont typeface="Calibri"/>
                        <a:buNone/>
                      </a:pPr>
                      <a:r>
                        <a:rPr b="1" lang="en-US" sz="1250" u="none" cap="none" strike="noStrike">
                          <a:solidFill>
                            <a:srgbClr val="FFFFFF"/>
                          </a:solidFill>
                          <a:latin typeface="Calibri"/>
                          <a:ea typeface="Calibri"/>
                          <a:cs typeface="Calibri"/>
                          <a:sym typeface="Calibri"/>
                        </a:rPr>
                        <a:t>Detection metric</a:t>
                      </a:r>
                      <a:endParaRPr sz="1250" u="none" cap="none" strike="noStrike">
                        <a:latin typeface="Calibri"/>
                        <a:ea typeface="Calibri"/>
                        <a:cs typeface="Calibri"/>
                        <a:sym typeface="Calibri"/>
                      </a:endParaRPr>
                    </a:p>
                  </a:txBody>
                  <a:tcPr marT="64000" marB="64000" marR="64000" marL="6400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solidFill>
                      <a:srgbClr val="13233B"/>
                    </a:solidFill>
                  </a:tcPr>
                </a:tc>
                <a:tc>
                  <a:txBody>
                    <a:bodyPr/>
                    <a:lstStyle/>
                    <a:p>
                      <a:pPr indent="0" lvl="0" marL="0" marR="0" rtl="0" algn="l">
                        <a:spcBef>
                          <a:spcPts val="0"/>
                        </a:spcBef>
                        <a:spcAft>
                          <a:spcPts val="0"/>
                        </a:spcAft>
                        <a:buClr>
                          <a:srgbClr val="FFFFFF"/>
                        </a:buClr>
                        <a:buSzPts val="1250"/>
                        <a:buFont typeface="Calibri"/>
                        <a:buNone/>
                      </a:pPr>
                      <a:r>
                        <a:rPr b="1" lang="en-US" sz="1250" u="none" cap="none" strike="noStrike">
                          <a:solidFill>
                            <a:srgbClr val="FFFFFF"/>
                          </a:solidFill>
                          <a:latin typeface="Calibri"/>
                          <a:ea typeface="Calibri"/>
                          <a:cs typeface="Calibri"/>
                          <a:sym typeface="Calibri"/>
                        </a:rPr>
                        <a:t>What it means in a SOC</a:t>
                      </a:r>
                      <a:endParaRPr sz="1250" u="none" cap="none" strike="noStrike">
                        <a:latin typeface="Calibri"/>
                        <a:ea typeface="Calibri"/>
                        <a:cs typeface="Calibri"/>
                        <a:sym typeface="Calibri"/>
                      </a:endParaRPr>
                    </a:p>
                  </a:txBody>
                  <a:tcPr marT="64000" marB="64000" marR="64000" marL="6400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solidFill>
                      <a:srgbClr val="13233B"/>
                    </a:solidFill>
                  </a:tcPr>
                </a:tc>
              </a:tr>
              <a:tr h="457200">
                <a:tc>
                  <a:txBody>
                    <a:bodyPr/>
                    <a:lstStyle/>
                    <a:p>
                      <a:pPr indent="0" lvl="0" marL="0" marR="0" rtl="0" algn="l">
                        <a:spcBef>
                          <a:spcPts val="0"/>
                        </a:spcBef>
                        <a:spcAft>
                          <a:spcPts val="0"/>
                        </a:spcAft>
                        <a:buClr>
                          <a:srgbClr val="1F2937"/>
                        </a:buClr>
                        <a:buSzPts val="1250"/>
                        <a:buFont typeface="Calibri"/>
                        <a:buNone/>
                      </a:pPr>
                      <a:r>
                        <a:rPr lang="en-US" sz="1250" u="none" cap="none" strike="noStrike">
                          <a:solidFill>
                            <a:srgbClr val="1F2937"/>
                          </a:solidFill>
                          <a:latin typeface="Calibri"/>
                          <a:ea typeface="Calibri"/>
                          <a:cs typeface="Calibri"/>
                          <a:sym typeface="Calibri"/>
                        </a:rPr>
                        <a:t>Accuracy</a:t>
                      </a:r>
                      <a:endParaRPr sz="1250" u="none" cap="none" strike="noStrike">
                        <a:latin typeface="Calibri"/>
                        <a:ea typeface="Calibri"/>
                        <a:cs typeface="Calibri"/>
                        <a:sym typeface="Calibri"/>
                      </a:endParaRPr>
                    </a:p>
                  </a:txBody>
                  <a:tcPr marT="64000" marB="64000" marR="64000" marL="6400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c>
                  <a:txBody>
                    <a:bodyPr/>
                    <a:lstStyle/>
                    <a:p>
                      <a:pPr indent="0" lvl="0" marL="0" marR="0" rtl="0" algn="l">
                        <a:spcBef>
                          <a:spcPts val="0"/>
                        </a:spcBef>
                        <a:spcAft>
                          <a:spcPts val="0"/>
                        </a:spcAft>
                        <a:buClr>
                          <a:srgbClr val="1F2937"/>
                        </a:buClr>
                        <a:buSzPts val="1250"/>
                        <a:buFont typeface="Calibri"/>
                        <a:buNone/>
                      </a:pPr>
                      <a:r>
                        <a:rPr lang="en-US" sz="1250" u="none" cap="none" strike="noStrike">
                          <a:solidFill>
                            <a:srgbClr val="1F2937"/>
                          </a:solidFill>
                          <a:latin typeface="Calibri"/>
                          <a:ea typeface="Calibri"/>
                          <a:cs typeface="Calibri"/>
                          <a:sym typeface="Calibri"/>
                        </a:rPr>
                        <a:t>Share of correct verdicts; inflated by the benign majority</a:t>
                      </a:r>
                      <a:endParaRPr sz="1250" u="none" cap="none" strike="noStrike">
                        <a:latin typeface="Calibri"/>
                        <a:ea typeface="Calibri"/>
                        <a:cs typeface="Calibri"/>
                        <a:sym typeface="Calibri"/>
                      </a:endParaRPr>
                    </a:p>
                  </a:txBody>
                  <a:tcPr marT="64000" marB="64000" marR="64000" marL="6400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r>
              <a:tr h="457200">
                <a:tc>
                  <a:txBody>
                    <a:bodyPr/>
                    <a:lstStyle/>
                    <a:p>
                      <a:pPr indent="0" lvl="0" marL="0" marR="0" rtl="0" algn="l">
                        <a:spcBef>
                          <a:spcPts val="0"/>
                        </a:spcBef>
                        <a:spcAft>
                          <a:spcPts val="0"/>
                        </a:spcAft>
                        <a:buClr>
                          <a:srgbClr val="1F2937"/>
                        </a:buClr>
                        <a:buSzPts val="1250"/>
                        <a:buFont typeface="Calibri"/>
                        <a:buNone/>
                      </a:pPr>
                      <a:r>
                        <a:rPr lang="en-US" sz="1250" u="none" cap="none" strike="noStrike">
                          <a:solidFill>
                            <a:srgbClr val="1F2937"/>
                          </a:solidFill>
                          <a:latin typeface="Calibri"/>
                          <a:ea typeface="Calibri"/>
                          <a:cs typeface="Calibri"/>
                          <a:sym typeface="Calibri"/>
                        </a:rPr>
                        <a:t>Precision</a:t>
                      </a:r>
                      <a:endParaRPr sz="1250" u="none" cap="none" strike="noStrike">
                        <a:latin typeface="Calibri"/>
                        <a:ea typeface="Calibri"/>
                        <a:cs typeface="Calibri"/>
                        <a:sym typeface="Calibri"/>
                      </a:endParaRPr>
                    </a:p>
                  </a:txBody>
                  <a:tcPr marT="64000" marB="64000" marR="64000" marL="6400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c>
                  <a:txBody>
                    <a:bodyPr/>
                    <a:lstStyle/>
                    <a:p>
                      <a:pPr indent="0" lvl="0" marL="0" marR="0" rtl="0" algn="l">
                        <a:spcBef>
                          <a:spcPts val="0"/>
                        </a:spcBef>
                        <a:spcAft>
                          <a:spcPts val="0"/>
                        </a:spcAft>
                        <a:buClr>
                          <a:srgbClr val="1F2937"/>
                        </a:buClr>
                        <a:buSzPts val="1250"/>
                        <a:buFont typeface="Calibri"/>
                        <a:buNone/>
                      </a:pPr>
                      <a:r>
                        <a:rPr lang="en-US" sz="1250" u="none" cap="none" strike="noStrike">
                          <a:solidFill>
                            <a:srgbClr val="1F2937"/>
                          </a:solidFill>
                          <a:latin typeface="Calibri"/>
                          <a:ea typeface="Calibri"/>
                          <a:cs typeface="Calibri"/>
                          <a:sym typeface="Calibri"/>
                        </a:rPr>
                        <a:t>Of the alerts raised, how many were real — low means alert fatigue</a:t>
                      </a:r>
                      <a:endParaRPr sz="1250" u="none" cap="none" strike="noStrike">
                        <a:latin typeface="Calibri"/>
                        <a:ea typeface="Calibri"/>
                        <a:cs typeface="Calibri"/>
                        <a:sym typeface="Calibri"/>
                      </a:endParaRPr>
                    </a:p>
                  </a:txBody>
                  <a:tcPr marT="64000" marB="64000" marR="64000" marL="6400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r>
              <a:tr h="457200">
                <a:tc>
                  <a:txBody>
                    <a:bodyPr/>
                    <a:lstStyle/>
                    <a:p>
                      <a:pPr indent="0" lvl="0" marL="0" marR="0" rtl="0" algn="l">
                        <a:spcBef>
                          <a:spcPts val="0"/>
                        </a:spcBef>
                        <a:spcAft>
                          <a:spcPts val="0"/>
                        </a:spcAft>
                        <a:buClr>
                          <a:srgbClr val="1F2937"/>
                        </a:buClr>
                        <a:buSzPts val="1250"/>
                        <a:buFont typeface="Calibri"/>
                        <a:buNone/>
                      </a:pPr>
                      <a:r>
                        <a:rPr lang="en-US" sz="1250" u="none" cap="none" strike="noStrike">
                          <a:solidFill>
                            <a:srgbClr val="1F2937"/>
                          </a:solidFill>
                          <a:latin typeface="Calibri"/>
                          <a:ea typeface="Calibri"/>
                          <a:cs typeface="Calibri"/>
                          <a:sym typeface="Calibri"/>
                        </a:rPr>
                        <a:t>Recall</a:t>
                      </a:r>
                      <a:endParaRPr sz="1250" u="none" cap="none" strike="noStrike">
                        <a:latin typeface="Calibri"/>
                        <a:ea typeface="Calibri"/>
                        <a:cs typeface="Calibri"/>
                        <a:sym typeface="Calibri"/>
                      </a:endParaRPr>
                    </a:p>
                  </a:txBody>
                  <a:tcPr marT="64000" marB="64000" marR="64000" marL="6400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c>
                  <a:txBody>
                    <a:bodyPr/>
                    <a:lstStyle/>
                    <a:p>
                      <a:pPr indent="0" lvl="0" marL="0" marR="0" rtl="0" algn="l">
                        <a:spcBef>
                          <a:spcPts val="0"/>
                        </a:spcBef>
                        <a:spcAft>
                          <a:spcPts val="0"/>
                        </a:spcAft>
                        <a:buClr>
                          <a:srgbClr val="1F2937"/>
                        </a:buClr>
                        <a:buSzPts val="1250"/>
                        <a:buFont typeface="Calibri"/>
                        <a:buNone/>
                      </a:pPr>
                      <a:r>
                        <a:rPr lang="en-US" sz="1250" u="none" cap="none" strike="noStrike">
                          <a:solidFill>
                            <a:srgbClr val="1F2937"/>
                          </a:solidFill>
                          <a:latin typeface="Calibri"/>
                          <a:ea typeface="Calibri"/>
                          <a:cs typeface="Calibri"/>
                          <a:sym typeface="Calibri"/>
                        </a:rPr>
                        <a:t>Of the real attacks, how many were caught — low means missed intrusions</a:t>
                      </a:r>
                      <a:endParaRPr sz="1250" u="none" cap="none" strike="noStrike">
                        <a:latin typeface="Calibri"/>
                        <a:ea typeface="Calibri"/>
                        <a:cs typeface="Calibri"/>
                        <a:sym typeface="Calibri"/>
                      </a:endParaRPr>
                    </a:p>
                  </a:txBody>
                  <a:tcPr marT="64000" marB="64000" marR="64000" marL="6400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r>
              <a:tr h="457200">
                <a:tc>
                  <a:txBody>
                    <a:bodyPr/>
                    <a:lstStyle/>
                    <a:p>
                      <a:pPr indent="0" lvl="0" marL="0" marR="0" rtl="0" algn="l">
                        <a:spcBef>
                          <a:spcPts val="0"/>
                        </a:spcBef>
                        <a:spcAft>
                          <a:spcPts val="0"/>
                        </a:spcAft>
                        <a:buClr>
                          <a:srgbClr val="1F2937"/>
                        </a:buClr>
                        <a:buSzPts val="1250"/>
                        <a:buFont typeface="Calibri"/>
                        <a:buNone/>
                      </a:pPr>
                      <a:r>
                        <a:rPr lang="en-US" sz="1250" u="none" cap="none" strike="noStrike">
                          <a:solidFill>
                            <a:srgbClr val="1F2937"/>
                          </a:solidFill>
                          <a:latin typeface="Calibri"/>
                          <a:ea typeface="Calibri"/>
                          <a:cs typeface="Calibri"/>
                          <a:sym typeface="Calibri"/>
                        </a:rPr>
                        <a:t>F1-score</a:t>
                      </a:r>
                      <a:endParaRPr sz="1250" u="none" cap="none" strike="noStrike">
                        <a:latin typeface="Calibri"/>
                        <a:ea typeface="Calibri"/>
                        <a:cs typeface="Calibri"/>
                        <a:sym typeface="Calibri"/>
                      </a:endParaRPr>
                    </a:p>
                  </a:txBody>
                  <a:tcPr marT="64000" marB="64000" marR="64000" marL="6400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c>
                  <a:txBody>
                    <a:bodyPr/>
                    <a:lstStyle/>
                    <a:p>
                      <a:pPr indent="0" lvl="0" marL="0" marR="0" rtl="0" algn="l">
                        <a:spcBef>
                          <a:spcPts val="0"/>
                        </a:spcBef>
                        <a:spcAft>
                          <a:spcPts val="0"/>
                        </a:spcAft>
                        <a:buClr>
                          <a:srgbClr val="1F2937"/>
                        </a:buClr>
                        <a:buSzPts val="1250"/>
                        <a:buFont typeface="Calibri"/>
                        <a:buNone/>
                      </a:pPr>
                      <a:r>
                        <a:rPr lang="en-US" sz="1250" u="none" cap="none" strike="noStrike">
                          <a:solidFill>
                            <a:srgbClr val="1F2937"/>
                          </a:solidFill>
                          <a:latin typeface="Calibri"/>
                          <a:ea typeface="Calibri"/>
                          <a:cs typeface="Calibri"/>
                          <a:sym typeface="Calibri"/>
                        </a:rPr>
                        <a:t>Balanced summary of both error types</a:t>
                      </a:r>
                      <a:endParaRPr sz="1250" u="none" cap="none" strike="noStrike">
                        <a:latin typeface="Calibri"/>
                        <a:ea typeface="Calibri"/>
                        <a:cs typeface="Calibri"/>
                        <a:sym typeface="Calibri"/>
                      </a:endParaRPr>
                    </a:p>
                  </a:txBody>
                  <a:tcPr marT="64000" marB="64000" marR="64000" marL="6400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r>
              <a:tr h="457200">
                <a:tc>
                  <a:txBody>
                    <a:bodyPr/>
                    <a:lstStyle/>
                    <a:p>
                      <a:pPr indent="0" lvl="0" marL="0" marR="0" rtl="0" algn="l">
                        <a:spcBef>
                          <a:spcPts val="0"/>
                        </a:spcBef>
                        <a:spcAft>
                          <a:spcPts val="0"/>
                        </a:spcAft>
                        <a:buClr>
                          <a:srgbClr val="1F2937"/>
                        </a:buClr>
                        <a:buSzPts val="1250"/>
                        <a:buFont typeface="Calibri"/>
                        <a:buNone/>
                      </a:pPr>
                      <a:r>
                        <a:rPr lang="en-US" sz="1250" u="none" cap="none" strike="noStrike">
                          <a:solidFill>
                            <a:srgbClr val="1F2937"/>
                          </a:solidFill>
                          <a:latin typeface="Calibri"/>
                          <a:ea typeface="Calibri"/>
                          <a:cs typeface="Calibri"/>
                          <a:sym typeface="Calibri"/>
                        </a:rPr>
                        <a:t>ROC-AUC</a:t>
                      </a:r>
                      <a:endParaRPr sz="1250" u="none" cap="none" strike="noStrike">
                        <a:latin typeface="Calibri"/>
                        <a:ea typeface="Calibri"/>
                        <a:cs typeface="Calibri"/>
                        <a:sym typeface="Calibri"/>
                      </a:endParaRPr>
                    </a:p>
                  </a:txBody>
                  <a:tcPr marT="64000" marB="64000" marR="64000" marL="6400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c>
                  <a:txBody>
                    <a:bodyPr/>
                    <a:lstStyle/>
                    <a:p>
                      <a:pPr indent="0" lvl="0" marL="0" marR="0" rtl="0" algn="l">
                        <a:spcBef>
                          <a:spcPts val="0"/>
                        </a:spcBef>
                        <a:spcAft>
                          <a:spcPts val="0"/>
                        </a:spcAft>
                        <a:buClr>
                          <a:srgbClr val="1F2937"/>
                        </a:buClr>
                        <a:buSzPts val="1250"/>
                        <a:buFont typeface="Calibri"/>
                        <a:buNone/>
                      </a:pPr>
                      <a:r>
                        <a:rPr lang="en-US" sz="1250" u="none" cap="none" strike="noStrike">
                          <a:solidFill>
                            <a:srgbClr val="1F2937"/>
                          </a:solidFill>
                          <a:latin typeface="Calibri"/>
                          <a:ea typeface="Calibri"/>
                          <a:cs typeface="Calibri"/>
                          <a:sym typeface="Calibri"/>
                        </a:rPr>
                        <a:t>Ability to rank attacks above benign flows at any threshold</a:t>
                      </a:r>
                      <a:endParaRPr sz="1250" u="none" cap="none" strike="noStrike">
                        <a:latin typeface="Calibri"/>
                        <a:ea typeface="Calibri"/>
                        <a:cs typeface="Calibri"/>
                        <a:sym typeface="Calibri"/>
                      </a:endParaRPr>
                    </a:p>
                  </a:txBody>
                  <a:tcPr marT="64000" marB="64000" marR="64000" marL="6400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r>
            </a:tbl>
          </a:graphicData>
        </a:graphic>
      </p:graphicFrame>
      <p:sp>
        <p:nvSpPr>
          <p:cNvPr id="256" name="Google Shape;256;p13"/>
          <p:cNvSpPr/>
          <p:nvPr/>
        </p:nvSpPr>
        <p:spPr>
          <a:xfrm>
            <a:off x="6263640" y="1600200"/>
            <a:ext cx="5376672" cy="2423160"/>
          </a:xfrm>
          <a:prstGeom prst="roundRect">
            <a:avLst>
              <a:gd fmla="val 3019" name="adj"/>
            </a:avLst>
          </a:prstGeom>
          <a:solidFill>
            <a:srgbClr val="FFFFFF"/>
          </a:solidFill>
          <a:ln cap="flat" cmpd="sng" w="9525">
            <a:solidFill>
              <a:srgbClr val="D9DEE5"/>
            </a:solidFill>
            <a:prstDash val="solid"/>
            <a:round/>
            <a:headEnd len="sm" w="sm" type="none"/>
            <a:tailEnd len="sm" w="sm" type="none"/>
          </a:ln>
          <a:effectLst>
            <a:outerShdw blurRad="76200" rotWithShape="0" algn="bl" dir="5400000" dist="25400">
              <a:srgbClr val="000000">
                <a:alpha val="10196"/>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ocedure for the fidelity gap and Jaccard stability" id="257" name="Google Shape;257;p13"/>
          <p:cNvPicPr preferRelativeResize="0"/>
          <p:nvPr/>
        </p:nvPicPr>
        <p:blipFill rotWithShape="1">
          <a:blip r:embed="rId3">
            <a:alphaModFix/>
          </a:blip>
          <a:srcRect b="0" l="0" r="0" t="0"/>
          <a:stretch/>
        </p:blipFill>
        <p:spPr>
          <a:xfrm>
            <a:off x="6373368" y="1773256"/>
            <a:ext cx="5157216" cy="2077048"/>
          </a:xfrm>
          <a:prstGeom prst="rect">
            <a:avLst/>
          </a:prstGeom>
          <a:noFill/>
          <a:ln>
            <a:noFill/>
          </a:ln>
        </p:spPr>
      </p:pic>
      <p:sp>
        <p:nvSpPr>
          <p:cNvPr id="258" name="Google Shape;258;p13"/>
          <p:cNvSpPr txBox="1"/>
          <p:nvPr/>
        </p:nvSpPr>
        <p:spPr>
          <a:xfrm>
            <a:off x="6263640" y="4224528"/>
            <a:ext cx="5376672" cy="566928"/>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1300"/>
              <a:buFont typeface="Calibri"/>
              <a:buNone/>
            </a:pPr>
            <a:r>
              <a:rPr b="1" i="0" lang="en-US" sz="1300" u="none" cap="none" strike="noStrike">
                <a:solidFill>
                  <a:srgbClr val="13233B"/>
                </a:solidFill>
                <a:latin typeface="Calibri"/>
                <a:ea typeface="Calibri"/>
                <a:cs typeface="Calibri"/>
                <a:sym typeface="Calibri"/>
              </a:rPr>
              <a:t>Fidelity gap:  </a:t>
            </a:r>
            <a:r>
              <a:rPr b="0" i="0" lang="en-US" sz="1300" u="none" cap="none" strike="noStrike">
                <a:solidFill>
                  <a:srgbClr val="4B5563"/>
                </a:solidFill>
                <a:latin typeface="Calibri"/>
                <a:ea typeface="Calibri"/>
                <a:cs typeface="Calibri"/>
                <a:sym typeface="Calibri"/>
              </a:rPr>
              <a:t>Drop in confidence when top-k features are masked, minus the drop for k random features [11], [24].</a:t>
            </a:r>
            <a:endParaRPr b="0" i="0" sz="1300" u="none" cap="none" strike="noStrike">
              <a:solidFill>
                <a:schemeClr val="dk1"/>
              </a:solidFill>
              <a:latin typeface="Calibri"/>
              <a:ea typeface="Calibri"/>
              <a:cs typeface="Calibri"/>
              <a:sym typeface="Calibri"/>
            </a:endParaRPr>
          </a:p>
        </p:txBody>
      </p:sp>
      <p:sp>
        <p:nvSpPr>
          <p:cNvPr id="259" name="Google Shape;259;p13"/>
          <p:cNvSpPr txBox="1"/>
          <p:nvPr/>
        </p:nvSpPr>
        <p:spPr>
          <a:xfrm>
            <a:off x="6263640" y="4864608"/>
            <a:ext cx="5376672" cy="566928"/>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1300"/>
              <a:buFont typeface="Calibri"/>
              <a:buNone/>
            </a:pPr>
            <a:r>
              <a:rPr b="1" i="0" lang="en-US" sz="1300" u="none" cap="none" strike="noStrike">
                <a:solidFill>
                  <a:srgbClr val="13233B"/>
                </a:solidFill>
                <a:latin typeface="Calibri"/>
                <a:ea typeface="Calibri"/>
                <a:cs typeface="Calibri"/>
                <a:sym typeface="Calibri"/>
              </a:rPr>
              <a:t>Stability:  </a:t>
            </a:r>
            <a:r>
              <a:rPr b="0" i="0" lang="en-US" sz="1300" u="none" cap="none" strike="noStrike">
                <a:solidFill>
                  <a:srgbClr val="4B5563"/>
                </a:solidFill>
                <a:latin typeface="Calibri"/>
                <a:ea typeface="Calibri"/>
                <a:cs typeface="Calibri"/>
                <a:sym typeface="Calibri"/>
              </a:rPr>
              <a:t>Mean pairwise Jaccard similarity of top-k features over 5 repeats.</a:t>
            </a:r>
            <a:endParaRPr b="0" i="0" sz="1300" u="none" cap="none" strike="noStrike">
              <a:solidFill>
                <a:schemeClr val="dk1"/>
              </a:solidFill>
              <a:latin typeface="Calibri"/>
              <a:ea typeface="Calibri"/>
              <a:cs typeface="Calibri"/>
              <a:sym typeface="Calibri"/>
            </a:endParaRPr>
          </a:p>
        </p:txBody>
      </p:sp>
      <p:sp>
        <p:nvSpPr>
          <p:cNvPr id="260" name="Google Shape;260;p13"/>
          <p:cNvSpPr txBox="1"/>
          <p:nvPr/>
        </p:nvSpPr>
        <p:spPr>
          <a:xfrm>
            <a:off x="6263640" y="5504688"/>
            <a:ext cx="5376672" cy="566928"/>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1300"/>
              <a:buFont typeface="Calibri"/>
              <a:buNone/>
            </a:pPr>
            <a:r>
              <a:rPr b="1" i="0" lang="en-US" sz="1300" u="none" cap="none" strike="noStrike">
                <a:solidFill>
                  <a:srgbClr val="13233B"/>
                </a:solidFill>
                <a:latin typeface="Calibri"/>
                <a:ea typeface="Calibri"/>
                <a:cs typeface="Calibri"/>
                <a:sym typeface="Calibri"/>
              </a:rPr>
              <a:t>Cost:  </a:t>
            </a:r>
            <a:r>
              <a:rPr b="0" i="0" lang="en-US" sz="1300" u="none" cap="none" strike="noStrike">
                <a:solidFill>
                  <a:srgbClr val="4B5563"/>
                </a:solidFill>
                <a:latin typeface="Calibri"/>
                <a:ea typeface="Calibri"/>
                <a:cs typeface="Calibri"/>
                <a:sym typeface="Calibri"/>
              </a:rPr>
              <a:t>Mean seconds to explain one alert.</a:t>
            </a:r>
            <a:endParaRPr b="0" i="0" sz="1300" u="none" cap="none" strike="noStrike">
              <a:solidFill>
                <a:schemeClr val="dk1"/>
              </a:solidFill>
              <a:latin typeface="Calibri"/>
              <a:ea typeface="Calibri"/>
              <a:cs typeface="Calibri"/>
              <a:sym typeface="Calibri"/>
            </a:endParaRPr>
          </a:p>
        </p:txBody>
      </p:sp>
      <p:sp>
        <p:nvSpPr>
          <p:cNvPr id="261" name="Google Shape;261;p13"/>
          <p:cNvSpPr txBox="1"/>
          <p:nvPr/>
        </p:nvSpPr>
        <p:spPr>
          <a:xfrm>
            <a:off x="548640" y="6419088"/>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6B7280"/>
              </a:buClr>
              <a:buSzPts val="1000"/>
              <a:buFont typeface="Calibri"/>
              <a:buNone/>
            </a:pPr>
            <a:r>
              <a:rPr b="0" i="0" lang="en-US" sz="1000" u="none" cap="none" strike="noStrike">
                <a:solidFill>
                  <a:srgbClr val="6B7280"/>
                </a:solidFill>
                <a:latin typeface="Calibri"/>
                <a:ea typeface="Calibri"/>
                <a:cs typeface="Calibri"/>
                <a:sym typeface="Calibri"/>
              </a:rPr>
              <a:t>A. G. Babariya  |  Explainable AI for Network Intrusion Detection</a:t>
            </a:r>
            <a:endParaRPr b="0" i="0" sz="1000" u="none" cap="none" strike="noStrike">
              <a:solidFill>
                <a:schemeClr val="dk1"/>
              </a:solidFill>
              <a:latin typeface="Calibri"/>
              <a:ea typeface="Calibri"/>
              <a:cs typeface="Calibri"/>
              <a:sym typeface="Calibri"/>
            </a:endParaRPr>
          </a:p>
        </p:txBody>
      </p:sp>
      <p:sp>
        <p:nvSpPr>
          <p:cNvPr id="262" name="Google Shape;262;p13"/>
          <p:cNvSpPr txBox="1"/>
          <p:nvPr/>
        </p:nvSpPr>
        <p:spPr>
          <a:xfrm>
            <a:off x="10908792" y="6419088"/>
            <a:ext cx="73152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6B7280"/>
              </a:buClr>
              <a:buSzPts val="1000"/>
              <a:buFont typeface="Calibri"/>
              <a:buNone/>
            </a:pPr>
            <a:r>
              <a:rPr b="0" i="0" lang="en-US" sz="1000" u="none" cap="none" strike="noStrike">
                <a:solidFill>
                  <a:srgbClr val="6B7280"/>
                </a:solidFill>
                <a:latin typeface="Calibri"/>
                <a:ea typeface="Calibri"/>
                <a:cs typeface="Calibri"/>
                <a:sym typeface="Calibri"/>
              </a:rPr>
              <a:t>11</a:t>
            </a:r>
            <a:endParaRPr b="0" i="0" sz="1000" u="none" cap="none" strike="noStrike">
              <a:solidFill>
                <a:schemeClr val="dk1"/>
              </a:solidFill>
              <a:latin typeface="Calibri"/>
              <a:ea typeface="Calibri"/>
              <a:cs typeface="Calibri"/>
              <a:sym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267" name="Shape 267"/>
        <p:cNvGrpSpPr/>
        <p:nvPr/>
      </p:nvGrpSpPr>
      <p:grpSpPr>
        <a:xfrm>
          <a:off x="0" y="0"/>
          <a:ext cx="0" cy="0"/>
          <a:chOff x="0" y="0"/>
          <a:chExt cx="0" cy="0"/>
        </a:xfrm>
      </p:grpSpPr>
      <p:sp>
        <p:nvSpPr>
          <p:cNvPr id="268" name="Google Shape;268;p14"/>
          <p:cNvSpPr txBox="1"/>
          <p:nvPr/>
        </p:nvSpPr>
        <p:spPr>
          <a:xfrm>
            <a:off x="548640" y="347472"/>
            <a:ext cx="91440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D7A6F"/>
              </a:buClr>
              <a:buSzPts val="1200"/>
              <a:buFont typeface="Calibri"/>
              <a:buNone/>
            </a:pPr>
            <a:r>
              <a:rPr b="1" i="0" lang="en-US" sz="1200" u="none" cap="none" strike="noStrike">
                <a:solidFill>
                  <a:srgbClr val="1D7A6F"/>
                </a:solidFill>
                <a:latin typeface="Calibri"/>
                <a:ea typeface="Calibri"/>
                <a:cs typeface="Calibri"/>
                <a:sym typeface="Calibri"/>
              </a:rPr>
              <a:t>09  IMPLEMENTATION</a:t>
            </a:r>
            <a:endParaRPr b="0" i="0" sz="1200" u="none" cap="none" strike="noStrike">
              <a:solidFill>
                <a:schemeClr val="dk1"/>
              </a:solidFill>
              <a:latin typeface="Calibri"/>
              <a:ea typeface="Calibri"/>
              <a:cs typeface="Calibri"/>
              <a:sym typeface="Calibri"/>
            </a:endParaRPr>
          </a:p>
        </p:txBody>
      </p:sp>
      <p:sp>
        <p:nvSpPr>
          <p:cNvPr id="269" name="Google Shape;269;p14"/>
          <p:cNvSpPr txBox="1"/>
          <p:nvPr/>
        </p:nvSpPr>
        <p:spPr>
          <a:xfrm>
            <a:off x="548640" y="621792"/>
            <a:ext cx="11064240" cy="6858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3000"/>
              <a:buFont typeface="Cambria"/>
              <a:buNone/>
            </a:pPr>
            <a:r>
              <a:rPr b="1" i="0" lang="en-US" sz="3000" u="none" cap="none" strike="noStrike">
                <a:solidFill>
                  <a:srgbClr val="13233B"/>
                </a:solidFill>
                <a:latin typeface="Cambria"/>
                <a:ea typeface="Cambria"/>
                <a:cs typeface="Cambria"/>
                <a:sym typeface="Cambria"/>
              </a:rPr>
              <a:t>A Python pipeline on a CPU-only laptop</a:t>
            </a:r>
            <a:endParaRPr b="0" i="0" sz="3000" u="none" cap="none" strike="noStrike">
              <a:solidFill>
                <a:schemeClr val="dk1"/>
              </a:solidFill>
              <a:latin typeface="Calibri"/>
              <a:ea typeface="Calibri"/>
              <a:cs typeface="Calibri"/>
              <a:sym typeface="Calibri"/>
            </a:endParaRPr>
          </a:p>
        </p:txBody>
      </p:sp>
      <p:graphicFrame>
        <p:nvGraphicFramePr>
          <p:cNvPr id="270" name="Google Shape;270;p14"/>
          <p:cNvGraphicFramePr/>
          <p:nvPr/>
        </p:nvGraphicFramePr>
        <p:xfrm>
          <a:off x="548640" y="1600200"/>
          <a:ext cx="3000000" cy="3000000"/>
        </p:xfrm>
        <a:graphic>
          <a:graphicData uri="http://schemas.openxmlformats.org/drawingml/2006/table">
            <a:tbl>
              <a:tblPr>
                <a:noFill/>
                <a:tableStyleId>{A9ED424C-30D3-4510-9378-8C3B386AA62C}</a:tableStyleId>
              </a:tblPr>
              <a:tblGrid>
                <a:gridCol w="3017525"/>
                <a:gridCol w="2743200"/>
              </a:tblGrid>
              <a:tr h="475500">
                <a:tc>
                  <a:txBody>
                    <a:bodyPr/>
                    <a:lstStyle/>
                    <a:p>
                      <a:pPr indent="0" lvl="0" marL="0" marR="0" rtl="0" algn="l">
                        <a:spcBef>
                          <a:spcPts val="0"/>
                        </a:spcBef>
                        <a:spcAft>
                          <a:spcPts val="0"/>
                        </a:spcAft>
                        <a:buClr>
                          <a:srgbClr val="FFFFFF"/>
                        </a:buClr>
                        <a:buSzPts val="1250"/>
                        <a:buFont typeface="Calibri"/>
                        <a:buNone/>
                      </a:pPr>
                      <a:r>
                        <a:rPr b="1" lang="en-US" sz="1250" u="none" cap="none" strike="noStrike">
                          <a:solidFill>
                            <a:srgbClr val="FFFFFF"/>
                          </a:solidFill>
                          <a:latin typeface="Calibri"/>
                          <a:ea typeface="Calibri"/>
                          <a:cs typeface="Calibri"/>
                          <a:sym typeface="Calibri"/>
                        </a:rPr>
                        <a:t>Component</a:t>
                      </a:r>
                      <a:endParaRPr sz="1250" u="none" cap="none" strike="noStrike">
                        <a:latin typeface="Calibri"/>
                        <a:ea typeface="Calibri"/>
                        <a:cs typeface="Calibri"/>
                        <a:sym typeface="Calibri"/>
                      </a:endParaRPr>
                    </a:p>
                  </a:txBody>
                  <a:tcPr marT="64000" marB="64000" marR="64000" marL="6400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solidFill>
                      <a:srgbClr val="13233B"/>
                    </a:solidFill>
                  </a:tcPr>
                </a:tc>
                <a:tc>
                  <a:txBody>
                    <a:bodyPr/>
                    <a:lstStyle/>
                    <a:p>
                      <a:pPr indent="0" lvl="0" marL="0" marR="0" rtl="0" algn="l">
                        <a:spcBef>
                          <a:spcPts val="0"/>
                        </a:spcBef>
                        <a:spcAft>
                          <a:spcPts val="0"/>
                        </a:spcAft>
                        <a:buClr>
                          <a:srgbClr val="FFFFFF"/>
                        </a:buClr>
                        <a:buSzPts val="1250"/>
                        <a:buFont typeface="Calibri"/>
                        <a:buNone/>
                      </a:pPr>
                      <a:r>
                        <a:rPr b="1" lang="en-US" sz="1250" u="none" cap="none" strike="noStrike">
                          <a:solidFill>
                            <a:srgbClr val="FFFFFF"/>
                          </a:solidFill>
                          <a:latin typeface="Calibri"/>
                          <a:ea typeface="Calibri"/>
                          <a:cs typeface="Calibri"/>
                          <a:sym typeface="Calibri"/>
                        </a:rPr>
                        <a:t>Used for</a:t>
                      </a:r>
                      <a:endParaRPr sz="1250" u="none" cap="none" strike="noStrike">
                        <a:latin typeface="Calibri"/>
                        <a:ea typeface="Calibri"/>
                        <a:cs typeface="Calibri"/>
                        <a:sym typeface="Calibri"/>
                      </a:endParaRPr>
                    </a:p>
                  </a:txBody>
                  <a:tcPr marT="64000" marB="64000" marR="64000" marL="6400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solidFill>
                      <a:srgbClr val="13233B"/>
                    </a:solidFill>
                  </a:tcPr>
                </a:tc>
              </a:tr>
              <a:tr h="475500">
                <a:tc>
                  <a:txBody>
                    <a:bodyPr/>
                    <a:lstStyle/>
                    <a:p>
                      <a:pPr indent="0" lvl="0" marL="0" marR="0" rtl="0" algn="l">
                        <a:spcBef>
                          <a:spcPts val="0"/>
                        </a:spcBef>
                        <a:spcAft>
                          <a:spcPts val="0"/>
                        </a:spcAft>
                        <a:buClr>
                          <a:srgbClr val="1F2937"/>
                        </a:buClr>
                        <a:buSzPts val="1250"/>
                        <a:buFont typeface="Calibri"/>
                        <a:buNone/>
                      </a:pPr>
                      <a:r>
                        <a:rPr lang="en-US" sz="1250" u="none" cap="none" strike="noStrike">
                          <a:solidFill>
                            <a:srgbClr val="1F2937"/>
                          </a:solidFill>
                          <a:latin typeface="Calibri"/>
                          <a:ea typeface="Calibri"/>
                          <a:cs typeface="Calibri"/>
                          <a:sym typeface="Calibri"/>
                        </a:rPr>
                        <a:t>Python 3.12, pandas, NumPy</a:t>
                      </a:r>
                      <a:endParaRPr sz="1250" u="none" cap="none" strike="noStrike">
                        <a:latin typeface="Calibri"/>
                        <a:ea typeface="Calibri"/>
                        <a:cs typeface="Calibri"/>
                        <a:sym typeface="Calibri"/>
                      </a:endParaRPr>
                    </a:p>
                  </a:txBody>
                  <a:tcPr marT="64000" marB="64000" marR="64000" marL="6400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c>
                  <a:txBody>
                    <a:bodyPr/>
                    <a:lstStyle/>
                    <a:p>
                      <a:pPr indent="0" lvl="0" marL="0" marR="0" rtl="0" algn="l">
                        <a:spcBef>
                          <a:spcPts val="0"/>
                        </a:spcBef>
                        <a:spcAft>
                          <a:spcPts val="0"/>
                        </a:spcAft>
                        <a:buClr>
                          <a:srgbClr val="1F2937"/>
                        </a:buClr>
                        <a:buSzPts val="1250"/>
                        <a:buFont typeface="Calibri"/>
                        <a:buNone/>
                      </a:pPr>
                      <a:r>
                        <a:rPr lang="en-US" sz="1250" u="none" cap="none" strike="noStrike">
                          <a:solidFill>
                            <a:srgbClr val="1F2937"/>
                          </a:solidFill>
                          <a:latin typeface="Calibri"/>
                          <a:ea typeface="Calibri"/>
                          <a:cs typeface="Calibri"/>
                          <a:sym typeface="Calibri"/>
                        </a:rPr>
                        <a:t>loading and cleaning flows</a:t>
                      </a:r>
                      <a:endParaRPr sz="1250" u="none" cap="none" strike="noStrike">
                        <a:latin typeface="Calibri"/>
                        <a:ea typeface="Calibri"/>
                        <a:cs typeface="Calibri"/>
                        <a:sym typeface="Calibri"/>
                      </a:endParaRPr>
                    </a:p>
                  </a:txBody>
                  <a:tcPr marT="64000" marB="64000" marR="64000" marL="6400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r>
              <a:tr h="475500">
                <a:tc>
                  <a:txBody>
                    <a:bodyPr/>
                    <a:lstStyle/>
                    <a:p>
                      <a:pPr indent="0" lvl="0" marL="0" marR="0" rtl="0" algn="l">
                        <a:spcBef>
                          <a:spcPts val="0"/>
                        </a:spcBef>
                        <a:spcAft>
                          <a:spcPts val="0"/>
                        </a:spcAft>
                        <a:buClr>
                          <a:srgbClr val="1F2937"/>
                        </a:buClr>
                        <a:buSzPts val="1250"/>
                        <a:buFont typeface="Calibri"/>
                        <a:buNone/>
                      </a:pPr>
                      <a:r>
                        <a:rPr lang="en-US" sz="1250" u="none" cap="none" strike="noStrike">
                          <a:solidFill>
                            <a:srgbClr val="1F2937"/>
                          </a:solidFill>
                          <a:latin typeface="Calibri"/>
                          <a:ea typeface="Calibri"/>
                          <a:cs typeface="Calibri"/>
                          <a:sym typeface="Calibri"/>
                        </a:rPr>
                        <a:t>scikit-learn [25]</a:t>
                      </a:r>
                      <a:endParaRPr sz="1250" u="none" cap="none" strike="noStrike">
                        <a:latin typeface="Calibri"/>
                        <a:ea typeface="Calibri"/>
                        <a:cs typeface="Calibri"/>
                        <a:sym typeface="Calibri"/>
                      </a:endParaRPr>
                    </a:p>
                  </a:txBody>
                  <a:tcPr marT="64000" marB="64000" marR="64000" marL="6400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c>
                  <a:txBody>
                    <a:bodyPr/>
                    <a:lstStyle/>
                    <a:p>
                      <a:pPr indent="0" lvl="0" marL="0" marR="0" rtl="0" algn="l">
                        <a:spcBef>
                          <a:spcPts val="0"/>
                        </a:spcBef>
                        <a:spcAft>
                          <a:spcPts val="0"/>
                        </a:spcAft>
                        <a:buClr>
                          <a:srgbClr val="1F2937"/>
                        </a:buClr>
                        <a:buSzPts val="1250"/>
                        <a:buFont typeface="Calibri"/>
                        <a:buNone/>
                      </a:pPr>
                      <a:r>
                        <a:rPr lang="en-US" sz="1250" u="none" cap="none" strike="noStrike">
                          <a:solidFill>
                            <a:srgbClr val="1F2937"/>
                          </a:solidFill>
                          <a:latin typeface="Calibri"/>
                          <a:ea typeface="Calibri"/>
                          <a:cs typeface="Calibri"/>
                          <a:sym typeface="Calibri"/>
                        </a:rPr>
                        <a:t>scaling, split, Random Forest, search</a:t>
                      </a:r>
                      <a:endParaRPr sz="1250" u="none" cap="none" strike="noStrike">
                        <a:latin typeface="Calibri"/>
                        <a:ea typeface="Calibri"/>
                        <a:cs typeface="Calibri"/>
                        <a:sym typeface="Calibri"/>
                      </a:endParaRPr>
                    </a:p>
                  </a:txBody>
                  <a:tcPr marT="64000" marB="64000" marR="64000" marL="6400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r>
              <a:tr h="475500">
                <a:tc>
                  <a:txBody>
                    <a:bodyPr/>
                    <a:lstStyle/>
                    <a:p>
                      <a:pPr indent="0" lvl="0" marL="0" marR="0" rtl="0" algn="l">
                        <a:spcBef>
                          <a:spcPts val="0"/>
                        </a:spcBef>
                        <a:spcAft>
                          <a:spcPts val="0"/>
                        </a:spcAft>
                        <a:buClr>
                          <a:srgbClr val="1F2937"/>
                        </a:buClr>
                        <a:buSzPts val="1250"/>
                        <a:buFont typeface="Calibri"/>
                        <a:buNone/>
                      </a:pPr>
                      <a:r>
                        <a:rPr lang="en-US" sz="1250" u="none" cap="none" strike="noStrike">
                          <a:solidFill>
                            <a:srgbClr val="1F2937"/>
                          </a:solidFill>
                          <a:latin typeface="Calibri"/>
                          <a:ea typeface="Calibri"/>
                          <a:cs typeface="Calibri"/>
                          <a:sym typeface="Calibri"/>
                        </a:rPr>
                        <a:t>imbalanced-learn [26]</a:t>
                      </a:r>
                      <a:endParaRPr sz="1250" u="none" cap="none" strike="noStrike">
                        <a:latin typeface="Calibri"/>
                        <a:ea typeface="Calibri"/>
                        <a:cs typeface="Calibri"/>
                        <a:sym typeface="Calibri"/>
                      </a:endParaRPr>
                    </a:p>
                  </a:txBody>
                  <a:tcPr marT="64000" marB="64000" marR="64000" marL="6400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c>
                  <a:txBody>
                    <a:bodyPr/>
                    <a:lstStyle/>
                    <a:p>
                      <a:pPr indent="0" lvl="0" marL="0" marR="0" rtl="0" algn="l">
                        <a:spcBef>
                          <a:spcPts val="0"/>
                        </a:spcBef>
                        <a:spcAft>
                          <a:spcPts val="0"/>
                        </a:spcAft>
                        <a:buClr>
                          <a:srgbClr val="1F2937"/>
                        </a:buClr>
                        <a:buSzPts val="1250"/>
                        <a:buFont typeface="Calibri"/>
                        <a:buNone/>
                      </a:pPr>
                      <a:r>
                        <a:rPr lang="en-US" sz="1250" u="none" cap="none" strike="noStrike">
                          <a:solidFill>
                            <a:srgbClr val="1F2937"/>
                          </a:solidFill>
                          <a:latin typeface="Calibri"/>
                          <a:ea typeface="Calibri"/>
                          <a:cs typeface="Calibri"/>
                          <a:sym typeface="Calibri"/>
                        </a:rPr>
                        <a:t>SMOTE oversampling</a:t>
                      </a:r>
                      <a:endParaRPr sz="1250" u="none" cap="none" strike="noStrike">
                        <a:latin typeface="Calibri"/>
                        <a:ea typeface="Calibri"/>
                        <a:cs typeface="Calibri"/>
                        <a:sym typeface="Calibri"/>
                      </a:endParaRPr>
                    </a:p>
                  </a:txBody>
                  <a:tcPr marT="64000" marB="64000" marR="64000" marL="6400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r>
              <a:tr h="475500">
                <a:tc>
                  <a:txBody>
                    <a:bodyPr/>
                    <a:lstStyle/>
                    <a:p>
                      <a:pPr indent="0" lvl="0" marL="0" marR="0" rtl="0" algn="l">
                        <a:spcBef>
                          <a:spcPts val="0"/>
                        </a:spcBef>
                        <a:spcAft>
                          <a:spcPts val="0"/>
                        </a:spcAft>
                        <a:buClr>
                          <a:srgbClr val="1F2937"/>
                        </a:buClr>
                        <a:buSzPts val="1250"/>
                        <a:buFont typeface="Calibri"/>
                        <a:buNone/>
                      </a:pPr>
                      <a:r>
                        <a:rPr lang="en-US" sz="1250" u="none" cap="none" strike="noStrike">
                          <a:solidFill>
                            <a:srgbClr val="1F2937"/>
                          </a:solidFill>
                          <a:latin typeface="Calibri"/>
                          <a:ea typeface="Calibri"/>
                          <a:cs typeface="Calibri"/>
                          <a:sym typeface="Calibri"/>
                        </a:rPr>
                        <a:t>XGBoost</a:t>
                      </a:r>
                      <a:endParaRPr sz="1250" u="none" cap="none" strike="noStrike">
                        <a:latin typeface="Calibri"/>
                        <a:ea typeface="Calibri"/>
                        <a:cs typeface="Calibri"/>
                        <a:sym typeface="Calibri"/>
                      </a:endParaRPr>
                    </a:p>
                  </a:txBody>
                  <a:tcPr marT="64000" marB="64000" marR="64000" marL="6400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c>
                  <a:txBody>
                    <a:bodyPr/>
                    <a:lstStyle/>
                    <a:p>
                      <a:pPr indent="0" lvl="0" marL="0" marR="0" rtl="0" algn="l">
                        <a:spcBef>
                          <a:spcPts val="0"/>
                        </a:spcBef>
                        <a:spcAft>
                          <a:spcPts val="0"/>
                        </a:spcAft>
                        <a:buClr>
                          <a:srgbClr val="1F2937"/>
                        </a:buClr>
                        <a:buSzPts val="1250"/>
                        <a:buFont typeface="Calibri"/>
                        <a:buNone/>
                      </a:pPr>
                      <a:r>
                        <a:rPr lang="en-US" sz="1250" u="none" cap="none" strike="noStrike">
                          <a:solidFill>
                            <a:srgbClr val="1F2937"/>
                          </a:solidFill>
                          <a:latin typeface="Calibri"/>
                          <a:ea typeface="Calibri"/>
                          <a:cs typeface="Calibri"/>
                          <a:sym typeface="Calibri"/>
                        </a:rPr>
                        <a:t>gradient-boosted trees</a:t>
                      </a:r>
                      <a:endParaRPr sz="1250" u="none" cap="none" strike="noStrike">
                        <a:latin typeface="Calibri"/>
                        <a:ea typeface="Calibri"/>
                        <a:cs typeface="Calibri"/>
                        <a:sym typeface="Calibri"/>
                      </a:endParaRPr>
                    </a:p>
                  </a:txBody>
                  <a:tcPr marT="64000" marB="64000" marR="64000" marL="6400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r>
              <a:tr h="475500">
                <a:tc>
                  <a:txBody>
                    <a:bodyPr/>
                    <a:lstStyle/>
                    <a:p>
                      <a:pPr indent="0" lvl="0" marL="0" marR="0" rtl="0" algn="l">
                        <a:spcBef>
                          <a:spcPts val="0"/>
                        </a:spcBef>
                        <a:spcAft>
                          <a:spcPts val="0"/>
                        </a:spcAft>
                        <a:buClr>
                          <a:srgbClr val="1F2937"/>
                        </a:buClr>
                        <a:buSzPts val="1250"/>
                        <a:buFont typeface="Calibri"/>
                        <a:buNone/>
                      </a:pPr>
                      <a:r>
                        <a:rPr lang="en-US" sz="1250" u="none" cap="none" strike="noStrike">
                          <a:solidFill>
                            <a:srgbClr val="1F2937"/>
                          </a:solidFill>
                          <a:latin typeface="Calibri"/>
                          <a:ea typeface="Calibri"/>
                          <a:cs typeface="Calibri"/>
                          <a:sym typeface="Calibri"/>
                        </a:rPr>
                        <a:t>TensorFlow / Keras [27]</a:t>
                      </a:r>
                      <a:endParaRPr sz="1250" u="none" cap="none" strike="noStrike">
                        <a:latin typeface="Calibri"/>
                        <a:ea typeface="Calibri"/>
                        <a:cs typeface="Calibri"/>
                        <a:sym typeface="Calibri"/>
                      </a:endParaRPr>
                    </a:p>
                  </a:txBody>
                  <a:tcPr marT="64000" marB="64000" marR="64000" marL="6400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c>
                  <a:txBody>
                    <a:bodyPr/>
                    <a:lstStyle/>
                    <a:p>
                      <a:pPr indent="0" lvl="0" marL="0" marR="0" rtl="0" algn="l">
                        <a:spcBef>
                          <a:spcPts val="0"/>
                        </a:spcBef>
                        <a:spcAft>
                          <a:spcPts val="0"/>
                        </a:spcAft>
                        <a:buClr>
                          <a:srgbClr val="1F2937"/>
                        </a:buClr>
                        <a:buSzPts val="1250"/>
                        <a:buFont typeface="Calibri"/>
                        <a:buNone/>
                      </a:pPr>
                      <a:r>
                        <a:rPr lang="en-US" sz="1250" u="none" cap="none" strike="noStrike">
                          <a:solidFill>
                            <a:srgbClr val="1F2937"/>
                          </a:solidFill>
                          <a:latin typeface="Calibri"/>
                          <a:ea typeface="Calibri"/>
                          <a:cs typeface="Calibri"/>
                          <a:sym typeface="Calibri"/>
                        </a:rPr>
                        <a:t>LSTM</a:t>
                      </a:r>
                      <a:endParaRPr sz="1250" u="none" cap="none" strike="noStrike">
                        <a:latin typeface="Calibri"/>
                        <a:ea typeface="Calibri"/>
                        <a:cs typeface="Calibri"/>
                        <a:sym typeface="Calibri"/>
                      </a:endParaRPr>
                    </a:p>
                  </a:txBody>
                  <a:tcPr marT="64000" marB="64000" marR="64000" marL="6400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r>
              <a:tr h="475500">
                <a:tc>
                  <a:txBody>
                    <a:bodyPr/>
                    <a:lstStyle/>
                    <a:p>
                      <a:pPr indent="0" lvl="0" marL="0" marR="0" rtl="0" algn="l">
                        <a:spcBef>
                          <a:spcPts val="0"/>
                        </a:spcBef>
                        <a:spcAft>
                          <a:spcPts val="0"/>
                        </a:spcAft>
                        <a:buClr>
                          <a:srgbClr val="1F2937"/>
                        </a:buClr>
                        <a:buSzPts val="1250"/>
                        <a:buFont typeface="Calibri"/>
                        <a:buNone/>
                      </a:pPr>
                      <a:r>
                        <a:rPr lang="en-US" sz="1250" u="none" cap="none" strike="noStrike">
                          <a:solidFill>
                            <a:srgbClr val="1F2937"/>
                          </a:solidFill>
                          <a:latin typeface="Calibri"/>
                          <a:ea typeface="Calibri"/>
                          <a:cs typeface="Calibri"/>
                          <a:sym typeface="Calibri"/>
                        </a:rPr>
                        <a:t>SHAP, LIME</a:t>
                      </a:r>
                      <a:endParaRPr sz="1250" u="none" cap="none" strike="noStrike">
                        <a:latin typeface="Calibri"/>
                        <a:ea typeface="Calibri"/>
                        <a:cs typeface="Calibri"/>
                        <a:sym typeface="Calibri"/>
                      </a:endParaRPr>
                    </a:p>
                  </a:txBody>
                  <a:tcPr marT="64000" marB="64000" marR="64000" marL="6400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c>
                  <a:txBody>
                    <a:bodyPr/>
                    <a:lstStyle/>
                    <a:p>
                      <a:pPr indent="0" lvl="0" marL="0" marR="0" rtl="0" algn="l">
                        <a:spcBef>
                          <a:spcPts val="0"/>
                        </a:spcBef>
                        <a:spcAft>
                          <a:spcPts val="0"/>
                        </a:spcAft>
                        <a:buClr>
                          <a:srgbClr val="1F2937"/>
                        </a:buClr>
                        <a:buSzPts val="1250"/>
                        <a:buFont typeface="Calibri"/>
                        <a:buNone/>
                      </a:pPr>
                      <a:r>
                        <a:rPr lang="en-US" sz="1250" u="none" cap="none" strike="noStrike">
                          <a:solidFill>
                            <a:srgbClr val="1F2937"/>
                          </a:solidFill>
                          <a:latin typeface="Calibri"/>
                          <a:ea typeface="Calibri"/>
                          <a:cs typeface="Calibri"/>
                          <a:sym typeface="Calibri"/>
                        </a:rPr>
                        <a:t>explanations</a:t>
                      </a:r>
                      <a:endParaRPr sz="1250" u="none" cap="none" strike="noStrike">
                        <a:latin typeface="Calibri"/>
                        <a:ea typeface="Calibri"/>
                        <a:cs typeface="Calibri"/>
                        <a:sym typeface="Calibri"/>
                      </a:endParaRPr>
                    </a:p>
                  </a:txBody>
                  <a:tcPr marT="64000" marB="64000" marR="64000" marL="6400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r>
              <a:tr h="475500">
                <a:tc>
                  <a:txBody>
                    <a:bodyPr/>
                    <a:lstStyle/>
                    <a:p>
                      <a:pPr indent="0" lvl="0" marL="0" marR="0" rtl="0" algn="l">
                        <a:spcBef>
                          <a:spcPts val="0"/>
                        </a:spcBef>
                        <a:spcAft>
                          <a:spcPts val="0"/>
                        </a:spcAft>
                        <a:buClr>
                          <a:srgbClr val="1F2937"/>
                        </a:buClr>
                        <a:buSzPts val="1250"/>
                        <a:buFont typeface="Calibri"/>
                        <a:buNone/>
                      </a:pPr>
                      <a:r>
                        <a:rPr lang="en-US" sz="1250" u="none" cap="none" strike="noStrike">
                          <a:solidFill>
                            <a:srgbClr val="1F2937"/>
                          </a:solidFill>
                          <a:latin typeface="Calibri"/>
                          <a:ea typeface="Calibri"/>
                          <a:cs typeface="Calibri"/>
                          <a:sym typeface="Calibri"/>
                        </a:rPr>
                        <a:t>Ryzen 5 7520U, 8 GB RAM, no GPU</a:t>
                      </a:r>
                      <a:endParaRPr sz="1250" u="none" cap="none" strike="noStrike">
                        <a:latin typeface="Calibri"/>
                        <a:ea typeface="Calibri"/>
                        <a:cs typeface="Calibri"/>
                        <a:sym typeface="Calibri"/>
                      </a:endParaRPr>
                    </a:p>
                  </a:txBody>
                  <a:tcPr marT="64000" marB="64000" marR="64000" marL="6400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c>
                  <a:txBody>
                    <a:bodyPr/>
                    <a:lstStyle/>
                    <a:p>
                      <a:pPr indent="0" lvl="0" marL="0" marR="0" rtl="0" algn="l">
                        <a:spcBef>
                          <a:spcPts val="0"/>
                        </a:spcBef>
                        <a:spcAft>
                          <a:spcPts val="0"/>
                        </a:spcAft>
                        <a:buClr>
                          <a:srgbClr val="1F2937"/>
                        </a:buClr>
                        <a:buSzPts val="1250"/>
                        <a:buFont typeface="Calibri"/>
                        <a:buNone/>
                      </a:pPr>
                      <a:r>
                        <a:rPr lang="en-US" sz="1250" u="none" cap="none" strike="noStrike">
                          <a:solidFill>
                            <a:srgbClr val="1F2937"/>
                          </a:solidFill>
                          <a:latin typeface="Calibri"/>
                          <a:ea typeface="Calibri"/>
                          <a:cs typeface="Calibri"/>
                          <a:sym typeface="Calibri"/>
                        </a:rPr>
                        <a:t>primary machine</a:t>
                      </a:r>
                      <a:endParaRPr sz="1250" u="none" cap="none" strike="noStrike">
                        <a:latin typeface="Calibri"/>
                        <a:ea typeface="Calibri"/>
                        <a:cs typeface="Calibri"/>
                        <a:sym typeface="Calibri"/>
                      </a:endParaRPr>
                    </a:p>
                  </a:txBody>
                  <a:tcPr marT="64000" marB="64000" marR="64000" marL="6400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r>
            </a:tbl>
          </a:graphicData>
        </a:graphic>
      </p:graphicFrame>
      <p:sp>
        <p:nvSpPr>
          <p:cNvPr id="271" name="Google Shape;271;p14"/>
          <p:cNvSpPr/>
          <p:nvPr/>
        </p:nvSpPr>
        <p:spPr>
          <a:xfrm>
            <a:off x="6629400" y="1600200"/>
            <a:ext cx="5010912" cy="2194560"/>
          </a:xfrm>
          <a:prstGeom prst="roundRect">
            <a:avLst>
              <a:gd fmla="val 4167" name="adj"/>
            </a:avLst>
          </a:prstGeom>
          <a:solidFill>
            <a:srgbClr val="0C1829"/>
          </a:solidFill>
          <a:ln cap="flat" cmpd="sng" w="12700">
            <a:solidFill>
              <a:srgbClr val="0C1829"/>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2" name="Google Shape;272;p14"/>
          <p:cNvSpPr txBox="1"/>
          <p:nvPr/>
        </p:nvSpPr>
        <p:spPr>
          <a:xfrm>
            <a:off x="6858000" y="1737360"/>
            <a:ext cx="4572000" cy="2743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8FD3C8"/>
              </a:buClr>
              <a:buSzPts val="1300"/>
              <a:buFont typeface="Calibri"/>
              <a:buNone/>
            </a:pPr>
            <a:r>
              <a:rPr b="1" i="0" lang="en-US" sz="1300" u="none" cap="none" strike="noStrike">
                <a:solidFill>
                  <a:srgbClr val="8FD3C8"/>
                </a:solidFill>
                <a:latin typeface="Calibri"/>
                <a:ea typeface="Calibri"/>
                <a:cs typeface="Calibri"/>
                <a:sym typeface="Calibri"/>
              </a:rPr>
              <a:t>Workflow</a:t>
            </a:r>
            <a:endParaRPr b="0" i="0" sz="1300" u="none" cap="none" strike="noStrike">
              <a:solidFill>
                <a:schemeClr val="dk1"/>
              </a:solidFill>
              <a:latin typeface="Calibri"/>
              <a:ea typeface="Calibri"/>
              <a:cs typeface="Calibri"/>
              <a:sym typeface="Calibri"/>
            </a:endParaRPr>
          </a:p>
        </p:txBody>
      </p:sp>
      <p:sp>
        <p:nvSpPr>
          <p:cNvPr id="273" name="Google Shape;273;p14"/>
          <p:cNvSpPr txBox="1"/>
          <p:nvPr/>
        </p:nvSpPr>
        <p:spPr>
          <a:xfrm>
            <a:off x="6858000" y="2148840"/>
            <a:ext cx="4663440" cy="14630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E6EDF5"/>
              </a:buClr>
              <a:buSzPts val="1300"/>
              <a:buFont typeface="Courier New"/>
              <a:buNone/>
            </a:pPr>
            <a:r>
              <a:rPr b="0" i="0" lang="en-US" sz="1300" u="none" cap="none" strike="noStrike">
                <a:solidFill>
                  <a:srgbClr val="E6EDF5"/>
                </a:solidFill>
                <a:latin typeface="Courier New"/>
                <a:ea typeface="Courier New"/>
                <a:cs typeface="Courier New"/>
                <a:sym typeface="Courier New"/>
              </a:rPr>
              <a:t>$ python -m src.make_synthetic_data</a:t>
            </a:r>
            <a:endParaRPr b="0" i="0" sz="1300" u="none" cap="none" strike="noStrike">
              <a:solidFill>
                <a:schemeClr val="dk1"/>
              </a:solidFill>
              <a:latin typeface="Calibri"/>
              <a:ea typeface="Calibri"/>
              <a:cs typeface="Calibri"/>
              <a:sym typeface="Calibri"/>
            </a:endParaRPr>
          </a:p>
          <a:p>
            <a:pPr indent="0" lvl="0" marL="0" marR="0" rtl="0" algn="l">
              <a:spcBef>
                <a:spcPts val="1000"/>
              </a:spcBef>
              <a:spcAft>
                <a:spcPts val="0"/>
              </a:spcAft>
              <a:buClr>
                <a:srgbClr val="E6EDF5"/>
              </a:buClr>
              <a:buSzPts val="1300"/>
              <a:buFont typeface="Courier New"/>
              <a:buNone/>
            </a:pPr>
            <a:r>
              <a:rPr b="0" i="0" lang="en-US" sz="1300" u="none" cap="none" strike="noStrike">
                <a:solidFill>
                  <a:srgbClr val="E6EDF5"/>
                </a:solidFill>
                <a:latin typeface="Courier New"/>
                <a:ea typeface="Courier New"/>
                <a:cs typeface="Courier New"/>
                <a:sym typeface="Courier New"/>
              </a:rPr>
              <a:t>$ python -m src.main --skip-explainability</a:t>
            </a:r>
            <a:endParaRPr b="0" i="0" sz="1300" u="none" cap="none" strike="noStrike">
              <a:solidFill>
                <a:schemeClr val="dk1"/>
              </a:solidFill>
              <a:latin typeface="Calibri"/>
              <a:ea typeface="Calibri"/>
              <a:cs typeface="Calibri"/>
              <a:sym typeface="Calibri"/>
            </a:endParaRPr>
          </a:p>
          <a:p>
            <a:pPr indent="0" lvl="0" marL="0" marR="0" rtl="0" algn="l">
              <a:spcBef>
                <a:spcPts val="1000"/>
              </a:spcBef>
              <a:spcAft>
                <a:spcPts val="0"/>
              </a:spcAft>
              <a:buClr>
                <a:srgbClr val="E6EDF5"/>
              </a:buClr>
              <a:buSzPts val="1300"/>
              <a:buFont typeface="Courier New"/>
              <a:buNone/>
            </a:pPr>
            <a:r>
              <a:rPr b="0" i="0" lang="en-US" sz="1300" u="none" cap="none" strike="noStrike">
                <a:solidFill>
                  <a:srgbClr val="E6EDF5"/>
                </a:solidFill>
                <a:latin typeface="Courier New"/>
                <a:ea typeface="Courier New"/>
                <a:cs typeface="Courier New"/>
                <a:sym typeface="Courier New"/>
              </a:rPr>
              <a:t>$ python -m src.main</a:t>
            </a:r>
            <a:endParaRPr b="0" i="0" sz="1300" u="none" cap="none" strike="noStrike">
              <a:solidFill>
                <a:schemeClr val="dk1"/>
              </a:solidFill>
              <a:latin typeface="Calibri"/>
              <a:ea typeface="Calibri"/>
              <a:cs typeface="Calibri"/>
              <a:sym typeface="Calibri"/>
            </a:endParaRPr>
          </a:p>
        </p:txBody>
      </p:sp>
      <p:sp>
        <p:nvSpPr>
          <p:cNvPr id="274" name="Google Shape;274;p14"/>
          <p:cNvSpPr/>
          <p:nvPr/>
        </p:nvSpPr>
        <p:spPr>
          <a:xfrm>
            <a:off x="6629400" y="4023360"/>
            <a:ext cx="5010912" cy="2057400"/>
          </a:xfrm>
          <a:prstGeom prst="roundRect">
            <a:avLst>
              <a:gd fmla="val 4444" name="adj"/>
            </a:avLst>
          </a:prstGeom>
          <a:solidFill>
            <a:srgbClr val="F1F5F9"/>
          </a:solidFill>
          <a:ln cap="flat" cmpd="sng" w="9525">
            <a:solidFill>
              <a:srgbClr val="F1F5F9"/>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5" name="Google Shape;275;p14"/>
          <p:cNvSpPr txBox="1"/>
          <p:nvPr/>
        </p:nvSpPr>
        <p:spPr>
          <a:xfrm>
            <a:off x="6858000" y="4160520"/>
            <a:ext cx="4572000" cy="2743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1500"/>
              <a:buFont typeface="Calibri"/>
              <a:buNone/>
            </a:pPr>
            <a:r>
              <a:rPr b="1" i="0" lang="en-US" sz="1500" u="none" cap="none" strike="noStrike">
                <a:solidFill>
                  <a:srgbClr val="13233B"/>
                </a:solidFill>
                <a:latin typeface="Calibri"/>
                <a:ea typeface="Calibri"/>
                <a:cs typeface="Calibri"/>
                <a:sym typeface="Calibri"/>
              </a:rPr>
              <a:t>Engineering choices</a:t>
            </a:r>
            <a:endParaRPr b="0" i="0" sz="1500" u="none" cap="none" strike="noStrike">
              <a:solidFill>
                <a:schemeClr val="dk1"/>
              </a:solidFill>
              <a:latin typeface="Calibri"/>
              <a:ea typeface="Calibri"/>
              <a:cs typeface="Calibri"/>
              <a:sym typeface="Calibri"/>
            </a:endParaRPr>
          </a:p>
        </p:txBody>
      </p:sp>
      <p:sp>
        <p:nvSpPr>
          <p:cNvPr id="276" name="Google Shape;276;p14"/>
          <p:cNvSpPr txBox="1"/>
          <p:nvPr/>
        </p:nvSpPr>
        <p:spPr>
          <a:xfrm>
            <a:off x="6858000" y="4526280"/>
            <a:ext cx="4617720" cy="1463040"/>
          </a:xfrm>
          <a:prstGeom prst="rect">
            <a:avLst/>
          </a:prstGeom>
          <a:noFill/>
          <a:ln>
            <a:noFill/>
          </a:ln>
        </p:spPr>
        <p:txBody>
          <a:bodyPr anchorCtr="0" anchor="t" bIns="0" lIns="0" spcFirstLastPara="1" rIns="0" wrap="square" tIns="0">
            <a:noAutofit/>
          </a:bodyPr>
          <a:lstStyle/>
          <a:p>
            <a:pPr indent="-342900" lvl="0" marL="342900" marR="0" rtl="0" algn="l">
              <a:spcBef>
                <a:spcPts val="0"/>
              </a:spcBef>
              <a:spcAft>
                <a:spcPts val="0"/>
              </a:spcAft>
              <a:buClr>
                <a:srgbClr val="1F2937"/>
              </a:buClr>
              <a:buSzPts val="1300"/>
              <a:buFont typeface="Calibri"/>
              <a:buChar char="•"/>
            </a:pPr>
            <a:r>
              <a:rPr b="0" i="0" lang="en-US" sz="1300" u="none" cap="none" strike="noStrike">
                <a:solidFill>
                  <a:srgbClr val="1F2937"/>
                </a:solidFill>
                <a:latin typeface="Calibri"/>
                <a:ea typeface="Calibri"/>
                <a:cs typeface="Calibri"/>
                <a:sym typeface="Calibri"/>
              </a:rPr>
              <a:t>One module per pipeline stage, one entry point</a:t>
            </a:r>
            <a:endParaRPr b="0" i="0" sz="1300" u="none" cap="none" strike="noStrike">
              <a:solidFill>
                <a:schemeClr val="dk1"/>
              </a:solidFill>
              <a:latin typeface="Calibri"/>
              <a:ea typeface="Calibri"/>
              <a:cs typeface="Calibri"/>
              <a:sym typeface="Calibri"/>
            </a:endParaRPr>
          </a:p>
          <a:p>
            <a:pPr indent="-342900" lvl="0" marL="342900" marR="0" rtl="0" algn="l">
              <a:spcBef>
                <a:spcPts val="400"/>
              </a:spcBef>
              <a:spcAft>
                <a:spcPts val="0"/>
              </a:spcAft>
              <a:buClr>
                <a:srgbClr val="1F2937"/>
              </a:buClr>
              <a:buSzPts val="1300"/>
              <a:buFont typeface="Calibri"/>
              <a:buChar char="•"/>
            </a:pPr>
            <a:r>
              <a:rPr b="0" i="0" lang="en-US" sz="1300" u="none" cap="none" strike="noStrike">
                <a:solidFill>
                  <a:srgbClr val="1F2937"/>
                </a:solidFill>
                <a:latin typeface="Calibri"/>
                <a:ea typeface="Calibri"/>
                <a:cs typeface="Calibri"/>
                <a:sym typeface="Calibri"/>
              </a:rPr>
              <a:t>Synthetic data for end-to-end smoke tests</a:t>
            </a:r>
            <a:endParaRPr b="0" i="0" sz="1300" u="none" cap="none" strike="noStrike">
              <a:solidFill>
                <a:schemeClr val="dk1"/>
              </a:solidFill>
              <a:latin typeface="Calibri"/>
              <a:ea typeface="Calibri"/>
              <a:cs typeface="Calibri"/>
              <a:sym typeface="Calibri"/>
            </a:endParaRPr>
          </a:p>
          <a:p>
            <a:pPr indent="-342900" lvl="0" marL="342900" marR="0" rtl="0" algn="l">
              <a:spcBef>
                <a:spcPts val="400"/>
              </a:spcBef>
              <a:spcAft>
                <a:spcPts val="0"/>
              </a:spcAft>
              <a:buClr>
                <a:srgbClr val="1F2937"/>
              </a:buClr>
              <a:buSzPts val="1300"/>
              <a:buFont typeface="Calibri"/>
              <a:buChar char="•"/>
            </a:pPr>
            <a:r>
              <a:rPr b="0" i="0" lang="en-US" sz="1300" u="none" cap="none" strike="noStrike">
                <a:solidFill>
                  <a:srgbClr val="1F2937"/>
                </a:solidFill>
                <a:latin typeface="Calibri"/>
                <a:ea typeface="Calibri"/>
                <a:cs typeface="Calibri"/>
                <a:sym typeface="Calibri"/>
              </a:rPr>
              <a:t>Fixed seeds; shapes logged at every step</a:t>
            </a:r>
            <a:endParaRPr b="0" i="0" sz="1300" u="none" cap="none" strike="noStrike">
              <a:solidFill>
                <a:schemeClr val="dk1"/>
              </a:solidFill>
              <a:latin typeface="Calibri"/>
              <a:ea typeface="Calibri"/>
              <a:cs typeface="Calibri"/>
              <a:sym typeface="Calibri"/>
            </a:endParaRPr>
          </a:p>
          <a:p>
            <a:pPr indent="-342900" lvl="0" marL="342900" marR="0" rtl="0" algn="l">
              <a:spcBef>
                <a:spcPts val="400"/>
              </a:spcBef>
              <a:spcAft>
                <a:spcPts val="0"/>
              </a:spcAft>
              <a:buClr>
                <a:srgbClr val="1F2937"/>
              </a:buClr>
              <a:buSzPts val="1300"/>
              <a:buFont typeface="Calibri"/>
              <a:buChar char="•"/>
            </a:pPr>
            <a:r>
              <a:rPr b="0" i="0" lang="en-US" sz="1300" u="none" cap="none" strike="noStrike">
                <a:solidFill>
                  <a:srgbClr val="1F2937"/>
                </a:solidFill>
                <a:latin typeface="Calibri"/>
                <a:ea typeface="Calibri"/>
                <a:cs typeface="Calibri"/>
                <a:sym typeface="Calibri"/>
              </a:rPr>
              <a:t>Results written to two CSV files</a:t>
            </a:r>
            <a:endParaRPr b="0" i="0" sz="1300" u="none" cap="none" strike="noStrike">
              <a:solidFill>
                <a:schemeClr val="dk1"/>
              </a:solidFill>
              <a:latin typeface="Calibri"/>
              <a:ea typeface="Calibri"/>
              <a:cs typeface="Calibri"/>
              <a:sym typeface="Calibri"/>
            </a:endParaRPr>
          </a:p>
        </p:txBody>
      </p:sp>
      <p:sp>
        <p:nvSpPr>
          <p:cNvPr id="277" name="Google Shape;277;p14"/>
          <p:cNvSpPr txBox="1"/>
          <p:nvPr/>
        </p:nvSpPr>
        <p:spPr>
          <a:xfrm>
            <a:off x="548640" y="6419088"/>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6B7280"/>
              </a:buClr>
              <a:buSzPts val="1000"/>
              <a:buFont typeface="Calibri"/>
              <a:buNone/>
            </a:pPr>
            <a:r>
              <a:rPr b="0" i="0" lang="en-US" sz="1000" u="none" cap="none" strike="noStrike">
                <a:solidFill>
                  <a:srgbClr val="6B7280"/>
                </a:solidFill>
                <a:latin typeface="Calibri"/>
                <a:ea typeface="Calibri"/>
                <a:cs typeface="Calibri"/>
                <a:sym typeface="Calibri"/>
              </a:rPr>
              <a:t>A. G. Babariya  |  Explainable AI for Network Intrusion Detection</a:t>
            </a:r>
            <a:endParaRPr b="0" i="0" sz="1000" u="none" cap="none" strike="noStrike">
              <a:solidFill>
                <a:schemeClr val="dk1"/>
              </a:solidFill>
              <a:latin typeface="Calibri"/>
              <a:ea typeface="Calibri"/>
              <a:cs typeface="Calibri"/>
              <a:sym typeface="Calibri"/>
            </a:endParaRPr>
          </a:p>
        </p:txBody>
      </p:sp>
      <p:sp>
        <p:nvSpPr>
          <p:cNvPr id="278" name="Google Shape;278;p14"/>
          <p:cNvSpPr txBox="1"/>
          <p:nvPr/>
        </p:nvSpPr>
        <p:spPr>
          <a:xfrm>
            <a:off x="10908792" y="6419088"/>
            <a:ext cx="73152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6B7280"/>
              </a:buClr>
              <a:buSzPts val="1000"/>
              <a:buFont typeface="Calibri"/>
              <a:buNone/>
            </a:pPr>
            <a:r>
              <a:rPr b="0" i="0" lang="en-US" sz="1000" u="none" cap="none" strike="noStrike">
                <a:solidFill>
                  <a:srgbClr val="6B7280"/>
                </a:solidFill>
                <a:latin typeface="Calibri"/>
                <a:ea typeface="Calibri"/>
                <a:cs typeface="Calibri"/>
                <a:sym typeface="Calibri"/>
              </a:rPr>
              <a:t>12</a:t>
            </a:r>
            <a:endParaRPr b="0" i="0" sz="1000" u="none" cap="none" strike="noStrike">
              <a:solidFill>
                <a:schemeClr val="dk1"/>
              </a:solidFill>
              <a:latin typeface="Calibri"/>
              <a:ea typeface="Calibri"/>
              <a:cs typeface="Calibri"/>
              <a:sym typeface="Calibri"/>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13233B"/>
        </a:solidFill>
      </p:bgPr>
    </p:bg>
    <p:spTree>
      <p:nvGrpSpPr>
        <p:cNvPr id="283" name="Shape 283"/>
        <p:cNvGrpSpPr/>
        <p:nvPr/>
      </p:nvGrpSpPr>
      <p:grpSpPr>
        <a:xfrm>
          <a:off x="0" y="0"/>
          <a:ext cx="0" cy="0"/>
          <a:chOff x="0" y="0"/>
          <a:chExt cx="0" cy="0"/>
        </a:xfrm>
      </p:grpSpPr>
      <p:sp>
        <p:nvSpPr>
          <p:cNvPr id="284" name="Google Shape;284;p15"/>
          <p:cNvSpPr txBox="1"/>
          <p:nvPr/>
        </p:nvSpPr>
        <p:spPr>
          <a:xfrm>
            <a:off x="548640" y="347472"/>
            <a:ext cx="54864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8FD3C8"/>
              </a:buClr>
              <a:buSzPts val="1200"/>
              <a:buFont typeface="Calibri"/>
              <a:buNone/>
            </a:pPr>
            <a:r>
              <a:rPr b="1" i="0" lang="en-US" sz="1200" u="none" cap="none" strike="noStrike">
                <a:solidFill>
                  <a:srgbClr val="8FD3C8"/>
                </a:solidFill>
                <a:latin typeface="Calibri"/>
                <a:ea typeface="Calibri"/>
                <a:cs typeface="Calibri"/>
                <a:sym typeface="Calibri"/>
              </a:rPr>
              <a:t>DEMO 1 OF 3</a:t>
            </a:r>
            <a:endParaRPr b="0" i="0" sz="1200" u="none" cap="none" strike="noStrike">
              <a:solidFill>
                <a:schemeClr val="dk1"/>
              </a:solidFill>
              <a:latin typeface="Calibri"/>
              <a:ea typeface="Calibri"/>
              <a:cs typeface="Calibri"/>
              <a:sym typeface="Calibri"/>
            </a:endParaRPr>
          </a:p>
        </p:txBody>
      </p:sp>
      <p:sp>
        <p:nvSpPr>
          <p:cNvPr id="285" name="Google Shape;285;p15"/>
          <p:cNvSpPr txBox="1"/>
          <p:nvPr/>
        </p:nvSpPr>
        <p:spPr>
          <a:xfrm>
            <a:off x="548640" y="621792"/>
            <a:ext cx="11064240" cy="6400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FFFFF"/>
              </a:buClr>
              <a:buSzPts val="2800"/>
              <a:buFont typeface="Cambria"/>
              <a:buNone/>
            </a:pPr>
            <a:r>
              <a:rPr b="1" i="0" lang="en-US" sz="2800" u="none" cap="none" strike="noStrike">
                <a:solidFill>
                  <a:srgbClr val="FFFFFF"/>
                </a:solidFill>
                <a:latin typeface="Cambria"/>
                <a:ea typeface="Cambria"/>
                <a:cs typeface="Cambria"/>
                <a:sym typeface="Cambria"/>
              </a:rPr>
              <a:t>Environment check and synthetic smoke test</a:t>
            </a:r>
            <a:endParaRPr b="0" i="0" sz="2800" u="none" cap="none" strike="noStrike">
              <a:solidFill>
                <a:schemeClr val="dk1"/>
              </a:solidFill>
              <a:latin typeface="Calibri"/>
              <a:ea typeface="Calibri"/>
              <a:cs typeface="Calibri"/>
              <a:sym typeface="Calibri"/>
            </a:endParaRPr>
          </a:p>
        </p:txBody>
      </p:sp>
      <p:sp>
        <p:nvSpPr>
          <p:cNvPr id="286" name="Google Shape;286;p15"/>
          <p:cNvSpPr/>
          <p:nvPr/>
        </p:nvSpPr>
        <p:spPr>
          <a:xfrm>
            <a:off x="548640" y="1508760"/>
            <a:ext cx="5440680" cy="3063240"/>
          </a:xfrm>
          <a:prstGeom prst="roundRect">
            <a:avLst>
              <a:gd fmla="val 2388" name="adj"/>
            </a:avLst>
          </a:prstGeom>
          <a:solidFill>
            <a:srgbClr val="0C1829"/>
          </a:solidFill>
          <a:ln cap="flat" cmpd="sng" w="9525">
            <a:solidFill>
              <a:srgbClr val="2E4566"/>
            </a:solidFill>
            <a:prstDash val="solid"/>
            <a:round/>
            <a:headEnd len="sm" w="sm" type="none"/>
            <a:tailEnd len="sm" w="sm" type="none"/>
          </a:ln>
          <a:effectLst>
            <a:outerShdw blurRad="76200" rotWithShape="0" algn="bl" dir="5400000" dist="25400">
              <a:srgbClr val="000000">
                <a:alpha val="10196"/>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Terminal showing ALL PACKAGES OK and the README" id="287" name="Google Shape;287;p15"/>
          <p:cNvPicPr preferRelativeResize="0"/>
          <p:nvPr/>
        </p:nvPicPr>
        <p:blipFill rotWithShape="1">
          <a:blip r:embed="rId3">
            <a:alphaModFix/>
          </a:blip>
          <a:srcRect b="0" l="0" r="0" t="0"/>
          <a:stretch/>
        </p:blipFill>
        <p:spPr>
          <a:xfrm>
            <a:off x="603504" y="1627940"/>
            <a:ext cx="5330952" cy="2824880"/>
          </a:xfrm>
          <a:prstGeom prst="rect">
            <a:avLst/>
          </a:prstGeom>
          <a:noFill/>
          <a:ln>
            <a:noFill/>
          </a:ln>
        </p:spPr>
      </p:pic>
      <p:sp>
        <p:nvSpPr>
          <p:cNvPr id="288" name="Google Shape;288;p15"/>
          <p:cNvSpPr/>
          <p:nvPr/>
        </p:nvSpPr>
        <p:spPr>
          <a:xfrm>
            <a:off x="6199632" y="1508760"/>
            <a:ext cx="5440680" cy="3063240"/>
          </a:xfrm>
          <a:prstGeom prst="roundRect">
            <a:avLst>
              <a:gd fmla="val 2388" name="adj"/>
            </a:avLst>
          </a:prstGeom>
          <a:solidFill>
            <a:srgbClr val="0C1829"/>
          </a:solidFill>
          <a:ln cap="flat" cmpd="sng" w="9525">
            <a:solidFill>
              <a:srgbClr val="2E4566"/>
            </a:solidFill>
            <a:prstDash val="solid"/>
            <a:round/>
            <a:headEnd len="sm" w="sm" type="none"/>
            <a:tailEnd len="sm" w="sm" type="none"/>
          </a:ln>
          <a:effectLst>
            <a:outerShdw blurRad="76200" rotWithShape="0" algn="bl" dir="5400000" dist="25400">
              <a:srgbClr val="000000">
                <a:alpha val="10196"/>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Terminal: synthetic data generated, main run with --skip-explainability" id="289" name="Google Shape;289;p15"/>
          <p:cNvPicPr preferRelativeResize="0"/>
          <p:nvPr/>
        </p:nvPicPr>
        <p:blipFill rotWithShape="1">
          <a:blip r:embed="rId4">
            <a:alphaModFix/>
          </a:blip>
          <a:srcRect b="0" l="0" r="0" t="0"/>
          <a:stretch/>
        </p:blipFill>
        <p:spPr>
          <a:xfrm>
            <a:off x="6254496" y="1627940"/>
            <a:ext cx="5330952" cy="2824880"/>
          </a:xfrm>
          <a:prstGeom prst="rect">
            <a:avLst/>
          </a:prstGeom>
          <a:noFill/>
          <a:ln>
            <a:noFill/>
          </a:ln>
        </p:spPr>
      </p:pic>
      <p:sp>
        <p:nvSpPr>
          <p:cNvPr id="290" name="Google Shape;290;p15"/>
          <p:cNvSpPr txBox="1"/>
          <p:nvPr/>
        </p:nvSpPr>
        <p:spPr>
          <a:xfrm>
            <a:off x="548640" y="4800600"/>
            <a:ext cx="5440680" cy="128016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8FD3C8"/>
              </a:buClr>
              <a:buSzPts val="1400"/>
              <a:buFont typeface="Calibri"/>
              <a:buNone/>
            </a:pPr>
            <a:r>
              <a:rPr b="1" i="0" lang="en-US" sz="1400" u="none" cap="none" strike="noStrike">
                <a:solidFill>
                  <a:srgbClr val="8FD3C8"/>
                </a:solidFill>
                <a:latin typeface="Calibri"/>
                <a:ea typeface="Calibri"/>
                <a:cs typeface="Calibri"/>
                <a:sym typeface="Calibri"/>
              </a:rPr>
              <a:t>ALL PACKAGES OK </a:t>
            </a:r>
            <a:r>
              <a:rPr b="0" i="0" lang="en-US" sz="1400" u="none" cap="none" strike="noStrike">
                <a:solidFill>
                  <a:srgbClr val="D5DEE9"/>
                </a:solidFill>
                <a:latin typeface="Calibri"/>
                <a:ea typeface="Calibri"/>
                <a:cs typeface="Calibri"/>
                <a:sym typeface="Calibri"/>
              </a:rPr>
              <a:t>inside venv_linux. No CUDA found, so everything runs on the CPU, the same as the primary laptop. The README documents the five stages and setup.</a:t>
            </a:r>
            <a:endParaRPr b="0" i="0" sz="1400" u="none" cap="none" strike="noStrike">
              <a:solidFill>
                <a:schemeClr val="dk1"/>
              </a:solidFill>
              <a:latin typeface="Calibri"/>
              <a:ea typeface="Calibri"/>
              <a:cs typeface="Calibri"/>
              <a:sym typeface="Calibri"/>
            </a:endParaRPr>
          </a:p>
        </p:txBody>
      </p:sp>
      <p:sp>
        <p:nvSpPr>
          <p:cNvPr id="291" name="Google Shape;291;p15"/>
          <p:cNvSpPr txBox="1"/>
          <p:nvPr/>
        </p:nvSpPr>
        <p:spPr>
          <a:xfrm>
            <a:off x="6199632" y="4800600"/>
            <a:ext cx="5440680" cy="128016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8FD3C8"/>
              </a:buClr>
              <a:buSzPts val="1400"/>
              <a:buFont typeface="Calibri"/>
              <a:buNone/>
            </a:pPr>
            <a:r>
              <a:rPr b="1" i="0" lang="en-US" sz="1400" u="none" cap="none" strike="noStrike">
                <a:solidFill>
                  <a:srgbClr val="8FD3C8"/>
                </a:solidFill>
                <a:latin typeface="Calibri"/>
                <a:ea typeface="Calibri"/>
                <a:cs typeface="Calibri"/>
                <a:sym typeface="Calibri"/>
              </a:rPr>
              <a:t>5,050 synthetic rows </a:t>
            </a:r>
            <a:r>
              <a:rPr b="0" i="0" lang="en-US" sz="1400" u="none" cap="none" strike="noStrike">
                <a:solidFill>
                  <a:srgbClr val="D5DEE9"/>
                </a:solidFill>
                <a:latin typeface="Calibri"/>
                <a:ea typeface="Calibri"/>
                <a:cs typeface="Calibri"/>
                <a:sym typeface="Calibri"/>
              </a:rPr>
              <a:t>test the pipeline end to end; --skip-explainability checks stages 1–3 quickly. Note "Loading 9 CSV files" — one more than expected.</a:t>
            </a:r>
            <a:endParaRPr b="0" i="0" sz="1400" u="none" cap="none" strike="noStrike">
              <a:solidFill>
                <a:schemeClr val="dk1"/>
              </a:solidFill>
              <a:latin typeface="Calibri"/>
              <a:ea typeface="Calibri"/>
              <a:cs typeface="Calibri"/>
              <a:sym typeface="Calibri"/>
            </a:endParaRPr>
          </a:p>
        </p:txBody>
      </p:sp>
      <p:sp>
        <p:nvSpPr>
          <p:cNvPr id="292" name="Google Shape;292;p15"/>
          <p:cNvSpPr txBox="1"/>
          <p:nvPr/>
        </p:nvSpPr>
        <p:spPr>
          <a:xfrm>
            <a:off x="548640" y="6419088"/>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FB0C6"/>
              </a:buClr>
              <a:buSzPts val="1000"/>
              <a:buFont typeface="Calibri"/>
              <a:buNone/>
            </a:pPr>
            <a:r>
              <a:rPr b="0" i="0" lang="en-US" sz="1000" u="none" cap="none" strike="noStrike">
                <a:solidFill>
                  <a:srgbClr val="9FB0C6"/>
                </a:solidFill>
                <a:latin typeface="Calibri"/>
                <a:ea typeface="Calibri"/>
                <a:cs typeface="Calibri"/>
                <a:sym typeface="Calibri"/>
              </a:rPr>
              <a:t>A. G. Babariya  |  Explainable AI for Network Intrusion Detection</a:t>
            </a:r>
            <a:endParaRPr b="0" i="0" sz="1000" u="none" cap="none" strike="noStrike">
              <a:solidFill>
                <a:schemeClr val="dk1"/>
              </a:solidFill>
              <a:latin typeface="Calibri"/>
              <a:ea typeface="Calibri"/>
              <a:cs typeface="Calibri"/>
              <a:sym typeface="Calibri"/>
            </a:endParaRPr>
          </a:p>
        </p:txBody>
      </p:sp>
      <p:sp>
        <p:nvSpPr>
          <p:cNvPr id="293" name="Google Shape;293;p15"/>
          <p:cNvSpPr txBox="1"/>
          <p:nvPr/>
        </p:nvSpPr>
        <p:spPr>
          <a:xfrm>
            <a:off x="10908792" y="6419088"/>
            <a:ext cx="73152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9FB0C6"/>
              </a:buClr>
              <a:buSzPts val="1000"/>
              <a:buFont typeface="Calibri"/>
              <a:buNone/>
            </a:pPr>
            <a:r>
              <a:rPr b="0" i="0" lang="en-US" sz="1000" u="none" cap="none" strike="noStrike">
                <a:solidFill>
                  <a:srgbClr val="9FB0C6"/>
                </a:solidFill>
                <a:latin typeface="Calibri"/>
                <a:ea typeface="Calibri"/>
                <a:cs typeface="Calibri"/>
                <a:sym typeface="Calibri"/>
              </a:rPr>
              <a:t>13</a:t>
            </a:r>
            <a:endParaRPr b="0" i="0" sz="1000" u="none" cap="none" strike="noStrike">
              <a:solidFill>
                <a:schemeClr val="dk1"/>
              </a:solidFill>
              <a:latin typeface="Calibri"/>
              <a:ea typeface="Calibri"/>
              <a:cs typeface="Calibri"/>
              <a:sym typeface="Calibri"/>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13233B"/>
        </a:solidFill>
      </p:bgPr>
    </p:bg>
    <p:spTree>
      <p:nvGrpSpPr>
        <p:cNvPr id="298" name="Shape 298"/>
        <p:cNvGrpSpPr/>
        <p:nvPr/>
      </p:nvGrpSpPr>
      <p:grpSpPr>
        <a:xfrm>
          <a:off x="0" y="0"/>
          <a:ext cx="0" cy="0"/>
          <a:chOff x="0" y="0"/>
          <a:chExt cx="0" cy="0"/>
        </a:xfrm>
      </p:grpSpPr>
      <p:sp>
        <p:nvSpPr>
          <p:cNvPr id="299" name="Google Shape;299;p16"/>
          <p:cNvSpPr txBox="1"/>
          <p:nvPr/>
        </p:nvSpPr>
        <p:spPr>
          <a:xfrm>
            <a:off x="548640" y="347472"/>
            <a:ext cx="54864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8FD3C8"/>
              </a:buClr>
              <a:buSzPts val="1200"/>
              <a:buFont typeface="Calibri"/>
              <a:buNone/>
            </a:pPr>
            <a:r>
              <a:rPr b="1" i="0" lang="en-US" sz="1200" u="none" cap="none" strike="noStrike">
                <a:solidFill>
                  <a:srgbClr val="8FD3C8"/>
                </a:solidFill>
                <a:latin typeface="Calibri"/>
                <a:ea typeface="Calibri"/>
                <a:cs typeface="Calibri"/>
                <a:sym typeface="Calibri"/>
              </a:rPr>
              <a:t>DEMO 2 OF 3</a:t>
            </a:r>
            <a:endParaRPr b="0" i="0" sz="1200" u="none" cap="none" strike="noStrike">
              <a:solidFill>
                <a:schemeClr val="dk1"/>
              </a:solidFill>
              <a:latin typeface="Calibri"/>
              <a:ea typeface="Calibri"/>
              <a:cs typeface="Calibri"/>
              <a:sym typeface="Calibri"/>
            </a:endParaRPr>
          </a:p>
        </p:txBody>
      </p:sp>
      <p:sp>
        <p:nvSpPr>
          <p:cNvPr id="300" name="Google Shape;300;p16"/>
          <p:cNvSpPr txBox="1"/>
          <p:nvPr/>
        </p:nvSpPr>
        <p:spPr>
          <a:xfrm>
            <a:off x="548640" y="621792"/>
            <a:ext cx="11064240" cy="6400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FFFFF"/>
              </a:buClr>
              <a:buSzPts val="2800"/>
              <a:buFont typeface="Cambria"/>
              <a:buNone/>
            </a:pPr>
            <a:r>
              <a:rPr b="1" i="0" lang="en-US" sz="2800" u="none" cap="none" strike="noStrike">
                <a:solidFill>
                  <a:srgbClr val="FFFFFF"/>
                </a:solidFill>
                <a:latin typeface="Cambria"/>
                <a:ea typeface="Cambria"/>
                <a:cs typeface="Cambria"/>
                <a:sym typeface="Cambria"/>
              </a:rPr>
              <a:t>Preprocessing log and start of model training</a:t>
            </a:r>
            <a:endParaRPr b="0" i="0" sz="2800" u="none" cap="none" strike="noStrike">
              <a:solidFill>
                <a:schemeClr val="dk1"/>
              </a:solidFill>
              <a:latin typeface="Calibri"/>
              <a:ea typeface="Calibri"/>
              <a:cs typeface="Calibri"/>
              <a:sym typeface="Calibri"/>
            </a:endParaRPr>
          </a:p>
        </p:txBody>
      </p:sp>
      <p:sp>
        <p:nvSpPr>
          <p:cNvPr id="301" name="Google Shape;301;p16"/>
          <p:cNvSpPr/>
          <p:nvPr/>
        </p:nvSpPr>
        <p:spPr>
          <a:xfrm>
            <a:off x="548640" y="1508760"/>
            <a:ext cx="7863840" cy="4526280"/>
          </a:xfrm>
          <a:prstGeom prst="roundRect">
            <a:avLst>
              <a:gd fmla="val 1616" name="adj"/>
            </a:avLst>
          </a:prstGeom>
          <a:solidFill>
            <a:srgbClr val="0C1829"/>
          </a:solidFill>
          <a:ln cap="flat" cmpd="sng" w="9525">
            <a:solidFill>
              <a:srgbClr val="2E4566"/>
            </a:solidFill>
            <a:prstDash val="solid"/>
            <a:round/>
            <a:headEnd len="sm" w="sm" type="none"/>
            <a:tailEnd len="sm" w="sm" type="none"/>
          </a:ln>
          <a:effectLst>
            <a:outerShdw blurRad="76200" rotWithShape="0" algn="bl" dir="5400000" dist="25400">
              <a:srgbClr val="000000">
                <a:alpha val="10196"/>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processing log and Random Forest search starting" id="302" name="Google Shape;302;p16"/>
          <p:cNvPicPr preferRelativeResize="0"/>
          <p:nvPr/>
        </p:nvPicPr>
        <p:blipFill rotWithShape="1">
          <a:blip r:embed="rId3">
            <a:alphaModFix/>
          </a:blip>
          <a:srcRect b="0" l="0" r="0" t="0"/>
          <a:stretch/>
        </p:blipFill>
        <p:spPr>
          <a:xfrm>
            <a:off x="603504" y="1717442"/>
            <a:ext cx="7754112" cy="4108916"/>
          </a:xfrm>
          <a:prstGeom prst="rect">
            <a:avLst/>
          </a:prstGeom>
          <a:noFill/>
          <a:ln>
            <a:noFill/>
          </a:ln>
        </p:spPr>
      </p:pic>
      <p:sp>
        <p:nvSpPr>
          <p:cNvPr id="303" name="Google Shape;303;p16"/>
          <p:cNvSpPr txBox="1"/>
          <p:nvPr/>
        </p:nvSpPr>
        <p:spPr>
          <a:xfrm>
            <a:off x="8686800" y="1554480"/>
            <a:ext cx="2953512" cy="105156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8FD3C8"/>
              </a:buClr>
              <a:buSzPts val="1350"/>
              <a:buFont typeface="Calibri"/>
              <a:buNone/>
            </a:pPr>
            <a:r>
              <a:rPr b="1" i="0" lang="en-US" sz="1350" u="none" cap="none" strike="noStrike">
                <a:solidFill>
                  <a:srgbClr val="8FD3C8"/>
                </a:solidFill>
                <a:latin typeface="Calibri"/>
                <a:ea typeface="Calibri"/>
                <a:cs typeface="Calibri"/>
                <a:sym typeface="Calibri"/>
              </a:rPr>
              <a:t>~1 minute  </a:t>
            </a:r>
            <a:r>
              <a:rPr b="0" i="0" lang="en-US" sz="1350" u="none" cap="none" strike="noStrike">
                <a:solidFill>
                  <a:srgbClr val="D5DEE9"/>
                </a:solidFill>
                <a:latin typeface="Calibri"/>
                <a:ea typeface="Calibri"/>
                <a:cs typeface="Calibri"/>
                <a:sym typeface="Calibri"/>
              </a:rPr>
              <a:t>from raw CSV files to model training.</a:t>
            </a:r>
            <a:endParaRPr b="0" i="0" sz="1350" u="none" cap="none" strike="noStrike">
              <a:solidFill>
                <a:schemeClr val="dk1"/>
              </a:solidFill>
              <a:latin typeface="Calibri"/>
              <a:ea typeface="Calibri"/>
              <a:cs typeface="Calibri"/>
              <a:sym typeface="Calibri"/>
            </a:endParaRPr>
          </a:p>
        </p:txBody>
      </p:sp>
      <p:sp>
        <p:nvSpPr>
          <p:cNvPr id="304" name="Google Shape;304;p16"/>
          <p:cNvSpPr txBox="1"/>
          <p:nvPr/>
        </p:nvSpPr>
        <p:spPr>
          <a:xfrm>
            <a:off x="8686800" y="2670048"/>
            <a:ext cx="2953512" cy="105156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8FD3C8"/>
              </a:buClr>
              <a:buSzPts val="1350"/>
              <a:buFont typeface="Calibri"/>
              <a:buNone/>
            </a:pPr>
            <a:r>
              <a:rPr b="1" i="0" lang="en-US" sz="1350" u="none" cap="none" strike="noStrike">
                <a:solidFill>
                  <a:srgbClr val="8FD3C8"/>
                </a:solidFill>
                <a:latin typeface="Calibri"/>
                <a:ea typeface="Calibri"/>
                <a:cs typeface="Calibri"/>
                <a:sym typeface="Calibri"/>
              </a:rPr>
              <a:t>2,835,793 → 2,520,798  </a:t>
            </a:r>
            <a:r>
              <a:rPr b="0" i="0" lang="en-US" sz="1350" u="none" cap="none" strike="noStrike">
                <a:solidFill>
                  <a:srgbClr val="D5DEE9"/>
                </a:solidFill>
                <a:latin typeface="Calibri"/>
                <a:ea typeface="Calibri"/>
                <a:cs typeface="Calibri"/>
                <a:sym typeface="Calibri"/>
              </a:rPr>
              <a:t>rows after cleaning (314,995 removed).</a:t>
            </a:r>
            <a:endParaRPr b="0" i="0" sz="1350" u="none" cap="none" strike="noStrike">
              <a:solidFill>
                <a:schemeClr val="dk1"/>
              </a:solidFill>
              <a:latin typeface="Calibri"/>
              <a:ea typeface="Calibri"/>
              <a:cs typeface="Calibri"/>
              <a:sym typeface="Calibri"/>
            </a:endParaRPr>
          </a:p>
        </p:txBody>
      </p:sp>
      <p:sp>
        <p:nvSpPr>
          <p:cNvPr id="305" name="Google Shape;305;p16"/>
          <p:cNvSpPr txBox="1"/>
          <p:nvPr/>
        </p:nvSpPr>
        <p:spPr>
          <a:xfrm>
            <a:off x="8686800" y="3785616"/>
            <a:ext cx="2953512" cy="105156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8FD3C8"/>
              </a:buClr>
              <a:buSzPts val="1350"/>
              <a:buFont typeface="Calibri"/>
              <a:buNone/>
            </a:pPr>
            <a:r>
              <a:rPr b="1" i="0" lang="en-US" sz="1350" u="none" cap="none" strike="noStrike">
                <a:solidFill>
                  <a:srgbClr val="8FD3C8"/>
                </a:solidFill>
                <a:latin typeface="Calibri"/>
                <a:ea typeface="Calibri"/>
                <a:cs typeface="Calibri"/>
                <a:sym typeface="Calibri"/>
              </a:rPr>
              <a:t>SMOTE  </a:t>
            </a:r>
            <a:r>
              <a:rPr b="0" i="0" lang="en-US" sz="1350" u="none" cap="none" strike="noStrike">
                <a:solidFill>
                  <a:srgbClr val="D5DEE9"/>
                </a:solidFill>
                <a:latin typeface="Calibri"/>
                <a:ea typeface="Calibri"/>
                <a:cs typeface="Calibri"/>
                <a:sym typeface="Calibri"/>
              </a:rPr>
              <a:t>199,276 per class; train 398,552 × 78, test 60,000 × 78.</a:t>
            </a:r>
            <a:endParaRPr b="0" i="0" sz="1350" u="none" cap="none" strike="noStrike">
              <a:solidFill>
                <a:schemeClr val="dk1"/>
              </a:solidFill>
              <a:latin typeface="Calibri"/>
              <a:ea typeface="Calibri"/>
              <a:cs typeface="Calibri"/>
              <a:sym typeface="Calibri"/>
            </a:endParaRPr>
          </a:p>
        </p:txBody>
      </p:sp>
      <p:sp>
        <p:nvSpPr>
          <p:cNvPr id="306" name="Google Shape;306;p16"/>
          <p:cNvSpPr txBox="1"/>
          <p:nvPr/>
        </p:nvSpPr>
        <p:spPr>
          <a:xfrm>
            <a:off x="8686800" y="4901184"/>
            <a:ext cx="2953512" cy="105156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8FD3C8"/>
              </a:buClr>
              <a:buSzPts val="1350"/>
              <a:buFont typeface="Calibri"/>
              <a:buNone/>
            </a:pPr>
            <a:r>
              <a:rPr b="1" i="0" lang="en-US" sz="1350" u="none" cap="none" strike="noStrike">
                <a:solidFill>
                  <a:srgbClr val="8FD3C8"/>
                </a:solidFill>
                <a:latin typeface="Calibri"/>
                <a:ea typeface="Calibri"/>
                <a:cs typeface="Calibri"/>
                <a:sym typeface="Calibri"/>
              </a:rPr>
              <a:t>RF search  </a:t>
            </a:r>
            <a:r>
              <a:rPr b="0" i="0" lang="en-US" sz="1350" u="none" cap="none" strike="noStrike">
                <a:solidFill>
                  <a:srgbClr val="D5DEE9"/>
                </a:solidFill>
                <a:latin typeface="Calibri"/>
                <a:ea typeface="Calibri"/>
                <a:cs typeface="Calibri"/>
                <a:sym typeface="Calibri"/>
              </a:rPr>
              <a:t>5 folds × 10 candidates = 50 fits.</a:t>
            </a:r>
            <a:endParaRPr b="0" i="0" sz="1350" u="none" cap="none" strike="noStrike">
              <a:solidFill>
                <a:schemeClr val="dk1"/>
              </a:solidFill>
              <a:latin typeface="Calibri"/>
              <a:ea typeface="Calibri"/>
              <a:cs typeface="Calibri"/>
              <a:sym typeface="Calibri"/>
            </a:endParaRPr>
          </a:p>
        </p:txBody>
      </p:sp>
      <p:sp>
        <p:nvSpPr>
          <p:cNvPr id="307" name="Google Shape;307;p16"/>
          <p:cNvSpPr txBox="1"/>
          <p:nvPr/>
        </p:nvSpPr>
        <p:spPr>
          <a:xfrm>
            <a:off x="548640" y="6419088"/>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FB0C6"/>
              </a:buClr>
              <a:buSzPts val="1000"/>
              <a:buFont typeface="Calibri"/>
              <a:buNone/>
            </a:pPr>
            <a:r>
              <a:rPr b="0" i="0" lang="en-US" sz="1000" u="none" cap="none" strike="noStrike">
                <a:solidFill>
                  <a:srgbClr val="9FB0C6"/>
                </a:solidFill>
                <a:latin typeface="Calibri"/>
                <a:ea typeface="Calibri"/>
                <a:cs typeface="Calibri"/>
                <a:sym typeface="Calibri"/>
              </a:rPr>
              <a:t>A. G. Babariya  |  Explainable AI for Network Intrusion Detection</a:t>
            </a:r>
            <a:endParaRPr b="0" i="0" sz="1000" u="none" cap="none" strike="noStrike">
              <a:solidFill>
                <a:schemeClr val="dk1"/>
              </a:solidFill>
              <a:latin typeface="Calibri"/>
              <a:ea typeface="Calibri"/>
              <a:cs typeface="Calibri"/>
              <a:sym typeface="Calibri"/>
            </a:endParaRPr>
          </a:p>
        </p:txBody>
      </p:sp>
      <p:sp>
        <p:nvSpPr>
          <p:cNvPr id="308" name="Google Shape;308;p16"/>
          <p:cNvSpPr txBox="1"/>
          <p:nvPr/>
        </p:nvSpPr>
        <p:spPr>
          <a:xfrm>
            <a:off x="10908792" y="6419088"/>
            <a:ext cx="73152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9FB0C6"/>
              </a:buClr>
              <a:buSzPts val="1000"/>
              <a:buFont typeface="Calibri"/>
              <a:buNone/>
            </a:pPr>
            <a:r>
              <a:rPr b="0" i="0" lang="en-US" sz="1000" u="none" cap="none" strike="noStrike">
                <a:solidFill>
                  <a:srgbClr val="9FB0C6"/>
                </a:solidFill>
                <a:latin typeface="Calibri"/>
                <a:ea typeface="Calibri"/>
                <a:cs typeface="Calibri"/>
                <a:sym typeface="Calibri"/>
              </a:rPr>
              <a:t>14</a:t>
            </a:r>
            <a:endParaRPr b="0" i="0" sz="1000" u="none" cap="none" strike="noStrike">
              <a:solidFill>
                <a:schemeClr val="dk1"/>
              </a:solidFill>
              <a:latin typeface="Calibri"/>
              <a:ea typeface="Calibri"/>
              <a:cs typeface="Calibri"/>
              <a:sym typeface="Calibri"/>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13233B"/>
        </a:solidFill>
      </p:bgPr>
    </p:bg>
    <p:spTree>
      <p:nvGrpSpPr>
        <p:cNvPr id="313" name="Shape 313"/>
        <p:cNvGrpSpPr/>
        <p:nvPr/>
      </p:nvGrpSpPr>
      <p:grpSpPr>
        <a:xfrm>
          <a:off x="0" y="0"/>
          <a:ext cx="0" cy="0"/>
          <a:chOff x="0" y="0"/>
          <a:chExt cx="0" cy="0"/>
        </a:xfrm>
      </p:grpSpPr>
      <p:sp>
        <p:nvSpPr>
          <p:cNvPr id="314" name="Google Shape;314;p17"/>
          <p:cNvSpPr txBox="1"/>
          <p:nvPr/>
        </p:nvSpPr>
        <p:spPr>
          <a:xfrm>
            <a:off x="548640" y="347472"/>
            <a:ext cx="54864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8FD3C8"/>
              </a:buClr>
              <a:buSzPts val="1200"/>
              <a:buFont typeface="Calibri"/>
              <a:buNone/>
            </a:pPr>
            <a:r>
              <a:rPr b="1" i="0" lang="en-US" sz="1200" u="none" cap="none" strike="noStrike">
                <a:solidFill>
                  <a:srgbClr val="8FD3C8"/>
                </a:solidFill>
                <a:latin typeface="Calibri"/>
                <a:ea typeface="Calibri"/>
                <a:cs typeface="Calibri"/>
                <a:sym typeface="Calibri"/>
              </a:rPr>
              <a:t>DEMO 3 OF 3</a:t>
            </a:r>
            <a:endParaRPr b="0" i="0" sz="1200" u="none" cap="none" strike="noStrike">
              <a:solidFill>
                <a:schemeClr val="dk1"/>
              </a:solidFill>
              <a:latin typeface="Calibri"/>
              <a:ea typeface="Calibri"/>
              <a:cs typeface="Calibri"/>
              <a:sym typeface="Calibri"/>
            </a:endParaRPr>
          </a:p>
        </p:txBody>
      </p:sp>
      <p:sp>
        <p:nvSpPr>
          <p:cNvPr id="315" name="Google Shape;315;p17"/>
          <p:cNvSpPr txBox="1"/>
          <p:nvPr/>
        </p:nvSpPr>
        <p:spPr>
          <a:xfrm>
            <a:off x="548640" y="621792"/>
            <a:ext cx="11064240" cy="6400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FFFFF"/>
              </a:buClr>
              <a:buSzPts val="2800"/>
              <a:buFont typeface="Cambria"/>
              <a:buNone/>
            </a:pPr>
            <a:r>
              <a:rPr b="1" i="0" lang="en-US" sz="2800" u="none" cap="none" strike="noStrike">
                <a:solidFill>
                  <a:srgbClr val="FFFFFF"/>
                </a:solidFill>
                <a:latin typeface="Cambria"/>
                <a:ea typeface="Cambria"/>
                <a:cs typeface="Cambria"/>
                <a:sym typeface="Cambria"/>
              </a:rPr>
              <a:t>Results output and an explained alert</a:t>
            </a:r>
            <a:endParaRPr b="0" i="0" sz="2800" u="none" cap="none" strike="noStrike">
              <a:solidFill>
                <a:schemeClr val="dk1"/>
              </a:solidFill>
              <a:latin typeface="Calibri"/>
              <a:ea typeface="Calibri"/>
              <a:cs typeface="Calibri"/>
              <a:sym typeface="Calibri"/>
            </a:endParaRPr>
          </a:p>
        </p:txBody>
      </p:sp>
      <p:sp>
        <p:nvSpPr>
          <p:cNvPr id="316" name="Google Shape;316;p17"/>
          <p:cNvSpPr/>
          <p:nvPr/>
        </p:nvSpPr>
        <p:spPr>
          <a:xfrm>
            <a:off x="548640" y="1508760"/>
            <a:ext cx="5440680" cy="3063240"/>
          </a:xfrm>
          <a:prstGeom prst="roundRect">
            <a:avLst>
              <a:gd fmla="val 2388" name="adj"/>
            </a:avLst>
          </a:prstGeom>
          <a:solidFill>
            <a:srgbClr val="0C1829"/>
          </a:solidFill>
          <a:ln cap="flat" cmpd="sng" w="9525">
            <a:solidFill>
              <a:srgbClr val="2E4566"/>
            </a:solidFill>
            <a:prstDash val="solid"/>
            <a:round/>
            <a:headEnd len="sm" w="sm" type="none"/>
            <a:tailEnd len="sm" w="sm" type="none"/>
          </a:ln>
          <a:effectLst>
            <a:outerShdw blurRad="76200" rotWithShape="0" algn="bl" dir="5400000" dist="25400">
              <a:srgbClr val="000000">
                <a:alpha val="10196"/>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Explanation metrics table and example explanation for one flagged connection" id="317" name="Google Shape;317;p17"/>
          <p:cNvPicPr preferRelativeResize="0"/>
          <p:nvPr/>
        </p:nvPicPr>
        <p:blipFill rotWithShape="1">
          <a:blip r:embed="rId3">
            <a:alphaModFix/>
          </a:blip>
          <a:srcRect b="0" l="0" r="0" t="0"/>
          <a:stretch/>
        </p:blipFill>
        <p:spPr>
          <a:xfrm>
            <a:off x="603504" y="1636877"/>
            <a:ext cx="5330952" cy="2807006"/>
          </a:xfrm>
          <a:prstGeom prst="rect">
            <a:avLst/>
          </a:prstGeom>
          <a:noFill/>
          <a:ln>
            <a:noFill/>
          </a:ln>
        </p:spPr>
      </p:pic>
      <p:sp>
        <p:nvSpPr>
          <p:cNvPr id="318" name="Google Shape;318;p17"/>
          <p:cNvSpPr/>
          <p:nvPr/>
        </p:nvSpPr>
        <p:spPr>
          <a:xfrm>
            <a:off x="6199632" y="1508760"/>
            <a:ext cx="5440680" cy="3063240"/>
          </a:xfrm>
          <a:prstGeom prst="roundRect">
            <a:avLst>
              <a:gd fmla="val 2388" name="adj"/>
            </a:avLst>
          </a:prstGeom>
          <a:solidFill>
            <a:srgbClr val="0C1829"/>
          </a:solidFill>
          <a:ln cap="flat" cmpd="sng" w="9525">
            <a:solidFill>
              <a:srgbClr val="2E4566"/>
            </a:solidFill>
            <a:prstDash val="solid"/>
            <a:round/>
            <a:headEnd len="sm" w="sm" type="none"/>
            <a:tailEnd len="sm" w="sm" type="none"/>
          </a:ln>
          <a:effectLst>
            <a:outerShdw blurRad="76200" rotWithShape="0" algn="bl" dir="5400000" dist="25400">
              <a:srgbClr val="000000">
                <a:alpha val="10196"/>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show_results.py in VS Code producing the result charts" id="319" name="Google Shape;319;p17"/>
          <p:cNvPicPr preferRelativeResize="0"/>
          <p:nvPr/>
        </p:nvPicPr>
        <p:blipFill rotWithShape="1">
          <a:blip r:embed="rId4">
            <a:alphaModFix/>
          </a:blip>
          <a:srcRect b="0" l="0" r="0" t="0"/>
          <a:stretch/>
        </p:blipFill>
        <p:spPr>
          <a:xfrm>
            <a:off x="6254496" y="1636877"/>
            <a:ext cx="5330952" cy="2807006"/>
          </a:xfrm>
          <a:prstGeom prst="rect">
            <a:avLst/>
          </a:prstGeom>
          <a:noFill/>
          <a:ln>
            <a:noFill/>
          </a:ln>
        </p:spPr>
      </p:pic>
      <p:sp>
        <p:nvSpPr>
          <p:cNvPr id="320" name="Google Shape;320;p17"/>
          <p:cNvSpPr txBox="1"/>
          <p:nvPr/>
        </p:nvSpPr>
        <p:spPr>
          <a:xfrm>
            <a:off x="548640" y="4800600"/>
            <a:ext cx="5440680" cy="132588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8FD3C8"/>
              </a:buClr>
              <a:buSzPts val="1350"/>
              <a:buFont typeface="Calibri"/>
              <a:buNone/>
            </a:pPr>
            <a:r>
              <a:rPr b="1" i="0" lang="en-US" sz="1350" u="none" cap="none" strike="noStrike">
                <a:solidFill>
                  <a:srgbClr val="8FD3C8"/>
                </a:solidFill>
                <a:latin typeface="Calibri"/>
                <a:ea typeface="Calibri"/>
                <a:cs typeface="Calibri"/>
                <a:sym typeface="Calibri"/>
              </a:rPr>
              <a:t>One flagged connection, explained. </a:t>
            </a:r>
            <a:r>
              <a:rPr b="0" i="0" lang="en-US" sz="1350" u="none" cap="none" strike="noStrike">
                <a:solidFill>
                  <a:srgbClr val="D5DEE9"/>
                </a:solidFill>
                <a:latin typeface="Calibri"/>
                <a:ea typeface="Calibri"/>
                <a:cs typeface="Calibri"/>
                <a:sym typeface="Calibri"/>
              </a:rPr>
              <a:t>Random Forest + SHAP, test flow 24135. Top features: Bwd Packet Length Std, Average Packet Size, Total Length of Bwd Packets, Avg Bwd Segment Size, Packet Length Std.</a:t>
            </a:r>
            <a:endParaRPr b="0" i="0" sz="1350" u="none" cap="none" strike="noStrike">
              <a:solidFill>
                <a:schemeClr val="dk1"/>
              </a:solidFill>
              <a:latin typeface="Calibri"/>
              <a:ea typeface="Calibri"/>
              <a:cs typeface="Calibri"/>
              <a:sym typeface="Calibri"/>
            </a:endParaRPr>
          </a:p>
        </p:txBody>
      </p:sp>
      <p:sp>
        <p:nvSpPr>
          <p:cNvPr id="321" name="Google Shape;321;p17"/>
          <p:cNvSpPr txBox="1"/>
          <p:nvPr/>
        </p:nvSpPr>
        <p:spPr>
          <a:xfrm>
            <a:off x="6199632" y="4800600"/>
            <a:ext cx="5440680" cy="132588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8FD3C8"/>
              </a:buClr>
              <a:buSzPts val="1350"/>
              <a:buFont typeface="Calibri"/>
              <a:buNone/>
            </a:pPr>
            <a:r>
              <a:rPr b="1" i="0" lang="en-US" sz="1350" u="none" cap="none" strike="noStrike">
                <a:solidFill>
                  <a:srgbClr val="8FD3C8"/>
                </a:solidFill>
                <a:latin typeface="Calibri"/>
                <a:ea typeface="Calibri"/>
                <a:cs typeface="Calibri"/>
                <a:sym typeface="Calibri"/>
              </a:rPr>
              <a:t>show_results.py </a:t>
            </a:r>
            <a:r>
              <a:rPr b="0" i="0" lang="en-US" sz="1350" u="none" cap="none" strike="noStrike">
                <a:solidFill>
                  <a:srgbClr val="D5DEE9"/>
                </a:solidFill>
                <a:latin typeface="Calibri"/>
                <a:ea typeface="Calibri"/>
                <a:cs typeface="Calibri"/>
                <a:sym typeface="Calibri"/>
              </a:rPr>
              <a:t>reads results/ and prints the metric tables and the example alert, then saves the charts used in Chapter 6.</a:t>
            </a:r>
            <a:endParaRPr b="0" i="0" sz="1350" u="none" cap="none" strike="noStrike">
              <a:solidFill>
                <a:schemeClr val="dk1"/>
              </a:solidFill>
              <a:latin typeface="Calibri"/>
              <a:ea typeface="Calibri"/>
              <a:cs typeface="Calibri"/>
              <a:sym typeface="Calibri"/>
            </a:endParaRPr>
          </a:p>
        </p:txBody>
      </p:sp>
      <p:sp>
        <p:nvSpPr>
          <p:cNvPr id="322" name="Google Shape;322;p17"/>
          <p:cNvSpPr txBox="1"/>
          <p:nvPr/>
        </p:nvSpPr>
        <p:spPr>
          <a:xfrm>
            <a:off x="548640" y="6419088"/>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FB0C6"/>
              </a:buClr>
              <a:buSzPts val="1000"/>
              <a:buFont typeface="Calibri"/>
              <a:buNone/>
            </a:pPr>
            <a:r>
              <a:rPr b="0" i="0" lang="en-US" sz="1000" u="none" cap="none" strike="noStrike">
                <a:solidFill>
                  <a:srgbClr val="9FB0C6"/>
                </a:solidFill>
                <a:latin typeface="Calibri"/>
                <a:ea typeface="Calibri"/>
                <a:cs typeface="Calibri"/>
                <a:sym typeface="Calibri"/>
              </a:rPr>
              <a:t>A. G. Babariya  |  Explainable AI for Network Intrusion Detection</a:t>
            </a:r>
            <a:endParaRPr b="0" i="0" sz="1000" u="none" cap="none" strike="noStrike">
              <a:solidFill>
                <a:schemeClr val="dk1"/>
              </a:solidFill>
              <a:latin typeface="Calibri"/>
              <a:ea typeface="Calibri"/>
              <a:cs typeface="Calibri"/>
              <a:sym typeface="Calibri"/>
            </a:endParaRPr>
          </a:p>
        </p:txBody>
      </p:sp>
      <p:sp>
        <p:nvSpPr>
          <p:cNvPr id="323" name="Google Shape;323;p17"/>
          <p:cNvSpPr txBox="1"/>
          <p:nvPr/>
        </p:nvSpPr>
        <p:spPr>
          <a:xfrm>
            <a:off x="10908792" y="6419088"/>
            <a:ext cx="73152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9FB0C6"/>
              </a:buClr>
              <a:buSzPts val="1000"/>
              <a:buFont typeface="Calibri"/>
              <a:buNone/>
            </a:pPr>
            <a:r>
              <a:rPr b="0" i="0" lang="en-US" sz="1000" u="none" cap="none" strike="noStrike">
                <a:solidFill>
                  <a:srgbClr val="9FB0C6"/>
                </a:solidFill>
                <a:latin typeface="Calibri"/>
                <a:ea typeface="Calibri"/>
                <a:cs typeface="Calibri"/>
                <a:sym typeface="Calibri"/>
              </a:rPr>
              <a:t>15</a:t>
            </a:r>
            <a:endParaRPr b="0" i="0" sz="1000" u="none" cap="none" strike="noStrike">
              <a:solidFill>
                <a:schemeClr val="dk1"/>
              </a:solidFill>
              <a:latin typeface="Calibri"/>
              <a:ea typeface="Calibri"/>
              <a:cs typeface="Calibri"/>
              <a:sym typeface="Calibri"/>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328" name="Shape 328"/>
        <p:cNvGrpSpPr/>
        <p:nvPr/>
      </p:nvGrpSpPr>
      <p:grpSpPr>
        <a:xfrm>
          <a:off x="0" y="0"/>
          <a:ext cx="0" cy="0"/>
          <a:chOff x="0" y="0"/>
          <a:chExt cx="0" cy="0"/>
        </a:xfrm>
      </p:grpSpPr>
      <p:sp>
        <p:nvSpPr>
          <p:cNvPr id="329" name="Google Shape;329;p18"/>
          <p:cNvSpPr txBox="1"/>
          <p:nvPr/>
        </p:nvSpPr>
        <p:spPr>
          <a:xfrm>
            <a:off x="548640" y="347472"/>
            <a:ext cx="91440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D7A6F"/>
              </a:buClr>
              <a:buSzPts val="1200"/>
              <a:buFont typeface="Calibri"/>
              <a:buNone/>
            </a:pPr>
            <a:r>
              <a:rPr b="1" i="0" lang="en-US" sz="1200" u="none" cap="none" strike="noStrike">
                <a:solidFill>
                  <a:srgbClr val="1D7A6F"/>
                </a:solidFill>
                <a:latin typeface="Calibri"/>
                <a:ea typeface="Calibri"/>
                <a:cs typeface="Calibri"/>
                <a:sym typeface="Calibri"/>
              </a:rPr>
              <a:t>10  REPRODUCIBILITY CHECK</a:t>
            </a:r>
            <a:endParaRPr b="0" i="0" sz="1200" u="none" cap="none" strike="noStrike">
              <a:solidFill>
                <a:schemeClr val="dk1"/>
              </a:solidFill>
              <a:latin typeface="Calibri"/>
              <a:ea typeface="Calibri"/>
              <a:cs typeface="Calibri"/>
              <a:sym typeface="Calibri"/>
            </a:endParaRPr>
          </a:p>
        </p:txBody>
      </p:sp>
      <p:sp>
        <p:nvSpPr>
          <p:cNvPr id="330" name="Google Shape;330;p18"/>
          <p:cNvSpPr txBox="1"/>
          <p:nvPr/>
        </p:nvSpPr>
        <p:spPr>
          <a:xfrm>
            <a:off x="548640" y="621792"/>
            <a:ext cx="11064240" cy="6858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3000"/>
              <a:buFont typeface="Cambria"/>
              <a:buNone/>
            </a:pPr>
            <a:r>
              <a:rPr b="1" i="0" lang="en-US" sz="3000" u="none" cap="none" strike="noStrike">
                <a:solidFill>
                  <a:srgbClr val="13233B"/>
                </a:solidFill>
                <a:latin typeface="Cambria"/>
                <a:ea typeface="Cambria"/>
                <a:cs typeface="Cambria"/>
                <a:sym typeface="Cambria"/>
              </a:rPr>
              <a:t>Identical data on a second machine — and one lesson</a:t>
            </a:r>
            <a:endParaRPr b="0" i="0" sz="3000" u="none" cap="none" strike="noStrike">
              <a:solidFill>
                <a:schemeClr val="dk1"/>
              </a:solidFill>
              <a:latin typeface="Calibri"/>
              <a:ea typeface="Calibri"/>
              <a:cs typeface="Calibri"/>
              <a:sym typeface="Calibri"/>
            </a:endParaRPr>
          </a:p>
        </p:txBody>
      </p:sp>
      <p:graphicFrame>
        <p:nvGraphicFramePr>
          <p:cNvPr id="331" name="Google Shape;331;p18"/>
          <p:cNvGraphicFramePr/>
          <p:nvPr/>
        </p:nvGraphicFramePr>
        <p:xfrm>
          <a:off x="548640" y="1600200"/>
          <a:ext cx="3000000" cy="3000000"/>
        </p:xfrm>
        <a:graphic>
          <a:graphicData uri="http://schemas.openxmlformats.org/drawingml/2006/table">
            <a:tbl>
              <a:tblPr>
                <a:noFill/>
                <a:tableStyleId>{A9ED424C-30D3-4510-9378-8C3B386AA62C}</a:tableStyleId>
              </a:tblPr>
              <a:tblGrid>
                <a:gridCol w="3566150"/>
                <a:gridCol w="2743200"/>
                <a:gridCol w="2743200"/>
                <a:gridCol w="2039100"/>
              </a:tblGrid>
              <a:tr h="457200">
                <a:tc>
                  <a:txBody>
                    <a:bodyPr/>
                    <a:lstStyle/>
                    <a:p>
                      <a:pPr indent="0" lvl="0" marL="0" marR="0" rtl="0" algn="l">
                        <a:spcBef>
                          <a:spcPts val="0"/>
                        </a:spcBef>
                        <a:spcAft>
                          <a:spcPts val="0"/>
                        </a:spcAft>
                        <a:buClr>
                          <a:srgbClr val="FFFFFF"/>
                        </a:buClr>
                        <a:buSzPts val="1400"/>
                        <a:buFont typeface="Calibri"/>
                        <a:buNone/>
                      </a:pPr>
                      <a:r>
                        <a:rPr b="1" lang="en-US" sz="1400" u="none" cap="none" strike="noStrike">
                          <a:solidFill>
                            <a:srgbClr val="FFFFFF"/>
                          </a:solidFill>
                          <a:latin typeface="Calibri"/>
                          <a:ea typeface="Calibri"/>
                          <a:cs typeface="Calibri"/>
                          <a:sym typeface="Calibri"/>
                        </a:rPr>
                        <a:t>Step</a:t>
                      </a:r>
                      <a:endParaRPr sz="1400" u="none" cap="none" strike="noStrike">
                        <a:latin typeface="Calibri"/>
                        <a:ea typeface="Calibri"/>
                        <a:cs typeface="Calibri"/>
                        <a:sym typeface="Calibri"/>
                      </a:endParaRPr>
                    </a:p>
                  </a:txBody>
                  <a:tcPr marT="73150" marB="73150" marR="73150" marL="7315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solidFill>
                      <a:srgbClr val="13233B"/>
                    </a:solidFill>
                  </a:tcPr>
                </a:tc>
                <a:tc>
                  <a:txBody>
                    <a:bodyPr/>
                    <a:lstStyle/>
                    <a:p>
                      <a:pPr indent="0" lvl="0" marL="0" marR="0" rtl="0" algn="r">
                        <a:spcBef>
                          <a:spcPts val="0"/>
                        </a:spcBef>
                        <a:spcAft>
                          <a:spcPts val="0"/>
                        </a:spcAft>
                        <a:buClr>
                          <a:srgbClr val="FFFFFF"/>
                        </a:buClr>
                        <a:buSzPts val="1400"/>
                        <a:buFont typeface="Calibri"/>
                        <a:buNone/>
                      </a:pPr>
                      <a:r>
                        <a:rPr b="1" lang="en-US" sz="1400" u="none" cap="none" strike="noStrike">
                          <a:solidFill>
                            <a:srgbClr val="FFFFFF"/>
                          </a:solidFill>
                          <a:latin typeface="Calibri"/>
                          <a:ea typeface="Calibri"/>
                          <a:cs typeface="Calibri"/>
                          <a:sym typeface="Calibri"/>
                        </a:rPr>
                        <a:t>Primary (Windows)</a:t>
                      </a:r>
                      <a:endParaRPr sz="1400" u="none" cap="none" strike="noStrike">
                        <a:latin typeface="Calibri"/>
                        <a:ea typeface="Calibri"/>
                        <a:cs typeface="Calibri"/>
                        <a:sym typeface="Calibri"/>
                      </a:endParaRPr>
                    </a:p>
                  </a:txBody>
                  <a:tcPr marT="73150" marB="73150" marR="73150" marL="7315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solidFill>
                      <a:srgbClr val="13233B"/>
                    </a:solidFill>
                  </a:tcPr>
                </a:tc>
                <a:tc>
                  <a:txBody>
                    <a:bodyPr/>
                    <a:lstStyle/>
                    <a:p>
                      <a:pPr indent="0" lvl="0" marL="0" marR="0" rtl="0" algn="r">
                        <a:spcBef>
                          <a:spcPts val="0"/>
                        </a:spcBef>
                        <a:spcAft>
                          <a:spcPts val="0"/>
                        </a:spcAft>
                        <a:buClr>
                          <a:srgbClr val="FFFFFF"/>
                        </a:buClr>
                        <a:buSzPts val="1400"/>
                        <a:buFont typeface="Calibri"/>
                        <a:buNone/>
                      </a:pPr>
                      <a:r>
                        <a:rPr b="1" lang="en-US" sz="1400" u="none" cap="none" strike="noStrike">
                          <a:solidFill>
                            <a:srgbClr val="FFFFFF"/>
                          </a:solidFill>
                          <a:latin typeface="Calibri"/>
                          <a:ea typeface="Calibri"/>
                          <a:cs typeface="Calibri"/>
                          <a:sym typeface="Calibri"/>
                        </a:rPr>
                        <a:t>Kali Linux</a:t>
                      </a:r>
                      <a:endParaRPr sz="1400" u="none" cap="none" strike="noStrike">
                        <a:latin typeface="Calibri"/>
                        <a:ea typeface="Calibri"/>
                        <a:cs typeface="Calibri"/>
                        <a:sym typeface="Calibri"/>
                      </a:endParaRPr>
                    </a:p>
                  </a:txBody>
                  <a:tcPr marT="73150" marB="73150" marR="73150" marL="7315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solidFill>
                      <a:srgbClr val="13233B"/>
                    </a:solidFill>
                  </a:tcPr>
                </a:tc>
                <a:tc>
                  <a:txBody>
                    <a:bodyPr/>
                    <a:lstStyle/>
                    <a:p>
                      <a:pPr indent="0" lvl="0" marL="0" marR="0" rtl="0" algn="l">
                        <a:spcBef>
                          <a:spcPts val="0"/>
                        </a:spcBef>
                        <a:spcAft>
                          <a:spcPts val="0"/>
                        </a:spcAft>
                        <a:buClr>
                          <a:srgbClr val="FFFFFF"/>
                        </a:buClr>
                        <a:buSzPts val="1400"/>
                        <a:buFont typeface="Calibri"/>
                        <a:buNone/>
                      </a:pPr>
                      <a:r>
                        <a:rPr b="1" lang="en-US" sz="1400" u="none" cap="none" strike="noStrike">
                          <a:solidFill>
                            <a:srgbClr val="FFFFFF"/>
                          </a:solidFill>
                          <a:latin typeface="Calibri"/>
                          <a:ea typeface="Calibri"/>
                          <a:cs typeface="Calibri"/>
                          <a:sym typeface="Calibri"/>
                        </a:rPr>
                        <a:t>Result</a:t>
                      </a:r>
                      <a:endParaRPr sz="1400" u="none" cap="none" strike="noStrike">
                        <a:latin typeface="Calibri"/>
                        <a:ea typeface="Calibri"/>
                        <a:cs typeface="Calibri"/>
                        <a:sym typeface="Calibri"/>
                      </a:endParaRPr>
                    </a:p>
                  </a:txBody>
                  <a:tcPr marT="73150" marB="73150" marR="73150" marL="7315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solidFill>
                      <a:srgbClr val="13233B"/>
                    </a:solidFill>
                  </a:tcPr>
                </a:tc>
              </a:tr>
              <a:tr h="457200">
                <a:tc>
                  <a:txBody>
                    <a:bodyPr/>
                    <a:lstStyle/>
                    <a:p>
                      <a:pPr indent="0" lvl="0" marL="0" marR="0" rtl="0" algn="l">
                        <a:spcBef>
                          <a:spcPts val="0"/>
                        </a:spcBef>
                        <a:spcAft>
                          <a:spcPts val="0"/>
                        </a:spcAft>
                        <a:buClr>
                          <a:srgbClr val="1F2937"/>
                        </a:buClr>
                        <a:buSzPts val="1400"/>
                        <a:buFont typeface="Calibri"/>
                        <a:buNone/>
                      </a:pPr>
                      <a:r>
                        <a:rPr lang="en-US" sz="1400" u="none" cap="none" strike="noStrike">
                          <a:solidFill>
                            <a:srgbClr val="1F2937"/>
                          </a:solidFill>
                          <a:latin typeface="Calibri"/>
                          <a:ea typeface="Calibri"/>
                          <a:cs typeface="Calibri"/>
                          <a:sym typeface="Calibri"/>
                        </a:rPr>
                        <a:t>Raw rows</a:t>
                      </a:r>
                      <a:endParaRPr sz="1400" u="none" cap="none" strike="noStrike">
                        <a:latin typeface="Calibri"/>
                        <a:ea typeface="Calibri"/>
                        <a:cs typeface="Calibri"/>
                        <a:sym typeface="Calibri"/>
                      </a:endParaRPr>
                    </a:p>
                  </a:txBody>
                  <a:tcPr marT="73150" marB="73150" marR="73150" marL="7315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c>
                  <a:txBody>
                    <a:bodyPr/>
                    <a:lstStyle/>
                    <a:p>
                      <a:pPr indent="0" lvl="0" marL="0" marR="0" rtl="0" algn="r">
                        <a:spcBef>
                          <a:spcPts val="0"/>
                        </a:spcBef>
                        <a:spcAft>
                          <a:spcPts val="0"/>
                        </a:spcAft>
                        <a:buClr>
                          <a:srgbClr val="1F2937"/>
                        </a:buClr>
                        <a:buSzPts val="1400"/>
                        <a:buFont typeface="Calibri"/>
                        <a:buNone/>
                      </a:pPr>
                      <a:r>
                        <a:rPr lang="en-US" sz="1400" u="none" cap="none" strike="noStrike">
                          <a:solidFill>
                            <a:srgbClr val="1F2937"/>
                          </a:solidFill>
                          <a:latin typeface="Calibri"/>
                          <a:ea typeface="Calibri"/>
                          <a:cs typeface="Calibri"/>
                          <a:sym typeface="Calibri"/>
                        </a:rPr>
                        <a:t>2,830,743</a:t>
                      </a:r>
                      <a:endParaRPr sz="1400" u="none" cap="none" strike="noStrike">
                        <a:latin typeface="Calibri"/>
                        <a:ea typeface="Calibri"/>
                        <a:cs typeface="Calibri"/>
                        <a:sym typeface="Calibri"/>
                      </a:endParaRPr>
                    </a:p>
                  </a:txBody>
                  <a:tcPr marT="73150" marB="73150" marR="73150" marL="7315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c>
                  <a:txBody>
                    <a:bodyPr/>
                    <a:lstStyle/>
                    <a:p>
                      <a:pPr indent="0" lvl="0" marL="0" marR="0" rtl="0" algn="r">
                        <a:spcBef>
                          <a:spcPts val="0"/>
                        </a:spcBef>
                        <a:spcAft>
                          <a:spcPts val="0"/>
                        </a:spcAft>
                        <a:buClr>
                          <a:srgbClr val="1F2937"/>
                        </a:buClr>
                        <a:buSzPts val="1400"/>
                        <a:buFont typeface="Calibri"/>
                        <a:buNone/>
                      </a:pPr>
                      <a:r>
                        <a:rPr lang="en-US" sz="1400" u="none" cap="none" strike="noStrike">
                          <a:solidFill>
                            <a:srgbClr val="1F2937"/>
                          </a:solidFill>
                          <a:latin typeface="Calibri"/>
                          <a:ea typeface="Calibri"/>
                          <a:cs typeface="Calibri"/>
                          <a:sym typeface="Calibri"/>
                        </a:rPr>
                        <a:t>2,835,793</a:t>
                      </a:r>
                      <a:endParaRPr sz="1400" u="none" cap="none" strike="noStrike">
                        <a:latin typeface="Calibri"/>
                        <a:ea typeface="Calibri"/>
                        <a:cs typeface="Calibri"/>
                        <a:sym typeface="Calibri"/>
                      </a:endParaRPr>
                    </a:p>
                  </a:txBody>
                  <a:tcPr marT="73150" marB="73150" marR="73150" marL="7315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c>
                  <a:txBody>
                    <a:bodyPr/>
                    <a:lstStyle/>
                    <a:p>
                      <a:pPr indent="0" lvl="0" marL="0" marR="0" rtl="0" algn="l">
                        <a:spcBef>
                          <a:spcPts val="0"/>
                        </a:spcBef>
                        <a:spcAft>
                          <a:spcPts val="0"/>
                        </a:spcAft>
                        <a:buClr>
                          <a:srgbClr val="B8472A"/>
                        </a:buClr>
                        <a:buSzPts val="1400"/>
                        <a:buFont typeface="Calibri"/>
                        <a:buNone/>
                      </a:pPr>
                      <a:r>
                        <a:rPr b="1" lang="en-US" sz="1400" u="none" cap="none" strike="noStrike">
                          <a:solidFill>
                            <a:srgbClr val="B8472A"/>
                          </a:solidFill>
                          <a:latin typeface="Calibri"/>
                          <a:ea typeface="Calibri"/>
                          <a:cs typeface="Calibri"/>
                          <a:sym typeface="Calibri"/>
                        </a:rPr>
                        <a:t>+5,050</a:t>
                      </a:r>
                      <a:endParaRPr sz="1400" u="none" cap="none" strike="noStrike">
                        <a:latin typeface="Calibri"/>
                        <a:ea typeface="Calibri"/>
                        <a:cs typeface="Calibri"/>
                        <a:sym typeface="Calibri"/>
                      </a:endParaRPr>
                    </a:p>
                  </a:txBody>
                  <a:tcPr marT="73150" marB="73150" marR="73150" marL="7315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r>
              <a:tr h="457200">
                <a:tc>
                  <a:txBody>
                    <a:bodyPr/>
                    <a:lstStyle/>
                    <a:p>
                      <a:pPr indent="0" lvl="0" marL="0" marR="0" rtl="0" algn="l">
                        <a:spcBef>
                          <a:spcPts val="0"/>
                        </a:spcBef>
                        <a:spcAft>
                          <a:spcPts val="0"/>
                        </a:spcAft>
                        <a:buClr>
                          <a:srgbClr val="1F2937"/>
                        </a:buClr>
                        <a:buSzPts val="1400"/>
                        <a:buFont typeface="Calibri"/>
                        <a:buNone/>
                      </a:pPr>
                      <a:r>
                        <a:rPr lang="en-US" sz="1400" u="none" cap="none" strike="noStrike">
                          <a:solidFill>
                            <a:srgbClr val="1F2937"/>
                          </a:solidFill>
                          <a:latin typeface="Calibri"/>
                          <a:ea typeface="Calibri"/>
                          <a:cs typeface="Calibri"/>
                          <a:sym typeface="Calibri"/>
                        </a:rPr>
                        <a:t>Removed in cleaning</a:t>
                      </a:r>
                      <a:endParaRPr sz="1400" u="none" cap="none" strike="noStrike">
                        <a:latin typeface="Calibri"/>
                        <a:ea typeface="Calibri"/>
                        <a:cs typeface="Calibri"/>
                        <a:sym typeface="Calibri"/>
                      </a:endParaRPr>
                    </a:p>
                  </a:txBody>
                  <a:tcPr marT="73150" marB="73150" marR="73150" marL="7315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c>
                  <a:txBody>
                    <a:bodyPr/>
                    <a:lstStyle/>
                    <a:p>
                      <a:pPr indent="0" lvl="0" marL="0" marR="0" rtl="0" algn="r">
                        <a:spcBef>
                          <a:spcPts val="0"/>
                        </a:spcBef>
                        <a:spcAft>
                          <a:spcPts val="0"/>
                        </a:spcAft>
                        <a:buClr>
                          <a:srgbClr val="1F2937"/>
                        </a:buClr>
                        <a:buSzPts val="1400"/>
                        <a:buFont typeface="Calibri"/>
                        <a:buNone/>
                      </a:pPr>
                      <a:r>
                        <a:rPr lang="en-US" sz="1400" u="none" cap="none" strike="noStrike">
                          <a:solidFill>
                            <a:srgbClr val="1F2937"/>
                          </a:solidFill>
                          <a:latin typeface="Calibri"/>
                          <a:ea typeface="Calibri"/>
                          <a:cs typeface="Calibri"/>
                          <a:sym typeface="Calibri"/>
                        </a:rPr>
                        <a:t>309,945 (10.95%)</a:t>
                      </a:r>
                      <a:endParaRPr sz="1400" u="none" cap="none" strike="noStrike">
                        <a:latin typeface="Calibri"/>
                        <a:ea typeface="Calibri"/>
                        <a:cs typeface="Calibri"/>
                        <a:sym typeface="Calibri"/>
                      </a:endParaRPr>
                    </a:p>
                  </a:txBody>
                  <a:tcPr marT="73150" marB="73150" marR="73150" marL="7315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c>
                  <a:txBody>
                    <a:bodyPr/>
                    <a:lstStyle/>
                    <a:p>
                      <a:pPr indent="0" lvl="0" marL="0" marR="0" rtl="0" algn="r">
                        <a:spcBef>
                          <a:spcPts val="0"/>
                        </a:spcBef>
                        <a:spcAft>
                          <a:spcPts val="0"/>
                        </a:spcAft>
                        <a:buClr>
                          <a:srgbClr val="1F2937"/>
                        </a:buClr>
                        <a:buSzPts val="1400"/>
                        <a:buFont typeface="Calibri"/>
                        <a:buNone/>
                      </a:pPr>
                      <a:r>
                        <a:rPr lang="en-US" sz="1400" u="none" cap="none" strike="noStrike">
                          <a:solidFill>
                            <a:srgbClr val="1F2937"/>
                          </a:solidFill>
                          <a:latin typeface="Calibri"/>
                          <a:ea typeface="Calibri"/>
                          <a:cs typeface="Calibri"/>
                          <a:sym typeface="Calibri"/>
                        </a:rPr>
                        <a:t>314,995 (11.11%)</a:t>
                      </a:r>
                      <a:endParaRPr sz="1400" u="none" cap="none" strike="noStrike">
                        <a:latin typeface="Calibri"/>
                        <a:ea typeface="Calibri"/>
                        <a:cs typeface="Calibri"/>
                        <a:sym typeface="Calibri"/>
                      </a:endParaRPr>
                    </a:p>
                  </a:txBody>
                  <a:tcPr marT="73150" marB="73150" marR="73150" marL="7315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c>
                  <a:txBody>
                    <a:bodyPr/>
                    <a:lstStyle/>
                    <a:p>
                      <a:pPr indent="0" lvl="0" marL="0" marR="0" rtl="0" algn="l">
                        <a:spcBef>
                          <a:spcPts val="0"/>
                        </a:spcBef>
                        <a:spcAft>
                          <a:spcPts val="0"/>
                        </a:spcAft>
                        <a:buClr>
                          <a:srgbClr val="B8472A"/>
                        </a:buClr>
                        <a:buSzPts val="1400"/>
                        <a:buFont typeface="Calibri"/>
                        <a:buNone/>
                      </a:pPr>
                      <a:r>
                        <a:rPr b="1" lang="en-US" sz="1400" u="none" cap="none" strike="noStrike">
                          <a:solidFill>
                            <a:srgbClr val="B8472A"/>
                          </a:solidFill>
                          <a:latin typeface="Calibri"/>
                          <a:ea typeface="Calibri"/>
                          <a:cs typeface="Calibri"/>
                          <a:sym typeface="Calibri"/>
                        </a:rPr>
                        <a:t>+5,050</a:t>
                      </a:r>
                      <a:endParaRPr sz="1400" u="none" cap="none" strike="noStrike">
                        <a:latin typeface="Calibri"/>
                        <a:ea typeface="Calibri"/>
                        <a:cs typeface="Calibri"/>
                        <a:sym typeface="Calibri"/>
                      </a:endParaRPr>
                    </a:p>
                  </a:txBody>
                  <a:tcPr marT="73150" marB="73150" marR="73150" marL="7315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r>
              <a:tr h="457200">
                <a:tc>
                  <a:txBody>
                    <a:bodyPr/>
                    <a:lstStyle/>
                    <a:p>
                      <a:pPr indent="0" lvl="0" marL="0" marR="0" rtl="0" algn="l">
                        <a:spcBef>
                          <a:spcPts val="0"/>
                        </a:spcBef>
                        <a:spcAft>
                          <a:spcPts val="0"/>
                        </a:spcAft>
                        <a:buClr>
                          <a:srgbClr val="1F2937"/>
                        </a:buClr>
                        <a:buSzPts val="1400"/>
                        <a:buFont typeface="Calibri"/>
                        <a:buNone/>
                      </a:pPr>
                      <a:r>
                        <a:rPr lang="en-US" sz="1400" u="none" cap="none" strike="noStrike">
                          <a:solidFill>
                            <a:srgbClr val="1F2937"/>
                          </a:solidFill>
                          <a:latin typeface="Calibri"/>
                          <a:ea typeface="Calibri"/>
                          <a:cs typeface="Calibri"/>
                          <a:sym typeface="Calibri"/>
                        </a:rPr>
                        <a:t>Cleaned rows</a:t>
                      </a:r>
                      <a:endParaRPr sz="1400" u="none" cap="none" strike="noStrike">
                        <a:latin typeface="Calibri"/>
                        <a:ea typeface="Calibri"/>
                        <a:cs typeface="Calibri"/>
                        <a:sym typeface="Calibri"/>
                      </a:endParaRPr>
                    </a:p>
                  </a:txBody>
                  <a:tcPr marT="73150" marB="73150" marR="73150" marL="7315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solidFill>
                      <a:srgbClr val="E8F4F2"/>
                    </a:solidFill>
                  </a:tcPr>
                </a:tc>
                <a:tc>
                  <a:txBody>
                    <a:bodyPr/>
                    <a:lstStyle/>
                    <a:p>
                      <a:pPr indent="0" lvl="0" marL="0" marR="0" rtl="0" algn="r">
                        <a:spcBef>
                          <a:spcPts val="0"/>
                        </a:spcBef>
                        <a:spcAft>
                          <a:spcPts val="0"/>
                        </a:spcAft>
                        <a:buClr>
                          <a:srgbClr val="1F2937"/>
                        </a:buClr>
                        <a:buSzPts val="1400"/>
                        <a:buFont typeface="Calibri"/>
                        <a:buNone/>
                      </a:pPr>
                      <a:r>
                        <a:rPr lang="en-US" sz="1400" u="none" cap="none" strike="noStrike">
                          <a:solidFill>
                            <a:srgbClr val="1F2937"/>
                          </a:solidFill>
                          <a:latin typeface="Calibri"/>
                          <a:ea typeface="Calibri"/>
                          <a:cs typeface="Calibri"/>
                          <a:sym typeface="Calibri"/>
                        </a:rPr>
                        <a:t>2,520,798</a:t>
                      </a:r>
                      <a:endParaRPr sz="1400" u="none" cap="none" strike="noStrike">
                        <a:latin typeface="Calibri"/>
                        <a:ea typeface="Calibri"/>
                        <a:cs typeface="Calibri"/>
                        <a:sym typeface="Calibri"/>
                      </a:endParaRPr>
                    </a:p>
                  </a:txBody>
                  <a:tcPr marT="73150" marB="73150" marR="73150" marL="7315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solidFill>
                      <a:srgbClr val="E8F4F2"/>
                    </a:solidFill>
                  </a:tcPr>
                </a:tc>
                <a:tc>
                  <a:txBody>
                    <a:bodyPr/>
                    <a:lstStyle/>
                    <a:p>
                      <a:pPr indent="0" lvl="0" marL="0" marR="0" rtl="0" algn="r">
                        <a:spcBef>
                          <a:spcPts val="0"/>
                        </a:spcBef>
                        <a:spcAft>
                          <a:spcPts val="0"/>
                        </a:spcAft>
                        <a:buClr>
                          <a:srgbClr val="1F2937"/>
                        </a:buClr>
                        <a:buSzPts val="1400"/>
                        <a:buFont typeface="Calibri"/>
                        <a:buNone/>
                      </a:pPr>
                      <a:r>
                        <a:rPr lang="en-US" sz="1400" u="none" cap="none" strike="noStrike">
                          <a:solidFill>
                            <a:srgbClr val="1F2937"/>
                          </a:solidFill>
                          <a:latin typeface="Calibri"/>
                          <a:ea typeface="Calibri"/>
                          <a:cs typeface="Calibri"/>
                          <a:sym typeface="Calibri"/>
                        </a:rPr>
                        <a:t>2,520,798</a:t>
                      </a:r>
                      <a:endParaRPr sz="1400" u="none" cap="none" strike="noStrike">
                        <a:latin typeface="Calibri"/>
                        <a:ea typeface="Calibri"/>
                        <a:cs typeface="Calibri"/>
                        <a:sym typeface="Calibri"/>
                      </a:endParaRPr>
                    </a:p>
                  </a:txBody>
                  <a:tcPr marT="73150" marB="73150" marR="73150" marL="7315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solidFill>
                      <a:srgbClr val="E8F4F2"/>
                    </a:solidFill>
                  </a:tcPr>
                </a:tc>
                <a:tc>
                  <a:txBody>
                    <a:bodyPr/>
                    <a:lstStyle/>
                    <a:p>
                      <a:pPr indent="0" lvl="0" marL="0" marR="0" rtl="0" algn="l">
                        <a:spcBef>
                          <a:spcPts val="0"/>
                        </a:spcBef>
                        <a:spcAft>
                          <a:spcPts val="0"/>
                        </a:spcAft>
                        <a:buClr>
                          <a:srgbClr val="1D7A6F"/>
                        </a:buClr>
                        <a:buSzPts val="1400"/>
                        <a:buFont typeface="Calibri"/>
                        <a:buNone/>
                      </a:pPr>
                      <a:r>
                        <a:rPr b="1" lang="en-US" sz="1400" u="none" cap="none" strike="noStrike">
                          <a:solidFill>
                            <a:srgbClr val="1D7A6F"/>
                          </a:solidFill>
                          <a:latin typeface="Calibri"/>
                          <a:ea typeface="Calibri"/>
                          <a:cs typeface="Calibri"/>
                          <a:sym typeface="Calibri"/>
                        </a:rPr>
                        <a:t>Identical</a:t>
                      </a:r>
                      <a:endParaRPr sz="1400" u="none" cap="none" strike="noStrike">
                        <a:latin typeface="Calibri"/>
                        <a:ea typeface="Calibri"/>
                        <a:cs typeface="Calibri"/>
                        <a:sym typeface="Calibri"/>
                      </a:endParaRPr>
                    </a:p>
                  </a:txBody>
                  <a:tcPr marT="73150" marB="73150" marR="73150" marL="7315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solidFill>
                      <a:srgbClr val="E8F4F2"/>
                    </a:solidFill>
                  </a:tcPr>
                </a:tc>
              </a:tr>
              <a:tr h="457200">
                <a:tc>
                  <a:txBody>
                    <a:bodyPr/>
                    <a:lstStyle/>
                    <a:p>
                      <a:pPr indent="0" lvl="0" marL="0" marR="0" rtl="0" algn="l">
                        <a:spcBef>
                          <a:spcPts val="0"/>
                        </a:spcBef>
                        <a:spcAft>
                          <a:spcPts val="0"/>
                        </a:spcAft>
                        <a:buClr>
                          <a:srgbClr val="1F2937"/>
                        </a:buClr>
                        <a:buSzPts val="1400"/>
                        <a:buFont typeface="Calibri"/>
                        <a:buNone/>
                      </a:pPr>
                      <a:r>
                        <a:rPr lang="en-US" sz="1400" u="none" cap="none" strike="noStrike">
                          <a:solidFill>
                            <a:srgbClr val="1F2937"/>
                          </a:solidFill>
                          <a:latin typeface="Calibri"/>
                          <a:ea typeface="Calibri"/>
                          <a:cs typeface="Calibri"/>
                          <a:sym typeface="Calibri"/>
                        </a:rPr>
                        <a:t>Benign / attack before SMOTE</a:t>
                      </a:r>
                      <a:endParaRPr sz="1400" u="none" cap="none" strike="noStrike">
                        <a:latin typeface="Calibri"/>
                        <a:ea typeface="Calibri"/>
                        <a:cs typeface="Calibri"/>
                        <a:sym typeface="Calibri"/>
                      </a:endParaRPr>
                    </a:p>
                  </a:txBody>
                  <a:tcPr marT="73150" marB="73150" marR="73150" marL="7315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solidFill>
                      <a:srgbClr val="E8F4F2"/>
                    </a:solidFill>
                  </a:tcPr>
                </a:tc>
                <a:tc>
                  <a:txBody>
                    <a:bodyPr/>
                    <a:lstStyle/>
                    <a:p>
                      <a:pPr indent="0" lvl="0" marL="0" marR="0" rtl="0" algn="r">
                        <a:spcBef>
                          <a:spcPts val="0"/>
                        </a:spcBef>
                        <a:spcAft>
                          <a:spcPts val="0"/>
                        </a:spcAft>
                        <a:buClr>
                          <a:srgbClr val="1F2937"/>
                        </a:buClr>
                        <a:buSzPts val="1400"/>
                        <a:buFont typeface="Calibri"/>
                        <a:buNone/>
                      </a:pPr>
                      <a:r>
                        <a:rPr lang="en-US" sz="1400" u="none" cap="none" strike="noStrike">
                          <a:solidFill>
                            <a:srgbClr val="1F2937"/>
                          </a:solidFill>
                          <a:latin typeface="Calibri"/>
                          <a:ea typeface="Calibri"/>
                          <a:cs typeface="Calibri"/>
                          <a:sym typeface="Calibri"/>
                        </a:rPr>
                        <a:t>199,276 / 40,724</a:t>
                      </a:r>
                      <a:endParaRPr sz="1400" u="none" cap="none" strike="noStrike">
                        <a:latin typeface="Calibri"/>
                        <a:ea typeface="Calibri"/>
                        <a:cs typeface="Calibri"/>
                        <a:sym typeface="Calibri"/>
                      </a:endParaRPr>
                    </a:p>
                  </a:txBody>
                  <a:tcPr marT="73150" marB="73150" marR="73150" marL="7315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solidFill>
                      <a:srgbClr val="E8F4F2"/>
                    </a:solidFill>
                  </a:tcPr>
                </a:tc>
                <a:tc>
                  <a:txBody>
                    <a:bodyPr/>
                    <a:lstStyle/>
                    <a:p>
                      <a:pPr indent="0" lvl="0" marL="0" marR="0" rtl="0" algn="r">
                        <a:spcBef>
                          <a:spcPts val="0"/>
                        </a:spcBef>
                        <a:spcAft>
                          <a:spcPts val="0"/>
                        </a:spcAft>
                        <a:buClr>
                          <a:srgbClr val="1F2937"/>
                        </a:buClr>
                        <a:buSzPts val="1400"/>
                        <a:buFont typeface="Calibri"/>
                        <a:buNone/>
                      </a:pPr>
                      <a:r>
                        <a:rPr lang="en-US" sz="1400" u="none" cap="none" strike="noStrike">
                          <a:solidFill>
                            <a:srgbClr val="1F2937"/>
                          </a:solidFill>
                          <a:latin typeface="Calibri"/>
                          <a:ea typeface="Calibri"/>
                          <a:cs typeface="Calibri"/>
                          <a:sym typeface="Calibri"/>
                        </a:rPr>
                        <a:t>199,276 / 40,724</a:t>
                      </a:r>
                      <a:endParaRPr sz="1400" u="none" cap="none" strike="noStrike">
                        <a:latin typeface="Calibri"/>
                        <a:ea typeface="Calibri"/>
                        <a:cs typeface="Calibri"/>
                        <a:sym typeface="Calibri"/>
                      </a:endParaRPr>
                    </a:p>
                  </a:txBody>
                  <a:tcPr marT="73150" marB="73150" marR="73150" marL="7315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solidFill>
                      <a:srgbClr val="E8F4F2"/>
                    </a:solidFill>
                  </a:tcPr>
                </a:tc>
                <a:tc>
                  <a:txBody>
                    <a:bodyPr/>
                    <a:lstStyle/>
                    <a:p>
                      <a:pPr indent="0" lvl="0" marL="0" marR="0" rtl="0" algn="l">
                        <a:spcBef>
                          <a:spcPts val="0"/>
                        </a:spcBef>
                        <a:spcAft>
                          <a:spcPts val="0"/>
                        </a:spcAft>
                        <a:buClr>
                          <a:srgbClr val="1D7A6F"/>
                        </a:buClr>
                        <a:buSzPts val="1400"/>
                        <a:buFont typeface="Calibri"/>
                        <a:buNone/>
                      </a:pPr>
                      <a:r>
                        <a:rPr b="1" lang="en-US" sz="1400" u="none" cap="none" strike="noStrike">
                          <a:solidFill>
                            <a:srgbClr val="1D7A6F"/>
                          </a:solidFill>
                          <a:latin typeface="Calibri"/>
                          <a:ea typeface="Calibri"/>
                          <a:cs typeface="Calibri"/>
                          <a:sym typeface="Calibri"/>
                        </a:rPr>
                        <a:t>Identical</a:t>
                      </a:r>
                      <a:endParaRPr sz="1400" u="none" cap="none" strike="noStrike">
                        <a:latin typeface="Calibri"/>
                        <a:ea typeface="Calibri"/>
                        <a:cs typeface="Calibri"/>
                        <a:sym typeface="Calibri"/>
                      </a:endParaRPr>
                    </a:p>
                  </a:txBody>
                  <a:tcPr marT="73150" marB="73150" marR="73150" marL="7315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solidFill>
                      <a:srgbClr val="E8F4F2"/>
                    </a:solidFill>
                  </a:tcPr>
                </a:tc>
              </a:tr>
              <a:tr h="457200">
                <a:tc>
                  <a:txBody>
                    <a:bodyPr/>
                    <a:lstStyle/>
                    <a:p>
                      <a:pPr indent="0" lvl="0" marL="0" marR="0" rtl="0" algn="l">
                        <a:spcBef>
                          <a:spcPts val="0"/>
                        </a:spcBef>
                        <a:spcAft>
                          <a:spcPts val="0"/>
                        </a:spcAft>
                        <a:buClr>
                          <a:srgbClr val="1F2937"/>
                        </a:buClr>
                        <a:buSzPts val="1400"/>
                        <a:buFont typeface="Calibri"/>
                        <a:buNone/>
                      </a:pPr>
                      <a:r>
                        <a:rPr lang="en-US" sz="1400" u="none" cap="none" strike="noStrike">
                          <a:solidFill>
                            <a:srgbClr val="1F2937"/>
                          </a:solidFill>
                          <a:latin typeface="Calibri"/>
                          <a:ea typeface="Calibri"/>
                          <a:cs typeface="Calibri"/>
                          <a:sym typeface="Calibri"/>
                        </a:rPr>
                        <a:t>Train / test shape</a:t>
                      </a:r>
                      <a:endParaRPr sz="1400" u="none" cap="none" strike="noStrike">
                        <a:latin typeface="Calibri"/>
                        <a:ea typeface="Calibri"/>
                        <a:cs typeface="Calibri"/>
                        <a:sym typeface="Calibri"/>
                      </a:endParaRPr>
                    </a:p>
                  </a:txBody>
                  <a:tcPr marT="73150" marB="73150" marR="73150" marL="7315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solidFill>
                      <a:srgbClr val="E8F4F2"/>
                    </a:solidFill>
                  </a:tcPr>
                </a:tc>
                <a:tc>
                  <a:txBody>
                    <a:bodyPr/>
                    <a:lstStyle/>
                    <a:p>
                      <a:pPr indent="0" lvl="0" marL="0" marR="0" rtl="0" algn="r">
                        <a:spcBef>
                          <a:spcPts val="0"/>
                        </a:spcBef>
                        <a:spcAft>
                          <a:spcPts val="0"/>
                        </a:spcAft>
                        <a:buClr>
                          <a:srgbClr val="1F2937"/>
                        </a:buClr>
                        <a:buSzPts val="1400"/>
                        <a:buFont typeface="Calibri"/>
                        <a:buNone/>
                      </a:pPr>
                      <a:r>
                        <a:rPr lang="en-US" sz="1400" u="none" cap="none" strike="noStrike">
                          <a:solidFill>
                            <a:srgbClr val="1F2937"/>
                          </a:solidFill>
                          <a:latin typeface="Calibri"/>
                          <a:ea typeface="Calibri"/>
                          <a:cs typeface="Calibri"/>
                          <a:sym typeface="Calibri"/>
                        </a:rPr>
                        <a:t>398,552 / 60,000</a:t>
                      </a:r>
                      <a:endParaRPr sz="1400" u="none" cap="none" strike="noStrike">
                        <a:latin typeface="Calibri"/>
                        <a:ea typeface="Calibri"/>
                        <a:cs typeface="Calibri"/>
                        <a:sym typeface="Calibri"/>
                      </a:endParaRPr>
                    </a:p>
                  </a:txBody>
                  <a:tcPr marT="73150" marB="73150" marR="73150" marL="7315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solidFill>
                      <a:srgbClr val="E8F4F2"/>
                    </a:solidFill>
                  </a:tcPr>
                </a:tc>
                <a:tc>
                  <a:txBody>
                    <a:bodyPr/>
                    <a:lstStyle/>
                    <a:p>
                      <a:pPr indent="0" lvl="0" marL="0" marR="0" rtl="0" algn="r">
                        <a:spcBef>
                          <a:spcPts val="0"/>
                        </a:spcBef>
                        <a:spcAft>
                          <a:spcPts val="0"/>
                        </a:spcAft>
                        <a:buClr>
                          <a:srgbClr val="1F2937"/>
                        </a:buClr>
                        <a:buSzPts val="1400"/>
                        <a:buFont typeface="Calibri"/>
                        <a:buNone/>
                      </a:pPr>
                      <a:r>
                        <a:rPr lang="en-US" sz="1400" u="none" cap="none" strike="noStrike">
                          <a:solidFill>
                            <a:srgbClr val="1F2937"/>
                          </a:solidFill>
                          <a:latin typeface="Calibri"/>
                          <a:ea typeface="Calibri"/>
                          <a:cs typeface="Calibri"/>
                          <a:sym typeface="Calibri"/>
                        </a:rPr>
                        <a:t>398,552 / 60,000</a:t>
                      </a:r>
                      <a:endParaRPr sz="1400" u="none" cap="none" strike="noStrike">
                        <a:latin typeface="Calibri"/>
                        <a:ea typeface="Calibri"/>
                        <a:cs typeface="Calibri"/>
                        <a:sym typeface="Calibri"/>
                      </a:endParaRPr>
                    </a:p>
                  </a:txBody>
                  <a:tcPr marT="73150" marB="73150" marR="73150" marL="7315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solidFill>
                      <a:srgbClr val="E8F4F2"/>
                    </a:solidFill>
                  </a:tcPr>
                </a:tc>
                <a:tc>
                  <a:txBody>
                    <a:bodyPr/>
                    <a:lstStyle/>
                    <a:p>
                      <a:pPr indent="0" lvl="0" marL="0" marR="0" rtl="0" algn="l">
                        <a:spcBef>
                          <a:spcPts val="0"/>
                        </a:spcBef>
                        <a:spcAft>
                          <a:spcPts val="0"/>
                        </a:spcAft>
                        <a:buClr>
                          <a:srgbClr val="1D7A6F"/>
                        </a:buClr>
                        <a:buSzPts val="1400"/>
                        <a:buFont typeface="Calibri"/>
                        <a:buNone/>
                      </a:pPr>
                      <a:r>
                        <a:rPr b="1" lang="en-US" sz="1400" u="none" cap="none" strike="noStrike">
                          <a:solidFill>
                            <a:srgbClr val="1D7A6F"/>
                          </a:solidFill>
                          <a:latin typeface="Calibri"/>
                          <a:ea typeface="Calibri"/>
                          <a:cs typeface="Calibri"/>
                          <a:sym typeface="Calibri"/>
                        </a:rPr>
                        <a:t>Identical</a:t>
                      </a:r>
                      <a:endParaRPr sz="1400" u="none" cap="none" strike="noStrike">
                        <a:latin typeface="Calibri"/>
                        <a:ea typeface="Calibri"/>
                        <a:cs typeface="Calibri"/>
                        <a:sym typeface="Calibri"/>
                      </a:endParaRPr>
                    </a:p>
                  </a:txBody>
                  <a:tcPr marT="73150" marB="73150" marR="73150" marL="7315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solidFill>
                      <a:srgbClr val="E8F4F2"/>
                    </a:solidFill>
                  </a:tcPr>
                </a:tc>
              </a:tr>
            </a:tbl>
          </a:graphicData>
        </a:graphic>
      </p:graphicFrame>
      <p:sp>
        <p:nvSpPr>
          <p:cNvPr id="332" name="Google Shape;332;p18"/>
          <p:cNvSpPr/>
          <p:nvPr/>
        </p:nvSpPr>
        <p:spPr>
          <a:xfrm>
            <a:off x="548640" y="4663440"/>
            <a:ext cx="5394960" cy="1371600"/>
          </a:xfrm>
          <a:prstGeom prst="roundRect">
            <a:avLst>
              <a:gd fmla="val 6667" name="adj"/>
            </a:avLst>
          </a:prstGeom>
          <a:solidFill>
            <a:srgbClr val="E8F4F2"/>
          </a:solidFill>
          <a:ln cap="flat" cmpd="sng" w="9525">
            <a:solidFill>
              <a:srgbClr val="E8F4F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3" name="Google Shape;333;p18"/>
          <p:cNvSpPr txBox="1"/>
          <p:nvPr/>
        </p:nvSpPr>
        <p:spPr>
          <a:xfrm>
            <a:off x="777240" y="4773168"/>
            <a:ext cx="4983480" cy="11430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D7A6F"/>
              </a:buClr>
              <a:buSzPts val="1400"/>
              <a:buFont typeface="Calibri"/>
              <a:buNone/>
            </a:pPr>
            <a:r>
              <a:rPr b="1" i="0" lang="en-US" sz="1400" u="none" cap="none" strike="noStrike">
                <a:solidFill>
                  <a:srgbClr val="1D7A6F"/>
                </a:solidFill>
                <a:latin typeface="Calibri"/>
                <a:ea typeface="Calibri"/>
                <a:cs typeface="Calibri"/>
                <a:sym typeface="Calibri"/>
              </a:rPr>
              <a:t>Deterministic and portable. </a:t>
            </a:r>
            <a:r>
              <a:rPr b="0" i="0" lang="en-US" sz="1400" u="none" cap="none" strike="noStrike">
                <a:solidFill>
                  <a:srgbClr val="1F2937"/>
                </a:solidFill>
                <a:latin typeface="Calibri"/>
                <a:ea typeface="Calibri"/>
                <a:cs typeface="Calibri"/>
                <a:sym typeface="Calibri"/>
              </a:rPr>
              <a:t>Cleaned counts, class balance and shapes match exactly across machines and operating systems.</a:t>
            </a:r>
            <a:endParaRPr b="0" i="0" sz="1400" u="none" cap="none" strike="noStrike">
              <a:solidFill>
                <a:schemeClr val="dk1"/>
              </a:solidFill>
              <a:latin typeface="Calibri"/>
              <a:ea typeface="Calibri"/>
              <a:cs typeface="Calibri"/>
              <a:sym typeface="Calibri"/>
            </a:endParaRPr>
          </a:p>
        </p:txBody>
      </p:sp>
      <p:sp>
        <p:nvSpPr>
          <p:cNvPr id="334" name="Google Shape;334;p18"/>
          <p:cNvSpPr/>
          <p:nvPr/>
        </p:nvSpPr>
        <p:spPr>
          <a:xfrm>
            <a:off x="6245352" y="4663440"/>
            <a:ext cx="5394960" cy="1371600"/>
          </a:xfrm>
          <a:prstGeom prst="roundRect">
            <a:avLst>
              <a:gd fmla="val 6667" name="adj"/>
            </a:avLst>
          </a:prstGeom>
          <a:solidFill>
            <a:srgbClr val="FCEDE8"/>
          </a:solidFill>
          <a:ln cap="flat" cmpd="sng" w="9525">
            <a:solidFill>
              <a:srgbClr val="FCEDE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5" name="Google Shape;335;p18"/>
          <p:cNvSpPr txBox="1"/>
          <p:nvPr/>
        </p:nvSpPr>
        <p:spPr>
          <a:xfrm>
            <a:off x="6473952" y="4773168"/>
            <a:ext cx="4983480" cy="11430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B8472A"/>
              </a:buClr>
              <a:buSzPts val="1400"/>
              <a:buFont typeface="Calibri"/>
              <a:buNone/>
            </a:pPr>
            <a:r>
              <a:rPr b="1" i="0" lang="en-US" sz="1400" u="none" cap="none" strike="noStrike">
                <a:solidFill>
                  <a:srgbClr val="B8472A"/>
                </a:solidFill>
                <a:latin typeface="Calibri"/>
                <a:ea typeface="Calibri"/>
                <a:cs typeface="Calibri"/>
                <a:sym typeface="Calibri"/>
              </a:rPr>
              <a:t>+5,050 = the stray synthetic file. </a:t>
            </a:r>
            <a:r>
              <a:rPr b="0" i="0" lang="en-US" sz="1400" u="none" cap="none" strike="noStrike">
                <a:solidFill>
                  <a:srgbClr val="1F2937"/>
                </a:solidFill>
                <a:latin typeface="Calibri"/>
                <a:ea typeface="Calibri"/>
                <a:cs typeface="Calibri"/>
                <a:sym typeface="Calibri"/>
              </a:rPr>
              <a:t>Cleaning removed it, but the loader should read only the eight named CICIDS2017 files.</a:t>
            </a:r>
            <a:endParaRPr b="0" i="0" sz="1400" u="none" cap="none" strike="noStrike">
              <a:solidFill>
                <a:schemeClr val="dk1"/>
              </a:solidFill>
              <a:latin typeface="Calibri"/>
              <a:ea typeface="Calibri"/>
              <a:cs typeface="Calibri"/>
              <a:sym typeface="Calibri"/>
            </a:endParaRPr>
          </a:p>
        </p:txBody>
      </p:sp>
      <p:sp>
        <p:nvSpPr>
          <p:cNvPr id="336" name="Google Shape;336;p18"/>
          <p:cNvSpPr txBox="1"/>
          <p:nvPr/>
        </p:nvSpPr>
        <p:spPr>
          <a:xfrm>
            <a:off x="548640" y="6419088"/>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6B7280"/>
              </a:buClr>
              <a:buSzPts val="1000"/>
              <a:buFont typeface="Calibri"/>
              <a:buNone/>
            </a:pPr>
            <a:r>
              <a:rPr b="0" i="0" lang="en-US" sz="1000" u="none" cap="none" strike="noStrike">
                <a:solidFill>
                  <a:srgbClr val="6B7280"/>
                </a:solidFill>
                <a:latin typeface="Calibri"/>
                <a:ea typeface="Calibri"/>
                <a:cs typeface="Calibri"/>
                <a:sym typeface="Calibri"/>
              </a:rPr>
              <a:t>A. G. Babariya  |  Explainable AI for Network Intrusion Detection</a:t>
            </a:r>
            <a:endParaRPr b="0" i="0" sz="1000" u="none" cap="none" strike="noStrike">
              <a:solidFill>
                <a:schemeClr val="dk1"/>
              </a:solidFill>
              <a:latin typeface="Calibri"/>
              <a:ea typeface="Calibri"/>
              <a:cs typeface="Calibri"/>
              <a:sym typeface="Calibri"/>
            </a:endParaRPr>
          </a:p>
        </p:txBody>
      </p:sp>
      <p:sp>
        <p:nvSpPr>
          <p:cNvPr id="337" name="Google Shape;337;p18"/>
          <p:cNvSpPr txBox="1"/>
          <p:nvPr/>
        </p:nvSpPr>
        <p:spPr>
          <a:xfrm>
            <a:off x="10908792" y="6419088"/>
            <a:ext cx="73152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6B7280"/>
              </a:buClr>
              <a:buSzPts val="1000"/>
              <a:buFont typeface="Calibri"/>
              <a:buNone/>
            </a:pPr>
            <a:r>
              <a:rPr b="0" i="0" lang="en-US" sz="1000" u="none" cap="none" strike="noStrike">
                <a:solidFill>
                  <a:srgbClr val="6B7280"/>
                </a:solidFill>
                <a:latin typeface="Calibri"/>
                <a:ea typeface="Calibri"/>
                <a:cs typeface="Calibri"/>
                <a:sym typeface="Calibri"/>
              </a:rPr>
              <a:t>16</a:t>
            </a:r>
            <a:endParaRPr b="0" i="0" sz="1000" u="none" cap="none" strike="noStrike">
              <a:solidFill>
                <a:schemeClr val="dk1"/>
              </a:solidFill>
              <a:latin typeface="Calibri"/>
              <a:ea typeface="Calibri"/>
              <a:cs typeface="Calibri"/>
              <a:sym typeface="Calibri"/>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342" name="Shape 342"/>
        <p:cNvGrpSpPr/>
        <p:nvPr/>
      </p:nvGrpSpPr>
      <p:grpSpPr>
        <a:xfrm>
          <a:off x="0" y="0"/>
          <a:ext cx="0" cy="0"/>
          <a:chOff x="0" y="0"/>
          <a:chExt cx="0" cy="0"/>
        </a:xfrm>
      </p:grpSpPr>
      <p:sp>
        <p:nvSpPr>
          <p:cNvPr id="343" name="Google Shape;343;p19"/>
          <p:cNvSpPr txBox="1"/>
          <p:nvPr/>
        </p:nvSpPr>
        <p:spPr>
          <a:xfrm>
            <a:off x="548640" y="347472"/>
            <a:ext cx="91440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D7A6F"/>
              </a:buClr>
              <a:buSzPts val="1200"/>
              <a:buFont typeface="Calibri"/>
              <a:buNone/>
            </a:pPr>
            <a:r>
              <a:rPr b="1" i="0" lang="en-US" sz="1200" u="none" cap="none" strike="noStrike">
                <a:solidFill>
                  <a:srgbClr val="1D7A6F"/>
                </a:solidFill>
                <a:latin typeface="Calibri"/>
                <a:ea typeface="Calibri"/>
                <a:cs typeface="Calibri"/>
                <a:sym typeface="Calibri"/>
              </a:rPr>
              <a:t>11  RESULTS · RQ1</a:t>
            </a:r>
            <a:endParaRPr b="0" i="0" sz="1200" u="none" cap="none" strike="noStrike">
              <a:solidFill>
                <a:schemeClr val="dk1"/>
              </a:solidFill>
              <a:latin typeface="Calibri"/>
              <a:ea typeface="Calibri"/>
              <a:cs typeface="Calibri"/>
              <a:sym typeface="Calibri"/>
            </a:endParaRPr>
          </a:p>
        </p:txBody>
      </p:sp>
      <p:sp>
        <p:nvSpPr>
          <p:cNvPr id="344" name="Google Shape;344;p19"/>
          <p:cNvSpPr txBox="1"/>
          <p:nvPr/>
        </p:nvSpPr>
        <p:spPr>
          <a:xfrm>
            <a:off x="548640" y="621792"/>
            <a:ext cx="11064240" cy="6858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3000"/>
              <a:buFont typeface="Cambria"/>
              <a:buNone/>
            </a:pPr>
            <a:r>
              <a:rPr b="1" i="0" lang="en-US" sz="3000" u="none" cap="none" strike="noStrike">
                <a:solidFill>
                  <a:srgbClr val="13233B"/>
                </a:solidFill>
                <a:latin typeface="Cambria"/>
                <a:ea typeface="Cambria"/>
                <a:cs typeface="Cambria"/>
                <a:sym typeface="Cambria"/>
              </a:rPr>
              <a:t>XGBoost detects best; the LSTM raises many more false alarms</a:t>
            </a:r>
            <a:endParaRPr b="0" i="0" sz="3000" u="none" cap="none" strike="noStrike">
              <a:solidFill>
                <a:schemeClr val="dk1"/>
              </a:solidFill>
              <a:latin typeface="Calibri"/>
              <a:ea typeface="Calibri"/>
              <a:cs typeface="Calibri"/>
              <a:sym typeface="Calibri"/>
            </a:endParaRPr>
          </a:p>
        </p:txBody>
      </p:sp>
      <p:pic>
        <p:nvPicPr>
          <p:cNvPr id="345" name="Google Shape;345;p19"/>
          <p:cNvPicPr preferRelativeResize="0"/>
          <p:nvPr/>
        </p:nvPicPr>
        <p:blipFill rotWithShape="1">
          <a:blip r:embed="rId3">
            <a:alphaModFix/>
          </a:blip>
          <a:srcRect b="0" l="0" r="0" t="0"/>
          <a:stretch/>
        </p:blipFill>
        <p:spPr>
          <a:xfrm>
            <a:off x="548640" y="1508760"/>
            <a:ext cx="7498080" cy="4572000"/>
          </a:xfrm>
          <a:prstGeom prst="rect">
            <a:avLst/>
          </a:prstGeom>
          <a:noFill/>
          <a:ln>
            <a:noFill/>
          </a:ln>
        </p:spPr>
      </p:pic>
      <p:sp>
        <p:nvSpPr>
          <p:cNvPr id="346" name="Google Shape;346;p19"/>
          <p:cNvSpPr txBox="1"/>
          <p:nvPr/>
        </p:nvSpPr>
        <p:spPr>
          <a:xfrm>
            <a:off x="8412480" y="1737360"/>
            <a:ext cx="3200400" cy="566928"/>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D7A6F"/>
              </a:buClr>
              <a:buSzPts val="3400"/>
              <a:buFont typeface="Cambria"/>
              <a:buNone/>
            </a:pPr>
            <a:r>
              <a:rPr b="1" i="0" lang="en-US" sz="3400" u="none" cap="none" strike="noStrike">
                <a:solidFill>
                  <a:srgbClr val="1D7A6F"/>
                </a:solidFill>
                <a:latin typeface="Cambria"/>
                <a:ea typeface="Cambria"/>
                <a:cs typeface="Cambria"/>
                <a:sym typeface="Cambria"/>
              </a:rPr>
              <a:t>0.9971</a:t>
            </a:r>
            <a:endParaRPr b="0" i="0" sz="3400" u="none" cap="none" strike="noStrike">
              <a:solidFill>
                <a:schemeClr val="dk1"/>
              </a:solidFill>
              <a:latin typeface="Calibri"/>
              <a:ea typeface="Calibri"/>
              <a:cs typeface="Calibri"/>
              <a:sym typeface="Calibri"/>
            </a:endParaRPr>
          </a:p>
        </p:txBody>
      </p:sp>
      <p:sp>
        <p:nvSpPr>
          <p:cNvPr id="347" name="Google Shape;347;p19"/>
          <p:cNvSpPr txBox="1"/>
          <p:nvPr/>
        </p:nvSpPr>
        <p:spPr>
          <a:xfrm>
            <a:off x="8412480" y="2340864"/>
            <a:ext cx="3200400" cy="5486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4B5563"/>
              </a:buClr>
              <a:buSzPts val="1300"/>
              <a:buFont typeface="Calibri"/>
              <a:buNone/>
            </a:pPr>
            <a:r>
              <a:rPr b="0" i="0" lang="en-US" sz="1300" u="none" cap="none" strike="noStrike">
                <a:solidFill>
                  <a:srgbClr val="4B5563"/>
                </a:solidFill>
                <a:latin typeface="Calibri"/>
                <a:ea typeface="Calibri"/>
                <a:cs typeface="Calibri"/>
                <a:sym typeface="Calibri"/>
              </a:rPr>
              <a:t>XGBoost F1 — recall 0.9995, only a handful of attacks missed</a:t>
            </a:r>
            <a:endParaRPr b="0" i="0" sz="1300" u="none" cap="none" strike="noStrike">
              <a:solidFill>
                <a:schemeClr val="dk1"/>
              </a:solidFill>
              <a:latin typeface="Calibri"/>
              <a:ea typeface="Calibri"/>
              <a:cs typeface="Calibri"/>
              <a:sym typeface="Calibri"/>
            </a:endParaRPr>
          </a:p>
        </p:txBody>
      </p:sp>
      <p:sp>
        <p:nvSpPr>
          <p:cNvPr id="348" name="Google Shape;348;p19"/>
          <p:cNvSpPr txBox="1"/>
          <p:nvPr/>
        </p:nvSpPr>
        <p:spPr>
          <a:xfrm>
            <a:off x="8412480" y="3154680"/>
            <a:ext cx="3200400" cy="566928"/>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2F6FA8"/>
              </a:buClr>
              <a:buSzPts val="3400"/>
              <a:buFont typeface="Cambria"/>
              <a:buNone/>
            </a:pPr>
            <a:r>
              <a:rPr b="1" i="0" lang="en-US" sz="3400" u="none" cap="none" strike="noStrike">
                <a:solidFill>
                  <a:srgbClr val="2F6FA8"/>
                </a:solidFill>
                <a:latin typeface="Cambria"/>
                <a:ea typeface="Cambria"/>
                <a:cs typeface="Cambria"/>
                <a:sym typeface="Cambria"/>
              </a:rPr>
              <a:t>0.9956</a:t>
            </a:r>
            <a:endParaRPr b="0" i="0" sz="3400" u="none" cap="none" strike="noStrike">
              <a:solidFill>
                <a:schemeClr val="dk1"/>
              </a:solidFill>
              <a:latin typeface="Calibri"/>
              <a:ea typeface="Calibri"/>
              <a:cs typeface="Calibri"/>
              <a:sym typeface="Calibri"/>
            </a:endParaRPr>
          </a:p>
        </p:txBody>
      </p:sp>
      <p:sp>
        <p:nvSpPr>
          <p:cNvPr id="349" name="Google Shape;349;p19"/>
          <p:cNvSpPr txBox="1"/>
          <p:nvPr/>
        </p:nvSpPr>
        <p:spPr>
          <a:xfrm>
            <a:off x="8412480" y="3758184"/>
            <a:ext cx="3200400" cy="5486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4B5563"/>
              </a:buClr>
              <a:buSzPts val="1300"/>
              <a:buFont typeface="Calibri"/>
              <a:buNone/>
            </a:pPr>
            <a:r>
              <a:rPr b="0" i="0" lang="en-US" sz="1300" u="none" cap="none" strike="noStrike">
                <a:solidFill>
                  <a:srgbClr val="4B5563"/>
                </a:solidFill>
                <a:latin typeface="Calibri"/>
                <a:ea typeface="Calibri"/>
                <a:cs typeface="Calibri"/>
                <a:sym typeface="Calibri"/>
              </a:rPr>
              <a:t>Random Forest F1 — almost identical; both ROC-AUC 0.9999</a:t>
            </a:r>
            <a:endParaRPr b="0" i="0" sz="1300" u="none" cap="none" strike="noStrike">
              <a:solidFill>
                <a:schemeClr val="dk1"/>
              </a:solidFill>
              <a:latin typeface="Calibri"/>
              <a:ea typeface="Calibri"/>
              <a:cs typeface="Calibri"/>
              <a:sym typeface="Calibri"/>
            </a:endParaRPr>
          </a:p>
        </p:txBody>
      </p:sp>
      <p:sp>
        <p:nvSpPr>
          <p:cNvPr id="350" name="Google Shape;350;p19"/>
          <p:cNvSpPr txBox="1"/>
          <p:nvPr/>
        </p:nvSpPr>
        <p:spPr>
          <a:xfrm>
            <a:off x="8412480" y="4572000"/>
            <a:ext cx="3200400" cy="566928"/>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B8472A"/>
              </a:buClr>
              <a:buSzPts val="3400"/>
              <a:buFont typeface="Cambria"/>
              <a:buNone/>
            </a:pPr>
            <a:r>
              <a:rPr b="1" i="0" lang="en-US" sz="3400" u="none" cap="none" strike="noStrike">
                <a:solidFill>
                  <a:srgbClr val="B8472A"/>
                </a:solidFill>
                <a:latin typeface="Cambria"/>
                <a:ea typeface="Cambria"/>
                <a:cs typeface="Cambria"/>
                <a:sym typeface="Cambria"/>
              </a:rPr>
              <a:t>0.780</a:t>
            </a:r>
            <a:endParaRPr b="0" i="0" sz="3400" u="none" cap="none" strike="noStrike">
              <a:solidFill>
                <a:schemeClr val="dk1"/>
              </a:solidFill>
              <a:latin typeface="Calibri"/>
              <a:ea typeface="Calibri"/>
              <a:cs typeface="Calibri"/>
              <a:sym typeface="Calibri"/>
            </a:endParaRPr>
          </a:p>
        </p:txBody>
      </p:sp>
      <p:sp>
        <p:nvSpPr>
          <p:cNvPr id="351" name="Google Shape;351;p19"/>
          <p:cNvSpPr txBox="1"/>
          <p:nvPr/>
        </p:nvSpPr>
        <p:spPr>
          <a:xfrm>
            <a:off x="8412480" y="5175504"/>
            <a:ext cx="3200400" cy="5486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4B5563"/>
              </a:buClr>
              <a:buSzPts val="1300"/>
              <a:buFont typeface="Calibri"/>
              <a:buNone/>
            </a:pPr>
            <a:r>
              <a:rPr b="0" i="0" lang="en-US" sz="1300" u="none" cap="none" strike="noStrike">
                <a:solidFill>
                  <a:srgbClr val="4B5563"/>
                </a:solidFill>
                <a:latin typeface="Calibri"/>
                <a:ea typeface="Calibri"/>
                <a:cs typeface="Calibri"/>
                <a:sym typeface="Calibri"/>
              </a:rPr>
              <a:t>LSTM precision — about 1 in 5 alerts is a false alarm</a:t>
            </a:r>
            <a:endParaRPr b="0" i="0" sz="1300" u="none" cap="none" strike="noStrike">
              <a:solidFill>
                <a:schemeClr val="dk1"/>
              </a:solidFill>
              <a:latin typeface="Calibri"/>
              <a:ea typeface="Calibri"/>
              <a:cs typeface="Calibri"/>
              <a:sym typeface="Calibri"/>
            </a:endParaRPr>
          </a:p>
        </p:txBody>
      </p:sp>
      <p:sp>
        <p:nvSpPr>
          <p:cNvPr id="352" name="Google Shape;352;p19"/>
          <p:cNvSpPr txBox="1"/>
          <p:nvPr/>
        </p:nvSpPr>
        <p:spPr>
          <a:xfrm>
            <a:off x="548640" y="6419088"/>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6B7280"/>
              </a:buClr>
              <a:buSzPts val="1000"/>
              <a:buFont typeface="Calibri"/>
              <a:buNone/>
            </a:pPr>
            <a:r>
              <a:rPr b="0" i="0" lang="en-US" sz="1000" u="none" cap="none" strike="noStrike">
                <a:solidFill>
                  <a:srgbClr val="6B7280"/>
                </a:solidFill>
                <a:latin typeface="Calibri"/>
                <a:ea typeface="Calibri"/>
                <a:cs typeface="Calibri"/>
                <a:sym typeface="Calibri"/>
              </a:rPr>
              <a:t>A. G. Babariya  |  Explainable AI for Network Intrusion Detection</a:t>
            </a:r>
            <a:endParaRPr b="0" i="0" sz="1000" u="none" cap="none" strike="noStrike">
              <a:solidFill>
                <a:schemeClr val="dk1"/>
              </a:solidFill>
              <a:latin typeface="Calibri"/>
              <a:ea typeface="Calibri"/>
              <a:cs typeface="Calibri"/>
              <a:sym typeface="Calibri"/>
            </a:endParaRPr>
          </a:p>
        </p:txBody>
      </p:sp>
      <p:sp>
        <p:nvSpPr>
          <p:cNvPr id="353" name="Google Shape;353;p19"/>
          <p:cNvSpPr txBox="1"/>
          <p:nvPr/>
        </p:nvSpPr>
        <p:spPr>
          <a:xfrm>
            <a:off x="10908792" y="6419088"/>
            <a:ext cx="73152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6B7280"/>
              </a:buClr>
              <a:buSzPts val="1000"/>
              <a:buFont typeface="Calibri"/>
              <a:buNone/>
            </a:pPr>
            <a:r>
              <a:rPr b="0" i="0" lang="en-US" sz="1000" u="none" cap="none" strike="noStrike">
                <a:solidFill>
                  <a:srgbClr val="6B7280"/>
                </a:solidFill>
                <a:latin typeface="Calibri"/>
                <a:ea typeface="Calibri"/>
                <a:cs typeface="Calibri"/>
                <a:sym typeface="Calibri"/>
              </a:rPr>
              <a:t>17</a:t>
            </a:r>
            <a:endParaRPr b="0" i="0" sz="1000" u="none" cap="none" strike="noStrike">
              <a:solidFill>
                <a:schemeClr val="dk1"/>
              </a:solidFill>
              <a:latin typeface="Calibri"/>
              <a:ea typeface="Calibri"/>
              <a:cs typeface="Calibri"/>
              <a:sym typeface="Calibri"/>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358" name="Shape 358"/>
        <p:cNvGrpSpPr/>
        <p:nvPr/>
      </p:nvGrpSpPr>
      <p:grpSpPr>
        <a:xfrm>
          <a:off x="0" y="0"/>
          <a:ext cx="0" cy="0"/>
          <a:chOff x="0" y="0"/>
          <a:chExt cx="0" cy="0"/>
        </a:xfrm>
      </p:grpSpPr>
      <p:sp>
        <p:nvSpPr>
          <p:cNvPr id="359" name="Google Shape;359;p20"/>
          <p:cNvSpPr txBox="1"/>
          <p:nvPr/>
        </p:nvSpPr>
        <p:spPr>
          <a:xfrm>
            <a:off x="548640" y="347472"/>
            <a:ext cx="91440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D7A6F"/>
              </a:buClr>
              <a:buSzPts val="1200"/>
              <a:buFont typeface="Calibri"/>
              <a:buNone/>
            </a:pPr>
            <a:r>
              <a:rPr b="1" i="0" lang="en-US" sz="1200" u="none" cap="none" strike="noStrike">
                <a:solidFill>
                  <a:srgbClr val="1D7A6F"/>
                </a:solidFill>
                <a:latin typeface="Calibri"/>
                <a:ea typeface="Calibri"/>
                <a:cs typeface="Calibri"/>
                <a:sym typeface="Calibri"/>
              </a:rPr>
              <a:t>12  WHAT THE ERRORS MEAN FOR A SOC</a:t>
            </a:r>
            <a:endParaRPr b="0" i="0" sz="1200" u="none" cap="none" strike="noStrike">
              <a:solidFill>
                <a:schemeClr val="dk1"/>
              </a:solidFill>
              <a:latin typeface="Calibri"/>
              <a:ea typeface="Calibri"/>
              <a:cs typeface="Calibri"/>
              <a:sym typeface="Calibri"/>
            </a:endParaRPr>
          </a:p>
        </p:txBody>
      </p:sp>
      <p:sp>
        <p:nvSpPr>
          <p:cNvPr id="360" name="Google Shape;360;p20"/>
          <p:cNvSpPr txBox="1"/>
          <p:nvPr/>
        </p:nvSpPr>
        <p:spPr>
          <a:xfrm>
            <a:off x="548640" y="621792"/>
            <a:ext cx="11064240" cy="6858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3000"/>
              <a:buFont typeface="Cambria"/>
              <a:buNone/>
            </a:pPr>
            <a:r>
              <a:rPr b="1" i="0" lang="en-US" sz="3000" u="none" cap="none" strike="noStrike">
                <a:solidFill>
                  <a:srgbClr val="13233B"/>
                </a:solidFill>
                <a:latin typeface="Cambria"/>
                <a:ea typeface="Cambria"/>
                <a:cs typeface="Cambria"/>
                <a:sym typeface="Cambria"/>
              </a:rPr>
              <a:t>Scores near 1.0 can hide very different workloads</a:t>
            </a:r>
            <a:endParaRPr b="0" i="0" sz="3000" u="none" cap="none" strike="noStrike">
              <a:solidFill>
                <a:schemeClr val="dk1"/>
              </a:solidFill>
              <a:latin typeface="Calibri"/>
              <a:ea typeface="Calibri"/>
              <a:cs typeface="Calibri"/>
              <a:sym typeface="Calibri"/>
            </a:endParaRPr>
          </a:p>
        </p:txBody>
      </p:sp>
      <p:sp>
        <p:nvSpPr>
          <p:cNvPr id="361" name="Google Shape;361;p20"/>
          <p:cNvSpPr/>
          <p:nvPr/>
        </p:nvSpPr>
        <p:spPr>
          <a:xfrm>
            <a:off x="548640" y="1508760"/>
            <a:ext cx="11091672" cy="3291840"/>
          </a:xfrm>
          <a:prstGeom prst="roundRect">
            <a:avLst>
              <a:gd fmla="val 2222" name="adj"/>
            </a:avLst>
          </a:prstGeom>
          <a:solidFill>
            <a:srgbClr val="FFFFFF"/>
          </a:solidFill>
          <a:ln cap="flat" cmpd="sng" w="9525">
            <a:solidFill>
              <a:srgbClr val="D9DEE5"/>
            </a:solidFill>
            <a:prstDash val="solid"/>
            <a:round/>
            <a:headEnd len="sm" w="sm" type="none"/>
            <a:tailEnd len="sm" w="sm" type="none"/>
          </a:ln>
          <a:effectLst>
            <a:outerShdw blurRad="76200" rotWithShape="0" algn="bl" dir="5400000" dist="25400">
              <a:srgbClr val="000000">
                <a:alpha val="10196"/>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Approximate confusion matrices for Random Forest, XGBoost and LSTM" id="362" name="Google Shape;362;p20"/>
          <p:cNvPicPr preferRelativeResize="0"/>
          <p:nvPr/>
        </p:nvPicPr>
        <p:blipFill rotWithShape="1">
          <a:blip r:embed="rId3">
            <a:alphaModFix/>
          </a:blip>
          <a:srcRect b="0" l="0" r="0" t="0"/>
          <a:stretch/>
        </p:blipFill>
        <p:spPr>
          <a:xfrm>
            <a:off x="1585558" y="1618488"/>
            <a:ext cx="9017836" cy="3072384"/>
          </a:xfrm>
          <a:prstGeom prst="rect">
            <a:avLst/>
          </a:prstGeom>
          <a:noFill/>
          <a:ln>
            <a:noFill/>
          </a:ln>
        </p:spPr>
      </p:pic>
      <p:sp>
        <p:nvSpPr>
          <p:cNvPr id="363" name="Google Shape;363;p20"/>
          <p:cNvSpPr/>
          <p:nvPr/>
        </p:nvSpPr>
        <p:spPr>
          <a:xfrm>
            <a:off x="548640" y="5029200"/>
            <a:ext cx="5394960" cy="1051560"/>
          </a:xfrm>
          <a:prstGeom prst="roundRect">
            <a:avLst>
              <a:gd fmla="val 8696" name="adj"/>
            </a:avLst>
          </a:prstGeom>
          <a:solidFill>
            <a:srgbClr val="E8F4F2"/>
          </a:solidFill>
          <a:ln cap="flat" cmpd="sng" w="9525">
            <a:solidFill>
              <a:srgbClr val="E8F4F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4" name="Google Shape;364;p20"/>
          <p:cNvSpPr txBox="1"/>
          <p:nvPr/>
        </p:nvSpPr>
        <p:spPr>
          <a:xfrm>
            <a:off x="777240" y="5102352"/>
            <a:ext cx="4983480" cy="9144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D7A6F"/>
              </a:buClr>
              <a:buSzPts val="1400"/>
              <a:buFont typeface="Calibri"/>
              <a:buNone/>
            </a:pPr>
            <a:r>
              <a:rPr b="1" i="0" lang="en-US" sz="1400" u="none" cap="none" strike="noStrike">
                <a:solidFill>
                  <a:srgbClr val="1D7A6F"/>
                </a:solidFill>
                <a:latin typeface="Calibri"/>
                <a:ea typeface="Calibri"/>
                <a:cs typeface="Calibri"/>
                <a:sym typeface="Calibri"/>
              </a:rPr>
              <a:t>XGBoost: </a:t>
            </a:r>
            <a:r>
              <a:rPr b="0" i="0" lang="en-US" sz="1400" u="none" cap="none" strike="noStrike">
                <a:solidFill>
                  <a:srgbClr val="1F2937"/>
                </a:solidFill>
                <a:latin typeface="Calibri"/>
                <a:ea typeface="Calibri"/>
                <a:cs typeface="Calibri"/>
                <a:sym typeface="Calibri"/>
              </a:rPr>
              <a:t>~54 false alarms and ~5 missed attacks in 60,000 flows (0.11% false-alarm rate)</a:t>
            </a:r>
            <a:endParaRPr b="0" i="0" sz="1400" u="none" cap="none" strike="noStrike">
              <a:solidFill>
                <a:schemeClr val="dk1"/>
              </a:solidFill>
              <a:latin typeface="Calibri"/>
              <a:ea typeface="Calibri"/>
              <a:cs typeface="Calibri"/>
              <a:sym typeface="Calibri"/>
            </a:endParaRPr>
          </a:p>
        </p:txBody>
      </p:sp>
      <p:sp>
        <p:nvSpPr>
          <p:cNvPr id="365" name="Google Shape;365;p20"/>
          <p:cNvSpPr/>
          <p:nvPr/>
        </p:nvSpPr>
        <p:spPr>
          <a:xfrm>
            <a:off x="6245352" y="5029200"/>
            <a:ext cx="5394960" cy="1051560"/>
          </a:xfrm>
          <a:prstGeom prst="roundRect">
            <a:avLst>
              <a:gd fmla="val 8696" name="adj"/>
            </a:avLst>
          </a:prstGeom>
          <a:solidFill>
            <a:srgbClr val="FCEDE8"/>
          </a:solidFill>
          <a:ln cap="flat" cmpd="sng" w="9525">
            <a:solidFill>
              <a:srgbClr val="FCEDE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6" name="Google Shape;366;p20"/>
          <p:cNvSpPr txBox="1"/>
          <p:nvPr/>
        </p:nvSpPr>
        <p:spPr>
          <a:xfrm>
            <a:off x="6473952" y="5102352"/>
            <a:ext cx="4983480" cy="9144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B8472A"/>
              </a:buClr>
              <a:buSzPts val="1400"/>
              <a:buFont typeface="Calibri"/>
              <a:buNone/>
            </a:pPr>
            <a:r>
              <a:rPr b="1" i="0" lang="en-US" sz="1400" u="none" cap="none" strike="noStrike">
                <a:solidFill>
                  <a:srgbClr val="B8472A"/>
                </a:solidFill>
                <a:latin typeface="Calibri"/>
                <a:ea typeface="Calibri"/>
                <a:cs typeface="Calibri"/>
                <a:sym typeface="Calibri"/>
              </a:rPr>
              <a:t>LSTM: </a:t>
            </a:r>
            <a:r>
              <a:rPr b="0" i="0" lang="en-US" sz="1400" u="none" cap="none" strike="noStrike">
                <a:solidFill>
                  <a:srgbClr val="1F2937"/>
                </a:solidFill>
                <a:latin typeface="Calibri"/>
                <a:ea typeface="Calibri"/>
                <a:cs typeface="Calibri"/>
                <a:sym typeface="Calibri"/>
              </a:rPr>
              <a:t>~2,798 false alarms and ~255 missed (5.6%) — about 50 times the XGBoost workload</a:t>
            </a:r>
            <a:endParaRPr b="0" i="0" sz="1400" u="none" cap="none" strike="noStrike">
              <a:solidFill>
                <a:schemeClr val="dk1"/>
              </a:solidFill>
              <a:latin typeface="Calibri"/>
              <a:ea typeface="Calibri"/>
              <a:cs typeface="Calibri"/>
              <a:sym typeface="Calibri"/>
            </a:endParaRPr>
          </a:p>
        </p:txBody>
      </p:sp>
      <p:sp>
        <p:nvSpPr>
          <p:cNvPr id="367" name="Google Shape;367;p20"/>
          <p:cNvSpPr txBox="1"/>
          <p:nvPr/>
        </p:nvSpPr>
        <p:spPr>
          <a:xfrm>
            <a:off x="548640" y="6419088"/>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6B7280"/>
              </a:buClr>
              <a:buSzPts val="1000"/>
              <a:buFont typeface="Calibri"/>
              <a:buNone/>
            </a:pPr>
            <a:r>
              <a:rPr b="0" i="0" lang="en-US" sz="1000" u="none" cap="none" strike="noStrike">
                <a:solidFill>
                  <a:srgbClr val="6B7280"/>
                </a:solidFill>
                <a:latin typeface="Calibri"/>
                <a:ea typeface="Calibri"/>
                <a:cs typeface="Calibri"/>
                <a:sym typeface="Calibri"/>
              </a:rPr>
              <a:t>A. G. Babariya  |  Explainable AI for Network Intrusion Detection</a:t>
            </a:r>
            <a:endParaRPr b="0" i="0" sz="1000" u="none" cap="none" strike="noStrike">
              <a:solidFill>
                <a:schemeClr val="dk1"/>
              </a:solidFill>
              <a:latin typeface="Calibri"/>
              <a:ea typeface="Calibri"/>
              <a:cs typeface="Calibri"/>
              <a:sym typeface="Calibri"/>
            </a:endParaRPr>
          </a:p>
        </p:txBody>
      </p:sp>
      <p:sp>
        <p:nvSpPr>
          <p:cNvPr id="368" name="Google Shape;368;p20"/>
          <p:cNvSpPr txBox="1"/>
          <p:nvPr/>
        </p:nvSpPr>
        <p:spPr>
          <a:xfrm>
            <a:off x="10908792" y="6419088"/>
            <a:ext cx="73152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6B7280"/>
              </a:buClr>
              <a:buSzPts val="1000"/>
              <a:buFont typeface="Calibri"/>
              <a:buNone/>
            </a:pPr>
            <a:r>
              <a:rPr b="0" i="0" lang="en-US" sz="1000" u="none" cap="none" strike="noStrike">
                <a:solidFill>
                  <a:srgbClr val="6B7280"/>
                </a:solidFill>
                <a:latin typeface="Calibri"/>
                <a:ea typeface="Calibri"/>
                <a:cs typeface="Calibri"/>
                <a:sym typeface="Calibri"/>
              </a:rPr>
              <a:t>18</a:t>
            </a:r>
            <a:endParaRPr b="0" i="0" sz="1000" u="none" cap="none" strike="noStrike">
              <a:solidFill>
                <a:schemeClr val="dk1"/>
              </a:solidFill>
              <a:latin typeface="Calibri"/>
              <a:ea typeface="Calibri"/>
              <a:cs typeface="Calibri"/>
              <a:sym typeface="Calibri"/>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373" name="Shape 373"/>
        <p:cNvGrpSpPr/>
        <p:nvPr/>
      </p:nvGrpSpPr>
      <p:grpSpPr>
        <a:xfrm>
          <a:off x="0" y="0"/>
          <a:ext cx="0" cy="0"/>
          <a:chOff x="0" y="0"/>
          <a:chExt cx="0" cy="0"/>
        </a:xfrm>
      </p:grpSpPr>
      <p:sp>
        <p:nvSpPr>
          <p:cNvPr id="374" name="Google Shape;374;p21"/>
          <p:cNvSpPr txBox="1"/>
          <p:nvPr/>
        </p:nvSpPr>
        <p:spPr>
          <a:xfrm>
            <a:off x="548640" y="347472"/>
            <a:ext cx="91440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D7A6F"/>
              </a:buClr>
              <a:buSzPts val="1200"/>
              <a:buFont typeface="Calibri"/>
              <a:buNone/>
            </a:pPr>
            <a:r>
              <a:rPr b="1" i="0" lang="en-US" sz="1200" u="none" cap="none" strike="noStrike">
                <a:solidFill>
                  <a:srgbClr val="1D7A6F"/>
                </a:solidFill>
                <a:latin typeface="Calibri"/>
                <a:ea typeface="Calibri"/>
                <a:cs typeface="Calibri"/>
                <a:sym typeface="Calibri"/>
              </a:rPr>
              <a:t>13  RESULTS · RQ2</a:t>
            </a:r>
            <a:endParaRPr b="0" i="0" sz="1200" u="none" cap="none" strike="noStrike">
              <a:solidFill>
                <a:schemeClr val="dk1"/>
              </a:solidFill>
              <a:latin typeface="Calibri"/>
              <a:ea typeface="Calibri"/>
              <a:cs typeface="Calibri"/>
              <a:sym typeface="Calibri"/>
            </a:endParaRPr>
          </a:p>
        </p:txBody>
      </p:sp>
      <p:sp>
        <p:nvSpPr>
          <p:cNvPr id="375" name="Google Shape;375;p21"/>
          <p:cNvSpPr txBox="1"/>
          <p:nvPr/>
        </p:nvSpPr>
        <p:spPr>
          <a:xfrm>
            <a:off x="548640" y="621792"/>
            <a:ext cx="11064240" cy="6858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3000"/>
              <a:buFont typeface="Cambria"/>
              <a:buNone/>
            </a:pPr>
            <a:r>
              <a:rPr b="1" i="0" lang="en-US" sz="3000" u="none" cap="none" strike="noStrike">
                <a:solidFill>
                  <a:srgbClr val="13233B"/>
                </a:solidFill>
                <a:latin typeface="Cambria"/>
                <a:ea typeface="Cambria"/>
                <a:cs typeface="Cambria"/>
                <a:sym typeface="Cambria"/>
              </a:rPr>
              <a:t>SHAP beats LIME on every model — by very different margins</a:t>
            </a:r>
            <a:endParaRPr b="0" i="0" sz="3000" u="none" cap="none" strike="noStrike">
              <a:solidFill>
                <a:schemeClr val="dk1"/>
              </a:solidFill>
              <a:latin typeface="Calibri"/>
              <a:ea typeface="Calibri"/>
              <a:cs typeface="Calibri"/>
              <a:sym typeface="Calibri"/>
            </a:endParaRPr>
          </a:p>
        </p:txBody>
      </p:sp>
      <p:pic>
        <p:nvPicPr>
          <p:cNvPr id="376" name="Google Shape;376;p21"/>
          <p:cNvPicPr preferRelativeResize="0"/>
          <p:nvPr/>
        </p:nvPicPr>
        <p:blipFill rotWithShape="1">
          <a:blip r:embed="rId3">
            <a:alphaModFix/>
          </a:blip>
          <a:srcRect b="0" l="0" r="0" t="0"/>
          <a:stretch/>
        </p:blipFill>
        <p:spPr>
          <a:xfrm>
            <a:off x="548640" y="1508760"/>
            <a:ext cx="5486400" cy="3566160"/>
          </a:xfrm>
          <a:prstGeom prst="rect">
            <a:avLst/>
          </a:prstGeom>
          <a:noFill/>
          <a:ln>
            <a:noFill/>
          </a:ln>
        </p:spPr>
      </p:pic>
      <p:pic>
        <p:nvPicPr>
          <p:cNvPr id="377" name="Google Shape;377;p21"/>
          <p:cNvPicPr preferRelativeResize="0"/>
          <p:nvPr/>
        </p:nvPicPr>
        <p:blipFill rotWithShape="1">
          <a:blip r:embed="rId4">
            <a:alphaModFix/>
          </a:blip>
          <a:srcRect b="0" l="0" r="0" t="0"/>
          <a:stretch/>
        </p:blipFill>
        <p:spPr>
          <a:xfrm>
            <a:off x="6153912" y="1508760"/>
            <a:ext cx="5486400" cy="3566160"/>
          </a:xfrm>
          <a:prstGeom prst="rect">
            <a:avLst/>
          </a:prstGeom>
          <a:noFill/>
          <a:ln>
            <a:noFill/>
          </a:ln>
        </p:spPr>
      </p:pic>
      <p:sp>
        <p:nvSpPr>
          <p:cNvPr id="378" name="Google Shape;378;p21"/>
          <p:cNvSpPr/>
          <p:nvPr/>
        </p:nvSpPr>
        <p:spPr>
          <a:xfrm>
            <a:off x="548640" y="5257800"/>
            <a:ext cx="3593592" cy="822960"/>
          </a:xfrm>
          <a:prstGeom prst="roundRect">
            <a:avLst>
              <a:gd fmla="val 11111" name="adj"/>
            </a:avLst>
          </a:prstGeom>
          <a:solidFill>
            <a:srgbClr val="F1F5F9"/>
          </a:solidFill>
          <a:ln cap="flat" cmpd="sng" w="9525">
            <a:solidFill>
              <a:srgbClr val="F1F5F9"/>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9" name="Google Shape;379;p21"/>
          <p:cNvSpPr txBox="1"/>
          <p:nvPr/>
        </p:nvSpPr>
        <p:spPr>
          <a:xfrm>
            <a:off x="731520" y="5303520"/>
            <a:ext cx="3246120" cy="7315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3233B"/>
              </a:buClr>
              <a:buSzPts val="1350"/>
              <a:buFont typeface="Calibri"/>
              <a:buNone/>
            </a:pPr>
            <a:r>
              <a:rPr b="1" i="0" lang="en-US" sz="1350" u="none" cap="none" strike="noStrike">
                <a:solidFill>
                  <a:srgbClr val="13233B"/>
                </a:solidFill>
                <a:latin typeface="Calibri"/>
                <a:ea typeface="Calibri"/>
                <a:cs typeface="Calibri"/>
                <a:sym typeface="Calibri"/>
              </a:rPr>
              <a:t>Fidelity:  </a:t>
            </a:r>
            <a:r>
              <a:rPr b="0" i="0" lang="en-US" sz="1350" u="none" cap="none" strike="noStrike">
                <a:solidFill>
                  <a:srgbClr val="1F2937"/>
                </a:solidFill>
                <a:latin typeface="Calibri"/>
                <a:ea typeface="Calibri"/>
                <a:cs typeface="Calibri"/>
                <a:sym typeface="Calibri"/>
              </a:rPr>
              <a:t>SHAP higher for all three models</a:t>
            </a:r>
            <a:endParaRPr b="0" i="0" sz="1350" u="none" cap="none" strike="noStrike">
              <a:solidFill>
                <a:schemeClr val="dk1"/>
              </a:solidFill>
              <a:latin typeface="Calibri"/>
              <a:ea typeface="Calibri"/>
              <a:cs typeface="Calibri"/>
              <a:sym typeface="Calibri"/>
            </a:endParaRPr>
          </a:p>
        </p:txBody>
      </p:sp>
      <p:sp>
        <p:nvSpPr>
          <p:cNvPr id="380" name="Google Shape;380;p21"/>
          <p:cNvSpPr/>
          <p:nvPr/>
        </p:nvSpPr>
        <p:spPr>
          <a:xfrm>
            <a:off x="4297680" y="5257800"/>
            <a:ext cx="3593592" cy="822960"/>
          </a:xfrm>
          <a:prstGeom prst="roundRect">
            <a:avLst>
              <a:gd fmla="val 11111" name="adj"/>
            </a:avLst>
          </a:prstGeom>
          <a:solidFill>
            <a:srgbClr val="F1F5F9"/>
          </a:solidFill>
          <a:ln cap="flat" cmpd="sng" w="9525">
            <a:solidFill>
              <a:srgbClr val="F1F5F9"/>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1" name="Google Shape;381;p21"/>
          <p:cNvSpPr txBox="1"/>
          <p:nvPr/>
        </p:nvSpPr>
        <p:spPr>
          <a:xfrm>
            <a:off x="4480560" y="5303520"/>
            <a:ext cx="3246120" cy="7315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3233B"/>
              </a:buClr>
              <a:buSzPts val="1350"/>
              <a:buFont typeface="Calibri"/>
              <a:buNone/>
            </a:pPr>
            <a:r>
              <a:rPr b="1" i="0" lang="en-US" sz="1350" u="none" cap="none" strike="noStrike">
                <a:solidFill>
                  <a:srgbClr val="13233B"/>
                </a:solidFill>
                <a:latin typeface="Calibri"/>
                <a:ea typeface="Calibri"/>
                <a:cs typeface="Calibri"/>
                <a:sym typeface="Calibri"/>
              </a:rPr>
              <a:t>Trees:  </a:t>
            </a:r>
            <a:r>
              <a:rPr b="0" i="0" lang="en-US" sz="1350" u="none" cap="none" strike="noStrike">
                <a:solidFill>
                  <a:srgbClr val="1F2937"/>
                </a:solidFill>
                <a:latin typeface="Calibri"/>
                <a:ea typeface="Calibri"/>
                <a:cs typeface="Calibri"/>
                <a:sym typeface="Calibri"/>
              </a:rPr>
              <a:t>SHAP 1.000 vs LIME ≈ 0.4 stability</a:t>
            </a:r>
            <a:endParaRPr b="0" i="0" sz="1350" u="none" cap="none" strike="noStrike">
              <a:solidFill>
                <a:schemeClr val="dk1"/>
              </a:solidFill>
              <a:latin typeface="Calibri"/>
              <a:ea typeface="Calibri"/>
              <a:cs typeface="Calibri"/>
              <a:sym typeface="Calibri"/>
            </a:endParaRPr>
          </a:p>
        </p:txBody>
      </p:sp>
      <p:sp>
        <p:nvSpPr>
          <p:cNvPr id="382" name="Google Shape;382;p21"/>
          <p:cNvSpPr/>
          <p:nvPr/>
        </p:nvSpPr>
        <p:spPr>
          <a:xfrm>
            <a:off x="8046720" y="5257800"/>
            <a:ext cx="3593592" cy="822960"/>
          </a:xfrm>
          <a:prstGeom prst="roundRect">
            <a:avLst>
              <a:gd fmla="val 11111" name="adj"/>
            </a:avLst>
          </a:prstGeom>
          <a:solidFill>
            <a:srgbClr val="FCEDE8"/>
          </a:solidFill>
          <a:ln cap="flat" cmpd="sng" w="9525">
            <a:solidFill>
              <a:srgbClr val="FCEDE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3" name="Google Shape;383;p21"/>
          <p:cNvSpPr txBox="1"/>
          <p:nvPr/>
        </p:nvSpPr>
        <p:spPr>
          <a:xfrm>
            <a:off x="8229600" y="5303520"/>
            <a:ext cx="3246120" cy="7315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B8472A"/>
              </a:buClr>
              <a:buSzPts val="1350"/>
              <a:buFont typeface="Calibri"/>
              <a:buNone/>
            </a:pPr>
            <a:r>
              <a:rPr b="1" i="0" lang="en-US" sz="1350" u="none" cap="none" strike="noStrike">
                <a:solidFill>
                  <a:srgbClr val="B8472A"/>
                </a:solidFill>
                <a:latin typeface="Calibri"/>
                <a:ea typeface="Calibri"/>
                <a:cs typeface="Calibri"/>
                <a:sym typeface="Calibri"/>
              </a:rPr>
              <a:t>LSTM:  </a:t>
            </a:r>
            <a:r>
              <a:rPr b="0" i="0" lang="en-US" sz="1350" u="none" cap="none" strike="noStrike">
                <a:solidFill>
                  <a:srgbClr val="1F2937"/>
                </a:solidFill>
                <a:latin typeface="Calibri"/>
                <a:ea typeface="Calibri"/>
                <a:cs typeface="Calibri"/>
                <a:sym typeface="Calibri"/>
              </a:rPr>
              <a:t>SHAP 0.341 vs LIME 0.290 — lead almost gone</a:t>
            </a:r>
            <a:endParaRPr b="0" i="0" sz="1350" u="none" cap="none" strike="noStrike">
              <a:solidFill>
                <a:schemeClr val="dk1"/>
              </a:solidFill>
              <a:latin typeface="Calibri"/>
              <a:ea typeface="Calibri"/>
              <a:cs typeface="Calibri"/>
              <a:sym typeface="Calibri"/>
            </a:endParaRPr>
          </a:p>
        </p:txBody>
      </p:sp>
      <p:sp>
        <p:nvSpPr>
          <p:cNvPr id="384" name="Google Shape;384;p21"/>
          <p:cNvSpPr txBox="1"/>
          <p:nvPr/>
        </p:nvSpPr>
        <p:spPr>
          <a:xfrm>
            <a:off x="548640" y="6419088"/>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6B7280"/>
              </a:buClr>
              <a:buSzPts val="1000"/>
              <a:buFont typeface="Calibri"/>
              <a:buNone/>
            </a:pPr>
            <a:r>
              <a:rPr b="0" i="0" lang="en-US" sz="1000" u="none" cap="none" strike="noStrike">
                <a:solidFill>
                  <a:srgbClr val="6B7280"/>
                </a:solidFill>
                <a:latin typeface="Calibri"/>
                <a:ea typeface="Calibri"/>
                <a:cs typeface="Calibri"/>
                <a:sym typeface="Calibri"/>
              </a:rPr>
              <a:t>A. G. Babariya  |  Explainable AI for Network Intrusion Detection</a:t>
            </a:r>
            <a:endParaRPr b="0" i="0" sz="1000" u="none" cap="none" strike="noStrike">
              <a:solidFill>
                <a:schemeClr val="dk1"/>
              </a:solidFill>
              <a:latin typeface="Calibri"/>
              <a:ea typeface="Calibri"/>
              <a:cs typeface="Calibri"/>
              <a:sym typeface="Calibri"/>
            </a:endParaRPr>
          </a:p>
        </p:txBody>
      </p:sp>
      <p:sp>
        <p:nvSpPr>
          <p:cNvPr id="385" name="Google Shape;385;p21"/>
          <p:cNvSpPr txBox="1"/>
          <p:nvPr/>
        </p:nvSpPr>
        <p:spPr>
          <a:xfrm>
            <a:off x="10908792" y="6419088"/>
            <a:ext cx="73152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6B7280"/>
              </a:buClr>
              <a:buSzPts val="1000"/>
              <a:buFont typeface="Calibri"/>
              <a:buNone/>
            </a:pPr>
            <a:r>
              <a:rPr b="0" i="0" lang="en-US" sz="1000" u="none" cap="none" strike="noStrike">
                <a:solidFill>
                  <a:srgbClr val="6B7280"/>
                </a:solidFill>
                <a:latin typeface="Calibri"/>
                <a:ea typeface="Calibri"/>
                <a:cs typeface="Calibri"/>
                <a:sym typeface="Calibri"/>
              </a:rPr>
              <a:t>19</a:t>
            </a:r>
            <a:endParaRPr b="0" i="0" sz="1000" u="none" cap="none" strike="noStrike">
              <a:solidFill>
                <a:schemeClr val="dk1"/>
              </a:solidFill>
              <a:latin typeface="Calibri"/>
              <a:ea typeface="Calibri"/>
              <a:cs typeface="Calibri"/>
              <a:sym typeface="Calibri"/>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390" name="Shape 390"/>
        <p:cNvGrpSpPr/>
        <p:nvPr/>
      </p:nvGrpSpPr>
      <p:grpSpPr>
        <a:xfrm>
          <a:off x="0" y="0"/>
          <a:ext cx="0" cy="0"/>
          <a:chOff x="0" y="0"/>
          <a:chExt cx="0" cy="0"/>
        </a:xfrm>
      </p:grpSpPr>
      <p:sp>
        <p:nvSpPr>
          <p:cNvPr id="391" name="Google Shape;391;p22"/>
          <p:cNvSpPr txBox="1"/>
          <p:nvPr/>
        </p:nvSpPr>
        <p:spPr>
          <a:xfrm>
            <a:off x="548640" y="347472"/>
            <a:ext cx="91440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D7A6F"/>
              </a:buClr>
              <a:buSzPts val="1200"/>
              <a:buFont typeface="Calibri"/>
              <a:buNone/>
            </a:pPr>
            <a:r>
              <a:rPr b="1" i="0" lang="en-US" sz="1200" u="none" cap="none" strike="noStrike">
                <a:solidFill>
                  <a:srgbClr val="1D7A6F"/>
                </a:solidFill>
                <a:latin typeface="Calibri"/>
                <a:ea typeface="Calibri"/>
                <a:cs typeface="Calibri"/>
                <a:sym typeface="Calibri"/>
              </a:rPr>
              <a:t>14  RESULTS · COST</a:t>
            </a:r>
            <a:endParaRPr b="0" i="0" sz="1200" u="none" cap="none" strike="noStrike">
              <a:solidFill>
                <a:schemeClr val="dk1"/>
              </a:solidFill>
              <a:latin typeface="Calibri"/>
              <a:ea typeface="Calibri"/>
              <a:cs typeface="Calibri"/>
              <a:sym typeface="Calibri"/>
            </a:endParaRPr>
          </a:p>
        </p:txBody>
      </p:sp>
      <p:sp>
        <p:nvSpPr>
          <p:cNvPr id="392" name="Google Shape;392;p22"/>
          <p:cNvSpPr txBox="1"/>
          <p:nvPr/>
        </p:nvSpPr>
        <p:spPr>
          <a:xfrm>
            <a:off x="548640" y="621792"/>
            <a:ext cx="11064240" cy="6858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3000"/>
              <a:buFont typeface="Cambria"/>
              <a:buNone/>
            </a:pPr>
            <a:r>
              <a:rPr b="1" i="0" lang="en-US" sz="3000" u="none" cap="none" strike="noStrike">
                <a:solidFill>
                  <a:srgbClr val="13233B"/>
                </a:solidFill>
                <a:latin typeface="Cambria"/>
                <a:ea typeface="Cambria"/>
                <a:cs typeface="Cambria"/>
                <a:sym typeface="Cambria"/>
              </a:rPr>
              <a:t>Only one pair is fast enough to explain every alert</a:t>
            </a:r>
            <a:endParaRPr b="0" i="0" sz="3000" u="none" cap="none" strike="noStrike">
              <a:solidFill>
                <a:schemeClr val="dk1"/>
              </a:solidFill>
              <a:latin typeface="Calibri"/>
              <a:ea typeface="Calibri"/>
              <a:cs typeface="Calibri"/>
              <a:sym typeface="Calibri"/>
            </a:endParaRPr>
          </a:p>
        </p:txBody>
      </p:sp>
      <p:pic>
        <p:nvPicPr>
          <p:cNvPr id="393" name="Google Shape;393;p22"/>
          <p:cNvPicPr preferRelativeResize="0"/>
          <p:nvPr/>
        </p:nvPicPr>
        <p:blipFill rotWithShape="1">
          <a:blip r:embed="rId3">
            <a:alphaModFix/>
          </a:blip>
          <a:srcRect b="0" l="0" r="0" t="0"/>
          <a:stretch/>
        </p:blipFill>
        <p:spPr>
          <a:xfrm>
            <a:off x="548640" y="1508760"/>
            <a:ext cx="6949440" cy="4572000"/>
          </a:xfrm>
          <a:prstGeom prst="rect">
            <a:avLst/>
          </a:prstGeom>
          <a:noFill/>
          <a:ln>
            <a:noFill/>
          </a:ln>
        </p:spPr>
      </p:pic>
      <p:sp>
        <p:nvSpPr>
          <p:cNvPr id="394" name="Google Shape;394;p22"/>
          <p:cNvSpPr/>
          <p:nvPr/>
        </p:nvSpPr>
        <p:spPr>
          <a:xfrm>
            <a:off x="7863840" y="1600200"/>
            <a:ext cx="3776472" cy="2103120"/>
          </a:xfrm>
          <a:prstGeom prst="roundRect">
            <a:avLst>
              <a:gd fmla="val 4348" name="adj"/>
            </a:avLst>
          </a:prstGeom>
          <a:solidFill>
            <a:srgbClr val="E8F4F2"/>
          </a:solidFill>
          <a:ln cap="flat" cmpd="sng" w="9525">
            <a:solidFill>
              <a:srgbClr val="E8F4F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5" name="Google Shape;395;p22"/>
          <p:cNvSpPr txBox="1"/>
          <p:nvPr/>
        </p:nvSpPr>
        <p:spPr>
          <a:xfrm>
            <a:off x="8092440" y="1737360"/>
            <a:ext cx="3383280" cy="7315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D7A6F"/>
              </a:buClr>
              <a:buSzPts val="4000"/>
              <a:buFont typeface="Cambria"/>
              <a:buNone/>
            </a:pPr>
            <a:r>
              <a:rPr b="1" i="0" lang="en-US" sz="4000" u="none" cap="none" strike="noStrike">
                <a:solidFill>
                  <a:srgbClr val="1D7A6F"/>
                </a:solidFill>
                <a:latin typeface="Cambria"/>
                <a:ea typeface="Cambria"/>
                <a:cs typeface="Cambria"/>
                <a:sym typeface="Cambria"/>
              </a:rPr>
              <a:t>~160 / s</a:t>
            </a:r>
            <a:endParaRPr b="0" i="0" sz="4000" u="none" cap="none" strike="noStrike">
              <a:solidFill>
                <a:schemeClr val="dk1"/>
              </a:solidFill>
              <a:latin typeface="Calibri"/>
              <a:ea typeface="Calibri"/>
              <a:cs typeface="Calibri"/>
              <a:sym typeface="Calibri"/>
            </a:endParaRPr>
          </a:p>
        </p:txBody>
      </p:sp>
      <p:sp>
        <p:nvSpPr>
          <p:cNvPr id="396" name="Google Shape;396;p22"/>
          <p:cNvSpPr txBox="1"/>
          <p:nvPr/>
        </p:nvSpPr>
        <p:spPr>
          <a:xfrm>
            <a:off x="8092440" y="2514600"/>
            <a:ext cx="3383280" cy="109728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F2937"/>
              </a:buClr>
              <a:buSzPts val="1400"/>
              <a:buFont typeface="Calibri"/>
              <a:buNone/>
            </a:pPr>
            <a:r>
              <a:rPr b="0" i="0" lang="en-US" sz="1400" u="none" cap="none" strike="noStrike">
                <a:solidFill>
                  <a:srgbClr val="1F2937"/>
                </a:solidFill>
                <a:latin typeface="Calibri"/>
                <a:ea typeface="Calibri"/>
                <a:cs typeface="Calibri"/>
                <a:sym typeface="Calibri"/>
              </a:rPr>
              <a:t>XGBoost + SHAP: about 6 ms per alert on one laptop CPU — fast enough for real time.</a:t>
            </a:r>
            <a:endParaRPr b="0" i="0" sz="1400" u="none" cap="none" strike="noStrike">
              <a:solidFill>
                <a:schemeClr val="dk1"/>
              </a:solidFill>
              <a:latin typeface="Calibri"/>
              <a:ea typeface="Calibri"/>
              <a:cs typeface="Calibri"/>
              <a:sym typeface="Calibri"/>
            </a:endParaRPr>
          </a:p>
        </p:txBody>
      </p:sp>
      <p:sp>
        <p:nvSpPr>
          <p:cNvPr id="397" name="Google Shape;397;p22"/>
          <p:cNvSpPr/>
          <p:nvPr/>
        </p:nvSpPr>
        <p:spPr>
          <a:xfrm>
            <a:off x="7863840" y="3977640"/>
            <a:ext cx="3776472" cy="2103120"/>
          </a:xfrm>
          <a:prstGeom prst="roundRect">
            <a:avLst>
              <a:gd fmla="val 4348" name="adj"/>
            </a:avLst>
          </a:prstGeom>
          <a:solidFill>
            <a:srgbClr val="F1F5F9"/>
          </a:solidFill>
          <a:ln cap="flat" cmpd="sng" w="9525">
            <a:solidFill>
              <a:srgbClr val="F1F5F9"/>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8" name="Google Shape;398;p22"/>
          <p:cNvSpPr txBox="1"/>
          <p:nvPr/>
        </p:nvSpPr>
        <p:spPr>
          <a:xfrm>
            <a:off x="8092440" y="4114800"/>
            <a:ext cx="3383280" cy="7315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4000"/>
              <a:buFont typeface="Cambria"/>
              <a:buNone/>
            </a:pPr>
            <a:r>
              <a:rPr b="1" i="0" lang="en-US" sz="4000" u="none" cap="none" strike="noStrike">
                <a:solidFill>
                  <a:srgbClr val="13233B"/>
                </a:solidFill>
                <a:latin typeface="Cambria"/>
                <a:ea typeface="Cambria"/>
                <a:cs typeface="Cambria"/>
                <a:sym typeface="Cambria"/>
              </a:rPr>
              <a:t>2 – 11 / s</a:t>
            </a:r>
            <a:endParaRPr b="0" i="0" sz="4000" u="none" cap="none" strike="noStrike">
              <a:solidFill>
                <a:schemeClr val="dk1"/>
              </a:solidFill>
              <a:latin typeface="Calibri"/>
              <a:ea typeface="Calibri"/>
              <a:cs typeface="Calibri"/>
              <a:sym typeface="Calibri"/>
            </a:endParaRPr>
          </a:p>
        </p:txBody>
      </p:sp>
      <p:sp>
        <p:nvSpPr>
          <p:cNvPr id="399" name="Google Shape;399;p22"/>
          <p:cNvSpPr txBox="1"/>
          <p:nvPr/>
        </p:nvSpPr>
        <p:spPr>
          <a:xfrm>
            <a:off x="8092440" y="4892040"/>
            <a:ext cx="3383280" cy="109728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F2937"/>
              </a:buClr>
              <a:buSzPts val="1400"/>
              <a:buFont typeface="Calibri"/>
              <a:buNone/>
            </a:pPr>
            <a:r>
              <a:rPr b="0" i="0" lang="en-US" sz="1400" u="none" cap="none" strike="noStrike">
                <a:solidFill>
                  <a:srgbClr val="1F2937"/>
                </a:solidFill>
                <a:latin typeface="Calibri"/>
                <a:ea typeface="Calibri"/>
                <a:cs typeface="Calibri"/>
                <a:sym typeface="Calibri"/>
              </a:rPr>
              <a:t>The other five pairs: better suited to explaining alerts on demand, when an analyst opens one.</a:t>
            </a:r>
            <a:endParaRPr b="0" i="0" sz="1400" u="none" cap="none" strike="noStrike">
              <a:solidFill>
                <a:schemeClr val="dk1"/>
              </a:solidFill>
              <a:latin typeface="Calibri"/>
              <a:ea typeface="Calibri"/>
              <a:cs typeface="Calibri"/>
              <a:sym typeface="Calibri"/>
            </a:endParaRPr>
          </a:p>
        </p:txBody>
      </p:sp>
      <p:sp>
        <p:nvSpPr>
          <p:cNvPr id="400" name="Google Shape;400;p22"/>
          <p:cNvSpPr txBox="1"/>
          <p:nvPr/>
        </p:nvSpPr>
        <p:spPr>
          <a:xfrm>
            <a:off x="548640" y="6419088"/>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6B7280"/>
              </a:buClr>
              <a:buSzPts val="1000"/>
              <a:buFont typeface="Calibri"/>
              <a:buNone/>
            </a:pPr>
            <a:r>
              <a:rPr b="0" i="0" lang="en-US" sz="1000" u="none" cap="none" strike="noStrike">
                <a:solidFill>
                  <a:srgbClr val="6B7280"/>
                </a:solidFill>
                <a:latin typeface="Calibri"/>
                <a:ea typeface="Calibri"/>
                <a:cs typeface="Calibri"/>
                <a:sym typeface="Calibri"/>
              </a:rPr>
              <a:t>A. G. Babariya  |  Explainable AI for Network Intrusion Detection</a:t>
            </a:r>
            <a:endParaRPr b="0" i="0" sz="1000" u="none" cap="none" strike="noStrike">
              <a:solidFill>
                <a:schemeClr val="dk1"/>
              </a:solidFill>
              <a:latin typeface="Calibri"/>
              <a:ea typeface="Calibri"/>
              <a:cs typeface="Calibri"/>
              <a:sym typeface="Calibri"/>
            </a:endParaRPr>
          </a:p>
        </p:txBody>
      </p:sp>
      <p:sp>
        <p:nvSpPr>
          <p:cNvPr id="401" name="Google Shape;401;p22"/>
          <p:cNvSpPr txBox="1"/>
          <p:nvPr/>
        </p:nvSpPr>
        <p:spPr>
          <a:xfrm>
            <a:off x="10908792" y="6419088"/>
            <a:ext cx="73152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6B7280"/>
              </a:buClr>
              <a:buSzPts val="1000"/>
              <a:buFont typeface="Calibri"/>
              <a:buNone/>
            </a:pPr>
            <a:r>
              <a:rPr b="0" i="0" lang="en-US" sz="1000" u="none" cap="none" strike="noStrike">
                <a:solidFill>
                  <a:srgbClr val="6B7280"/>
                </a:solidFill>
                <a:latin typeface="Calibri"/>
                <a:ea typeface="Calibri"/>
                <a:cs typeface="Calibri"/>
                <a:sym typeface="Calibri"/>
              </a:rPr>
              <a:t>20</a:t>
            </a:r>
            <a:endParaRPr b="0" i="0" sz="1000" u="none" cap="none" strike="noStrike">
              <a:solidFill>
                <a:schemeClr val="dk1"/>
              </a:solidFill>
              <a:latin typeface="Calibri"/>
              <a:ea typeface="Calibri"/>
              <a:cs typeface="Calibri"/>
              <a:sym typeface="Calibri"/>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406" name="Shape 406"/>
        <p:cNvGrpSpPr/>
        <p:nvPr/>
      </p:nvGrpSpPr>
      <p:grpSpPr>
        <a:xfrm>
          <a:off x="0" y="0"/>
          <a:ext cx="0" cy="0"/>
          <a:chOff x="0" y="0"/>
          <a:chExt cx="0" cy="0"/>
        </a:xfrm>
      </p:grpSpPr>
      <p:sp>
        <p:nvSpPr>
          <p:cNvPr id="407" name="Google Shape;407;p23"/>
          <p:cNvSpPr txBox="1"/>
          <p:nvPr/>
        </p:nvSpPr>
        <p:spPr>
          <a:xfrm>
            <a:off x="548640" y="347472"/>
            <a:ext cx="91440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D7A6F"/>
              </a:buClr>
              <a:buSzPts val="1200"/>
              <a:buFont typeface="Calibri"/>
              <a:buNone/>
            </a:pPr>
            <a:r>
              <a:rPr b="1" i="0" lang="en-US" sz="1200" u="none" cap="none" strike="noStrike">
                <a:solidFill>
                  <a:srgbClr val="1D7A6F"/>
                </a:solidFill>
                <a:latin typeface="Calibri"/>
                <a:ea typeface="Calibri"/>
                <a:cs typeface="Calibri"/>
                <a:sym typeface="Calibri"/>
              </a:rPr>
              <a:t>15  RESULTS · RQ3</a:t>
            </a:r>
            <a:endParaRPr b="0" i="0" sz="1200" u="none" cap="none" strike="noStrike">
              <a:solidFill>
                <a:schemeClr val="dk1"/>
              </a:solidFill>
              <a:latin typeface="Calibri"/>
              <a:ea typeface="Calibri"/>
              <a:cs typeface="Calibri"/>
              <a:sym typeface="Calibri"/>
            </a:endParaRPr>
          </a:p>
        </p:txBody>
      </p:sp>
      <p:sp>
        <p:nvSpPr>
          <p:cNvPr id="408" name="Google Shape;408;p23"/>
          <p:cNvSpPr txBox="1"/>
          <p:nvPr/>
        </p:nvSpPr>
        <p:spPr>
          <a:xfrm>
            <a:off x="548640" y="621792"/>
            <a:ext cx="11064240" cy="6858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3000"/>
              <a:buFont typeface="Cambria"/>
              <a:buNone/>
            </a:pPr>
            <a:r>
              <a:rPr b="1" i="0" lang="en-US" sz="3000" u="none" cap="none" strike="noStrike">
                <a:solidFill>
                  <a:srgbClr val="13233B"/>
                </a:solidFill>
                <a:latin typeface="Cambria"/>
                <a:ea typeface="Cambria"/>
                <a:cs typeface="Cambria"/>
                <a:sym typeface="Cambria"/>
              </a:rPr>
              <a:t>More data: better LSTM detection, less stable SHAP</a:t>
            </a:r>
            <a:endParaRPr b="0" i="0" sz="3000" u="none" cap="none" strike="noStrike">
              <a:solidFill>
                <a:schemeClr val="dk1"/>
              </a:solidFill>
              <a:latin typeface="Calibri"/>
              <a:ea typeface="Calibri"/>
              <a:cs typeface="Calibri"/>
              <a:sym typeface="Calibri"/>
            </a:endParaRPr>
          </a:p>
        </p:txBody>
      </p:sp>
      <p:pic>
        <p:nvPicPr>
          <p:cNvPr id="409" name="Google Shape;409;p23"/>
          <p:cNvPicPr preferRelativeResize="0"/>
          <p:nvPr/>
        </p:nvPicPr>
        <p:blipFill rotWithShape="1">
          <a:blip r:embed="rId3">
            <a:alphaModFix/>
          </a:blip>
          <a:srcRect b="0" l="0" r="0" t="0"/>
          <a:stretch/>
        </p:blipFill>
        <p:spPr>
          <a:xfrm>
            <a:off x="548640" y="1508760"/>
            <a:ext cx="5486400" cy="3566160"/>
          </a:xfrm>
          <a:prstGeom prst="rect">
            <a:avLst/>
          </a:prstGeom>
          <a:noFill/>
          <a:ln>
            <a:noFill/>
          </a:ln>
        </p:spPr>
      </p:pic>
      <p:pic>
        <p:nvPicPr>
          <p:cNvPr id="410" name="Google Shape;410;p23"/>
          <p:cNvPicPr preferRelativeResize="0"/>
          <p:nvPr/>
        </p:nvPicPr>
        <p:blipFill rotWithShape="1">
          <a:blip r:embed="rId4">
            <a:alphaModFix/>
          </a:blip>
          <a:srcRect b="0" l="0" r="0" t="0"/>
          <a:stretch/>
        </p:blipFill>
        <p:spPr>
          <a:xfrm>
            <a:off x="6153912" y="1508760"/>
            <a:ext cx="5486400" cy="3566160"/>
          </a:xfrm>
          <a:prstGeom prst="rect">
            <a:avLst/>
          </a:prstGeom>
          <a:noFill/>
          <a:ln>
            <a:noFill/>
          </a:ln>
        </p:spPr>
      </p:pic>
      <p:sp>
        <p:nvSpPr>
          <p:cNvPr id="411" name="Google Shape;411;p23"/>
          <p:cNvSpPr/>
          <p:nvPr/>
        </p:nvSpPr>
        <p:spPr>
          <a:xfrm>
            <a:off x="548640" y="5257800"/>
            <a:ext cx="3593592" cy="822960"/>
          </a:xfrm>
          <a:prstGeom prst="roundRect">
            <a:avLst>
              <a:gd fmla="val 11111" name="adj"/>
            </a:avLst>
          </a:prstGeom>
          <a:solidFill>
            <a:srgbClr val="F1F5F9"/>
          </a:solidFill>
          <a:ln cap="flat" cmpd="sng" w="9525">
            <a:solidFill>
              <a:srgbClr val="F1F5F9"/>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2" name="Google Shape;412;p23"/>
          <p:cNvSpPr txBox="1"/>
          <p:nvPr/>
        </p:nvSpPr>
        <p:spPr>
          <a:xfrm>
            <a:off x="731520" y="5303520"/>
            <a:ext cx="3246120" cy="7315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3233B"/>
              </a:buClr>
              <a:buSzPts val="1350"/>
              <a:buFont typeface="Calibri"/>
              <a:buNone/>
            </a:pPr>
            <a:r>
              <a:rPr b="1" i="0" lang="en-US" sz="1350" u="none" cap="none" strike="noStrike">
                <a:solidFill>
                  <a:srgbClr val="13233B"/>
                </a:solidFill>
                <a:latin typeface="Calibri"/>
                <a:ea typeface="Calibri"/>
                <a:cs typeface="Calibri"/>
                <a:sym typeface="Calibri"/>
              </a:rPr>
              <a:t>Trees:  </a:t>
            </a:r>
            <a:r>
              <a:rPr b="0" i="0" lang="en-US" sz="1350" u="none" cap="none" strike="noStrike">
                <a:solidFill>
                  <a:srgbClr val="1F2937"/>
                </a:solidFill>
                <a:latin typeface="Calibri"/>
                <a:ea typeface="Calibri"/>
                <a:cs typeface="Calibri"/>
                <a:sym typeface="Calibri"/>
              </a:rPr>
              <a:t>unchanged at both scales</a:t>
            </a:r>
            <a:endParaRPr b="0" i="0" sz="1350" u="none" cap="none" strike="noStrike">
              <a:solidFill>
                <a:schemeClr val="dk1"/>
              </a:solidFill>
              <a:latin typeface="Calibri"/>
              <a:ea typeface="Calibri"/>
              <a:cs typeface="Calibri"/>
              <a:sym typeface="Calibri"/>
            </a:endParaRPr>
          </a:p>
        </p:txBody>
      </p:sp>
      <p:sp>
        <p:nvSpPr>
          <p:cNvPr id="413" name="Google Shape;413;p23"/>
          <p:cNvSpPr/>
          <p:nvPr/>
        </p:nvSpPr>
        <p:spPr>
          <a:xfrm>
            <a:off x="4297680" y="5257800"/>
            <a:ext cx="3593592" cy="822960"/>
          </a:xfrm>
          <a:prstGeom prst="roundRect">
            <a:avLst>
              <a:gd fmla="val 11111" name="adj"/>
            </a:avLst>
          </a:prstGeom>
          <a:solidFill>
            <a:srgbClr val="F1F5F9"/>
          </a:solidFill>
          <a:ln cap="flat" cmpd="sng" w="9525">
            <a:solidFill>
              <a:srgbClr val="F1F5F9"/>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4" name="Google Shape;414;p23"/>
          <p:cNvSpPr txBox="1"/>
          <p:nvPr/>
        </p:nvSpPr>
        <p:spPr>
          <a:xfrm>
            <a:off x="4480560" y="5303520"/>
            <a:ext cx="3246120" cy="7315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3233B"/>
              </a:buClr>
              <a:buSzPts val="1350"/>
              <a:buFont typeface="Calibri"/>
              <a:buNone/>
            </a:pPr>
            <a:r>
              <a:rPr b="1" i="0" lang="en-US" sz="1350" u="none" cap="none" strike="noStrike">
                <a:solidFill>
                  <a:srgbClr val="13233B"/>
                </a:solidFill>
                <a:latin typeface="Calibri"/>
                <a:ea typeface="Calibri"/>
                <a:cs typeface="Calibri"/>
                <a:sym typeface="Calibri"/>
              </a:rPr>
              <a:t>LSTM F1:  </a:t>
            </a:r>
            <a:r>
              <a:rPr b="0" i="0" lang="en-US" sz="1350" u="none" cap="none" strike="noStrike">
                <a:solidFill>
                  <a:srgbClr val="1F2937"/>
                </a:solidFill>
                <a:latin typeface="Calibri"/>
                <a:ea typeface="Calibri"/>
                <a:cs typeface="Calibri"/>
                <a:sym typeface="Calibri"/>
              </a:rPr>
              <a:t>0.736 → 0.867</a:t>
            </a:r>
            <a:endParaRPr b="0" i="0" sz="1350" u="none" cap="none" strike="noStrike">
              <a:solidFill>
                <a:schemeClr val="dk1"/>
              </a:solidFill>
              <a:latin typeface="Calibri"/>
              <a:ea typeface="Calibri"/>
              <a:cs typeface="Calibri"/>
              <a:sym typeface="Calibri"/>
            </a:endParaRPr>
          </a:p>
        </p:txBody>
      </p:sp>
      <p:sp>
        <p:nvSpPr>
          <p:cNvPr id="415" name="Google Shape;415;p23"/>
          <p:cNvSpPr/>
          <p:nvPr/>
        </p:nvSpPr>
        <p:spPr>
          <a:xfrm>
            <a:off x="8046720" y="5257800"/>
            <a:ext cx="3593592" cy="822960"/>
          </a:xfrm>
          <a:prstGeom prst="roundRect">
            <a:avLst>
              <a:gd fmla="val 11111" name="adj"/>
            </a:avLst>
          </a:prstGeom>
          <a:solidFill>
            <a:srgbClr val="FCEDE8"/>
          </a:solidFill>
          <a:ln cap="flat" cmpd="sng" w="9525">
            <a:solidFill>
              <a:srgbClr val="FCEDE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6" name="Google Shape;416;p23"/>
          <p:cNvSpPr txBox="1"/>
          <p:nvPr/>
        </p:nvSpPr>
        <p:spPr>
          <a:xfrm>
            <a:off x="8229600" y="5303520"/>
            <a:ext cx="3246120" cy="7315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B8472A"/>
              </a:buClr>
              <a:buSzPts val="1350"/>
              <a:buFont typeface="Calibri"/>
              <a:buNone/>
            </a:pPr>
            <a:r>
              <a:rPr b="1" i="0" lang="en-US" sz="1350" u="none" cap="none" strike="noStrike">
                <a:solidFill>
                  <a:srgbClr val="B8472A"/>
                </a:solidFill>
                <a:latin typeface="Calibri"/>
                <a:ea typeface="Calibri"/>
                <a:cs typeface="Calibri"/>
                <a:sym typeface="Calibri"/>
              </a:rPr>
              <a:t>LSTM SHAP stability:  </a:t>
            </a:r>
            <a:r>
              <a:rPr b="0" i="0" lang="en-US" sz="1350" u="none" cap="none" strike="noStrike">
                <a:solidFill>
                  <a:srgbClr val="1F2937"/>
                </a:solidFill>
                <a:latin typeface="Calibri"/>
                <a:ea typeface="Calibri"/>
                <a:cs typeface="Calibri"/>
                <a:sym typeface="Calibri"/>
              </a:rPr>
              <a:t>0.640 → 0.341 (two points: a hypothesis)</a:t>
            </a:r>
            <a:endParaRPr b="0" i="0" sz="1350" u="none" cap="none" strike="noStrike">
              <a:solidFill>
                <a:schemeClr val="dk1"/>
              </a:solidFill>
              <a:latin typeface="Calibri"/>
              <a:ea typeface="Calibri"/>
              <a:cs typeface="Calibri"/>
              <a:sym typeface="Calibri"/>
            </a:endParaRPr>
          </a:p>
        </p:txBody>
      </p:sp>
      <p:sp>
        <p:nvSpPr>
          <p:cNvPr id="417" name="Google Shape;417;p23"/>
          <p:cNvSpPr txBox="1"/>
          <p:nvPr/>
        </p:nvSpPr>
        <p:spPr>
          <a:xfrm>
            <a:off x="548640" y="6419088"/>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6B7280"/>
              </a:buClr>
              <a:buSzPts val="1000"/>
              <a:buFont typeface="Calibri"/>
              <a:buNone/>
            </a:pPr>
            <a:r>
              <a:rPr b="0" i="0" lang="en-US" sz="1000" u="none" cap="none" strike="noStrike">
                <a:solidFill>
                  <a:srgbClr val="6B7280"/>
                </a:solidFill>
                <a:latin typeface="Calibri"/>
                <a:ea typeface="Calibri"/>
                <a:cs typeface="Calibri"/>
                <a:sym typeface="Calibri"/>
              </a:rPr>
              <a:t>A. G. Babariya  |  Explainable AI for Network Intrusion Detection</a:t>
            </a:r>
            <a:endParaRPr b="0" i="0" sz="1000" u="none" cap="none" strike="noStrike">
              <a:solidFill>
                <a:schemeClr val="dk1"/>
              </a:solidFill>
              <a:latin typeface="Calibri"/>
              <a:ea typeface="Calibri"/>
              <a:cs typeface="Calibri"/>
              <a:sym typeface="Calibri"/>
            </a:endParaRPr>
          </a:p>
        </p:txBody>
      </p:sp>
      <p:sp>
        <p:nvSpPr>
          <p:cNvPr id="418" name="Google Shape;418;p23"/>
          <p:cNvSpPr txBox="1"/>
          <p:nvPr/>
        </p:nvSpPr>
        <p:spPr>
          <a:xfrm>
            <a:off x="10908792" y="6419088"/>
            <a:ext cx="73152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6B7280"/>
              </a:buClr>
              <a:buSzPts val="1000"/>
              <a:buFont typeface="Calibri"/>
              <a:buNone/>
            </a:pPr>
            <a:r>
              <a:rPr b="0" i="0" lang="en-US" sz="1000" u="none" cap="none" strike="noStrike">
                <a:solidFill>
                  <a:srgbClr val="6B7280"/>
                </a:solidFill>
                <a:latin typeface="Calibri"/>
                <a:ea typeface="Calibri"/>
                <a:cs typeface="Calibri"/>
                <a:sym typeface="Calibri"/>
              </a:rPr>
              <a:t>21</a:t>
            </a:r>
            <a:endParaRPr b="0" i="0" sz="1000" u="none" cap="none" strike="noStrike">
              <a:solidFill>
                <a:schemeClr val="dk1"/>
              </a:solidFill>
              <a:latin typeface="Calibri"/>
              <a:ea typeface="Calibri"/>
              <a:cs typeface="Calibri"/>
              <a:sym typeface="Calibri"/>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423" name="Shape 423"/>
        <p:cNvGrpSpPr/>
        <p:nvPr/>
      </p:nvGrpSpPr>
      <p:grpSpPr>
        <a:xfrm>
          <a:off x="0" y="0"/>
          <a:ext cx="0" cy="0"/>
          <a:chOff x="0" y="0"/>
          <a:chExt cx="0" cy="0"/>
        </a:xfrm>
      </p:grpSpPr>
      <p:sp>
        <p:nvSpPr>
          <p:cNvPr id="424" name="Google Shape;424;p24"/>
          <p:cNvSpPr txBox="1"/>
          <p:nvPr/>
        </p:nvSpPr>
        <p:spPr>
          <a:xfrm>
            <a:off x="548640" y="347472"/>
            <a:ext cx="91440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D7A6F"/>
              </a:buClr>
              <a:buSzPts val="1200"/>
              <a:buFont typeface="Calibri"/>
              <a:buNone/>
            </a:pPr>
            <a:r>
              <a:rPr b="1" i="0" lang="en-US" sz="1200" u="none" cap="none" strike="noStrike">
                <a:solidFill>
                  <a:srgbClr val="1D7A6F"/>
                </a:solidFill>
                <a:latin typeface="Calibri"/>
                <a:ea typeface="Calibri"/>
                <a:cs typeface="Calibri"/>
                <a:sym typeface="Calibri"/>
              </a:rPr>
              <a:t>16  DISCUSSION</a:t>
            </a:r>
            <a:endParaRPr b="0" i="0" sz="1200" u="none" cap="none" strike="noStrike">
              <a:solidFill>
                <a:schemeClr val="dk1"/>
              </a:solidFill>
              <a:latin typeface="Calibri"/>
              <a:ea typeface="Calibri"/>
              <a:cs typeface="Calibri"/>
              <a:sym typeface="Calibri"/>
            </a:endParaRPr>
          </a:p>
        </p:txBody>
      </p:sp>
      <p:sp>
        <p:nvSpPr>
          <p:cNvPr id="425" name="Google Shape;425;p24"/>
          <p:cNvSpPr txBox="1"/>
          <p:nvPr/>
        </p:nvSpPr>
        <p:spPr>
          <a:xfrm>
            <a:off x="548640" y="621792"/>
            <a:ext cx="11064240" cy="6858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3000"/>
              <a:buFont typeface="Cambria"/>
              <a:buNone/>
            </a:pPr>
            <a:r>
              <a:rPr b="1" i="0" lang="en-US" sz="3000" u="none" cap="none" strike="noStrike">
                <a:solidFill>
                  <a:srgbClr val="13233B"/>
                </a:solidFill>
                <a:latin typeface="Cambria"/>
                <a:ea typeface="Cambria"/>
                <a:cs typeface="Cambria"/>
                <a:sym typeface="Cambria"/>
              </a:rPr>
              <a:t>Three findings that go beyond the numbers</a:t>
            </a:r>
            <a:endParaRPr b="0" i="0" sz="3000" u="none" cap="none" strike="noStrike">
              <a:solidFill>
                <a:schemeClr val="dk1"/>
              </a:solidFill>
              <a:latin typeface="Calibri"/>
              <a:ea typeface="Calibri"/>
              <a:cs typeface="Calibri"/>
              <a:sym typeface="Calibri"/>
            </a:endParaRPr>
          </a:p>
        </p:txBody>
      </p:sp>
      <p:sp>
        <p:nvSpPr>
          <p:cNvPr id="426" name="Google Shape;426;p24"/>
          <p:cNvSpPr/>
          <p:nvPr/>
        </p:nvSpPr>
        <p:spPr>
          <a:xfrm>
            <a:off x="548640" y="1600200"/>
            <a:ext cx="3593592" cy="2971800"/>
          </a:xfrm>
          <a:prstGeom prst="roundRect">
            <a:avLst>
              <a:gd fmla="val 3077" name="adj"/>
            </a:avLst>
          </a:prstGeom>
          <a:solidFill>
            <a:srgbClr val="F1F5F9"/>
          </a:solidFill>
          <a:ln cap="flat" cmpd="sng" w="9525">
            <a:solidFill>
              <a:srgbClr val="F1F5F9"/>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7" name="Google Shape;427;p24"/>
          <p:cNvSpPr/>
          <p:nvPr/>
        </p:nvSpPr>
        <p:spPr>
          <a:xfrm>
            <a:off x="822960" y="1828800"/>
            <a:ext cx="566928" cy="566928"/>
          </a:xfrm>
          <a:prstGeom prst="ellipse">
            <a:avLst/>
          </a:prstGeom>
          <a:solidFill>
            <a:srgbClr val="2F6FA8"/>
          </a:solidFill>
          <a:ln cap="flat" cmpd="sng" w="12700">
            <a:solidFill>
              <a:srgbClr val="2F6FA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428" name="Google Shape;428;p24"/>
          <p:cNvPicPr preferRelativeResize="0"/>
          <p:nvPr/>
        </p:nvPicPr>
        <p:blipFill rotWithShape="1">
          <a:blip r:embed="rId3">
            <a:alphaModFix/>
          </a:blip>
          <a:srcRect b="0" l="0" r="0" t="0"/>
          <a:stretch/>
        </p:blipFill>
        <p:spPr>
          <a:xfrm>
            <a:off x="964692" y="1970532"/>
            <a:ext cx="283464" cy="283464"/>
          </a:xfrm>
          <a:prstGeom prst="rect">
            <a:avLst/>
          </a:prstGeom>
          <a:noFill/>
          <a:ln>
            <a:noFill/>
          </a:ln>
        </p:spPr>
      </p:pic>
      <p:sp>
        <p:nvSpPr>
          <p:cNvPr id="429" name="Google Shape;429;p24"/>
          <p:cNvSpPr txBox="1"/>
          <p:nvPr/>
        </p:nvSpPr>
        <p:spPr>
          <a:xfrm>
            <a:off x="822960" y="2514600"/>
            <a:ext cx="3108960" cy="36576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1700"/>
              <a:buFont typeface="Calibri"/>
              <a:buNone/>
            </a:pPr>
            <a:r>
              <a:rPr b="1" i="0" lang="en-US" sz="1700" u="none" cap="none" strike="noStrike">
                <a:solidFill>
                  <a:srgbClr val="13233B"/>
                </a:solidFill>
                <a:latin typeface="Calibri"/>
                <a:ea typeface="Calibri"/>
                <a:cs typeface="Calibri"/>
                <a:sym typeface="Calibri"/>
              </a:rPr>
              <a:t>Model and method interact</a:t>
            </a:r>
            <a:endParaRPr b="0" i="0" sz="1700" u="none" cap="none" strike="noStrike">
              <a:solidFill>
                <a:schemeClr val="dk1"/>
              </a:solidFill>
              <a:latin typeface="Calibri"/>
              <a:ea typeface="Calibri"/>
              <a:cs typeface="Calibri"/>
              <a:sym typeface="Calibri"/>
            </a:endParaRPr>
          </a:p>
        </p:txBody>
      </p:sp>
      <p:sp>
        <p:nvSpPr>
          <p:cNvPr id="430" name="Google Shape;430;p24"/>
          <p:cNvSpPr txBox="1"/>
          <p:nvPr/>
        </p:nvSpPr>
        <p:spPr>
          <a:xfrm>
            <a:off x="822960" y="2926080"/>
            <a:ext cx="3108960" cy="155448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4B5563"/>
              </a:buClr>
              <a:buSzPts val="1350"/>
              <a:buFont typeface="Calibri"/>
              <a:buNone/>
            </a:pPr>
            <a:r>
              <a:rPr b="0" i="0" lang="en-US" sz="1350" u="none" cap="none" strike="noStrike">
                <a:solidFill>
                  <a:srgbClr val="4B5563"/>
                </a:solidFill>
                <a:latin typeface="Calibri"/>
                <a:ea typeface="Calibri"/>
                <a:cs typeface="Calibri"/>
                <a:sym typeface="Calibri"/>
              </a:rPr>
              <a:t>The SHAP–LIME gap depends on the model: exact on trees, approximate on the LSTM. Single-model comparisons should be generalised with care [13].</a:t>
            </a:r>
            <a:endParaRPr b="0" i="0" sz="1350" u="none" cap="none" strike="noStrike">
              <a:solidFill>
                <a:schemeClr val="dk1"/>
              </a:solidFill>
              <a:latin typeface="Calibri"/>
              <a:ea typeface="Calibri"/>
              <a:cs typeface="Calibri"/>
              <a:sym typeface="Calibri"/>
            </a:endParaRPr>
          </a:p>
        </p:txBody>
      </p:sp>
      <p:sp>
        <p:nvSpPr>
          <p:cNvPr id="431" name="Google Shape;431;p24"/>
          <p:cNvSpPr/>
          <p:nvPr/>
        </p:nvSpPr>
        <p:spPr>
          <a:xfrm>
            <a:off x="4297680" y="1600200"/>
            <a:ext cx="3593592" cy="2971800"/>
          </a:xfrm>
          <a:prstGeom prst="roundRect">
            <a:avLst>
              <a:gd fmla="val 3077" name="adj"/>
            </a:avLst>
          </a:prstGeom>
          <a:solidFill>
            <a:srgbClr val="F1F5F9"/>
          </a:solidFill>
          <a:ln cap="flat" cmpd="sng" w="9525">
            <a:solidFill>
              <a:srgbClr val="F1F5F9"/>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2" name="Google Shape;432;p24"/>
          <p:cNvSpPr/>
          <p:nvPr/>
        </p:nvSpPr>
        <p:spPr>
          <a:xfrm>
            <a:off x="4572000" y="1828800"/>
            <a:ext cx="566928" cy="566928"/>
          </a:xfrm>
          <a:prstGeom prst="ellipse">
            <a:avLst/>
          </a:prstGeom>
          <a:solidFill>
            <a:srgbClr val="2A9D8F"/>
          </a:solidFill>
          <a:ln cap="flat" cmpd="sng" w="12700">
            <a:solidFill>
              <a:srgbClr val="2A9D8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433" name="Google Shape;433;p24"/>
          <p:cNvPicPr preferRelativeResize="0"/>
          <p:nvPr/>
        </p:nvPicPr>
        <p:blipFill rotWithShape="1">
          <a:blip r:embed="rId4">
            <a:alphaModFix/>
          </a:blip>
          <a:srcRect b="0" l="0" r="0" t="0"/>
          <a:stretch/>
        </p:blipFill>
        <p:spPr>
          <a:xfrm>
            <a:off x="4713732" y="1970532"/>
            <a:ext cx="283464" cy="283464"/>
          </a:xfrm>
          <a:prstGeom prst="rect">
            <a:avLst/>
          </a:prstGeom>
          <a:noFill/>
          <a:ln>
            <a:noFill/>
          </a:ln>
        </p:spPr>
      </p:pic>
      <p:sp>
        <p:nvSpPr>
          <p:cNvPr id="434" name="Google Shape;434;p24"/>
          <p:cNvSpPr txBox="1"/>
          <p:nvPr/>
        </p:nvSpPr>
        <p:spPr>
          <a:xfrm>
            <a:off x="4572000" y="2514600"/>
            <a:ext cx="3108960" cy="36576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1700"/>
              <a:buFont typeface="Calibri"/>
              <a:buNone/>
            </a:pPr>
            <a:r>
              <a:rPr b="1" i="0" lang="en-US" sz="1700" u="none" cap="none" strike="noStrike">
                <a:solidFill>
                  <a:srgbClr val="13233B"/>
                </a:solidFill>
                <a:latin typeface="Calibri"/>
                <a:ea typeface="Calibri"/>
                <a:cs typeface="Calibri"/>
                <a:sym typeface="Calibri"/>
              </a:rPr>
              <a:t>Conclusions depend on scale</a:t>
            </a:r>
            <a:endParaRPr b="0" i="0" sz="1700" u="none" cap="none" strike="noStrike">
              <a:solidFill>
                <a:schemeClr val="dk1"/>
              </a:solidFill>
              <a:latin typeface="Calibri"/>
              <a:ea typeface="Calibri"/>
              <a:cs typeface="Calibri"/>
              <a:sym typeface="Calibri"/>
            </a:endParaRPr>
          </a:p>
        </p:txBody>
      </p:sp>
      <p:sp>
        <p:nvSpPr>
          <p:cNvPr id="435" name="Google Shape;435;p24"/>
          <p:cNvSpPr txBox="1"/>
          <p:nvPr/>
        </p:nvSpPr>
        <p:spPr>
          <a:xfrm>
            <a:off x="4572000" y="2926080"/>
            <a:ext cx="3108960" cy="155448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4B5563"/>
              </a:buClr>
              <a:buSzPts val="1350"/>
              <a:buFont typeface="Calibri"/>
              <a:buNone/>
            </a:pPr>
            <a:r>
              <a:rPr b="0" i="0" lang="en-US" sz="1350" u="none" cap="none" strike="noStrike">
                <a:solidFill>
                  <a:srgbClr val="4B5563"/>
                </a:solidFill>
                <a:latin typeface="Calibri"/>
                <a:ea typeface="Calibri"/>
                <a:cs typeface="Calibri"/>
                <a:sym typeface="Calibri"/>
              </a:rPr>
              <a:t>At 50,000 rows SHAP looked clearly more stable on every model; at 300,000 rows that no longer holds for the LSTM.</a:t>
            </a:r>
            <a:endParaRPr b="0" i="0" sz="1350" u="none" cap="none" strike="noStrike">
              <a:solidFill>
                <a:schemeClr val="dk1"/>
              </a:solidFill>
              <a:latin typeface="Calibri"/>
              <a:ea typeface="Calibri"/>
              <a:cs typeface="Calibri"/>
              <a:sym typeface="Calibri"/>
            </a:endParaRPr>
          </a:p>
        </p:txBody>
      </p:sp>
      <p:sp>
        <p:nvSpPr>
          <p:cNvPr id="436" name="Google Shape;436;p24"/>
          <p:cNvSpPr/>
          <p:nvPr/>
        </p:nvSpPr>
        <p:spPr>
          <a:xfrm>
            <a:off x="8046720" y="1600200"/>
            <a:ext cx="3593592" cy="2971800"/>
          </a:xfrm>
          <a:prstGeom prst="roundRect">
            <a:avLst>
              <a:gd fmla="val 3077" name="adj"/>
            </a:avLst>
          </a:prstGeom>
          <a:solidFill>
            <a:srgbClr val="F1F5F9"/>
          </a:solidFill>
          <a:ln cap="flat" cmpd="sng" w="9525">
            <a:solidFill>
              <a:srgbClr val="F1F5F9"/>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7" name="Google Shape;437;p24"/>
          <p:cNvSpPr/>
          <p:nvPr/>
        </p:nvSpPr>
        <p:spPr>
          <a:xfrm>
            <a:off x="8321040" y="1828800"/>
            <a:ext cx="566928" cy="566928"/>
          </a:xfrm>
          <a:prstGeom prst="ellipse">
            <a:avLst/>
          </a:prstGeom>
          <a:solidFill>
            <a:srgbClr val="E76F51"/>
          </a:solidFill>
          <a:ln cap="flat" cmpd="sng" w="12700">
            <a:solidFill>
              <a:srgbClr val="E76F5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438" name="Google Shape;438;p24"/>
          <p:cNvPicPr preferRelativeResize="0"/>
          <p:nvPr/>
        </p:nvPicPr>
        <p:blipFill rotWithShape="1">
          <a:blip r:embed="rId5">
            <a:alphaModFix/>
          </a:blip>
          <a:srcRect b="0" l="0" r="0" t="0"/>
          <a:stretch/>
        </p:blipFill>
        <p:spPr>
          <a:xfrm>
            <a:off x="8462772" y="1970532"/>
            <a:ext cx="283464" cy="283464"/>
          </a:xfrm>
          <a:prstGeom prst="rect">
            <a:avLst/>
          </a:prstGeom>
          <a:noFill/>
          <a:ln>
            <a:noFill/>
          </a:ln>
        </p:spPr>
      </p:pic>
      <p:sp>
        <p:nvSpPr>
          <p:cNvPr id="439" name="Google Shape;439;p24"/>
          <p:cNvSpPr txBox="1"/>
          <p:nvPr/>
        </p:nvSpPr>
        <p:spPr>
          <a:xfrm>
            <a:off x="8321040" y="2514600"/>
            <a:ext cx="3108960" cy="36576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1700"/>
              <a:buFont typeface="Calibri"/>
              <a:buNone/>
            </a:pPr>
            <a:r>
              <a:rPr b="1" i="0" lang="en-US" sz="1700" u="none" cap="none" strike="noStrike">
                <a:solidFill>
                  <a:srgbClr val="13233B"/>
                </a:solidFill>
                <a:latin typeface="Calibri"/>
                <a:ea typeface="Calibri"/>
                <a:cs typeface="Calibri"/>
                <a:sym typeface="Calibri"/>
              </a:rPr>
              <a:t>Accuracy ≠ explanation quality</a:t>
            </a:r>
            <a:endParaRPr b="0" i="0" sz="1700" u="none" cap="none" strike="noStrike">
              <a:solidFill>
                <a:schemeClr val="dk1"/>
              </a:solidFill>
              <a:latin typeface="Calibri"/>
              <a:ea typeface="Calibri"/>
              <a:cs typeface="Calibri"/>
              <a:sym typeface="Calibri"/>
            </a:endParaRPr>
          </a:p>
        </p:txBody>
      </p:sp>
      <p:sp>
        <p:nvSpPr>
          <p:cNvPr id="440" name="Google Shape;440;p24"/>
          <p:cNvSpPr txBox="1"/>
          <p:nvPr/>
        </p:nvSpPr>
        <p:spPr>
          <a:xfrm>
            <a:off x="8321040" y="2926080"/>
            <a:ext cx="3108960" cy="155448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4B5563"/>
              </a:buClr>
              <a:buSzPts val="1350"/>
              <a:buFont typeface="Calibri"/>
              <a:buNone/>
            </a:pPr>
            <a:r>
              <a:rPr b="0" i="0" lang="en-US" sz="1350" u="none" cap="none" strike="noStrike">
                <a:solidFill>
                  <a:srgbClr val="4B5563"/>
                </a:solidFill>
                <a:latin typeface="Calibri"/>
                <a:ea typeface="Calibri"/>
                <a:cs typeface="Calibri"/>
                <a:sym typeface="Calibri"/>
              </a:rPr>
              <a:t>The LSTM became a better detector and a less repeatable one to explain, consistent with [11].</a:t>
            </a:r>
            <a:endParaRPr b="0" i="0" sz="1350" u="none" cap="none" strike="noStrike">
              <a:solidFill>
                <a:schemeClr val="dk1"/>
              </a:solidFill>
              <a:latin typeface="Calibri"/>
              <a:ea typeface="Calibri"/>
              <a:cs typeface="Calibri"/>
              <a:sym typeface="Calibri"/>
            </a:endParaRPr>
          </a:p>
        </p:txBody>
      </p:sp>
      <p:sp>
        <p:nvSpPr>
          <p:cNvPr id="441" name="Google Shape;441;p24"/>
          <p:cNvSpPr/>
          <p:nvPr/>
        </p:nvSpPr>
        <p:spPr>
          <a:xfrm>
            <a:off x="548640" y="4800600"/>
            <a:ext cx="11091672" cy="1280160"/>
          </a:xfrm>
          <a:prstGeom prst="roundRect">
            <a:avLst>
              <a:gd fmla="val 7143" name="adj"/>
            </a:avLst>
          </a:prstGeom>
          <a:solidFill>
            <a:srgbClr val="E8F4F2"/>
          </a:solidFill>
          <a:ln cap="flat" cmpd="sng" w="9525">
            <a:solidFill>
              <a:srgbClr val="E8F4F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2" name="Google Shape;442;p24"/>
          <p:cNvSpPr txBox="1"/>
          <p:nvPr/>
        </p:nvSpPr>
        <p:spPr>
          <a:xfrm>
            <a:off x="777240" y="4892040"/>
            <a:ext cx="10698480" cy="10972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D7A6F"/>
              </a:buClr>
              <a:buSzPts val="1400"/>
              <a:buFont typeface="Calibri"/>
              <a:buNone/>
            </a:pPr>
            <a:r>
              <a:rPr b="1" i="0" lang="en-US" sz="1400" u="none" cap="none" strike="noStrike">
                <a:solidFill>
                  <a:srgbClr val="1D7A6F"/>
                </a:solidFill>
                <a:latin typeface="Calibri"/>
                <a:ea typeface="Calibri"/>
                <a:cs typeface="Calibri"/>
                <a:sym typeface="Calibri"/>
              </a:rPr>
              <a:t>Caution: </a:t>
            </a:r>
            <a:r>
              <a:rPr b="0" i="0" lang="en-US" sz="1400" u="none" cap="none" strike="noStrike">
                <a:solidFill>
                  <a:srgbClr val="1F2937"/>
                </a:solidFill>
                <a:latin typeface="Calibri"/>
                <a:ea typeface="Calibri"/>
                <a:cs typeface="Calibri"/>
                <a:sym typeface="Calibri"/>
              </a:rPr>
              <a:t>explanations are dual-use. An attacker who learns which features drive them could shape traffic to look innocent on exactly those features [28]. They should support the analyst's judgement, not replace it.</a:t>
            </a:r>
            <a:endParaRPr b="0" i="0" sz="1400" u="none" cap="none" strike="noStrike">
              <a:solidFill>
                <a:schemeClr val="dk1"/>
              </a:solidFill>
              <a:latin typeface="Calibri"/>
              <a:ea typeface="Calibri"/>
              <a:cs typeface="Calibri"/>
              <a:sym typeface="Calibri"/>
            </a:endParaRPr>
          </a:p>
        </p:txBody>
      </p:sp>
      <p:sp>
        <p:nvSpPr>
          <p:cNvPr id="443" name="Google Shape;443;p24"/>
          <p:cNvSpPr txBox="1"/>
          <p:nvPr/>
        </p:nvSpPr>
        <p:spPr>
          <a:xfrm>
            <a:off x="548640" y="6419088"/>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6B7280"/>
              </a:buClr>
              <a:buSzPts val="1000"/>
              <a:buFont typeface="Calibri"/>
              <a:buNone/>
            </a:pPr>
            <a:r>
              <a:rPr b="0" i="0" lang="en-US" sz="1000" u="none" cap="none" strike="noStrike">
                <a:solidFill>
                  <a:srgbClr val="6B7280"/>
                </a:solidFill>
                <a:latin typeface="Calibri"/>
                <a:ea typeface="Calibri"/>
                <a:cs typeface="Calibri"/>
                <a:sym typeface="Calibri"/>
              </a:rPr>
              <a:t>A. G. Babariya  |  Explainable AI for Network Intrusion Detection</a:t>
            </a:r>
            <a:endParaRPr b="0" i="0" sz="1000" u="none" cap="none" strike="noStrike">
              <a:solidFill>
                <a:schemeClr val="dk1"/>
              </a:solidFill>
              <a:latin typeface="Calibri"/>
              <a:ea typeface="Calibri"/>
              <a:cs typeface="Calibri"/>
              <a:sym typeface="Calibri"/>
            </a:endParaRPr>
          </a:p>
        </p:txBody>
      </p:sp>
      <p:sp>
        <p:nvSpPr>
          <p:cNvPr id="444" name="Google Shape;444;p24"/>
          <p:cNvSpPr txBox="1"/>
          <p:nvPr/>
        </p:nvSpPr>
        <p:spPr>
          <a:xfrm>
            <a:off x="10908792" y="6419088"/>
            <a:ext cx="73152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6B7280"/>
              </a:buClr>
              <a:buSzPts val="1000"/>
              <a:buFont typeface="Calibri"/>
              <a:buNone/>
            </a:pPr>
            <a:r>
              <a:rPr b="0" i="0" lang="en-US" sz="1000" u="none" cap="none" strike="noStrike">
                <a:solidFill>
                  <a:srgbClr val="6B7280"/>
                </a:solidFill>
                <a:latin typeface="Calibri"/>
                <a:ea typeface="Calibri"/>
                <a:cs typeface="Calibri"/>
                <a:sym typeface="Calibri"/>
              </a:rPr>
              <a:t>22</a:t>
            </a:r>
            <a:endParaRPr b="0" i="0" sz="1000" u="none" cap="none" strike="noStrike">
              <a:solidFill>
                <a:schemeClr val="dk1"/>
              </a:solidFill>
              <a:latin typeface="Calibri"/>
              <a:ea typeface="Calibri"/>
              <a:cs typeface="Calibri"/>
              <a:sym typeface="Calibri"/>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449" name="Shape 449"/>
        <p:cNvGrpSpPr/>
        <p:nvPr/>
      </p:nvGrpSpPr>
      <p:grpSpPr>
        <a:xfrm>
          <a:off x="0" y="0"/>
          <a:ext cx="0" cy="0"/>
          <a:chOff x="0" y="0"/>
          <a:chExt cx="0" cy="0"/>
        </a:xfrm>
      </p:grpSpPr>
      <p:sp>
        <p:nvSpPr>
          <p:cNvPr id="450" name="Google Shape;450;p25"/>
          <p:cNvSpPr txBox="1"/>
          <p:nvPr/>
        </p:nvSpPr>
        <p:spPr>
          <a:xfrm>
            <a:off x="548640" y="347472"/>
            <a:ext cx="91440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D7A6F"/>
              </a:buClr>
              <a:buSzPts val="1200"/>
              <a:buFont typeface="Calibri"/>
              <a:buNone/>
            </a:pPr>
            <a:r>
              <a:rPr b="1" i="0" lang="en-US" sz="1200" u="none" cap="none" strike="noStrike">
                <a:solidFill>
                  <a:srgbClr val="1D7A6F"/>
                </a:solidFill>
                <a:latin typeface="Calibri"/>
                <a:ea typeface="Calibri"/>
                <a:cs typeface="Calibri"/>
                <a:sym typeface="Calibri"/>
              </a:rPr>
              <a:t>17  CONCLUSION</a:t>
            </a:r>
            <a:endParaRPr b="0" i="0" sz="1200" u="none" cap="none" strike="noStrike">
              <a:solidFill>
                <a:schemeClr val="dk1"/>
              </a:solidFill>
              <a:latin typeface="Calibri"/>
              <a:ea typeface="Calibri"/>
              <a:cs typeface="Calibri"/>
              <a:sym typeface="Calibri"/>
            </a:endParaRPr>
          </a:p>
        </p:txBody>
      </p:sp>
      <p:sp>
        <p:nvSpPr>
          <p:cNvPr id="451" name="Google Shape;451;p25"/>
          <p:cNvSpPr txBox="1"/>
          <p:nvPr/>
        </p:nvSpPr>
        <p:spPr>
          <a:xfrm>
            <a:off x="548640" y="621792"/>
            <a:ext cx="11064240" cy="6858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3000"/>
              <a:buFont typeface="Cambria"/>
              <a:buNone/>
            </a:pPr>
            <a:r>
              <a:rPr b="1" i="0" lang="en-US" sz="3000" u="none" cap="none" strike="noStrike">
                <a:solidFill>
                  <a:srgbClr val="13233B"/>
                </a:solidFill>
                <a:latin typeface="Cambria"/>
                <a:ea typeface="Cambria"/>
                <a:cs typeface="Cambria"/>
                <a:sym typeface="Cambria"/>
              </a:rPr>
              <a:t>All three objectives met — with a clear recommendation</a:t>
            </a:r>
            <a:endParaRPr b="0" i="0" sz="3000" u="none" cap="none" strike="noStrike">
              <a:solidFill>
                <a:schemeClr val="dk1"/>
              </a:solidFill>
              <a:latin typeface="Calibri"/>
              <a:ea typeface="Calibri"/>
              <a:cs typeface="Calibri"/>
              <a:sym typeface="Calibri"/>
            </a:endParaRPr>
          </a:p>
        </p:txBody>
      </p:sp>
      <p:graphicFrame>
        <p:nvGraphicFramePr>
          <p:cNvPr id="452" name="Google Shape;452;p25"/>
          <p:cNvGraphicFramePr/>
          <p:nvPr/>
        </p:nvGraphicFramePr>
        <p:xfrm>
          <a:off x="548640" y="1554480"/>
          <a:ext cx="3000000" cy="3000000"/>
        </p:xfrm>
        <a:graphic>
          <a:graphicData uri="http://schemas.openxmlformats.org/drawingml/2006/table">
            <a:tbl>
              <a:tblPr>
                <a:noFill/>
                <a:tableStyleId>{A9ED424C-30D3-4510-9378-8C3B386AA62C}</a:tableStyleId>
              </a:tblPr>
              <a:tblGrid>
                <a:gridCol w="1920250"/>
                <a:gridCol w="4114800"/>
                <a:gridCol w="822950"/>
              </a:tblGrid>
              <a:tr h="658375">
                <a:tc>
                  <a:txBody>
                    <a:bodyPr/>
                    <a:lstStyle/>
                    <a:p>
                      <a:pPr indent="0" lvl="0" marL="0" marR="0" rtl="0" algn="l">
                        <a:spcBef>
                          <a:spcPts val="0"/>
                        </a:spcBef>
                        <a:spcAft>
                          <a:spcPts val="0"/>
                        </a:spcAft>
                        <a:buClr>
                          <a:srgbClr val="FFFFFF"/>
                        </a:buClr>
                        <a:buSzPts val="1250"/>
                        <a:buFont typeface="Calibri"/>
                        <a:buNone/>
                      </a:pPr>
                      <a:r>
                        <a:rPr b="1" lang="en-US" sz="1250" u="none" cap="none" strike="noStrike">
                          <a:solidFill>
                            <a:srgbClr val="FFFFFF"/>
                          </a:solidFill>
                          <a:latin typeface="Calibri"/>
                          <a:ea typeface="Calibri"/>
                          <a:cs typeface="Calibri"/>
                          <a:sym typeface="Calibri"/>
                        </a:rPr>
                        <a:t>Objective</a:t>
                      </a:r>
                      <a:endParaRPr sz="1250" u="none" cap="none" strike="noStrike">
                        <a:latin typeface="Calibri"/>
                        <a:ea typeface="Calibri"/>
                        <a:cs typeface="Calibri"/>
                        <a:sym typeface="Calibri"/>
                      </a:endParaRPr>
                    </a:p>
                  </a:txBody>
                  <a:tcPr marT="64000" marB="64000" marR="64000" marL="6400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solidFill>
                      <a:srgbClr val="13233B"/>
                    </a:solidFill>
                  </a:tcPr>
                </a:tc>
                <a:tc>
                  <a:txBody>
                    <a:bodyPr/>
                    <a:lstStyle/>
                    <a:p>
                      <a:pPr indent="0" lvl="0" marL="0" marR="0" rtl="0" algn="l">
                        <a:spcBef>
                          <a:spcPts val="0"/>
                        </a:spcBef>
                        <a:spcAft>
                          <a:spcPts val="0"/>
                        </a:spcAft>
                        <a:buClr>
                          <a:srgbClr val="FFFFFF"/>
                        </a:buClr>
                        <a:buSzPts val="1250"/>
                        <a:buFont typeface="Calibri"/>
                        <a:buNone/>
                      </a:pPr>
                      <a:r>
                        <a:rPr b="1" lang="en-US" sz="1250" u="none" cap="none" strike="noStrike">
                          <a:solidFill>
                            <a:srgbClr val="FFFFFF"/>
                          </a:solidFill>
                          <a:latin typeface="Calibri"/>
                          <a:ea typeface="Calibri"/>
                          <a:cs typeface="Calibri"/>
                          <a:sym typeface="Calibri"/>
                        </a:rPr>
                        <a:t>Evidence</a:t>
                      </a:r>
                      <a:endParaRPr sz="1250" u="none" cap="none" strike="noStrike">
                        <a:latin typeface="Calibri"/>
                        <a:ea typeface="Calibri"/>
                        <a:cs typeface="Calibri"/>
                        <a:sym typeface="Calibri"/>
                      </a:endParaRPr>
                    </a:p>
                  </a:txBody>
                  <a:tcPr marT="64000" marB="64000" marR="64000" marL="6400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solidFill>
                      <a:srgbClr val="13233B"/>
                    </a:solidFill>
                  </a:tcPr>
                </a:tc>
                <a:tc>
                  <a:txBody>
                    <a:bodyPr/>
                    <a:lstStyle/>
                    <a:p>
                      <a:pPr indent="0" lvl="0" marL="0" marR="0" rtl="0" algn="l">
                        <a:spcBef>
                          <a:spcPts val="0"/>
                        </a:spcBef>
                        <a:spcAft>
                          <a:spcPts val="0"/>
                        </a:spcAft>
                        <a:buClr>
                          <a:srgbClr val="FFFFFF"/>
                        </a:buClr>
                        <a:buSzPts val="1250"/>
                        <a:buFont typeface="Calibri"/>
                        <a:buNone/>
                      </a:pPr>
                      <a:r>
                        <a:rPr b="1" lang="en-US" sz="1250" u="none" cap="none" strike="noStrike">
                          <a:solidFill>
                            <a:srgbClr val="FFFFFF"/>
                          </a:solidFill>
                          <a:latin typeface="Calibri"/>
                          <a:ea typeface="Calibri"/>
                          <a:cs typeface="Calibri"/>
                          <a:sym typeface="Calibri"/>
                        </a:rPr>
                        <a:t>Status</a:t>
                      </a:r>
                      <a:endParaRPr sz="1250" u="none" cap="none" strike="noStrike">
                        <a:latin typeface="Calibri"/>
                        <a:ea typeface="Calibri"/>
                        <a:cs typeface="Calibri"/>
                        <a:sym typeface="Calibri"/>
                      </a:endParaRPr>
                    </a:p>
                  </a:txBody>
                  <a:tcPr marT="64000" marB="64000" marR="64000" marL="6400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solidFill>
                      <a:srgbClr val="13233B"/>
                    </a:solidFill>
                  </a:tcPr>
                </a:tc>
              </a:tr>
              <a:tr h="658375">
                <a:tc>
                  <a:txBody>
                    <a:bodyPr/>
                    <a:lstStyle/>
                    <a:p>
                      <a:pPr indent="0" lvl="0" marL="0" marR="0" rtl="0" algn="l">
                        <a:spcBef>
                          <a:spcPts val="0"/>
                        </a:spcBef>
                        <a:spcAft>
                          <a:spcPts val="0"/>
                        </a:spcAft>
                        <a:buClr>
                          <a:srgbClr val="1F2937"/>
                        </a:buClr>
                        <a:buSzPts val="1250"/>
                        <a:buFont typeface="Calibri"/>
                        <a:buNone/>
                      </a:pPr>
                      <a:r>
                        <a:rPr lang="en-US" sz="1250" u="none" cap="none" strike="noStrike">
                          <a:solidFill>
                            <a:srgbClr val="1F2937"/>
                          </a:solidFill>
                          <a:latin typeface="Calibri"/>
                          <a:ea typeface="Calibri"/>
                          <a:cs typeface="Calibri"/>
                          <a:sym typeface="Calibri"/>
                        </a:rPr>
                        <a:t>1  Review literature</a:t>
                      </a:r>
                      <a:endParaRPr sz="1250" u="none" cap="none" strike="noStrike">
                        <a:latin typeface="Calibri"/>
                        <a:ea typeface="Calibri"/>
                        <a:cs typeface="Calibri"/>
                        <a:sym typeface="Calibri"/>
                      </a:endParaRPr>
                    </a:p>
                  </a:txBody>
                  <a:tcPr marT="64000" marB="64000" marR="64000" marL="6400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c>
                  <a:txBody>
                    <a:bodyPr/>
                    <a:lstStyle/>
                    <a:p>
                      <a:pPr indent="0" lvl="0" marL="0" marR="0" rtl="0" algn="l">
                        <a:spcBef>
                          <a:spcPts val="0"/>
                        </a:spcBef>
                        <a:spcAft>
                          <a:spcPts val="0"/>
                        </a:spcAft>
                        <a:buClr>
                          <a:srgbClr val="1F2937"/>
                        </a:buClr>
                        <a:buSzPts val="1250"/>
                        <a:buFont typeface="Calibri"/>
                        <a:buNone/>
                      </a:pPr>
                      <a:r>
                        <a:rPr lang="en-US" sz="1250" u="none" cap="none" strike="noStrike">
                          <a:solidFill>
                            <a:srgbClr val="1F2937"/>
                          </a:solidFill>
                          <a:latin typeface="Calibri"/>
                          <a:ea typeface="Calibri"/>
                          <a:cs typeface="Calibri"/>
                          <a:sym typeface="Calibri"/>
                        </a:rPr>
                        <a:t>Gap: no controlled multi-model SHAP–LIME comparison on CICIDS2017; none on scale (Ch. 2)</a:t>
                      </a:r>
                      <a:endParaRPr sz="1250" u="none" cap="none" strike="noStrike">
                        <a:latin typeface="Calibri"/>
                        <a:ea typeface="Calibri"/>
                        <a:cs typeface="Calibri"/>
                        <a:sym typeface="Calibri"/>
                      </a:endParaRPr>
                    </a:p>
                  </a:txBody>
                  <a:tcPr marT="64000" marB="64000" marR="64000" marL="6400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c>
                  <a:txBody>
                    <a:bodyPr/>
                    <a:lstStyle/>
                    <a:p>
                      <a:pPr indent="0" lvl="0" marL="0" marR="0" rtl="0" algn="l">
                        <a:spcBef>
                          <a:spcPts val="0"/>
                        </a:spcBef>
                        <a:spcAft>
                          <a:spcPts val="0"/>
                        </a:spcAft>
                        <a:buClr>
                          <a:srgbClr val="1D7A6F"/>
                        </a:buClr>
                        <a:buSzPts val="1250"/>
                        <a:buFont typeface="Calibri"/>
                        <a:buNone/>
                      </a:pPr>
                      <a:r>
                        <a:rPr b="1" lang="en-US" sz="1250" u="none" cap="none" strike="noStrike">
                          <a:solidFill>
                            <a:srgbClr val="1D7A6F"/>
                          </a:solidFill>
                          <a:latin typeface="Calibri"/>
                          <a:ea typeface="Calibri"/>
                          <a:cs typeface="Calibri"/>
                          <a:sym typeface="Calibri"/>
                        </a:rPr>
                        <a:t>Met</a:t>
                      </a:r>
                      <a:endParaRPr sz="1250" u="none" cap="none" strike="noStrike">
                        <a:latin typeface="Calibri"/>
                        <a:ea typeface="Calibri"/>
                        <a:cs typeface="Calibri"/>
                        <a:sym typeface="Calibri"/>
                      </a:endParaRPr>
                    </a:p>
                  </a:txBody>
                  <a:tcPr marT="64000" marB="64000" marR="64000" marL="6400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r>
              <a:tr h="658375">
                <a:tc>
                  <a:txBody>
                    <a:bodyPr/>
                    <a:lstStyle/>
                    <a:p>
                      <a:pPr indent="0" lvl="0" marL="0" marR="0" rtl="0" algn="l">
                        <a:spcBef>
                          <a:spcPts val="0"/>
                        </a:spcBef>
                        <a:spcAft>
                          <a:spcPts val="0"/>
                        </a:spcAft>
                        <a:buClr>
                          <a:srgbClr val="1F2937"/>
                        </a:buClr>
                        <a:buSzPts val="1250"/>
                        <a:buFont typeface="Calibri"/>
                        <a:buNone/>
                      </a:pPr>
                      <a:r>
                        <a:rPr lang="en-US" sz="1250" u="none" cap="none" strike="noStrike">
                          <a:solidFill>
                            <a:srgbClr val="1F2937"/>
                          </a:solidFill>
                          <a:latin typeface="Calibri"/>
                          <a:ea typeface="Calibri"/>
                          <a:cs typeface="Calibri"/>
                          <a:sym typeface="Calibri"/>
                        </a:rPr>
                        <a:t>2  Build pipeline</a:t>
                      </a:r>
                      <a:endParaRPr sz="1250" u="none" cap="none" strike="noStrike">
                        <a:latin typeface="Calibri"/>
                        <a:ea typeface="Calibri"/>
                        <a:cs typeface="Calibri"/>
                        <a:sym typeface="Calibri"/>
                      </a:endParaRPr>
                    </a:p>
                  </a:txBody>
                  <a:tcPr marT="64000" marB="64000" marR="64000" marL="6400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c>
                  <a:txBody>
                    <a:bodyPr/>
                    <a:lstStyle/>
                    <a:p>
                      <a:pPr indent="0" lvl="0" marL="0" marR="0" rtl="0" algn="l">
                        <a:spcBef>
                          <a:spcPts val="0"/>
                        </a:spcBef>
                        <a:spcAft>
                          <a:spcPts val="0"/>
                        </a:spcAft>
                        <a:buClr>
                          <a:srgbClr val="1F2937"/>
                        </a:buClr>
                        <a:buSzPts val="1250"/>
                        <a:buFont typeface="Calibri"/>
                        <a:buNone/>
                      </a:pPr>
                      <a:r>
                        <a:rPr lang="en-US" sz="1250" u="none" cap="none" strike="noStrike">
                          <a:solidFill>
                            <a:srgbClr val="1F2937"/>
                          </a:solidFill>
                          <a:latin typeface="Calibri"/>
                          <a:ea typeface="Calibri"/>
                          <a:cs typeface="Calibri"/>
                          <a:sym typeface="Calibri"/>
                        </a:rPr>
                        <a:t>Three models + shared SHAP/LIME module, two scales, reproduced on Kali Linux (Ch. 4–5)</a:t>
                      </a:r>
                      <a:endParaRPr sz="1250" u="none" cap="none" strike="noStrike">
                        <a:latin typeface="Calibri"/>
                        <a:ea typeface="Calibri"/>
                        <a:cs typeface="Calibri"/>
                        <a:sym typeface="Calibri"/>
                      </a:endParaRPr>
                    </a:p>
                  </a:txBody>
                  <a:tcPr marT="64000" marB="64000" marR="64000" marL="6400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c>
                  <a:txBody>
                    <a:bodyPr/>
                    <a:lstStyle/>
                    <a:p>
                      <a:pPr indent="0" lvl="0" marL="0" marR="0" rtl="0" algn="l">
                        <a:spcBef>
                          <a:spcPts val="0"/>
                        </a:spcBef>
                        <a:spcAft>
                          <a:spcPts val="0"/>
                        </a:spcAft>
                        <a:buClr>
                          <a:srgbClr val="1D7A6F"/>
                        </a:buClr>
                        <a:buSzPts val="1250"/>
                        <a:buFont typeface="Calibri"/>
                        <a:buNone/>
                      </a:pPr>
                      <a:r>
                        <a:rPr b="1" lang="en-US" sz="1250" u="none" cap="none" strike="noStrike">
                          <a:solidFill>
                            <a:srgbClr val="1D7A6F"/>
                          </a:solidFill>
                          <a:latin typeface="Calibri"/>
                          <a:ea typeface="Calibri"/>
                          <a:cs typeface="Calibri"/>
                          <a:sym typeface="Calibri"/>
                        </a:rPr>
                        <a:t>Met</a:t>
                      </a:r>
                      <a:endParaRPr sz="1250" u="none" cap="none" strike="noStrike">
                        <a:latin typeface="Calibri"/>
                        <a:ea typeface="Calibri"/>
                        <a:cs typeface="Calibri"/>
                        <a:sym typeface="Calibri"/>
                      </a:endParaRPr>
                    </a:p>
                  </a:txBody>
                  <a:tcPr marT="64000" marB="64000" marR="64000" marL="6400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r>
              <a:tr h="658375">
                <a:tc>
                  <a:txBody>
                    <a:bodyPr/>
                    <a:lstStyle/>
                    <a:p>
                      <a:pPr indent="0" lvl="0" marL="0" marR="0" rtl="0" algn="l">
                        <a:spcBef>
                          <a:spcPts val="0"/>
                        </a:spcBef>
                        <a:spcAft>
                          <a:spcPts val="0"/>
                        </a:spcAft>
                        <a:buClr>
                          <a:srgbClr val="1F2937"/>
                        </a:buClr>
                        <a:buSzPts val="1250"/>
                        <a:buFont typeface="Calibri"/>
                        <a:buNone/>
                      </a:pPr>
                      <a:r>
                        <a:rPr lang="en-US" sz="1250" u="none" cap="none" strike="noStrike">
                          <a:solidFill>
                            <a:srgbClr val="1F2937"/>
                          </a:solidFill>
                          <a:latin typeface="Calibri"/>
                          <a:ea typeface="Calibri"/>
                          <a:cs typeface="Calibri"/>
                          <a:sym typeface="Calibri"/>
                        </a:rPr>
                        <a:t>3  Evaluate &amp; recommend</a:t>
                      </a:r>
                      <a:endParaRPr sz="1250" u="none" cap="none" strike="noStrike">
                        <a:latin typeface="Calibri"/>
                        <a:ea typeface="Calibri"/>
                        <a:cs typeface="Calibri"/>
                        <a:sym typeface="Calibri"/>
                      </a:endParaRPr>
                    </a:p>
                  </a:txBody>
                  <a:tcPr marT="64000" marB="64000" marR="64000" marL="6400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c>
                  <a:txBody>
                    <a:bodyPr/>
                    <a:lstStyle/>
                    <a:p>
                      <a:pPr indent="0" lvl="0" marL="0" marR="0" rtl="0" algn="l">
                        <a:spcBef>
                          <a:spcPts val="0"/>
                        </a:spcBef>
                        <a:spcAft>
                          <a:spcPts val="0"/>
                        </a:spcAft>
                        <a:buClr>
                          <a:srgbClr val="1F2937"/>
                        </a:buClr>
                        <a:buSzPts val="1250"/>
                        <a:buFont typeface="Calibri"/>
                        <a:buNone/>
                      </a:pPr>
                      <a:r>
                        <a:rPr lang="en-US" sz="1250" u="none" cap="none" strike="noStrike">
                          <a:solidFill>
                            <a:srgbClr val="1F2937"/>
                          </a:solidFill>
                          <a:latin typeface="Calibri"/>
                          <a:ea typeface="Calibri"/>
                          <a:cs typeface="Calibri"/>
                          <a:sym typeface="Calibri"/>
                        </a:rPr>
                        <a:t>XGBoost + SHAP: F1 0.9971, stability 1.000, ~6 ms per alert (Ch. 6)</a:t>
                      </a:r>
                      <a:endParaRPr sz="1250" u="none" cap="none" strike="noStrike">
                        <a:latin typeface="Calibri"/>
                        <a:ea typeface="Calibri"/>
                        <a:cs typeface="Calibri"/>
                        <a:sym typeface="Calibri"/>
                      </a:endParaRPr>
                    </a:p>
                  </a:txBody>
                  <a:tcPr marT="64000" marB="64000" marR="64000" marL="6400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c>
                  <a:txBody>
                    <a:bodyPr/>
                    <a:lstStyle/>
                    <a:p>
                      <a:pPr indent="0" lvl="0" marL="0" marR="0" rtl="0" algn="l">
                        <a:spcBef>
                          <a:spcPts val="0"/>
                        </a:spcBef>
                        <a:spcAft>
                          <a:spcPts val="0"/>
                        </a:spcAft>
                        <a:buClr>
                          <a:srgbClr val="1D7A6F"/>
                        </a:buClr>
                        <a:buSzPts val="1250"/>
                        <a:buFont typeface="Calibri"/>
                        <a:buNone/>
                      </a:pPr>
                      <a:r>
                        <a:rPr b="1" lang="en-US" sz="1250" u="none" cap="none" strike="noStrike">
                          <a:solidFill>
                            <a:srgbClr val="1D7A6F"/>
                          </a:solidFill>
                          <a:latin typeface="Calibri"/>
                          <a:ea typeface="Calibri"/>
                          <a:cs typeface="Calibri"/>
                          <a:sym typeface="Calibri"/>
                        </a:rPr>
                        <a:t>Met</a:t>
                      </a:r>
                      <a:endParaRPr sz="1250" u="none" cap="none" strike="noStrike">
                        <a:latin typeface="Calibri"/>
                        <a:ea typeface="Calibri"/>
                        <a:cs typeface="Calibri"/>
                        <a:sym typeface="Calibri"/>
                      </a:endParaRPr>
                    </a:p>
                  </a:txBody>
                  <a:tcPr marT="64000" marB="64000" marR="64000" marL="64000" anchor="ctr">
                    <a:lnL cap="flat" cmpd="sng" w="9525">
                      <a:solidFill>
                        <a:srgbClr val="D9DEE5"/>
                      </a:solidFill>
                      <a:prstDash val="solid"/>
                      <a:round/>
                      <a:headEnd len="sm" w="sm" type="none"/>
                      <a:tailEnd len="sm" w="sm" type="none"/>
                    </a:lnL>
                    <a:lnR cap="flat" cmpd="sng" w="9525">
                      <a:solidFill>
                        <a:srgbClr val="D9DEE5"/>
                      </a:solidFill>
                      <a:prstDash val="solid"/>
                      <a:round/>
                      <a:headEnd len="sm" w="sm" type="none"/>
                      <a:tailEnd len="sm" w="sm" type="none"/>
                    </a:lnR>
                    <a:lnT cap="flat" cmpd="sng" w="9525">
                      <a:solidFill>
                        <a:srgbClr val="D9DEE5"/>
                      </a:solidFill>
                      <a:prstDash val="solid"/>
                      <a:round/>
                      <a:headEnd len="sm" w="sm" type="none"/>
                      <a:tailEnd len="sm" w="sm" type="none"/>
                    </a:lnT>
                    <a:lnB cap="flat" cmpd="sng" w="9525">
                      <a:solidFill>
                        <a:srgbClr val="D9DEE5"/>
                      </a:solidFill>
                      <a:prstDash val="solid"/>
                      <a:round/>
                      <a:headEnd len="sm" w="sm" type="none"/>
                      <a:tailEnd len="sm" w="sm" type="none"/>
                    </a:lnB>
                  </a:tcPr>
                </a:tc>
              </a:tr>
            </a:tbl>
          </a:graphicData>
        </a:graphic>
      </p:graphicFrame>
      <p:sp>
        <p:nvSpPr>
          <p:cNvPr id="453" name="Google Shape;453;p25"/>
          <p:cNvSpPr/>
          <p:nvPr/>
        </p:nvSpPr>
        <p:spPr>
          <a:xfrm>
            <a:off x="7726680" y="1554480"/>
            <a:ext cx="3913632" cy="4526280"/>
          </a:xfrm>
          <a:prstGeom prst="roundRect">
            <a:avLst>
              <a:gd fmla="val 2804" name="adj"/>
            </a:avLst>
          </a:prstGeom>
          <a:solidFill>
            <a:srgbClr val="13233B"/>
          </a:solidFill>
          <a:ln cap="flat" cmpd="sng" w="12700">
            <a:solidFill>
              <a:srgbClr val="13233B"/>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4" name="Google Shape;454;p25"/>
          <p:cNvSpPr txBox="1"/>
          <p:nvPr/>
        </p:nvSpPr>
        <p:spPr>
          <a:xfrm>
            <a:off x="8001000" y="1783080"/>
            <a:ext cx="3383280" cy="2743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8FD3C8"/>
              </a:buClr>
              <a:buSzPts val="1200"/>
              <a:buFont typeface="Calibri"/>
              <a:buNone/>
            </a:pPr>
            <a:r>
              <a:rPr b="1" i="0" lang="en-US" sz="1200" u="none" cap="none" strike="noStrike">
                <a:solidFill>
                  <a:srgbClr val="8FD3C8"/>
                </a:solidFill>
                <a:latin typeface="Calibri"/>
                <a:ea typeface="Calibri"/>
                <a:cs typeface="Calibri"/>
                <a:sym typeface="Calibri"/>
              </a:rPr>
              <a:t>RECOMMENDATION</a:t>
            </a:r>
            <a:endParaRPr b="0" i="0" sz="1200" u="none" cap="none" strike="noStrike">
              <a:solidFill>
                <a:schemeClr val="dk1"/>
              </a:solidFill>
              <a:latin typeface="Calibri"/>
              <a:ea typeface="Calibri"/>
              <a:cs typeface="Calibri"/>
              <a:sym typeface="Calibri"/>
            </a:endParaRPr>
          </a:p>
        </p:txBody>
      </p:sp>
      <p:sp>
        <p:nvSpPr>
          <p:cNvPr id="455" name="Google Shape;455;p25"/>
          <p:cNvSpPr txBox="1"/>
          <p:nvPr/>
        </p:nvSpPr>
        <p:spPr>
          <a:xfrm>
            <a:off x="8001000" y="2103120"/>
            <a:ext cx="3429000" cy="109728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FFFFFF"/>
              </a:buClr>
              <a:buSzPts val="2400"/>
              <a:buFont typeface="Cambria"/>
              <a:buNone/>
            </a:pPr>
            <a:r>
              <a:rPr b="1" i="0" lang="en-US" sz="2400" u="none" cap="none" strike="noStrike">
                <a:solidFill>
                  <a:srgbClr val="FFFFFF"/>
                </a:solidFill>
                <a:latin typeface="Cambria"/>
                <a:ea typeface="Cambria"/>
                <a:cs typeface="Cambria"/>
                <a:sym typeface="Cambria"/>
              </a:rPr>
              <a:t>XGBoost explained with SHAP TreeExplainer</a:t>
            </a:r>
            <a:endParaRPr b="0" i="0" sz="2400" u="none" cap="none" strike="noStrike">
              <a:solidFill>
                <a:schemeClr val="dk1"/>
              </a:solidFill>
              <a:latin typeface="Calibri"/>
              <a:ea typeface="Calibri"/>
              <a:cs typeface="Calibri"/>
              <a:sym typeface="Calibri"/>
            </a:endParaRPr>
          </a:p>
        </p:txBody>
      </p:sp>
      <p:sp>
        <p:nvSpPr>
          <p:cNvPr id="456" name="Google Shape;456;p25"/>
          <p:cNvSpPr txBox="1"/>
          <p:nvPr/>
        </p:nvSpPr>
        <p:spPr>
          <a:xfrm>
            <a:off x="8001000" y="3337560"/>
            <a:ext cx="3429000" cy="2560320"/>
          </a:xfrm>
          <a:prstGeom prst="rect">
            <a:avLst/>
          </a:prstGeom>
          <a:noFill/>
          <a:ln>
            <a:noFill/>
          </a:ln>
        </p:spPr>
        <p:txBody>
          <a:bodyPr anchorCtr="0" anchor="t" bIns="0" lIns="0" spcFirstLastPara="1" rIns="0" wrap="square" tIns="0">
            <a:noAutofit/>
          </a:bodyPr>
          <a:lstStyle/>
          <a:p>
            <a:pPr indent="-342900" lvl="0" marL="342900" marR="0" rtl="0" algn="l">
              <a:spcBef>
                <a:spcPts val="0"/>
              </a:spcBef>
              <a:spcAft>
                <a:spcPts val="0"/>
              </a:spcAft>
              <a:buClr>
                <a:srgbClr val="D5DEE9"/>
              </a:buClr>
              <a:buSzPts val="1400"/>
              <a:buFont typeface="Calibri"/>
              <a:buChar char="•"/>
            </a:pPr>
            <a:r>
              <a:rPr b="0" i="0" lang="en-US" sz="1400" u="none" cap="none" strike="noStrike">
                <a:solidFill>
                  <a:srgbClr val="D5DEE9"/>
                </a:solidFill>
                <a:latin typeface="Calibri"/>
                <a:ea typeface="Calibri"/>
                <a:cs typeface="Calibri"/>
                <a:sym typeface="Calibri"/>
              </a:rPr>
              <a:t>Best detection, fewest false alarms</a:t>
            </a:r>
            <a:endParaRPr b="0" i="0" sz="1400" u="none" cap="none" strike="noStrike">
              <a:solidFill>
                <a:schemeClr val="dk1"/>
              </a:solidFill>
              <a:latin typeface="Calibri"/>
              <a:ea typeface="Calibri"/>
              <a:cs typeface="Calibri"/>
              <a:sym typeface="Calibri"/>
            </a:endParaRPr>
          </a:p>
          <a:p>
            <a:pPr indent="-342900" lvl="0" marL="342900" marR="0" rtl="0" algn="l">
              <a:spcBef>
                <a:spcPts val="600"/>
              </a:spcBef>
              <a:spcAft>
                <a:spcPts val="0"/>
              </a:spcAft>
              <a:buClr>
                <a:srgbClr val="D5DEE9"/>
              </a:buClr>
              <a:buSzPts val="1400"/>
              <a:buFont typeface="Calibri"/>
              <a:buChar char="•"/>
            </a:pPr>
            <a:r>
              <a:rPr b="0" i="0" lang="en-US" sz="1400" u="none" cap="none" strike="noStrike">
                <a:solidFill>
                  <a:srgbClr val="D5DEE9"/>
                </a:solidFill>
                <a:latin typeface="Calibri"/>
                <a:ea typeface="Calibri"/>
                <a:cs typeface="Calibri"/>
                <a:sym typeface="Calibri"/>
              </a:rPr>
              <a:t>Same explanation every time</a:t>
            </a:r>
            <a:endParaRPr b="0" i="0" sz="1400" u="none" cap="none" strike="noStrike">
              <a:solidFill>
                <a:schemeClr val="dk1"/>
              </a:solidFill>
              <a:latin typeface="Calibri"/>
              <a:ea typeface="Calibri"/>
              <a:cs typeface="Calibri"/>
              <a:sym typeface="Calibri"/>
            </a:endParaRPr>
          </a:p>
          <a:p>
            <a:pPr indent="-342900" lvl="0" marL="342900" marR="0" rtl="0" algn="l">
              <a:spcBef>
                <a:spcPts val="600"/>
              </a:spcBef>
              <a:spcAft>
                <a:spcPts val="0"/>
              </a:spcAft>
              <a:buClr>
                <a:srgbClr val="D5DEE9"/>
              </a:buClr>
              <a:buSzPts val="1400"/>
              <a:buFont typeface="Calibri"/>
              <a:buChar char="•"/>
            </a:pPr>
            <a:r>
              <a:rPr b="0" i="0" lang="en-US" sz="1400" u="none" cap="none" strike="noStrike">
                <a:solidFill>
                  <a:srgbClr val="D5DEE9"/>
                </a:solidFill>
                <a:latin typeface="Calibri"/>
                <a:ea typeface="Calibri"/>
                <a:cs typeface="Calibri"/>
                <a:sym typeface="Calibri"/>
              </a:rPr>
              <a:t>Cheap enough for every alert</a:t>
            </a:r>
            <a:endParaRPr b="0" i="0" sz="1400" u="none" cap="none" strike="noStrike">
              <a:solidFill>
                <a:schemeClr val="dk1"/>
              </a:solidFill>
              <a:latin typeface="Calibri"/>
              <a:ea typeface="Calibri"/>
              <a:cs typeface="Calibri"/>
              <a:sym typeface="Calibri"/>
            </a:endParaRPr>
          </a:p>
          <a:p>
            <a:pPr indent="-342900" lvl="0" marL="342900" marR="0" rtl="0" algn="l">
              <a:spcBef>
                <a:spcPts val="600"/>
              </a:spcBef>
              <a:spcAft>
                <a:spcPts val="0"/>
              </a:spcAft>
              <a:buClr>
                <a:srgbClr val="D5DEE9"/>
              </a:buClr>
              <a:buSzPts val="1400"/>
              <a:buFont typeface="Calibri"/>
              <a:buChar char="•"/>
            </a:pPr>
            <a:r>
              <a:rPr b="0" i="0" lang="en-US" sz="1400" u="none" cap="none" strike="noStrike">
                <a:solidFill>
                  <a:srgbClr val="D5DEE9"/>
                </a:solidFill>
                <a:latin typeface="Calibri"/>
                <a:ea typeface="Calibri"/>
                <a:cs typeface="Calibri"/>
                <a:sym typeface="Calibri"/>
              </a:rPr>
              <a:t>For deep models: SHAP, averaged over repeated runs</a:t>
            </a:r>
            <a:endParaRPr b="0" i="0" sz="1400" u="none" cap="none" strike="noStrike">
              <a:solidFill>
                <a:schemeClr val="dk1"/>
              </a:solidFill>
              <a:latin typeface="Calibri"/>
              <a:ea typeface="Calibri"/>
              <a:cs typeface="Calibri"/>
              <a:sym typeface="Calibri"/>
            </a:endParaRPr>
          </a:p>
        </p:txBody>
      </p:sp>
      <p:sp>
        <p:nvSpPr>
          <p:cNvPr id="457" name="Google Shape;457;p25"/>
          <p:cNvSpPr/>
          <p:nvPr/>
        </p:nvSpPr>
        <p:spPr>
          <a:xfrm>
            <a:off x="548640" y="4434840"/>
            <a:ext cx="411480" cy="411480"/>
          </a:xfrm>
          <a:prstGeom prst="ellipse">
            <a:avLst/>
          </a:prstGeom>
          <a:solidFill>
            <a:srgbClr val="2F6FA8"/>
          </a:solidFill>
          <a:ln cap="flat" cmpd="sng" w="12700">
            <a:solidFill>
              <a:srgbClr val="2F6FA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8" name="Google Shape;458;p25"/>
          <p:cNvSpPr txBox="1"/>
          <p:nvPr/>
        </p:nvSpPr>
        <p:spPr>
          <a:xfrm>
            <a:off x="548640" y="4434840"/>
            <a:ext cx="411480" cy="41148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900"/>
              <a:buFont typeface="Calibri"/>
              <a:buNone/>
            </a:pPr>
            <a:r>
              <a:rPr b="1" i="0" lang="en-US" sz="900" u="none" cap="none" strike="noStrike">
                <a:solidFill>
                  <a:srgbClr val="FFFFFF"/>
                </a:solidFill>
                <a:latin typeface="Calibri"/>
                <a:ea typeface="Calibri"/>
                <a:cs typeface="Calibri"/>
                <a:sym typeface="Calibri"/>
              </a:rPr>
              <a:t>RQ1</a:t>
            </a:r>
            <a:endParaRPr b="0" i="0" sz="900" u="none" cap="none" strike="noStrike">
              <a:solidFill>
                <a:schemeClr val="dk1"/>
              </a:solidFill>
              <a:latin typeface="Calibri"/>
              <a:ea typeface="Calibri"/>
              <a:cs typeface="Calibri"/>
              <a:sym typeface="Calibri"/>
            </a:endParaRPr>
          </a:p>
        </p:txBody>
      </p:sp>
      <p:sp>
        <p:nvSpPr>
          <p:cNvPr id="459" name="Google Shape;459;p25"/>
          <p:cNvSpPr txBox="1"/>
          <p:nvPr/>
        </p:nvSpPr>
        <p:spPr>
          <a:xfrm>
            <a:off x="1097280" y="4498848"/>
            <a:ext cx="6309360" cy="3200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F2937"/>
              </a:buClr>
              <a:buSzPts val="1400"/>
              <a:buFont typeface="Calibri"/>
              <a:buNone/>
            </a:pPr>
            <a:r>
              <a:rPr b="0" i="0" lang="en-US" sz="1400" u="none" cap="none" strike="noStrike">
                <a:solidFill>
                  <a:srgbClr val="1F2937"/>
                </a:solidFill>
                <a:latin typeface="Calibri"/>
                <a:ea typeface="Calibri"/>
                <a:cs typeface="Calibri"/>
                <a:sym typeface="Calibri"/>
              </a:rPr>
              <a:t>XGBoost best; RF close; LSTM weaker on precision</a:t>
            </a:r>
            <a:endParaRPr b="0" i="0" sz="1400" u="none" cap="none" strike="noStrike">
              <a:solidFill>
                <a:schemeClr val="dk1"/>
              </a:solidFill>
              <a:latin typeface="Calibri"/>
              <a:ea typeface="Calibri"/>
              <a:cs typeface="Calibri"/>
              <a:sym typeface="Calibri"/>
            </a:endParaRPr>
          </a:p>
        </p:txBody>
      </p:sp>
      <p:sp>
        <p:nvSpPr>
          <p:cNvPr id="460" name="Google Shape;460;p25"/>
          <p:cNvSpPr/>
          <p:nvPr/>
        </p:nvSpPr>
        <p:spPr>
          <a:xfrm>
            <a:off x="548640" y="4983480"/>
            <a:ext cx="411480" cy="411480"/>
          </a:xfrm>
          <a:prstGeom prst="ellipse">
            <a:avLst/>
          </a:prstGeom>
          <a:solidFill>
            <a:srgbClr val="1D7A6F"/>
          </a:solidFill>
          <a:ln cap="flat" cmpd="sng" w="12700">
            <a:solidFill>
              <a:srgbClr val="1D7A6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1" name="Google Shape;461;p25"/>
          <p:cNvSpPr txBox="1"/>
          <p:nvPr/>
        </p:nvSpPr>
        <p:spPr>
          <a:xfrm>
            <a:off x="548640" y="4983480"/>
            <a:ext cx="411480" cy="41148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900"/>
              <a:buFont typeface="Calibri"/>
              <a:buNone/>
            </a:pPr>
            <a:r>
              <a:rPr b="1" i="0" lang="en-US" sz="900" u="none" cap="none" strike="noStrike">
                <a:solidFill>
                  <a:srgbClr val="FFFFFF"/>
                </a:solidFill>
                <a:latin typeface="Calibri"/>
                <a:ea typeface="Calibri"/>
                <a:cs typeface="Calibri"/>
                <a:sym typeface="Calibri"/>
              </a:rPr>
              <a:t>RQ2</a:t>
            </a:r>
            <a:endParaRPr b="0" i="0" sz="900" u="none" cap="none" strike="noStrike">
              <a:solidFill>
                <a:schemeClr val="dk1"/>
              </a:solidFill>
              <a:latin typeface="Calibri"/>
              <a:ea typeface="Calibri"/>
              <a:cs typeface="Calibri"/>
              <a:sym typeface="Calibri"/>
            </a:endParaRPr>
          </a:p>
        </p:txBody>
      </p:sp>
      <p:sp>
        <p:nvSpPr>
          <p:cNvPr id="462" name="Google Shape;462;p25"/>
          <p:cNvSpPr txBox="1"/>
          <p:nvPr/>
        </p:nvSpPr>
        <p:spPr>
          <a:xfrm>
            <a:off x="1097280" y="5047488"/>
            <a:ext cx="6309360" cy="3200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F2937"/>
              </a:buClr>
              <a:buSzPts val="1400"/>
              <a:buFont typeface="Calibri"/>
              <a:buNone/>
            </a:pPr>
            <a:r>
              <a:rPr b="0" i="0" lang="en-US" sz="1400" u="none" cap="none" strike="noStrike">
                <a:solidFill>
                  <a:srgbClr val="1F2937"/>
                </a:solidFill>
                <a:latin typeface="Calibri"/>
                <a:ea typeface="Calibri"/>
                <a:cs typeface="Calibri"/>
                <a:sym typeface="Calibri"/>
              </a:rPr>
              <a:t>SHAP more faithful and stable on every model</a:t>
            </a:r>
            <a:endParaRPr b="0" i="0" sz="1400" u="none" cap="none" strike="noStrike">
              <a:solidFill>
                <a:schemeClr val="dk1"/>
              </a:solidFill>
              <a:latin typeface="Calibri"/>
              <a:ea typeface="Calibri"/>
              <a:cs typeface="Calibri"/>
              <a:sym typeface="Calibri"/>
            </a:endParaRPr>
          </a:p>
        </p:txBody>
      </p:sp>
      <p:sp>
        <p:nvSpPr>
          <p:cNvPr id="463" name="Google Shape;463;p25"/>
          <p:cNvSpPr/>
          <p:nvPr/>
        </p:nvSpPr>
        <p:spPr>
          <a:xfrm>
            <a:off x="548640" y="5532120"/>
            <a:ext cx="411480" cy="411480"/>
          </a:xfrm>
          <a:prstGeom prst="ellipse">
            <a:avLst/>
          </a:prstGeom>
          <a:solidFill>
            <a:srgbClr val="B8472A"/>
          </a:solidFill>
          <a:ln cap="flat" cmpd="sng" w="12700">
            <a:solidFill>
              <a:srgbClr val="B8472A"/>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4" name="Google Shape;464;p25"/>
          <p:cNvSpPr txBox="1"/>
          <p:nvPr/>
        </p:nvSpPr>
        <p:spPr>
          <a:xfrm>
            <a:off x="548640" y="5532120"/>
            <a:ext cx="411480" cy="41148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900"/>
              <a:buFont typeface="Calibri"/>
              <a:buNone/>
            </a:pPr>
            <a:r>
              <a:rPr b="1" i="0" lang="en-US" sz="900" u="none" cap="none" strike="noStrike">
                <a:solidFill>
                  <a:srgbClr val="FFFFFF"/>
                </a:solidFill>
                <a:latin typeface="Calibri"/>
                <a:ea typeface="Calibri"/>
                <a:cs typeface="Calibri"/>
                <a:sym typeface="Calibri"/>
              </a:rPr>
              <a:t>RQ3</a:t>
            </a:r>
            <a:endParaRPr b="0" i="0" sz="900" u="none" cap="none" strike="noStrike">
              <a:solidFill>
                <a:schemeClr val="dk1"/>
              </a:solidFill>
              <a:latin typeface="Calibri"/>
              <a:ea typeface="Calibri"/>
              <a:cs typeface="Calibri"/>
              <a:sym typeface="Calibri"/>
            </a:endParaRPr>
          </a:p>
        </p:txBody>
      </p:sp>
      <p:sp>
        <p:nvSpPr>
          <p:cNvPr id="465" name="Google Shape;465;p25"/>
          <p:cNvSpPr txBox="1"/>
          <p:nvPr/>
        </p:nvSpPr>
        <p:spPr>
          <a:xfrm>
            <a:off x="1097280" y="5596128"/>
            <a:ext cx="6309360" cy="3200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F2937"/>
              </a:buClr>
              <a:buSzPts val="1400"/>
              <a:buFont typeface="Calibri"/>
              <a:buNone/>
            </a:pPr>
            <a:r>
              <a:rPr b="0" i="0" lang="en-US" sz="1400" u="none" cap="none" strike="noStrike">
                <a:solidFill>
                  <a:srgbClr val="1F2937"/>
                </a:solidFill>
                <a:latin typeface="Calibri"/>
                <a:ea typeface="Calibri"/>
                <a:cs typeface="Calibri"/>
                <a:sym typeface="Calibri"/>
              </a:rPr>
              <a:t>Trees stable across scale; LSTM explanations not</a:t>
            </a:r>
            <a:endParaRPr b="0" i="0" sz="1400" u="none" cap="none" strike="noStrike">
              <a:solidFill>
                <a:schemeClr val="dk1"/>
              </a:solidFill>
              <a:latin typeface="Calibri"/>
              <a:ea typeface="Calibri"/>
              <a:cs typeface="Calibri"/>
              <a:sym typeface="Calibri"/>
            </a:endParaRPr>
          </a:p>
        </p:txBody>
      </p:sp>
      <p:sp>
        <p:nvSpPr>
          <p:cNvPr id="466" name="Google Shape;466;p25"/>
          <p:cNvSpPr txBox="1"/>
          <p:nvPr/>
        </p:nvSpPr>
        <p:spPr>
          <a:xfrm>
            <a:off x="548640" y="6419088"/>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6B7280"/>
              </a:buClr>
              <a:buSzPts val="1000"/>
              <a:buFont typeface="Calibri"/>
              <a:buNone/>
            </a:pPr>
            <a:r>
              <a:rPr b="0" i="0" lang="en-US" sz="1000" u="none" cap="none" strike="noStrike">
                <a:solidFill>
                  <a:srgbClr val="6B7280"/>
                </a:solidFill>
                <a:latin typeface="Calibri"/>
                <a:ea typeface="Calibri"/>
                <a:cs typeface="Calibri"/>
                <a:sym typeface="Calibri"/>
              </a:rPr>
              <a:t>A. G. Babariya  |  Explainable AI for Network Intrusion Detection</a:t>
            </a:r>
            <a:endParaRPr b="0" i="0" sz="1000" u="none" cap="none" strike="noStrike">
              <a:solidFill>
                <a:schemeClr val="dk1"/>
              </a:solidFill>
              <a:latin typeface="Calibri"/>
              <a:ea typeface="Calibri"/>
              <a:cs typeface="Calibri"/>
              <a:sym typeface="Calibri"/>
            </a:endParaRPr>
          </a:p>
        </p:txBody>
      </p:sp>
      <p:sp>
        <p:nvSpPr>
          <p:cNvPr id="467" name="Google Shape;467;p25"/>
          <p:cNvSpPr txBox="1"/>
          <p:nvPr/>
        </p:nvSpPr>
        <p:spPr>
          <a:xfrm>
            <a:off x="10908792" y="6419088"/>
            <a:ext cx="73152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6B7280"/>
              </a:buClr>
              <a:buSzPts val="1000"/>
              <a:buFont typeface="Calibri"/>
              <a:buNone/>
            </a:pPr>
            <a:r>
              <a:rPr b="0" i="0" lang="en-US" sz="1000" u="none" cap="none" strike="noStrike">
                <a:solidFill>
                  <a:srgbClr val="6B7280"/>
                </a:solidFill>
                <a:latin typeface="Calibri"/>
                <a:ea typeface="Calibri"/>
                <a:cs typeface="Calibri"/>
                <a:sym typeface="Calibri"/>
              </a:rPr>
              <a:t>23</a:t>
            </a:r>
            <a:endParaRPr b="0" i="0" sz="1000" u="none" cap="none" strike="noStrike">
              <a:solidFill>
                <a:schemeClr val="dk1"/>
              </a:solidFill>
              <a:latin typeface="Calibri"/>
              <a:ea typeface="Calibri"/>
              <a:cs typeface="Calibri"/>
              <a:sym typeface="Calibri"/>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472" name="Shape 472"/>
        <p:cNvGrpSpPr/>
        <p:nvPr/>
      </p:nvGrpSpPr>
      <p:grpSpPr>
        <a:xfrm>
          <a:off x="0" y="0"/>
          <a:ext cx="0" cy="0"/>
          <a:chOff x="0" y="0"/>
          <a:chExt cx="0" cy="0"/>
        </a:xfrm>
      </p:grpSpPr>
      <p:sp>
        <p:nvSpPr>
          <p:cNvPr id="473" name="Google Shape;473;p26"/>
          <p:cNvSpPr txBox="1"/>
          <p:nvPr/>
        </p:nvSpPr>
        <p:spPr>
          <a:xfrm>
            <a:off x="548640" y="347472"/>
            <a:ext cx="91440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D7A6F"/>
              </a:buClr>
              <a:buSzPts val="1200"/>
              <a:buFont typeface="Calibri"/>
              <a:buNone/>
            </a:pPr>
            <a:r>
              <a:rPr b="1" i="0" lang="en-US" sz="1200" u="none" cap="none" strike="noStrike">
                <a:solidFill>
                  <a:srgbClr val="1D7A6F"/>
                </a:solidFill>
                <a:latin typeface="Calibri"/>
                <a:ea typeface="Calibri"/>
                <a:cs typeface="Calibri"/>
                <a:sym typeface="Calibri"/>
              </a:rPr>
              <a:t>18  LIMITATIONS AND FUTURE WORK</a:t>
            </a:r>
            <a:endParaRPr b="0" i="0" sz="1200" u="none" cap="none" strike="noStrike">
              <a:solidFill>
                <a:schemeClr val="dk1"/>
              </a:solidFill>
              <a:latin typeface="Calibri"/>
              <a:ea typeface="Calibri"/>
              <a:cs typeface="Calibri"/>
              <a:sym typeface="Calibri"/>
            </a:endParaRPr>
          </a:p>
        </p:txBody>
      </p:sp>
      <p:sp>
        <p:nvSpPr>
          <p:cNvPr id="474" name="Google Shape;474;p26"/>
          <p:cNvSpPr txBox="1"/>
          <p:nvPr/>
        </p:nvSpPr>
        <p:spPr>
          <a:xfrm>
            <a:off x="548640" y="621792"/>
            <a:ext cx="11064240" cy="6858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3000"/>
              <a:buFont typeface="Cambria"/>
              <a:buNone/>
            </a:pPr>
            <a:r>
              <a:rPr b="1" i="0" lang="en-US" sz="3000" u="none" cap="none" strike="noStrike">
                <a:solidFill>
                  <a:srgbClr val="13233B"/>
                </a:solidFill>
                <a:latin typeface="Cambria"/>
                <a:ea typeface="Cambria"/>
                <a:cs typeface="Cambria"/>
                <a:sym typeface="Cambria"/>
              </a:rPr>
              <a:t>What the results can claim, and what comes next</a:t>
            </a:r>
            <a:endParaRPr b="0" i="0" sz="3000" u="none" cap="none" strike="noStrike">
              <a:solidFill>
                <a:schemeClr val="dk1"/>
              </a:solidFill>
              <a:latin typeface="Calibri"/>
              <a:ea typeface="Calibri"/>
              <a:cs typeface="Calibri"/>
              <a:sym typeface="Calibri"/>
            </a:endParaRPr>
          </a:p>
        </p:txBody>
      </p:sp>
      <p:sp>
        <p:nvSpPr>
          <p:cNvPr id="475" name="Google Shape;475;p26"/>
          <p:cNvSpPr/>
          <p:nvPr/>
        </p:nvSpPr>
        <p:spPr>
          <a:xfrm>
            <a:off x="548640" y="1554480"/>
            <a:ext cx="5394960" cy="4526280"/>
          </a:xfrm>
          <a:prstGeom prst="roundRect">
            <a:avLst>
              <a:gd fmla="val 2020" name="adj"/>
            </a:avLst>
          </a:prstGeom>
          <a:solidFill>
            <a:srgbClr val="F1F5F9"/>
          </a:solidFill>
          <a:ln cap="flat" cmpd="sng" w="9525">
            <a:solidFill>
              <a:srgbClr val="F1F5F9"/>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6" name="Google Shape;476;p26"/>
          <p:cNvSpPr txBox="1"/>
          <p:nvPr/>
        </p:nvSpPr>
        <p:spPr>
          <a:xfrm>
            <a:off x="777240" y="1691640"/>
            <a:ext cx="4937760" cy="36576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B8472A"/>
              </a:buClr>
              <a:buSzPts val="1800"/>
              <a:buFont typeface="Calibri"/>
              <a:buNone/>
            </a:pPr>
            <a:r>
              <a:rPr b="1" i="0" lang="en-US" sz="1800" u="none" cap="none" strike="noStrike">
                <a:solidFill>
                  <a:srgbClr val="B8472A"/>
                </a:solidFill>
                <a:latin typeface="Calibri"/>
                <a:ea typeface="Calibri"/>
                <a:cs typeface="Calibri"/>
                <a:sym typeface="Calibri"/>
              </a:rPr>
              <a:t>Limitations</a:t>
            </a:r>
            <a:endParaRPr b="0" i="0" sz="1800" u="none" cap="none" strike="noStrike">
              <a:solidFill>
                <a:schemeClr val="dk1"/>
              </a:solidFill>
              <a:latin typeface="Calibri"/>
              <a:ea typeface="Calibri"/>
              <a:cs typeface="Calibri"/>
              <a:sym typeface="Calibri"/>
            </a:endParaRPr>
          </a:p>
        </p:txBody>
      </p:sp>
      <p:sp>
        <p:nvSpPr>
          <p:cNvPr id="477" name="Google Shape;477;p26"/>
          <p:cNvSpPr txBox="1"/>
          <p:nvPr/>
        </p:nvSpPr>
        <p:spPr>
          <a:xfrm>
            <a:off x="777240" y="2240280"/>
            <a:ext cx="4983480" cy="3749040"/>
          </a:xfrm>
          <a:prstGeom prst="rect">
            <a:avLst/>
          </a:prstGeom>
          <a:noFill/>
          <a:ln>
            <a:noFill/>
          </a:ln>
        </p:spPr>
        <p:txBody>
          <a:bodyPr anchorCtr="0" anchor="t" bIns="0" lIns="0" spcFirstLastPara="1" rIns="0" wrap="square" tIns="0">
            <a:noAutofit/>
          </a:bodyPr>
          <a:lstStyle/>
          <a:p>
            <a:pPr indent="-330200" lvl="0" marL="457200" rtl="0" algn="l">
              <a:spcBef>
                <a:spcPts val="1400"/>
              </a:spcBef>
              <a:spcAft>
                <a:spcPts val="0"/>
              </a:spcAft>
              <a:buClr>
                <a:srgbClr val="1F2937"/>
              </a:buClr>
              <a:buSzPts val="1600"/>
              <a:buFont typeface="Calibri"/>
              <a:buChar char="•"/>
            </a:pPr>
            <a:r>
              <a:rPr lang="en-US" sz="1600">
                <a:solidFill>
                  <a:srgbClr val="1F2937"/>
                </a:solidFill>
                <a:latin typeface="Calibri"/>
                <a:ea typeface="Calibri"/>
                <a:cs typeface="Calibri"/>
                <a:sym typeface="Calibri"/>
              </a:rPr>
              <a:t>300k row subsample of 2.52M, (due to hardware)</a:t>
            </a:r>
            <a:endParaRPr sz="1600">
              <a:solidFill>
                <a:srgbClr val="1F2937"/>
              </a:solidFill>
              <a:latin typeface="Calibri"/>
              <a:ea typeface="Calibri"/>
              <a:cs typeface="Calibri"/>
              <a:sym typeface="Calibri"/>
            </a:endParaRPr>
          </a:p>
          <a:p>
            <a:pPr indent="-330200" lvl="0" marL="457200" rtl="0" algn="l">
              <a:spcBef>
                <a:spcPts val="1400"/>
              </a:spcBef>
              <a:spcAft>
                <a:spcPts val="0"/>
              </a:spcAft>
              <a:buClr>
                <a:srgbClr val="1F2937"/>
              </a:buClr>
              <a:buSzPts val="1600"/>
              <a:buFont typeface="Calibri"/>
              <a:buChar char="•"/>
            </a:pPr>
            <a:r>
              <a:rPr lang="en-US" sz="1600">
                <a:solidFill>
                  <a:srgbClr val="1F2937"/>
                </a:solidFill>
                <a:latin typeface="Calibri"/>
                <a:ea typeface="Calibri"/>
                <a:cs typeface="Calibri"/>
                <a:sym typeface="Calibri"/>
              </a:rPr>
              <a:t>Scale impact is dependent on two data-points</a:t>
            </a:r>
            <a:endParaRPr sz="1600">
              <a:solidFill>
                <a:srgbClr val="1F2937"/>
              </a:solidFill>
              <a:latin typeface="Calibri"/>
              <a:ea typeface="Calibri"/>
              <a:cs typeface="Calibri"/>
              <a:sym typeface="Calibri"/>
            </a:endParaRPr>
          </a:p>
          <a:p>
            <a:pPr indent="-330200" lvl="0" marL="457200" rtl="0" algn="l">
              <a:spcBef>
                <a:spcPts val="1400"/>
              </a:spcBef>
              <a:spcAft>
                <a:spcPts val="0"/>
              </a:spcAft>
              <a:buClr>
                <a:srgbClr val="1F2937"/>
              </a:buClr>
              <a:buSzPts val="1600"/>
              <a:buFont typeface="Calibri"/>
              <a:buChar char="•"/>
            </a:pPr>
            <a:r>
              <a:rPr lang="en-US" sz="1600">
                <a:solidFill>
                  <a:srgbClr val="1F2937"/>
                </a:solidFill>
                <a:latin typeface="Calibri"/>
                <a:ea typeface="Calibri"/>
                <a:cs typeface="Calibri"/>
                <a:sym typeface="Calibri"/>
              </a:rPr>
              <a:t>50 described cases 1 definition of fidelity SMOTE before CV: CV scores optimistic (test set not changed) CICIDS2017 label mistakes and random split</a:t>
            </a:r>
            <a:endParaRPr sz="1600">
              <a:solidFill>
                <a:srgbClr val="1F2937"/>
              </a:solidFill>
              <a:latin typeface="Calibri"/>
              <a:ea typeface="Calibri"/>
              <a:cs typeface="Calibri"/>
              <a:sym typeface="Calibri"/>
            </a:endParaRPr>
          </a:p>
          <a:p>
            <a:pPr indent="-342900" lvl="0" marL="342900" marR="0" rtl="0" algn="l">
              <a:spcBef>
                <a:spcPts val="1400"/>
              </a:spcBef>
              <a:spcAft>
                <a:spcPts val="0"/>
              </a:spcAft>
              <a:buClr>
                <a:srgbClr val="1F2937"/>
              </a:buClr>
              <a:buSzPts val="1600"/>
              <a:buFont typeface="Calibri"/>
              <a:buChar char="•"/>
            </a:pPr>
            <a:r>
              <a:rPr lang="en-US" sz="1600">
                <a:solidFill>
                  <a:srgbClr val="1F2937"/>
                </a:solidFill>
                <a:latin typeface="Calibri"/>
                <a:ea typeface="Calibri"/>
                <a:cs typeface="Calibri"/>
                <a:sym typeface="Calibri"/>
              </a:rPr>
              <a:t>No survey of practitioners conducted</a:t>
            </a:r>
            <a:endParaRPr sz="1600">
              <a:solidFill>
                <a:srgbClr val="1F2937"/>
              </a:solidFill>
              <a:latin typeface="Calibri"/>
              <a:ea typeface="Calibri"/>
              <a:cs typeface="Calibri"/>
              <a:sym typeface="Calibri"/>
            </a:endParaRPr>
          </a:p>
        </p:txBody>
      </p:sp>
      <p:sp>
        <p:nvSpPr>
          <p:cNvPr id="478" name="Google Shape;478;p26"/>
          <p:cNvSpPr/>
          <p:nvPr/>
        </p:nvSpPr>
        <p:spPr>
          <a:xfrm>
            <a:off x="6245352" y="1554480"/>
            <a:ext cx="5394960" cy="4526280"/>
          </a:xfrm>
          <a:prstGeom prst="roundRect">
            <a:avLst>
              <a:gd fmla="val 2020" name="adj"/>
            </a:avLst>
          </a:prstGeom>
          <a:solidFill>
            <a:srgbClr val="E8F4F2"/>
          </a:solidFill>
          <a:ln cap="flat" cmpd="sng" w="9525">
            <a:solidFill>
              <a:srgbClr val="E8F4F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9" name="Google Shape;479;p26"/>
          <p:cNvSpPr txBox="1"/>
          <p:nvPr/>
        </p:nvSpPr>
        <p:spPr>
          <a:xfrm>
            <a:off x="6473952" y="1691640"/>
            <a:ext cx="4937760" cy="36576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D7A6F"/>
              </a:buClr>
              <a:buSzPts val="1800"/>
              <a:buFont typeface="Calibri"/>
              <a:buNone/>
            </a:pPr>
            <a:r>
              <a:rPr b="1" i="0" lang="en-US" sz="1800" u="none" cap="none" strike="noStrike">
                <a:solidFill>
                  <a:srgbClr val="1D7A6F"/>
                </a:solidFill>
                <a:latin typeface="Calibri"/>
                <a:ea typeface="Calibri"/>
                <a:cs typeface="Calibri"/>
                <a:sym typeface="Calibri"/>
              </a:rPr>
              <a:t>Future work</a:t>
            </a:r>
            <a:endParaRPr b="0" i="0" sz="1800" u="none" cap="none" strike="noStrike">
              <a:solidFill>
                <a:schemeClr val="dk1"/>
              </a:solidFill>
              <a:latin typeface="Calibri"/>
              <a:ea typeface="Calibri"/>
              <a:cs typeface="Calibri"/>
              <a:sym typeface="Calibri"/>
            </a:endParaRPr>
          </a:p>
        </p:txBody>
      </p:sp>
      <p:sp>
        <p:nvSpPr>
          <p:cNvPr id="480" name="Google Shape;480;p26"/>
          <p:cNvSpPr txBox="1"/>
          <p:nvPr/>
        </p:nvSpPr>
        <p:spPr>
          <a:xfrm>
            <a:off x="6473952" y="2240280"/>
            <a:ext cx="4983480" cy="3749040"/>
          </a:xfrm>
          <a:prstGeom prst="rect">
            <a:avLst/>
          </a:prstGeom>
          <a:noFill/>
          <a:ln>
            <a:noFill/>
          </a:ln>
        </p:spPr>
        <p:txBody>
          <a:bodyPr anchorCtr="0" anchor="t" bIns="0" lIns="0" spcFirstLastPara="1" rIns="0" wrap="square" tIns="0">
            <a:noAutofit/>
          </a:bodyPr>
          <a:lstStyle/>
          <a:p>
            <a:pPr indent="-330200" lvl="0" marL="457200" rtl="0" algn="l">
              <a:spcBef>
                <a:spcPts val="1400"/>
              </a:spcBef>
              <a:spcAft>
                <a:spcPts val="0"/>
              </a:spcAft>
              <a:buClr>
                <a:srgbClr val="1F2937"/>
              </a:buClr>
              <a:buSzPts val="1600"/>
              <a:buFont typeface="Calibri"/>
              <a:buChar char="•"/>
            </a:pPr>
            <a:r>
              <a:rPr lang="en-US" sz="1600">
                <a:solidFill>
                  <a:srgbClr val="1F2937"/>
                </a:solidFill>
                <a:latin typeface="Calibri"/>
                <a:ea typeface="Calibri"/>
                <a:cs typeface="Calibri"/>
                <a:sym typeface="Calibri"/>
              </a:rPr>
              <a:t>Several data sizes and seeds to investigate the effect of scale</a:t>
            </a:r>
            <a:endParaRPr sz="1600">
              <a:solidFill>
                <a:srgbClr val="1F2937"/>
              </a:solidFill>
              <a:latin typeface="Calibri"/>
              <a:ea typeface="Calibri"/>
              <a:cs typeface="Calibri"/>
              <a:sym typeface="Calibri"/>
            </a:endParaRPr>
          </a:p>
          <a:p>
            <a:pPr indent="-330200" lvl="0" marL="457200" rtl="0" algn="l">
              <a:spcBef>
                <a:spcPts val="1400"/>
              </a:spcBef>
              <a:spcAft>
                <a:spcPts val="0"/>
              </a:spcAft>
              <a:buClr>
                <a:srgbClr val="1F2937"/>
              </a:buClr>
              <a:buSzPts val="1600"/>
              <a:buFont typeface="Calibri"/>
              <a:buChar char="•"/>
            </a:pPr>
            <a:r>
              <a:rPr lang="en-US" sz="1600">
                <a:solidFill>
                  <a:srgbClr val="1F2937"/>
                </a:solidFill>
                <a:latin typeface="Calibri"/>
                <a:ea typeface="Calibri"/>
                <a:cs typeface="Calibri"/>
                <a:sym typeface="Calibri"/>
              </a:rPr>
              <a:t>Finished and fixed CICIDS2017, UNSW-NB15, time based divide</a:t>
            </a:r>
            <a:endParaRPr sz="1600">
              <a:solidFill>
                <a:srgbClr val="1F2937"/>
              </a:solidFill>
              <a:latin typeface="Calibri"/>
              <a:ea typeface="Calibri"/>
              <a:cs typeface="Calibri"/>
              <a:sym typeface="Calibri"/>
            </a:endParaRPr>
          </a:p>
          <a:p>
            <a:pPr indent="-330200" lvl="0" marL="457200" rtl="0" algn="l">
              <a:spcBef>
                <a:spcPts val="1400"/>
              </a:spcBef>
              <a:spcAft>
                <a:spcPts val="0"/>
              </a:spcAft>
              <a:buClr>
                <a:srgbClr val="1F2937"/>
              </a:buClr>
              <a:buSzPts val="1600"/>
              <a:buFont typeface="Calibri"/>
              <a:buChar char="•"/>
            </a:pPr>
            <a:r>
              <a:rPr lang="en-US" sz="1600">
                <a:solidFill>
                  <a:srgbClr val="1F2937"/>
                </a:solidFill>
                <a:latin typeface="Calibri"/>
                <a:ea typeface="Calibri"/>
                <a:cs typeface="Calibri"/>
                <a:sym typeface="Calibri"/>
              </a:rPr>
              <a:t>Multi-class detection; Integrated Gradients, 1D-CNN</a:t>
            </a:r>
            <a:endParaRPr sz="1600">
              <a:solidFill>
                <a:srgbClr val="1F2937"/>
              </a:solidFill>
              <a:latin typeface="Calibri"/>
              <a:ea typeface="Calibri"/>
              <a:cs typeface="Calibri"/>
              <a:sym typeface="Calibri"/>
            </a:endParaRPr>
          </a:p>
          <a:p>
            <a:pPr indent="-330200" lvl="0" marL="457200" rtl="0" algn="l">
              <a:spcBef>
                <a:spcPts val="1400"/>
              </a:spcBef>
              <a:spcAft>
                <a:spcPts val="0"/>
              </a:spcAft>
              <a:buClr>
                <a:srgbClr val="1F2937"/>
              </a:buClr>
              <a:buSzPts val="1600"/>
              <a:buFont typeface="Calibri"/>
              <a:buChar char="•"/>
            </a:pPr>
            <a:r>
              <a:rPr lang="en-US" sz="1600">
                <a:solidFill>
                  <a:srgbClr val="1F2937"/>
                </a:solidFill>
                <a:latin typeface="Calibri"/>
                <a:ea typeface="Calibri"/>
                <a:cs typeface="Calibri"/>
                <a:sym typeface="Calibri"/>
              </a:rPr>
              <a:t>Each CV fold SMOTE Load only files with a name</a:t>
            </a:r>
            <a:endParaRPr sz="1600">
              <a:solidFill>
                <a:srgbClr val="1F2937"/>
              </a:solidFill>
              <a:latin typeface="Calibri"/>
              <a:ea typeface="Calibri"/>
              <a:cs typeface="Calibri"/>
              <a:sym typeface="Calibri"/>
            </a:endParaRPr>
          </a:p>
          <a:p>
            <a:pPr indent="-330200" lvl="0" marL="457200" rtl="0" algn="l">
              <a:spcBef>
                <a:spcPts val="1400"/>
              </a:spcBef>
              <a:spcAft>
                <a:spcPts val="0"/>
              </a:spcAft>
              <a:buClr>
                <a:srgbClr val="1F2937"/>
              </a:buClr>
              <a:buSzPts val="1600"/>
              <a:buFont typeface="Calibri"/>
              <a:buChar char="•"/>
            </a:pPr>
            <a:r>
              <a:rPr lang="en-US" sz="1600">
                <a:solidFill>
                  <a:srgbClr val="1F2937"/>
                </a:solidFill>
                <a:latin typeface="Calibri"/>
                <a:ea typeface="Calibri"/>
                <a:cs typeface="Calibri"/>
                <a:sym typeface="Calibri"/>
              </a:rPr>
              <a:t>Tune LSTM threshold Save SHAP plots for each alert</a:t>
            </a:r>
            <a:endParaRPr sz="1600">
              <a:solidFill>
                <a:srgbClr val="1F2937"/>
              </a:solidFill>
              <a:latin typeface="Calibri"/>
              <a:ea typeface="Calibri"/>
              <a:cs typeface="Calibri"/>
              <a:sym typeface="Calibri"/>
            </a:endParaRPr>
          </a:p>
          <a:p>
            <a:pPr indent="-342900" lvl="0" marL="342900" marR="0" rtl="0" algn="l">
              <a:spcBef>
                <a:spcPts val="1400"/>
              </a:spcBef>
              <a:spcAft>
                <a:spcPts val="0"/>
              </a:spcAft>
              <a:buClr>
                <a:srgbClr val="1F2937"/>
              </a:buClr>
              <a:buSzPts val="1600"/>
              <a:buFont typeface="Calibri"/>
              <a:buChar char="•"/>
            </a:pPr>
            <a:r>
              <a:rPr lang="en-US" sz="1600">
                <a:solidFill>
                  <a:srgbClr val="1F2937"/>
                </a:solidFill>
                <a:latin typeface="Calibri"/>
                <a:ea typeface="Calibri"/>
                <a:cs typeface="Calibri"/>
                <a:sym typeface="Calibri"/>
              </a:rPr>
              <a:t>Do the practitioner evaluation</a:t>
            </a:r>
            <a:endParaRPr sz="1600">
              <a:solidFill>
                <a:srgbClr val="1F2937"/>
              </a:solidFill>
              <a:latin typeface="Calibri"/>
              <a:ea typeface="Calibri"/>
              <a:cs typeface="Calibri"/>
              <a:sym typeface="Calibri"/>
            </a:endParaRPr>
          </a:p>
        </p:txBody>
      </p:sp>
      <p:sp>
        <p:nvSpPr>
          <p:cNvPr id="481" name="Google Shape;481;p26"/>
          <p:cNvSpPr txBox="1"/>
          <p:nvPr/>
        </p:nvSpPr>
        <p:spPr>
          <a:xfrm>
            <a:off x="548640" y="6419088"/>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6B7280"/>
              </a:buClr>
              <a:buSzPts val="1000"/>
              <a:buFont typeface="Calibri"/>
              <a:buNone/>
            </a:pPr>
            <a:r>
              <a:rPr b="0" i="0" lang="en-US" sz="1000" u="none" cap="none" strike="noStrike">
                <a:solidFill>
                  <a:srgbClr val="6B7280"/>
                </a:solidFill>
                <a:latin typeface="Calibri"/>
                <a:ea typeface="Calibri"/>
                <a:cs typeface="Calibri"/>
                <a:sym typeface="Calibri"/>
              </a:rPr>
              <a:t>A. G. Babariya  |  Explainable AI for Network Intrusion Detection</a:t>
            </a:r>
            <a:endParaRPr b="0" i="0" sz="1000" u="none" cap="none" strike="noStrike">
              <a:solidFill>
                <a:schemeClr val="dk1"/>
              </a:solidFill>
              <a:latin typeface="Calibri"/>
              <a:ea typeface="Calibri"/>
              <a:cs typeface="Calibri"/>
              <a:sym typeface="Calibri"/>
            </a:endParaRPr>
          </a:p>
        </p:txBody>
      </p:sp>
      <p:sp>
        <p:nvSpPr>
          <p:cNvPr id="482" name="Google Shape;482;p26"/>
          <p:cNvSpPr txBox="1"/>
          <p:nvPr/>
        </p:nvSpPr>
        <p:spPr>
          <a:xfrm>
            <a:off x="10908792" y="6419088"/>
            <a:ext cx="73152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6B7280"/>
              </a:buClr>
              <a:buSzPts val="1000"/>
              <a:buFont typeface="Calibri"/>
              <a:buNone/>
            </a:pPr>
            <a:r>
              <a:rPr b="0" i="0" lang="en-US" sz="1000" u="none" cap="none" strike="noStrike">
                <a:solidFill>
                  <a:srgbClr val="6B7280"/>
                </a:solidFill>
                <a:latin typeface="Calibri"/>
                <a:ea typeface="Calibri"/>
                <a:cs typeface="Calibri"/>
                <a:sym typeface="Calibri"/>
              </a:rPr>
              <a:t>24</a:t>
            </a:r>
            <a:endParaRPr b="0" i="0" sz="1000" u="none" cap="none" strike="noStrike">
              <a:solidFill>
                <a:schemeClr val="dk1"/>
              </a:solidFill>
              <a:latin typeface="Calibri"/>
              <a:ea typeface="Calibri"/>
              <a:cs typeface="Calibri"/>
              <a:sym typeface="Calibri"/>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487" name="Shape 487"/>
        <p:cNvGrpSpPr/>
        <p:nvPr/>
      </p:nvGrpSpPr>
      <p:grpSpPr>
        <a:xfrm>
          <a:off x="0" y="0"/>
          <a:ext cx="0" cy="0"/>
          <a:chOff x="0" y="0"/>
          <a:chExt cx="0" cy="0"/>
        </a:xfrm>
      </p:grpSpPr>
      <p:sp>
        <p:nvSpPr>
          <p:cNvPr id="488" name="Google Shape;488;p27"/>
          <p:cNvSpPr txBox="1"/>
          <p:nvPr/>
        </p:nvSpPr>
        <p:spPr>
          <a:xfrm>
            <a:off x="548640" y="347472"/>
            <a:ext cx="91440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D7A6F"/>
              </a:buClr>
              <a:buSzPts val="1200"/>
              <a:buFont typeface="Calibri"/>
              <a:buNone/>
            </a:pPr>
            <a:r>
              <a:rPr b="1" i="0" lang="en-US" sz="1200" u="none" cap="none" strike="noStrike">
                <a:solidFill>
                  <a:srgbClr val="1D7A6F"/>
                </a:solidFill>
                <a:latin typeface="Calibri"/>
                <a:ea typeface="Calibri"/>
                <a:cs typeface="Calibri"/>
                <a:sym typeface="Calibri"/>
              </a:rPr>
              <a:t>REFERENCES (IEEE)</a:t>
            </a:r>
            <a:endParaRPr b="0" i="0" sz="1200" u="none" cap="none" strike="noStrike">
              <a:solidFill>
                <a:schemeClr val="dk1"/>
              </a:solidFill>
              <a:latin typeface="Calibri"/>
              <a:ea typeface="Calibri"/>
              <a:cs typeface="Calibri"/>
              <a:sym typeface="Calibri"/>
            </a:endParaRPr>
          </a:p>
        </p:txBody>
      </p:sp>
      <p:sp>
        <p:nvSpPr>
          <p:cNvPr id="489" name="Google Shape;489;p27"/>
          <p:cNvSpPr txBox="1"/>
          <p:nvPr/>
        </p:nvSpPr>
        <p:spPr>
          <a:xfrm>
            <a:off x="548640" y="621792"/>
            <a:ext cx="11064240" cy="6858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3000"/>
              <a:buFont typeface="Cambria"/>
              <a:buNone/>
            </a:pPr>
            <a:r>
              <a:rPr b="1" i="0" lang="en-US" sz="3000" u="none" cap="none" strike="noStrike">
                <a:solidFill>
                  <a:srgbClr val="13233B"/>
                </a:solidFill>
                <a:latin typeface="Cambria"/>
                <a:ea typeface="Cambria"/>
                <a:cs typeface="Cambria"/>
                <a:sym typeface="Cambria"/>
              </a:rPr>
              <a:t>References</a:t>
            </a:r>
            <a:endParaRPr b="0" i="0" sz="3000" u="none" cap="none" strike="noStrike">
              <a:solidFill>
                <a:schemeClr val="dk1"/>
              </a:solidFill>
              <a:latin typeface="Calibri"/>
              <a:ea typeface="Calibri"/>
              <a:cs typeface="Calibri"/>
              <a:sym typeface="Calibri"/>
            </a:endParaRPr>
          </a:p>
        </p:txBody>
      </p:sp>
      <p:sp>
        <p:nvSpPr>
          <p:cNvPr id="490" name="Google Shape;490;p27"/>
          <p:cNvSpPr txBox="1"/>
          <p:nvPr/>
        </p:nvSpPr>
        <p:spPr>
          <a:xfrm>
            <a:off x="548640" y="1463040"/>
            <a:ext cx="11091672" cy="48463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1300"/>
              <a:buFont typeface="Calibri"/>
              <a:buNone/>
            </a:pPr>
            <a:r>
              <a:rPr b="1" i="0" lang="en-US" sz="1300" u="none" cap="none" strike="noStrike">
                <a:solidFill>
                  <a:srgbClr val="13233B"/>
                </a:solidFill>
                <a:latin typeface="Calibri"/>
                <a:ea typeface="Calibri"/>
                <a:cs typeface="Calibri"/>
                <a:sym typeface="Calibri"/>
              </a:rPr>
              <a:t>[1]  </a:t>
            </a:r>
            <a:r>
              <a:rPr b="0" i="0" lang="en-US" sz="1300" u="none" cap="none" strike="noStrike">
                <a:solidFill>
                  <a:srgbClr val="1F2937"/>
                </a:solidFill>
                <a:latin typeface="Calibri"/>
                <a:ea typeface="Calibri"/>
                <a:cs typeface="Calibri"/>
                <a:sym typeface="Calibri"/>
              </a:rPr>
              <a:t>IBM Security and Ponemon Institute, "Cost of a data breach report 2024," IBM Corp., Armonk, NY, USA, Jul. 2024.</a:t>
            </a:r>
            <a:endParaRPr b="0" i="0" sz="1300" u="none" cap="none" strike="noStrike">
              <a:solidFill>
                <a:schemeClr val="dk1"/>
              </a:solidFill>
              <a:latin typeface="Calibri"/>
              <a:ea typeface="Calibri"/>
              <a:cs typeface="Calibri"/>
              <a:sym typeface="Calibri"/>
            </a:endParaRPr>
          </a:p>
          <a:p>
            <a:pPr indent="0" lvl="0" marL="0" marR="0" rtl="0" algn="l">
              <a:spcBef>
                <a:spcPts val="800"/>
              </a:spcBef>
              <a:spcAft>
                <a:spcPts val="0"/>
              </a:spcAft>
              <a:buClr>
                <a:srgbClr val="13233B"/>
              </a:buClr>
              <a:buSzPts val="1300"/>
              <a:buFont typeface="Calibri"/>
              <a:buNone/>
            </a:pPr>
            <a:r>
              <a:rPr b="1" i="0" lang="en-US" sz="1300" u="none" cap="none" strike="noStrike">
                <a:solidFill>
                  <a:srgbClr val="13233B"/>
                </a:solidFill>
                <a:latin typeface="Calibri"/>
                <a:ea typeface="Calibri"/>
                <a:cs typeface="Calibri"/>
                <a:sym typeface="Calibri"/>
              </a:rPr>
              <a:t>[2]  </a:t>
            </a:r>
            <a:r>
              <a:rPr b="0" i="0" lang="en-US" sz="1300" u="none" cap="none" strike="noStrike">
                <a:solidFill>
                  <a:srgbClr val="1F2937"/>
                </a:solidFill>
                <a:latin typeface="Calibri"/>
                <a:ea typeface="Calibri"/>
                <a:cs typeface="Calibri"/>
                <a:sym typeface="Calibri"/>
              </a:rPr>
              <a:t>D. E. Denning, "An intrusion-detection model," </a:t>
            </a:r>
            <a:r>
              <a:rPr b="0" i="1" lang="en-US" sz="1300" u="none" cap="none" strike="noStrike">
                <a:solidFill>
                  <a:srgbClr val="1F2937"/>
                </a:solidFill>
                <a:latin typeface="Calibri"/>
                <a:ea typeface="Calibri"/>
                <a:cs typeface="Calibri"/>
                <a:sym typeface="Calibri"/>
              </a:rPr>
              <a:t>IEEE Trans. Softw. Eng.</a:t>
            </a:r>
            <a:r>
              <a:rPr b="0" i="0" lang="en-US" sz="1300" u="none" cap="none" strike="noStrike">
                <a:solidFill>
                  <a:srgbClr val="1F2937"/>
                </a:solidFill>
                <a:latin typeface="Calibri"/>
                <a:ea typeface="Calibri"/>
                <a:cs typeface="Calibri"/>
                <a:sym typeface="Calibri"/>
              </a:rPr>
              <a:t>, vol. SE-13, no. 2, pp. 222–232, Feb. 1987.</a:t>
            </a:r>
            <a:endParaRPr b="0" i="0" sz="1300" u="none" cap="none" strike="noStrike">
              <a:solidFill>
                <a:schemeClr val="dk1"/>
              </a:solidFill>
              <a:latin typeface="Calibri"/>
              <a:ea typeface="Calibri"/>
              <a:cs typeface="Calibri"/>
              <a:sym typeface="Calibri"/>
            </a:endParaRPr>
          </a:p>
          <a:p>
            <a:pPr indent="0" lvl="0" marL="0" marR="0" rtl="0" algn="l">
              <a:spcBef>
                <a:spcPts val="800"/>
              </a:spcBef>
              <a:spcAft>
                <a:spcPts val="0"/>
              </a:spcAft>
              <a:buClr>
                <a:srgbClr val="13233B"/>
              </a:buClr>
              <a:buSzPts val="1300"/>
              <a:buFont typeface="Calibri"/>
              <a:buNone/>
            </a:pPr>
            <a:r>
              <a:rPr b="1" i="0" lang="en-US" sz="1300" u="none" cap="none" strike="noStrike">
                <a:solidFill>
                  <a:srgbClr val="13233B"/>
                </a:solidFill>
                <a:latin typeface="Calibri"/>
                <a:ea typeface="Calibri"/>
                <a:cs typeface="Calibri"/>
                <a:sym typeface="Calibri"/>
              </a:rPr>
              <a:t>[3]  </a:t>
            </a:r>
            <a:r>
              <a:rPr b="0" i="0" lang="en-US" sz="1300" u="none" cap="none" strike="noStrike">
                <a:solidFill>
                  <a:srgbClr val="1F2937"/>
                </a:solidFill>
                <a:latin typeface="Calibri"/>
                <a:ea typeface="Calibri"/>
                <a:cs typeface="Calibri"/>
                <a:sym typeface="Calibri"/>
              </a:rPr>
              <a:t>A. K. B. Arnob, R. R. Chowdhury, N. A. Chaiti, S. Saha, and A. Roy, "A comprehensive systematic review of intrusion detection systems: Emerging techniques, challenges, and future research directions," </a:t>
            </a:r>
            <a:r>
              <a:rPr b="0" i="1" lang="en-US" sz="1300" u="none" cap="none" strike="noStrike">
                <a:solidFill>
                  <a:srgbClr val="1F2937"/>
                </a:solidFill>
                <a:latin typeface="Calibri"/>
                <a:ea typeface="Calibri"/>
                <a:cs typeface="Calibri"/>
                <a:sym typeface="Calibri"/>
              </a:rPr>
              <a:t>J. Edge Comput.</a:t>
            </a:r>
            <a:r>
              <a:rPr b="0" i="0" lang="en-US" sz="1300" u="none" cap="none" strike="noStrike">
                <a:solidFill>
                  <a:srgbClr val="1F2937"/>
                </a:solidFill>
                <a:latin typeface="Calibri"/>
                <a:ea typeface="Calibri"/>
                <a:cs typeface="Calibri"/>
                <a:sym typeface="Calibri"/>
              </a:rPr>
              <a:t>, vol. 4, no. 1, pp. 73–104, 2025.</a:t>
            </a:r>
            <a:endParaRPr b="0" i="0" sz="1300" u="none" cap="none" strike="noStrike">
              <a:solidFill>
                <a:schemeClr val="dk1"/>
              </a:solidFill>
              <a:latin typeface="Calibri"/>
              <a:ea typeface="Calibri"/>
              <a:cs typeface="Calibri"/>
              <a:sym typeface="Calibri"/>
            </a:endParaRPr>
          </a:p>
          <a:p>
            <a:pPr indent="0" lvl="0" marL="0" marR="0" rtl="0" algn="l">
              <a:spcBef>
                <a:spcPts val="800"/>
              </a:spcBef>
              <a:spcAft>
                <a:spcPts val="0"/>
              </a:spcAft>
              <a:buClr>
                <a:srgbClr val="13233B"/>
              </a:buClr>
              <a:buSzPts val="1300"/>
              <a:buFont typeface="Calibri"/>
              <a:buNone/>
            </a:pPr>
            <a:r>
              <a:rPr b="1" i="0" lang="en-US" sz="1300" u="none" cap="none" strike="noStrike">
                <a:solidFill>
                  <a:srgbClr val="13233B"/>
                </a:solidFill>
                <a:latin typeface="Calibri"/>
                <a:ea typeface="Calibri"/>
                <a:cs typeface="Calibri"/>
                <a:sym typeface="Calibri"/>
              </a:rPr>
              <a:t>[4]  </a:t>
            </a:r>
            <a:r>
              <a:rPr b="0" i="0" lang="en-US" sz="1300" u="none" cap="none" strike="noStrike">
                <a:solidFill>
                  <a:srgbClr val="1F2937"/>
                </a:solidFill>
                <a:latin typeface="Calibri"/>
                <a:ea typeface="Calibri"/>
                <a:cs typeface="Calibri"/>
                <a:sym typeface="Calibri"/>
              </a:rPr>
              <a:t>S. Neupane et al., "Explainable intrusion detection systems (X-IDS): A survey of current methods, challenges, and opportunities," </a:t>
            </a:r>
            <a:r>
              <a:rPr b="0" i="1" lang="en-US" sz="1300" u="none" cap="none" strike="noStrike">
                <a:solidFill>
                  <a:srgbClr val="1F2937"/>
                </a:solidFill>
                <a:latin typeface="Calibri"/>
                <a:ea typeface="Calibri"/>
                <a:cs typeface="Calibri"/>
                <a:sym typeface="Calibri"/>
              </a:rPr>
              <a:t>IEEE Access</a:t>
            </a:r>
            <a:r>
              <a:rPr b="0" i="0" lang="en-US" sz="1300" u="none" cap="none" strike="noStrike">
                <a:solidFill>
                  <a:srgbClr val="1F2937"/>
                </a:solidFill>
                <a:latin typeface="Calibri"/>
                <a:ea typeface="Calibri"/>
                <a:cs typeface="Calibri"/>
                <a:sym typeface="Calibri"/>
              </a:rPr>
              <a:t>, vol. 10, pp. 112392–112415, 2022.</a:t>
            </a:r>
            <a:endParaRPr b="0" i="0" sz="1300" u="none" cap="none" strike="noStrike">
              <a:solidFill>
                <a:schemeClr val="dk1"/>
              </a:solidFill>
              <a:latin typeface="Calibri"/>
              <a:ea typeface="Calibri"/>
              <a:cs typeface="Calibri"/>
              <a:sym typeface="Calibri"/>
            </a:endParaRPr>
          </a:p>
          <a:p>
            <a:pPr indent="0" lvl="0" marL="0" marR="0" rtl="0" algn="l">
              <a:spcBef>
                <a:spcPts val="800"/>
              </a:spcBef>
              <a:spcAft>
                <a:spcPts val="0"/>
              </a:spcAft>
              <a:buClr>
                <a:srgbClr val="13233B"/>
              </a:buClr>
              <a:buSzPts val="1300"/>
              <a:buFont typeface="Calibri"/>
              <a:buNone/>
            </a:pPr>
            <a:r>
              <a:rPr b="1" i="0" lang="en-US" sz="1300" u="none" cap="none" strike="noStrike">
                <a:solidFill>
                  <a:srgbClr val="13233B"/>
                </a:solidFill>
                <a:latin typeface="Calibri"/>
                <a:ea typeface="Calibri"/>
                <a:cs typeface="Calibri"/>
                <a:sym typeface="Calibri"/>
              </a:rPr>
              <a:t>[5]  </a:t>
            </a:r>
            <a:r>
              <a:rPr b="0" i="0" lang="en-US" sz="1300" u="none" cap="none" strike="noStrike">
                <a:solidFill>
                  <a:srgbClr val="1F2937"/>
                </a:solidFill>
                <a:latin typeface="Calibri"/>
                <a:ea typeface="Calibri"/>
                <a:cs typeface="Calibri"/>
                <a:sym typeface="Calibri"/>
              </a:rPr>
              <a:t>P. Linardatos, V. Papastefanopoulos, and S. Kotsiantis, "Explainable AI: A review of machine learning interpretability methods," </a:t>
            </a:r>
            <a:r>
              <a:rPr b="0" i="1" lang="en-US" sz="1300" u="none" cap="none" strike="noStrike">
                <a:solidFill>
                  <a:srgbClr val="1F2937"/>
                </a:solidFill>
                <a:latin typeface="Calibri"/>
                <a:ea typeface="Calibri"/>
                <a:cs typeface="Calibri"/>
                <a:sym typeface="Calibri"/>
              </a:rPr>
              <a:t>Entropy</a:t>
            </a:r>
            <a:r>
              <a:rPr b="0" i="0" lang="en-US" sz="1300" u="none" cap="none" strike="noStrike">
                <a:solidFill>
                  <a:srgbClr val="1F2937"/>
                </a:solidFill>
                <a:latin typeface="Calibri"/>
                <a:ea typeface="Calibri"/>
                <a:cs typeface="Calibri"/>
                <a:sym typeface="Calibri"/>
              </a:rPr>
              <a:t>, vol. 23, no. 1, Art. no. 18, 2021.</a:t>
            </a:r>
            <a:endParaRPr b="0" i="0" sz="1300" u="none" cap="none" strike="noStrike">
              <a:solidFill>
                <a:schemeClr val="dk1"/>
              </a:solidFill>
              <a:latin typeface="Calibri"/>
              <a:ea typeface="Calibri"/>
              <a:cs typeface="Calibri"/>
              <a:sym typeface="Calibri"/>
            </a:endParaRPr>
          </a:p>
          <a:p>
            <a:pPr indent="0" lvl="0" marL="0" marR="0" rtl="0" algn="l">
              <a:spcBef>
                <a:spcPts val="800"/>
              </a:spcBef>
              <a:spcAft>
                <a:spcPts val="0"/>
              </a:spcAft>
              <a:buClr>
                <a:srgbClr val="13233B"/>
              </a:buClr>
              <a:buSzPts val="1300"/>
              <a:buFont typeface="Calibri"/>
              <a:buNone/>
            </a:pPr>
            <a:r>
              <a:rPr b="1" i="0" lang="en-US" sz="1300" u="none" cap="none" strike="noStrike">
                <a:solidFill>
                  <a:srgbClr val="13233B"/>
                </a:solidFill>
                <a:latin typeface="Calibri"/>
                <a:ea typeface="Calibri"/>
                <a:cs typeface="Calibri"/>
                <a:sym typeface="Calibri"/>
              </a:rPr>
              <a:t>[6]  </a:t>
            </a:r>
            <a:r>
              <a:rPr b="0" i="0" lang="en-US" sz="1300" u="none" cap="none" strike="noStrike">
                <a:solidFill>
                  <a:srgbClr val="1F2937"/>
                </a:solidFill>
                <a:latin typeface="Calibri"/>
                <a:ea typeface="Calibri"/>
                <a:cs typeface="Calibri"/>
                <a:sym typeface="Calibri"/>
              </a:rPr>
              <a:t>S. Tariq, M. Baruwal Chhetri, S. Nepal, and C. Paris, "Alert fatigue in security operations centres: Research challenges and opportunities," </a:t>
            </a:r>
            <a:r>
              <a:rPr b="0" i="1" lang="en-US" sz="1300" u="none" cap="none" strike="noStrike">
                <a:solidFill>
                  <a:srgbClr val="1F2937"/>
                </a:solidFill>
                <a:latin typeface="Calibri"/>
                <a:ea typeface="Calibri"/>
                <a:cs typeface="Calibri"/>
                <a:sym typeface="Calibri"/>
              </a:rPr>
              <a:t>ACM Comput. Surv.</a:t>
            </a:r>
            <a:r>
              <a:rPr b="0" i="0" lang="en-US" sz="1300" u="none" cap="none" strike="noStrike">
                <a:solidFill>
                  <a:srgbClr val="1F2937"/>
                </a:solidFill>
                <a:latin typeface="Calibri"/>
                <a:ea typeface="Calibri"/>
                <a:cs typeface="Calibri"/>
                <a:sym typeface="Calibri"/>
              </a:rPr>
              <a:t>, vol. 57, no. 9, Art. no. 224, Apr. 2025.</a:t>
            </a:r>
            <a:endParaRPr b="0" i="0" sz="1300" u="none" cap="none" strike="noStrike">
              <a:solidFill>
                <a:schemeClr val="dk1"/>
              </a:solidFill>
              <a:latin typeface="Calibri"/>
              <a:ea typeface="Calibri"/>
              <a:cs typeface="Calibri"/>
              <a:sym typeface="Calibri"/>
            </a:endParaRPr>
          </a:p>
          <a:p>
            <a:pPr indent="0" lvl="0" marL="0" marR="0" rtl="0" algn="l">
              <a:spcBef>
                <a:spcPts val="800"/>
              </a:spcBef>
              <a:spcAft>
                <a:spcPts val="0"/>
              </a:spcAft>
              <a:buClr>
                <a:srgbClr val="13233B"/>
              </a:buClr>
              <a:buSzPts val="1300"/>
              <a:buFont typeface="Calibri"/>
              <a:buNone/>
            </a:pPr>
            <a:r>
              <a:rPr b="1" i="0" lang="en-US" sz="1300" u="none" cap="none" strike="noStrike">
                <a:solidFill>
                  <a:srgbClr val="13233B"/>
                </a:solidFill>
                <a:latin typeface="Calibri"/>
                <a:ea typeface="Calibri"/>
                <a:cs typeface="Calibri"/>
                <a:sym typeface="Calibri"/>
              </a:rPr>
              <a:t>[7]  </a:t>
            </a:r>
            <a:r>
              <a:rPr b="0" i="0" lang="en-US" sz="1300" u="none" cap="none" strike="noStrike">
                <a:solidFill>
                  <a:srgbClr val="1F2937"/>
                </a:solidFill>
                <a:latin typeface="Calibri"/>
                <a:ea typeface="Calibri"/>
                <a:cs typeface="Calibri"/>
                <a:sym typeface="Calibri"/>
              </a:rPr>
              <a:t>European Parliament and Council of the EU, </a:t>
            </a:r>
            <a:r>
              <a:rPr b="0" i="1" lang="en-US" sz="1300" u="none" cap="none" strike="noStrike">
                <a:solidFill>
                  <a:srgbClr val="1F2937"/>
                </a:solidFill>
                <a:latin typeface="Calibri"/>
                <a:ea typeface="Calibri"/>
                <a:cs typeface="Calibri"/>
                <a:sym typeface="Calibri"/>
              </a:rPr>
              <a:t>Regulation (EU) 2024/1689 (Artificial Intelligence Act)</a:t>
            </a:r>
            <a:r>
              <a:rPr b="0" i="0" lang="en-US" sz="1300" u="none" cap="none" strike="noStrike">
                <a:solidFill>
                  <a:srgbClr val="1F2937"/>
                </a:solidFill>
                <a:latin typeface="Calibri"/>
                <a:ea typeface="Calibri"/>
                <a:cs typeface="Calibri"/>
                <a:sym typeface="Calibri"/>
              </a:rPr>
              <a:t>, Art. 13, 2024.</a:t>
            </a:r>
            <a:endParaRPr b="0" i="0" sz="1300" u="none" cap="none" strike="noStrike">
              <a:solidFill>
                <a:schemeClr val="dk1"/>
              </a:solidFill>
              <a:latin typeface="Calibri"/>
              <a:ea typeface="Calibri"/>
              <a:cs typeface="Calibri"/>
              <a:sym typeface="Calibri"/>
            </a:endParaRPr>
          </a:p>
          <a:p>
            <a:pPr indent="0" lvl="0" marL="0" marR="0" rtl="0" algn="l">
              <a:spcBef>
                <a:spcPts val="800"/>
              </a:spcBef>
              <a:spcAft>
                <a:spcPts val="0"/>
              </a:spcAft>
              <a:buClr>
                <a:srgbClr val="13233B"/>
              </a:buClr>
              <a:buSzPts val="1300"/>
              <a:buFont typeface="Calibri"/>
              <a:buNone/>
            </a:pPr>
            <a:r>
              <a:rPr b="1" i="0" lang="en-US" sz="1300" u="none" cap="none" strike="noStrike">
                <a:solidFill>
                  <a:srgbClr val="13233B"/>
                </a:solidFill>
                <a:latin typeface="Calibri"/>
                <a:ea typeface="Calibri"/>
                <a:cs typeface="Calibri"/>
                <a:sym typeface="Calibri"/>
              </a:rPr>
              <a:t>[8]  </a:t>
            </a:r>
            <a:r>
              <a:rPr b="0" i="0" lang="en-US" sz="1300" u="none" cap="none" strike="noStrike">
                <a:solidFill>
                  <a:srgbClr val="1F2937"/>
                </a:solidFill>
                <a:latin typeface="Calibri"/>
                <a:ea typeface="Calibri"/>
                <a:cs typeface="Calibri"/>
                <a:sym typeface="Calibri"/>
              </a:rPr>
              <a:t>Information Commissioner's Office and The Alan Turing Institute, "Explaining decisions made with AI," ICO, Wilmslow, U.K., 2020.</a:t>
            </a:r>
            <a:endParaRPr b="0" i="0" sz="1300" u="none" cap="none" strike="noStrike">
              <a:solidFill>
                <a:schemeClr val="dk1"/>
              </a:solidFill>
              <a:latin typeface="Calibri"/>
              <a:ea typeface="Calibri"/>
              <a:cs typeface="Calibri"/>
              <a:sym typeface="Calibri"/>
            </a:endParaRPr>
          </a:p>
          <a:p>
            <a:pPr indent="0" lvl="0" marL="0" marR="0" rtl="0" algn="l">
              <a:spcBef>
                <a:spcPts val="800"/>
              </a:spcBef>
              <a:spcAft>
                <a:spcPts val="0"/>
              </a:spcAft>
              <a:buClr>
                <a:srgbClr val="13233B"/>
              </a:buClr>
              <a:buSzPts val="1300"/>
              <a:buFont typeface="Calibri"/>
              <a:buNone/>
            </a:pPr>
            <a:r>
              <a:rPr b="1" i="0" lang="en-US" sz="1300" u="none" cap="none" strike="noStrike">
                <a:solidFill>
                  <a:srgbClr val="13233B"/>
                </a:solidFill>
                <a:latin typeface="Calibri"/>
                <a:ea typeface="Calibri"/>
                <a:cs typeface="Calibri"/>
                <a:sym typeface="Calibri"/>
              </a:rPr>
              <a:t>[9]  </a:t>
            </a:r>
            <a:r>
              <a:rPr b="0" i="0" lang="en-US" sz="1300" u="none" cap="none" strike="noStrike">
                <a:solidFill>
                  <a:srgbClr val="1F2937"/>
                </a:solidFill>
                <a:latin typeface="Calibri"/>
                <a:ea typeface="Calibri"/>
                <a:cs typeface="Calibri"/>
                <a:sym typeface="Calibri"/>
              </a:rPr>
              <a:t>M. Siganos et al., "Explainable AI-based intrusion detection in the Internet of Things," in </a:t>
            </a:r>
            <a:r>
              <a:rPr b="0" i="1" lang="en-US" sz="1300" u="none" cap="none" strike="noStrike">
                <a:solidFill>
                  <a:srgbClr val="1F2937"/>
                </a:solidFill>
                <a:latin typeface="Calibri"/>
                <a:ea typeface="Calibri"/>
                <a:cs typeface="Calibri"/>
                <a:sym typeface="Calibri"/>
              </a:rPr>
              <a:t>Proc. 18th Int. Conf. Availability, Reliability and Security (ARES)</a:t>
            </a:r>
            <a:r>
              <a:rPr b="0" i="0" lang="en-US" sz="1300" u="none" cap="none" strike="noStrike">
                <a:solidFill>
                  <a:srgbClr val="1F2937"/>
                </a:solidFill>
                <a:latin typeface="Calibri"/>
                <a:ea typeface="Calibri"/>
                <a:cs typeface="Calibri"/>
                <a:sym typeface="Calibri"/>
              </a:rPr>
              <a:t>, Benevento, Italy, 2023, pp. 1–10.</a:t>
            </a:r>
            <a:endParaRPr b="0" i="0" sz="1300" u="none" cap="none" strike="noStrike">
              <a:solidFill>
                <a:schemeClr val="dk1"/>
              </a:solidFill>
              <a:latin typeface="Calibri"/>
              <a:ea typeface="Calibri"/>
              <a:cs typeface="Calibri"/>
              <a:sym typeface="Calibri"/>
            </a:endParaRPr>
          </a:p>
          <a:p>
            <a:pPr indent="0" lvl="0" marL="0" marR="0" rtl="0" algn="l">
              <a:spcBef>
                <a:spcPts val="800"/>
              </a:spcBef>
              <a:spcAft>
                <a:spcPts val="0"/>
              </a:spcAft>
              <a:buClr>
                <a:srgbClr val="13233B"/>
              </a:buClr>
              <a:buSzPts val="1300"/>
              <a:buFont typeface="Calibri"/>
              <a:buNone/>
            </a:pPr>
            <a:r>
              <a:rPr b="1" i="0" lang="en-US" sz="1300" u="none" cap="none" strike="noStrike">
                <a:solidFill>
                  <a:srgbClr val="13233B"/>
                </a:solidFill>
                <a:latin typeface="Calibri"/>
                <a:ea typeface="Calibri"/>
                <a:cs typeface="Calibri"/>
                <a:sym typeface="Calibri"/>
              </a:rPr>
              <a:t>[10]  </a:t>
            </a:r>
            <a:r>
              <a:rPr b="0" i="0" lang="en-US" sz="1300" u="none" cap="none" strike="noStrike">
                <a:solidFill>
                  <a:srgbClr val="1F2937"/>
                </a:solidFill>
                <a:latin typeface="Calibri"/>
                <a:ea typeface="Calibri"/>
                <a:cs typeface="Calibri"/>
                <a:sym typeface="Calibri"/>
              </a:rPr>
              <a:t>V. Z. Mohale and I. C. Obagbuwa, "Evaluating machine learning-based intrusion detection systems with explainable AI: Enhancing transparency and interpretability," </a:t>
            </a:r>
            <a:r>
              <a:rPr b="0" i="1" lang="en-US" sz="1300" u="none" cap="none" strike="noStrike">
                <a:solidFill>
                  <a:srgbClr val="1F2937"/>
                </a:solidFill>
                <a:latin typeface="Calibri"/>
                <a:ea typeface="Calibri"/>
                <a:cs typeface="Calibri"/>
                <a:sym typeface="Calibri"/>
              </a:rPr>
              <a:t>Front. Comput. Sci.</a:t>
            </a:r>
            <a:r>
              <a:rPr b="0" i="0" lang="en-US" sz="1300" u="none" cap="none" strike="noStrike">
                <a:solidFill>
                  <a:srgbClr val="1F2937"/>
                </a:solidFill>
                <a:latin typeface="Calibri"/>
                <a:ea typeface="Calibri"/>
                <a:cs typeface="Calibri"/>
                <a:sym typeface="Calibri"/>
              </a:rPr>
              <a:t>, vol. 7, Art. no. 1520741, 2025.</a:t>
            </a:r>
            <a:endParaRPr b="0" i="0" sz="1300" u="none" cap="none" strike="noStrike">
              <a:solidFill>
                <a:schemeClr val="dk1"/>
              </a:solidFill>
              <a:latin typeface="Calibri"/>
              <a:ea typeface="Calibri"/>
              <a:cs typeface="Calibri"/>
              <a:sym typeface="Calibri"/>
            </a:endParaRPr>
          </a:p>
          <a:p>
            <a:pPr indent="0" lvl="0" marL="0" marR="0" rtl="0" algn="l">
              <a:spcBef>
                <a:spcPts val="800"/>
              </a:spcBef>
              <a:spcAft>
                <a:spcPts val="0"/>
              </a:spcAft>
              <a:buClr>
                <a:srgbClr val="13233B"/>
              </a:buClr>
              <a:buSzPts val="1300"/>
              <a:buFont typeface="Calibri"/>
              <a:buNone/>
            </a:pPr>
            <a:r>
              <a:rPr b="1" i="0" lang="en-US" sz="1300" u="none" cap="none" strike="noStrike">
                <a:solidFill>
                  <a:srgbClr val="13233B"/>
                </a:solidFill>
                <a:latin typeface="Calibri"/>
                <a:ea typeface="Calibri"/>
                <a:cs typeface="Calibri"/>
                <a:sym typeface="Calibri"/>
              </a:rPr>
              <a:t>[11]  </a:t>
            </a:r>
            <a:r>
              <a:rPr b="0" i="0" lang="en-US" sz="1300" u="none" cap="none" strike="noStrike">
                <a:solidFill>
                  <a:srgbClr val="1F2937"/>
                </a:solidFill>
                <a:latin typeface="Calibri"/>
                <a:ea typeface="Calibri"/>
                <a:cs typeface="Calibri"/>
                <a:sym typeface="Calibri"/>
              </a:rPr>
              <a:t>O. Arreche, T. Guntur, and M. Abdallah, "E-XAI: Evaluating black-box explainable AI frameworks for network intrusion detection," </a:t>
            </a:r>
            <a:r>
              <a:rPr b="0" i="1" lang="en-US" sz="1300" u="none" cap="none" strike="noStrike">
                <a:solidFill>
                  <a:srgbClr val="1F2937"/>
                </a:solidFill>
                <a:latin typeface="Calibri"/>
                <a:ea typeface="Calibri"/>
                <a:cs typeface="Calibri"/>
                <a:sym typeface="Calibri"/>
              </a:rPr>
              <a:t>IEEE Access</a:t>
            </a:r>
            <a:r>
              <a:rPr b="0" i="0" lang="en-US" sz="1300" u="none" cap="none" strike="noStrike">
                <a:solidFill>
                  <a:srgbClr val="1F2937"/>
                </a:solidFill>
                <a:latin typeface="Calibri"/>
                <a:ea typeface="Calibri"/>
                <a:cs typeface="Calibri"/>
                <a:sym typeface="Calibri"/>
              </a:rPr>
              <a:t>, vol. 12, 2024.</a:t>
            </a:r>
            <a:endParaRPr b="0" i="0" sz="1300" u="none" cap="none" strike="noStrike">
              <a:solidFill>
                <a:schemeClr val="dk1"/>
              </a:solidFill>
              <a:latin typeface="Calibri"/>
              <a:ea typeface="Calibri"/>
              <a:cs typeface="Calibri"/>
              <a:sym typeface="Calibri"/>
            </a:endParaRPr>
          </a:p>
          <a:p>
            <a:pPr indent="0" lvl="0" marL="0" marR="0" rtl="0" algn="l">
              <a:spcBef>
                <a:spcPts val="800"/>
              </a:spcBef>
              <a:spcAft>
                <a:spcPts val="0"/>
              </a:spcAft>
              <a:buClr>
                <a:srgbClr val="13233B"/>
              </a:buClr>
              <a:buSzPts val="1300"/>
              <a:buFont typeface="Calibri"/>
              <a:buNone/>
            </a:pPr>
            <a:r>
              <a:rPr b="1" i="0" lang="en-US" sz="1300" u="none" cap="none" strike="noStrike">
                <a:solidFill>
                  <a:srgbClr val="13233B"/>
                </a:solidFill>
                <a:latin typeface="Calibri"/>
                <a:ea typeface="Calibri"/>
                <a:cs typeface="Calibri"/>
                <a:sym typeface="Calibri"/>
              </a:rPr>
              <a:t>[12]  </a:t>
            </a:r>
            <a:r>
              <a:rPr b="0" i="0" lang="en-US" sz="1300" u="none" cap="none" strike="noStrike">
                <a:solidFill>
                  <a:srgbClr val="1F2937"/>
                </a:solidFill>
                <a:latin typeface="Calibri"/>
                <a:ea typeface="Calibri"/>
                <a:cs typeface="Calibri"/>
                <a:sym typeface="Calibri"/>
              </a:rPr>
              <a:t>Z. A. E. Houda, B. Brik, and L. Khoukhi, "'Why should I trust your IDS?': An explainable deep learning framework for intrusion detection systems in Internet of Things networks," </a:t>
            </a:r>
            <a:r>
              <a:rPr b="0" i="1" lang="en-US" sz="1300" u="none" cap="none" strike="noStrike">
                <a:solidFill>
                  <a:srgbClr val="1F2937"/>
                </a:solidFill>
                <a:latin typeface="Calibri"/>
                <a:ea typeface="Calibri"/>
                <a:cs typeface="Calibri"/>
                <a:sym typeface="Calibri"/>
              </a:rPr>
              <a:t>IEEE Open J. Commun. Soc.</a:t>
            </a:r>
            <a:r>
              <a:rPr b="0" i="0" lang="en-US" sz="1300" u="none" cap="none" strike="noStrike">
                <a:solidFill>
                  <a:srgbClr val="1F2937"/>
                </a:solidFill>
                <a:latin typeface="Calibri"/>
                <a:ea typeface="Calibri"/>
                <a:cs typeface="Calibri"/>
                <a:sym typeface="Calibri"/>
              </a:rPr>
              <a:t>, vol. 3, pp. 1164–1176, 2022.</a:t>
            </a:r>
            <a:endParaRPr b="0" i="0" sz="1300" u="none" cap="none" strike="noStrike">
              <a:solidFill>
                <a:schemeClr val="dk1"/>
              </a:solidFill>
              <a:latin typeface="Calibri"/>
              <a:ea typeface="Calibri"/>
              <a:cs typeface="Calibri"/>
              <a:sym typeface="Calibri"/>
            </a:endParaRPr>
          </a:p>
        </p:txBody>
      </p:sp>
      <p:sp>
        <p:nvSpPr>
          <p:cNvPr id="491" name="Google Shape;491;p27"/>
          <p:cNvSpPr txBox="1"/>
          <p:nvPr/>
        </p:nvSpPr>
        <p:spPr>
          <a:xfrm>
            <a:off x="10908792" y="6419088"/>
            <a:ext cx="73152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6B7280"/>
              </a:buClr>
              <a:buSzPts val="1000"/>
              <a:buFont typeface="Calibri"/>
              <a:buNone/>
            </a:pPr>
            <a:r>
              <a:rPr b="0" i="0" lang="en-US" sz="1000" u="none" cap="none" strike="noStrike">
                <a:solidFill>
                  <a:srgbClr val="6B7280"/>
                </a:solidFill>
                <a:latin typeface="Calibri"/>
                <a:ea typeface="Calibri"/>
                <a:cs typeface="Calibri"/>
                <a:sym typeface="Calibri"/>
              </a:rPr>
              <a:t>25</a:t>
            </a:r>
            <a:endParaRPr b="0" i="0" sz="1000" u="none" cap="none" strike="noStrike">
              <a:solidFill>
                <a:schemeClr val="dk1"/>
              </a:solidFill>
              <a:latin typeface="Calibri"/>
              <a:ea typeface="Calibri"/>
              <a:cs typeface="Calibri"/>
              <a:sym typeface="Calibri"/>
            </a:endParaRPr>
          </a:p>
        </p:txBody>
      </p:sp>
      <p:sp>
        <p:nvSpPr>
          <p:cNvPr id="492" name="Google Shape;492;p27"/>
          <p:cNvSpPr txBox="1"/>
          <p:nvPr/>
        </p:nvSpPr>
        <p:spPr>
          <a:xfrm>
            <a:off x="548640" y="6419088"/>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6B7280"/>
              </a:buClr>
              <a:buSzPts val="1000"/>
              <a:buFont typeface="Calibri"/>
              <a:buNone/>
            </a:pPr>
            <a:r>
              <a:rPr b="0" i="0" lang="en-US" sz="1000" u="none" cap="none" strike="noStrike">
                <a:solidFill>
                  <a:srgbClr val="6B7280"/>
                </a:solidFill>
                <a:latin typeface="Calibri"/>
                <a:ea typeface="Calibri"/>
                <a:cs typeface="Calibri"/>
                <a:sym typeface="Calibri"/>
              </a:rPr>
              <a:t>A. G. Babariya  |  Explainable AI for Network Intrusion Detection</a:t>
            </a:r>
            <a:endParaRPr b="0" i="0" sz="1000" u="none" cap="none" strike="noStrike">
              <a:solidFill>
                <a:schemeClr val="dk1"/>
              </a:solidFill>
              <a:latin typeface="Calibri"/>
              <a:ea typeface="Calibri"/>
              <a:cs typeface="Calibri"/>
              <a:sym typeface="Calibri"/>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497" name="Shape 497"/>
        <p:cNvGrpSpPr/>
        <p:nvPr/>
      </p:nvGrpSpPr>
      <p:grpSpPr>
        <a:xfrm>
          <a:off x="0" y="0"/>
          <a:ext cx="0" cy="0"/>
          <a:chOff x="0" y="0"/>
          <a:chExt cx="0" cy="0"/>
        </a:xfrm>
      </p:grpSpPr>
      <p:sp>
        <p:nvSpPr>
          <p:cNvPr id="498" name="Google Shape;498;p28"/>
          <p:cNvSpPr txBox="1"/>
          <p:nvPr/>
        </p:nvSpPr>
        <p:spPr>
          <a:xfrm>
            <a:off x="548640" y="347472"/>
            <a:ext cx="91440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D7A6F"/>
              </a:buClr>
              <a:buSzPts val="1200"/>
              <a:buFont typeface="Calibri"/>
              <a:buNone/>
            </a:pPr>
            <a:r>
              <a:rPr b="1" i="0" lang="en-US" sz="1200" u="none" cap="none" strike="noStrike">
                <a:solidFill>
                  <a:srgbClr val="1D7A6F"/>
                </a:solidFill>
                <a:latin typeface="Calibri"/>
                <a:ea typeface="Calibri"/>
                <a:cs typeface="Calibri"/>
                <a:sym typeface="Calibri"/>
              </a:rPr>
              <a:t>REFERENCES (IEEE)</a:t>
            </a:r>
            <a:endParaRPr b="0" i="0" sz="1200" u="none" cap="none" strike="noStrike">
              <a:solidFill>
                <a:schemeClr val="dk1"/>
              </a:solidFill>
              <a:latin typeface="Calibri"/>
              <a:ea typeface="Calibri"/>
              <a:cs typeface="Calibri"/>
              <a:sym typeface="Calibri"/>
            </a:endParaRPr>
          </a:p>
        </p:txBody>
      </p:sp>
      <p:sp>
        <p:nvSpPr>
          <p:cNvPr id="499" name="Google Shape;499;p28"/>
          <p:cNvSpPr txBox="1"/>
          <p:nvPr/>
        </p:nvSpPr>
        <p:spPr>
          <a:xfrm>
            <a:off x="548640" y="621792"/>
            <a:ext cx="11064240" cy="6858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3000"/>
              <a:buFont typeface="Cambria"/>
              <a:buNone/>
            </a:pPr>
            <a:r>
              <a:rPr b="1" i="0" lang="en-US" sz="3000" u="none" cap="none" strike="noStrike">
                <a:solidFill>
                  <a:srgbClr val="13233B"/>
                </a:solidFill>
                <a:latin typeface="Cambria"/>
                <a:ea typeface="Cambria"/>
                <a:cs typeface="Cambria"/>
                <a:sym typeface="Cambria"/>
              </a:rPr>
              <a:t>References (continued)</a:t>
            </a:r>
            <a:endParaRPr b="0" i="0" sz="3000" u="none" cap="none" strike="noStrike">
              <a:solidFill>
                <a:schemeClr val="dk1"/>
              </a:solidFill>
              <a:latin typeface="Calibri"/>
              <a:ea typeface="Calibri"/>
              <a:cs typeface="Calibri"/>
              <a:sym typeface="Calibri"/>
            </a:endParaRPr>
          </a:p>
        </p:txBody>
      </p:sp>
      <p:sp>
        <p:nvSpPr>
          <p:cNvPr id="500" name="Google Shape;500;p28"/>
          <p:cNvSpPr txBox="1"/>
          <p:nvPr/>
        </p:nvSpPr>
        <p:spPr>
          <a:xfrm>
            <a:off x="548640" y="1463040"/>
            <a:ext cx="11091672" cy="48463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13233B"/>
              </a:buClr>
              <a:buSzPts val="1300"/>
              <a:buFont typeface="Calibri"/>
              <a:buNone/>
            </a:pPr>
            <a:r>
              <a:rPr b="1" i="0" lang="en-US" sz="1300" u="none" cap="none" strike="noStrike">
                <a:solidFill>
                  <a:srgbClr val="13233B"/>
                </a:solidFill>
                <a:latin typeface="Calibri"/>
                <a:ea typeface="Calibri"/>
                <a:cs typeface="Calibri"/>
                <a:sym typeface="Calibri"/>
              </a:rPr>
              <a:t>[13]  </a:t>
            </a:r>
            <a:r>
              <a:rPr b="0" i="0" lang="en-US" sz="1300" u="none" cap="none" strike="noStrike">
                <a:solidFill>
                  <a:srgbClr val="1F2937"/>
                </a:solidFill>
                <a:latin typeface="Calibri"/>
                <a:ea typeface="Calibri"/>
                <a:cs typeface="Calibri"/>
                <a:sym typeface="Calibri"/>
              </a:rPr>
              <a:t>R. Kalakoti, R. Vaarandi, H. Bahsi, and S. Nõmm, "Evaluating explainable AI for deep learning-based network intrusion detection system alert classification," in </a:t>
            </a:r>
            <a:r>
              <a:rPr b="0" i="1" lang="en-US" sz="1300" u="none" cap="none" strike="noStrike">
                <a:solidFill>
                  <a:srgbClr val="1F2937"/>
                </a:solidFill>
                <a:latin typeface="Calibri"/>
                <a:ea typeface="Calibri"/>
                <a:cs typeface="Calibri"/>
                <a:sym typeface="Calibri"/>
              </a:rPr>
              <a:t>Proc. 11th Int. Conf. Inf. Syst. Security and Privacy (ICISSP)</a:t>
            </a:r>
            <a:r>
              <a:rPr b="0" i="0" lang="en-US" sz="1300" u="none" cap="none" strike="noStrike">
                <a:solidFill>
                  <a:srgbClr val="1F2937"/>
                </a:solidFill>
                <a:latin typeface="Calibri"/>
                <a:ea typeface="Calibri"/>
                <a:cs typeface="Calibri"/>
                <a:sym typeface="Calibri"/>
              </a:rPr>
              <a:t>, 2025, pp. 47–58.</a:t>
            </a:r>
            <a:endParaRPr b="0" i="0" sz="1300" u="none" cap="none" strike="noStrike">
              <a:solidFill>
                <a:schemeClr val="dk1"/>
              </a:solidFill>
              <a:latin typeface="Calibri"/>
              <a:ea typeface="Calibri"/>
              <a:cs typeface="Calibri"/>
              <a:sym typeface="Calibri"/>
            </a:endParaRPr>
          </a:p>
          <a:p>
            <a:pPr indent="0" lvl="0" marL="0" marR="0" rtl="0" algn="l">
              <a:spcBef>
                <a:spcPts val="800"/>
              </a:spcBef>
              <a:spcAft>
                <a:spcPts val="0"/>
              </a:spcAft>
              <a:buClr>
                <a:srgbClr val="13233B"/>
              </a:buClr>
              <a:buSzPts val="1300"/>
              <a:buFont typeface="Calibri"/>
              <a:buNone/>
            </a:pPr>
            <a:r>
              <a:rPr b="1" i="0" lang="en-US" sz="1300" u="none" cap="none" strike="noStrike">
                <a:solidFill>
                  <a:srgbClr val="13233B"/>
                </a:solidFill>
                <a:latin typeface="Calibri"/>
                <a:ea typeface="Calibri"/>
                <a:cs typeface="Calibri"/>
                <a:sym typeface="Calibri"/>
              </a:rPr>
              <a:t>[14]  </a:t>
            </a:r>
            <a:r>
              <a:rPr b="0" i="0" lang="en-US" sz="1300" u="none" cap="none" strike="noStrike">
                <a:solidFill>
                  <a:srgbClr val="1F2937"/>
                </a:solidFill>
                <a:latin typeface="Calibri"/>
                <a:ea typeface="Calibri"/>
                <a:cs typeface="Calibri"/>
                <a:sym typeface="Calibri"/>
              </a:rPr>
              <a:t>S. M. Lundberg and S.-I. Lee, "A unified approach to interpreting model predictions," in </a:t>
            </a:r>
            <a:r>
              <a:rPr b="0" i="1" lang="en-US" sz="1300" u="none" cap="none" strike="noStrike">
                <a:solidFill>
                  <a:srgbClr val="1F2937"/>
                </a:solidFill>
                <a:latin typeface="Calibri"/>
                <a:ea typeface="Calibri"/>
                <a:cs typeface="Calibri"/>
                <a:sym typeface="Calibri"/>
              </a:rPr>
              <a:t>Advances in Neural Information Processing Systems 30</a:t>
            </a:r>
            <a:r>
              <a:rPr b="0" i="0" lang="en-US" sz="1300" u="none" cap="none" strike="noStrike">
                <a:solidFill>
                  <a:srgbClr val="1F2937"/>
                </a:solidFill>
                <a:latin typeface="Calibri"/>
                <a:ea typeface="Calibri"/>
                <a:cs typeface="Calibri"/>
                <a:sym typeface="Calibri"/>
              </a:rPr>
              <a:t>, 2017, pp. 4765–4774.</a:t>
            </a:r>
            <a:endParaRPr b="0" i="0" sz="1300" u="none" cap="none" strike="noStrike">
              <a:solidFill>
                <a:schemeClr val="dk1"/>
              </a:solidFill>
              <a:latin typeface="Calibri"/>
              <a:ea typeface="Calibri"/>
              <a:cs typeface="Calibri"/>
              <a:sym typeface="Calibri"/>
            </a:endParaRPr>
          </a:p>
          <a:p>
            <a:pPr indent="0" lvl="0" marL="0" marR="0" rtl="0" algn="l">
              <a:spcBef>
                <a:spcPts val="800"/>
              </a:spcBef>
              <a:spcAft>
                <a:spcPts val="0"/>
              </a:spcAft>
              <a:buClr>
                <a:srgbClr val="13233B"/>
              </a:buClr>
              <a:buSzPts val="1300"/>
              <a:buFont typeface="Calibri"/>
              <a:buNone/>
            </a:pPr>
            <a:r>
              <a:rPr b="1" i="0" lang="en-US" sz="1300" u="none" cap="none" strike="noStrike">
                <a:solidFill>
                  <a:srgbClr val="13233B"/>
                </a:solidFill>
                <a:latin typeface="Calibri"/>
                <a:ea typeface="Calibri"/>
                <a:cs typeface="Calibri"/>
                <a:sym typeface="Calibri"/>
              </a:rPr>
              <a:t>[15]  </a:t>
            </a:r>
            <a:r>
              <a:rPr b="0" i="0" lang="en-US" sz="1300" u="none" cap="none" strike="noStrike">
                <a:solidFill>
                  <a:srgbClr val="1F2937"/>
                </a:solidFill>
                <a:latin typeface="Calibri"/>
                <a:ea typeface="Calibri"/>
                <a:cs typeface="Calibri"/>
                <a:sym typeface="Calibri"/>
              </a:rPr>
              <a:t>S. M. Lundberg et al., "From local explanations to global understanding with explainable AI for trees," </a:t>
            </a:r>
            <a:r>
              <a:rPr b="0" i="1" lang="en-US" sz="1300" u="none" cap="none" strike="noStrike">
                <a:solidFill>
                  <a:srgbClr val="1F2937"/>
                </a:solidFill>
                <a:latin typeface="Calibri"/>
                <a:ea typeface="Calibri"/>
                <a:cs typeface="Calibri"/>
                <a:sym typeface="Calibri"/>
              </a:rPr>
              <a:t>Nature Mach. Intell.</a:t>
            </a:r>
            <a:r>
              <a:rPr b="0" i="0" lang="en-US" sz="1300" u="none" cap="none" strike="noStrike">
                <a:solidFill>
                  <a:srgbClr val="1F2937"/>
                </a:solidFill>
                <a:latin typeface="Calibri"/>
                <a:ea typeface="Calibri"/>
                <a:cs typeface="Calibri"/>
                <a:sym typeface="Calibri"/>
              </a:rPr>
              <a:t>, vol. 2, no. 1, pp. 56–67, 2020.</a:t>
            </a:r>
            <a:endParaRPr b="0" i="0" sz="1300" u="none" cap="none" strike="noStrike">
              <a:solidFill>
                <a:schemeClr val="dk1"/>
              </a:solidFill>
              <a:latin typeface="Calibri"/>
              <a:ea typeface="Calibri"/>
              <a:cs typeface="Calibri"/>
              <a:sym typeface="Calibri"/>
            </a:endParaRPr>
          </a:p>
          <a:p>
            <a:pPr indent="0" lvl="0" marL="0" marR="0" rtl="0" algn="l">
              <a:spcBef>
                <a:spcPts val="800"/>
              </a:spcBef>
              <a:spcAft>
                <a:spcPts val="0"/>
              </a:spcAft>
              <a:buClr>
                <a:srgbClr val="13233B"/>
              </a:buClr>
              <a:buSzPts val="1300"/>
              <a:buFont typeface="Calibri"/>
              <a:buNone/>
            </a:pPr>
            <a:r>
              <a:rPr b="1" i="0" lang="en-US" sz="1300" u="none" cap="none" strike="noStrike">
                <a:solidFill>
                  <a:srgbClr val="13233B"/>
                </a:solidFill>
                <a:latin typeface="Calibri"/>
                <a:ea typeface="Calibri"/>
                <a:cs typeface="Calibri"/>
                <a:sym typeface="Calibri"/>
              </a:rPr>
              <a:t>[16]  </a:t>
            </a:r>
            <a:r>
              <a:rPr b="0" i="0" lang="en-US" sz="1300" u="none" cap="none" strike="noStrike">
                <a:solidFill>
                  <a:srgbClr val="1F2937"/>
                </a:solidFill>
                <a:latin typeface="Calibri"/>
                <a:ea typeface="Calibri"/>
                <a:cs typeface="Calibri"/>
                <a:sym typeface="Calibri"/>
              </a:rPr>
              <a:t>M. T. Ribeiro, S. Singh, and C. Guestrin, "'Why should I trust you?': Explaining the predictions of any classifier," in </a:t>
            </a:r>
            <a:r>
              <a:rPr b="0" i="1" lang="en-US" sz="1300" u="none" cap="none" strike="noStrike">
                <a:solidFill>
                  <a:srgbClr val="1F2937"/>
                </a:solidFill>
                <a:latin typeface="Calibri"/>
                <a:ea typeface="Calibri"/>
                <a:cs typeface="Calibri"/>
                <a:sym typeface="Calibri"/>
              </a:rPr>
              <a:t>Proc. 22nd ACM SIGKDD Int. Conf. Knowledge Discovery and Data Mining</a:t>
            </a:r>
            <a:r>
              <a:rPr b="0" i="0" lang="en-US" sz="1300" u="none" cap="none" strike="noStrike">
                <a:solidFill>
                  <a:srgbClr val="1F2937"/>
                </a:solidFill>
                <a:latin typeface="Calibri"/>
                <a:ea typeface="Calibri"/>
                <a:cs typeface="Calibri"/>
                <a:sym typeface="Calibri"/>
              </a:rPr>
              <a:t>, 2016, pp. 1135–1144.</a:t>
            </a:r>
            <a:endParaRPr b="0" i="0" sz="1300" u="none" cap="none" strike="noStrike">
              <a:solidFill>
                <a:schemeClr val="dk1"/>
              </a:solidFill>
              <a:latin typeface="Calibri"/>
              <a:ea typeface="Calibri"/>
              <a:cs typeface="Calibri"/>
              <a:sym typeface="Calibri"/>
            </a:endParaRPr>
          </a:p>
          <a:p>
            <a:pPr indent="0" lvl="0" marL="0" marR="0" rtl="0" algn="l">
              <a:spcBef>
                <a:spcPts val="800"/>
              </a:spcBef>
              <a:spcAft>
                <a:spcPts val="0"/>
              </a:spcAft>
              <a:buClr>
                <a:srgbClr val="13233B"/>
              </a:buClr>
              <a:buSzPts val="1300"/>
              <a:buFont typeface="Calibri"/>
              <a:buNone/>
            </a:pPr>
            <a:r>
              <a:rPr b="1" i="0" lang="en-US" sz="1300" u="none" cap="none" strike="noStrike">
                <a:solidFill>
                  <a:srgbClr val="13233B"/>
                </a:solidFill>
                <a:latin typeface="Calibri"/>
                <a:ea typeface="Calibri"/>
                <a:cs typeface="Calibri"/>
                <a:sym typeface="Calibri"/>
              </a:rPr>
              <a:t>[17]  </a:t>
            </a:r>
            <a:r>
              <a:rPr b="0" i="0" lang="en-US" sz="1300" u="none" cap="none" strike="noStrike">
                <a:solidFill>
                  <a:srgbClr val="1F2937"/>
                </a:solidFill>
                <a:latin typeface="Calibri"/>
                <a:ea typeface="Calibri"/>
                <a:cs typeface="Calibri"/>
                <a:sym typeface="Calibri"/>
              </a:rPr>
              <a:t>D. Alvarez-Melis and T. S. Jaakkola, "On the robustness of interpretability methods," 2018, arXiv:1806.08049.</a:t>
            </a:r>
            <a:endParaRPr b="0" i="0" sz="1300" u="none" cap="none" strike="noStrike">
              <a:solidFill>
                <a:schemeClr val="dk1"/>
              </a:solidFill>
              <a:latin typeface="Calibri"/>
              <a:ea typeface="Calibri"/>
              <a:cs typeface="Calibri"/>
              <a:sym typeface="Calibri"/>
            </a:endParaRPr>
          </a:p>
          <a:p>
            <a:pPr indent="0" lvl="0" marL="0" marR="0" rtl="0" algn="l">
              <a:spcBef>
                <a:spcPts val="800"/>
              </a:spcBef>
              <a:spcAft>
                <a:spcPts val="0"/>
              </a:spcAft>
              <a:buClr>
                <a:srgbClr val="13233B"/>
              </a:buClr>
              <a:buSzPts val="1300"/>
              <a:buFont typeface="Calibri"/>
              <a:buNone/>
            </a:pPr>
            <a:r>
              <a:rPr b="1" i="0" lang="en-US" sz="1300" u="none" cap="none" strike="noStrike">
                <a:solidFill>
                  <a:srgbClr val="13233B"/>
                </a:solidFill>
                <a:latin typeface="Calibri"/>
                <a:ea typeface="Calibri"/>
                <a:cs typeface="Calibri"/>
                <a:sym typeface="Calibri"/>
              </a:rPr>
              <a:t>[18]  </a:t>
            </a:r>
            <a:r>
              <a:rPr b="0" i="0" lang="en-US" sz="1300" u="none" cap="none" strike="noStrike">
                <a:solidFill>
                  <a:srgbClr val="1F2937"/>
                </a:solidFill>
                <a:latin typeface="Calibri"/>
                <a:ea typeface="Calibri"/>
                <a:cs typeface="Calibri"/>
                <a:sym typeface="Calibri"/>
              </a:rPr>
              <a:t>M. N. K. Saunders, P. Lewis, and A. Thornhill, </a:t>
            </a:r>
            <a:r>
              <a:rPr b="0" i="1" lang="en-US" sz="1300" u="none" cap="none" strike="noStrike">
                <a:solidFill>
                  <a:srgbClr val="1F2937"/>
                </a:solidFill>
                <a:latin typeface="Calibri"/>
                <a:ea typeface="Calibri"/>
                <a:cs typeface="Calibri"/>
                <a:sym typeface="Calibri"/>
              </a:rPr>
              <a:t>Research Methods for Business Students</a:t>
            </a:r>
            <a:r>
              <a:rPr b="0" i="0" lang="en-US" sz="1300" u="none" cap="none" strike="noStrike">
                <a:solidFill>
                  <a:srgbClr val="1F2937"/>
                </a:solidFill>
                <a:latin typeface="Calibri"/>
                <a:ea typeface="Calibri"/>
                <a:cs typeface="Calibri"/>
                <a:sym typeface="Calibri"/>
              </a:rPr>
              <a:t>, 9th ed. Harlow, U.K.: Pearson, 2023.</a:t>
            </a:r>
            <a:endParaRPr b="0" i="0" sz="1300" u="none" cap="none" strike="noStrike">
              <a:solidFill>
                <a:schemeClr val="dk1"/>
              </a:solidFill>
              <a:latin typeface="Calibri"/>
              <a:ea typeface="Calibri"/>
              <a:cs typeface="Calibri"/>
              <a:sym typeface="Calibri"/>
            </a:endParaRPr>
          </a:p>
          <a:p>
            <a:pPr indent="0" lvl="0" marL="0" marR="0" rtl="0" algn="l">
              <a:spcBef>
                <a:spcPts val="800"/>
              </a:spcBef>
              <a:spcAft>
                <a:spcPts val="0"/>
              </a:spcAft>
              <a:buClr>
                <a:srgbClr val="13233B"/>
              </a:buClr>
              <a:buSzPts val="1300"/>
              <a:buFont typeface="Calibri"/>
              <a:buNone/>
            </a:pPr>
            <a:r>
              <a:rPr b="1" i="0" lang="en-US" sz="1300" u="none" cap="none" strike="noStrike">
                <a:solidFill>
                  <a:srgbClr val="13233B"/>
                </a:solidFill>
                <a:latin typeface="Calibri"/>
                <a:ea typeface="Calibri"/>
                <a:cs typeface="Calibri"/>
                <a:sym typeface="Calibri"/>
              </a:rPr>
              <a:t>[19]  </a:t>
            </a:r>
            <a:r>
              <a:rPr b="0" i="0" lang="en-US" sz="1300" u="none" cap="none" strike="noStrike">
                <a:solidFill>
                  <a:srgbClr val="1F2937"/>
                </a:solidFill>
                <a:latin typeface="Calibri"/>
                <a:ea typeface="Calibri"/>
                <a:cs typeface="Calibri"/>
                <a:sym typeface="Calibri"/>
              </a:rPr>
              <a:t>I. Sharafaldin, A. H. Lashkari, and A. A. Ghorbani, "Toward generating a new intrusion detection dataset and intrusion traffic characterization," in </a:t>
            </a:r>
            <a:r>
              <a:rPr b="0" i="1" lang="en-US" sz="1300" u="none" cap="none" strike="noStrike">
                <a:solidFill>
                  <a:srgbClr val="1F2937"/>
                </a:solidFill>
                <a:latin typeface="Calibri"/>
                <a:ea typeface="Calibri"/>
                <a:cs typeface="Calibri"/>
                <a:sym typeface="Calibri"/>
              </a:rPr>
              <a:t>Proc. 4th Int. Conf. Inf. Syst. Security and Privacy (ICISSP)</a:t>
            </a:r>
            <a:r>
              <a:rPr b="0" i="0" lang="en-US" sz="1300" u="none" cap="none" strike="noStrike">
                <a:solidFill>
                  <a:srgbClr val="1F2937"/>
                </a:solidFill>
                <a:latin typeface="Calibri"/>
                <a:ea typeface="Calibri"/>
                <a:cs typeface="Calibri"/>
                <a:sym typeface="Calibri"/>
              </a:rPr>
              <a:t>, 2018, pp. 108–116.</a:t>
            </a:r>
            <a:endParaRPr b="0" i="0" sz="1300" u="none" cap="none" strike="noStrike">
              <a:solidFill>
                <a:schemeClr val="dk1"/>
              </a:solidFill>
              <a:latin typeface="Calibri"/>
              <a:ea typeface="Calibri"/>
              <a:cs typeface="Calibri"/>
              <a:sym typeface="Calibri"/>
            </a:endParaRPr>
          </a:p>
          <a:p>
            <a:pPr indent="0" lvl="0" marL="0" marR="0" rtl="0" algn="l">
              <a:spcBef>
                <a:spcPts val="800"/>
              </a:spcBef>
              <a:spcAft>
                <a:spcPts val="0"/>
              </a:spcAft>
              <a:buClr>
                <a:srgbClr val="13233B"/>
              </a:buClr>
              <a:buSzPts val="1300"/>
              <a:buFont typeface="Calibri"/>
              <a:buNone/>
            </a:pPr>
            <a:r>
              <a:rPr b="1" i="0" lang="en-US" sz="1300" u="none" cap="none" strike="noStrike">
                <a:solidFill>
                  <a:srgbClr val="13233B"/>
                </a:solidFill>
                <a:latin typeface="Calibri"/>
                <a:ea typeface="Calibri"/>
                <a:cs typeface="Calibri"/>
                <a:sym typeface="Calibri"/>
              </a:rPr>
              <a:t>[20]  </a:t>
            </a:r>
            <a:r>
              <a:rPr b="0" i="0" lang="en-US" sz="1300" u="none" cap="none" strike="noStrike">
                <a:solidFill>
                  <a:srgbClr val="1F2937"/>
                </a:solidFill>
                <a:latin typeface="Calibri"/>
                <a:ea typeface="Calibri"/>
                <a:cs typeface="Calibri"/>
                <a:sym typeface="Calibri"/>
              </a:rPr>
              <a:t>L. Breiman, "Random forests," </a:t>
            </a:r>
            <a:r>
              <a:rPr b="0" i="1" lang="en-US" sz="1300" u="none" cap="none" strike="noStrike">
                <a:solidFill>
                  <a:srgbClr val="1F2937"/>
                </a:solidFill>
                <a:latin typeface="Calibri"/>
                <a:ea typeface="Calibri"/>
                <a:cs typeface="Calibri"/>
                <a:sym typeface="Calibri"/>
              </a:rPr>
              <a:t>Mach. Learn.</a:t>
            </a:r>
            <a:r>
              <a:rPr b="0" i="0" lang="en-US" sz="1300" u="none" cap="none" strike="noStrike">
                <a:solidFill>
                  <a:srgbClr val="1F2937"/>
                </a:solidFill>
                <a:latin typeface="Calibri"/>
                <a:ea typeface="Calibri"/>
                <a:cs typeface="Calibri"/>
                <a:sym typeface="Calibri"/>
              </a:rPr>
              <a:t>, vol. 45, no. 1, pp. 5–32, 2001.</a:t>
            </a:r>
            <a:endParaRPr b="0" i="0" sz="1300" u="none" cap="none" strike="noStrike">
              <a:solidFill>
                <a:schemeClr val="dk1"/>
              </a:solidFill>
              <a:latin typeface="Calibri"/>
              <a:ea typeface="Calibri"/>
              <a:cs typeface="Calibri"/>
              <a:sym typeface="Calibri"/>
            </a:endParaRPr>
          </a:p>
          <a:p>
            <a:pPr indent="0" lvl="0" marL="0" marR="0" rtl="0" algn="l">
              <a:spcBef>
                <a:spcPts val="800"/>
              </a:spcBef>
              <a:spcAft>
                <a:spcPts val="0"/>
              </a:spcAft>
              <a:buClr>
                <a:srgbClr val="13233B"/>
              </a:buClr>
              <a:buSzPts val="1300"/>
              <a:buFont typeface="Calibri"/>
              <a:buNone/>
            </a:pPr>
            <a:r>
              <a:rPr b="1" i="0" lang="en-US" sz="1300" u="none" cap="none" strike="noStrike">
                <a:solidFill>
                  <a:srgbClr val="13233B"/>
                </a:solidFill>
                <a:latin typeface="Calibri"/>
                <a:ea typeface="Calibri"/>
                <a:cs typeface="Calibri"/>
                <a:sym typeface="Calibri"/>
              </a:rPr>
              <a:t>[21]  </a:t>
            </a:r>
            <a:r>
              <a:rPr b="0" i="0" lang="en-US" sz="1300" u="none" cap="none" strike="noStrike">
                <a:solidFill>
                  <a:srgbClr val="1F2937"/>
                </a:solidFill>
                <a:latin typeface="Calibri"/>
                <a:ea typeface="Calibri"/>
                <a:cs typeface="Calibri"/>
                <a:sym typeface="Calibri"/>
              </a:rPr>
              <a:t>T. Chen and C. Guestrin, "XGBoost: A scalable tree boosting system," in </a:t>
            </a:r>
            <a:r>
              <a:rPr b="0" i="1" lang="en-US" sz="1300" u="none" cap="none" strike="noStrike">
                <a:solidFill>
                  <a:srgbClr val="1F2937"/>
                </a:solidFill>
                <a:latin typeface="Calibri"/>
                <a:ea typeface="Calibri"/>
                <a:cs typeface="Calibri"/>
                <a:sym typeface="Calibri"/>
              </a:rPr>
              <a:t>Proc. 22nd ACM SIGKDD Int. Conf. Knowledge Discovery and Data Mining</a:t>
            </a:r>
            <a:r>
              <a:rPr b="0" i="0" lang="en-US" sz="1300" u="none" cap="none" strike="noStrike">
                <a:solidFill>
                  <a:srgbClr val="1F2937"/>
                </a:solidFill>
                <a:latin typeface="Calibri"/>
                <a:ea typeface="Calibri"/>
                <a:cs typeface="Calibri"/>
                <a:sym typeface="Calibri"/>
              </a:rPr>
              <a:t>, 2016, pp. 785–794.</a:t>
            </a:r>
            <a:endParaRPr b="0" i="0" sz="1300" u="none" cap="none" strike="noStrike">
              <a:solidFill>
                <a:schemeClr val="dk1"/>
              </a:solidFill>
              <a:latin typeface="Calibri"/>
              <a:ea typeface="Calibri"/>
              <a:cs typeface="Calibri"/>
              <a:sym typeface="Calibri"/>
            </a:endParaRPr>
          </a:p>
          <a:p>
            <a:pPr indent="0" lvl="0" marL="0" marR="0" rtl="0" algn="l">
              <a:spcBef>
                <a:spcPts val="800"/>
              </a:spcBef>
              <a:spcAft>
                <a:spcPts val="0"/>
              </a:spcAft>
              <a:buClr>
                <a:srgbClr val="13233B"/>
              </a:buClr>
              <a:buSzPts val="1300"/>
              <a:buFont typeface="Calibri"/>
              <a:buNone/>
            </a:pPr>
            <a:r>
              <a:rPr b="1" i="0" lang="en-US" sz="1300" u="none" cap="none" strike="noStrike">
                <a:solidFill>
                  <a:srgbClr val="13233B"/>
                </a:solidFill>
                <a:latin typeface="Calibri"/>
                <a:ea typeface="Calibri"/>
                <a:cs typeface="Calibri"/>
                <a:sym typeface="Calibri"/>
              </a:rPr>
              <a:t>[22]  </a:t>
            </a:r>
            <a:r>
              <a:rPr b="0" i="0" lang="en-US" sz="1300" u="none" cap="none" strike="noStrike">
                <a:solidFill>
                  <a:srgbClr val="1F2937"/>
                </a:solidFill>
                <a:latin typeface="Calibri"/>
                <a:ea typeface="Calibri"/>
                <a:cs typeface="Calibri"/>
                <a:sym typeface="Calibri"/>
              </a:rPr>
              <a:t>S. Hochreiter and J. Schmidhuber, "Long short-term memory," </a:t>
            </a:r>
            <a:r>
              <a:rPr b="0" i="1" lang="en-US" sz="1300" u="none" cap="none" strike="noStrike">
                <a:solidFill>
                  <a:srgbClr val="1F2937"/>
                </a:solidFill>
                <a:latin typeface="Calibri"/>
                <a:ea typeface="Calibri"/>
                <a:cs typeface="Calibri"/>
                <a:sym typeface="Calibri"/>
              </a:rPr>
              <a:t>Neural Comput.</a:t>
            </a:r>
            <a:r>
              <a:rPr b="0" i="0" lang="en-US" sz="1300" u="none" cap="none" strike="noStrike">
                <a:solidFill>
                  <a:srgbClr val="1F2937"/>
                </a:solidFill>
                <a:latin typeface="Calibri"/>
                <a:ea typeface="Calibri"/>
                <a:cs typeface="Calibri"/>
                <a:sym typeface="Calibri"/>
              </a:rPr>
              <a:t>, vol. 9, no. 8, pp. 1735–1780, 1997.</a:t>
            </a:r>
            <a:endParaRPr b="0" i="0" sz="1300" u="none" cap="none" strike="noStrike">
              <a:solidFill>
                <a:schemeClr val="dk1"/>
              </a:solidFill>
              <a:latin typeface="Calibri"/>
              <a:ea typeface="Calibri"/>
              <a:cs typeface="Calibri"/>
              <a:sym typeface="Calibri"/>
            </a:endParaRPr>
          </a:p>
          <a:p>
            <a:pPr indent="0" lvl="0" marL="0" marR="0" rtl="0" algn="l">
              <a:spcBef>
                <a:spcPts val="800"/>
              </a:spcBef>
              <a:spcAft>
                <a:spcPts val="0"/>
              </a:spcAft>
              <a:buClr>
                <a:srgbClr val="13233B"/>
              </a:buClr>
              <a:buSzPts val="1300"/>
              <a:buFont typeface="Calibri"/>
              <a:buNone/>
            </a:pPr>
            <a:r>
              <a:rPr b="1" i="0" lang="en-US" sz="1300" u="none" cap="none" strike="noStrike">
                <a:solidFill>
                  <a:srgbClr val="13233B"/>
                </a:solidFill>
                <a:latin typeface="Calibri"/>
                <a:ea typeface="Calibri"/>
                <a:cs typeface="Calibri"/>
                <a:sym typeface="Calibri"/>
              </a:rPr>
              <a:t>[23]  </a:t>
            </a:r>
            <a:r>
              <a:rPr b="0" i="0" lang="en-US" sz="1300" u="none" cap="none" strike="noStrike">
                <a:solidFill>
                  <a:srgbClr val="1F2937"/>
                </a:solidFill>
                <a:latin typeface="Calibri"/>
                <a:ea typeface="Calibri"/>
                <a:cs typeface="Calibri"/>
                <a:sym typeface="Calibri"/>
              </a:rPr>
              <a:t>N. V. Chawla, K. W. Bowyer, L. O. Hall, and W. P. Kegelmeyer, "SMOTE: Synthetic minority over-sampling technique," </a:t>
            </a:r>
            <a:r>
              <a:rPr b="0" i="1" lang="en-US" sz="1300" u="none" cap="none" strike="noStrike">
                <a:solidFill>
                  <a:srgbClr val="1F2937"/>
                </a:solidFill>
                <a:latin typeface="Calibri"/>
                <a:ea typeface="Calibri"/>
                <a:cs typeface="Calibri"/>
                <a:sym typeface="Calibri"/>
              </a:rPr>
              <a:t>J. Artif. Intell. Res.</a:t>
            </a:r>
            <a:r>
              <a:rPr b="0" i="0" lang="en-US" sz="1300" u="none" cap="none" strike="noStrike">
                <a:solidFill>
                  <a:srgbClr val="1F2937"/>
                </a:solidFill>
                <a:latin typeface="Calibri"/>
                <a:ea typeface="Calibri"/>
                <a:cs typeface="Calibri"/>
                <a:sym typeface="Calibri"/>
              </a:rPr>
              <a:t>, vol. 16, pp. 321–357, 2002.</a:t>
            </a:r>
            <a:endParaRPr b="0" i="0" sz="1300" u="none" cap="none" strike="noStrike">
              <a:solidFill>
                <a:schemeClr val="dk1"/>
              </a:solidFill>
              <a:latin typeface="Calibri"/>
              <a:ea typeface="Calibri"/>
              <a:cs typeface="Calibri"/>
              <a:sym typeface="Calibri"/>
            </a:endParaRPr>
          </a:p>
          <a:p>
            <a:pPr indent="0" lvl="0" marL="0" marR="0" rtl="0" algn="l">
              <a:spcBef>
                <a:spcPts val="800"/>
              </a:spcBef>
              <a:spcAft>
                <a:spcPts val="0"/>
              </a:spcAft>
              <a:buClr>
                <a:srgbClr val="13233B"/>
              </a:buClr>
              <a:buSzPts val="1300"/>
              <a:buFont typeface="Calibri"/>
              <a:buNone/>
            </a:pPr>
            <a:r>
              <a:rPr b="1" i="0" lang="en-US" sz="1300" u="none" cap="none" strike="noStrike">
                <a:solidFill>
                  <a:srgbClr val="13233B"/>
                </a:solidFill>
                <a:latin typeface="Calibri"/>
                <a:ea typeface="Calibri"/>
                <a:cs typeface="Calibri"/>
                <a:sym typeface="Calibri"/>
              </a:rPr>
              <a:t>[24]  </a:t>
            </a:r>
            <a:r>
              <a:rPr b="0" i="0" lang="en-US" sz="1300" u="none" cap="none" strike="noStrike">
                <a:solidFill>
                  <a:srgbClr val="1F2937"/>
                </a:solidFill>
                <a:latin typeface="Calibri"/>
                <a:ea typeface="Calibri"/>
                <a:cs typeface="Calibri"/>
                <a:sym typeface="Calibri"/>
              </a:rPr>
              <a:t>W. Samek, A. Binder, G. Montavon, S. Lapuschkin, and K.-R. Müller, "Evaluating the visualization of what a deep neural network has learned," </a:t>
            </a:r>
            <a:r>
              <a:rPr b="0" i="1" lang="en-US" sz="1300" u="none" cap="none" strike="noStrike">
                <a:solidFill>
                  <a:srgbClr val="1F2937"/>
                </a:solidFill>
                <a:latin typeface="Calibri"/>
                <a:ea typeface="Calibri"/>
                <a:cs typeface="Calibri"/>
                <a:sym typeface="Calibri"/>
              </a:rPr>
              <a:t>IEEE Trans. Neural Netw. Learn. Syst.</a:t>
            </a:r>
            <a:r>
              <a:rPr b="0" i="0" lang="en-US" sz="1300" u="none" cap="none" strike="noStrike">
                <a:solidFill>
                  <a:srgbClr val="1F2937"/>
                </a:solidFill>
                <a:latin typeface="Calibri"/>
                <a:ea typeface="Calibri"/>
                <a:cs typeface="Calibri"/>
                <a:sym typeface="Calibri"/>
              </a:rPr>
              <a:t>, vol. 28, no. 11, pp. 2660–2673, Nov. 2017.</a:t>
            </a:r>
            <a:endParaRPr b="0" i="0" sz="1300" u="none" cap="none" strike="noStrike">
              <a:solidFill>
                <a:schemeClr val="dk1"/>
              </a:solidFill>
              <a:latin typeface="Calibri"/>
              <a:ea typeface="Calibri"/>
              <a:cs typeface="Calibri"/>
              <a:sym typeface="Calibri"/>
            </a:endParaRPr>
          </a:p>
        </p:txBody>
      </p:sp>
      <p:sp>
        <p:nvSpPr>
          <p:cNvPr id="501" name="Google Shape;501;p28"/>
          <p:cNvSpPr txBox="1"/>
          <p:nvPr/>
        </p:nvSpPr>
        <p:spPr>
          <a:xfrm>
            <a:off x="10908792" y="6419088"/>
            <a:ext cx="73152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6B7280"/>
              </a:buClr>
              <a:buSzPts val="1000"/>
              <a:buFont typeface="Calibri"/>
              <a:buNone/>
            </a:pPr>
            <a:r>
              <a:rPr b="0" i="0" lang="en-US" sz="1000" u="none" cap="none" strike="noStrike">
                <a:solidFill>
                  <a:srgbClr val="6B7280"/>
                </a:solidFill>
                <a:latin typeface="Calibri"/>
                <a:ea typeface="Calibri"/>
                <a:cs typeface="Calibri"/>
                <a:sym typeface="Calibri"/>
              </a:rPr>
              <a:t>26</a:t>
            </a:r>
            <a:endParaRPr b="0" i="0" sz="1000" u="none" cap="none" strike="noStrike">
              <a:solidFill>
                <a:schemeClr val="dk1"/>
              </a:solidFill>
              <a:latin typeface="Calibri"/>
              <a:ea typeface="Calibri"/>
              <a:cs typeface="Calibri"/>
              <a:sym typeface="Calibri"/>
            </a:endParaRPr>
          </a:p>
        </p:txBody>
      </p:sp>
      <p:sp>
        <p:nvSpPr>
          <p:cNvPr id="502" name="Google Shape;502;p28"/>
          <p:cNvSpPr txBox="1"/>
          <p:nvPr/>
        </p:nvSpPr>
        <p:spPr>
          <a:xfrm>
            <a:off x="548640" y="6419088"/>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6B7280"/>
              </a:buClr>
              <a:buSzPts val="1000"/>
              <a:buFont typeface="Calibri"/>
              <a:buNone/>
            </a:pPr>
            <a:r>
              <a:rPr b="0" i="0" lang="en-US" sz="1000" u="none" cap="none" strike="noStrike">
                <a:solidFill>
                  <a:srgbClr val="6B7280"/>
                </a:solidFill>
                <a:latin typeface="Calibri"/>
                <a:ea typeface="Calibri"/>
                <a:cs typeface="Calibri"/>
                <a:sym typeface="Calibri"/>
              </a:rPr>
              <a:t>A. G. Babariya  |  Explainable AI for Network Intrusion Detection</a:t>
            </a:r>
            <a:endParaRPr b="0" i="0" sz="1000" u="none" cap="none" strike="noStrike">
              <a:solidFill>
                <a:schemeClr val="dk1"/>
              </a:solidFill>
              <a:latin typeface="Calibri"/>
              <a:ea typeface="Calibri"/>
              <a:cs typeface="Calibri"/>
              <a:sym typeface="Calibri"/>
            </a:endParaRPr>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13233B"/>
        </a:solidFill>
      </p:bgPr>
    </p:bg>
    <p:spTree>
      <p:nvGrpSpPr>
        <p:cNvPr id="507" name="Shape 507"/>
        <p:cNvGrpSpPr/>
        <p:nvPr/>
      </p:nvGrpSpPr>
      <p:grpSpPr>
        <a:xfrm>
          <a:off x="0" y="0"/>
          <a:ext cx="0" cy="0"/>
          <a:chOff x="0" y="0"/>
          <a:chExt cx="0" cy="0"/>
        </a:xfrm>
      </p:grpSpPr>
      <p:sp>
        <p:nvSpPr>
          <p:cNvPr id="508" name="Google Shape;508;p29"/>
          <p:cNvSpPr txBox="1"/>
          <p:nvPr/>
        </p:nvSpPr>
        <p:spPr>
          <a:xfrm>
            <a:off x="731520" y="1828800"/>
            <a:ext cx="10058400" cy="128016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FFFFFF"/>
              </a:buClr>
              <a:buSzPts val="6000"/>
              <a:buFont typeface="Cambria"/>
              <a:buNone/>
            </a:pPr>
            <a:r>
              <a:rPr b="1" i="0" lang="en-US" sz="6000" u="none" cap="none" strike="noStrike">
                <a:solidFill>
                  <a:srgbClr val="FFFFFF"/>
                </a:solidFill>
                <a:latin typeface="Cambria"/>
                <a:ea typeface="Cambria"/>
                <a:cs typeface="Cambria"/>
                <a:sym typeface="Cambria"/>
              </a:rPr>
              <a:t>Thank you</a:t>
            </a:r>
            <a:endParaRPr b="0" i="0" sz="6000" u="none" cap="none" strike="noStrike">
              <a:solidFill>
                <a:schemeClr val="dk1"/>
              </a:solidFill>
              <a:latin typeface="Calibri"/>
              <a:ea typeface="Calibri"/>
              <a:cs typeface="Calibri"/>
              <a:sym typeface="Calibri"/>
            </a:endParaRPr>
          </a:p>
        </p:txBody>
      </p:sp>
      <p:sp>
        <p:nvSpPr>
          <p:cNvPr id="509" name="Google Shape;509;p29"/>
          <p:cNvSpPr txBox="1"/>
          <p:nvPr/>
        </p:nvSpPr>
        <p:spPr>
          <a:xfrm>
            <a:off x="731520" y="3108960"/>
            <a:ext cx="10058400" cy="5486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F4A261"/>
              </a:buClr>
              <a:buSzPts val="2600"/>
              <a:buFont typeface="Cambria"/>
              <a:buNone/>
            </a:pPr>
            <a:r>
              <a:rPr b="0" i="1" lang="en-US" sz="2600" u="none" cap="none" strike="noStrike">
                <a:solidFill>
                  <a:srgbClr val="F4A261"/>
                </a:solidFill>
                <a:latin typeface="Cambria"/>
                <a:ea typeface="Cambria"/>
                <a:cs typeface="Cambria"/>
                <a:sym typeface="Cambria"/>
              </a:rPr>
              <a:t>Questions and discussion</a:t>
            </a:r>
            <a:endParaRPr b="0" i="0" sz="2600" u="none" cap="none" strike="noStrike">
              <a:solidFill>
                <a:schemeClr val="dk1"/>
              </a:solidFill>
              <a:latin typeface="Calibri"/>
              <a:ea typeface="Calibri"/>
              <a:cs typeface="Calibri"/>
              <a:sym typeface="Calibri"/>
            </a:endParaRPr>
          </a:p>
        </p:txBody>
      </p:sp>
      <p:sp>
        <p:nvSpPr>
          <p:cNvPr id="510" name="Google Shape;510;p29"/>
          <p:cNvSpPr txBox="1"/>
          <p:nvPr/>
        </p:nvSpPr>
        <p:spPr>
          <a:xfrm>
            <a:off x="731520" y="4206240"/>
            <a:ext cx="10058400" cy="36576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BFCBDA"/>
              </a:buClr>
              <a:buSzPts val="1600"/>
              <a:buFont typeface="Calibri"/>
              <a:buNone/>
            </a:pPr>
            <a:r>
              <a:rPr b="0" i="0" lang="en-US" sz="1600" u="none" cap="none" strike="noStrike">
                <a:solidFill>
                  <a:srgbClr val="BFCBDA"/>
                </a:solidFill>
                <a:latin typeface="Calibri"/>
                <a:ea typeface="Calibri"/>
                <a:cs typeface="Calibri"/>
                <a:sym typeface="Calibri"/>
              </a:rPr>
              <a:t>Ashthaben Girishbhai Babariya  ·  University of Wales Trinity Saint David</a:t>
            </a:r>
            <a:endParaRPr b="0" i="0" sz="1600" u="none" cap="none" strike="noStrike">
              <a:solidFill>
                <a:schemeClr val="dk1"/>
              </a:solidFill>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