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nnifer Hughes-Cooke (2015101)" initials="JHC(" lastIdx="1" clrIdx="0">
    <p:extLst>
      <p:ext uri="{19B8F6BF-5375-455C-9EA6-DF929625EA0E}">
        <p15:presenceInfo xmlns:p15="http://schemas.microsoft.com/office/powerpoint/2012/main" userId="S::2015101@student.uwtsd.ac.uk::eab6f7ad-d421-468d-8f3e-868b82bec99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varScale="1">
        <p:scale>
          <a:sx n="86" d="100"/>
          <a:sy n="86" d="100"/>
        </p:scale>
        <p:origin x="4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848FF2-F46C-4546-8ED4-4A474466ADB5}" type="doc">
      <dgm:prSet loTypeId="urn:microsoft.com/office/officeart/2005/8/layout/matrix2" loCatId="matrix" qsTypeId="urn:microsoft.com/office/officeart/2005/8/quickstyle/simple1" qsCatId="simple" csTypeId="urn:microsoft.com/office/officeart/2005/8/colors/accent2_2" csCatId="accent2" phldr="1"/>
      <dgm:spPr/>
      <dgm:t>
        <a:bodyPr/>
        <a:lstStyle/>
        <a:p>
          <a:endParaRPr lang="en-GB"/>
        </a:p>
      </dgm:t>
    </dgm:pt>
    <dgm:pt modelId="{B595FB53-0FAC-4622-9085-19A6D237ADA8}">
      <dgm:prSet phldrT="[Text]"/>
      <dgm:spPr/>
      <dgm:t>
        <a:bodyPr/>
        <a:lstStyle/>
        <a:p>
          <a:r>
            <a:rPr lang="en-GB" dirty="0"/>
            <a:t>Host-independent commercial</a:t>
          </a:r>
        </a:p>
        <a:p>
          <a:r>
            <a:rPr lang="en-GB" dirty="0">
              <a:solidFill>
                <a:schemeClr val="accent6"/>
              </a:solidFill>
            </a:rPr>
            <a:t>e.g. Booking.com</a:t>
          </a:r>
        </a:p>
      </dgm:t>
    </dgm:pt>
    <dgm:pt modelId="{2994CAC1-CF7D-494C-A873-E5C14FF809F4}" type="parTrans" cxnId="{1FCFCDDC-B4F2-4E72-ACE1-6E4737EDD20F}">
      <dgm:prSet/>
      <dgm:spPr/>
      <dgm:t>
        <a:bodyPr/>
        <a:lstStyle/>
        <a:p>
          <a:endParaRPr lang="en-GB"/>
        </a:p>
      </dgm:t>
    </dgm:pt>
    <dgm:pt modelId="{27E0DACD-1D29-4859-AC1C-D07EE9158567}" type="sibTrans" cxnId="{1FCFCDDC-B4F2-4E72-ACE1-6E4737EDD20F}">
      <dgm:prSet/>
      <dgm:spPr/>
      <dgm:t>
        <a:bodyPr/>
        <a:lstStyle/>
        <a:p>
          <a:endParaRPr lang="en-GB"/>
        </a:p>
      </dgm:t>
    </dgm:pt>
    <dgm:pt modelId="{E667D894-5E52-47CD-BF54-3A6B1E3564D3}">
      <dgm:prSet phldrT="[Text]"/>
      <dgm:spPr/>
      <dgm:t>
        <a:bodyPr/>
        <a:lstStyle/>
        <a:p>
          <a:r>
            <a:rPr lang="en-GB" dirty="0"/>
            <a:t>Host-dependent commercial</a:t>
          </a:r>
        </a:p>
        <a:p>
          <a:r>
            <a:rPr lang="en-GB" dirty="0">
              <a:solidFill>
                <a:schemeClr val="accent6"/>
              </a:solidFill>
            </a:rPr>
            <a:t>e.g.</a:t>
          </a:r>
        </a:p>
        <a:p>
          <a:r>
            <a:rPr lang="en-GB" dirty="0">
              <a:solidFill>
                <a:schemeClr val="accent6"/>
              </a:solidFill>
            </a:rPr>
            <a:t>Airbnb</a:t>
          </a:r>
        </a:p>
      </dgm:t>
    </dgm:pt>
    <dgm:pt modelId="{B4EAF1CA-C7B8-4C2D-B4C3-3C1A1EEA2EAC}" type="parTrans" cxnId="{BB8FD0E8-B9A5-4C12-97CF-9823CAF8E926}">
      <dgm:prSet/>
      <dgm:spPr/>
      <dgm:t>
        <a:bodyPr/>
        <a:lstStyle/>
        <a:p>
          <a:endParaRPr lang="en-GB"/>
        </a:p>
      </dgm:t>
    </dgm:pt>
    <dgm:pt modelId="{AF83ECBA-4239-4304-AD51-8B4174B0E954}" type="sibTrans" cxnId="{BB8FD0E8-B9A5-4C12-97CF-9823CAF8E926}">
      <dgm:prSet/>
      <dgm:spPr/>
      <dgm:t>
        <a:bodyPr/>
        <a:lstStyle/>
        <a:p>
          <a:endParaRPr lang="en-GB"/>
        </a:p>
      </dgm:t>
    </dgm:pt>
    <dgm:pt modelId="{2B03E90E-9FE6-4D5C-851D-6502DD9BA05F}">
      <dgm:prSet phldrT="[Text]"/>
      <dgm:spPr/>
      <dgm:t>
        <a:bodyPr/>
        <a:lstStyle/>
        <a:p>
          <a:r>
            <a:rPr lang="en-GB" dirty="0"/>
            <a:t>Host-independent non-commercial</a:t>
          </a:r>
        </a:p>
        <a:p>
          <a:r>
            <a:rPr lang="en-GB" dirty="0">
              <a:solidFill>
                <a:schemeClr val="accent6"/>
              </a:solidFill>
            </a:rPr>
            <a:t>e.g. </a:t>
          </a:r>
          <a:r>
            <a:rPr lang="en-GB" dirty="0" err="1">
              <a:solidFill>
                <a:schemeClr val="accent6"/>
              </a:solidFill>
            </a:rPr>
            <a:t>HomeExchange</a:t>
          </a:r>
          <a:endParaRPr lang="en-GB" dirty="0">
            <a:solidFill>
              <a:schemeClr val="accent6"/>
            </a:solidFill>
          </a:endParaRPr>
        </a:p>
      </dgm:t>
    </dgm:pt>
    <dgm:pt modelId="{184A1332-C68B-46F6-AFA9-63EC57634CFD}" type="parTrans" cxnId="{00DE966E-55EA-4E27-8634-51029EB1C634}">
      <dgm:prSet/>
      <dgm:spPr/>
      <dgm:t>
        <a:bodyPr/>
        <a:lstStyle/>
        <a:p>
          <a:endParaRPr lang="en-GB"/>
        </a:p>
      </dgm:t>
    </dgm:pt>
    <dgm:pt modelId="{B0DA5765-70CC-402E-9C06-5D7A2C26A579}" type="sibTrans" cxnId="{00DE966E-55EA-4E27-8634-51029EB1C634}">
      <dgm:prSet/>
      <dgm:spPr/>
      <dgm:t>
        <a:bodyPr/>
        <a:lstStyle/>
        <a:p>
          <a:endParaRPr lang="en-GB"/>
        </a:p>
      </dgm:t>
    </dgm:pt>
    <dgm:pt modelId="{C25AE028-0CB7-49DB-9DF9-FCDB8322A944}">
      <dgm:prSet phldrT="[Text]"/>
      <dgm:spPr/>
      <dgm:t>
        <a:bodyPr/>
        <a:lstStyle/>
        <a:p>
          <a:r>
            <a:rPr lang="en-GB" dirty="0"/>
            <a:t>Host-dependent non-commercial</a:t>
          </a:r>
        </a:p>
        <a:p>
          <a:r>
            <a:rPr lang="en-GB" dirty="0">
              <a:solidFill>
                <a:schemeClr val="accent6"/>
              </a:solidFill>
            </a:rPr>
            <a:t>e.g. Couchsurfing</a:t>
          </a:r>
        </a:p>
      </dgm:t>
    </dgm:pt>
    <dgm:pt modelId="{98708958-4BD3-4173-BE0A-D9E2DCDB9004}" type="parTrans" cxnId="{89FB3BCF-8873-4397-99CB-61FAF64AF816}">
      <dgm:prSet/>
      <dgm:spPr/>
      <dgm:t>
        <a:bodyPr/>
        <a:lstStyle/>
        <a:p>
          <a:endParaRPr lang="en-GB"/>
        </a:p>
      </dgm:t>
    </dgm:pt>
    <dgm:pt modelId="{45201D1F-2994-42D3-A28E-F95043F63D85}" type="sibTrans" cxnId="{89FB3BCF-8873-4397-99CB-61FAF64AF816}">
      <dgm:prSet/>
      <dgm:spPr/>
      <dgm:t>
        <a:bodyPr/>
        <a:lstStyle/>
        <a:p>
          <a:endParaRPr lang="en-GB"/>
        </a:p>
      </dgm:t>
    </dgm:pt>
    <dgm:pt modelId="{2D8C937A-4450-4F1A-8F9D-386149781839}" type="pres">
      <dgm:prSet presAssocID="{EE848FF2-F46C-4546-8ED4-4A474466ADB5}" presName="matrix" presStyleCnt="0">
        <dgm:presLayoutVars>
          <dgm:chMax val="1"/>
          <dgm:dir/>
          <dgm:resizeHandles val="exact"/>
        </dgm:presLayoutVars>
      </dgm:prSet>
      <dgm:spPr/>
    </dgm:pt>
    <dgm:pt modelId="{05782ACC-4EAA-45DC-B2D0-5740F904520D}" type="pres">
      <dgm:prSet presAssocID="{EE848FF2-F46C-4546-8ED4-4A474466ADB5}" presName="axisShape" presStyleLbl="bgShp" presStyleIdx="0" presStyleCnt="1"/>
      <dgm:spPr/>
    </dgm:pt>
    <dgm:pt modelId="{2A34BDD6-4BD7-4234-8B9E-30F476B622C6}" type="pres">
      <dgm:prSet presAssocID="{EE848FF2-F46C-4546-8ED4-4A474466ADB5}" presName="rect1" presStyleLbl="node1" presStyleIdx="0" presStyleCnt="4">
        <dgm:presLayoutVars>
          <dgm:chMax val="0"/>
          <dgm:chPref val="0"/>
          <dgm:bulletEnabled val="1"/>
        </dgm:presLayoutVars>
      </dgm:prSet>
      <dgm:spPr/>
    </dgm:pt>
    <dgm:pt modelId="{BF9BA87B-141E-4090-A5FB-F6A168D2197B}" type="pres">
      <dgm:prSet presAssocID="{EE848FF2-F46C-4546-8ED4-4A474466ADB5}" presName="rect2" presStyleLbl="node1" presStyleIdx="1" presStyleCnt="4">
        <dgm:presLayoutVars>
          <dgm:chMax val="0"/>
          <dgm:chPref val="0"/>
          <dgm:bulletEnabled val="1"/>
        </dgm:presLayoutVars>
      </dgm:prSet>
      <dgm:spPr/>
    </dgm:pt>
    <dgm:pt modelId="{CA99C942-BFB4-45DF-8402-290027B04E3C}" type="pres">
      <dgm:prSet presAssocID="{EE848FF2-F46C-4546-8ED4-4A474466ADB5}" presName="rect3" presStyleLbl="node1" presStyleIdx="2" presStyleCnt="4">
        <dgm:presLayoutVars>
          <dgm:chMax val="0"/>
          <dgm:chPref val="0"/>
          <dgm:bulletEnabled val="1"/>
        </dgm:presLayoutVars>
      </dgm:prSet>
      <dgm:spPr/>
    </dgm:pt>
    <dgm:pt modelId="{78E34269-49B1-479B-88DA-B1D742DC8D12}" type="pres">
      <dgm:prSet presAssocID="{EE848FF2-F46C-4546-8ED4-4A474466ADB5}" presName="rect4" presStyleLbl="node1" presStyleIdx="3" presStyleCnt="4">
        <dgm:presLayoutVars>
          <dgm:chMax val="0"/>
          <dgm:chPref val="0"/>
          <dgm:bulletEnabled val="1"/>
        </dgm:presLayoutVars>
      </dgm:prSet>
      <dgm:spPr/>
    </dgm:pt>
  </dgm:ptLst>
  <dgm:cxnLst>
    <dgm:cxn modelId="{E66B7118-5E16-4066-85D0-8569B1291A93}" type="presOf" srcId="{2B03E90E-9FE6-4D5C-851D-6502DD9BA05F}" destId="{CA99C942-BFB4-45DF-8402-290027B04E3C}" srcOrd="0" destOrd="0" presId="urn:microsoft.com/office/officeart/2005/8/layout/matrix2"/>
    <dgm:cxn modelId="{00DE966E-55EA-4E27-8634-51029EB1C634}" srcId="{EE848FF2-F46C-4546-8ED4-4A474466ADB5}" destId="{2B03E90E-9FE6-4D5C-851D-6502DD9BA05F}" srcOrd="2" destOrd="0" parTransId="{184A1332-C68B-46F6-AFA9-63EC57634CFD}" sibTransId="{B0DA5765-70CC-402E-9C06-5D7A2C26A579}"/>
    <dgm:cxn modelId="{B7578C72-C34E-494D-AD99-3001258087E3}" type="presOf" srcId="{E667D894-5E52-47CD-BF54-3A6B1E3564D3}" destId="{BF9BA87B-141E-4090-A5FB-F6A168D2197B}" srcOrd="0" destOrd="0" presId="urn:microsoft.com/office/officeart/2005/8/layout/matrix2"/>
    <dgm:cxn modelId="{44F0D6BA-1717-427A-90B2-51E29B5E698C}" type="presOf" srcId="{EE848FF2-F46C-4546-8ED4-4A474466ADB5}" destId="{2D8C937A-4450-4F1A-8F9D-386149781839}" srcOrd="0" destOrd="0" presId="urn:microsoft.com/office/officeart/2005/8/layout/matrix2"/>
    <dgm:cxn modelId="{89FB3BCF-8873-4397-99CB-61FAF64AF816}" srcId="{EE848FF2-F46C-4546-8ED4-4A474466ADB5}" destId="{C25AE028-0CB7-49DB-9DF9-FCDB8322A944}" srcOrd="3" destOrd="0" parTransId="{98708958-4BD3-4173-BE0A-D9E2DCDB9004}" sibTransId="{45201D1F-2994-42D3-A28E-F95043F63D85}"/>
    <dgm:cxn modelId="{1FCFCDDC-B4F2-4E72-ACE1-6E4737EDD20F}" srcId="{EE848FF2-F46C-4546-8ED4-4A474466ADB5}" destId="{B595FB53-0FAC-4622-9085-19A6D237ADA8}" srcOrd="0" destOrd="0" parTransId="{2994CAC1-CF7D-494C-A873-E5C14FF809F4}" sibTransId="{27E0DACD-1D29-4859-AC1C-D07EE9158567}"/>
    <dgm:cxn modelId="{BB8FD0E8-B9A5-4C12-97CF-9823CAF8E926}" srcId="{EE848FF2-F46C-4546-8ED4-4A474466ADB5}" destId="{E667D894-5E52-47CD-BF54-3A6B1E3564D3}" srcOrd="1" destOrd="0" parTransId="{B4EAF1CA-C7B8-4C2D-B4C3-3C1A1EEA2EAC}" sibTransId="{AF83ECBA-4239-4304-AD51-8B4174B0E954}"/>
    <dgm:cxn modelId="{A9EAC3F9-D7A9-4A15-9D04-D8FDC987AE7B}" type="presOf" srcId="{C25AE028-0CB7-49DB-9DF9-FCDB8322A944}" destId="{78E34269-49B1-479B-88DA-B1D742DC8D12}" srcOrd="0" destOrd="0" presId="urn:microsoft.com/office/officeart/2005/8/layout/matrix2"/>
    <dgm:cxn modelId="{B55808FB-C553-4874-B387-33128816E5EC}" type="presOf" srcId="{B595FB53-0FAC-4622-9085-19A6D237ADA8}" destId="{2A34BDD6-4BD7-4234-8B9E-30F476B622C6}" srcOrd="0" destOrd="0" presId="urn:microsoft.com/office/officeart/2005/8/layout/matrix2"/>
    <dgm:cxn modelId="{A5A99E96-66B8-4BDD-B818-DD9D2A9D4F5F}" type="presParOf" srcId="{2D8C937A-4450-4F1A-8F9D-386149781839}" destId="{05782ACC-4EAA-45DC-B2D0-5740F904520D}" srcOrd="0" destOrd="0" presId="urn:microsoft.com/office/officeart/2005/8/layout/matrix2"/>
    <dgm:cxn modelId="{DC3FFE33-75D5-4643-850B-E227A77A8399}" type="presParOf" srcId="{2D8C937A-4450-4F1A-8F9D-386149781839}" destId="{2A34BDD6-4BD7-4234-8B9E-30F476B622C6}" srcOrd="1" destOrd="0" presId="urn:microsoft.com/office/officeart/2005/8/layout/matrix2"/>
    <dgm:cxn modelId="{09DF045E-C3FB-47E2-8714-B6498A984BEB}" type="presParOf" srcId="{2D8C937A-4450-4F1A-8F9D-386149781839}" destId="{BF9BA87B-141E-4090-A5FB-F6A168D2197B}" srcOrd="2" destOrd="0" presId="urn:microsoft.com/office/officeart/2005/8/layout/matrix2"/>
    <dgm:cxn modelId="{E78BF2AF-2B6B-4837-B42D-455828624CBC}" type="presParOf" srcId="{2D8C937A-4450-4F1A-8F9D-386149781839}" destId="{CA99C942-BFB4-45DF-8402-290027B04E3C}" srcOrd="3" destOrd="0" presId="urn:microsoft.com/office/officeart/2005/8/layout/matrix2"/>
    <dgm:cxn modelId="{D8A9DC96-F3A6-4AEC-AB62-A8898456FB15}" type="presParOf" srcId="{2D8C937A-4450-4F1A-8F9D-386149781839}" destId="{78E34269-49B1-479B-88DA-B1D742DC8D12}"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82ACC-4EAA-45DC-B2D0-5740F904520D}">
      <dsp:nvSpPr>
        <dsp:cNvPr id="0" name=""/>
        <dsp:cNvSpPr/>
      </dsp:nvSpPr>
      <dsp:spPr>
        <a:xfrm>
          <a:off x="3152967" y="0"/>
          <a:ext cx="3776879" cy="3776879"/>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34BDD6-4BD7-4234-8B9E-30F476B622C6}">
      <dsp:nvSpPr>
        <dsp:cNvPr id="0" name=""/>
        <dsp:cNvSpPr/>
      </dsp:nvSpPr>
      <dsp:spPr>
        <a:xfrm>
          <a:off x="3398464" y="245497"/>
          <a:ext cx="1510751" cy="151075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Host-independent commercial</a:t>
          </a:r>
        </a:p>
        <a:p>
          <a:pPr marL="0" lvl="0" indent="0" algn="ctr" defTabSz="533400">
            <a:lnSpc>
              <a:spcPct val="90000"/>
            </a:lnSpc>
            <a:spcBef>
              <a:spcPct val="0"/>
            </a:spcBef>
            <a:spcAft>
              <a:spcPct val="35000"/>
            </a:spcAft>
            <a:buNone/>
          </a:pPr>
          <a:r>
            <a:rPr lang="en-GB" sz="1200" kern="1200" dirty="0">
              <a:solidFill>
                <a:schemeClr val="accent6"/>
              </a:solidFill>
            </a:rPr>
            <a:t>e.g. Booking.com</a:t>
          </a:r>
        </a:p>
      </dsp:txBody>
      <dsp:txXfrm>
        <a:off x="3472213" y="319246"/>
        <a:ext cx="1363253" cy="1363253"/>
      </dsp:txXfrm>
    </dsp:sp>
    <dsp:sp modelId="{BF9BA87B-141E-4090-A5FB-F6A168D2197B}">
      <dsp:nvSpPr>
        <dsp:cNvPr id="0" name=""/>
        <dsp:cNvSpPr/>
      </dsp:nvSpPr>
      <dsp:spPr>
        <a:xfrm>
          <a:off x="5173597" y="245497"/>
          <a:ext cx="1510751" cy="151075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Host-dependent commercial</a:t>
          </a:r>
        </a:p>
        <a:p>
          <a:pPr marL="0" lvl="0" indent="0" algn="ctr" defTabSz="533400">
            <a:lnSpc>
              <a:spcPct val="90000"/>
            </a:lnSpc>
            <a:spcBef>
              <a:spcPct val="0"/>
            </a:spcBef>
            <a:spcAft>
              <a:spcPct val="35000"/>
            </a:spcAft>
            <a:buNone/>
          </a:pPr>
          <a:r>
            <a:rPr lang="en-GB" sz="1200" kern="1200" dirty="0">
              <a:solidFill>
                <a:schemeClr val="accent6"/>
              </a:solidFill>
            </a:rPr>
            <a:t>e.g.</a:t>
          </a:r>
        </a:p>
        <a:p>
          <a:pPr marL="0" lvl="0" indent="0" algn="ctr" defTabSz="533400">
            <a:lnSpc>
              <a:spcPct val="90000"/>
            </a:lnSpc>
            <a:spcBef>
              <a:spcPct val="0"/>
            </a:spcBef>
            <a:spcAft>
              <a:spcPct val="35000"/>
            </a:spcAft>
            <a:buNone/>
          </a:pPr>
          <a:r>
            <a:rPr lang="en-GB" sz="1200" kern="1200" dirty="0">
              <a:solidFill>
                <a:schemeClr val="accent6"/>
              </a:solidFill>
            </a:rPr>
            <a:t>Airbnb</a:t>
          </a:r>
        </a:p>
      </dsp:txBody>
      <dsp:txXfrm>
        <a:off x="5247346" y="319246"/>
        <a:ext cx="1363253" cy="1363253"/>
      </dsp:txXfrm>
    </dsp:sp>
    <dsp:sp modelId="{CA99C942-BFB4-45DF-8402-290027B04E3C}">
      <dsp:nvSpPr>
        <dsp:cNvPr id="0" name=""/>
        <dsp:cNvSpPr/>
      </dsp:nvSpPr>
      <dsp:spPr>
        <a:xfrm>
          <a:off x="3398464" y="2020630"/>
          <a:ext cx="1510751" cy="151075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Host-independent non-commercial</a:t>
          </a:r>
        </a:p>
        <a:p>
          <a:pPr marL="0" lvl="0" indent="0" algn="ctr" defTabSz="533400">
            <a:lnSpc>
              <a:spcPct val="90000"/>
            </a:lnSpc>
            <a:spcBef>
              <a:spcPct val="0"/>
            </a:spcBef>
            <a:spcAft>
              <a:spcPct val="35000"/>
            </a:spcAft>
            <a:buNone/>
          </a:pPr>
          <a:r>
            <a:rPr lang="en-GB" sz="1200" kern="1200" dirty="0">
              <a:solidFill>
                <a:schemeClr val="accent6"/>
              </a:solidFill>
            </a:rPr>
            <a:t>e.g. </a:t>
          </a:r>
          <a:r>
            <a:rPr lang="en-GB" sz="1200" kern="1200" dirty="0" err="1">
              <a:solidFill>
                <a:schemeClr val="accent6"/>
              </a:solidFill>
            </a:rPr>
            <a:t>HomeExchange</a:t>
          </a:r>
          <a:endParaRPr lang="en-GB" sz="1200" kern="1200" dirty="0">
            <a:solidFill>
              <a:schemeClr val="accent6"/>
            </a:solidFill>
          </a:endParaRPr>
        </a:p>
      </dsp:txBody>
      <dsp:txXfrm>
        <a:off x="3472213" y="2094379"/>
        <a:ext cx="1363253" cy="1363253"/>
      </dsp:txXfrm>
    </dsp:sp>
    <dsp:sp modelId="{78E34269-49B1-479B-88DA-B1D742DC8D12}">
      <dsp:nvSpPr>
        <dsp:cNvPr id="0" name=""/>
        <dsp:cNvSpPr/>
      </dsp:nvSpPr>
      <dsp:spPr>
        <a:xfrm>
          <a:off x="5173597" y="2020630"/>
          <a:ext cx="1510751" cy="151075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Host-dependent non-commercial</a:t>
          </a:r>
        </a:p>
        <a:p>
          <a:pPr marL="0" lvl="0" indent="0" algn="ctr" defTabSz="533400">
            <a:lnSpc>
              <a:spcPct val="90000"/>
            </a:lnSpc>
            <a:spcBef>
              <a:spcPct val="0"/>
            </a:spcBef>
            <a:spcAft>
              <a:spcPct val="35000"/>
            </a:spcAft>
            <a:buNone/>
          </a:pPr>
          <a:r>
            <a:rPr lang="en-GB" sz="1200" kern="1200" dirty="0">
              <a:solidFill>
                <a:schemeClr val="accent6"/>
              </a:solidFill>
            </a:rPr>
            <a:t>e.g. Couchsurfing</a:t>
          </a:r>
        </a:p>
      </dsp:txBody>
      <dsp:txXfrm>
        <a:off x="5247346" y="2094379"/>
        <a:ext cx="1363253" cy="1363253"/>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2/24/2021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2/24/2021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2/24/2021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2/24/2021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2/24/2021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2/24/2021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2/24/2021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iphonemod.net/singapore-fines-airbnb-hosts.html" TargetMode="External"/><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dx.doi.org/10.23912/9781911396512&#8211;3604" TargetMode="External"/><Relationship Id="rId2" Type="http://schemas.openxmlformats.org/officeDocument/2006/relationships/hyperlink" Target="https://dx.doi.org/10.23912/9781911396512&#8211;3600" TargetMode="External"/><Relationship Id="rId1" Type="http://schemas.openxmlformats.org/officeDocument/2006/relationships/slideLayout" Target="../slideLayouts/slideLayout2.xml"/><Relationship Id="rId4" Type="http://schemas.openxmlformats.org/officeDocument/2006/relationships/hyperlink" Target="https://dx.doi.org/10.23912/9781911396512&#8211;361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10A09-ABA5-415A-896C-6487DDB22089}"/>
              </a:ext>
            </a:extLst>
          </p:cNvPr>
          <p:cNvSpPr>
            <a:spLocks noGrp="1"/>
          </p:cNvSpPr>
          <p:nvPr>
            <p:ph type="ctrTitle"/>
          </p:nvPr>
        </p:nvSpPr>
        <p:spPr/>
        <p:txBody>
          <a:bodyPr>
            <a:noAutofit/>
          </a:bodyPr>
          <a:lstStyle/>
          <a:p>
            <a:r>
              <a:rPr lang="en-GB" sz="4400" dirty="0"/>
              <a:t>Airbnb, The Shared Economy, Their competitors, sustainability and the digital business</a:t>
            </a:r>
          </a:p>
        </p:txBody>
      </p:sp>
      <p:sp>
        <p:nvSpPr>
          <p:cNvPr id="3" name="Subtitle 2">
            <a:extLst>
              <a:ext uri="{FF2B5EF4-FFF2-40B4-BE49-F238E27FC236}">
                <a16:creationId xmlns:a16="http://schemas.microsoft.com/office/drawing/2014/main" id="{BE41A6C0-D76C-4591-BBDD-489B1216299C}"/>
              </a:ext>
            </a:extLst>
          </p:cNvPr>
          <p:cNvSpPr>
            <a:spLocks noGrp="1"/>
          </p:cNvSpPr>
          <p:nvPr>
            <p:ph type="subTitle" idx="1"/>
          </p:nvPr>
        </p:nvSpPr>
        <p:spPr/>
        <p:txBody>
          <a:bodyPr/>
          <a:lstStyle/>
          <a:p>
            <a:r>
              <a:rPr lang="en-GB" dirty="0"/>
              <a:t>Chapters 2, 6 and 24 of </a:t>
            </a:r>
            <a:r>
              <a:rPr lang="en-GB" i="1" dirty="0"/>
              <a:t>Peer-to-peer Accommodation Networks: Pushing the boundaries.</a:t>
            </a:r>
            <a:endParaRPr lang="en-GB" dirty="0"/>
          </a:p>
        </p:txBody>
      </p:sp>
      <p:sp>
        <p:nvSpPr>
          <p:cNvPr id="4" name="TextBox 3">
            <a:extLst>
              <a:ext uri="{FF2B5EF4-FFF2-40B4-BE49-F238E27FC236}">
                <a16:creationId xmlns:a16="http://schemas.microsoft.com/office/drawing/2014/main" id="{9C046AC8-EB43-475A-BC7D-C661390E23BA}"/>
              </a:ext>
            </a:extLst>
          </p:cNvPr>
          <p:cNvSpPr txBox="1"/>
          <p:nvPr/>
        </p:nvSpPr>
        <p:spPr>
          <a:xfrm>
            <a:off x="9244614" y="5051394"/>
            <a:ext cx="2947386" cy="1200329"/>
          </a:xfrm>
          <a:prstGeom prst="rect">
            <a:avLst/>
          </a:prstGeom>
          <a:noFill/>
        </p:spPr>
        <p:txBody>
          <a:bodyPr wrap="square" rtlCol="0">
            <a:spAutoFit/>
          </a:bodyPr>
          <a:lstStyle/>
          <a:p>
            <a:r>
              <a:rPr lang="en-GB" dirty="0"/>
              <a:t>Jennifer Hughes-Cooke (2015101) </a:t>
            </a:r>
          </a:p>
          <a:p>
            <a:r>
              <a:rPr lang="en-GB" dirty="0"/>
              <a:t>BMS6002 </a:t>
            </a:r>
          </a:p>
          <a:p>
            <a:r>
              <a:rPr lang="en-GB" dirty="0"/>
              <a:t>Assignment 1</a:t>
            </a:r>
          </a:p>
        </p:txBody>
      </p:sp>
    </p:spTree>
    <p:extLst>
      <p:ext uri="{BB962C8B-B14F-4D97-AF65-F5344CB8AC3E}">
        <p14:creationId xmlns:p14="http://schemas.microsoft.com/office/powerpoint/2010/main" val="3876574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3D267-B969-4353-9F3F-3D95D33E1CF5}"/>
              </a:ext>
            </a:extLst>
          </p:cNvPr>
          <p:cNvSpPr>
            <a:spLocks noGrp="1"/>
          </p:cNvSpPr>
          <p:nvPr>
            <p:ph type="title"/>
          </p:nvPr>
        </p:nvSpPr>
        <p:spPr/>
        <p:txBody>
          <a:bodyPr/>
          <a:lstStyle/>
          <a:p>
            <a:r>
              <a:rPr lang="en-GB" dirty="0"/>
              <a:t>IN This Presentation…</a:t>
            </a:r>
          </a:p>
        </p:txBody>
      </p:sp>
      <p:sp>
        <p:nvSpPr>
          <p:cNvPr id="3" name="Content Placeholder 2">
            <a:extLst>
              <a:ext uri="{FF2B5EF4-FFF2-40B4-BE49-F238E27FC236}">
                <a16:creationId xmlns:a16="http://schemas.microsoft.com/office/drawing/2014/main" id="{298916F3-D834-405B-A95D-556E8E505BB7}"/>
              </a:ext>
            </a:extLst>
          </p:cNvPr>
          <p:cNvSpPr>
            <a:spLocks noGrp="1"/>
          </p:cNvSpPr>
          <p:nvPr>
            <p:ph idx="1"/>
          </p:nvPr>
        </p:nvSpPr>
        <p:spPr/>
        <p:txBody>
          <a:bodyPr/>
          <a:lstStyle/>
          <a:p>
            <a:pPr marL="0" indent="0">
              <a:buClr>
                <a:schemeClr val="tx1"/>
              </a:buClr>
              <a:buNone/>
            </a:pPr>
            <a:r>
              <a:rPr lang="en-GB" dirty="0"/>
              <a:t>An examination of the accommodation hire company Airbnb…</a:t>
            </a:r>
          </a:p>
          <a:p>
            <a:pPr>
              <a:lnSpc>
                <a:spcPct val="150000"/>
              </a:lnSpc>
              <a:buClr>
                <a:schemeClr val="tx1"/>
              </a:buClr>
              <a:buFont typeface="Wingdings" panose="05000000000000000000" pitchFamily="2" charset="2"/>
              <a:buChar char="v"/>
            </a:pPr>
            <a:r>
              <a:rPr lang="en-GB" dirty="0"/>
              <a:t>And if they can really describe themselves as Shared Economy or simply Peer-to-Peer economy?, why? what could they change?</a:t>
            </a:r>
          </a:p>
          <a:p>
            <a:pPr>
              <a:lnSpc>
                <a:spcPct val="150000"/>
              </a:lnSpc>
              <a:buClr>
                <a:schemeClr val="tx1"/>
              </a:buClr>
              <a:buFont typeface="Wingdings" panose="05000000000000000000" pitchFamily="2" charset="2"/>
              <a:buChar char="v"/>
            </a:pPr>
            <a:r>
              <a:rPr lang="en-GB" dirty="0"/>
              <a:t> And where they stand in comparison to competitors</a:t>
            </a:r>
          </a:p>
          <a:p>
            <a:pPr>
              <a:lnSpc>
                <a:spcPct val="150000"/>
              </a:lnSpc>
              <a:buClr>
                <a:schemeClr val="tx1"/>
              </a:buClr>
              <a:buFont typeface="Wingdings" panose="05000000000000000000" pitchFamily="2" charset="2"/>
              <a:buChar char="v"/>
            </a:pPr>
            <a:r>
              <a:rPr lang="en-GB" dirty="0"/>
              <a:t>And how they perform in terms of sustainability and ESG</a:t>
            </a:r>
          </a:p>
          <a:p>
            <a:pPr>
              <a:lnSpc>
                <a:spcPct val="150000"/>
              </a:lnSpc>
              <a:buClr>
                <a:schemeClr val="tx1"/>
              </a:buClr>
              <a:buFont typeface="Wingdings" panose="05000000000000000000" pitchFamily="2" charset="2"/>
              <a:buChar char="v"/>
            </a:pPr>
            <a:r>
              <a:rPr lang="en-GB" dirty="0"/>
              <a:t>Altogether as a digital business</a:t>
            </a:r>
          </a:p>
        </p:txBody>
      </p:sp>
      <p:pic>
        <p:nvPicPr>
          <p:cNvPr id="5" name="Picture 4" descr="Hotel bell">
            <a:extLst>
              <a:ext uri="{FF2B5EF4-FFF2-40B4-BE49-F238E27FC236}">
                <a16:creationId xmlns:a16="http://schemas.microsoft.com/office/drawing/2014/main" id="{69E3A64A-4830-47E8-84C0-6017F14386FD}"/>
              </a:ext>
            </a:extLst>
          </p:cNvPr>
          <p:cNvPicPr>
            <a:picLocks noChangeAspect="1"/>
          </p:cNvPicPr>
          <p:nvPr/>
        </p:nvPicPr>
        <p:blipFill>
          <a:blip r:embed="rId2"/>
          <a:stretch>
            <a:fillRect/>
          </a:stretch>
        </p:blipFill>
        <p:spPr>
          <a:xfrm>
            <a:off x="1295924" y="59636"/>
            <a:ext cx="2997379" cy="1997765"/>
          </a:xfrm>
          <a:prstGeom prst="rect">
            <a:avLst/>
          </a:prstGeom>
          <a:ln>
            <a:noFill/>
          </a:ln>
          <a:effectLst>
            <a:softEdge rad="112500"/>
          </a:effectLst>
        </p:spPr>
      </p:pic>
    </p:spTree>
    <p:extLst>
      <p:ext uri="{BB962C8B-B14F-4D97-AF65-F5344CB8AC3E}">
        <p14:creationId xmlns:p14="http://schemas.microsoft.com/office/powerpoint/2010/main" val="180062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8BAAA-FA9F-4E08-A981-7FF775AAC8BB}"/>
              </a:ext>
            </a:extLst>
          </p:cNvPr>
          <p:cNvSpPr>
            <a:spLocks noGrp="1"/>
          </p:cNvSpPr>
          <p:nvPr>
            <p:ph type="title"/>
          </p:nvPr>
        </p:nvSpPr>
        <p:spPr>
          <a:xfrm>
            <a:off x="640672" y="764373"/>
            <a:ext cx="8610600" cy="1293028"/>
          </a:xfrm>
        </p:spPr>
        <p:txBody>
          <a:bodyPr/>
          <a:lstStyle/>
          <a:p>
            <a:pPr algn="l"/>
            <a:r>
              <a:rPr lang="en-GB" dirty="0"/>
              <a:t>The Sharing economy</a:t>
            </a:r>
          </a:p>
        </p:txBody>
      </p:sp>
      <p:sp>
        <p:nvSpPr>
          <p:cNvPr id="3" name="Content Placeholder 2">
            <a:extLst>
              <a:ext uri="{FF2B5EF4-FFF2-40B4-BE49-F238E27FC236}">
                <a16:creationId xmlns:a16="http://schemas.microsoft.com/office/drawing/2014/main" id="{FF0D4D66-9873-4636-9B0F-137C623FA1D3}"/>
              </a:ext>
            </a:extLst>
          </p:cNvPr>
          <p:cNvSpPr>
            <a:spLocks noGrp="1"/>
          </p:cNvSpPr>
          <p:nvPr>
            <p:ph idx="1"/>
          </p:nvPr>
        </p:nvSpPr>
        <p:spPr>
          <a:xfrm>
            <a:off x="3769567" y="5188455"/>
            <a:ext cx="4356717" cy="655172"/>
          </a:xfrm>
        </p:spPr>
        <p:txBody>
          <a:bodyPr>
            <a:normAutofit/>
          </a:bodyPr>
          <a:lstStyle/>
          <a:p>
            <a:pPr marL="0" indent="0" algn="ctr">
              <a:buNone/>
            </a:pPr>
            <a:r>
              <a:rPr lang="en-GB" u="sng" dirty="0"/>
              <a:t>What is The Sharing Economy?</a:t>
            </a:r>
          </a:p>
        </p:txBody>
      </p:sp>
      <p:sp>
        <p:nvSpPr>
          <p:cNvPr id="4" name="TextBox 3">
            <a:extLst>
              <a:ext uri="{FF2B5EF4-FFF2-40B4-BE49-F238E27FC236}">
                <a16:creationId xmlns:a16="http://schemas.microsoft.com/office/drawing/2014/main" id="{499F11CD-0357-4338-B16E-3B58BCBBB3FD}"/>
              </a:ext>
            </a:extLst>
          </p:cNvPr>
          <p:cNvSpPr txBox="1"/>
          <p:nvPr/>
        </p:nvSpPr>
        <p:spPr>
          <a:xfrm>
            <a:off x="719091" y="2778710"/>
            <a:ext cx="2698811" cy="2185214"/>
          </a:xfrm>
          <a:prstGeom prst="rect">
            <a:avLst/>
          </a:prstGeom>
          <a:noFill/>
        </p:spPr>
        <p:txBody>
          <a:bodyPr wrap="square" rtlCol="0">
            <a:spAutoFit/>
          </a:bodyPr>
          <a:lstStyle/>
          <a:p>
            <a:r>
              <a:rPr lang="en-GB" dirty="0"/>
              <a:t>The Sharing Economy refers to a specific context of exchange, which does not have to align with classical industry definitions. </a:t>
            </a:r>
          </a:p>
          <a:p>
            <a:r>
              <a:rPr lang="en-GB" sz="1400" dirty="0">
                <a:solidFill>
                  <a:schemeClr val="accent1"/>
                </a:solidFill>
              </a:rPr>
              <a:t>Reinhold, S. and </a:t>
            </a:r>
            <a:r>
              <a:rPr lang="en-GB" sz="1400" dirty="0" err="1">
                <a:solidFill>
                  <a:schemeClr val="accent1"/>
                </a:solidFill>
              </a:rPr>
              <a:t>Dolnicar</a:t>
            </a:r>
            <a:r>
              <a:rPr lang="en-GB" sz="1400" dirty="0">
                <a:solidFill>
                  <a:schemeClr val="accent1"/>
                </a:solidFill>
              </a:rPr>
              <a:t>, S. (2017)</a:t>
            </a:r>
          </a:p>
        </p:txBody>
      </p:sp>
      <p:sp>
        <p:nvSpPr>
          <p:cNvPr id="5" name="TextBox 4">
            <a:extLst>
              <a:ext uri="{FF2B5EF4-FFF2-40B4-BE49-F238E27FC236}">
                <a16:creationId xmlns:a16="http://schemas.microsoft.com/office/drawing/2014/main" id="{5D3BDA61-EC44-46A4-9133-A3C01898BDC8}"/>
              </a:ext>
            </a:extLst>
          </p:cNvPr>
          <p:cNvSpPr txBox="1"/>
          <p:nvPr/>
        </p:nvSpPr>
        <p:spPr>
          <a:xfrm>
            <a:off x="8561033" y="2655600"/>
            <a:ext cx="3630967" cy="2308324"/>
          </a:xfrm>
          <a:prstGeom prst="rect">
            <a:avLst/>
          </a:prstGeom>
          <a:noFill/>
        </p:spPr>
        <p:txBody>
          <a:bodyPr wrap="square" rtlCol="0">
            <a:spAutoFit/>
          </a:bodyPr>
          <a:lstStyle/>
          <a:p>
            <a:r>
              <a:rPr lang="en-GB" dirty="0"/>
              <a:t>Transactions in the sharing economy are facilitated relationships between buyers and sellers who connect to exchange access to resources in return for a monetary or non-monetary reward.</a:t>
            </a:r>
          </a:p>
          <a:p>
            <a:r>
              <a:rPr lang="en-GB" sz="1400" dirty="0">
                <a:solidFill>
                  <a:schemeClr val="accent1"/>
                </a:solidFill>
              </a:rPr>
              <a:t>Reinhold, S. and </a:t>
            </a:r>
            <a:r>
              <a:rPr lang="en-GB" sz="1400" dirty="0" err="1">
                <a:solidFill>
                  <a:schemeClr val="accent1"/>
                </a:solidFill>
              </a:rPr>
              <a:t>Dolnicar</a:t>
            </a:r>
            <a:r>
              <a:rPr lang="en-GB" sz="1400" dirty="0">
                <a:solidFill>
                  <a:schemeClr val="accent1"/>
                </a:solidFill>
              </a:rPr>
              <a:t>, S. (2017)</a:t>
            </a:r>
          </a:p>
        </p:txBody>
      </p:sp>
      <p:sp>
        <p:nvSpPr>
          <p:cNvPr id="6" name="TextBox 5">
            <a:extLst>
              <a:ext uri="{FF2B5EF4-FFF2-40B4-BE49-F238E27FC236}">
                <a16:creationId xmlns:a16="http://schemas.microsoft.com/office/drawing/2014/main" id="{B5EA0914-5954-4B8E-B480-2766F8B20315}"/>
              </a:ext>
            </a:extLst>
          </p:cNvPr>
          <p:cNvSpPr txBox="1"/>
          <p:nvPr/>
        </p:nvSpPr>
        <p:spPr>
          <a:xfrm>
            <a:off x="5011332" y="3051930"/>
            <a:ext cx="1873188" cy="830997"/>
          </a:xfrm>
          <a:prstGeom prst="rect">
            <a:avLst/>
          </a:prstGeom>
          <a:noFill/>
        </p:spPr>
        <p:txBody>
          <a:bodyPr wrap="square" rtlCol="0">
            <a:spAutoFit/>
          </a:bodyPr>
          <a:lstStyle/>
          <a:p>
            <a:pPr algn="ctr"/>
            <a:r>
              <a:rPr lang="en-GB" sz="1600" u="sng" dirty="0"/>
              <a:t>Sharing Economy Characteristics </a:t>
            </a:r>
          </a:p>
        </p:txBody>
      </p:sp>
      <p:sp>
        <p:nvSpPr>
          <p:cNvPr id="7" name="TextBox 6">
            <a:extLst>
              <a:ext uri="{FF2B5EF4-FFF2-40B4-BE49-F238E27FC236}">
                <a16:creationId xmlns:a16="http://schemas.microsoft.com/office/drawing/2014/main" id="{37835031-468A-4EE3-996E-7E19811B62E8}"/>
              </a:ext>
            </a:extLst>
          </p:cNvPr>
          <p:cNvSpPr txBox="1"/>
          <p:nvPr/>
        </p:nvSpPr>
        <p:spPr>
          <a:xfrm>
            <a:off x="3619130" y="2269255"/>
            <a:ext cx="1580225" cy="523220"/>
          </a:xfrm>
          <a:prstGeom prst="rect">
            <a:avLst/>
          </a:prstGeom>
          <a:noFill/>
        </p:spPr>
        <p:txBody>
          <a:bodyPr wrap="square" rtlCol="0">
            <a:spAutoFit/>
          </a:bodyPr>
          <a:lstStyle/>
          <a:p>
            <a:r>
              <a:rPr lang="en-GB" sz="1400" dirty="0">
                <a:solidFill>
                  <a:schemeClr val="accent1">
                    <a:lumMod val="60000"/>
                    <a:lumOff val="40000"/>
                  </a:schemeClr>
                </a:solidFill>
              </a:rPr>
              <a:t>Platform Dependence</a:t>
            </a:r>
          </a:p>
        </p:txBody>
      </p:sp>
      <p:sp>
        <p:nvSpPr>
          <p:cNvPr id="8" name="TextBox 7">
            <a:extLst>
              <a:ext uri="{FF2B5EF4-FFF2-40B4-BE49-F238E27FC236}">
                <a16:creationId xmlns:a16="http://schemas.microsoft.com/office/drawing/2014/main" id="{CD46FD19-57A8-4704-8516-7A5F126213A4}"/>
              </a:ext>
            </a:extLst>
          </p:cNvPr>
          <p:cNvSpPr txBox="1"/>
          <p:nvPr/>
        </p:nvSpPr>
        <p:spPr>
          <a:xfrm>
            <a:off x="5345836" y="1833280"/>
            <a:ext cx="1287262" cy="523220"/>
          </a:xfrm>
          <a:prstGeom prst="rect">
            <a:avLst/>
          </a:prstGeom>
          <a:noFill/>
        </p:spPr>
        <p:txBody>
          <a:bodyPr wrap="square" rtlCol="0">
            <a:spAutoFit/>
          </a:bodyPr>
          <a:lstStyle/>
          <a:p>
            <a:r>
              <a:rPr lang="en-GB" sz="1400" dirty="0">
                <a:solidFill>
                  <a:schemeClr val="accent1">
                    <a:lumMod val="60000"/>
                    <a:lumOff val="40000"/>
                  </a:schemeClr>
                </a:solidFill>
              </a:rPr>
              <a:t>Underutilised Resources</a:t>
            </a:r>
          </a:p>
        </p:txBody>
      </p:sp>
      <p:sp>
        <p:nvSpPr>
          <p:cNvPr id="9" name="TextBox 8">
            <a:extLst>
              <a:ext uri="{FF2B5EF4-FFF2-40B4-BE49-F238E27FC236}">
                <a16:creationId xmlns:a16="http://schemas.microsoft.com/office/drawing/2014/main" id="{F657CF09-7F6B-4A6E-84D2-64819424E3CE}"/>
              </a:ext>
            </a:extLst>
          </p:cNvPr>
          <p:cNvSpPr txBox="1"/>
          <p:nvPr/>
        </p:nvSpPr>
        <p:spPr>
          <a:xfrm>
            <a:off x="6992647" y="2287250"/>
            <a:ext cx="1336458" cy="523220"/>
          </a:xfrm>
          <a:prstGeom prst="rect">
            <a:avLst/>
          </a:prstGeom>
          <a:noFill/>
        </p:spPr>
        <p:txBody>
          <a:bodyPr wrap="square" rtlCol="0">
            <a:spAutoFit/>
          </a:bodyPr>
          <a:lstStyle/>
          <a:p>
            <a:r>
              <a:rPr lang="en-GB" sz="1400" dirty="0">
                <a:solidFill>
                  <a:schemeClr val="accent1">
                    <a:lumMod val="60000"/>
                    <a:lumOff val="40000"/>
                  </a:schemeClr>
                </a:solidFill>
              </a:rPr>
              <a:t>Peer-to-peer Interactions</a:t>
            </a:r>
          </a:p>
        </p:txBody>
      </p:sp>
      <p:sp>
        <p:nvSpPr>
          <p:cNvPr id="10" name="TextBox 9">
            <a:extLst>
              <a:ext uri="{FF2B5EF4-FFF2-40B4-BE49-F238E27FC236}">
                <a16:creationId xmlns:a16="http://schemas.microsoft.com/office/drawing/2014/main" id="{2024F1CC-F5D6-49AB-9210-985E3EBC7D48}"/>
              </a:ext>
            </a:extLst>
          </p:cNvPr>
          <p:cNvSpPr txBox="1"/>
          <p:nvPr/>
        </p:nvSpPr>
        <p:spPr>
          <a:xfrm>
            <a:off x="3417901" y="3362929"/>
            <a:ext cx="1411550" cy="523220"/>
          </a:xfrm>
          <a:prstGeom prst="rect">
            <a:avLst/>
          </a:prstGeom>
          <a:noFill/>
        </p:spPr>
        <p:txBody>
          <a:bodyPr wrap="square" rtlCol="0">
            <a:spAutoFit/>
          </a:bodyPr>
          <a:lstStyle/>
          <a:p>
            <a:r>
              <a:rPr lang="en-GB" sz="1400" dirty="0">
                <a:solidFill>
                  <a:schemeClr val="accent1">
                    <a:lumMod val="60000"/>
                    <a:lumOff val="40000"/>
                  </a:schemeClr>
                </a:solidFill>
              </a:rPr>
              <a:t>Collaborative Governance</a:t>
            </a:r>
          </a:p>
        </p:txBody>
      </p:sp>
      <p:sp>
        <p:nvSpPr>
          <p:cNvPr id="11" name="TextBox 10">
            <a:extLst>
              <a:ext uri="{FF2B5EF4-FFF2-40B4-BE49-F238E27FC236}">
                <a16:creationId xmlns:a16="http://schemas.microsoft.com/office/drawing/2014/main" id="{BE7B5E60-DE9D-4212-9841-D23768739C2C}"/>
              </a:ext>
            </a:extLst>
          </p:cNvPr>
          <p:cNvSpPr txBox="1"/>
          <p:nvPr/>
        </p:nvSpPr>
        <p:spPr>
          <a:xfrm>
            <a:off x="3901875" y="4197414"/>
            <a:ext cx="1391728" cy="307777"/>
          </a:xfrm>
          <a:prstGeom prst="rect">
            <a:avLst/>
          </a:prstGeom>
          <a:noFill/>
        </p:spPr>
        <p:txBody>
          <a:bodyPr wrap="none" rtlCol="0">
            <a:spAutoFit/>
          </a:bodyPr>
          <a:lstStyle/>
          <a:p>
            <a:r>
              <a:rPr lang="en-GB" sz="1400" dirty="0">
                <a:solidFill>
                  <a:schemeClr val="accent1">
                    <a:lumMod val="60000"/>
                    <a:lumOff val="40000"/>
                  </a:schemeClr>
                </a:solidFill>
              </a:rPr>
              <a:t>Mission-Driven</a:t>
            </a:r>
          </a:p>
        </p:txBody>
      </p:sp>
      <p:sp>
        <p:nvSpPr>
          <p:cNvPr id="12" name="TextBox 11">
            <a:extLst>
              <a:ext uri="{FF2B5EF4-FFF2-40B4-BE49-F238E27FC236}">
                <a16:creationId xmlns:a16="http://schemas.microsoft.com/office/drawing/2014/main" id="{C63382A0-CFA1-4C17-9708-BEC79955BD62}"/>
              </a:ext>
            </a:extLst>
          </p:cNvPr>
          <p:cNvSpPr txBox="1"/>
          <p:nvPr/>
        </p:nvSpPr>
        <p:spPr>
          <a:xfrm>
            <a:off x="6280645" y="4197413"/>
            <a:ext cx="1872629" cy="307777"/>
          </a:xfrm>
          <a:prstGeom prst="rect">
            <a:avLst/>
          </a:prstGeom>
          <a:noFill/>
        </p:spPr>
        <p:txBody>
          <a:bodyPr wrap="none" rtlCol="0">
            <a:spAutoFit/>
          </a:bodyPr>
          <a:lstStyle/>
          <a:p>
            <a:r>
              <a:rPr lang="en-GB" sz="1400" dirty="0">
                <a:solidFill>
                  <a:schemeClr val="accent1">
                    <a:lumMod val="60000"/>
                    <a:lumOff val="40000"/>
                  </a:schemeClr>
                </a:solidFill>
              </a:rPr>
              <a:t>Alternative Funding</a:t>
            </a:r>
          </a:p>
        </p:txBody>
      </p:sp>
      <p:sp>
        <p:nvSpPr>
          <p:cNvPr id="13" name="TextBox 12">
            <a:extLst>
              <a:ext uri="{FF2B5EF4-FFF2-40B4-BE49-F238E27FC236}">
                <a16:creationId xmlns:a16="http://schemas.microsoft.com/office/drawing/2014/main" id="{906B3AB5-8157-4A7C-9ED9-700FC410E418}"/>
              </a:ext>
            </a:extLst>
          </p:cNvPr>
          <p:cNvSpPr txBox="1"/>
          <p:nvPr/>
        </p:nvSpPr>
        <p:spPr>
          <a:xfrm flipH="1">
            <a:off x="7060632" y="3362929"/>
            <a:ext cx="1365830" cy="523220"/>
          </a:xfrm>
          <a:prstGeom prst="rect">
            <a:avLst/>
          </a:prstGeom>
          <a:noFill/>
        </p:spPr>
        <p:txBody>
          <a:bodyPr wrap="square" rtlCol="0">
            <a:spAutoFit/>
          </a:bodyPr>
          <a:lstStyle/>
          <a:p>
            <a:r>
              <a:rPr lang="en-GB" sz="1400" dirty="0">
                <a:solidFill>
                  <a:schemeClr val="accent1">
                    <a:lumMod val="60000"/>
                    <a:lumOff val="40000"/>
                  </a:schemeClr>
                </a:solidFill>
              </a:rPr>
              <a:t>Technology Dependence</a:t>
            </a:r>
          </a:p>
        </p:txBody>
      </p:sp>
      <p:sp>
        <p:nvSpPr>
          <p:cNvPr id="14" name="TextBox 13">
            <a:extLst>
              <a:ext uri="{FF2B5EF4-FFF2-40B4-BE49-F238E27FC236}">
                <a16:creationId xmlns:a16="http://schemas.microsoft.com/office/drawing/2014/main" id="{89E4E174-8BBF-4D95-9559-C95225E758A2}"/>
              </a:ext>
            </a:extLst>
          </p:cNvPr>
          <p:cNvSpPr txBox="1"/>
          <p:nvPr/>
        </p:nvSpPr>
        <p:spPr>
          <a:xfrm>
            <a:off x="719092" y="5699464"/>
            <a:ext cx="5282214" cy="584775"/>
          </a:xfrm>
          <a:prstGeom prst="rect">
            <a:avLst/>
          </a:prstGeom>
          <a:noFill/>
        </p:spPr>
        <p:txBody>
          <a:bodyPr wrap="square" numCol="1" rtlCol="0">
            <a:spAutoFit/>
          </a:bodyPr>
          <a:lstStyle/>
          <a:p>
            <a:pPr marL="285750" indent="-285750">
              <a:buFont typeface="Courier New" panose="02070309020205020404" pitchFamily="49" charset="0"/>
              <a:buChar char="o"/>
            </a:pPr>
            <a:r>
              <a:rPr lang="en-GB" sz="1600" dirty="0">
                <a:solidFill>
                  <a:schemeClr val="accent3"/>
                </a:solidFill>
              </a:rPr>
              <a:t>So are peer-to-peer networks part of the shared economy? Where do they fit? </a:t>
            </a:r>
          </a:p>
        </p:txBody>
      </p:sp>
      <p:sp>
        <p:nvSpPr>
          <p:cNvPr id="15" name="TextBox 14">
            <a:extLst>
              <a:ext uri="{FF2B5EF4-FFF2-40B4-BE49-F238E27FC236}">
                <a16:creationId xmlns:a16="http://schemas.microsoft.com/office/drawing/2014/main" id="{89C19F78-1289-4748-ABF2-E95A25B85944}"/>
              </a:ext>
            </a:extLst>
          </p:cNvPr>
          <p:cNvSpPr txBox="1"/>
          <p:nvPr/>
        </p:nvSpPr>
        <p:spPr>
          <a:xfrm>
            <a:off x="6791417" y="5699464"/>
            <a:ext cx="4962618" cy="584775"/>
          </a:xfrm>
          <a:prstGeom prst="rect">
            <a:avLst/>
          </a:prstGeom>
          <a:noFill/>
        </p:spPr>
        <p:txBody>
          <a:bodyPr wrap="square" rtlCol="0">
            <a:spAutoFit/>
          </a:bodyPr>
          <a:lstStyle/>
          <a:p>
            <a:pPr marL="285750" indent="-285750">
              <a:buFont typeface="Courier New" panose="02070309020205020404" pitchFamily="49" charset="0"/>
              <a:buChar char="o"/>
            </a:pPr>
            <a:r>
              <a:rPr lang="en-GB" sz="1600" dirty="0">
                <a:solidFill>
                  <a:schemeClr val="accent3"/>
                </a:solidFill>
              </a:rPr>
              <a:t>‘The Sharing-exchange continuum’ Reinhold, S. and </a:t>
            </a:r>
            <a:r>
              <a:rPr lang="en-GB" sz="1600" dirty="0" err="1">
                <a:solidFill>
                  <a:schemeClr val="accent3"/>
                </a:solidFill>
              </a:rPr>
              <a:t>Dolnicar</a:t>
            </a:r>
            <a:r>
              <a:rPr lang="en-GB" sz="1600" dirty="0">
                <a:solidFill>
                  <a:schemeClr val="accent3"/>
                </a:solidFill>
              </a:rPr>
              <a:t>, S. (2017)</a:t>
            </a:r>
          </a:p>
        </p:txBody>
      </p:sp>
      <p:pic>
        <p:nvPicPr>
          <p:cNvPr id="17" name="Picture 16" descr="People in the greenhouse">
            <a:extLst>
              <a:ext uri="{FF2B5EF4-FFF2-40B4-BE49-F238E27FC236}">
                <a16:creationId xmlns:a16="http://schemas.microsoft.com/office/drawing/2014/main" id="{829BE782-8AC3-4690-A90C-824F0AD8392B}"/>
              </a:ext>
            </a:extLst>
          </p:cNvPr>
          <p:cNvPicPr>
            <a:picLocks noChangeAspect="1"/>
          </p:cNvPicPr>
          <p:nvPr/>
        </p:nvPicPr>
        <p:blipFill>
          <a:blip r:embed="rId2"/>
          <a:stretch>
            <a:fillRect/>
          </a:stretch>
        </p:blipFill>
        <p:spPr>
          <a:xfrm>
            <a:off x="7597694" y="239878"/>
            <a:ext cx="2962665" cy="1975110"/>
          </a:xfrm>
          <a:prstGeom prst="rect">
            <a:avLst/>
          </a:prstGeom>
          <a:ln>
            <a:noFill/>
          </a:ln>
          <a:effectLst>
            <a:softEdge rad="112500"/>
          </a:effectLst>
        </p:spPr>
      </p:pic>
    </p:spTree>
    <p:extLst>
      <p:ext uri="{BB962C8B-B14F-4D97-AF65-F5344CB8AC3E}">
        <p14:creationId xmlns:p14="http://schemas.microsoft.com/office/powerpoint/2010/main" val="3608444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D8405-2DD2-4927-997E-70C6FAAF46B1}"/>
              </a:ext>
            </a:extLst>
          </p:cNvPr>
          <p:cNvSpPr>
            <a:spLocks noGrp="1"/>
          </p:cNvSpPr>
          <p:nvPr>
            <p:ph type="title"/>
          </p:nvPr>
        </p:nvSpPr>
        <p:spPr>
          <a:xfrm>
            <a:off x="3010639" y="203008"/>
            <a:ext cx="8610600" cy="1293028"/>
          </a:xfrm>
        </p:spPr>
        <p:txBody>
          <a:bodyPr/>
          <a:lstStyle/>
          <a:p>
            <a:r>
              <a:rPr lang="en-GB" dirty="0"/>
              <a:t>Peer-to-peer networks</a:t>
            </a:r>
          </a:p>
        </p:txBody>
      </p:sp>
      <p:sp>
        <p:nvSpPr>
          <p:cNvPr id="3" name="Content Placeholder 2">
            <a:extLst>
              <a:ext uri="{FF2B5EF4-FFF2-40B4-BE49-F238E27FC236}">
                <a16:creationId xmlns:a16="http://schemas.microsoft.com/office/drawing/2014/main" id="{04DDFA83-4952-48C0-82B1-FDB3E478936F}"/>
              </a:ext>
            </a:extLst>
          </p:cNvPr>
          <p:cNvSpPr>
            <a:spLocks noGrp="1"/>
          </p:cNvSpPr>
          <p:nvPr>
            <p:ph idx="1"/>
          </p:nvPr>
        </p:nvSpPr>
        <p:spPr>
          <a:xfrm>
            <a:off x="565025" y="1850093"/>
            <a:ext cx="2928892" cy="848257"/>
          </a:xfrm>
        </p:spPr>
        <p:txBody>
          <a:bodyPr>
            <a:normAutofit/>
          </a:bodyPr>
          <a:lstStyle/>
          <a:p>
            <a:pPr marL="0" indent="0" algn="ctr">
              <a:buNone/>
            </a:pPr>
            <a:r>
              <a:rPr lang="en-GB" sz="1800" u="sng" dirty="0"/>
              <a:t>Where do peer-to-peer networks fit in the sharing economy?</a:t>
            </a:r>
          </a:p>
        </p:txBody>
      </p:sp>
      <p:sp>
        <p:nvSpPr>
          <p:cNvPr id="4" name="TextBox 3">
            <a:extLst>
              <a:ext uri="{FF2B5EF4-FFF2-40B4-BE49-F238E27FC236}">
                <a16:creationId xmlns:a16="http://schemas.microsoft.com/office/drawing/2014/main" id="{74382BF5-3AF9-4BF7-AFFD-8182B0EEFBAF}"/>
              </a:ext>
            </a:extLst>
          </p:cNvPr>
          <p:cNvSpPr txBox="1"/>
          <p:nvPr/>
        </p:nvSpPr>
        <p:spPr>
          <a:xfrm>
            <a:off x="295923" y="3209375"/>
            <a:ext cx="2740980" cy="3648625"/>
          </a:xfrm>
          <a:prstGeom prst="rect">
            <a:avLst/>
          </a:prstGeom>
          <a:noFill/>
        </p:spPr>
        <p:txBody>
          <a:bodyPr wrap="square" rtlCol="0">
            <a:spAutoFit/>
          </a:bodyPr>
          <a:lstStyle/>
          <a:p>
            <a:r>
              <a:rPr lang="en-GB" dirty="0"/>
              <a:t>Most agree on the conceptual core of the sharing economy but will disagree on whether some businesses are part of the sharing economy or are a pseudo-sharing enterprise that involves ‘paying for access’. </a:t>
            </a:r>
          </a:p>
          <a:p>
            <a:r>
              <a:rPr lang="en-GB" sz="1400" dirty="0">
                <a:solidFill>
                  <a:schemeClr val="accent2"/>
                </a:solidFill>
              </a:rPr>
              <a:t>Reinhold, S. and </a:t>
            </a:r>
            <a:r>
              <a:rPr lang="en-GB" sz="1400" dirty="0" err="1">
                <a:solidFill>
                  <a:schemeClr val="accent2"/>
                </a:solidFill>
              </a:rPr>
              <a:t>Dolnicar</a:t>
            </a:r>
            <a:r>
              <a:rPr lang="en-GB" sz="1400" dirty="0">
                <a:solidFill>
                  <a:schemeClr val="accent2"/>
                </a:solidFill>
              </a:rPr>
              <a:t>, S. (2017)</a:t>
            </a:r>
          </a:p>
        </p:txBody>
      </p:sp>
      <p:grpSp>
        <p:nvGrpSpPr>
          <p:cNvPr id="13" name="Group 12">
            <a:extLst>
              <a:ext uri="{FF2B5EF4-FFF2-40B4-BE49-F238E27FC236}">
                <a16:creationId xmlns:a16="http://schemas.microsoft.com/office/drawing/2014/main" id="{5A42CBB5-276C-4F2B-A6CE-D022E845B171}"/>
              </a:ext>
            </a:extLst>
          </p:cNvPr>
          <p:cNvGrpSpPr/>
          <p:nvPr/>
        </p:nvGrpSpPr>
        <p:grpSpPr>
          <a:xfrm>
            <a:off x="3277359" y="2518085"/>
            <a:ext cx="8717871" cy="2677656"/>
            <a:chOff x="2938510" y="1935374"/>
            <a:chExt cx="8717871" cy="2677656"/>
          </a:xfrm>
        </p:grpSpPr>
        <p:sp>
          <p:nvSpPr>
            <p:cNvPr id="5" name="TextBox 4">
              <a:extLst>
                <a:ext uri="{FF2B5EF4-FFF2-40B4-BE49-F238E27FC236}">
                  <a16:creationId xmlns:a16="http://schemas.microsoft.com/office/drawing/2014/main" id="{CC0D4823-E17D-42CF-9ED8-56A251FD78EC}"/>
                </a:ext>
              </a:extLst>
            </p:cNvPr>
            <p:cNvSpPr txBox="1"/>
            <p:nvPr/>
          </p:nvSpPr>
          <p:spPr>
            <a:xfrm>
              <a:off x="2938510" y="1935374"/>
              <a:ext cx="8717871" cy="2677656"/>
            </a:xfrm>
            <a:prstGeom prst="rect">
              <a:avLst/>
            </a:prstGeom>
            <a:noFill/>
          </p:spPr>
          <p:txBody>
            <a:bodyPr wrap="square" rtlCol="0">
              <a:spAutoFit/>
            </a:bodyPr>
            <a:lstStyle/>
            <a:p>
              <a:pPr algn="ctr"/>
              <a:r>
                <a:rPr lang="en-GB" dirty="0"/>
                <a:t>An alternative approach to help identify if and where a peer-to-peer network such as Airbnb can fit into is Habibi et </a:t>
              </a:r>
              <a:r>
                <a:rPr lang="en-GB" dirty="0" err="1"/>
                <a:t>al’s</a:t>
              </a:r>
              <a:r>
                <a:rPr lang="en-GB" dirty="0"/>
                <a:t> Sharing-Exchange Continuum. </a:t>
              </a:r>
              <a:r>
                <a:rPr lang="en-GB" sz="1400" dirty="0">
                  <a:solidFill>
                    <a:schemeClr val="accent2"/>
                  </a:solidFill>
                </a:rPr>
                <a:t>Cited in Reinhold, S. and </a:t>
              </a:r>
              <a:r>
                <a:rPr lang="en-GB" sz="1400" dirty="0" err="1">
                  <a:solidFill>
                    <a:schemeClr val="accent2"/>
                  </a:solidFill>
                </a:rPr>
                <a:t>Dolnicar</a:t>
              </a:r>
              <a:r>
                <a:rPr lang="en-GB" sz="1400" dirty="0">
                  <a:solidFill>
                    <a:schemeClr val="accent2"/>
                  </a:solidFill>
                </a:rPr>
                <a:t>, S. (2017)</a:t>
              </a:r>
              <a:endParaRPr lang="en-GB" dirty="0"/>
            </a:p>
            <a:p>
              <a:pPr algn="ctr"/>
              <a:r>
                <a:rPr lang="en-GB" sz="1600" u="sng" dirty="0"/>
                <a:t>Sharing</a:t>
              </a:r>
              <a:r>
                <a:rPr lang="en-GB" sz="1600" dirty="0"/>
                <a:t>                                                                                          </a:t>
              </a:r>
              <a:r>
                <a:rPr lang="en-GB" sz="1600" u="sng" dirty="0"/>
                <a:t>Exchange </a:t>
              </a:r>
            </a:p>
            <a:p>
              <a:pPr algn="ctr"/>
              <a:r>
                <a:rPr lang="en-GB" sz="1400" dirty="0"/>
                <a:t>Non-reciprocal                                                                                                                            Reciprocal </a:t>
              </a:r>
            </a:p>
            <a:p>
              <a:pPr algn="ctr"/>
              <a:r>
                <a:rPr lang="en-GB" sz="1400" dirty="0"/>
                <a:t>Dependent on social bonds                                                                                       Social bonds absent </a:t>
              </a:r>
            </a:p>
            <a:p>
              <a:pPr algn="ctr"/>
              <a:r>
                <a:rPr lang="en-GB" sz="1400" dirty="0"/>
                <a:t>Presence of sharer and recipient essential                   Consumption independent of sharer presence </a:t>
              </a:r>
            </a:p>
            <a:p>
              <a:pPr algn="ctr"/>
              <a:r>
                <a:rPr lang="en-GB" sz="1400" dirty="0"/>
                <a:t>Creates sense of joint ownership                                                                            Lack of joint ownership</a:t>
              </a:r>
            </a:p>
            <a:p>
              <a:pPr algn="ctr"/>
              <a:r>
                <a:rPr lang="en-GB" sz="1400" dirty="0"/>
                <a:t> Independent of monetary exchange                                                         Monetary exchange central Independent of calculation of value exchanged                 Precise calculation of value exchanged </a:t>
              </a:r>
            </a:p>
            <a:p>
              <a:pPr algn="ctr"/>
              <a:r>
                <a:rPr lang="en-GB" sz="1400" dirty="0"/>
                <a:t>Produces social capital                                                                                    Lock of social reproduction</a:t>
              </a:r>
            </a:p>
          </p:txBody>
        </p:sp>
        <p:cxnSp>
          <p:nvCxnSpPr>
            <p:cNvPr id="7" name="Straight Connector 6">
              <a:extLst>
                <a:ext uri="{FF2B5EF4-FFF2-40B4-BE49-F238E27FC236}">
                  <a16:creationId xmlns:a16="http://schemas.microsoft.com/office/drawing/2014/main" id="{8B071C79-A6BF-43D5-961C-4B5D41807F3C}"/>
                </a:ext>
              </a:extLst>
            </p:cNvPr>
            <p:cNvCxnSpPr/>
            <p:nvPr/>
          </p:nvCxnSpPr>
          <p:spPr>
            <a:xfrm>
              <a:off x="5015883" y="2796466"/>
              <a:ext cx="0" cy="399495"/>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10" name="Straight Connector 9">
              <a:extLst>
                <a:ext uri="{FF2B5EF4-FFF2-40B4-BE49-F238E27FC236}">
                  <a16:creationId xmlns:a16="http://schemas.microsoft.com/office/drawing/2014/main" id="{A032FE29-6DAD-4E87-B31F-118BC6F7F262}"/>
                </a:ext>
              </a:extLst>
            </p:cNvPr>
            <p:cNvCxnSpPr/>
            <p:nvPr/>
          </p:nvCxnSpPr>
          <p:spPr>
            <a:xfrm>
              <a:off x="9321553" y="2796466"/>
              <a:ext cx="0" cy="399495"/>
            </a:xfrm>
            <a:prstGeom prst="line">
              <a:avLst/>
            </a:prstGeom>
            <a:ln>
              <a:solidFill>
                <a:schemeClr val="accent5"/>
              </a:solidFill>
            </a:ln>
          </p:spPr>
          <p:style>
            <a:lnRef idx="3">
              <a:schemeClr val="accent5"/>
            </a:lnRef>
            <a:fillRef idx="0">
              <a:schemeClr val="accent5"/>
            </a:fillRef>
            <a:effectRef idx="2">
              <a:schemeClr val="accent5"/>
            </a:effectRef>
            <a:fontRef idx="minor">
              <a:schemeClr val="tx1"/>
            </a:fontRef>
          </p:style>
        </p:cxnSp>
        <p:cxnSp>
          <p:nvCxnSpPr>
            <p:cNvPr id="12" name="Straight Arrow Connector 11">
              <a:extLst>
                <a:ext uri="{FF2B5EF4-FFF2-40B4-BE49-F238E27FC236}">
                  <a16:creationId xmlns:a16="http://schemas.microsoft.com/office/drawing/2014/main" id="{292DC811-F55A-4329-95C0-9CD2494B56AB}"/>
                </a:ext>
              </a:extLst>
            </p:cNvPr>
            <p:cNvCxnSpPr/>
            <p:nvPr/>
          </p:nvCxnSpPr>
          <p:spPr>
            <a:xfrm>
              <a:off x="5255581" y="2997919"/>
              <a:ext cx="3923930" cy="0"/>
            </a:xfrm>
            <a:prstGeom prst="straightConnector1">
              <a:avLst/>
            </a:prstGeom>
            <a:ln w="9525"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sp>
        <p:nvSpPr>
          <p:cNvPr id="14" name="TextBox 13">
            <a:extLst>
              <a:ext uri="{FF2B5EF4-FFF2-40B4-BE49-F238E27FC236}">
                <a16:creationId xmlns:a16="http://schemas.microsoft.com/office/drawing/2014/main" id="{99701496-DDD1-4C73-AA5F-F0D73837DAB2}"/>
              </a:ext>
            </a:extLst>
          </p:cNvPr>
          <p:cNvSpPr txBox="1"/>
          <p:nvPr/>
        </p:nvSpPr>
        <p:spPr>
          <a:xfrm>
            <a:off x="3977195" y="1225057"/>
            <a:ext cx="8008381" cy="646331"/>
          </a:xfrm>
          <a:prstGeom prst="rect">
            <a:avLst/>
          </a:prstGeom>
          <a:noFill/>
        </p:spPr>
        <p:txBody>
          <a:bodyPr wrap="square" rtlCol="0">
            <a:spAutoFit/>
          </a:bodyPr>
          <a:lstStyle/>
          <a:p>
            <a:pPr algn="ctr"/>
            <a:r>
              <a:rPr lang="en-GB" dirty="0">
                <a:solidFill>
                  <a:schemeClr val="accent2"/>
                </a:solidFill>
              </a:rPr>
              <a:t>Connecting buyers and sellers within many industries by creating a facilitating platform, usually online.</a:t>
            </a:r>
          </a:p>
        </p:txBody>
      </p:sp>
      <p:sp>
        <p:nvSpPr>
          <p:cNvPr id="15" name="TextBox 14">
            <a:extLst>
              <a:ext uri="{FF2B5EF4-FFF2-40B4-BE49-F238E27FC236}">
                <a16:creationId xmlns:a16="http://schemas.microsoft.com/office/drawing/2014/main" id="{B3E8CD98-AD56-4B41-93E6-0D47B7892F96}"/>
              </a:ext>
            </a:extLst>
          </p:cNvPr>
          <p:cNvSpPr txBox="1"/>
          <p:nvPr/>
        </p:nvSpPr>
        <p:spPr>
          <a:xfrm>
            <a:off x="5354732" y="5632943"/>
            <a:ext cx="5681708" cy="923330"/>
          </a:xfrm>
          <a:prstGeom prst="rect">
            <a:avLst/>
          </a:prstGeom>
          <a:noFill/>
        </p:spPr>
        <p:txBody>
          <a:bodyPr wrap="square" rtlCol="0">
            <a:spAutoFit/>
          </a:bodyPr>
          <a:lstStyle/>
          <a:p>
            <a:pPr marL="285750" indent="-285750" algn="ctr">
              <a:buFont typeface="Arial" panose="020B0604020202020204" pitchFamily="34" charset="0"/>
              <a:buChar char="•"/>
            </a:pPr>
            <a:r>
              <a:rPr lang="en-GB" dirty="0">
                <a:solidFill>
                  <a:schemeClr val="accent3"/>
                </a:solidFill>
              </a:rPr>
              <a:t>Where would peer-to-peer accommodation networks, such as Airbnb, be positioned in the sharing economy?</a:t>
            </a:r>
          </a:p>
        </p:txBody>
      </p:sp>
      <p:pic>
        <p:nvPicPr>
          <p:cNvPr id="17" name="Picture 16" descr="Sphere of mesh and nodes">
            <a:extLst>
              <a:ext uri="{FF2B5EF4-FFF2-40B4-BE49-F238E27FC236}">
                <a16:creationId xmlns:a16="http://schemas.microsoft.com/office/drawing/2014/main" id="{B9C1A013-9358-419E-B5BF-FB55CBCFFD5B}"/>
              </a:ext>
            </a:extLst>
          </p:cNvPr>
          <p:cNvPicPr>
            <a:picLocks noChangeAspect="1"/>
          </p:cNvPicPr>
          <p:nvPr/>
        </p:nvPicPr>
        <p:blipFill rotWithShape="1">
          <a:blip r:embed="rId2"/>
          <a:srcRect l="27477" t="13114" r="-1"/>
          <a:stretch/>
        </p:blipFill>
        <p:spPr>
          <a:xfrm rot="5400000">
            <a:off x="2039506" y="-293666"/>
            <a:ext cx="1942267" cy="2369454"/>
          </a:xfrm>
          <a:prstGeom prst="ellipse">
            <a:avLst/>
          </a:prstGeom>
          <a:ln>
            <a:noFill/>
          </a:ln>
          <a:effectLst>
            <a:softEdge rad="112500"/>
          </a:effectLst>
        </p:spPr>
      </p:pic>
    </p:spTree>
    <p:extLst>
      <p:ext uri="{BB962C8B-B14F-4D97-AF65-F5344CB8AC3E}">
        <p14:creationId xmlns:p14="http://schemas.microsoft.com/office/powerpoint/2010/main" val="2069596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FAAA7-26F9-411D-B147-A5E9136F0677}"/>
              </a:ext>
            </a:extLst>
          </p:cNvPr>
          <p:cNvSpPr>
            <a:spLocks noGrp="1"/>
          </p:cNvSpPr>
          <p:nvPr>
            <p:ph type="title"/>
          </p:nvPr>
        </p:nvSpPr>
        <p:spPr>
          <a:xfrm>
            <a:off x="232299" y="498043"/>
            <a:ext cx="8610600" cy="1293028"/>
          </a:xfrm>
        </p:spPr>
        <p:txBody>
          <a:bodyPr/>
          <a:lstStyle/>
          <a:p>
            <a:pPr algn="l"/>
            <a:r>
              <a:rPr lang="en-GB" dirty="0"/>
              <a:t>Airbnb in the </a:t>
            </a:r>
            <a:br>
              <a:rPr lang="en-GB" dirty="0"/>
            </a:br>
            <a:r>
              <a:rPr lang="en-GB" dirty="0"/>
              <a:t>sharing economy</a:t>
            </a:r>
          </a:p>
        </p:txBody>
      </p:sp>
      <p:graphicFrame>
        <p:nvGraphicFramePr>
          <p:cNvPr id="4" name="Table 4">
            <a:extLst>
              <a:ext uri="{FF2B5EF4-FFF2-40B4-BE49-F238E27FC236}">
                <a16:creationId xmlns:a16="http://schemas.microsoft.com/office/drawing/2014/main" id="{B248DCC9-AA72-4A56-8CEB-0A324CEF6F68}"/>
              </a:ext>
            </a:extLst>
          </p:cNvPr>
          <p:cNvGraphicFramePr>
            <a:graphicFrameLocks noGrp="1"/>
          </p:cNvGraphicFramePr>
          <p:nvPr>
            <p:ph idx="1"/>
            <p:extLst>
              <p:ext uri="{D42A27DB-BD31-4B8C-83A1-F6EECF244321}">
                <p14:modId xmlns:p14="http://schemas.microsoft.com/office/powerpoint/2010/main" val="662618631"/>
              </p:ext>
            </p:extLst>
          </p:nvPr>
        </p:nvGraphicFramePr>
        <p:xfrm>
          <a:off x="5871099" y="660400"/>
          <a:ext cx="5663676" cy="3413760"/>
        </p:xfrm>
        <a:graphic>
          <a:graphicData uri="http://schemas.openxmlformats.org/drawingml/2006/table">
            <a:tbl>
              <a:tblPr firstRow="1" bandRow="1">
                <a:tableStyleId>{5C22544A-7EE6-4342-B048-85BDC9FD1C3A}</a:tableStyleId>
              </a:tblPr>
              <a:tblGrid>
                <a:gridCol w="3720576">
                  <a:extLst>
                    <a:ext uri="{9D8B030D-6E8A-4147-A177-3AD203B41FA5}">
                      <a16:colId xmlns:a16="http://schemas.microsoft.com/office/drawing/2014/main" val="3311607523"/>
                    </a:ext>
                  </a:extLst>
                </a:gridCol>
                <a:gridCol w="1943100">
                  <a:extLst>
                    <a:ext uri="{9D8B030D-6E8A-4147-A177-3AD203B41FA5}">
                      <a16:colId xmlns:a16="http://schemas.microsoft.com/office/drawing/2014/main" val="1178862708"/>
                    </a:ext>
                  </a:extLst>
                </a:gridCol>
              </a:tblGrid>
              <a:tr h="282585">
                <a:tc>
                  <a:txBody>
                    <a:bodyPr/>
                    <a:lstStyle/>
                    <a:p>
                      <a:r>
                        <a:rPr lang="en-GB" sz="1600" dirty="0"/>
                        <a:t>Sharing/Exchange</a:t>
                      </a:r>
                    </a:p>
                  </a:txBody>
                  <a:tcPr/>
                </a:tc>
                <a:tc>
                  <a:txBody>
                    <a:bodyPr/>
                    <a:lstStyle/>
                    <a:p>
                      <a:r>
                        <a:rPr lang="en-GB" sz="1600" dirty="0"/>
                        <a:t>Airbnb</a:t>
                      </a:r>
                    </a:p>
                  </a:txBody>
                  <a:tcPr/>
                </a:tc>
                <a:extLst>
                  <a:ext uri="{0D108BD9-81ED-4DB2-BD59-A6C34878D82A}">
                    <a16:rowId xmlns:a16="http://schemas.microsoft.com/office/drawing/2014/main" val="2206380774"/>
                  </a:ext>
                </a:extLst>
              </a:tr>
              <a:tr h="282585">
                <a:tc>
                  <a:txBody>
                    <a:bodyPr/>
                    <a:lstStyle/>
                    <a:p>
                      <a:r>
                        <a:rPr lang="en-GB" sz="1600" dirty="0"/>
                        <a:t>Non-reciprocal/Reciprocal</a:t>
                      </a:r>
                    </a:p>
                  </a:txBody>
                  <a:tcPr/>
                </a:tc>
                <a:tc>
                  <a:txBody>
                    <a:bodyPr/>
                    <a:lstStyle/>
                    <a:p>
                      <a:r>
                        <a:rPr lang="en-GB" sz="1600" dirty="0"/>
                        <a:t>Exchange</a:t>
                      </a:r>
                    </a:p>
                  </a:txBody>
                  <a:tcPr/>
                </a:tc>
                <a:extLst>
                  <a:ext uri="{0D108BD9-81ED-4DB2-BD59-A6C34878D82A}">
                    <a16:rowId xmlns:a16="http://schemas.microsoft.com/office/drawing/2014/main" val="66256646"/>
                  </a:ext>
                </a:extLst>
              </a:tr>
              <a:tr h="282585">
                <a:tc>
                  <a:txBody>
                    <a:bodyPr/>
                    <a:lstStyle/>
                    <a:p>
                      <a:r>
                        <a:rPr lang="en-GB" sz="1600" dirty="0"/>
                        <a:t>Social Bond Dependant/Absent</a:t>
                      </a:r>
                    </a:p>
                  </a:txBody>
                  <a:tcPr/>
                </a:tc>
                <a:tc>
                  <a:txBody>
                    <a:bodyPr/>
                    <a:lstStyle/>
                    <a:p>
                      <a:r>
                        <a:rPr lang="en-GB" sz="1600" dirty="0"/>
                        <a:t>Sharing</a:t>
                      </a:r>
                    </a:p>
                  </a:txBody>
                  <a:tcPr/>
                </a:tc>
                <a:extLst>
                  <a:ext uri="{0D108BD9-81ED-4DB2-BD59-A6C34878D82A}">
                    <a16:rowId xmlns:a16="http://schemas.microsoft.com/office/drawing/2014/main" val="4250616863"/>
                  </a:ext>
                </a:extLst>
              </a:tr>
              <a:tr h="282585">
                <a:tc>
                  <a:txBody>
                    <a:bodyPr/>
                    <a:lstStyle/>
                    <a:p>
                      <a:r>
                        <a:rPr lang="en-GB" sz="1600" dirty="0"/>
                        <a:t>Presence of shared essential/Independent</a:t>
                      </a:r>
                    </a:p>
                  </a:txBody>
                  <a:tcPr/>
                </a:tc>
                <a:tc>
                  <a:txBody>
                    <a:bodyPr/>
                    <a:lstStyle/>
                    <a:p>
                      <a:r>
                        <a:rPr lang="en-GB" sz="1600" dirty="0"/>
                        <a:t>Exchange</a:t>
                      </a:r>
                    </a:p>
                  </a:txBody>
                  <a:tcPr/>
                </a:tc>
                <a:extLst>
                  <a:ext uri="{0D108BD9-81ED-4DB2-BD59-A6C34878D82A}">
                    <a16:rowId xmlns:a16="http://schemas.microsoft.com/office/drawing/2014/main" val="3884290352"/>
                  </a:ext>
                </a:extLst>
              </a:tr>
              <a:tr h="282585">
                <a:tc>
                  <a:txBody>
                    <a:bodyPr/>
                    <a:lstStyle/>
                    <a:p>
                      <a:r>
                        <a:rPr lang="en-GB" sz="1600" dirty="0"/>
                        <a:t>Sense of joint ownership/Lack of </a:t>
                      </a:r>
                    </a:p>
                  </a:txBody>
                  <a:tcPr/>
                </a:tc>
                <a:tc>
                  <a:txBody>
                    <a:bodyPr/>
                    <a:lstStyle/>
                    <a:p>
                      <a:r>
                        <a:rPr lang="en-GB" sz="1600" dirty="0"/>
                        <a:t>Exchange</a:t>
                      </a:r>
                    </a:p>
                  </a:txBody>
                  <a:tcPr marR="90000"/>
                </a:tc>
                <a:extLst>
                  <a:ext uri="{0D108BD9-81ED-4DB2-BD59-A6C34878D82A}">
                    <a16:rowId xmlns:a16="http://schemas.microsoft.com/office/drawing/2014/main" val="3716609334"/>
                  </a:ext>
                </a:extLst>
              </a:tr>
              <a:tr h="441296">
                <a:tc>
                  <a:txBody>
                    <a:bodyPr/>
                    <a:lstStyle/>
                    <a:p>
                      <a:r>
                        <a:rPr lang="en-GB" sz="1600" dirty="0"/>
                        <a:t>Independent of monetary exchange/Money is central</a:t>
                      </a:r>
                    </a:p>
                  </a:txBody>
                  <a:tcPr/>
                </a:tc>
                <a:tc>
                  <a:txBody>
                    <a:bodyPr/>
                    <a:lstStyle/>
                    <a:p>
                      <a:r>
                        <a:rPr lang="en-GB" sz="1600" dirty="0"/>
                        <a:t>Exchange</a:t>
                      </a:r>
                    </a:p>
                  </a:txBody>
                  <a:tcPr/>
                </a:tc>
                <a:extLst>
                  <a:ext uri="{0D108BD9-81ED-4DB2-BD59-A6C34878D82A}">
                    <a16:rowId xmlns:a16="http://schemas.microsoft.com/office/drawing/2014/main" val="3226933405"/>
                  </a:ext>
                </a:extLst>
              </a:tr>
              <a:tr h="441296">
                <a:tc>
                  <a:txBody>
                    <a:bodyPr/>
                    <a:lstStyle/>
                    <a:p>
                      <a:r>
                        <a:rPr lang="en-GB" sz="1600" dirty="0"/>
                        <a:t>Independent of calculated value/Value exchange precise</a:t>
                      </a:r>
                    </a:p>
                  </a:txBody>
                  <a:tcPr/>
                </a:tc>
                <a:tc>
                  <a:txBody>
                    <a:bodyPr/>
                    <a:lstStyle/>
                    <a:p>
                      <a:r>
                        <a:rPr lang="en-GB" sz="1600" dirty="0"/>
                        <a:t>Can be both</a:t>
                      </a:r>
                    </a:p>
                  </a:txBody>
                  <a:tcPr/>
                </a:tc>
                <a:extLst>
                  <a:ext uri="{0D108BD9-81ED-4DB2-BD59-A6C34878D82A}">
                    <a16:rowId xmlns:a16="http://schemas.microsoft.com/office/drawing/2014/main" val="2997941363"/>
                  </a:ext>
                </a:extLst>
              </a:tr>
              <a:tr h="282585">
                <a:tc>
                  <a:txBody>
                    <a:bodyPr/>
                    <a:lstStyle/>
                    <a:p>
                      <a:r>
                        <a:rPr lang="en-GB" sz="1600" dirty="0"/>
                        <a:t>Produces social capital/Lack of</a:t>
                      </a:r>
                    </a:p>
                  </a:txBody>
                  <a:tcPr/>
                </a:tc>
                <a:tc>
                  <a:txBody>
                    <a:bodyPr/>
                    <a:lstStyle/>
                    <a:p>
                      <a:r>
                        <a:rPr lang="en-GB" sz="1600" dirty="0"/>
                        <a:t>Sharing</a:t>
                      </a:r>
                    </a:p>
                  </a:txBody>
                  <a:tcPr/>
                </a:tc>
                <a:extLst>
                  <a:ext uri="{0D108BD9-81ED-4DB2-BD59-A6C34878D82A}">
                    <a16:rowId xmlns:a16="http://schemas.microsoft.com/office/drawing/2014/main" val="3461139276"/>
                  </a:ext>
                </a:extLst>
              </a:tr>
            </a:tbl>
          </a:graphicData>
        </a:graphic>
      </p:graphicFrame>
      <p:graphicFrame>
        <p:nvGraphicFramePr>
          <p:cNvPr id="5" name="Table 5">
            <a:extLst>
              <a:ext uri="{FF2B5EF4-FFF2-40B4-BE49-F238E27FC236}">
                <a16:creationId xmlns:a16="http://schemas.microsoft.com/office/drawing/2014/main" id="{C455F450-9739-415D-966D-E4F0AADA9A98}"/>
              </a:ext>
            </a:extLst>
          </p:cNvPr>
          <p:cNvGraphicFramePr>
            <a:graphicFrameLocks noGrp="1"/>
          </p:cNvGraphicFramePr>
          <p:nvPr>
            <p:extLst>
              <p:ext uri="{D42A27DB-BD31-4B8C-83A1-F6EECF244321}">
                <p14:modId xmlns:p14="http://schemas.microsoft.com/office/powerpoint/2010/main" val="1384883422"/>
              </p:ext>
            </p:extLst>
          </p:nvPr>
        </p:nvGraphicFramePr>
        <p:xfrm>
          <a:off x="546624" y="2176991"/>
          <a:ext cx="4527024" cy="4023784"/>
        </p:xfrm>
        <a:graphic>
          <a:graphicData uri="http://schemas.openxmlformats.org/drawingml/2006/table">
            <a:tbl>
              <a:tblPr firstRow="1" bandRow="1">
                <a:tableStyleId>{5C22544A-7EE6-4342-B048-85BDC9FD1C3A}</a:tableStyleId>
              </a:tblPr>
              <a:tblGrid>
                <a:gridCol w="1526649">
                  <a:extLst>
                    <a:ext uri="{9D8B030D-6E8A-4147-A177-3AD203B41FA5}">
                      <a16:colId xmlns:a16="http://schemas.microsoft.com/office/drawing/2014/main" val="3534751003"/>
                    </a:ext>
                  </a:extLst>
                </a:gridCol>
                <a:gridCol w="3000375">
                  <a:extLst>
                    <a:ext uri="{9D8B030D-6E8A-4147-A177-3AD203B41FA5}">
                      <a16:colId xmlns:a16="http://schemas.microsoft.com/office/drawing/2014/main" val="1257710606"/>
                    </a:ext>
                  </a:extLst>
                </a:gridCol>
              </a:tblGrid>
              <a:tr h="318559">
                <a:tc>
                  <a:txBody>
                    <a:bodyPr/>
                    <a:lstStyle/>
                    <a:p>
                      <a:r>
                        <a:rPr lang="en-GB" sz="1400" dirty="0"/>
                        <a:t>Characteristics</a:t>
                      </a:r>
                    </a:p>
                  </a:txBody>
                  <a:tcPr/>
                </a:tc>
                <a:tc>
                  <a:txBody>
                    <a:bodyPr/>
                    <a:lstStyle/>
                    <a:p>
                      <a:r>
                        <a:rPr lang="en-GB" sz="1400" dirty="0"/>
                        <a:t>Airbnb</a:t>
                      </a:r>
                    </a:p>
                  </a:txBody>
                  <a:tcPr/>
                </a:tc>
                <a:extLst>
                  <a:ext uri="{0D108BD9-81ED-4DB2-BD59-A6C34878D82A}">
                    <a16:rowId xmlns:a16="http://schemas.microsoft.com/office/drawing/2014/main" val="849317443"/>
                  </a:ext>
                </a:extLst>
              </a:tr>
              <a:tr h="533400">
                <a:tc>
                  <a:txBody>
                    <a:bodyPr/>
                    <a:lstStyle/>
                    <a:p>
                      <a:r>
                        <a:rPr lang="en-GB" sz="1400" dirty="0"/>
                        <a:t>Platform Dependence</a:t>
                      </a:r>
                    </a:p>
                  </a:txBody>
                  <a:tcPr/>
                </a:tc>
                <a:tc>
                  <a:txBody>
                    <a:bodyPr/>
                    <a:lstStyle/>
                    <a:p>
                      <a:r>
                        <a:rPr lang="en-GB" sz="1400" dirty="0"/>
                        <a:t>YES from both host and guest </a:t>
                      </a:r>
                    </a:p>
                  </a:txBody>
                  <a:tcPr/>
                </a:tc>
                <a:extLst>
                  <a:ext uri="{0D108BD9-81ED-4DB2-BD59-A6C34878D82A}">
                    <a16:rowId xmlns:a16="http://schemas.microsoft.com/office/drawing/2014/main" val="1384928604"/>
                  </a:ext>
                </a:extLst>
              </a:tr>
              <a:tr h="542925">
                <a:tc>
                  <a:txBody>
                    <a:bodyPr/>
                    <a:lstStyle/>
                    <a:p>
                      <a:r>
                        <a:rPr lang="en-GB" sz="1400" dirty="0"/>
                        <a:t>Underutilized Resources</a:t>
                      </a:r>
                    </a:p>
                  </a:txBody>
                  <a:tcPr/>
                </a:tc>
                <a:tc>
                  <a:txBody>
                    <a:bodyPr/>
                    <a:lstStyle/>
                    <a:p>
                      <a:r>
                        <a:rPr lang="en-GB" sz="1400" dirty="0"/>
                        <a:t>YES when renting unused spaces*</a:t>
                      </a:r>
                    </a:p>
                  </a:txBody>
                  <a:tcPr/>
                </a:tc>
                <a:extLst>
                  <a:ext uri="{0D108BD9-81ED-4DB2-BD59-A6C34878D82A}">
                    <a16:rowId xmlns:a16="http://schemas.microsoft.com/office/drawing/2014/main" val="3826416352"/>
                  </a:ext>
                </a:extLst>
              </a:tr>
              <a:tr h="523875">
                <a:tc>
                  <a:txBody>
                    <a:bodyPr/>
                    <a:lstStyle/>
                    <a:p>
                      <a:r>
                        <a:rPr lang="en-GB" sz="1400" dirty="0"/>
                        <a:t>Peer-to-peer Interactions</a:t>
                      </a:r>
                    </a:p>
                  </a:txBody>
                  <a:tcPr/>
                </a:tc>
                <a:tc>
                  <a:txBody>
                    <a:bodyPr/>
                    <a:lstStyle/>
                    <a:p>
                      <a:r>
                        <a:rPr lang="en-GB" sz="1400" dirty="0"/>
                        <a:t>YES circumstance depending*</a:t>
                      </a:r>
                    </a:p>
                  </a:txBody>
                  <a:tcPr/>
                </a:tc>
                <a:extLst>
                  <a:ext uri="{0D108BD9-81ED-4DB2-BD59-A6C34878D82A}">
                    <a16:rowId xmlns:a16="http://schemas.microsoft.com/office/drawing/2014/main" val="3254756766"/>
                  </a:ext>
                </a:extLst>
              </a:tr>
              <a:tr h="542925">
                <a:tc>
                  <a:txBody>
                    <a:bodyPr/>
                    <a:lstStyle/>
                    <a:p>
                      <a:r>
                        <a:rPr lang="en-GB" sz="1400" dirty="0"/>
                        <a:t>Collaborative Governance</a:t>
                      </a:r>
                    </a:p>
                  </a:txBody>
                  <a:tcPr/>
                </a:tc>
                <a:tc>
                  <a:txBody>
                    <a:bodyPr/>
                    <a:lstStyle/>
                    <a:p>
                      <a:r>
                        <a:rPr lang="en-GB" sz="1400" dirty="0"/>
                        <a:t>NO facilitators rarely let hosts self-govern</a:t>
                      </a:r>
                    </a:p>
                  </a:txBody>
                  <a:tcPr/>
                </a:tc>
                <a:extLst>
                  <a:ext uri="{0D108BD9-81ED-4DB2-BD59-A6C34878D82A}">
                    <a16:rowId xmlns:a16="http://schemas.microsoft.com/office/drawing/2014/main" val="2803649831"/>
                  </a:ext>
                </a:extLst>
              </a:tr>
              <a:tr h="466725">
                <a:tc>
                  <a:txBody>
                    <a:bodyPr/>
                    <a:lstStyle/>
                    <a:p>
                      <a:r>
                        <a:rPr lang="en-GB" sz="1400" dirty="0"/>
                        <a:t>Mission-driven</a:t>
                      </a:r>
                    </a:p>
                  </a:txBody>
                  <a:tcPr/>
                </a:tc>
                <a:tc>
                  <a:txBody>
                    <a:bodyPr/>
                    <a:lstStyle/>
                    <a:p>
                      <a:r>
                        <a:rPr lang="en-GB" sz="1400" dirty="0"/>
                        <a:t>YES circumstance depending*</a:t>
                      </a:r>
                    </a:p>
                  </a:txBody>
                  <a:tcPr/>
                </a:tc>
                <a:extLst>
                  <a:ext uri="{0D108BD9-81ED-4DB2-BD59-A6C34878D82A}">
                    <a16:rowId xmlns:a16="http://schemas.microsoft.com/office/drawing/2014/main" val="4030144874"/>
                  </a:ext>
                </a:extLst>
              </a:tr>
              <a:tr h="533400">
                <a:tc>
                  <a:txBody>
                    <a:bodyPr/>
                    <a:lstStyle/>
                    <a:p>
                      <a:r>
                        <a:rPr lang="en-GB" sz="1400" dirty="0"/>
                        <a:t>Alternative Funding </a:t>
                      </a:r>
                    </a:p>
                  </a:txBody>
                  <a:tcPr/>
                </a:tc>
                <a:tc>
                  <a:txBody>
                    <a:bodyPr/>
                    <a:lstStyle/>
                    <a:p>
                      <a:r>
                        <a:rPr lang="en-GB" sz="1400" dirty="0"/>
                        <a:t>NO funding is generated within the business model</a:t>
                      </a:r>
                    </a:p>
                  </a:txBody>
                  <a:tcPr/>
                </a:tc>
                <a:extLst>
                  <a:ext uri="{0D108BD9-81ED-4DB2-BD59-A6C34878D82A}">
                    <a16:rowId xmlns:a16="http://schemas.microsoft.com/office/drawing/2014/main" val="4246003840"/>
                  </a:ext>
                </a:extLst>
              </a:tr>
              <a:tr h="561975">
                <a:tc>
                  <a:txBody>
                    <a:bodyPr/>
                    <a:lstStyle/>
                    <a:p>
                      <a:r>
                        <a:rPr lang="en-GB" sz="1400" dirty="0"/>
                        <a:t>Technology Dependence</a:t>
                      </a:r>
                    </a:p>
                  </a:txBody>
                  <a:tcPr/>
                </a:tc>
                <a:tc>
                  <a:txBody>
                    <a:bodyPr/>
                    <a:lstStyle/>
                    <a:p>
                      <a:r>
                        <a:rPr lang="en-GB" sz="1400" dirty="0"/>
                        <a:t>YES app based platform</a:t>
                      </a:r>
                    </a:p>
                  </a:txBody>
                  <a:tcPr/>
                </a:tc>
                <a:extLst>
                  <a:ext uri="{0D108BD9-81ED-4DB2-BD59-A6C34878D82A}">
                    <a16:rowId xmlns:a16="http://schemas.microsoft.com/office/drawing/2014/main" val="1374838631"/>
                  </a:ext>
                </a:extLst>
              </a:tr>
            </a:tbl>
          </a:graphicData>
        </a:graphic>
      </p:graphicFrame>
      <p:sp>
        <p:nvSpPr>
          <p:cNvPr id="7" name="TextBox 6">
            <a:extLst>
              <a:ext uri="{FF2B5EF4-FFF2-40B4-BE49-F238E27FC236}">
                <a16:creationId xmlns:a16="http://schemas.microsoft.com/office/drawing/2014/main" id="{72B10132-0A49-455D-9BB8-6A6A592C6880}"/>
              </a:ext>
            </a:extLst>
          </p:cNvPr>
          <p:cNvSpPr txBox="1"/>
          <p:nvPr/>
        </p:nvSpPr>
        <p:spPr>
          <a:xfrm flipH="1">
            <a:off x="5871099" y="4486582"/>
            <a:ext cx="5131198" cy="2031325"/>
          </a:xfrm>
          <a:prstGeom prst="rect">
            <a:avLst/>
          </a:prstGeom>
          <a:noFill/>
        </p:spPr>
        <p:txBody>
          <a:bodyPr wrap="square" rtlCol="0">
            <a:spAutoFit/>
          </a:bodyPr>
          <a:lstStyle/>
          <a:p>
            <a:r>
              <a:rPr lang="en-GB" dirty="0">
                <a:solidFill>
                  <a:schemeClr val="accent3"/>
                </a:solidFill>
              </a:rPr>
              <a:t>Airbnb clearly displays characteristics of a shared economy business and can find a place in the market using the sharing-exchange continuum. But Airbnb do need to factor in what affect letting larger accommodation providers, e.g., hotels, has on their initial host base…</a:t>
            </a:r>
          </a:p>
        </p:txBody>
      </p:sp>
    </p:spTree>
    <p:extLst>
      <p:ext uri="{BB962C8B-B14F-4D97-AF65-F5344CB8AC3E}">
        <p14:creationId xmlns:p14="http://schemas.microsoft.com/office/powerpoint/2010/main" val="3804969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0DF94-6D5D-4869-A1C4-7805EE3A8A73}"/>
              </a:ext>
            </a:extLst>
          </p:cNvPr>
          <p:cNvSpPr>
            <a:spLocks noGrp="1"/>
          </p:cNvSpPr>
          <p:nvPr>
            <p:ph type="title"/>
          </p:nvPr>
        </p:nvSpPr>
        <p:spPr>
          <a:xfrm>
            <a:off x="3073154" y="489165"/>
            <a:ext cx="8610600" cy="1293028"/>
          </a:xfrm>
        </p:spPr>
        <p:txBody>
          <a:bodyPr>
            <a:normAutofit fontScale="90000"/>
          </a:bodyPr>
          <a:lstStyle/>
          <a:p>
            <a:r>
              <a:rPr lang="en-GB" dirty="0"/>
              <a:t>Who are Airbnb exactly?</a:t>
            </a:r>
            <a:br>
              <a:rPr lang="en-GB" dirty="0"/>
            </a:br>
            <a:r>
              <a:rPr lang="en-GB" sz="1600" dirty="0"/>
              <a:t>‘Airbnb is the peer-to-peer accommodation network that gets most of the attention – Positive and negative’ </a:t>
            </a:r>
            <a:br>
              <a:rPr lang="en-GB" sz="1600" dirty="0"/>
            </a:br>
            <a:r>
              <a:rPr lang="en-GB" sz="1600" dirty="0" err="1">
                <a:solidFill>
                  <a:schemeClr val="accent1"/>
                </a:solidFill>
              </a:rPr>
              <a:t>Hajibaba</a:t>
            </a:r>
            <a:r>
              <a:rPr lang="en-GB" sz="1600" dirty="0">
                <a:solidFill>
                  <a:schemeClr val="accent1"/>
                </a:solidFill>
              </a:rPr>
              <a:t>, H. and </a:t>
            </a:r>
            <a:r>
              <a:rPr lang="en-GB" sz="1600" dirty="0" err="1">
                <a:solidFill>
                  <a:schemeClr val="accent1"/>
                </a:solidFill>
              </a:rPr>
              <a:t>Dolnicar</a:t>
            </a:r>
            <a:r>
              <a:rPr lang="en-GB" sz="1600" dirty="0">
                <a:solidFill>
                  <a:schemeClr val="accent1"/>
                </a:solidFill>
              </a:rPr>
              <a:t>, S. (2017)</a:t>
            </a:r>
            <a:endParaRPr lang="en-GB" dirty="0"/>
          </a:p>
        </p:txBody>
      </p:sp>
      <p:sp>
        <p:nvSpPr>
          <p:cNvPr id="3" name="Content Placeholder 2">
            <a:extLst>
              <a:ext uri="{FF2B5EF4-FFF2-40B4-BE49-F238E27FC236}">
                <a16:creationId xmlns:a16="http://schemas.microsoft.com/office/drawing/2014/main" id="{40013A6A-E0DB-4341-ADC4-5B372E784F29}"/>
              </a:ext>
            </a:extLst>
          </p:cNvPr>
          <p:cNvSpPr>
            <a:spLocks noGrp="1"/>
          </p:cNvSpPr>
          <p:nvPr>
            <p:ph idx="1"/>
          </p:nvPr>
        </p:nvSpPr>
        <p:spPr>
          <a:xfrm>
            <a:off x="685801" y="2194561"/>
            <a:ext cx="3557726" cy="1365430"/>
          </a:xfrm>
        </p:spPr>
        <p:txBody>
          <a:bodyPr>
            <a:noAutofit/>
          </a:bodyPr>
          <a:lstStyle/>
          <a:p>
            <a:pPr marL="0" indent="0" algn="ctr">
              <a:buNone/>
            </a:pPr>
            <a:r>
              <a:rPr lang="en-GB" sz="1600" dirty="0">
                <a:solidFill>
                  <a:schemeClr val="accent5"/>
                </a:solidFill>
              </a:rPr>
              <a:t>Although space sharing has been around longer than Airbnb, they have been the market leader in peer-to-peer accommodation networks in most countries. </a:t>
            </a:r>
            <a:r>
              <a:rPr lang="en-GB" sz="1400" dirty="0" err="1">
                <a:solidFill>
                  <a:schemeClr val="accent1"/>
                </a:solidFill>
              </a:rPr>
              <a:t>Hajibaba</a:t>
            </a:r>
            <a:r>
              <a:rPr lang="en-GB" sz="1400" dirty="0">
                <a:solidFill>
                  <a:schemeClr val="accent1"/>
                </a:solidFill>
              </a:rPr>
              <a:t>, H. and </a:t>
            </a:r>
            <a:r>
              <a:rPr lang="en-GB" sz="1400" dirty="0" err="1">
                <a:solidFill>
                  <a:schemeClr val="accent1"/>
                </a:solidFill>
              </a:rPr>
              <a:t>Dolnicar</a:t>
            </a:r>
            <a:r>
              <a:rPr lang="en-GB" sz="1400" dirty="0">
                <a:solidFill>
                  <a:schemeClr val="accent1"/>
                </a:solidFill>
              </a:rPr>
              <a:t>, S. (2017)</a:t>
            </a:r>
            <a:endParaRPr lang="en-GB" sz="1400" dirty="0">
              <a:solidFill>
                <a:schemeClr val="accent5"/>
              </a:solidFill>
            </a:endParaRPr>
          </a:p>
        </p:txBody>
      </p:sp>
      <p:sp>
        <p:nvSpPr>
          <p:cNvPr id="4" name="TextBox 3">
            <a:extLst>
              <a:ext uri="{FF2B5EF4-FFF2-40B4-BE49-F238E27FC236}">
                <a16:creationId xmlns:a16="http://schemas.microsoft.com/office/drawing/2014/main" id="{749EE6AF-CE57-47CF-B1FA-ED050495ED73}"/>
              </a:ext>
            </a:extLst>
          </p:cNvPr>
          <p:cNvSpPr txBox="1"/>
          <p:nvPr/>
        </p:nvSpPr>
        <p:spPr>
          <a:xfrm>
            <a:off x="4644501" y="3415885"/>
            <a:ext cx="2902998" cy="1077218"/>
          </a:xfrm>
          <a:prstGeom prst="rect">
            <a:avLst/>
          </a:prstGeom>
          <a:noFill/>
        </p:spPr>
        <p:txBody>
          <a:bodyPr wrap="square" rtlCol="0">
            <a:spAutoFit/>
          </a:bodyPr>
          <a:lstStyle/>
          <a:p>
            <a:pPr algn="ctr"/>
            <a:r>
              <a:rPr lang="en-GB" sz="1600" dirty="0">
                <a:solidFill>
                  <a:schemeClr val="accent4"/>
                </a:solidFill>
              </a:rPr>
              <a:t>Raised awareness off alternatives to the common place tourist accommodation</a:t>
            </a:r>
          </a:p>
        </p:txBody>
      </p:sp>
      <p:sp>
        <p:nvSpPr>
          <p:cNvPr id="5" name="TextBox 4">
            <a:extLst>
              <a:ext uri="{FF2B5EF4-FFF2-40B4-BE49-F238E27FC236}">
                <a16:creationId xmlns:a16="http://schemas.microsoft.com/office/drawing/2014/main" id="{C1064C25-A3DB-4D52-BD0D-2ABFF9D13183}"/>
              </a:ext>
            </a:extLst>
          </p:cNvPr>
          <p:cNvSpPr txBox="1"/>
          <p:nvPr/>
        </p:nvSpPr>
        <p:spPr>
          <a:xfrm rot="10800000" flipH="1" flipV="1">
            <a:off x="4876801" y="1781571"/>
            <a:ext cx="2686973" cy="1077218"/>
          </a:xfrm>
          <a:prstGeom prst="rect">
            <a:avLst/>
          </a:prstGeom>
          <a:noFill/>
        </p:spPr>
        <p:txBody>
          <a:bodyPr wrap="square" rtlCol="0">
            <a:spAutoFit/>
          </a:bodyPr>
          <a:lstStyle/>
          <a:p>
            <a:pPr algn="ctr"/>
            <a:r>
              <a:rPr lang="en-GB" sz="1600" dirty="0">
                <a:solidFill>
                  <a:schemeClr val="accent6"/>
                </a:solidFill>
              </a:rPr>
              <a:t>Successful in generating a large mass of hosts and guests, resulting in a huge popularity boost</a:t>
            </a:r>
          </a:p>
        </p:txBody>
      </p:sp>
      <p:sp>
        <p:nvSpPr>
          <p:cNvPr id="6" name="TextBox 5">
            <a:extLst>
              <a:ext uri="{FF2B5EF4-FFF2-40B4-BE49-F238E27FC236}">
                <a16:creationId xmlns:a16="http://schemas.microsoft.com/office/drawing/2014/main" id="{8BD1C75A-EE48-4065-AB8F-C628BDABE1E5}"/>
              </a:ext>
            </a:extLst>
          </p:cNvPr>
          <p:cNvSpPr txBox="1"/>
          <p:nvPr/>
        </p:nvSpPr>
        <p:spPr>
          <a:xfrm>
            <a:off x="1020932" y="4140014"/>
            <a:ext cx="2902998" cy="2000548"/>
          </a:xfrm>
          <a:prstGeom prst="rect">
            <a:avLst/>
          </a:prstGeom>
          <a:noFill/>
        </p:spPr>
        <p:txBody>
          <a:bodyPr wrap="square" rtlCol="0">
            <a:spAutoFit/>
          </a:bodyPr>
          <a:lstStyle/>
          <a:p>
            <a:pPr algn="ctr"/>
            <a:r>
              <a:rPr lang="en-GB" sz="1600" dirty="0">
                <a:solidFill>
                  <a:schemeClr val="accent4"/>
                </a:solidFill>
              </a:rPr>
              <a:t>A Host-dependant commercial facilitator. Guests pay for short term access to hosts' space; the hosts credibility is important to success.</a:t>
            </a:r>
          </a:p>
          <a:p>
            <a:pPr algn="ctr"/>
            <a:r>
              <a:rPr lang="en-GB" sz="1400" dirty="0" err="1">
                <a:solidFill>
                  <a:schemeClr val="accent1"/>
                </a:solidFill>
              </a:rPr>
              <a:t>Hajibaba</a:t>
            </a:r>
            <a:r>
              <a:rPr lang="en-GB" sz="1400" dirty="0">
                <a:solidFill>
                  <a:schemeClr val="accent1"/>
                </a:solidFill>
              </a:rPr>
              <a:t>, H. and </a:t>
            </a:r>
            <a:r>
              <a:rPr lang="en-GB" sz="1400" dirty="0" err="1">
                <a:solidFill>
                  <a:schemeClr val="accent1"/>
                </a:solidFill>
              </a:rPr>
              <a:t>Dolnicar</a:t>
            </a:r>
            <a:r>
              <a:rPr lang="en-GB" sz="1400" dirty="0">
                <a:solidFill>
                  <a:schemeClr val="accent1"/>
                </a:solidFill>
              </a:rPr>
              <a:t>, S. (2017)</a:t>
            </a:r>
          </a:p>
        </p:txBody>
      </p:sp>
      <p:sp>
        <p:nvSpPr>
          <p:cNvPr id="7" name="TextBox 6">
            <a:extLst>
              <a:ext uri="{FF2B5EF4-FFF2-40B4-BE49-F238E27FC236}">
                <a16:creationId xmlns:a16="http://schemas.microsoft.com/office/drawing/2014/main" id="{1314866C-D603-48FE-939A-ADDDACB5B6B6}"/>
              </a:ext>
            </a:extLst>
          </p:cNvPr>
          <p:cNvSpPr txBox="1"/>
          <p:nvPr/>
        </p:nvSpPr>
        <p:spPr>
          <a:xfrm>
            <a:off x="8197048" y="2338667"/>
            <a:ext cx="3213716" cy="1077218"/>
          </a:xfrm>
          <a:prstGeom prst="rect">
            <a:avLst/>
          </a:prstGeom>
          <a:noFill/>
        </p:spPr>
        <p:txBody>
          <a:bodyPr wrap="square" rtlCol="0">
            <a:spAutoFit/>
          </a:bodyPr>
          <a:lstStyle/>
          <a:p>
            <a:pPr algn="ctr"/>
            <a:r>
              <a:rPr lang="en-GB" sz="1600" dirty="0">
                <a:solidFill>
                  <a:schemeClr val="accent5"/>
                </a:solidFill>
              </a:rPr>
              <a:t>Hosts trust Airbnb for the access to information of guests, ensuring their properties are in good hands.</a:t>
            </a:r>
          </a:p>
        </p:txBody>
      </p:sp>
      <p:sp>
        <p:nvSpPr>
          <p:cNvPr id="8" name="TextBox 7">
            <a:extLst>
              <a:ext uri="{FF2B5EF4-FFF2-40B4-BE49-F238E27FC236}">
                <a16:creationId xmlns:a16="http://schemas.microsoft.com/office/drawing/2014/main" id="{301B3E4E-402C-4569-8806-AF1A60E3BE68}"/>
              </a:ext>
            </a:extLst>
          </p:cNvPr>
          <p:cNvSpPr txBox="1"/>
          <p:nvPr/>
        </p:nvSpPr>
        <p:spPr>
          <a:xfrm>
            <a:off x="4284955" y="4971495"/>
            <a:ext cx="3870664" cy="1569660"/>
          </a:xfrm>
          <a:prstGeom prst="rect">
            <a:avLst/>
          </a:prstGeom>
          <a:noFill/>
        </p:spPr>
        <p:txBody>
          <a:bodyPr wrap="square" rtlCol="0">
            <a:spAutoFit/>
          </a:bodyPr>
          <a:lstStyle/>
          <a:p>
            <a:pPr algn="ctr"/>
            <a:r>
              <a:rPr lang="en-GB" sz="1600" dirty="0">
                <a:solidFill>
                  <a:schemeClr val="accent6"/>
                </a:solidFill>
              </a:rPr>
              <a:t>Its exclusivity to hosts looking to avoid short-term letting regulations, and hotels looking to sell excess rooms cheap, has caused negative press, along with accusations of unfair treatment of both guests and hosts.</a:t>
            </a:r>
          </a:p>
        </p:txBody>
      </p:sp>
      <p:sp>
        <p:nvSpPr>
          <p:cNvPr id="9" name="TextBox 8">
            <a:extLst>
              <a:ext uri="{FF2B5EF4-FFF2-40B4-BE49-F238E27FC236}">
                <a16:creationId xmlns:a16="http://schemas.microsoft.com/office/drawing/2014/main" id="{992AA010-78E2-4328-ACF7-3C4A3639000F}"/>
              </a:ext>
            </a:extLst>
          </p:cNvPr>
          <p:cNvSpPr txBox="1"/>
          <p:nvPr/>
        </p:nvSpPr>
        <p:spPr>
          <a:xfrm>
            <a:off x="8719128" y="4332303"/>
            <a:ext cx="3288146" cy="1754326"/>
          </a:xfrm>
          <a:prstGeom prst="rect">
            <a:avLst/>
          </a:prstGeom>
          <a:noFill/>
        </p:spPr>
        <p:txBody>
          <a:bodyPr wrap="square" rtlCol="0">
            <a:spAutoFit/>
          </a:bodyPr>
          <a:lstStyle/>
          <a:p>
            <a:pPr algn="ctr"/>
            <a:r>
              <a:rPr lang="en-GB" dirty="0">
                <a:solidFill>
                  <a:schemeClr val="accent3"/>
                </a:solidFill>
              </a:rPr>
              <a:t>What is it that really puts Airbnb ahead of its competitors? What differences can be drawn from a comparison of their competitors? </a:t>
            </a:r>
          </a:p>
        </p:txBody>
      </p:sp>
      <p:pic>
        <p:nvPicPr>
          <p:cNvPr id="11" name="Picture 10" descr="A picture containing floor, indoor, chair, furniture&#10;&#10;Description automatically generated">
            <a:extLst>
              <a:ext uri="{FF2B5EF4-FFF2-40B4-BE49-F238E27FC236}">
                <a16:creationId xmlns:a16="http://schemas.microsoft.com/office/drawing/2014/main" id="{F365F056-32C0-45D6-8637-D6DBFFF3917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84726" y="110159"/>
            <a:ext cx="2859157" cy="1496292"/>
          </a:xfrm>
          <a:prstGeom prst="rect">
            <a:avLst/>
          </a:prstGeom>
        </p:spPr>
      </p:pic>
      <p:sp>
        <p:nvSpPr>
          <p:cNvPr id="12" name="TextBox 11">
            <a:extLst>
              <a:ext uri="{FF2B5EF4-FFF2-40B4-BE49-F238E27FC236}">
                <a16:creationId xmlns:a16="http://schemas.microsoft.com/office/drawing/2014/main" id="{19DCCD97-6A14-4633-A56E-65D48F1D0219}"/>
              </a:ext>
            </a:extLst>
          </p:cNvPr>
          <p:cNvSpPr txBox="1"/>
          <p:nvPr/>
        </p:nvSpPr>
        <p:spPr>
          <a:xfrm>
            <a:off x="155455" y="1527130"/>
            <a:ext cx="2859157" cy="369332"/>
          </a:xfrm>
          <a:prstGeom prst="rect">
            <a:avLst/>
          </a:prstGeom>
          <a:noFill/>
        </p:spPr>
        <p:txBody>
          <a:bodyPr wrap="square" rtlCol="0">
            <a:spAutoFit/>
          </a:bodyPr>
          <a:lstStyle/>
          <a:p>
            <a:r>
              <a:rPr lang="en-GB" sz="900" dirty="0">
                <a:hlinkClick r:id="rId3" tooltip="https://www.iphonemod.net/singapore-fines-airbnb-hosts.html"/>
              </a:rPr>
              <a:t>This Photo</a:t>
            </a:r>
            <a:r>
              <a:rPr lang="en-GB" sz="900" dirty="0"/>
              <a:t> by Unknown Author is licensed under </a:t>
            </a:r>
            <a:r>
              <a:rPr lang="en-GB" sz="900" dirty="0">
                <a:hlinkClick r:id="rId4" tooltip="https://creativecommons.org/licenses/by-nc/3.0/"/>
              </a:rPr>
              <a:t>CC BY-NC</a:t>
            </a:r>
            <a:endParaRPr lang="en-GB" sz="900" dirty="0"/>
          </a:p>
        </p:txBody>
      </p:sp>
    </p:spTree>
    <p:extLst>
      <p:ext uri="{BB962C8B-B14F-4D97-AF65-F5344CB8AC3E}">
        <p14:creationId xmlns:p14="http://schemas.microsoft.com/office/powerpoint/2010/main" val="3522185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D254C-1711-43BA-992B-7DCA327541DA}"/>
              </a:ext>
            </a:extLst>
          </p:cNvPr>
          <p:cNvSpPr>
            <a:spLocks noGrp="1"/>
          </p:cNvSpPr>
          <p:nvPr>
            <p:ph type="title"/>
          </p:nvPr>
        </p:nvSpPr>
        <p:spPr>
          <a:xfrm>
            <a:off x="258932" y="301358"/>
            <a:ext cx="8610600" cy="1293028"/>
          </a:xfrm>
        </p:spPr>
        <p:txBody>
          <a:bodyPr/>
          <a:lstStyle/>
          <a:p>
            <a:pPr algn="l"/>
            <a:r>
              <a:rPr lang="en-GB" dirty="0"/>
              <a:t>Airbnb and their competitors</a:t>
            </a:r>
          </a:p>
        </p:txBody>
      </p:sp>
      <p:graphicFrame>
        <p:nvGraphicFramePr>
          <p:cNvPr id="4" name="Content Placeholder 3">
            <a:extLst>
              <a:ext uri="{FF2B5EF4-FFF2-40B4-BE49-F238E27FC236}">
                <a16:creationId xmlns:a16="http://schemas.microsoft.com/office/drawing/2014/main" id="{2905FD36-FA95-4A20-B562-D4ABE30C5643}"/>
              </a:ext>
            </a:extLst>
          </p:cNvPr>
          <p:cNvGraphicFramePr>
            <a:graphicFrameLocks noGrp="1"/>
          </p:cNvGraphicFramePr>
          <p:nvPr>
            <p:ph idx="1"/>
            <p:extLst>
              <p:ext uri="{D42A27DB-BD31-4B8C-83A1-F6EECF244321}">
                <p14:modId xmlns:p14="http://schemas.microsoft.com/office/powerpoint/2010/main" val="2995646065"/>
              </p:ext>
            </p:extLst>
          </p:nvPr>
        </p:nvGraphicFramePr>
        <p:xfrm>
          <a:off x="685800" y="2441359"/>
          <a:ext cx="10082814" cy="37768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0" name="Group 9">
            <a:extLst>
              <a:ext uri="{FF2B5EF4-FFF2-40B4-BE49-F238E27FC236}">
                <a16:creationId xmlns:a16="http://schemas.microsoft.com/office/drawing/2014/main" id="{DB098BA7-2916-4EFC-900B-BB333A011E9A}"/>
              </a:ext>
            </a:extLst>
          </p:cNvPr>
          <p:cNvGrpSpPr/>
          <p:nvPr/>
        </p:nvGrpSpPr>
        <p:grpSpPr>
          <a:xfrm>
            <a:off x="3524447" y="2175362"/>
            <a:ext cx="4399193" cy="4289386"/>
            <a:chOff x="3524447" y="2175362"/>
            <a:chExt cx="4399193" cy="4289386"/>
          </a:xfrm>
        </p:grpSpPr>
        <p:sp>
          <p:nvSpPr>
            <p:cNvPr id="6" name="TextBox 5">
              <a:extLst>
                <a:ext uri="{FF2B5EF4-FFF2-40B4-BE49-F238E27FC236}">
                  <a16:creationId xmlns:a16="http://schemas.microsoft.com/office/drawing/2014/main" id="{A70D61D9-BCB4-4AE2-82CA-9A9137362D64}"/>
                </a:ext>
              </a:extLst>
            </p:cNvPr>
            <p:cNvSpPr txBox="1"/>
            <p:nvPr/>
          </p:nvSpPr>
          <p:spPr>
            <a:xfrm>
              <a:off x="4072796" y="2175362"/>
              <a:ext cx="3258105" cy="338554"/>
            </a:xfrm>
            <a:prstGeom prst="rect">
              <a:avLst/>
            </a:prstGeom>
            <a:noFill/>
          </p:spPr>
          <p:txBody>
            <a:bodyPr wrap="square" rtlCol="0">
              <a:spAutoFit/>
            </a:bodyPr>
            <a:lstStyle/>
            <a:p>
              <a:pPr algn="ctr"/>
              <a:r>
                <a:rPr lang="en-GB" sz="1600" dirty="0">
                  <a:solidFill>
                    <a:schemeClr val="accent1"/>
                  </a:solidFill>
                </a:rPr>
                <a:t>Trading for money</a:t>
              </a:r>
            </a:p>
          </p:txBody>
        </p:sp>
        <p:sp>
          <p:nvSpPr>
            <p:cNvPr id="7" name="TextBox 6">
              <a:extLst>
                <a:ext uri="{FF2B5EF4-FFF2-40B4-BE49-F238E27FC236}">
                  <a16:creationId xmlns:a16="http://schemas.microsoft.com/office/drawing/2014/main" id="{CBC9F597-F437-41C1-B83E-9DC668B505B6}"/>
                </a:ext>
              </a:extLst>
            </p:cNvPr>
            <p:cNvSpPr txBox="1"/>
            <p:nvPr/>
          </p:nvSpPr>
          <p:spPr>
            <a:xfrm>
              <a:off x="3524447" y="2247920"/>
              <a:ext cx="430887" cy="3970318"/>
            </a:xfrm>
            <a:prstGeom prst="rect">
              <a:avLst/>
            </a:prstGeom>
            <a:noFill/>
          </p:spPr>
          <p:txBody>
            <a:bodyPr vert="vert270" wrap="square" rtlCol="0">
              <a:spAutoFit/>
            </a:bodyPr>
            <a:lstStyle/>
            <a:p>
              <a:pPr algn="ctr"/>
              <a:r>
                <a:rPr lang="en-GB" sz="1600" dirty="0">
                  <a:solidFill>
                    <a:schemeClr val="accent1"/>
                  </a:solidFill>
                </a:rPr>
                <a:t>The host does not matter</a:t>
              </a:r>
            </a:p>
          </p:txBody>
        </p:sp>
        <p:sp>
          <p:nvSpPr>
            <p:cNvPr id="8" name="TextBox 7">
              <a:extLst>
                <a:ext uri="{FF2B5EF4-FFF2-40B4-BE49-F238E27FC236}">
                  <a16:creationId xmlns:a16="http://schemas.microsoft.com/office/drawing/2014/main" id="{1B4C0F56-4011-4170-9345-F6275AC5B9DC}"/>
                </a:ext>
              </a:extLst>
            </p:cNvPr>
            <p:cNvSpPr txBox="1"/>
            <p:nvPr/>
          </p:nvSpPr>
          <p:spPr>
            <a:xfrm>
              <a:off x="7492753" y="2754011"/>
              <a:ext cx="430887" cy="3151573"/>
            </a:xfrm>
            <a:prstGeom prst="rect">
              <a:avLst/>
            </a:prstGeom>
            <a:noFill/>
          </p:spPr>
          <p:txBody>
            <a:bodyPr vert="vert" wrap="square" rtlCol="0">
              <a:spAutoFit/>
            </a:bodyPr>
            <a:lstStyle/>
            <a:p>
              <a:pPr algn="ctr"/>
              <a:r>
                <a:rPr lang="en-GB" sz="1600" dirty="0">
                  <a:solidFill>
                    <a:schemeClr val="accent1"/>
                  </a:solidFill>
                </a:rPr>
                <a:t>The host matters</a:t>
              </a:r>
            </a:p>
          </p:txBody>
        </p:sp>
        <p:sp>
          <p:nvSpPr>
            <p:cNvPr id="9" name="TextBox 8">
              <a:extLst>
                <a:ext uri="{FF2B5EF4-FFF2-40B4-BE49-F238E27FC236}">
                  <a16:creationId xmlns:a16="http://schemas.microsoft.com/office/drawing/2014/main" id="{54783809-DC1C-4C26-AE3A-D6D523F35D8B}"/>
                </a:ext>
              </a:extLst>
            </p:cNvPr>
            <p:cNvSpPr txBox="1"/>
            <p:nvPr/>
          </p:nvSpPr>
          <p:spPr>
            <a:xfrm>
              <a:off x="4190260" y="6126194"/>
              <a:ext cx="2974020" cy="338554"/>
            </a:xfrm>
            <a:prstGeom prst="rect">
              <a:avLst/>
            </a:prstGeom>
            <a:noFill/>
          </p:spPr>
          <p:txBody>
            <a:bodyPr wrap="square" rtlCol="0">
              <a:spAutoFit/>
            </a:bodyPr>
            <a:lstStyle/>
            <a:p>
              <a:pPr algn="ctr"/>
              <a:r>
                <a:rPr lang="en-GB" sz="1600" dirty="0">
                  <a:solidFill>
                    <a:schemeClr val="accent1"/>
                  </a:solidFill>
                </a:rPr>
                <a:t>Trading without money</a:t>
              </a:r>
            </a:p>
          </p:txBody>
        </p:sp>
      </p:grpSp>
      <p:sp>
        <p:nvSpPr>
          <p:cNvPr id="11" name="TextBox 10">
            <a:extLst>
              <a:ext uri="{FF2B5EF4-FFF2-40B4-BE49-F238E27FC236}">
                <a16:creationId xmlns:a16="http://schemas.microsoft.com/office/drawing/2014/main" id="{1CEE7F36-67BA-49D9-8499-AE0DABA740D1}"/>
              </a:ext>
            </a:extLst>
          </p:cNvPr>
          <p:cNvSpPr txBox="1"/>
          <p:nvPr/>
        </p:nvSpPr>
        <p:spPr>
          <a:xfrm>
            <a:off x="8116797" y="2077620"/>
            <a:ext cx="3142695" cy="1323439"/>
          </a:xfrm>
          <a:prstGeom prst="rect">
            <a:avLst/>
          </a:prstGeom>
          <a:noFill/>
        </p:spPr>
        <p:txBody>
          <a:bodyPr wrap="square" rtlCol="0">
            <a:spAutoFit/>
          </a:bodyPr>
          <a:lstStyle/>
          <a:p>
            <a:pPr algn="ctr"/>
            <a:r>
              <a:rPr lang="en-GB" sz="1600" dirty="0">
                <a:solidFill>
                  <a:schemeClr val="accent2"/>
                </a:solidFill>
              </a:rPr>
              <a:t>Guests pay money in return for having short-term access to the host’s space; the credibility of host is central to successful trading.</a:t>
            </a:r>
          </a:p>
        </p:txBody>
      </p:sp>
      <p:sp>
        <p:nvSpPr>
          <p:cNvPr id="13" name="TextBox 12">
            <a:extLst>
              <a:ext uri="{FF2B5EF4-FFF2-40B4-BE49-F238E27FC236}">
                <a16:creationId xmlns:a16="http://schemas.microsoft.com/office/drawing/2014/main" id="{8FD028E0-31D0-4D5D-B5E7-1D6225D4EFAE}"/>
              </a:ext>
            </a:extLst>
          </p:cNvPr>
          <p:cNvSpPr txBox="1"/>
          <p:nvPr/>
        </p:nvSpPr>
        <p:spPr>
          <a:xfrm>
            <a:off x="337351" y="1784412"/>
            <a:ext cx="2760968" cy="1569660"/>
          </a:xfrm>
          <a:prstGeom prst="rect">
            <a:avLst/>
          </a:prstGeom>
          <a:noFill/>
        </p:spPr>
        <p:txBody>
          <a:bodyPr wrap="square" rtlCol="0">
            <a:spAutoFit/>
          </a:bodyPr>
          <a:lstStyle/>
          <a:p>
            <a:pPr algn="ctr"/>
            <a:r>
              <a:rPr lang="en-GB" sz="1600" dirty="0">
                <a:solidFill>
                  <a:schemeClr val="accent2"/>
                </a:solidFill>
              </a:rPr>
              <a:t>Only the s[ace is profiled on the platform; no information is provided about the host. Not usually peer-to-peer networks.</a:t>
            </a:r>
          </a:p>
        </p:txBody>
      </p:sp>
      <p:sp>
        <p:nvSpPr>
          <p:cNvPr id="14" name="TextBox 13">
            <a:extLst>
              <a:ext uri="{FF2B5EF4-FFF2-40B4-BE49-F238E27FC236}">
                <a16:creationId xmlns:a16="http://schemas.microsoft.com/office/drawing/2014/main" id="{B5D9B087-C145-47EF-A61E-E96859E25488}"/>
              </a:ext>
            </a:extLst>
          </p:cNvPr>
          <p:cNvSpPr txBox="1"/>
          <p:nvPr/>
        </p:nvSpPr>
        <p:spPr>
          <a:xfrm>
            <a:off x="474960" y="4672434"/>
            <a:ext cx="2543459" cy="1323439"/>
          </a:xfrm>
          <a:prstGeom prst="rect">
            <a:avLst/>
          </a:prstGeom>
          <a:noFill/>
        </p:spPr>
        <p:txBody>
          <a:bodyPr wrap="square" rtlCol="0">
            <a:spAutoFit/>
          </a:bodyPr>
          <a:lstStyle/>
          <a:p>
            <a:pPr algn="ctr"/>
            <a:r>
              <a:rPr lang="en-GB" sz="1600" dirty="0">
                <a:solidFill>
                  <a:schemeClr val="accent2"/>
                </a:solidFill>
              </a:rPr>
              <a:t>Hosts and guests swap homes without interacting face-to-face. Facilitators usually charge an annual fee.</a:t>
            </a:r>
          </a:p>
        </p:txBody>
      </p:sp>
      <p:sp>
        <p:nvSpPr>
          <p:cNvPr id="15" name="TextBox 14">
            <a:extLst>
              <a:ext uri="{FF2B5EF4-FFF2-40B4-BE49-F238E27FC236}">
                <a16:creationId xmlns:a16="http://schemas.microsoft.com/office/drawing/2014/main" id="{913CAC8D-C962-49D9-B78A-AAB1E6DD619B}"/>
              </a:ext>
            </a:extLst>
          </p:cNvPr>
          <p:cNvSpPr txBox="1"/>
          <p:nvPr/>
        </p:nvSpPr>
        <p:spPr>
          <a:xfrm>
            <a:off x="8158565" y="4442790"/>
            <a:ext cx="3302494" cy="1815882"/>
          </a:xfrm>
          <a:prstGeom prst="rect">
            <a:avLst/>
          </a:prstGeom>
          <a:noFill/>
        </p:spPr>
        <p:txBody>
          <a:bodyPr wrap="square" rtlCol="0">
            <a:spAutoFit/>
          </a:bodyPr>
          <a:lstStyle/>
          <a:p>
            <a:pPr algn="ctr"/>
            <a:r>
              <a:rPr lang="en-GB" sz="1600" dirty="0">
                <a:solidFill>
                  <a:schemeClr val="accent2"/>
                </a:solidFill>
              </a:rPr>
              <a:t>Voluntary facilitator fees, space is usually shared with host, so both guest and host are reliant on good feedback. Hosts typically don’t wan to make money, more likely meet new people.</a:t>
            </a:r>
          </a:p>
        </p:txBody>
      </p:sp>
      <p:sp>
        <p:nvSpPr>
          <p:cNvPr id="16" name="TextBox 15">
            <a:extLst>
              <a:ext uri="{FF2B5EF4-FFF2-40B4-BE49-F238E27FC236}">
                <a16:creationId xmlns:a16="http://schemas.microsoft.com/office/drawing/2014/main" id="{6E031E67-27A1-4A92-8F30-0C8E55CEC3A6}"/>
              </a:ext>
            </a:extLst>
          </p:cNvPr>
          <p:cNvSpPr txBox="1"/>
          <p:nvPr/>
        </p:nvSpPr>
        <p:spPr>
          <a:xfrm>
            <a:off x="7164280" y="6464748"/>
            <a:ext cx="4687409" cy="307777"/>
          </a:xfrm>
          <a:prstGeom prst="rect">
            <a:avLst/>
          </a:prstGeom>
          <a:noFill/>
        </p:spPr>
        <p:txBody>
          <a:bodyPr wrap="square" rtlCol="0">
            <a:spAutoFit/>
          </a:bodyPr>
          <a:lstStyle/>
          <a:p>
            <a:r>
              <a:rPr lang="en-GB" sz="1400" dirty="0">
                <a:solidFill>
                  <a:schemeClr val="accent3"/>
                </a:solidFill>
              </a:rPr>
              <a:t>Adapted from </a:t>
            </a:r>
            <a:r>
              <a:rPr lang="en-GB" sz="1400" dirty="0" err="1">
                <a:solidFill>
                  <a:schemeClr val="accent3"/>
                </a:solidFill>
              </a:rPr>
              <a:t>Hajibaba</a:t>
            </a:r>
            <a:r>
              <a:rPr lang="en-GB" sz="1400" dirty="0">
                <a:solidFill>
                  <a:schemeClr val="accent3"/>
                </a:solidFill>
              </a:rPr>
              <a:t>, H. and </a:t>
            </a:r>
            <a:r>
              <a:rPr lang="en-GB" sz="1400" dirty="0" err="1">
                <a:solidFill>
                  <a:schemeClr val="accent3"/>
                </a:solidFill>
              </a:rPr>
              <a:t>Dolnicar</a:t>
            </a:r>
            <a:r>
              <a:rPr lang="en-GB" sz="1400" dirty="0">
                <a:solidFill>
                  <a:schemeClr val="accent3"/>
                </a:solidFill>
              </a:rPr>
              <a:t>, S (2017)</a:t>
            </a:r>
          </a:p>
        </p:txBody>
      </p:sp>
      <p:pic>
        <p:nvPicPr>
          <p:cNvPr id="18" name="Picture 17" descr="Bright ladder against dull ladders">
            <a:extLst>
              <a:ext uri="{FF2B5EF4-FFF2-40B4-BE49-F238E27FC236}">
                <a16:creationId xmlns:a16="http://schemas.microsoft.com/office/drawing/2014/main" id="{C8C79274-ADBF-4F33-8CE1-74A9A1D1A199}"/>
              </a:ext>
            </a:extLst>
          </p:cNvPr>
          <p:cNvPicPr>
            <a:picLocks noChangeAspect="1"/>
          </p:cNvPicPr>
          <p:nvPr/>
        </p:nvPicPr>
        <p:blipFill>
          <a:blip r:embed="rId7"/>
          <a:stretch>
            <a:fillRect/>
          </a:stretch>
        </p:blipFill>
        <p:spPr>
          <a:xfrm>
            <a:off x="8716699" y="-81263"/>
            <a:ext cx="2744360" cy="2058270"/>
          </a:xfrm>
          <a:prstGeom prst="ellipse">
            <a:avLst/>
          </a:prstGeom>
          <a:ln>
            <a:noFill/>
          </a:ln>
          <a:effectLst>
            <a:softEdge rad="112500"/>
          </a:effectLst>
        </p:spPr>
      </p:pic>
    </p:spTree>
    <p:extLst>
      <p:ext uri="{BB962C8B-B14F-4D97-AF65-F5344CB8AC3E}">
        <p14:creationId xmlns:p14="http://schemas.microsoft.com/office/powerpoint/2010/main" val="660503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FF326-7FE1-46A5-B54A-C3596DB4EB15}"/>
              </a:ext>
            </a:extLst>
          </p:cNvPr>
          <p:cNvSpPr>
            <a:spLocks noGrp="1"/>
          </p:cNvSpPr>
          <p:nvPr>
            <p:ph type="title"/>
          </p:nvPr>
        </p:nvSpPr>
        <p:spPr/>
        <p:txBody>
          <a:bodyPr/>
          <a:lstStyle/>
          <a:p>
            <a:r>
              <a:rPr lang="en-GB" dirty="0"/>
              <a:t>Airbnb and their future competitors</a:t>
            </a:r>
          </a:p>
        </p:txBody>
      </p:sp>
      <p:sp>
        <p:nvSpPr>
          <p:cNvPr id="3" name="Content Placeholder 2">
            <a:extLst>
              <a:ext uri="{FF2B5EF4-FFF2-40B4-BE49-F238E27FC236}">
                <a16:creationId xmlns:a16="http://schemas.microsoft.com/office/drawing/2014/main" id="{955C0AF9-1634-4CD7-AE39-C0FCA65D044A}"/>
              </a:ext>
            </a:extLst>
          </p:cNvPr>
          <p:cNvSpPr>
            <a:spLocks noGrp="1"/>
          </p:cNvSpPr>
          <p:nvPr>
            <p:ph idx="1"/>
          </p:nvPr>
        </p:nvSpPr>
        <p:spPr>
          <a:xfrm>
            <a:off x="685800" y="2194560"/>
            <a:ext cx="4782845" cy="4152974"/>
          </a:xfrm>
        </p:spPr>
        <p:txBody>
          <a:bodyPr/>
          <a:lstStyle/>
          <a:p>
            <a:pPr marL="0" indent="0">
              <a:buNone/>
            </a:pPr>
            <a:r>
              <a:rPr lang="en-GB" dirty="0">
                <a:solidFill>
                  <a:schemeClr val="accent4"/>
                </a:solidFill>
              </a:rPr>
              <a:t>Airbnb have been able to keep ahead of its competitors by offering a variety of accommodation types from differing vendors, both private home-owners and hotel/holiday chains alike. </a:t>
            </a:r>
          </a:p>
          <a:p>
            <a:pPr marL="0" indent="0">
              <a:buNone/>
            </a:pPr>
            <a:r>
              <a:rPr lang="en-GB" dirty="0">
                <a:solidFill>
                  <a:schemeClr val="accent4"/>
                </a:solidFill>
              </a:rPr>
              <a:t>They have been able to amass a critical amount of both hosts and guests on their game changing app and website platforms due to the variety available.</a:t>
            </a:r>
          </a:p>
        </p:txBody>
      </p:sp>
      <p:sp>
        <p:nvSpPr>
          <p:cNvPr id="4" name="TextBox 3">
            <a:extLst>
              <a:ext uri="{FF2B5EF4-FFF2-40B4-BE49-F238E27FC236}">
                <a16:creationId xmlns:a16="http://schemas.microsoft.com/office/drawing/2014/main" id="{EEDEBF7C-1D91-47E4-9C7C-0227EA3AE803}"/>
              </a:ext>
            </a:extLst>
          </p:cNvPr>
          <p:cNvSpPr txBox="1"/>
          <p:nvPr/>
        </p:nvSpPr>
        <p:spPr>
          <a:xfrm>
            <a:off x="5619565" y="2331719"/>
            <a:ext cx="6214369" cy="3693319"/>
          </a:xfrm>
          <a:prstGeom prst="rect">
            <a:avLst/>
          </a:prstGeom>
          <a:noFill/>
        </p:spPr>
        <p:txBody>
          <a:bodyPr wrap="square" rtlCol="0">
            <a:spAutoFit/>
          </a:bodyPr>
          <a:lstStyle/>
          <a:p>
            <a:pPr algn="r"/>
            <a:r>
              <a:rPr lang="en-GB" dirty="0">
                <a:solidFill>
                  <a:schemeClr val="accent6"/>
                </a:solidFill>
              </a:rPr>
              <a:t>Although Airbnb have had continued growth, many of their initial target hosts, the ordinary people with space available, are growing more frustrated with Airbnb pushing commercial marketing and sales strategies on them. They feel that the use of Airbnb by commercial tourist accommodation companies has made it increasingly hard for them to compete.</a:t>
            </a:r>
          </a:p>
          <a:p>
            <a:pPr algn="r"/>
            <a:endParaRPr lang="en-GB" dirty="0">
              <a:solidFill>
                <a:schemeClr val="accent6"/>
              </a:solidFill>
            </a:endParaRPr>
          </a:p>
          <a:p>
            <a:pPr algn="r"/>
            <a:r>
              <a:rPr lang="en-GB" dirty="0">
                <a:solidFill>
                  <a:schemeClr val="accent6"/>
                </a:solidFill>
              </a:rPr>
              <a:t> Airbnb could see a wave of new competitors aimed at bringing the peer-to-peer accommodation networks away from the over commercialised Airbnb. Host could begin to leave for more targeted options.</a:t>
            </a:r>
          </a:p>
          <a:p>
            <a:pPr algn="r"/>
            <a:r>
              <a:rPr lang="en-GB" sz="1400" dirty="0" err="1">
                <a:solidFill>
                  <a:schemeClr val="accent1"/>
                </a:solidFill>
              </a:rPr>
              <a:t>Hajibaba</a:t>
            </a:r>
            <a:r>
              <a:rPr lang="en-GB" sz="1400" dirty="0">
                <a:solidFill>
                  <a:schemeClr val="accent1"/>
                </a:solidFill>
              </a:rPr>
              <a:t>, H. and </a:t>
            </a:r>
            <a:r>
              <a:rPr lang="en-GB" sz="1400" dirty="0" err="1">
                <a:solidFill>
                  <a:schemeClr val="accent1"/>
                </a:solidFill>
              </a:rPr>
              <a:t>Dolnicar</a:t>
            </a:r>
            <a:r>
              <a:rPr lang="en-GB" sz="1400" dirty="0">
                <a:solidFill>
                  <a:schemeClr val="accent1"/>
                </a:solidFill>
              </a:rPr>
              <a:t>, S. (2017)</a:t>
            </a:r>
          </a:p>
        </p:txBody>
      </p:sp>
      <p:pic>
        <p:nvPicPr>
          <p:cNvPr id="6" name="Picture 5" descr="Abstract mesh of blue lines and verticies">
            <a:extLst>
              <a:ext uri="{FF2B5EF4-FFF2-40B4-BE49-F238E27FC236}">
                <a16:creationId xmlns:a16="http://schemas.microsoft.com/office/drawing/2014/main" id="{B89ACF98-DD8E-4ACA-87AA-6ABC37C676A6}"/>
              </a:ext>
            </a:extLst>
          </p:cNvPr>
          <p:cNvPicPr>
            <a:picLocks noChangeAspect="1"/>
          </p:cNvPicPr>
          <p:nvPr/>
        </p:nvPicPr>
        <p:blipFill>
          <a:blip r:embed="rId2"/>
          <a:stretch>
            <a:fillRect/>
          </a:stretch>
        </p:blipFill>
        <p:spPr>
          <a:xfrm>
            <a:off x="447260" y="70377"/>
            <a:ext cx="4131365" cy="2124183"/>
          </a:xfrm>
          <a:prstGeom prst="rect">
            <a:avLst/>
          </a:prstGeom>
          <a:ln>
            <a:noFill/>
          </a:ln>
          <a:effectLst>
            <a:softEdge rad="112500"/>
          </a:effectLst>
        </p:spPr>
      </p:pic>
    </p:spTree>
    <p:extLst>
      <p:ext uri="{BB962C8B-B14F-4D97-AF65-F5344CB8AC3E}">
        <p14:creationId xmlns:p14="http://schemas.microsoft.com/office/powerpoint/2010/main" val="3103892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84A02-615B-4870-AE48-ECD0E0398C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A2572C1-2B05-4228-9F11-11D40ADB5F5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59478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93A9E-9975-4FE8-8D60-BA20C57F1B9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5140E9-3B1C-4B56-AD75-9E03A94AAFA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16352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5943B-2E6D-4BDD-AE49-2BC7EDD7521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E5B353-AC5B-457C-B2AA-5A3F0E3284B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374706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6C25F-A78F-4D02-8288-5BE5C8470D41}"/>
              </a:ext>
            </a:extLst>
          </p:cNvPr>
          <p:cNvSpPr>
            <a:spLocks noGrp="1"/>
          </p:cNvSpPr>
          <p:nvPr>
            <p:ph type="title"/>
          </p:nvPr>
        </p:nvSpPr>
        <p:spPr/>
        <p:txBody>
          <a:bodyPr>
            <a:normAutofit fontScale="90000"/>
          </a:bodyPr>
          <a:lstStyle/>
          <a:p>
            <a:r>
              <a:rPr lang="en-GB" dirty="0"/>
              <a:t>Conclusions-</a:t>
            </a:r>
            <a:br>
              <a:rPr lang="en-GB" dirty="0"/>
            </a:br>
            <a:r>
              <a:rPr lang="en-GB" dirty="0"/>
              <a:t>Airbnb and the future as </a:t>
            </a:r>
            <a:br>
              <a:rPr lang="en-GB" dirty="0"/>
            </a:br>
            <a:r>
              <a:rPr lang="en-GB" dirty="0"/>
              <a:t>a digital Business</a:t>
            </a:r>
          </a:p>
        </p:txBody>
      </p:sp>
      <p:sp>
        <p:nvSpPr>
          <p:cNvPr id="3" name="Content Placeholder 2">
            <a:extLst>
              <a:ext uri="{FF2B5EF4-FFF2-40B4-BE49-F238E27FC236}">
                <a16:creationId xmlns:a16="http://schemas.microsoft.com/office/drawing/2014/main" id="{839B5C7C-F460-42A0-80E9-966B4E26EFE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747876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1FA81-F0C3-4993-BE5C-8AD70EAFAE3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3E53A83E-5DC2-41AC-AF20-EED0FC502D4D}"/>
              </a:ext>
            </a:extLst>
          </p:cNvPr>
          <p:cNvSpPr>
            <a:spLocks noGrp="1"/>
          </p:cNvSpPr>
          <p:nvPr>
            <p:ph idx="1"/>
          </p:nvPr>
        </p:nvSpPr>
        <p:spPr/>
        <p:txBody>
          <a:bodyPr/>
          <a:lstStyle/>
          <a:p>
            <a:r>
              <a:rPr lang="en-GB" dirty="0"/>
              <a:t>Reinhold, S. and </a:t>
            </a:r>
            <a:r>
              <a:rPr lang="en-GB" dirty="0" err="1"/>
              <a:t>Dolnicar</a:t>
            </a:r>
            <a:r>
              <a:rPr lang="en-GB" dirty="0"/>
              <a:t>, S. (2017) Chapter 2 – The Sharing Economy, in S. </a:t>
            </a:r>
            <a:r>
              <a:rPr lang="en-GB" dirty="0" err="1"/>
              <a:t>Dolnicar</a:t>
            </a:r>
            <a:r>
              <a:rPr lang="en-GB" dirty="0"/>
              <a:t>, Peer-to-Peer Accommodation Networks: Pushing the boundaries, Oxford: Goodfellow Publishers, pp. 15–26, </a:t>
            </a:r>
            <a:r>
              <a:rPr lang="en-GB" dirty="0">
                <a:hlinkClick r:id="rId2"/>
              </a:rPr>
              <a:t>https://dx.doi.org/10.23912/9781911396512–3600</a:t>
            </a:r>
            <a:r>
              <a:rPr lang="en-GB" dirty="0"/>
              <a:t>.</a:t>
            </a:r>
          </a:p>
          <a:p>
            <a:r>
              <a:rPr lang="en-GB" dirty="0" err="1"/>
              <a:t>Hajibaba</a:t>
            </a:r>
            <a:r>
              <a:rPr lang="en-GB" dirty="0"/>
              <a:t>, H. and </a:t>
            </a:r>
            <a:r>
              <a:rPr lang="en-GB" dirty="0" err="1"/>
              <a:t>Dolnicar</a:t>
            </a:r>
            <a:r>
              <a:rPr lang="en-GB" dirty="0"/>
              <a:t>, S. (2017) Chapter 6 – Airbnb and its Competitors, in S. </a:t>
            </a:r>
            <a:r>
              <a:rPr lang="en-GB" dirty="0" err="1"/>
              <a:t>Dolnicar</a:t>
            </a:r>
            <a:r>
              <a:rPr lang="en-GB" dirty="0"/>
              <a:t>, Peer-to-Peer Accommodation Networks: Pushing the boundaries, Oxford: Goodfellow Publishers, pp. 63–76, </a:t>
            </a:r>
            <a:r>
              <a:rPr lang="en-GB" dirty="0">
                <a:hlinkClick r:id="rId3"/>
              </a:rPr>
              <a:t>https://dx.doi.org/10.23912/9781911396512–3604</a:t>
            </a:r>
            <a:endParaRPr lang="en-GB" dirty="0"/>
          </a:p>
          <a:p>
            <a:r>
              <a:rPr lang="en-GB" dirty="0" err="1"/>
              <a:t>Juvan</a:t>
            </a:r>
            <a:r>
              <a:rPr lang="en-GB" dirty="0"/>
              <a:t>, E., </a:t>
            </a:r>
            <a:r>
              <a:rPr lang="en-GB" dirty="0" err="1"/>
              <a:t>Hajibaba</a:t>
            </a:r>
            <a:r>
              <a:rPr lang="en-GB" dirty="0"/>
              <a:t>, H., and </a:t>
            </a:r>
            <a:r>
              <a:rPr lang="en-GB" dirty="0" err="1"/>
              <a:t>Dolnicar</a:t>
            </a:r>
            <a:r>
              <a:rPr lang="en-GB" dirty="0"/>
              <a:t>, S. (2017) Chapter 24 – Environmental Sustainability, in S. </a:t>
            </a:r>
            <a:r>
              <a:rPr lang="en-GB" dirty="0" err="1"/>
              <a:t>Dolnicar</a:t>
            </a:r>
            <a:r>
              <a:rPr lang="en-GB" dirty="0"/>
              <a:t>, Peer-to-Peer Accommodation Networks: Pushing the boundaries, Oxford: Goodfellow Publishers, pp. 265–276, </a:t>
            </a:r>
            <a:r>
              <a:rPr lang="en-GB" dirty="0">
                <a:hlinkClick r:id="rId4"/>
              </a:rPr>
              <a:t>https://dx.doi.org/10.23912/9781911396512–36122</a:t>
            </a:r>
            <a:endParaRPr lang="en-GB" dirty="0"/>
          </a:p>
          <a:p>
            <a:endParaRPr lang="en-GB" dirty="0"/>
          </a:p>
          <a:p>
            <a:endParaRPr lang="en-GB" dirty="0"/>
          </a:p>
        </p:txBody>
      </p:sp>
    </p:spTree>
    <p:extLst>
      <p:ext uri="{BB962C8B-B14F-4D97-AF65-F5344CB8AC3E}">
        <p14:creationId xmlns:p14="http://schemas.microsoft.com/office/powerpoint/2010/main" val="213349676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docProps/app.xml><?xml version="1.0" encoding="utf-8"?>
<Properties xmlns="http://schemas.openxmlformats.org/officeDocument/2006/extended-properties" xmlns:vt="http://schemas.openxmlformats.org/officeDocument/2006/docPropsVTypes">
  <Template>TM04033937[[fn=Vapor Trail]]</Template>
  <TotalTime>603</TotalTime>
  <Words>1300</Words>
  <Application>Microsoft Office PowerPoint</Application>
  <PresentationFormat>Widescreen</PresentationFormat>
  <Paragraphs>116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Courier New</vt:lpstr>
      <vt:lpstr>Wingdings</vt:lpstr>
      <vt:lpstr>Vapor Trail</vt:lpstr>
      <vt:lpstr>Airbnb, The Shared Economy, Their competitors, sustainability and the digital business</vt:lpstr>
      <vt:lpstr>IN This Presentation…</vt:lpstr>
      <vt:lpstr>The Sharing economy</vt:lpstr>
      <vt:lpstr>Peer-to-peer networks</vt:lpstr>
      <vt:lpstr>Airbnb in the  sharing economy</vt:lpstr>
      <vt:lpstr>Who are Airbnb exactly? ‘Airbnb is the peer-to-peer accommodation network that gets most of the attention – Positive and negative’  Hajibaba, H. and Dolnicar, S. (2017)</vt:lpstr>
      <vt:lpstr>Airbnb and their competitors</vt:lpstr>
      <vt:lpstr>Airbnb and their future competitors</vt:lpstr>
      <vt:lpstr>PowerPoint Presentation</vt:lpstr>
      <vt:lpstr>PowerPoint Presentation</vt:lpstr>
      <vt:lpstr>PowerPoint Presentation</vt:lpstr>
      <vt:lpstr>Conclusions- Airbnb and the future as  a digital Business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Hughes-Cooke (2015101)</dc:creator>
  <cp:lastModifiedBy>Jennifer Hughes-Cooke (2015101)</cp:lastModifiedBy>
  <cp:revision>51</cp:revision>
  <dcterms:created xsi:type="dcterms:W3CDTF">2021-02-11T16:00:22Z</dcterms:created>
  <dcterms:modified xsi:type="dcterms:W3CDTF">2021-02-24T23:48:33Z</dcterms:modified>
</cp:coreProperties>
</file>