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75" r:id="rId4"/>
  </p:sldMasterIdLst>
  <p:notesMasterIdLst>
    <p:notesMasterId r:id="rId30"/>
  </p:notesMasterIdLst>
  <p:handoutMasterIdLst>
    <p:handoutMasterId r:id="rId31"/>
  </p:handoutMasterIdLst>
  <p:sldIdLst>
    <p:sldId id="297" r:id="rId5"/>
    <p:sldId id="298" r:id="rId6"/>
    <p:sldId id="310" r:id="rId7"/>
    <p:sldId id="339" r:id="rId8"/>
    <p:sldId id="313" r:id="rId9"/>
    <p:sldId id="314" r:id="rId10"/>
    <p:sldId id="301" r:id="rId11"/>
    <p:sldId id="302" r:id="rId12"/>
    <p:sldId id="316" r:id="rId13"/>
    <p:sldId id="317" r:id="rId14"/>
    <p:sldId id="318" r:id="rId15"/>
    <p:sldId id="319" r:id="rId16"/>
    <p:sldId id="320" r:id="rId17"/>
    <p:sldId id="322" r:id="rId18"/>
    <p:sldId id="323" r:id="rId19"/>
    <p:sldId id="326" r:id="rId20"/>
    <p:sldId id="327" r:id="rId21"/>
    <p:sldId id="328" r:id="rId22"/>
    <p:sldId id="329" r:id="rId23"/>
    <p:sldId id="331" r:id="rId24"/>
    <p:sldId id="332" r:id="rId25"/>
    <p:sldId id="334" r:id="rId26"/>
    <p:sldId id="337" r:id="rId27"/>
    <p:sldId id="335" r:id="rId28"/>
    <p:sldId id="338" r:id="rId29"/>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FF"/>
    <a:srgbClr val="F49A9A"/>
    <a:srgbClr val="CC66FF"/>
    <a:srgbClr val="FFCC99"/>
    <a:srgbClr val="FF6600"/>
    <a:srgbClr val="40404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662" autoAdjust="0"/>
    <p:restoredTop sz="85602" autoAdjust="0"/>
  </p:normalViewPr>
  <p:slideViewPr>
    <p:cSldViewPr snapToGrid="0">
      <p:cViewPr varScale="1">
        <p:scale>
          <a:sx n="72" d="100"/>
          <a:sy n="72" d="100"/>
        </p:scale>
        <p:origin x="834" y="54"/>
      </p:cViewPr>
      <p:guideLst/>
    </p:cSldViewPr>
  </p:slideViewPr>
  <p:notesTextViewPr>
    <p:cViewPr>
      <p:scale>
        <a:sx n="1" d="1"/>
        <a:sy n="1" d="1"/>
      </p:scale>
      <p:origin x="0" y="0"/>
    </p:cViewPr>
  </p:notesTextViewPr>
  <p:notesViewPr>
    <p:cSldViewPr snapToGrid="0" showGuides="1">
      <p:cViewPr varScale="1">
        <p:scale>
          <a:sx n="60" d="100"/>
          <a:sy n="60" d="100"/>
        </p:scale>
        <p:origin x="3187" y="3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heme" Target="theme/theme1.xml"/><Relationship Id="rId8" Type="http://schemas.openxmlformats.org/officeDocument/2006/relationships/slide" Target="slides/slide4.xml"/></Relationships>
</file>

<file path=ppt/diagrams/_rels/data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image" Target="../media/image24.png"/></Relationships>
</file>

<file path=ppt/diagrams/_rels/drawing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8366FD-164C-4312-8772-4D09DAA82EF0}" type="doc">
      <dgm:prSet loTypeId="urn:microsoft.com/office/officeart/2005/8/layout/venn1" loCatId="relationship" qsTypeId="urn:microsoft.com/office/officeart/2005/8/quickstyle/3d3" qsCatId="3D" csTypeId="urn:microsoft.com/office/officeart/2005/8/colors/accent0_3" csCatId="mainScheme" phldr="1"/>
      <dgm:spPr/>
      <dgm:t>
        <a:bodyPr/>
        <a:lstStyle/>
        <a:p>
          <a:endParaRPr lang="en-US"/>
        </a:p>
      </dgm:t>
    </dgm:pt>
    <dgm:pt modelId="{6E8AB12F-0FA5-401A-9532-9D41F0B148D6}">
      <dgm:prSet phldrT="[Text]"/>
      <dgm:spPr/>
      <dgm:t>
        <a:bodyPr/>
        <a:lstStyle/>
        <a:p>
          <a:r>
            <a:rPr lang="en-US" dirty="0" err="1" smtClean="0"/>
            <a:t>Organisational</a:t>
          </a:r>
          <a:r>
            <a:rPr lang="en-US" dirty="0" smtClean="0"/>
            <a:t> culture that resists change.</a:t>
          </a:r>
          <a:endParaRPr lang="en-US" dirty="0"/>
        </a:p>
      </dgm:t>
    </dgm:pt>
    <dgm:pt modelId="{58109108-C138-45F8-A1D6-C770F5924812}" type="parTrans" cxnId="{4157A7D6-9B00-4722-84A9-6A78DE1E0B4D}">
      <dgm:prSet/>
      <dgm:spPr/>
      <dgm:t>
        <a:bodyPr/>
        <a:lstStyle/>
        <a:p>
          <a:endParaRPr lang="en-US"/>
        </a:p>
      </dgm:t>
    </dgm:pt>
    <dgm:pt modelId="{AD61A26D-8B0E-4098-8E83-BD13C94CB305}" type="sibTrans" cxnId="{4157A7D6-9B00-4722-84A9-6A78DE1E0B4D}">
      <dgm:prSet/>
      <dgm:spPr/>
      <dgm:t>
        <a:bodyPr/>
        <a:lstStyle/>
        <a:p>
          <a:endParaRPr lang="en-US"/>
        </a:p>
      </dgm:t>
    </dgm:pt>
    <dgm:pt modelId="{3B70E329-1B68-44C6-9ED1-163C47AB5155}">
      <dgm:prSet phldrT="[Text]"/>
      <dgm:spPr/>
      <dgm:t>
        <a:bodyPr/>
        <a:lstStyle/>
        <a:p>
          <a:r>
            <a:rPr lang="en-US" dirty="0" smtClean="0"/>
            <a:t>Weak governance structures</a:t>
          </a:r>
          <a:endParaRPr lang="en-US" dirty="0"/>
        </a:p>
      </dgm:t>
    </dgm:pt>
    <dgm:pt modelId="{AAB2A517-8D31-4F2D-981A-D21BC7E6E2CF}" type="parTrans" cxnId="{31C1CF14-6EBD-412F-B9AC-4C3A9A5BFCC5}">
      <dgm:prSet/>
      <dgm:spPr/>
      <dgm:t>
        <a:bodyPr/>
        <a:lstStyle/>
        <a:p>
          <a:endParaRPr lang="en-US"/>
        </a:p>
      </dgm:t>
    </dgm:pt>
    <dgm:pt modelId="{08361C42-393D-4942-AA13-1274DD3CCEDE}" type="sibTrans" cxnId="{31C1CF14-6EBD-412F-B9AC-4C3A9A5BFCC5}">
      <dgm:prSet/>
      <dgm:spPr/>
      <dgm:t>
        <a:bodyPr/>
        <a:lstStyle/>
        <a:p>
          <a:endParaRPr lang="en-US"/>
        </a:p>
      </dgm:t>
    </dgm:pt>
    <dgm:pt modelId="{4244CEB7-8D4A-4D75-AD5F-F0C04D16DEB2}">
      <dgm:prSet phldrT="[Text]"/>
      <dgm:spPr/>
      <dgm:t>
        <a:bodyPr/>
        <a:lstStyle/>
        <a:p>
          <a:r>
            <a:rPr lang="en-US" dirty="0" smtClean="0"/>
            <a:t>Poor leadership oversight</a:t>
          </a:r>
          <a:endParaRPr lang="en-US" dirty="0"/>
        </a:p>
      </dgm:t>
    </dgm:pt>
    <dgm:pt modelId="{0D0EBE86-0029-4750-A5A9-037E128E4695}" type="parTrans" cxnId="{76E4BC57-E32A-4CD2-960E-5B44D5344B7B}">
      <dgm:prSet/>
      <dgm:spPr/>
      <dgm:t>
        <a:bodyPr/>
        <a:lstStyle/>
        <a:p>
          <a:endParaRPr lang="en-US"/>
        </a:p>
      </dgm:t>
    </dgm:pt>
    <dgm:pt modelId="{CE7CD76A-8634-4343-B099-73D772415106}" type="sibTrans" cxnId="{76E4BC57-E32A-4CD2-960E-5B44D5344B7B}">
      <dgm:prSet/>
      <dgm:spPr/>
      <dgm:t>
        <a:bodyPr/>
        <a:lstStyle/>
        <a:p>
          <a:endParaRPr lang="en-US"/>
        </a:p>
      </dgm:t>
    </dgm:pt>
    <dgm:pt modelId="{9C5B6979-76B7-46BC-A729-92CDF4EFAA53}">
      <dgm:prSet phldrT="[Text]"/>
      <dgm:spPr/>
      <dgm:t>
        <a:bodyPr/>
        <a:lstStyle/>
        <a:p>
          <a:r>
            <a:rPr lang="en-US" dirty="0" smtClean="0"/>
            <a:t>Insufficient workforce planning</a:t>
          </a:r>
          <a:endParaRPr lang="en-US" dirty="0"/>
        </a:p>
      </dgm:t>
    </dgm:pt>
    <dgm:pt modelId="{F75D70DF-D7DE-48CF-86B4-728A7282EEA1}" type="parTrans" cxnId="{D5084642-D533-44B8-A700-8A0F4A85919E}">
      <dgm:prSet/>
      <dgm:spPr/>
      <dgm:t>
        <a:bodyPr/>
        <a:lstStyle/>
        <a:p>
          <a:endParaRPr lang="en-US"/>
        </a:p>
      </dgm:t>
    </dgm:pt>
    <dgm:pt modelId="{F76595B7-C552-4DB2-A94C-EE1E7C62DC24}" type="sibTrans" cxnId="{D5084642-D533-44B8-A700-8A0F4A85919E}">
      <dgm:prSet/>
      <dgm:spPr/>
      <dgm:t>
        <a:bodyPr/>
        <a:lstStyle/>
        <a:p>
          <a:endParaRPr lang="en-US"/>
        </a:p>
      </dgm:t>
    </dgm:pt>
    <dgm:pt modelId="{20E12591-3A6E-46C5-9108-D6F0CB43C431}" type="pres">
      <dgm:prSet presAssocID="{AC8366FD-164C-4312-8772-4D09DAA82EF0}" presName="compositeShape" presStyleCnt="0">
        <dgm:presLayoutVars>
          <dgm:chMax val="7"/>
          <dgm:dir/>
          <dgm:resizeHandles val="exact"/>
        </dgm:presLayoutVars>
      </dgm:prSet>
      <dgm:spPr/>
      <dgm:t>
        <a:bodyPr/>
        <a:lstStyle/>
        <a:p>
          <a:endParaRPr lang="en-US"/>
        </a:p>
      </dgm:t>
    </dgm:pt>
    <dgm:pt modelId="{47BA1BA0-71D4-4D98-AE75-280542746B9A}" type="pres">
      <dgm:prSet presAssocID="{6E8AB12F-0FA5-401A-9532-9D41F0B148D6}" presName="circ1" presStyleLbl="vennNode1" presStyleIdx="0" presStyleCnt="4"/>
      <dgm:spPr/>
      <dgm:t>
        <a:bodyPr/>
        <a:lstStyle/>
        <a:p>
          <a:endParaRPr lang="en-US"/>
        </a:p>
      </dgm:t>
    </dgm:pt>
    <dgm:pt modelId="{31C858A5-F3BF-4BD1-B625-5DECDFB1F0AA}" type="pres">
      <dgm:prSet presAssocID="{6E8AB12F-0FA5-401A-9532-9D41F0B148D6}" presName="circ1Tx" presStyleLbl="revTx" presStyleIdx="0" presStyleCnt="0">
        <dgm:presLayoutVars>
          <dgm:chMax val="0"/>
          <dgm:chPref val="0"/>
          <dgm:bulletEnabled val="1"/>
        </dgm:presLayoutVars>
      </dgm:prSet>
      <dgm:spPr/>
      <dgm:t>
        <a:bodyPr/>
        <a:lstStyle/>
        <a:p>
          <a:endParaRPr lang="en-US"/>
        </a:p>
      </dgm:t>
    </dgm:pt>
    <dgm:pt modelId="{A91A1F25-6FFB-4215-BA12-6619F26C794A}" type="pres">
      <dgm:prSet presAssocID="{3B70E329-1B68-44C6-9ED1-163C47AB5155}" presName="circ2" presStyleLbl="vennNode1" presStyleIdx="1" presStyleCnt="4"/>
      <dgm:spPr/>
      <dgm:t>
        <a:bodyPr/>
        <a:lstStyle/>
        <a:p>
          <a:endParaRPr lang="en-US"/>
        </a:p>
      </dgm:t>
    </dgm:pt>
    <dgm:pt modelId="{D1D8F9B0-8CF9-4B64-91F7-D3D62EEF320B}" type="pres">
      <dgm:prSet presAssocID="{3B70E329-1B68-44C6-9ED1-163C47AB5155}" presName="circ2Tx" presStyleLbl="revTx" presStyleIdx="0" presStyleCnt="0">
        <dgm:presLayoutVars>
          <dgm:chMax val="0"/>
          <dgm:chPref val="0"/>
          <dgm:bulletEnabled val="1"/>
        </dgm:presLayoutVars>
      </dgm:prSet>
      <dgm:spPr/>
      <dgm:t>
        <a:bodyPr/>
        <a:lstStyle/>
        <a:p>
          <a:endParaRPr lang="en-US"/>
        </a:p>
      </dgm:t>
    </dgm:pt>
    <dgm:pt modelId="{17FDC42B-89B8-42DC-B00C-B77EEAFAA62A}" type="pres">
      <dgm:prSet presAssocID="{4244CEB7-8D4A-4D75-AD5F-F0C04D16DEB2}" presName="circ3" presStyleLbl="vennNode1" presStyleIdx="2" presStyleCnt="4"/>
      <dgm:spPr/>
      <dgm:t>
        <a:bodyPr/>
        <a:lstStyle/>
        <a:p>
          <a:endParaRPr lang="en-US"/>
        </a:p>
      </dgm:t>
    </dgm:pt>
    <dgm:pt modelId="{D9BF88DF-222F-4A22-AAD7-3FFC5F1466A6}" type="pres">
      <dgm:prSet presAssocID="{4244CEB7-8D4A-4D75-AD5F-F0C04D16DEB2}" presName="circ3Tx" presStyleLbl="revTx" presStyleIdx="0" presStyleCnt="0">
        <dgm:presLayoutVars>
          <dgm:chMax val="0"/>
          <dgm:chPref val="0"/>
          <dgm:bulletEnabled val="1"/>
        </dgm:presLayoutVars>
      </dgm:prSet>
      <dgm:spPr/>
      <dgm:t>
        <a:bodyPr/>
        <a:lstStyle/>
        <a:p>
          <a:endParaRPr lang="en-US"/>
        </a:p>
      </dgm:t>
    </dgm:pt>
    <dgm:pt modelId="{06F8D2AD-9ECE-428D-82F4-93F2D13CBEAA}" type="pres">
      <dgm:prSet presAssocID="{9C5B6979-76B7-46BC-A729-92CDF4EFAA53}" presName="circ4" presStyleLbl="vennNode1" presStyleIdx="3" presStyleCnt="4"/>
      <dgm:spPr/>
      <dgm:t>
        <a:bodyPr/>
        <a:lstStyle/>
        <a:p>
          <a:endParaRPr lang="en-US"/>
        </a:p>
      </dgm:t>
    </dgm:pt>
    <dgm:pt modelId="{F9124C4E-00B5-4DFD-836F-78EBBA0CCE10}" type="pres">
      <dgm:prSet presAssocID="{9C5B6979-76B7-46BC-A729-92CDF4EFAA53}" presName="circ4Tx" presStyleLbl="revTx" presStyleIdx="0" presStyleCnt="0">
        <dgm:presLayoutVars>
          <dgm:chMax val="0"/>
          <dgm:chPref val="0"/>
          <dgm:bulletEnabled val="1"/>
        </dgm:presLayoutVars>
      </dgm:prSet>
      <dgm:spPr/>
      <dgm:t>
        <a:bodyPr/>
        <a:lstStyle/>
        <a:p>
          <a:endParaRPr lang="en-US"/>
        </a:p>
      </dgm:t>
    </dgm:pt>
  </dgm:ptLst>
  <dgm:cxnLst>
    <dgm:cxn modelId="{4157A7D6-9B00-4722-84A9-6A78DE1E0B4D}" srcId="{AC8366FD-164C-4312-8772-4D09DAA82EF0}" destId="{6E8AB12F-0FA5-401A-9532-9D41F0B148D6}" srcOrd="0" destOrd="0" parTransId="{58109108-C138-45F8-A1D6-C770F5924812}" sibTransId="{AD61A26D-8B0E-4098-8E83-BD13C94CB305}"/>
    <dgm:cxn modelId="{52CE4497-3E26-40F6-85C6-1EE8FA57BBF5}" type="presOf" srcId="{AC8366FD-164C-4312-8772-4D09DAA82EF0}" destId="{20E12591-3A6E-46C5-9108-D6F0CB43C431}" srcOrd="0" destOrd="0" presId="urn:microsoft.com/office/officeart/2005/8/layout/venn1"/>
    <dgm:cxn modelId="{03BCC66D-D6FD-4E53-B320-18C11F37C563}" type="presOf" srcId="{3B70E329-1B68-44C6-9ED1-163C47AB5155}" destId="{A91A1F25-6FFB-4215-BA12-6619F26C794A}" srcOrd="0" destOrd="0" presId="urn:microsoft.com/office/officeart/2005/8/layout/venn1"/>
    <dgm:cxn modelId="{010F4FA5-455D-4213-A1D2-C00A5C36152D}" type="presOf" srcId="{6E8AB12F-0FA5-401A-9532-9D41F0B148D6}" destId="{47BA1BA0-71D4-4D98-AE75-280542746B9A}" srcOrd="0" destOrd="0" presId="urn:microsoft.com/office/officeart/2005/8/layout/venn1"/>
    <dgm:cxn modelId="{D5084642-D533-44B8-A700-8A0F4A85919E}" srcId="{AC8366FD-164C-4312-8772-4D09DAA82EF0}" destId="{9C5B6979-76B7-46BC-A729-92CDF4EFAA53}" srcOrd="3" destOrd="0" parTransId="{F75D70DF-D7DE-48CF-86B4-728A7282EEA1}" sibTransId="{F76595B7-C552-4DB2-A94C-EE1E7C62DC24}"/>
    <dgm:cxn modelId="{3A263409-D3BF-4636-9631-3E7AEA042622}" type="presOf" srcId="{4244CEB7-8D4A-4D75-AD5F-F0C04D16DEB2}" destId="{17FDC42B-89B8-42DC-B00C-B77EEAFAA62A}" srcOrd="0" destOrd="0" presId="urn:microsoft.com/office/officeart/2005/8/layout/venn1"/>
    <dgm:cxn modelId="{76E4BC57-E32A-4CD2-960E-5B44D5344B7B}" srcId="{AC8366FD-164C-4312-8772-4D09DAA82EF0}" destId="{4244CEB7-8D4A-4D75-AD5F-F0C04D16DEB2}" srcOrd="2" destOrd="0" parTransId="{0D0EBE86-0029-4750-A5A9-037E128E4695}" sibTransId="{CE7CD76A-8634-4343-B099-73D772415106}"/>
    <dgm:cxn modelId="{A7CAB996-FF5E-4B62-9752-7BB2EB384C2A}" type="presOf" srcId="{6E8AB12F-0FA5-401A-9532-9D41F0B148D6}" destId="{31C858A5-F3BF-4BD1-B625-5DECDFB1F0AA}" srcOrd="1" destOrd="0" presId="urn:microsoft.com/office/officeart/2005/8/layout/venn1"/>
    <dgm:cxn modelId="{2BABD876-7FE9-44F4-85CB-88E26FB9E700}" type="presOf" srcId="{4244CEB7-8D4A-4D75-AD5F-F0C04D16DEB2}" destId="{D9BF88DF-222F-4A22-AAD7-3FFC5F1466A6}" srcOrd="1" destOrd="0" presId="urn:microsoft.com/office/officeart/2005/8/layout/venn1"/>
    <dgm:cxn modelId="{31C1CF14-6EBD-412F-B9AC-4C3A9A5BFCC5}" srcId="{AC8366FD-164C-4312-8772-4D09DAA82EF0}" destId="{3B70E329-1B68-44C6-9ED1-163C47AB5155}" srcOrd="1" destOrd="0" parTransId="{AAB2A517-8D31-4F2D-981A-D21BC7E6E2CF}" sibTransId="{08361C42-393D-4942-AA13-1274DD3CCEDE}"/>
    <dgm:cxn modelId="{E41BEE1F-97EE-4A42-AC5C-BCAB35233367}" type="presOf" srcId="{3B70E329-1B68-44C6-9ED1-163C47AB5155}" destId="{D1D8F9B0-8CF9-4B64-91F7-D3D62EEF320B}" srcOrd="1" destOrd="0" presId="urn:microsoft.com/office/officeart/2005/8/layout/venn1"/>
    <dgm:cxn modelId="{92EFBDF0-8E3A-407B-9137-3DEF7A845846}" type="presOf" srcId="{9C5B6979-76B7-46BC-A729-92CDF4EFAA53}" destId="{F9124C4E-00B5-4DFD-836F-78EBBA0CCE10}" srcOrd="1" destOrd="0" presId="urn:microsoft.com/office/officeart/2005/8/layout/venn1"/>
    <dgm:cxn modelId="{6CA78571-047F-42C5-8AF0-B8B396556874}" type="presOf" srcId="{9C5B6979-76B7-46BC-A729-92CDF4EFAA53}" destId="{06F8D2AD-9ECE-428D-82F4-93F2D13CBEAA}" srcOrd="0" destOrd="0" presId="urn:microsoft.com/office/officeart/2005/8/layout/venn1"/>
    <dgm:cxn modelId="{77008282-8B80-46B1-BFB2-5CFA89D2A962}" type="presParOf" srcId="{20E12591-3A6E-46C5-9108-D6F0CB43C431}" destId="{47BA1BA0-71D4-4D98-AE75-280542746B9A}" srcOrd="0" destOrd="0" presId="urn:microsoft.com/office/officeart/2005/8/layout/venn1"/>
    <dgm:cxn modelId="{503B6016-1BA0-40BC-9F5D-23A03FA0CF1A}" type="presParOf" srcId="{20E12591-3A6E-46C5-9108-D6F0CB43C431}" destId="{31C858A5-F3BF-4BD1-B625-5DECDFB1F0AA}" srcOrd="1" destOrd="0" presId="urn:microsoft.com/office/officeart/2005/8/layout/venn1"/>
    <dgm:cxn modelId="{DEFB3C94-A097-4C72-8C8A-AB68FB3E90D9}" type="presParOf" srcId="{20E12591-3A6E-46C5-9108-D6F0CB43C431}" destId="{A91A1F25-6FFB-4215-BA12-6619F26C794A}" srcOrd="2" destOrd="0" presId="urn:microsoft.com/office/officeart/2005/8/layout/venn1"/>
    <dgm:cxn modelId="{139E9301-F70C-40C1-A90A-702DFCDA8C85}" type="presParOf" srcId="{20E12591-3A6E-46C5-9108-D6F0CB43C431}" destId="{D1D8F9B0-8CF9-4B64-91F7-D3D62EEF320B}" srcOrd="3" destOrd="0" presId="urn:microsoft.com/office/officeart/2005/8/layout/venn1"/>
    <dgm:cxn modelId="{AC2FAD21-A651-45C1-98C4-7FD2F4C81E5A}" type="presParOf" srcId="{20E12591-3A6E-46C5-9108-D6F0CB43C431}" destId="{17FDC42B-89B8-42DC-B00C-B77EEAFAA62A}" srcOrd="4" destOrd="0" presId="urn:microsoft.com/office/officeart/2005/8/layout/venn1"/>
    <dgm:cxn modelId="{D0A596BC-2AF8-4372-BED8-301096E0EC39}" type="presParOf" srcId="{20E12591-3A6E-46C5-9108-D6F0CB43C431}" destId="{D9BF88DF-222F-4A22-AAD7-3FFC5F1466A6}" srcOrd="5" destOrd="0" presId="urn:microsoft.com/office/officeart/2005/8/layout/venn1"/>
    <dgm:cxn modelId="{572F8376-5AFA-4B31-BE96-217C3BEDD5AE}" type="presParOf" srcId="{20E12591-3A6E-46C5-9108-D6F0CB43C431}" destId="{06F8D2AD-9ECE-428D-82F4-93F2D13CBEAA}" srcOrd="6" destOrd="0" presId="urn:microsoft.com/office/officeart/2005/8/layout/venn1"/>
    <dgm:cxn modelId="{60D75E44-1997-477A-A7B2-55CFA480BA74}" type="presParOf" srcId="{20E12591-3A6E-46C5-9108-D6F0CB43C431}" destId="{F9124C4E-00B5-4DFD-836F-78EBBA0CCE10}" srcOrd="7"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D993653-980A-46AC-9351-0357FBF91554}" type="doc">
      <dgm:prSet loTypeId="urn:microsoft.com/office/officeart/2005/8/layout/hList2" loCatId="list" qsTypeId="urn:microsoft.com/office/officeart/2005/8/quickstyle/simple1" qsCatId="simple" csTypeId="urn:microsoft.com/office/officeart/2005/8/colors/colorful1" csCatId="colorful" phldr="1"/>
      <dgm:spPr/>
      <dgm:t>
        <a:bodyPr/>
        <a:lstStyle/>
        <a:p>
          <a:endParaRPr lang="en-US"/>
        </a:p>
      </dgm:t>
    </dgm:pt>
    <dgm:pt modelId="{E3FB21D5-F3F9-4C59-B9E1-37061878660B}">
      <dgm:prSet phldrT="[Text]" custT="1"/>
      <dgm:spPr/>
      <dgm:t>
        <a:bodyPr/>
        <a:lstStyle/>
        <a:p>
          <a:pPr algn="ctr">
            <a:lnSpc>
              <a:spcPct val="150000"/>
            </a:lnSpc>
          </a:pPr>
          <a:r>
            <a:rPr lang="en-US" sz="2400" b="1" dirty="0" smtClean="0">
              <a:latin typeface="Arial" panose="020B0604020202020204" pitchFamily="34" charset="0"/>
              <a:cs typeface="Arial" panose="020B0604020202020204" pitchFamily="34" charset="0"/>
            </a:rPr>
            <a:t>Quality</a:t>
          </a:r>
          <a:endParaRPr lang="en-US" sz="1800" b="1" dirty="0">
            <a:latin typeface="Arial" panose="020B0604020202020204" pitchFamily="34" charset="0"/>
            <a:cs typeface="Arial" panose="020B0604020202020204" pitchFamily="34" charset="0"/>
          </a:endParaRPr>
        </a:p>
      </dgm:t>
    </dgm:pt>
    <dgm:pt modelId="{4F18E05A-6FAB-41E3-A70A-296DAE31CEB8}" type="parTrans" cxnId="{C2049D7A-0255-4E9A-9F9B-AFFEBDD5AC07}">
      <dgm:prSet/>
      <dgm:spPr/>
      <dgm:t>
        <a:bodyPr/>
        <a:lstStyle/>
        <a:p>
          <a:endParaRPr lang="en-US"/>
        </a:p>
      </dgm:t>
    </dgm:pt>
    <dgm:pt modelId="{9A6875BF-5894-4160-9D40-77E06DC85BD5}" type="sibTrans" cxnId="{C2049D7A-0255-4E9A-9F9B-AFFEBDD5AC07}">
      <dgm:prSet/>
      <dgm:spPr/>
      <dgm:t>
        <a:bodyPr/>
        <a:lstStyle/>
        <a:p>
          <a:endParaRPr lang="en-US"/>
        </a:p>
      </dgm:t>
    </dgm:pt>
    <dgm:pt modelId="{7276DA60-E1C5-42CF-AEF1-7BAE8F98E64C}">
      <dgm:prSet phldrT="[Text]" custT="1"/>
      <dgm:spPr/>
      <dgm:t>
        <a:bodyPr/>
        <a:lstStyle/>
        <a:p>
          <a:pPr algn="just">
            <a:lnSpc>
              <a:spcPct val="150000"/>
            </a:lnSpc>
          </a:pPr>
          <a:r>
            <a:rPr lang="en-US" sz="1800" dirty="0" smtClean="0">
              <a:latin typeface="Arial" panose="020B0604020202020204" pitchFamily="34" charset="0"/>
              <a:cs typeface="Arial" panose="020B0604020202020204" pitchFamily="34" charset="0"/>
            </a:rPr>
            <a:t>Poor leadership, poor governance, inadequate staffing, and a failure to follow NICE guidelines caused avoidable harm to mothers and the baby, reduced patient safety and poor quality, woman-</a:t>
          </a:r>
          <a:r>
            <a:rPr lang="en-US" sz="1800" dirty="0" err="1" smtClean="0">
              <a:latin typeface="Arial" panose="020B0604020202020204" pitchFamily="34" charset="0"/>
              <a:cs typeface="Arial" panose="020B0604020202020204" pitchFamily="34" charset="0"/>
            </a:rPr>
            <a:t>centred</a:t>
          </a:r>
          <a:r>
            <a:rPr lang="en-US" sz="1800" dirty="0" smtClean="0">
              <a:latin typeface="Arial" panose="020B0604020202020204" pitchFamily="34" charset="0"/>
              <a:cs typeface="Arial" panose="020B0604020202020204" pitchFamily="34" charset="0"/>
            </a:rPr>
            <a:t> care (</a:t>
          </a:r>
          <a:r>
            <a:rPr lang="en-US" sz="1800" dirty="0" err="1" smtClean="0">
              <a:latin typeface="Arial" panose="020B0604020202020204" pitchFamily="34" charset="0"/>
              <a:cs typeface="Arial" panose="020B0604020202020204" pitchFamily="34" charset="0"/>
            </a:rPr>
            <a:t>Ockenden</a:t>
          </a:r>
          <a:r>
            <a:rPr lang="en-US" sz="1800" dirty="0" smtClean="0">
              <a:latin typeface="Arial" panose="020B0604020202020204" pitchFamily="34" charset="0"/>
              <a:cs typeface="Arial" panose="020B0604020202020204" pitchFamily="34" charset="0"/>
            </a:rPr>
            <a:t>, 2022; NHS England, 2019). </a:t>
          </a:r>
          <a:endParaRPr lang="en-US" sz="1800" dirty="0">
            <a:latin typeface="Arial" panose="020B0604020202020204" pitchFamily="34" charset="0"/>
            <a:cs typeface="Arial" panose="020B0604020202020204" pitchFamily="34" charset="0"/>
          </a:endParaRPr>
        </a:p>
      </dgm:t>
    </dgm:pt>
    <dgm:pt modelId="{5A699393-B9B8-4CEC-9578-D089BF18D9CC}" type="parTrans" cxnId="{BA9D0140-8991-485D-8A7D-F4BA8F38D1B4}">
      <dgm:prSet/>
      <dgm:spPr/>
      <dgm:t>
        <a:bodyPr/>
        <a:lstStyle/>
        <a:p>
          <a:endParaRPr lang="en-US"/>
        </a:p>
      </dgm:t>
    </dgm:pt>
    <dgm:pt modelId="{B2CBCD4C-5821-4411-8422-BE664406154B}" type="sibTrans" cxnId="{BA9D0140-8991-485D-8A7D-F4BA8F38D1B4}">
      <dgm:prSet/>
      <dgm:spPr/>
      <dgm:t>
        <a:bodyPr/>
        <a:lstStyle/>
        <a:p>
          <a:endParaRPr lang="en-US"/>
        </a:p>
      </dgm:t>
    </dgm:pt>
    <dgm:pt modelId="{B15D9AF4-C290-4346-88A5-20F47309CF69}">
      <dgm:prSet phldrT="[Text]" custT="1"/>
      <dgm:spPr/>
      <dgm:t>
        <a:bodyPr/>
        <a:lstStyle/>
        <a:p>
          <a:pPr algn="ctr">
            <a:lnSpc>
              <a:spcPct val="150000"/>
            </a:lnSpc>
          </a:pPr>
          <a:r>
            <a:rPr lang="en-US" sz="2400" b="1" dirty="0" smtClean="0">
              <a:latin typeface="Arial" panose="020B0604020202020204" pitchFamily="34" charset="0"/>
              <a:cs typeface="Arial" panose="020B0604020202020204" pitchFamily="34" charset="0"/>
            </a:rPr>
            <a:t>Efficiency</a:t>
          </a:r>
          <a:r>
            <a:rPr lang="en-US" sz="1800" dirty="0" smtClean="0">
              <a:latin typeface="Arial" panose="020B0604020202020204" pitchFamily="34" charset="0"/>
              <a:cs typeface="Arial" panose="020B0604020202020204" pitchFamily="34" charset="0"/>
            </a:rPr>
            <a:t> </a:t>
          </a:r>
          <a:endParaRPr lang="en-US" sz="1800" dirty="0">
            <a:latin typeface="Arial" panose="020B0604020202020204" pitchFamily="34" charset="0"/>
            <a:cs typeface="Arial" panose="020B0604020202020204" pitchFamily="34" charset="0"/>
          </a:endParaRPr>
        </a:p>
      </dgm:t>
    </dgm:pt>
    <dgm:pt modelId="{86852918-8F3A-4C3B-9093-66A68EE21F83}" type="parTrans" cxnId="{D2074004-BF4E-4752-A2C4-28E4B5F7B29B}">
      <dgm:prSet/>
      <dgm:spPr/>
      <dgm:t>
        <a:bodyPr/>
        <a:lstStyle/>
        <a:p>
          <a:endParaRPr lang="en-US"/>
        </a:p>
      </dgm:t>
    </dgm:pt>
    <dgm:pt modelId="{38C4A207-0F2F-48C9-9E75-957EFEEB416D}" type="sibTrans" cxnId="{D2074004-BF4E-4752-A2C4-28E4B5F7B29B}">
      <dgm:prSet/>
      <dgm:spPr/>
      <dgm:t>
        <a:bodyPr/>
        <a:lstStyle/>
        <a:p>
          <a:endParaRPr lang="en-US"/>
        </a:p>
      </dgm:t>
    </dgm:pt>
    <dgm:pt modelId="{6307916E-9638-4DD4-A832-CD044FEBEF71}">
      <dgm:prSet phldrT="[Text]" custT="1"/>
      <dgm:spPr/>
      <dgm:t>
        <a:bodyPr/>
        <a:lstStyle/>
        <a:p>
          <a:pPr algn="just">
            <a:lnSpc>
              <a:spcPct val="150000"/>
            </a:lnSpc>
          </a:pPr>
          <a:r>
            <a:rPr lang="en-US" sz="1800" dirty="0" smtClean="0">
              <a:latin typeface="Arial" panose="020B0604020202020204" pitchFamily="34" charset="0"/>
              <a:cs typeface="Arial" panose="020B0604020202020204" pitchFamily="34" charset="0"/>
            </a:rPr>
            <a:t>Poor incident reporting and </a:t>
          </a:r>
          <a:r>
            <a:rPr lang="en-US" sz="1800" dirty="0" err="1" smtClean="0">
              <a:latin typeface="Arial" panose="020B0604020202020204" pitchFamily="34" charset="0"/>
              <a:cs typeface="Arial" panose="020B0604020202020204" pitchFamily="34" charset="0"/>
            </a:rPr>
            <a:t>organisational</a:t>
          </a:r>
          <a:r>
            <a:rPr lang="en-US" sz="1800" dirty="0" smtClean="0">
              <a:latin typeface="Arial" panose="020B0604020202020204" pitchFamily="34" charset="0"/>
              <a:cs typeface="Arial" panose="020B0604020202020204" pitchFamily="34" charset="0"/>
            </a:rPr>
            <a:t> learning increased delays, litigation costs, staff burnout, and inefficient use of NHS resources (</a:t>
          </a:r>
          <a:r>
            <a:rPr lang="en-US" sz="1800" dirty="0" err="1" smtClean="0">
              <a:latin typeface="Arial" panose="020B0604020202020204" pitchFamily="34" charset="0"/>
              <a:cs typeface="Arial" panose="020B0604020202020204" pitchFamily="34" charset="0"/>
            </a:rPr>
            <a:t>Ockenden</a:t>
          </a:r>
          <a:r>
            <a:rPr lang="en-US" sz="1800" dirty="0" smtClean="0">
              <a:latin typeface="Arial" panose="020B0604020202020204" pitchFamily="34" charset="0"/>
              <a:cs typeface="Arial" panose="020B0604020202020204" pitchFamily="34" charset="0"/>
            </a:rPr>
            <a:t>, 2022; NHS Resolution, 2023). </a:t>
          </a:r>
          <a:endParaRPr lang="en-US" sz="1800" dirty="0">
            <a:latin typeface="Arial" panose="020B0604020202020204" pitchFamily="34" charset="0"/>
            <a:cs typeface="Arial" panose="020B0604020202020204" pitchFamily="34" charset="0"/>
          </a:endParaRPr>
        </a:p>
      </dgm:t>
    </dgm:pt>
    <dgm:pt modelId="{87E77846-11BC-46E1-AACD-20B95AF1DF98}" type="parTrans" cxnId="{F3B90A8A-EFA2-4B4D-877D-3DC948D64DE7}">
      <dgm:prSet/>
      <dgm:spPr/>
      <dgm:t>
        <a:bodyPr/>
        <a:lstStyle/>
        <a:p>
          <a:endParaRPr lang="en-US"/>
        </a:p>
      </dgm:t>
    </dgm:pt>
    <dgm:pt modelId="{BBE1F8E7-49D2-4903-8149-FC9B72008CA8}" type="sibTrans" cxnId="{F3B90A8A-EFA2-4B4D-877D-3DC948D64DE7}">
      <dgm:prSet/>
      <dgm:spPr/>
      <dgm:t>
        <a:bodyPr/>
        <a:lstStyle/>
        <a:p>
          <a:endParaRPr lang="en-US"/>
        </a:p>
      </dgm:t>
    </dgm:pt>
    <dgm:pt modelId="{58DA98F4-9DB6-40EB-8D33-2A15B2DE7BA0}">
      <dgm:prSet phldrT="[Text]" custT="1"/>
      <dgm:spPr/>
      <dgm:t>
        <a:bodyPr/>
        <a:lstStyle/>
        <a:p>
          <a:pPr algn="ctr">
            <a:lnSpc>
              <a:spcPct val="150000"/>
            </a:lnSpc>
          </a:pPr>
          <a:r>
            <a:rPr lang="en-US" sz="2400" b="1" dirty="0" smtClean="0">
              <a:latin typeface="Arial" panose="020B0604020202020204" pitchFamily="34" charset="0"/>
              <a:cs typeface="Arial" panose="020B0604020202020204" pitchFamily="34" charset="0"/>
            </a:rPr>
            <a:t>Equity</a:t>
          </a:r>
          <a:endParaRPr lang="en-US" sz="1800" b="1" dirty="0">
            <a:latin typeface="Arial" panose="020B0604020202020204" pitchFamily="34" charset="0"/>
            <a:cs typeface="Arial" panose="020B0604020202020204" pitchFamily="34" charset="0"/>
          </a:endParaRPr>
        </a:p>
      </dgm:t>
    </dgm:pt>
    <dgm:pt modelId="{413A1016-92A4-4720-9680-D3832A0EA2DE}" type="parTrans" cxnId="{C3709A23-1D86-45CC-ACFC-108D5329AE6A}">
      <dgm:prSet/>
      <dgm:spPr/>
      <dgm:t>
        <a:bodyPr/>
        <a:lstStyle/>
        <a:p>
          <a:endParaRPr lang="en-US"/>
        </a:p>
      </dgm:t>
    </dgm:pt>
    <dgm:pt modelId="{9E673778-3C7D-4D83-B77B-1E39170E0769}" type="sibTrans" cxnId="{C3709A23-1D86-45CC-ACFC-108D5329AE6A}">
      <dgm:prSet/>
      <dgm:spPr/>
      <dgm:t>
        <a:bodyPr/>
        <a:lstStyle/>
        <a:p>
          <a:endParaRPr lang="en-US"/>
        </a:p>
      </dgm:t>
    </dgm:pt>
    <dgm:pt modelId="{0462EC5F-156C-4BE5-B737-07F389B2EB29}">
      <dgm:prSet phldrT="[Text]" custT="1"/>
      <dgm:spPr/>
      <dgm:t>
        <a:bodyPr/>
        <a:lstStyle/>
        <a:p>
          <a:pPr algn="just">
            <a:lnSpc>
              <a:spcPct val="150000"/>
            </a:lnSpc>
          </a:pPr>
          <a:r>
            <a:rPr lang="en-US" sz="1800" dirty="0" smtClean="0">
              <a:latin typeface="Arial" panose="020B0604020202020204" pitchFamily="34" charset="0"/>
              <a:cs typeface="Arial" panose="020B0604020202020204" pitchFamily="34" charset="0"/>
            </a:rPr>
            <a:t>Women and families were often ignored, reducing shared decision-making and creating inequalities in access to safe, respectful maternity care (</a:t>
          </a:r>
          <a:r>
            <a:rPr lang="en-US" sz="1800" dirty="0" err="1" smtClean="0">
              <a:latin typeface="Arial" panose="020B0604020202020204" pitchFamily="34" charset="0"/>
              <a:cs typeface="Arial" panose="020B0604020202020204" pitchFamily="34" charset="0"/>
            </a:rPr>
            <a:t>Ockenden</a:t>
          </a:r>
          <a:r>
            <a:rPr lang="en-US" sz="1800" dirty="0" smtClean="0">
              <a:latin typeface="Arial" panose="020B0604020202020204" pitchFamily="34" charset="0"/>
              <a:cs typeface="Arial" panose="020B0604020202020204" pitchFamily="34" charset="0"/>
            </a:rPr>
            <a:t>, 2022; NICE, 2023). </a:t>
          </a:r>
          <a:endParaRPr lang="en-US" sz="1800" dirty="0">
            <a:latin typeface="Arial" panose="020B0604020202020204" pitchFamily="34" charset="0"/>
            <a:cs typeface="Arial" panose="020B0604020202020204" pitchFamily="34" charset="0"/>
          </a:endParaRPr>
        </a:p>
      </dgm:t>
    </dgm:pt>
    <dgm:pt modelId="{CC3FD23A-6364-47BC-A2F7-DC493A564070}" type="parTrans" cxnId="{8FB3BFDD-B8D7-4E2F-AE18-72318EB01F58}">
      <dgm:prSet/>
      <dgm:spPr/>
      <dgm:t>
        <a:bodyPr/>
        <a:lstStyle/>
        <a:p>
          <a:endParaRPr lang="en-US"/>
        </a:p>
      </dgm:t>
    </dgm:pt>
    <dgm:pt modelId="{ACDAE6BA-4444-4DFF-A39E-234DCBCBB619}" type="sibTrans" cxnId="{8FB3BFDD-B8D7-4E2F-AE18-72318EB01F58}">
      <dgm:prSet/>
      <dgm:spPr/>
      <dgm:t>
        <a:bodyPr/>
        <a:lstStyle/>
        <a:p>
          <a:endParaRPr lang="en-US"/>
        </a:p>
      </dgm:t>
    </dgm:pt>
    <dgm:pt modelId="{AC75751B-4DB1-48E5-9DBB-5F6BA3CD3589}" type="pres">
      <dgm:prSet presAssocID="{2D993653-980A-46AC-9351-0357FBF91554}" presName="linearFlow" presStyleCnt="0">
        <dgm:presLayoutVars>
          <dgm:dir/>
          <dgm:animLvl val="lvl"/>
          <dgm:resizeHandles/>
        </dgm:presLayoutVars>
      </dgm:prSet>
      <dgm:spPr/>
      <dgm:t>
        <a:bodyPr/>
        <a:lstStyle/>
        <a:p>
          <a:endParaRPr lang="en-US"/>
        </a:p>
      </dgm:t>
    </dgm:pt>
    <dgm:pt modelId="{1E977BE3-E77A-4CBA-B82F-BE50F9234E99}" type="pres">
      <dgm:prSet presAssocID="{E3FB21D5-F3F9-4C59-B9E1-37061878660B}" presName="compositeNode" presStyleCnt="0">
        <dgm:presLayoutVars>
          <dgm:bulletEnabled val="1"/>
        </dgm:presLayoutVars>
      </dgm:prSet>
      <dgm:spPr/>
    </dgm:pt>
    <dgm:pt modelId="{1F535C0A-41A8-421F-B754-6C26CCFCEBEE}" type="pres">
      <dgm:prSet presAssocID="{E3FB21D5-F3F9-4C59-B9E1-37061878660B}" presName="image" presStyleLbl="fgImgPlace1" presStyleIdx="0" presStyleCnt="3" custLinFactNeighborX="-31455" custLinFactNeighborY="13748"/>
      <dgm:spPr>
        <a:blipFill>
          <a:blip xmlns:r="http://schemas.openxmlformats.org/officeDocument/2006/relationships" r:embed="rId1">
            <a:extLst>
              <a:ext uri="{28A0092B-C50C-407E-A947-70E740481C1C}">
                <a14:useLocalDpi xmlns:a14="http://schemas.microsoft.com/office/drawing/2010/main" val="0"/>
              </a:ext>
            </a:extLst>
          </a:blip>
          <a:srcRect/>
          <a:stretch>
            <a:fillRect l="-16000" r="-16000"/>
          </a:stretch>
        </a:blipFill>
      </dgm:spPr>
    </dgm:pt>
    <dgm:pt modelId="{85913A55-B59E-46B9-ACD4-AA13A9E04A62}" type="pres">
      <dgm:prSet presAssocID="{E3FB21D5-F3F9-4C59-B9E1-37061878660B}" presName="childNode" presStyleLbl="node1" presStyleIdx="0" presStyleCnt="3" custScaleX="122703" custScaleY="100548" custLinFactNeighborX="10461" custLinFactNeighborY="1080">
        <dgm:presLayoutVars>
          <dgm:bulletEnabled val="1"/>
        </dgm:presLayoutVars>
      </dgm:prSet>
      <dgm:spPr/>
      <dgm:t>
        <a:bodyPr/>
        <a:lstStyle/>
        <a:p>
          <a:endParaRPr lang="en-US"/>
        </a:p>
      </dgm:t>
    </dgm:pt>
    <dgm:pt modelId="{B452D3DB-E994-4943-BE44-936152153FF3}" type="pres">
      <dgm:prSet presAssocID="{E3FB21D5-F3F9-4C59-B9E1-37061878660B}" presName="parentNode" presStyleLbl="revTx" presStyleIdx="0" presStyleCnt="3" custLinFactNeighborX="-25245" custLinFactNeighborY="-270">
        <dgm:presLayoutVars>
          <dgm:chMax val="0"/>
          <dgm:bulletEnabled val="1"/>
        </dgm:presLayoutVars>
      </dgm:prSet>
      <dgm:spPr/>
      <dgm:t>
        <a:bodyPr/>
        <a:lstStyle/>
        <a:p>
          <a:endParaRPr lang="en-US"/>
        </a:p>
      </dgm:t>
    </dgm:pt>
    <dgm:pt modelId="{45A746BA-90DC-454C-97D0-8CFC82994393}" type="pres">
      <dgm:prSet presAssocID="{9A6875BF-5894-4160-9D40-77E06DC85BD5}" presName="sibTrans" presStyleCnt="0"/>
      <dgm:spPr/>
    </dgm:pt>
    <dgm:pt modelId="{819B92EC-3D4E-4B7A-BD80-D969464355E7}" type="pres">
      <dgm:prSet presAssocID="{B15D9AF4-C290-4346-88A5-20F47309CF69}" presName="compositeNode" presStyleCnt="0">
        <dgm:presLayoutVars>
          <dgm:bulletEnabled val="1"/>
        </dgm:presLayoutVars>
      </dgm:prSet>
      <dgm:spPr/>
    </dgm:pt>
    <dgm:pt modelId="{BB302D28-25E3-4D2F-ADAC-9909A87475D7}" type="pres">
      <dgm:prSet presAssocID="{B15D9AF4-C290-4346-88A5-20F47309CF69}" presName="image"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l="-28000" r="-28000"/>
          </a:stretch>
        </a:blipFill>
      </dgm:spPr>
    </dgm:pt>
    <dgm:pt modelId="{3AA10048-2C52-4480-A3AE-4C75A686A1A8}" type="pres">
      <dgm:prSet presAssocID="{B15D9AF4-C290-4346-88A5-20F47309CF69}" presName="childNode" presStyleLbl="node1" presStyleIdx="1" presStyleCnt="3" custScaleX="114165" custScaleY="102017" custLinFactNeighborX="7686" custLinFactNeighborY="1746">
        <dgm:presLayoutVars>
          <dgm:bulletEnabled val="1"/>
        </dgm:presLayoutVars>
      </dgm:prSet>
      <dgm:spPr/>
      <dgm:t>
        <a:bodyPr/>
        <a:lstStyle/>
        <a:p>
          <a:endParaRPr lang="en-US"/>
        </a:p>
      </dgm:t>
    </dgm:pt>
    <dgm:pt modelId="{D0C34174-2302-4D37-8E90-114E1FE7D961}" type="pres">
      <dgm:prSet presAssocID="{B15D9AF4-C290-4346-88A5-20F47309CF69}" presName="parentNode" presStyleLbl="revTx" presStyleIdx="1" presStyleCnt="3">
        <dgm:presLayoutVars>
          <dgm:chMax val="0"/>
          <dgm:bulletEnabled val="1"/>
        </dgm:presLayoutVars>
      </dgm:prSet>
      <dgm:spPr/>
      <dgm:t>
        <a:bodyPr/>
        <a:lstStyle/>
        <a:p>
          <a:endParaRPr lang="en-US"/>
        </a:p>
      </dgm:t>
    </dgm:pt>
    <dgm:pt modelId="{BD1BD743-510C-47D6-AFCD-00935F878357}" type="pres">
      <dgm:prSet presAssocID="{38C4A207-0F2F-48C9-9E75-957EFEEB416D}" presName="sibTrans" presStyleCnt="0"/>
      <dgm:spPr/>
    </dgm:pt>
    <dgm:pt modelId="{1092D198-BDEC-46A8-AE65-A8A277DA84E4}" type="pres">
      <dgm:prSet presAssocID="{58DA98F4-9DB6-40EB-8D33-2A15B2DE7BA0}" presName="compositeNode" presStyleCnt="0">
        <dgm:presLayoutVars>
          <dgm:bulletEnabled val="1"/>
        </dgm:presLayoutVars>
      </dgm:prSet>
      <dgm:spPr/>
    </dgm:pt>
    <dgm:pt modelId="{DEFF1262-F130-4CDD-B6F3-6FFC8B6A88AE}" type="pres">
      <dgm:prSet presAssocID="{58DA98F4-9DB6-40EB-8D33-2A15B2DE7BA0}" presName="image" presStyleLbl="fgImgPlace1" presStyleIdx="2" presStyleCnt="3"/>
      <dgm:spPr>
        <a:blipFill rotWithShape="1">
          <a:blip xmlns:r="http://schemas.openxmlformats.org/officeDocument/2006/relationships" r:embed="rId3"/>
          <a:stretch>
            <a:fillRect/>
          </a:stretch>
        </a:blipFill>
      </dgm:spPr>
    </dgm:pt>
    <dgm:pt modelId="{E4B94637-12AA-4720-8875-8BF5E28ED89B}" type="pres">
      <dgm:prSet presAssocID="{58DA98F4-9DB6-40EB-8D33-2A15B2DE7BA0}" presName="childNode" presStyleLbl="node1" presStyleIdx="2" presStyleCnt="3">
        <dgm:presLayoutVars>
          <dgm:bulletEnabled val="1"/>
        </dgm:presLayoutVars>
      </dgm:prSet>
      <dgm:spPr/>
      <dgm:t>
        <a:bodyPr/>
        <a:lstStyle/>
        <a:p>
          <a:endParaRPr lang="en-US"/>
        </a:p>
      </dgm:t>
    </dgm:pt>
    <dgm:pt modelId="{2F381E94-716D-468C-8868-EE982A480E31}" type="pres">
      <dgm:prSet presAssocID="{58DA98F4-9DB6-40EB-8D33-2A15B2DE7BA0}" presName="parentNode" presStyleLbl="revTx" presStyleIdx="2" presStyleCnt="3">
        <dgm:presLayoutVars>
          <dgm:chMax val="0"/>
          <dgm:bulletEnabled val="1"/>
        </dgm:presLayoutVars>
      </dgm:prSet>
      <dgm:spPr/>
      <dgm:t>
        <a:bodyPr/>
        <a:lstStyle/>
        <a:p>
          <a:endParaRPr lang="en-US"/>
        </a:p>
      </dgm:t>
    </dgm:pt>
  </dgm:ptLst>
  <dgm:cxnLst>
    <dgm:cxn modelId="{28C90587-6139-4733-9B20-6E70A45E9722}" type="presOf" srcId="{58DA98F4-9DB6-40EB-8D33-2A15B2DE7BA0}" destId="{2F381E94-716D-468C-8868-EE982A480E31}" srcOrd="0" destOrd="0" presId="urn:microsoft.com/office/officeart/2005/8/layout/hList2"/>
    <dgm:cxn modelId="{EED8B274-F249-47AC-AEEB-828BBDFCC6AD}" type="presOf" srcId="{6307916E-9638-4DD4-A832-CD044FEBEF71}" destId="{3AA10048-2C52-4480-A3AE-4C75A686A1A8}" srcOrd="0" destOrd="0" presId="urn:microsoft.com/office/officeart/2005/8/layout/hList2"/>
    <dgm:cxn modelId="{FB2D5FE0-5A06-4E1B-A461-9319F44D6EC0}" type="presOf" srcId="{E3FB21D5-F3F9-4C59-B9E1-37061878660B}" destId="{B452D3DB-E994-4943-BE44-936152153FF3}" srcOrd="0" destOrd="0" presId="urn:microsoft.com/office/officeart/2005/8/layout/hList2"/>
    <dgm:cxn modelId="{8FB3BFDD-B8D7-4E2F-AE18-72318EB01F58}" srcId="{58DA98F4-9DB6-40EB-8D33-2A15B2DE7BA0}" destId="{0462EC5F-156C-4BE5-B737-07F389B2EB29}" srcOrd="0" destOrd="0" parTransId="{CC3FD23A-6364-47BC-A2F7-DC493A564070}" sibTransId="{ACDAE6BA-4444-4DFF-A39E-234DCBCBB619}"/>
    <dgm:cxn modelId="{22B36C04-330A-48B6-88C9-9AD630EAAFB0}" type="presOf" srcId="{2D993653-980A-46AC-9351-0357FBF91554}" destId="{AC75751B-4DB1-48E5-9DBB-5F6BA3CD3589}" srcOrd="0" destOrd="0" presId="urn:microsoft.com/office/officeart/2005/8/layout/hList2"/>
    <dgm:cxn modelId="{BA9D0140-8991-485D-8A7D-F4BA8F38D1B4}" srcId="{E3FB21D5-F3F9-4C59-B9E1-37061878660B}" destId="{7276DA60-E1C5-42CF-AEF1-7BAE8F98E64C}" srcOrd="0" destOrd="0" parTransId="{5A699393-B9B8-4CEC-9578-D089BF18D9CC}" sibTransId="{B2CBCD4C-5821-4411-8422-BE664406154B}"/>
    <dgm:cxn modelId="{A3058698-C2ED-47EA-96FF-6A1AE2713F52}" type="presOf" srcId="{B15D9AF4-C290-4346-88A5-20F47309CF69}" destId="{D0C34174-2302-4D37-8E90-114E1FE7D961}" srcOrd="0" destOrd="0" presId="urn:microsoft.com/office/officeart/2005/8/layout/hList2"/>
    <dgm:cxn modelId="{D2074004-BF4E-4752-A2C4-28E4B5F7B29B}" srcId="{2D993653-980A-46AC-9351-0357FBF91554}" destId="{B15D9AF4-C290-4346-88A5-20F47309CF69}" srcOrd="1" destOrd="0" parTransId="{86852918-8F3A-4C3B-9093-66A68EE21F83}" sibTransId="{38C4A207-0F2F-48C9-9E75-957EFEEB416D}"/>
    <dgm:cxn modelId="{F3B90A8A-EFA2-4B4D-877D-3DC948D64DE7}" srcId="{B15D9AF4-C290-4346-88A5-20F47309CF69}" destId="{6307916E-9638-4DD4-A832-CD044FEBEF71}" srcOrd="0" destOrd="0" parTransId="{87E77846-11BC-46E1-AACD-20B95AF1DF98}" sibTransId="{BBE1F8E7-49D2-4903-8149-FC9B72008CA8}"/>
    <dgm:cxn modelId="{4C0F3C8D-82CF-4521-9D02-9E77DC437841}" type="presOf" srcId="{7276DA60-E1C5-42CF-AEF1-7BAE8F98E64C}" destId="{85913A55-B59E-46B9-ACD4-AA13A9E04A62}" srcOrd="0" destOrd="0" presId="urn:microsoft.com/office/officeart/2005/8/layout/hList2"/>
    <dgm:cxn modelId="{C3709A23-1D86-45CC-ACFC-108D5329AE6A}" srcId="{2D993653-980A-46AC-9351-0357FBF91554}" destId="{58DA98F4-9DB6-40EB-8D33-2A15B2DE7BA0}" srcOrd="2" destOrd="0" parTransId="{413A1016-92A4-4720-9680-D3832A0EA2DE}" sibTransId="{9E673778-3C7D-4D83-B77B-1E39170E0769}"/>
    <dgm:cxn modelId="{C2049D7A-0255-4E9A-9F9B-AFFEBDD5AC07}" srcId="{2D993653-980A-46AC-9351-0357FBF91554}" destId="{E3FB21D5-F3F9-4C59-B9E1-37061878660B}" srcOrd="0" destOrd="0" parTransId="{4F18E05A-6FAB-41E3-A70A-296DAE31CEB8}" sibTransId="{9A6875BF-5894-4160-9D40-77E06DC85BD5}"/>
    <dgm:cxn modelId="{D4FC7562-B19A-4CF1-89D3-341BA39C6F2A}" type="presOf" srcId="{0462EC5F-156C-4BE5-B737-07F389B2EB29}" destId="{E4B94637-12AA-4720-8875-8BF5E28ED89B}" srcOrd="0" destOrd="0" presId="urn:microsoft.com/office/officeart/2005/8/layout/hList2"/>
    <dgm:cxn modelId="{254AF8D7-F2DD-4AF8-B62C-23482CAD6565}" type="presParOf" srcId="{AC75751B-4DB1-48E5-9DBB-5F6BA3CD3589}" destId="{1E977BE3-E77A-4CBA-B82F-BE50F9234E99}" srcOrd="0" destOrd="0" presId="urn:microsoft.com/office/officeart/2005/8/layout/hList2"/>
    <dgm:cxn modelId="{81B45951-023A-4A8A-80D6-2EED8B57EDFC}" type="presParOf" srcId="{1E977BE3-E77A-4CBA-B82F-BE50F9234E99}" destId="{1F535C0A-41A8-421F-B754-6C26CCFCEBEE}" srcOrd="0" destOrd="0" presId="urn:microsoft.com/office/officeart/2005/8/layout/hList2"/>
    <dgm:cxn modelId="{75B32C0B-18EC-4EB0-9002-668E06DF8D1E}" type="presParOf" srcId="{1E977BE3-E77A-4CBA-B82F-BE50F9234E99}" destId="{85913A55-B59E-46B9-ACD4-AA13A9E04A62}" srcOrd="1" destOrd="0" presId="urn:microsoft.com/office/officeart/2005/8/layout/hList2"/>
    <dgm:cxn modelId="{DD8C93B9-0031-42D4-8014-010618CFA8B5}" type="presParOf" srcId="{1E977BE3-E77A-4CBA-B82F-BE50F9234E99}" destId="{B452D3DB-E994-4943-BE44-936152153FF3}" srcOrd="2" destOrd="0" presId="urn:microsoft.com/office/officeart/2005/8/layout/hList2"/>
    <dgm:cxn modelId="{BD888722-5E4A-49A9-AA6B-1041A5BD9795}" type="presParOf" srcId="{AC75751B-4DB1-48E5-9DBB-5F6BA3CD3589}" destId="{45A746BA-90DC-454C-97D0-8CFC82994393}" srcOrd="1" destOrd="0" presId="urn:microsoft.com/office/officeart/2005/8/layout/hList2"/>
    <dgm:cxn modelId="{65D7244D-A8D1-4149-AF19-A38408973821}" type="presParOf" srcId="{AC75751B-4DB1-48E5-9DBB-5F6BA3CD3589}" destId="{819B92EC-3D4E-4B7A-BD80-D969464355E7}" srcOrd="2" destOrd="0" presId="urn:microsoft.com/office/officeart/2005/8/layout/hList2"/>
    <dgm:cxn modelId="{ECF14A6A-2624-4207-9967-CF8AB9606B14}" type="presParOf" srcId="{819B92EC-3D4E-4B7A-BD80-D969464355E7}" destId="{BB302D28-25E3-4D2F-ADAC-9909A87475D7}" srcOrd="0" destOrd="0" presId="urn:microsoft.com/office/officeart/2005/8/layout/hList2"/>
    <dgm:cxn modelId="{5DEE5352-EE7F-4E91-8116-E150815B6A98}" type="presParOf" srcId="{819B92EC-3D4E-4B7A-BD80-D969464355E7}" destId="{3AA10048-2C52-4480-A3AE-4C75A686A1A8}" srcOrd="1" destOrd="0" presId="urn:microsoft.com/office/officeart/2005/8/layout/hList2"/>
    <dgm:cxn modelId="{01EF95C1-7707-4214-A85D-D183B999F56F}" type="presParOf" srcId="{819B92EC-3D4E-4B7A-BD80-D969464355E7}" destId="{D0C34174-2302-4D37-8E90-114E1FE7D961}" srcOrd="2" destOrd="0" presId="urn:microsoft.com/office/officeart/2005/8/layout/hList2"/>
    <dgm:cxn modelId="{E49F5476-C7F3-4144-BFE4-12A3F6FA7D9A}" type="presParOf" srcId="{AC75751B-4DB1-48E5-9DBB-5F6BA3CD3589}" destId="{BD1BD743-510C-47D6-AFCD-00935F878357}" srcOrd="3" destOrd="0" presId="urn:microsoft.com/office/officeart/2005/8/layout/hList2"/>
    <dgm:cxn modelId="{87D3AE19-ADB3-4954-A963-B5ABDB9C314C}" type="presParOf" srcId="{AC75751B-4DB1-48E5-9DBB-5F6BA3CD3589}" destId="{1092D198-BDEC-46A8-AE65-A8A277DA84E4}" srcOrd="4" destOrd="0" presId="urn:microsoft.com/office/officeart/2005/8/layout/hList2"/>
    <dgm:cxn modelId="{818ED2C8-A14B-4A55-92C6-126ECFCC8C76}" type="presParOf" srcId="{1092D198-BDEC-46A8-AE65-A8A277DA84E4}" destId="{DEFF1262-F130-4CDD-B6F3-6FFC8B6A88AE}" srcOrd="0" destOrd="0" presId="urn:microsoft.com/office/officeart/2005/8/layout/hList2"/>
    <dgm:cxn modelId="{350E248C-3B67-402B-838C-C944A19CD23E}" type="presParOf" srcId="{1092D198-BDEC-46A8-AE65-A8A277DA84E4}" destId="{E4B94637-12AA-4720-8875-8BF5E28ED89B}" srcOrd="1" destOrd="0" presId="urn:microsoft.com/office/officeart/2005/8/layout/hList2"/>
    <dgm:cxn modelId="{8275B562-2434-466D-A726-B0EB15F15D77}" type="presParOf" srcId="{1092D198-BDEC-46A8-AE65-A8A277DA84E4}" destId="{2F381E94-716D-468C-8868-EE982A480E31}" srcOrd="2" destOrd="0" presId="urn:microsoft.com/office/officeart/2005/8/layout/h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BA1BA0-71D4-4D98-AE75-280542746B9A}">
      <dsp:nvSpPr>
        <dsp:cNvPr id="0" name=""/>
        <dsp:cNvSpPr/>
      </dsp:nvSpPr>
      <dsp:spPr>
        <a:xfrm>
          <a:off x="2724331" y="58782"/>
          <a:ext cx="3056708" cy="3056708"/>
        </a:xfrm>
        <a:prstGeom prst="ellipse">
          <a:avLst/>
        </a:prstGeom>
        <a:solidFill>
          <a:schemeClr val="dk2">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844550">
            <a:lnSpc>
              <a:spcPct val="90000"/>
            </a:lnSpc>
            <a:spcBef>
              <a:spcPct val="0"/>
            </a:spcBef>
            <a:spcAft>
              <a:spcPct val="35000"/>
            </a:spcAft>
          </a:pPr>
          <a:r>
            <a:rPr lang="en-US" sz="1900" kern="1200" dirty="0" err="1" smtClean="0"/>
            <a:t>Organisational</a:t>
          </a:r>
          <a:r>
            <a:rPr lang="en-US" sz="1900" kern="1200" dirty="0" smtClean="0"/>
            <a:t> culture that resists change.</a:t>
          </a:r>
          <a:endParaRPr lang="en-US" sz="1900" kern="1200" dirty="0"/>
        </a:p>
      </dsp:txBody>
      <dsp:txXfrm>
        <a:off x="3077028" y="470262"/>
        <a:ext cx="2351314" cy="969917"/>
      </dsp:txXfrm>
    </dsp:sp>
    <dsp:sp modelId="{A91A1F25-6FFB-4215-BA12-6619F26C794A}">
      <dsp:nvSpPr>
        <dsp:cNvPr id="0" name=""/>
        <dsp:cNvSpPr/>
      </dsp:nvSpPr>
      <dsp:spPr>
        <a:xfrm>
          <a:off x="4076336" y="1410788"/>
          <a:ext cx="3056708" cy="3056708"/>
        </a:xfrm>
        <a:prstGeom prst="ellipse">
          <a:avLst/>
        </a:prstGeom>
        <a:solidFill>
          <a:schemeClr val="dk2">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844550">
            <a:lnSpc>
              <a:spcPct val="90000"/>
            </a:lnSpc>
            <a:spcBef>
              <a:spcPct val="0"/>
            </a:spcBef>
            <a:spcAft>
              <a:spcPct val="35000"/>
            </a:spcAft>
          </a:pPr>
          <a:r>
            <a:rPr lang="en-US" sz="1900" kern="1200" dirty="0" smtClean="0"/>
            <a:t>Weak governance structures</a:t>
          </a:r>
          <a:endParaRPr lang="en-US" sz="1900" kern="1200" dirty="0"/>
        </a:p>
      </dsp:txBody>
      <dsp:txXfrm>
        <a:off x="5722257" y="1763485"/>
        <a:ext cx="1175657" cy="2351314"/>
      </dsp:txXfrm>
    </dsp:sp>
    <dsp:sp modelId="{17FDC42B-89B8-42DC-B00C-B77EEAFAA62A}">
      <dsp:nvSpPr>
        <dsp:cNvPr id="0" name=""/>
        <dsp:cNvSpPr/>
      </dsp:nvSpPr>
      <dsp:spPr>
        <a:xfrm>
          <a:off x="2724331" y="2762794"/>
          <a:ext cx="3056708" cy="3056708"/>
        </a:xfrm>
        <a:prstGeom prst="ellipse">
          <a:avLst/>
        </a:prstGeom>
        <a:solidFill>
          <a:schemeClr val="dk2">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844550">
            <a:lnSpc>
              <a:spcPct val="90000"/>
            </a:lnSpc>
            <a:spcBef>
              <a:spcPct val="0"/>
            </a:spcBef>
            <a:spcAft>
              <a:spcPct val="35000"/>
            </a:spcAft>
          </a:pPr>
          <a:r>
            <a:rPr lang="en-US" sz="1900" kern="1200" dirty="0" smtClean="0"/>
            <a:t>Poor leadership oversight</a:t>
          </a:r>
          <a:endParaRPr lang="en-US" sz="1900" kern="1200" dirty="0"/>
        </a:p>
      </dsp:txBody>
      <dsp:txXfrm>
        <a:off x="3077028" y="4438105"/>
        <a:ext cx="2351314" cy="969917"/>
      </dsp:txXfrm>
    </dsp:sp>
    <dsp:sp modelId="{06F8D2AD-9ECE-428D-82F4-93F2D13CBEAA}">
      <dsp:nvSpPr>
        <dsp:cNvPr id="0" name=""/>
        <dsp:cNvSpPr/>
      </dsp:nvSpPr>
      <dsp:spPr>
        <a:xfrm>
          <a:off x="1372325" y="1410788"/>
          <a:ext cx="3056708" cy="3056708"/>
        </a:xfrm>
        <a:prstGeom prst="ellipse">
          <a:avLst/>
        </a:prstGeom>
        <a:solidFill>
          <a:schemeClr val="dk2">
            <a:alpha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clear">
          <a:bevelT w="177800" h="254000"/>
          <a:bevelB w="152400"/>
        </a:sp3d>
      </dsp:spPr>
      <dsp:style>
        <a:lnRef idx="0">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lvl="0" algn="ctr" defTabSz="844550">
            <a:lnSpc>
              <a:spcPct val="90000"/>
            </a:lnSpc>
            <a:spcBef>
              <a:spcPct val="0"/>
            </a:spcBef>
            <a:spcAft>
              <a:spcPct val="35000"/>
            </a:spcAft>
          </a:pPr>
          <a:r>
            <a:rPr lang="en-US" sz="1900" kern="1200" dirty="0" smtClean="0"/>
            <a:t>Insufficient workforce planning</a:t>
          </a:r>
          <a:endParaRPr lang="en-US" sz="1900" kern="1200" dirty="0"/>
        </a:p>
      </dsp:txBody>
      <dsp:txXfrm>
        <a:off x="1607456" y="1763485"/>
        <a:ext cx="1175657" cy="23513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52D3DB-E994-4943-BE44-936152153FF3}">
      <dsp:nvSpPr>
        <dsp:cNvPr id="0" name=""/>
        <dsp:cNvSpPr/>
      </dsp:nvSpPr>
      <dsp:spPr>
        <a:xfrm rot="16200000">
          <a:off x="-2187167" y="3193627"/>
          <a:ext cx="4908111" cy="5337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70760" bIns="0" numCol="1" spcCol="1270" anchor="t" anchorCtr="0">
          <a:noAutofit/>
        </a:bodyPr>
        <a:lstStyle/>
        <a:p>
          <a:pPr lvl="0" algn="ctr" defTabSz="1066800">
            <a:lnSpc>
              <a:spcPct val="150000"/>
            </a:lnSpc>
            <a:spcBef>
              <a:spcPct val="0"/>
            </a:spcBef>
            <a:spcAft>
              <a:spcPct val="35000"/>
            </a:spcAft>
          </a:pPr>
          <a:r>
            <a:rPr lang="en-US" sz="2400" b="1" kern="1200" dirty="0" smtClean="0">
              <a:latin typeface="Arial" panose="020B0604020202020204" pitchFamily="34" charset="0"/>
              <a:cs typeface="Arial" panose="020B0604020202020204" pitchFamily="34" charset="0"/>
            </a:rPr>
            <a:t>Quality</a:t>
          </a:r>
          <a:endParaRPr lang="en-US" sz="1800" b="1" kern="1200" dirty="0">
            <a:latin typeface="Arial" panose="020B0604020202020204" pitchFamily="34" charset="0"/>
            <a:cs typeface="Arial" panose="020B0604020202020204" pitchFamily="34" charset="0"/>
          </a:endParaRPr>
        </a:p>
      </dsp:txBody>
      <dsp:txXfrm>
        <a:off x="-2187167" y="3193627"/>
        <a:ext cx="4908111" cy="533775"/>
      </dsp:txXfrm>
    </dsp:sp>
    <dsp:sp modelId="{85913A55-B59E-46B9-ACD4-AA13A9E04A62}">
      <dsp:nvSpPr>
        <dsp:cNvPr id="0" name=""/>
        <dsp:cNvSpPr/>
      </dsp:nvSpPr>
      <dsp:spPr>
        <a:xfrm>
          <a:off x="618174" y="1059271"/>
          <a:ext cx="3262386" cy="4935007"/>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470760" rIns="128016" bIns="128016" numCol="1" spcCol="1270" anchor="t" anchorCtr="0">
          <a:noAutofit/>
        </a:bodyPr>
        <a:lstStyle/>
        <a:p>
          <a:pPr marL="171450" lvl="1" indent="-171450" algn="just" defTabSz="800100">
            <a:lnSpc>
              <a:spcPct val="150000"/>
            </a:lnSpc>
            <a:spcBef>
              <a:spcPct val="0"/>
            </a:spcBef>
            <a:spcAft>
              <a:spcPct val="15000"/>
            </a:spcAft>
            <a:buChar char="••"/>
          </a:pPr>
          <a:r>
            <a:rPr lang="en-US" sz="1800" kern="1200" dirty="0" smtClean="0">
              <a:latin typeface="Arial" panose="020B0604020202020204" pitchFamily="34" charset="0"/>
              <a:cs typeface="Arial" panose="020B0604020202020204" pitchFamily="34" charset="0"/>
            </a:rPr>
            <a:t>Poor leadership, poor governance, inadequate staffing, and a failure to follow NICE guidelines caused avoidable harm to mothers and the baby, reduced patient safety and poor quality, woman-</a:t>
          </a:r>
          <a:r>
            <a:rPr lang="en-US" sz="1800" kern="1200" dirty="0" err="1" smtClean="0">
              <a:latin typeface="Arial" panose="020B0604020202020204" pitchFamily="34" charset="0"/>
              <a:cs typeface="Arial" panose="020B0604020202020204" pitchFamily="34" charset="0"/>
            </a:rPr>
            <a:t>centred</a:t>
          </a:r>
          <a:r>
            <a:rPr lang="en-US" sz="1800" kern="1200" dirty="0" smtClean="0">
              <a:latin typeface="Arial" panose="020B0604020202020204" pitchFamily="34" charset="0"/>
              <a:cs typeface="Arial" panose="020B0604020202020204" pitchFamily="34" charset="0"/>
            </a:rPr>
            <a:t> care (</a:t>
          </a:r>
          <a:r>
            <a:rPr lang="en-US" sz="1800" kern="1200" dirty="0" err="1" smtClean="0">
              <a:latin typeface="Arial" panose="020B0604020202020204" pitchFamily="34" charset="0"/>
              <a:cs typeface="Arial" panose="020B0604020202020204" pitchFamily="34" charset="0"/>
            </a:rPr>
            <a:t>Ockenden</a:t>
          </a:r>
          <a:r>
            <a:rPr lang="en-US" sz="1800" kern="1200" dirty="0" smtClean="0">
              <a:latin typeface="Arial" panose="020B0604020202020204" pitchFamily="34" charset="0"/>
              <a:cs typeface="Arial" panose="020B0604020202020204" pitchFamily="34" charset="0"/>
            </a:rPr>
            <a:t>, 2022; NHS England, 2019). </a:t>
          </a:r>
          <a:endParaRPr lang="en-US" sz="1800" kern="1200" dirty="0">
            <a:latin typeface="Arial" panose="020B0604020202020204" pitchFamily="34" charset="0"/>
            <a:cs typeface="Arial" panose="020B0604020202020204" pitchFamily="34" charset="0"/>
          </a:endParaRPr>
        </a:p>
      </dsp:txBody>
      <dsp:txXfrm>
        <a:off x="618174" y="1059271"/>
        <a:ext cx="3262386" cy="4935007"/>
      </dsp:txXfrm>
    </dsp:sp>
    <dsp:sp modelId="{1F535C0A-41A8-421F-B754-6C26CCFCEBEE}">
      <dsp:nvSpPr>
        <dsp:cNvPr id="0" name=""/>
        <dsp:cNvSpPr/>
      </dsp:nvSpPr>
      <dsp:spPr>
        <a:xfrm>
          <a:off x="0" y="461895"/>
          <a:ext cx="1067550" cy="1067550"/>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16000" r="-16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0C34174-2302-4D37-8E90-114E1FE7D961}">
      <dsp:nvSpPr>
        <dsp:cNvPr id="0" name=""/>
        <dsp:cNvSpPr/>
      </dsp:nvSpPr>
      <dsp:spPr>
        <a:xfrm rot="16200000">
          <a:off x="2104268" y="3206879"/>
          <a:ext cx="4908111" cy="5337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70760" bIns="0" numCol="1" spcCol="1270" anchor="t" anchorCtr="0">
          <a:noAutofit/>
        </a:bodyPr>
        <a:lstStyle/>
        <a:p>
          <a:pPr lvl="0" algn="ctr" defTabSz="1066800">
            <a:lnSpc>
              <a:spcPct val="150000"/>
            </a:lnSpc>
            <a:spcBef>
              <a:spcPct val="0"/>
            </a:spcBef>
            <a:spcAft>
              <a:spcPct val="35000"/>
            </a:spcAft>
          </a:pPr>
          <a:r>
            <a:rPr lang="en-US" sz="2400" b="1" kern="1200" dirty="0" smtClean="0">
              <a:latin typeface="Arial" panose="020B0604020202020204" pitchFamily="34" charset="0"/>
              <a:cs typeface="Arial" panose="020B0604020202020204" pitchFamily="34" charset="0"/>
            </a:rPr>
            <a:t>Efficiency</a:t>
          </a:r>
          <a:r>
            <a:rPr lang="en-US" sz="1800" kern="1200" dirty="0" smtClean="0">
              <a:latin typeface="Arial" panose="020B0604020202020204" pitchFamily="34" charset="0"/>
              <a:cs typeface="Arial" panose="020B0604020202020204" pitchFamily="34" charset="0"/>
            </a:rPr>
            <a:t> </a:t>
          </a:r>
          <a:endParaRPr lang="en-US" sz="1800" kern="1200" dirty="0">
            <a:latin typeface="Arial" panose="020B0604020202020204" pitchFamily="34" charset="0"/>
            <a:cs typeface="Arial" panose="020B0604020202020204" pitchFamily="34" charset="0"/>
          </a:endParaRPr>
        </a:p>
      </dsp:txBody>
      <dsp:txXfrm>
        <a:off x="2104268" y="3206879"/>
        <a:ext cx="4908111" cy="533775"/>
      </dsp:txXfrm>
    </dsp:sp>
    <dsp:sp modelId="{3AA10048-2C52-4480-A3AE-4C75A686A1A8}">
      <dsp:nvSpPr>
        <dsp:cNvPr id="0" name=""/>
        <dsp:cNvSpPr/>
      </dsp:nvSpPr>
      <dsp:spPr>
        <a:xfrm>
          <a:off x="4841257" y="1055909"/>
          <a:ext cx="3035380" cy="5007107"/>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470760" rIns="128016" bIns="128016" numCol="1" spcCol="1270" anchor="t" anchorCtr="0">
          <a:noAutofit/>
        </a:bodyPr>
        <a:lstStyle/>
        <a:p>
          <a:pPr marL="171450" lvl="1" indent="-171450" algn="just" defTabSz="800100">
            <a:lnSpc>
              <a:spcPct val="150000"/>
            </a:lnSpc>
            <a:spcBef>
              <a:spcPct val="0"/>
            </a:spcBef>
            <a:spcAft>
              <a:spcPct val="15000"/>
            </a:spcAft>
            <a:buChar char="••"/>
          </a:pPr>
          <a:r>
            <a:rPr lang="en-US" sz="1800" kern="1200" dirty="0" smtClean="0">
              <a:latin typeface="Arial" panose="020B0604020202020204" pitchFamily="34" charset="0"/>
              <a:cs typeface="Arial" panose="020B0604020202020204" pitchFamily="34" charset="0"/>
            </a:rPr>
            <a:t>Poor incident reporting and </a:t>
          </a:r>
          <a:r>
            <a:rPr lang="en-US" sz="1800" kern="1200" dirty="0" err="1" smtClean="0">
              <a:latin typeface="Arial" panose="020B0604020202020204" pitchFamily="34" charset="0"/>
              <a:cs typeface="Arial" panose="020B0604020202020204" pitchFamily="34" charset="0"/>
            </a:rPr>
            <a:t>organisational</a:t>
          </a:r>
          <a:r>
            <a:rPr lang="en-US" sz="1800" kern="1200" dirty="0" smtClean="0">
              <a:latin typeface="Arial" panose="020B0604020202020204" pitchFamily="34" charset="0"/>
              <a:cs typeface="Arial" panose="020B0604020202020204" pitchFamily="34" charset="0"/>
            </a:rPr>
            <a:t> learning increased delays, litigation costs, staff burnout, and inefficient use of NHS resources (</a:t>
          </a:r>
          <a:r>
            <a:rPr lang="en-US" sz="1800" kern="1200" dirty="0" err="1" smtClean="0">
              <a:latin typeface="Arial" panose="020B0604020202020204" pitchFamily="34" charset="0"/>
              <a:cs typeface="Arial" panose="020B0604020202020204" pitchFamily="34" charset="0"/>
            </a:rPr>
            <a:t>Ockenden</a:t>
          </a:r>
          <a:r>
            <a:rPr lang="en-US" sz="1800" kern="1200" dirty="0" smtClean="0">
              <a:latin typeface="Arial" panose="020B0604020202020204" pitchFamily="34" charset="0"/>
              <a:cs typeface="Arial" panose="020B0604020202020204" pitchFamily="34" charset="0"/>
            </a:rPr>
            <a:t>, 2022; NHS Resolution, 2023). </a:t>
          </a:r>
          <a:endParaRPr lang="en-US" sz="1800" kern="1200" dirty="0">
            <a:latin typeface="Arial" panose="020B0604020202020204" pitchFamily="34" charset="0"/>
            <a:cs typeface="Arial" panose="020B0604020202020204" pitchFamily="34" charset="0"/>
          </a:endParaRPr>
        </a:p>
      </dsp:txBody>
      <dsp:txXfrm>
        <a:off x="4841257" y="1055909"/>
        <a:ext cx="3035380" cy="5007107"/>
      </dsp:txXfrm>
    </dsp:sp>
    <dsp:sp modelId="{BB302D28-25E3-4D2F-ADAC-9909A87475D7}">
      <dsp:nvSpPr>
        <dsp:cNvPr id="0" name=""/>
        <dsp:cNvSpPr/>
      </dsp:nvSpPr>
      <dsp:spPr>
        <a:xfrm>
          <a:off x="4291436" y="315128"/>
          <a:ext cx="1067550" cy="1067550"/>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8000" r="-28000"/>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F381E94-716D-468C-8868-EE982A480E31}">
      <dsp:nvSpPr>
        <dsp:cNvPr id="0" name=""/>
        <dsp:cNvSpPr/>
      </dsp:nvSpPr>
      <dsp:spPr>
        <a:xfrm rot="16200000">
          <a:off x="6174126" y="3206879"/>
          <a:ext cx="4908111" cy="5337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470760" bIns="0" numCol="1" spcCol="1270" anchor="t" anchorCtr="0">
          <a:noAutofit/>
        </a:bodyPr>
        <a:lstStyle/>
        <a:p>
          <a:pPr lvl="0" algn="ctr" defTabSz="1066800">
            <a:lnSpc>
              <a:spcPct val="150000"/>
            </a:lnSpc>
            <a:spcBef>
              <a:spcPct val="0"/>
            </a:spcBef>
            <a:spcAft>
              <a:spcPct val="35000"/>
            </a:spcAft>
          </a:pPr>
          <a:r>
            <a:rPr lang="en-US" sz="2400" b="1" kern="1200" dirty="0" smtClean="0">
              <a:latin typeface="Arial" panose="020B0604020202020204" pitchFamily="34" charset="0"/>
              <a:cs typeface="Arial" panose="020B0604020202020204" pitchFamily="34" charset="0"/>
            </a:rPr>
            <a:t>Equity</a:t>
          </a:r>
          <a:endParaRPr lang="en-US" sz="1800" b="1" kern="1200" dirty="0">
            <a:latin typeface="Arial" panose="020B0604020202020204" pitchFamily="34" charset="0"/>
            <a:cs typeface="Arial" panose="020B0604020202020204" pitchFamily="34" charset="0"/>
          </a:endParaRPr>
        </a:p>
      </dsp:txBody>
      <dsp:txXfrm>
        <a:off x="6174126" y="3206879"/>
        <a:ext cx="4908111" cy="533775"/>
      </dsp:txXfrm>
    </dsp:sp>
    <dsp:sp modelId="{E4B94637-12AA-4720-8875-8BF5E28ED89B}">
      <dsp:nvSpPr>
        <dsp:cNvPr id="0" name=""/>
        <dsp:cNvSpPr/>
      </dsp:nvSpPr>
      <dsp:spPr>
        <a:xfrm>
          <a:off x="8895069" y="1019711"/>
          <a:ext cx="2658766" cy="4908111"/>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470760" rIns="128016" bIns="128016" numCol="1" spcCol="1270" anchor="t" anchorCtr="0">
          <a:noAutofit/>
        </a:bodyPr>
        <a:lstStyle/>
        <a:p>
          <a:pPr marL="171450" lvl="1" indent="-171450" algn="just" defTabSz="800100">
            <a:lnSpc>
              <a:spcPct val="150000"/>
            </a:lnSpc>
            <a:spcBef>
              <a:spcPct val="0"/>
            </a:spcBef>
            <a:spcAft>
              <a:spcPct val="15000"/>
            </a:spcAft>
            <a:buChar char="••"/>
          </a:pPr>
          <a:r>
            <a:rPr lang="en-US" sz="1800" kern="1200" dirty="0" smtClean="0">
              <a:latin typeface="Arial" panose="020B0604020202020204" pitchFamily="34" charset="0"/>
              <a:cs typeface="Arial" panose="020B0604020202020204" pitchFamily="34" charset="0"/>
            </a:rPr>
            <a:t>Women and families were often ignored, reducing shared decision-making and creating inequalities in access to safe, respectful maternity care (</a:t>
          </a:r>
          <a:r>
            <a:rPr lang="en-US" sz="1800" kern="1200" dirty="0" err="1" smtClean="0">
              <a:latin typeface="Arial" panose="020B0604020202020204" pitchFamily="34" charset="0"/>
              <a:cs typeface="Arial" panose="020B0604020202020204" pitchFamily="34" charset="0"/>
            </a:rPr>
            <a:t>Ockenden</a:t>
          </a:r>
          <a:r>
            <a:rPr lang="en-US" sz="1800" kern="1200" dirty="0" smtClean="0">
              <a:latin typeface="Arial" panose="020B0604020202020204" pitchFamily="34" charset="0"/>
              <a:cs typeface="Arial" panose="020B0604020202020204" pitchFamily="34" charset="0"/>
            </a:rPr>
            <a:t>, 2022; NICE, 2023). </a:t>
          </a:r>
          <a:endParaRPr lang="en-US" sz="1800" kern="1200" dirty="0">
            <a:latin typeface="Arial" panose="020B0604020202020204" pitchFamily="34" charset="0"/>
            <a:cs typeface="Arial" panose="020B0604020202020204" pitchFamily="34" charset="0"/>
          </a:endParaRPr>
        </a:p>
      </dsp:txBody>
      <dsp:txXfrm>
        <a:off x="8895069" y="1019711"/>
        <a:ext cx="2658766" cy="4908111"/>
      </dsp:txXfrm>
    </dsp:sp>
    <dsp:sp modelId="{DEFF1262-F130-4CDD-B6F3-6FFC8B6A88AE}">
      <dsp:nvSpPr>
        <dsp:cNvPr id="0" name=""/>
        <dsp:cNvSpPr/>
      </dsp:nvSpPr>
      <dsp:spPr>
        <a:xfrm>
          <a:off x="8361294" y="315128"/>
          <a:ext cx="1067550" cy="1067550"/>
        </a:xfrm>
        <a:prstGeom prst="rect">
          <a:avLst/>
        </a:prstGeom>
        <a:blipFill rotWithShape="1">
          <a:blip xmlns:r="http://schemas.openxmlformats.org/officeDocument/2006/relationships" r:embed="rId3"/>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9CB4F3C-75A8-4BB8-A18E-B730DDD68B5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6AE10D8-98A5-4E68-A41F-7AA79FF6968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E5764CF-3664-45D0-9B27-4222DB1A6BA7}" type="datetimeFigureOut">
              <a:rPr lang="en-US" smtClean="0"/>
              <a:t>7/19/2026</a:t>
            </a:fld>
            <a:endParaRPr lang="en-US" dirty="0"/>
          </a:p>
        </p:txBody>
      </p:sp>
      <p:sp>
        <p:nvSpPr>
          <p:cNvPr id="4" name="Footer Placeholder 3">
            <a:extLst>
              <a:ext uri="{FF2B5EF4-FFF2-40B4-BE49-F238E27FC236}">
                <a16:creationId xmlns:a16="http://schemas.microsoft.com/office/drawing/2014/main" id="{177EF411-0DAB-4BCE-94A8-E903E205493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A11237F-7CCA-4423-B624-29C06FF2E74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A8CD4AB-B9A2-4248-B31F-8EBC71546D8D}" type="slidenum">
              <a:rPr lang="en-US" smtClean="0"/>
              <a:t>‹#›</a:t>
            </a:fld>
            <a:endParaRPr lang="en-US" dirty="0"/>
          </a:p>
        </p:txBody>
      </p:sp>
    </p:spTree>
    <p:extLst>
      <p:ext uri="{BB962C8B-B14F-4D97-AF65-F5344CB8AC3E}">
        <p14:creationId xmlns:p14="http://schemas.microsoft.com/office/powerpoint/2010/main" val="286977919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F7E720-7243-402E-A0D4-CE3189C951A5}" type="datetimeFigureOut">
              <a:rPr lang="en-US" noProof="0" smtClean="0"/>
              <a:t>7/19/2026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BE9C73-6CDE-45E2-97F8-E3C5308FA232}" type="slidenum">
              <a:rPr lang="en-US" noProof="0" smtClean="0"/>
              <a:t>‹#›</a:t>
            </a:fld>
            <a:endParaRPr lang="en-US" noProof="0" dirty="0"/>
          </a:p>
        </p:txBody>
      </p:sp>
    </p:spTree>
    <p:extLst>
      <p:ext uri="{BB962C8B-B14F-4D97-AF65-F5344CB8AC3E}">
        <p14:creationId xmlns:p14="http://schemas.microsoft.com/office/powerpoint/2010/main" val="3763496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EA0C0817-A112-4847-8014-A94B7D2A4EA3}" type="datetime1">
              <a:rPr lang="en-US" smtClean="0"/>
              <a:t>7/19/2026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22700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7/19/2026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325793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9C646AA-F36E-4540-911D-FFFC0A0EF24A}" type="datetime1">
              <a:rPr lang="en-US" smtClean="0"/>
              <a:t>7/19/2026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13429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7/19/2026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731379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7/19/2026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5365042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7/19/2026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895852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7/19/2026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872398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E8D12A6-918A-48BD-8CB9-CA713993B0EA}" type="datetime1">
              <a:rPr lang="en-US" smtClean="0"/>
              <a:t>7/19/2026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532727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7/19/2026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53875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7/19/2026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96490479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7/19/2026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7934275"/>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F6FA2B21-3FCD-4721-B95C-427943F61125}" type="datetime1">
              <a:rPr lang="en-US" smtClean="0"/>
              <a:t>7/19/2026</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4B7E4EF-A1BD-40F4-AB7B-04F084DD991D}" type="slidenum">
              <a:rPr lang="en-US" smtClean="0"/>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3927647"/>
      </p:ext>
    </p:extLst>
  </p:cSld>
  <p:clrMap bg1="lt1" tx1="dk1" bg2="lt2" tx2="dk2" accent1="accent1" accent2="accent2" accent3="accent3" accent4="accent4" accent5="accent5" accent6="accent6" hlink="hlink" folHlink="folHlink"/>
  <p:sldLayoutIdLst>
    <p:sldLayoutId id="2147483776"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Lst>
  <p:hf sldNum="0"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7.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1E52AAE-765E-8887-230C-442BCB4BAF56}"/>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Effect>
                      <a14:saturation sat="400000"/>
                    </a14:imgEffect>
                  </a14:imgLayer>
                </a14:imgProps>
              </a:ext>
            </a:extLst>
          </a:blip>
          <a:stretch>
            <a:fillRect/>
          </a:stretch>
        </p:blipFill>
        <p:spPr>
          <a:xfrm>
            <a:off x="3032077" y="467479"/>
            <a:ext cx="6096000" cy="1795232"/>
          </a:xfrm>
          <a:prstGeom prst="rect">
            <a:avLst/>
          </a:prstGeom>
        </p:spPr>
      </p:pic>
      <p:sp>
        <p:nvSpPr>
          <p:cNvPr id="3" name="Title 5">
            <a:extLst>
              <a:ext uri="{FF2B5EF4-FFF2-40B4-BE49-F238E27FC236}">
                <a16:creationId xmlns:a16="http://schemas.microsoft.com/office/drawing/2014/main" id="{6CA2E41B-6442-D42C-7650-926E13B882CB}"/>
              </a:ext>
            </a:extLst>
          </p:cNvPr>
          <p:cNvSpPr txBox="1">
            <a:spLocks/>
          </p:cNvSpPr>
          <p:nvPr/>
        </p:nvSpPr>
        <p:spPr>
          <a:xfrm>
            <a:off x="1960818" y="2229163"/>
            <a:ext cx="9132627" cy="749141"/>
          </a:xfrm>
          <a:prstGeom prst="rect">
            <a:avLst/>
          </a:prstGeom>
        </p:spPr>
        <p:txBody>
          <a:bodyPr>
            <a:no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pPr>
              <a:lnSpc>
                <a:spcPct val="150000"/>
              </a:lnSpc>
            </a:pPr>
            <a:endParaRPr lang="en-US" sz="1800" b="1" dirty="0" smtClean="0">
              <a:latin typeface="Arial" panose="020B0604020202020204" pitchFamily="34" charset="0"/>
              <a:cs typeface="Arial" panose="020B0604020202020204" pitchFamily="34" charset="0"/>
            </a:endParaRPr>
          </a:p>
          <a:p>
            <a:pPr>
              <a:lnSpc>
                <a:spcPct val="150000"/>
              </a:lnSpc>
            </a:pPr>
            <a:r>
              <a:rPr lang="en-US" sz="1800" b="1" dirty="0" smtClean="0">
                <a:latin typeface="Arial" panose="020B0604020202020204" pitchFamily="34" charset="0"/>
                <a:cs typeface="Arial" panose="020B0604020202020204" pitchFamily="34" charset="0"/>
              </a:rPr>
              <a:t>Course: MSc </a:t>
            </a:r>
            <a:r>
              <a:rPr lang="en-US" sz="1800" b="1" dirty="0">
                <a:latin typeface="Arial" panose="020B0604020202020204" pitchFamily="34" charset="0"/>
                <a:cs typeface="Arial" panose="020B0604020202020204" pitchFamily="34" charset="0"/>
              </a:rPr>
              <a:t>Public Health and Social Care in Practice</a:t>
            </a:r>
          </a:p>
        </p:txBody>
      </p:sp>
      <p:sp>
        <p:nvSpPr>
          <p:cNvPr id="4" name="TextBox 3">
            <a:extLst>
              <a:ext uri="{FF2B5EF4-FFF2-40B4-BE49-F238E27FC236}">
                <a16:creationId xmlns:a16="http://schemas.microsoft.com/office/drawing/2014/main" id="{695FBE97-BC28-B750-47B0-9885FE72F53E}"/>
              </a:ext>
            </a:extLst>
          </p:cNvPr>
          <p:cNvSpPr txBox="1"/>
          <p:nvPr/>
        </p:nvSpPr>
        <p:spPr>
          <a:xfrm>
            <a:off x="3829679" y="3365683"/>
            <a:ext cx="4500795" cy="923330"/>
          </a:xfrm>
          <a:prstGeom prst="rect">
            <a:avLst/>
          </a:prstGeom>
          <a:noFill/>
        </p:spPr>
        <p:txBody>
          <a:bodyPr wrap="square">
            <a:spAutoFit/>
          </a:bodyPr>
          <a:lstStyle/>
          <a:p>
            <a:pPr algn="ctr" defTabSz="457223">
              <a:lnSpc>
                <a:spcPct val="150000"/>
              </a:lnSpc>
              <a:defRPr/>
            </a:pPr>
            <a:endParaRPr lang="en-US" b="1" dirty="0">
              <a:solidFill>
                <a:prstClr val="black"/>
              </a:solidFill>
              <a:latin typeface="Arial" panose="020B0604020202020204" pitchFamily="34" charset="0"/>
              <a:cs typeface="Arial" panose="020B0604020202020204" pitchFamily="34" charset="0"/>
            </a:endParaRPr>
          </a:p>
          <a:p>
            <a:pPr algn="ctr" defTabSz="457223">
              <a:lnSpc>
                <a:spcPct val="150000"/>
              </a:lnSpc>
              <a:defRPr/>
            </a:pPr>
            <a:r>
              <a:rPr lang="en-US" b="1" dirty="0" smtClean="0">
                <a:solidFill>
                  <a:prstClr val="black"/>
                </a:solidFill>
                <a:latin typeface="Arial" panose="020B0604020202020204" pitchFamily="34" charset="0"/>
                <a:cs typeface="Arial" panose="020B0604020202020204" pitchFamily="34" charset="0"/>
              </a:rPr>
              <a:t>Module </a:t>
            </a:r>
            <a:r>
              <a:rPr lang="en-US" b="1" dirty="0">
                <a:solidFill>
                  <a:prstClr val="black"/>
                </a:solidFill>
                <a:latin typeface="Arial" panose="020B0604020202020204" pitchFamily="34" charset="0"/>
                <a:cs typeface="Arial" panose="020B0604020202020204" pitchFamily="34" charset="0"/>
              </a:rPr>
              <a:t>Code: </a:t>
            </a:r>
            <a:r>
              <a:rPr lang="en-US" dirty="0" smtClean="0">
                <a:solidFill>
                  <a:prstClr val="black"/>
                </a:solidFill>
                <a:latin typeface="Arial" panose="020B0604020202020204" pitchFamily="34" charset="0"/>
                <a:cs typeface="Arial" panose="020B0604020202020204" pitchFamily="34" charset="0"/>
              </a:rPr>
              <a:t>LCHS7006</a:t>
            </a:r>
            <a:r>
              <a:rPr lang="en-US" b="1" dirty="0" smtClean="0">
                <a:solidFill>
                  <a:prstClr val="black"/>
                </a:solidFill>
                <a:latin typeface="Arial" panose="020B0604020202020204" pitchFamily="34" charset="0"/>
                <a:cs typeface="Arial" panose="020B0604020202020204" pitchFamily="34" charset="0"/>
              </a:rPr>
              <a:t> </a:t>
            </a:r>
            <a:endParaRPr lang="en-US" b="1" dirty="0">
              <a:solidFill>
                <a:prstClr val="black"/>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A55A57ED-E1D4-3DD5-8158-68A453AFA8D5}"/>
              </a:ext>
            </a:extLst>
          </p:cNvPr>
          <p:cNvSpPr txBox="1"/>
          <p:nvPr/>
        </p:nvSpPr>
        <p:spPr>
          <a:xfrm>
            <a:off x="4603978" y="4219857"/>
            <a:ext cx="4218318" cy="456535"/>
          </a:xfrm>
          <a:prstGeom prst="rect">
            <a:avLst/>
          </a:prstGeom>
          <a:noFill/>
        </p:spPr>
        <p:txBody>
          <a:bodyPr wrap="square">
            <a:spAutoFit/>
          </a:bodyPr>
          <a:lstStyle/>
          <a:p>
            <a:pPr lvl="0">
              <a:lnSpc>
                <a:spcPct val="150000"/>
              </a:lnSpc>
              <a:defRPr/>
            </a:pPr>
            <a:r>
              <a:rPr lang="en-US" b="1" dirty="0" smtClean="0">
                <a:solidFill>
                  <a:prstClr val="black"/>
                </a:solidFill>
                <a:latin typeface="Arial" panose="020B0604020202020204" pitchFamily="34" charset="0"/>
                <a:cs typeface="Arial" panose="020B0604020202020204" pitchFamily="34" charset="0"/>
              </a:rPr>
              <a:t>Lecturer</a:t>
            </a:r>
            <a:r>
              <a:rPr lang="en-US" b="1" dirty="0">
                <a:solidFill>
                  <a:prstClr val="black"/>
                </a:solidFill>
                <a:latin typeface="Arial" panose="020B0604020202020204" pitchFamily="34" charset="0"/>
                <a:cs typeface="Arial" panose="020B0604020202020204" pitchFamily="34" charset="0"/>
              </a:rPr>
              <a:t>: </a:t>
            </a:r>
            <a:r>
              <a:rPr lang="en-US" dirty="0" err="1" smtClean="0">
                <a:latin typeface="Arial" panose="020B0604020202020204" pitchFamily="34" charset="0"/>
                <a:cs typeface="Arial" panose="020B0604020202020204" pitchFamily="34" charset="0"/>
              </a:rPr>
              <a:t>Dilhara</a:t>
            </a:r>
            <a:r>
              <a:rPr lang="en-US" dirty="0" smtClean="0">
                <a:latin typeface="Arial" panose="020B0604020202020204" pitchFamily="34" charset="0"/>
                <a:cs typeface="Arial" panose="020B0604020202020204" pitchFamily="34" charset="0"/>
              </a:rPr>
              <a:t> </a:t>
            </a:r>
            <a:r>
              <a:rPr lang="en-US" dirty="0" err="1" smtClean="0">
                <a:latin typeface="Arial" panose="020B0604020202020204" pitchFamily="34" charset="0"/>
                <a:cs typeface="Arial" panose="020B0604020202020204" pitchFamily="34" charset="0"/>
              </a:rPr>
              <a:t>Mampitiya</a:t>
            </a:r>
            <a:endParaRPr lang="en-US" b="1" dirty="0">
              <a:solidFill>
                <a:prstClr val="black"/>
              </a:solidFill>
              <a:latin typeface="Arial" panose="020B06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7BE845A1-9C41-B92B-D3F6-CC6AA9DF67FD}"/>
              </a:ext>
            </a:extLst>
          </p:cNvPr>
          <p:cNvGraphicFramePr>
            <a:graphicFrameLocks noGrp="1"/>
          </p:cNvGraphicFramePr>
          <p:nvPr>
            <p:extLst>
              <p:ext uri="{D42A27DB-BD31-4B8C-83A1-F6EECF244321}">
                <p14:modId xmlns:p14="http://schemas.microsoft.com/office/powerpoint/2010/main" val="143668965"/>
              </p:ext>
            </p:extLst>
          </p:nvPr>
        </p:nvGraphicFramePr>
        <p:xfrm>
          <a:off x="3960756" y="4964838"/>
          <a:ext cx="5859104" cy="1089458"/>
        </p:xfrm>
        <a:graphic>
          <a:graphicData uri="http://schemas.openxmlformats.org/drawingml/2006/table">
            <a:tbl>
              <a:tblPr firstRow="1" bandRow="1">
                <a:tableStyleId>{073A0DAA-6AF3-43AB-8588-CEC1D06C72B9}</a:tableStyleId>
              </a:tblPr>
              <a:tblGrid>
                <a:gridCol w="3301435">
                  <a:extLst>
                    <a:ext uri="{9D8B030D-6E8A-4147-A177-3AD203B41FA5}">
                      <a16:colId xmlns:a16="http://schemas.microsoft.com/office/drawing/2014/main" val="319627994"/>
                    </a:ext>
                  </a:extLst>
                </a:gridCol>
                <a:gridCol w="2557669">
                  <a:extLst>
                    <a:ext uri="{9D8B030D-6E8A-4147-A177-3AD203B41FA5}">
                      <a16:colId xmlns:a16="http://schemas.microsoft.com/office/drawing/2014/main" val="1916085107"/>
                    </a:ext>
                  </a:extLst>
                </a:gridCol>
              </a:tblGrid>
              <a:tr h="427765">
                <a:tc>
                  <a:txBody>
                    <a:bodyPr/>
                    <a:lstStyle/>
                    <a:p>
                      <a:pPr algn="ctr"/>
                      <a:r>
                        <a:rPr lang="en-GB" sz="2400" dirty="0"/>
                        <a:t>Name</a:t>
                      </a:r>
                      <a:endParaRPr lang="en-US" sz="2400" dirty="0">
                        <a:latin typeface="Arial" panose="020B0604020202020204" pitchFamily="34" charset="0"/>
                        <a:cs typeface="Arial" panose="020B0604020202020204" pitchFamily="34" charset="0"/>
                      </a:endParaRPr>
                    </a:p>
                  </a:txBody>
                  <a:tcPr/>
                </a:tc>
                <a:tc>
                  <a:txBody>
                    <a:bodyPr/>
                    <a:lstStyle/>
                    <a:p>
                      <a:pPr algn="ctr"/>
                      <a:r>
                        <a:rPr lang="en-GB" sz="2400" dirty="0"/>
                        <a:t>I.D.</a:t>
                      </a:r>
                      <a:endParaRPr lang="en-US" sz="2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04085249"/>
                  </a:ext>
                </a:extLst>
              </a:tr>
              <a:tr h="632258">
                <a:tc>
                  <a:txBody>
                    <a:bodyPr/>
                    <a:lstStyle/>
                    <a:p>
                      <a:pPr algn="ctr"/>
                      <a:r>
                        <a:rPr lang="en-US" sz="2000" dirty="0" smtClean="0"/>
                        <a:t>Ms.</a:t>
                      </a:r>
                      <a:r>
                        <a:rPr lang="en-US" sz="2000" baseline="0" dirty="0" smtClean="0"/>
                        <a:t> Pragati </a:t>
                      </a:r>
                      <a:r>
                        <a:rPr lang="en-US" sz="2000" baseline="0" dirty="0" err="1" smtClean="0"/>
                        <a:t>Vinodbhai</a:t>
                      </a:r>
                      <a:r>
                        <a:rPr lang="en-US" sz="2000" baseline="0" dirty="0" smtClean="0"/>
                        <a:t> Patel</a:t>
                      </a:r>
                      <a:endParaRPr lang="en-US" sz="2000" b="1" dirty="0">
                        <a:latin typeface="Arial" panose="020B0604020202020204" pitchFamily="34" charset="0"/>
                        <a:cs typeface="Arial" panose="020B0604020202020204" pitchFamily="34" charset="0"/>
                      </a:endParaRPr>
                    </a:p>
                  </a:txBody>
                  <a:tcPr/>
                </a:tc>
                <a:tc>
                  <a:txBody>
                    <a:bodyPr/>
                    <a:lstStyle/>
                    <a:p>
                      <a:pPr algn="ctr"/>
                      <a:r>
                        <a:rPr lang="en-US" sz="2000" dirty="0" smtClean="0"/>
                        <a:t>2522440</a:t>
                      </a:r>
                      <a:endParaRPr lang="en-US"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1888873"/>
                  </a:ext>
                </a:extLst>
              </a:tr>
            </a:tbl>
          </a:graphicData>
        </a:graphic>
      </p:graphicFrame>
      <p:sp>
        <p:nvSpPr>
          <p:cNvPr id="7" name="TextBox 6">
            <a:extLst>
              <a:ext uri="{FF2B5EF4-FFF2-40B4-BE49-F238E27FC236}">
                <a16:creationId xmlns:a16="http://schemas.microsoft.com/office/drawing/2014/main" id="{03AF5E0D-3ECA-EF50-ACE9-0A0C363DFC10}"/>
              </a:ext>
            </a:extLst>
          </p:cNvPr>
          <p:cNvSpPr txBox="1"/>
          <p:nvPr/>
        </p:nvSpPr>
        <p:spPr>
          <a:xfrm>
            <a:off x="1555434" y="2830597"/>
            <a:ext cx="9601200" cy="872034"/>
          </a:xfrm>
          <a:prstGeom prst="rect">
            <a:avLst/>
          </a:prstGeom>
          <a:noFill/>
        </p:spPr>
        <p:txBody>
          <a:bodyPr wrap="square">
            <a:spAutoFit/>
          </a:bodyPr>
          <a:lstStyle/>
          <a:p>
            <a:pPr algn="ctr" defTabSz="457223">
              <a:lnSpc>
                <a:spcPct val="150000"/>
              </a:lnSpc>
              <a:defRPr/>
            </a:pPr>
            <a:endParaRPr lang="en-US" b="1" dirty="0" smtClean="0">
              <a:solidFill>
                <a:prstClr val="black"/>
              </a:solidFill>
              <a:latin typeface="Arial" panose="020B0604020202020204" pitchFamily="34" charset="0"/>
              <a:cs typeface="Arial" panose="020B0604020202020204" pitchFamily="34" charset="0"/>
            </a:endParaRPr>
          </a:p>
          <a:p>
            <a:pPr algn="ctr" defTabSz="457223">
              <a:lnSpc>
                <a:spcPct val="150000"/>
              </a:lnSpc>
              <a:defRPr/>
            </a:pPr>
            <a:r>
              <a:rPr lang="en-US" b="1" dirty="0" smtClean="0">
                <a:solidFill>
                  <a:prstClr val="black"/>
                </a:solidFill>
                <a:latin typeface="Arial" panose="020B0604020202020204" pitchFamily="34" charset="0"/>
                <a:cs typeface="Arial" panose="020B0604020202020204" pitchFamily="34" charset="0"/>
              </a:rPr>
              <a:t>Module: </a:t>
            </a:r>
            <a:r>
              <a:rPr lang="en-US" dirty="0" smtClean="0">
                <a:solidFill>
                  <a:prstClr val="black"/>
                </a:solidFill>
                <a:latin typeface="Arial" panose="020B0604020202020204" pitchFamily="34" charset="0"/>
                <a:cs typeface="Arial" panose="020B0604020202020204" pitchFamily="34" charset="0"/>
              </a:rPr>
              <a:t>Quality Assurance And Service Improvement</a:t>
            </a:r>
            <a:endParaRPr lang="en-US" dirty="0">
              <a:solidFill>
                <a:prstClr val="black"/>
              </a:solidFill>
              <a:latin typeface="Arial" panose="020B0604020202020204" pitchFamily="34" charset="0"/>
              <a:cs typeface="Arial" panose="020B0604020202020204" pitchFamily="34" charset="0"/>
            </a:endParaRPr>
          </a:p>
        </p:txBody>
      </p:sp>
      <p:sp>
        <p:nvSpPr>
          <p:cNvPr id="9" name="TextBox 8"/>
          <p:cNvSpPr txBox="1"/>
          <p:nvPr/>
        </p:nvSpPr>
        <p:spPr>
          <a:xfrm>
            <a:off x="6248400" y="9183570"/>
            <a:ext cx="5943600" cy="468718"/>
          </a:xfrm>
          <a:prstGeom prst="rect">
            <a:avLst/>
          </a:prstGeom>
          <a:noFill/>
        </p:spPr>
        <p:txBody>
          <a:bodyPr wrap="square" rtlCol="0">
            <a:spAutoFit/>
          </a:bodyPr>
          <a:lstStyle/>
          <a:p>
            <a:pPr algn="ctr">
              <a:lnSpc>
                <a:spcPct val="150000"/>
              </a:lnSpc>
            </a:pPr>
            <a:r>
              <a:rPr lang="en-IN" b="1" dirty="0" smtClean="0"/>
              <a:t>Date of submission</a:t>
            </a:r>
            <a:r>
              <a:rPr lang="en-IN" dirty="0" smtClean="0"/>
              <a:t>: 16 April 2026</a:t>
            </a:r>
            <a:endParaRPr lang="en-IN" dirty="0"/>
          </a:p>
        </p:txBody>
      </p:sp>
    </p:spTree>
    <p:extLst>
      <p:ext uri="{BB962C8B-B14F-4D97-AF65-F5344CB8AC3E}">
        <p14:creationId xmlns:p14="http://schemas.microsoft.com/office/powerpoint/2010/main" val="14915244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sp>
        <p:nvSpPr>
          <p:cNvPr id="6" name="Pentagon 5"/>
          <p:cNvSpPr/>
          <p:nvPr/>
        </p:nvSpPr>
        <p:spPr>
          <a:xfrm>
            <a:off x="237908" y="1179443"/>
            <a:ext cx="5062330" cy="4651514"/>
          </a:xfrm>
          <a:prstGeom prst="homePlat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lnSpc>
                <a:spcPct val="150000"/>
              </a:lnSpc>
            </a:pPr>
            <a:r>
              <a:rPr lang="en-US" sz="2400" b="1" u="sng"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System </a:t>
            </a:r>
            <a:r>
              <a:rPr lang="en-US" sz="24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Failure in Healthcare Quality Management: </a:t>
            </a:r>
            <a:endParaRPr lang="en-US" sz="2400" b="1" u="sng" dirty="0"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lnSpc>
                <a:spcPct val="150000"/>
              </a:lnSpc>
            </a:pPr>
            <a:r>
              <a:rPr lang="en-US" sz="2400" b="1" dirty="0" smtClean="0">
                <a:latin typeface="Arial" panose="020B0604020202020204" pitchFamily="34" charset="0"/>
                <a:cs typeface="Arial" panose="020B0604020202020204" pitchFamily="34" charset="0"/>
              </a:rPr>
              <a:t>Root </a:t>
            </a:r>
            <a:r>
              <a:rPr lang="en-US" sz="2400" b="1" dirty="0">
                <a:latin typeface="Arial" panose="020B0604020202020204" pitchFamily="34" charset="0"/>
                <a:cs typeface="Arial" panose="020B0604020202020204" pitchFamily="34" charset="0"/>
              </a:rPr>
              <a:t>Cause Analysis of the Shrewsbury and Telford Maternity </a:t>
            </a:r>
            <a:r>
              <a:rPr lang="en-US" sz="2400" b="1" dirty="0" smtClean="0">
                <a:latin typeface="Arial" panose="020B0604020202020204" pitchFamily="34" charset="0"/>
                <a:cs typeface="Arial" panose="020B0604020202020204" pitchFamily="34" charset="0"/>
              </a:rPr>
              <a:t>Scandal</a:t>
            </a:r>
            <a:endParaRPr lang="en-US" sz="2400" b="1" dirty="0">
              <a:latin typeface="Arial" panose="020B0604020202020204" pitchFamily="34" charset="0"/>
              <a:cs typeface="Arial" panose="020B0604020202020204" pitchFamily="34" charset="0"/>
            </a:endParaRPr>
          </a:p>
          <a:p>
            <a:endParaRPr lang="en-IN" dirty="0"/>
          </a:p>
        </p:txBody>
      </p:sp>
      <p:pic>
        <p:nvPicPr>
          <p:cNvPr id="1030" name="Picture 6" descr="Telford hospital confirms 'small number of staff' isolating after coronavirus cases | Shropshire Sta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59895" y="1040379"/>
            <a:ext cx="6732105" cy="4929642"/>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a:extLst/>
        </p:spPr>
      </p:pic>
    </p:spTree>
    <p:extLst>
      <p:ext uri="{BB962C8B-B14F-4D97-AF65-F5344CB8AC3E}">
        <p14:creationId xmlns:p14="http://schemas.microsoft.com/office/powerpoint/2010/main" val="2291346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678" y="1"/>
            <a:ext cx="10058400" cy="1086678"/>
          </a:xfrm>
        </p:spPr>
        <p:txBody>
          <a:bodyPr>
            <a:normAutofit/>
          </a:bodyPr>
          <a:lstStyle/>
          <a:p>
            <a:pPr algn="ctr"/>
            <a:r>
              <a:rPr lang="en-IN" sz="4000" b="1" dirty="0">
                <a:latin typeface="Arial" panose="020B0604020202020204" pitchFamily="34" charset="0"/>
                <a:cs typeface="Arial" panose="020B0604020202020204" pitchFamily="34" charset="0"/>
              </a:rPr>
              <a:t>Introduction</a:t>
            </a:r>
            <a:br>
              <a:rPr lang="en-IN" sz="4000" b="1" dirty="0">
                <a:latin typeface="Arial" panose="020B0604020202020204" pitchFamily="34" charset="0"/>
                <a:cs typeface="Arial" panose="020B0604020202020204" pitchFamily="34" charset="0"/>
              </a:rPr>
            </a:br>
            <a:r>
              <a:rPr lang="en-IN" sz="4000" dirty="0">
                <a:latin typeface="Arial" panose="020B0604020202020204" pitchFamily="34" charset="0"/>
                <a:cs typeface="Arial" panose="020B0604020202020204" pitchFamily="34" charset="0"/>
              </a:rPr>
              <a:t> </a:t>
            </a:r>
          </a:p>
        </p:txBody>
      </p:sp>
      <p:sp>
        <p:nvSpPr>
          <p:cNvPr id="3" name="Content Placeholder 2"/>
          <p:cNvSpPr>
            <a:spLocks noGrp="1"/>
          </p:cNvSpPr>
          <p:nvPr>
            <p:ph idx="1"/>
          </p:nvPr>
        </p:nvSpPr>
        <p:spPr>
          <a:xfrm>
            <a:off x="874644" y="543340"/>
            <a:ext cx="11145078" cy="3849624"/>
          </a:xfrm>
        </p:spPr>
        <p:txBody>
          <a:bodyPr>
            <a:noAutofit/>
          </a:bodyPr>
          <a:lstStyle/>
          <a:p>
            <a:pPr marL="0" indent="0" algn="just">
              <a:lnSpc>
                <a:spcPct val="150000"/>
              </a:lnSpc>
              <a:buNone/>
            </a:pPr>
            <a:r>
              <a:rPr lang="en-US" sz="2400" b="1" dirty="0" smtClean="0">
                <a:latin typeface="Arial" panose="020B0604020202020204" pitchFamily="34" charset="0"/>
                <a:cs typeface="Arial" panose="020B0604020202020204" pitchFamily="34" charset="0"/>
              </a:rPr>
              <a:t>What </a:t>
            </a:r>
            <a:r>
              <a:rPr lang="en-US" sz="2400" b="1" dirty="0">
                <a:latin typeface="Arial" panose="020B0604020202020204" pitchFamily="34" charset="0"/>
                <a:cs typeface="Arial" panose="020B0604020202020204" pitchFamily="34" charset="0"/>
              </a:rPr>
              <a:t>is Quality </a:t>
            </a:r>
            <a:r>
              <a:rPr lang="en-US" sz="2400" b="1" dirty="0" smtClean="0">
                <a:latin typeface="Arial" panose="020B0604020202020204" pitchFamily="34" charset="0"/>
                <a:cs typeface="Arial" panose="020B0604020202020204" pitchFamily="34" charset="0"/>
              </a:rPr>
              <a:t>Management?- </a:t>
            </a:r>
            <a:r>
              <a:rPr lang="en-US" sz="2400" dirty="0" smtClean="0">
                <a:latin typeface="Arial" panose="020B0604020202020204" pitchFamily="34" charset="0"/>
                <a:cs typeface="Arial" panose="020B0604020202020204" pitchFamily="34" charset="0"/>
              </a:rPr>
              <a:t>Quality </a:t>
            </a:r>
            <a:r>
              <a:rPr lang="en-US" sz="2400" dirty="0">
                <a:latin typeface="Arial" panose="020B0604020202020204" pitchFamily="34" charset="0"/>
                <a:cs typeface="Arial" panose="020B0604020202020204" pitchFamily="34" charset="0"/>
              </a:rPr>
              <a:t>management is a structured process for maintaining quality of healthcare services and improves outcomes continuously, through </a:t>
            </a:r>
            <a:r>
              <a:rPr lang="en-US" sz="2400" b="1" dirty="0">
                <a:latin typeface="Arial" panose="020B0604020202020204" pitchFamily="34" charset="0"/>
                <a:cs typeface="Arial" panose="020B0604020202020204" pitchFamily="34" charset="0"/>
              </a:rPr>
              <a:t>leadership, governance, evidence-based practice </a:t>
            </a:r>
            <a:r>
              <a:rPr lang="en-US" sz="2400" dirty="0">
                <a:latin typeface="Arial" panose="020B0604020202020204" pitchFamily="34" charset="0"/>
                <a:cs typeface="Arial" panose="020B0604020202020204" pitchFamily="34" charset="0"/>
              </a:rPr>
              <a:t>and </a:t>
            </a:r>
            <a:r>
              <a:rPr lang="en-US" sz="2400" b="1" dirty="0" err="1">
                <a:latin typeface="Arial" panose="020B0604020202020204" pitchFamily="34" charset="0"/>
                <a:cs typeface="Arial" panose="020B0604020202020204" pitchFamily="34" charset="0"/>
              </a:rPr>
              <a:t>organisational</a:t>
            </a:r>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learning,</a:t>
            </a:r>
            <a:r>
              <a:rPr lang="en-US" sz="2400" dirty="0">
                <a:latin typeface="Arial" panose="020B0604020202020204" pitchFamily="34" charset="0"/>
                <a:cs typeface="Arial" panose="020B0604020202020204" pitchFamily="34" charset="0"/>
              </a:rPr>
              <a:t> while meeting the criteria for </a:t>
            </a:r>
            <a:r>
              <a:rPr lang="en-US" sz="2400" b="1" dirty="0">
                <a:latin typeface="Arial" panose="020B0604020202020204" pitchFamily="34" charset="0"/>
                <a:cs typeface="Arial" panose="020B0604020202020204" pitchFamily="34" charset="0"/>
              </a:rPr>
              <a:t>safety, effectiveness, patient-</a:t>
            </a:r>
            <a:r>
              <a:rPr lang="en-US" sz="2400" b="1" dirty="0" err="1">
                <a:latin typeface="Arial" panose="020B0604020202020204" pitchFamily="34" charset="0"/>
                <a:cs typeface="Arial" panose="020B0604020202020204" pitchFamily="34" charset="0"/>
              </a:rPr>
              <a:t>centredness</a:t>
            </a:r>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timeliness, efficiency</a:t>
            </a:r>
            <a:r>
              <a:rPr lang="en-US" sz="2400" dirty="0">
                <a:latin typeface="Arial" panose="020B0604020202020204" pitchFamily="34" charset="0"/>
                <a:cs typeface="Arial" panose="020B0604020202020204" pitchFamily="34" charset="0"/>
              </a:rPr>
              <a:t>, and </a:t>
            </a:r>
            <a:r>
              <a:rPr lang="en-US" sz="2400" b="1" dirty="0">
                <a:latin typeface="Arial" panose="020B0604020202020204" pitchFamily="34" charset="0"/>
                <a:cs typeface="Arial" panose="020B0604020202020204" pitchFamily="34" charset="0"/>
              </a:rPr>
              <a:t>equity</a:t>
            </a:r>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Institute of Medicine, 2001; NHS England, 2019</a:t>
            </a:r>
            <a:r>
              <a:rPr lang="en-US" sz="2400" b="1" dirty="0" smtClean="0">
                <a:latin typeface="Arial" panose="020B0604020202020204" pitchFamily="34" charset="0"/>
                <a:cs typeface="Arial" panose="020B0604020202020204" pitchFamily="34" charset="0"/>
              </a:rPr>
              <a:t>)</a:t>
            </a:r>
            <a:endParaRPr lang="en-US" sz="2400" b="1" dirty="0">
              <a:latin typeface="Arial" panose="020B0604020202020204" pitchFamily="34" charset="0"/>
              <a:cs typeface="Arial" panose="020B0604020202020204" pitchFamily="34" charset="0"/>
            </a:endParaRPr>
          </a:p>
        </p:txBody>
      </p:sp>
      <p:pic>
        <p:nvPicPr>
          <p:cNvPr id="1026" name="Picture 2" descr="81,935 Quality Management Icons Set Royalty-Free Images, Stock Photos &amp;  Pictures | Shuttersto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6439" y="3815263"/>
            <a:ext cx="8420100" cy="26670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flipV="1">
            <a:off x="4769299" y="12999516"/>
            <a:ext cx="5477238" cy="2390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Rectangle 1"/>
          <p:cNvSpPr>
            <a:spLocks noChangeArrowheads="1"/>
          </p:cNvSpPr>
          <p:nvPr/>
        </p:nvSpPr>
        <p:spPr bwMode="auto">
          <a:xfrm>
            <a:off x="1469249" y="6474569"/>
            <a:ext cx="10454479"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smtClean="0">
                <a:ln>
                  <a:noFill/>
                </a:ln>
                <a:effectLst/>
                <a:latin typeface="Arial" panose="020B0604020202020204" pitchFamily="34" charset="0"/>
                <a:cs typeface="Arial" panose="020B0604020202020204" pitchFamily="34" charset="0"/>
              </a:rPr>
              <a:t>(Quality Management web banner icon vector illustration concept with icons of quality, benchmark, standards, consistency, reliability, and best practices</a:t>
            </a:r>
            <a:r>
              <a:rPr kumimoji="0" lang="en-US" altLang="en-US" sz="1200" b="0" i="0" u="none" strike="noStrike" cap="none" normalizeH="0" dirty="0" smtClean="0">
                <a:ln>
                  <a:noFill/>
                </a:ln>
                <a:effectLst/>
                <a:latin typeface="Arial" panose="020B0604020202020204" pitchFamily="34" charset="0"/>
                <a:cs typeface="Arial" panose="020B0604020202020204" pitchFamily="34" charset="0"/>
              </a:rPr>
              <a:t> </a:t>
            </a:r>
            <a:endParaRPr kumimoji="0" lang="en-US" altLang="en-US" sz="2000" b="0" i="0" u="none" strike="noStrike" cap="none" normalizeH="0" baseline="0" dirty="0" smtClean="0">
              <a:ln>
                <a:noFill/>
              </a:ln>
              <a:effectLst/>
              <a:latin typeface="Arial" panose="020B0604020202020204" pitchFamily="34" charset="0"/>
            </a:endParaRPr>
          </a:p>
        </p:txBody>
      </p:sp>
      <p:sp>
        <p:nvSpPr>
          <p:cNvPr id="6" name="Rectangle 2"/>
          <p:cNvSpPr>
            <a:spLocks noChangeArrowheads="1"/>
          </p:cNvSpPr>
          <p:nvPr/>
        </p:nvSpPr>
        <p:spPr bwMode="auto">
          <a:xfrm>
            <a:off x="5499653" y="6672288"/>
            <a:ext cx="1378225"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santerabos</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(2026)</a:t>
            </a: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266777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28869" y="1577009"/>
            <a:ext cx="10654747" cy="4439478"/>
          </a:xfrm>
          <a:prstGeom prst="rect">
            <a:avLst/>
          </a:prstGeom>
          <a:solidFill>
            <a:srgbClr val="FF66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000" dirty="0">
                <a:ln w="0"/>
                <a:solidFill>
                  <a:schemeClr val="tx1"/>
                </a:solidFill>
                <a:latin typeface="Arial" panose="020B0604020202020204" pitchFamily="34" charset="0"/>
                <a:cs typeface="Arial" panose="020B0604020202020204" pitchFamily="34" charset="0"/>
              </a:rPr>
              <a:t>The Shrewsbury and Telford Maternity Scandal is </a:t>
            </a:r>
            <a:r>
              <a:rPr lang="en-US" sz="2000" dirty="0" smtClean="0">
                <a:ln w="0"/>
                <a:solidFill>
                  <a:schemeClr val="tx1"/>
                </a:solidFill>
                <a:latin typeface="Arial" panose="020B0604020202020204" pitchFamily="34" charset="0"/>
                <a:cs typeface="Arial" panose="020B0604020202020204" pitchFamily="34" charset="0"/>
              </a:rPr>
              <a:t>one of </a:t>
            </a:r>
            <a:r>
              <a:rPr lang="en-US" sz="2000" smtClean="0">
                <a:ln w="0"/>
                <a:solidFill>
                  <a:schemeClr val="tx1"/>
                </a:solidFill>
                <a:latin typeface="Arial" panose="020B0604020202020204" pitchFamily="34" charset="0"/>
                <a:cs typeface="Arial" panose="020B0604020202020204" pitchFamily="34" charset="0"/>
              </a:rPr>
              <a:t>the biggest </a:t>
            </a:r>
            <a:r>
              <a:rPr lang="en-US" sz="2000" dirty="0">
                <a:ln w="0"/>
                <a:solidFill>
                  <a:schemeClr val="tx1"/>
                </a:solidFill>
                <a:latin typeface="Arial" panose="020B0604020202020204" pitchFamily="34" charset="0"/>
                <a:cs typeface="Arial" panose="020B0604020202020204" pitchFamily="34" charset="0"/>
              </a:rPr>
              <a:t>issues in patient safety in the history of the NHS. In Shrewsbury and Telford Hospital NHS Trust from 2000 to 2019, preventable stillbirths, brain injuries, serious harm to mother and baby and deaths of mothers and babies were caused by failures in maternity care. </a:t>
            </a:r>
            <a:endParaRPr lang="en-US" sz="2000" dirty="0" smtClean="0">
              <a:ln w="0"/>
              <a:solidFill>
                <a:schemeClr val="tx1"/>
              </a:solidFill>
              <a:latin typeface="Arial" panose="020B0604020202020204" pitchFamily="34" charset="0"/>
              <a:cs typeface="Arial" panose="020B0604020202020204" pitchFamily="34" charset="0"/>
            </a:endParaRPr>
          </a:p>
          <a:p>
            <a:pPr algn="just">
              <a:lnSpc>
                <a:spcPct val="150000"/>
              </a:lnSpc>
            </a:pPr>
            <a:r>
              <a:rPr lang="en-US" sz="2000" dirty="0" smtClean="0">
                <a:ln w="0"/>
                <a:solidFill>
                  <a:schemeClr val="tx1"/>
                </a:solidFill>
                <a:latin typeface="Arial" panose="020B0604020202020204" pitchFamily="34" charset="0"/>
                <a:cs typeface="Arial" panose="020B0604020202020204" pitchFamily="34" charset="0"/>
              </a:rPr>
              <a:t>The </a:t>
            </a:r>
            <a:r>
              <a:rPr lang="en-US" sz="2000" dirty="0">
                <a:ln w="0"/>
                <a:solidFill>
                  <a:schemeClr val="tx1"/>
                </a:solidFill>
                <a:latin typeface="Arial" panose="020B0604020202020204" pitchFamily="34" charset="0"/>
                <a:cs typeface="Arial" panose="020B0604020202020204" pitchFamily="34" charset="0"/>
              </a:rPr>
              <a:t>independent </a:t>
            </a:r>
            <a:r>
              <a:rPr lang="en-US" sz="2000" dirty="0" err="1">
                <a:ln w="0"/>
                <a:solidFill>
                  <a:schemeClr val="tx1"/>
                </a:solidFill>
                <a:latin typeface="Arial" panose="020B0604020202020204" pitchFamily="34" charset="0"/>
                <a:cs typeface="Arial" panose="020B0604020202020204" pitchFamily="34" charset="0"/>
              </a:rPr>
              <a:t>Ockenden</a:t>
            </a:r>
            <a:r>
              <a:rPr lang="en-US" sz="2000" dirty="0">
                <a:ln w="0"/>
                <a:solidFill>
                  <a:schemeClr val="tx1"/>
                </a:solidFill>
                <a:latin typeface="Arial" panose="020B0604020202020204" pitchFamily="34" charset="0"/>
                <a:cs typeface="Arial" panose="020B0604020202020204" pitchFamily="34" charset="0"/>
              </a:rPr>
              <a:t> Review (2022) examined hundreds of cases and found significant shortcomings in leadership, governance, communication and </a:t>
            </a:r>
            <a:r>
              <a:rPr lang="en-US" sz="2000" dirty="0" err="1">
                <a:ln w="0"/>
                <a:solidFill>
                  <a:schemeClr val="tx1"/>
                </a:solidFill>
                <a:latin typeface="Arial" panose="020B0604020202020204" pitchFamily="34" charset="0"/>
                <a:cs typeface="Arial" panose="020B0604020202020204" pitchFamily="34" charset="0"/>
              </a:rPr>
              <a:t>organisational</a:t>
            </a:r>
            <a:r>
              <a:rPr lang="en-US" sz="2000" dirty="0">
                <a:ln w="0"/>
                <a:solidFill>
                  <a:schemeClr val="tx1"/>
                </a:solidFill>
                <a:latin typeface="Arial" panose="020B0604020202020204" pitchFamily="34" charset="0"/>
                <a:cs typeface="Arial" panose="020B0604020202020204" pitchFamily="34" charset="0"/>
              </a:rPr>
              <a:t> culture. The review identified 15 Immediate and Essential Actions which would improve the safety and quality of maternity services in the NHS.</a:t>
            </a:r>
            <a:endParaRPr lang="en-IN" sz="2000" dirty="0">
              <a:ln w="0"/>
              <a:solidFill>
                <a:schemeClr val="tx1"/>
              </a:solidFill>
              <a:latin typeface="Arial" panose="020B0604020202020204" pitchFamily="34" charset="0"/>
              <a:cs typeface="Arial" panose="020B0604020202020204" pitchFamily="34" charset="0"/>
            </a:endParaRPr>
          </a:p>
        </p:txBody>
      </p:sp>
      <p:sp>
        <p:nvSpPr>
          <p:cNvPr id="3" name="Rounded Rectangle 2"/>
          <p:cNvSpPr/>
          <p:nvPr/>
        </p:nvSpPr>
        <p:spPr>
          <a:xfrm>
            <a:off x="728870" y="424069"/>
            <a:ext cx="10654747" cy="99391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latin typeface="Arial" panose="020B0604020202020204" pitchFamily="34" charset="0"/>
                <a:cs typeface="Arial" panose="020B0604020202020204" pitchFamily="34" charset="0"/>
              </a:rPr>
              <a:t>INTRODUCTION</a:t>
            </a:r>
            <a:endParaRPr lang="en-IN"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3413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584986" y="1272010"/>
            <a:ext cx="4461240" cy="5493225"/>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lnSpc>
                <a:spcPct val="150000"/>
              </a:lnSpc>
            </a:pPr>
            <a:endParaRPr lang="en-US" dirty="0">
              <a:ln w="0"/>
              <a:solidFill>
                <a:schemeClr val="tx1"/>
              </a:solidFill>
              <a:latin typeface="Arial" panose="020B0604020202020204" pitchFamily="34" charset="0"/>
              <a:cs typeface="Arial" panose="020B0604020202020204" pitchFamily="34" charset="0"/>
            </a:endParaRPr>
          </a:p>
          <a:p>
            <a:pPr algn="just">
              <a:lnSpc>
                <a:spcPct val="150000"/>
              </a:lnSpc>
            </a:pPr>
            <a:r>
              <a:rPr lang="en-US" b="1" dirty="0" smtClean="0">
                <a:ln w="0"/>
                <a:solidFill>
                  <a:schemeClr val="tx1"/>
                </a:solidFill>
                <a:latin typeface="Arial" panose="020B0604020202020204" pitchFamily="34" charset="0"/>
                <a:cs typeface="Arial" panose="020B0604020202020204" pitchFamily="34" charset="0"/>
              </a:rPr>
              <a:t>The </a:t>
            </a:r>
            <a:r>
              <a:rPr lang="en-US" b="1" dirty="0">
                <a:ln w="0"/>
                <a:solidFill>
                  <a:schemeClr val="tx1"/>
                </a:solidFill>
                <a:latin typeface="Arial" panose="020B0604020202020204" pitchFamily="34" charset="0"/>
                <a:cs typeface="Arial" panose="020B0604020202020204" pitchFamily="34" charset="0"/>
              </a:rPr>
              <a:t>final report </a:t>
            </a:r>
            <a:r>
              <a:rPr lang="en-US" b="1" dirty="0" smtClean="0">
                <a:ln w="0"/>
                <a:solidFill>
                  <a:schemeClr val="tx1"/>
                </a:solidFill>
                <a:latin typeface="Arial" panose="020B0604020202020204" pitchFamily="34" charset="0"/>
                <a:cs typeface="Arial" panose="020B0604020202020204" pitchFamily="34" charset="0"/>
              </a:rPr>
              <a:t>says </a:t>
            </a:r>
          </a:p>
          <a:p>
            <a:pPr algn="just">
              <a:lnSpc>
                <a:spcPct val="150000"/>
              </a:lnSpc>
            </a:pPr>
            <a:r>
              <a:rPr lang="en-US" b="1" dirty="0" smtClean="0">
                <a:ln w="0"/>
                <a:solidFill>
                  <a:schemeClr val="tx1"/>
                </a:solidFill>
                <a:latin typeface="Arial" panose="020B0604020202020204" pitchFamily="34" charset="0"/>
                <a:cs typeface="Arial" panose="020B0604020202020204" pitchFamily="34" charset="0"/>
              </a:rPr>
              <a:t>that </a:t>
            </a:r>
            <a:endParaRPr lang="en-US" dirty="0" smtClean="0">
              <a:ln w="0"/>
              <a:solidFill>
                <a:schemeClr val="tx1"/>
              </a:solidFill>
              <a:latin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ü"/>
            </a:pPr>
            <a:r>
              <a:rPr lang="en-US" dirty="0" smtClean="0">
                <a:ln w="0"/>
                <a:solidFill>
                  <a:schemeClr val="tx1"/>
                </a:solidFill>
                <a:latin typeface="Arial" panose="020B0604020202020204" pitchFamily="34" charset="0"/>
                <a:cs typeface="Arial" panose="020B0604020202020204" pitchFamily="34" charset="0"/>
              </a:rPr>
              <a:t>201 </a:t>
            </a:r>
            <a:r>
              <a:rPr lang="en-US" dirty="0">
                <a:ln w="0"/>
                <a:solidFill>
                  <a:schemeClr val="tx1"/>
                </a:solidFill>
                <a:latin typeface="Arial" panose="020B0604020202020204" pitchFamily="34" charset="0"/>
                <a:cs typeface="Arial" panose="020B0604020202020204" pitchFamily="34" charset="0"/>
              </a:rPr>
              <a:t>deaths were where there were concerns about the care.</a:t>
            </a:r>
          </a:p>
          <a:p>
            <a:pPr algn="just">
              <a:lnSpc>
                <a:spcPct val="150000"/>
              </a:lnSpc>
              <a:buFont typeface="Wingdings" panose="05000000000000000000" pitchFamily="2" charset="2"/>
              <a:buChar char="ü"/>
            </a:pPr>
            <a:r>
              <a:rPr lang="en-US" dirty="0">
                <a:ln w="0"/>
                <a:solidFill>
                  <a:schemeClr val="tx1"/>
                </a:solidFill>
                <a:latin typeface="Arial" panose="020B0604020202020204" pitchFamily="34" charset="0"/>
                <a:cs typeface="Arial" panose="020B0604020202020204" pitchFamily="34" charset="0"/>
              </a:rPr>
              <a:t>131 babies were born dead and 70 babies died after their birth.</a:t>
            </a:r>
          </a:p>
          <a:p>
            <a:pPr algn="just">
              <a:lnSpc>
                <a:spcPct val="150000"/>
              </a:lnSpc>
              <a:buFont typeface="Wingdings" panose="05000000000000000000" pitchFamily="2" charset="2"/>
              <a:buChar char="ü"/>
            </a:pPr>
            <a:r>
              <a:rPr lang="en-US" dirty="0">
                <a:ln w="0"/>
                <a:solidFill>
                  <a:schemeClr val="tx1"/>
                </a:solidFill>
                <a:latin typeface="Arial" panose="020B0604020202020204" pitchFamily="34" charset="0"/>
                <a:cs typeface="Arial" panose="020B0604020202020204" pitchFamily="34" charset="0"/>
              </a:rPr>
              <a:t>Also 29 cases where babies suffered severe brain injuries</a:t>
            </a:r>
          </a:p>
          <a:p>
            <a:pPr algn="just">
              <a:lnSpc>
                <a:spcPct val="150000"/>
              </a:lnSpc>
              <a:buFont typeface="Wingdings" panose="05000000000000000000" pitchFamily="2" charset="2"/>
              <a:buChar char="ü"/>
            </a:pPr>
            <a:r>
              <a:rPr lang="en-US" dirty="0">
                <a:ln w="0"/>
                <a:solidFill>
                  <a:schemeClr val="tx1"/>
                </a:solidFill>
                <a:latin typeface="Arial" panose="020B0604020202020204" pitchFamily="34" charset="0"/>
                <a:cs typeface="Arial" panose="020B0604020202020204" pitchFamily="34" charset="0"/>
              </a:rPr>
              <a:t>Of which there were 65 cases of cerebral palsy</a:t>
            </a:r>
          </a:p>
        </p:txBody>
      </p:sp>
      <p:sp>
        <p:nvSpPr>
          <p:cNvPr id="5" name="Rectangle 4"/>
          <p:cNvSpPr/>
          <p:nvPr/>
        </p:nvSpPr>
        <p:spPr>
          <a:xfrm>
            <a:off x="185531" y="99390"/>
            <a:ext cx="11860695" cy="1046921"/>
          </a:xfrm>
          <a:prstGeom prst="rect">
            <a:avLst/>
          </a:prstGeom>
        </p:spPr>
        <p:style>
          <a:lnRef idx="1">
            <a:schemeClr val="dk1"/>
          </a:lnRef>
          <a:fillRef idx="3">
            <a:schemeClr val="dk1"/>
          </a:fillRef>
          <a:effectRef idx="2">
            <a:schemeClr val="dk1"/>
          </a:effectRef>
          <a:fontRef idx="minor">
            <a:schemeClr val="lt1"/>
          </a:fontRef>
        </p:style>
        <p:txBody>
          <a:bodyPr rtlCol="0" anchor="ctr"/>
          <a:lstStyle/>
          <a:p>
            <a:pPr algn="ctr"/>
            <a:r>
              <a:rPr lang="en-US" b="1">
                <a:latin typeface="Arial" panose="020B0604020202020204" pitchFamily="34" charset="0"/>
                <a:cs typeface="Arial" panose="020B0604020202020204" pitchFamily="34" charset="0"/>
              </a:rPr>
              <a:t>Background of the Shrewsbury and Telford Maternity Scandal</a:t>
            </a:r>
            <a:endParaRPr lang="en-IN"/>
          </a:p>
        </p:txBody>
      </p:sp>
      <p:sp>
        <p:nvSpPr>
          <p:cNvPr id="6" name="Rectangle 5"/>
          <p:cNvSpPr/>
          <p:nvPr/>
        </p:nvSpPr>
        <p:spPr>
          <a:xfrm>
            <a:off x="185531" y="1272011"/>
            <a:ext cx="7275443" cy="5493224"/>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lnSpc>
                <a:spcPct val="170000"/>
              </a:lnSpc>
            </a:pPr>
            <a:r>
              <a:rPr lang="en-US" dirty="0">
                <a:ln w="0"/>
                <a:solidFill>
                  <a:schemeClr val="tx1"/>
                </a:solidFill>
                <a:latin typeface="Arial" panose="020B0604020202020204" pitchFamily="34" charset="0"/>
                <a:cs typeface="Arial" panose="020B0604020202020204" pitchFamily="34" charset="0"/>
              </a:rPr>
              <a:t>After serious concerns regarding avoidable harm to mothers and babies, the Shrewsbury and Telford Hospital NHS Trust was the subject of the largest maternity investigation in the history of the NHS.</a:t>
            </a:r>
          </a:p>
          <a:p>
            <a:pPr algn="just">
              <a:lnSpc>
                <a:spcPct val="170000"/>
              </a:lnSpc>
              <a:buFont typeface="Wingdings" panose="05000000000000000000" pitchFamily="2" charset="2"/>
              <a:buChar char="v"/>
            </a:pPr>
            <a:r>
              <a:rPr lang="en-US" b="1" dirty="0">
                <a:ln w="0"/>
                <a:solidFill>
                  <a:schemeClr val="tx1"/>
                </a:solidFill>
                <a:latin typeface="Arial" panose="020B0604020202020204" pitchFamily="34" charset="0"/>
                <a:cs typeface="Arial" panose="020B0604020202020204" pitchFamily="34" charset="0"/>
              </a:rPr>
              <a:t>Key Facts</a:t>
            </a:r>
          </a:p>
          <a:p>
            <a:pPr algn="just">
              <a:lnSpc>
                <a:spcPct val="170000"/>
              </a:lnSpc>
              <a:buFont typeface="Wingdings" panose="05000000000000000000" pitchFamily="2" charset="2"/>
              <a:buChar char="ü"/>
            </a:pPr>
            <a:r>
              <a:rPr lang="en-US" dirty="0">
                <a:ln w="0"/>
                <a:solidFill>
                  <a:schemeClr val="tx1"/>
                </a:solidFill>
                <a:latin typeface="Arial" panose="020B0604020202020204" pitchFamily="34" charset="0"/>
                <a:cs typeface="Arial" panose="020B0604020202020204" pitchFamily="34" charset="0"/>
              </a:rPr>
              <a:t>Independent review – conducted by Donna </a:t>
            </a:r>
            <a:r>
              <a:rPr lang="en-US" dirty="0" err="1">
                <a:ln w="0"/>
                <a:solidFill>
                  <a:schemeClr val="tx1"/>
                </a:solidFill>
                <a:latin typeface="Arial" panose="020B0604020202020204" pitchFamily="34" charset="0"/>
                <a:cs typeface="Arial" panose="020B0604020202020204" pitchFamily="34" charset="0"/>
              </a:rPr>
              <a:t>Ockenden</a:t>
            </a:r>
            <a:r>
              <a:rPr lang="en-US" dirty="0">
                <a:ln w="0"/>
                <a:solidFill>
                  <a:schemeClr val="tx1"/>
                </a:solidFill>
                <a:latin typeface="Arial" panose="020B0604020202020204" pitchFamily="34" charset="0"/>
                <a:cs typeface="Arial" panose="020B0604020202020204" pitchFamily="34" charset="0"/>
              </a:rPr>
              <a:t>.</a:t>
            </a:r>
          </a:p>
          <a:p>
            <a:pPr algn="just">
              <a:lnSpc>
                <a:spcPct val="170000"/>
              </a:lnSpc>
              <a:buFont typeface="Wingdings" panose="05000000000000000000" pitchFamily="2" charset="2"/>
              <a:buChar char="ü"/>
            </a:pPr>
            <a:r>
              <a:rPr lang="en-US" dirty="0">
                <a:ln w="0"/>
                <a:solidFill>
                  <a:schemeClr val="tx1"/>
                </a:solidFill>
                <a:latin typeface="Arial" panose="020B0604020202020204" pitchFamily="34" charset="0"/>
                <a:cs typeface="Arial" panose="020B0604020202020204" pitchFamily="34" charset="0"/>
              </a:rPr>
              <a:t>Investigated about 1,486 family cases.</a:t>
            </a:r>
          </a:p>
          <a:p>
            <a:pPr algn="just">
              <a:lnSpc>
                <a:spcPct val="170000"/>
              </a:lnSpc>
              <a:buFont typeface="Wingdings" panose="05000000000000000000" pitchFamily="2" charset="2"/>
              <a:buChar char="ü"/>
            </a:pPr>
            <a:r>
              <a:rPr lang="en-US" dirty="0">
                <a:ln w="0"/>
                <a:solidFill>
                  <a:schemeClr val="tx1"/>
                </a:solidFill>
                <a:latin typeface="Arial" panose="020B0604020202020204" pitchFamily="34" charset="0"/>
                <a:cs typeface="Arial" panose="020B0604020202020204" pitchFamily="34" charset="0"/>
              </a:rPr>
              <a:t>The service review focused on maternity services from 2000 to 2019.</a:t>
            </a:r>
          </a:p>
          <a:p>
            <a:pPr algn="just">
              <a:lnSpc>
                <a:spcPct val="170000"/>
              </a:lnSpc>
              <a:buFont typeface="Wingdings" panose="05000000000000000000" pitchFamily="2" charset="2"/>
              <a:buChar char="ü"/>
            </a:pPr>
            <a:r>
              <a:rPr lang="en-US" dirty="0">
                <a:ln w="0"/>
                <a:solidFill>
                  <a:schemeClr val="tx1"/>
                </a:solidFill>
                <a:latin typeface="Arial" panose="020B0604020202020204" pitchFamily="34" charset="0"/>
                <a:cs typeface="Arial" panose="020B0604020202020204" pitchFamily="34" charset="0"/>
              </a:rPr>
              <a:t>Highlighted recurring incidents of poor care, governance and learning.</a:t>
            </a:r>
          </a:p>
          <a:p>
            <a:pPr algn="just">
              <a:lnSpc>
                <a:spcPct val="170000"/>
              </a:lnSpc>
              <a:buFont typeface="Wingdings" panose="05000000000000000000" pitchFamily="2" charset="2"/>
              <a:buChar char="ü"/>
            </a:pPr>
            <a:r>
              <a:rPr lang="en-US" dirty="0">
                <a:ln w="0"/>
                <a:solidFill>
                  <a:schemeClr val="tx1"/>
                </a:solidFill>
                <a:latin typeface="Arial" panose="020B0604020202020204" pitchFamily="34" charset="0"/>
                <a:cs typeface="Arial" panose="020B0604020202020204" pitchFamily="34" charset="0"/>
              </a:rPr>
              <a:t>The final report was released in 2022.</a:t>
            </a:r>
          </a:p>
        </p:txBody>
      </p:sp>
      <p:pic>
        <p:nvPicPr>
          <p:cNvPr id="1026" name="Picture 2" descr="Magnifying Glass Positioned Above Word Results Stock Photo 2495419557 |  Shutterstoc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90922" y="1510747"/>
            <a:ext cx="1603513" cy="103367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389416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3" name="Rectangle 2"/>
          <p:cNvSpPr/>
          <p:nvPr/>
        </p:nvSpPr>
        <p:spPr>
          <a:xfrm>
            <a:off x="344556" y="238539"/>
            <a:ext cx="11516140" cy="6367669"/>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lnSpc>
                <a:spcPct val="150000"/>
              </a:lnSpc>
            </a:pPr>
            <a:endParaRPr lang="en-US" sz="2400" b="1" dirty="0" smtClean="0">
              <a:latin typeface="Arial" panose="020B0604020202020204" pitchFamily="34" charset="0"/>
              <a:cs typeface="Arial" panose="020B0604020202020204" pitchFamily="34" charset="0"/>
            </a:endParaRPr>
          </a:p>
          <a:p>
            <a:pPr algn="ctr">
              <a:lnSpc>
                <a:spcPct val="150000"/>
              </a:lnSpc>
            </a:pPr>
            <a:r>
              <a:rPr lang="en-US" sz="2400" b="1" dirty="0" smtClean="0">
                <a:latin typeface="Arial" panose="020B0604020202020204" pitchFamily="34" charset="0"/>
                <a:cs typeface="Arial" panose="020B0604020202020204" pitchFamily="34" charset="0"/>
              </a:rPr>
              <a:t>Major findings</a:t>
            </a:r>
          </a:p>
          <a:p>
            <a:pPr algn="ctr">
              <a:lnSpc>
                <a:spcPct val="150000"/>
              </a:lnSpc>
            </a:pPr>
            <a:endParaRPr lang="en-US" sz="2400" b="1" dirty="0" smtClean="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ü"/>
            </a:pPr>
            <a:r>
              <a:rPr lang="en-US" sz="2000" dirty="0" smtClean="0">
                <a:latin typeface="Arial" panose="020B0604020202020204" pitchFamily="34" charset="0"/>
                <a:cs typeface="Arial" panose="020B0604020202020204" pitchFamily="34" charset="0"/>
              </a:rPr>
              <a:t>Avoidable </a:t>
            </a:r>
            <a:r>
              <a:rPr lang="en-US" sz="2000" dirty="0">
                <a:latin typeface="Arial" panose="020B0604020202020204" pitchFamily="34" charset="0"/>
                <a:cs typeface="Arial" panose="020B0604020202020204" pitchFamily="34" charset="0"/>
              </a:rPr>
              <a:t>maternal deaths.</a:t>
            </a:r>
          </a:p>
          <a:p>
            <a:pPr marL="285750" indent="-285750" algn="just">
              <a:lnSpc>
                <a:spcPct val="150000"/>
              </a:lnSpc>
              <a:buFont typeface="Wingdings" panose="05000000000000000000" pitchFamily="2" charset="2"/>
              <a:buChar char="ü"/>
            </a:pPr>
            <a:r>
              <a:rPr lang="en-US" sz="2000" dirty="0" smtClean="0">
                <a:latin typeface="Arial" panose="020B0604020202020204" pitchFamily="34" charset="0"/>
                <a:cs typeface="Arial" panose="020B0604020202020204" pitchFamily="34" charset="0"/>
              </a:rPr>
              <a:t>Avoidable </a:t>
            </a:r>
            <a:r>
              <a:rPr lang="en-US" sz="2000" dirty="0">
                <a:latin typeface="Arial" panose="020B0604020202020204" pitchFamily="34" charset="0"/>
                <a:cs typeface="Arial" panose="020B0604020202020204" pitchFamily="34" charset="0"/>
              </a:rPr>
              <a:t>neonatal deaths.</a:t>
            </a:r>
          </a:p>
          <a:p>
            <a:pPr marL="285750" indent="-285750" algn="just">
              <a:lnSpc>
                <a:spcPct val="150000"/>
              </a:lnSpc>
              <a:buFont typeface="Wingdings" panose="05000000000000000000" pitchFamily="2" charset="2"/>
              <a:buChar char="ü"/>
            </a:pPr>
            <a:r>
              <a:rPr lang="en-US" sz="2000" dirty="0">
                <a:latin typeface="Arial" panose="020B0604020202020204" pitchFamily="34" charset="0"/>
                <a:cs typeface="Arial" panose="020B0604020202020204" pitchFamily="34" charset="0"/>
              </a:rPr>
              <a:t>Still births and brain injuries.</a:t>
            </a:r>
          </a:p>
          <a:p>
            <a:pPr marL="285750" indent="-285750" algn="just">
              <a:lnSpc>
                <a:spcPct val="150000"/>
              </a:lnSpc>
              <a:buFont typeface="Wingdings" panose="05000000000000000000" pitchFamily="2" charset="2"/>
              <a:buChar char="ü"/>
            </a:pPr>
            <a:r>
              <a:rPr lang="en-US" sz="2000" dirty="0">
                <a:latin typeface="Arial" panose="020B0604020202020204" pitchFamily="34" charset="0"/>
                <a:cs typeface="Arial" panose="020B0604020202020204" pitchFamily="34" charset="0"/>
              </a:rPr>
              <a:t>Failure to </a:t>
            </a:r>
            <a:r>
              <a:rPr lang="en-US" sz="2000" dirty="0" err="1">
                <a:latin typeface="Arial" panose="020B0604020202020204" pitchFamily="34" charset="0"/>
                <a:cs typeface="Arial" panose="020B0604020202020204" pitchFamily="34" charset="0"/>
              </a:rPr>
              <a:t>recognise</a:t>
            </a:r>
            <a:r>
              <a:rPr lang="en-US" sz="2000" dirty="0">
                <a:latin typeface="Arial" panose="020B0604020202020204" pitchFamily="34" charset="0"/>
                <a:cs typeface="Arial" panose="020B0604020202020204" pitchFamily="34" charset="0"/>
              </a:rPr>
              <a:t> fetal distress.</a:t>
            </a:r>
          </a:p>
          <a:p>
            <a:pPr marL="285750" indent="-285750" algn="just">
              <a:lnSpc>
                <a:spcPct val="150000"/>
              </a:lnSpc>
              <a:buFont typeface="Wingdings" panose="05000000000000000000" pitchFamily="2" charset="2"/>
              <a:buChar char="ü"/>
            </a:pPr>
            <a:r>
              <a:rPr lang="en-US" sz="2000" dirty="0">
                <a:latin typeface="Arial" panose="020B0604020202020204" pitchFamily="34" charset="0"/>
                <a:cs typeface="Arial" panose="020B0604020202020204" pitchFamily="34" charset="0"/>
              </a:rPr>
              <a:t>Postponing emergency cesarean sections.</a:t>
            </a:r>
          </a:p>
          <a:p>
            <a:pPr marL="285750" indent="-285750" algn="just">
              <a:lnSpc>
                <a:spcPct val="150000"/>
              </a:lnSpc>
              <a:buFont typeface="Wingdings" panose="05000000000000000000" pitchFamily="2" charset="2"/>
              <a:buChar char="ü"/>
            </a:pPr>
            <a:r>
              <a:rPr lang="en-US" sz="2000" dirty="0">
                <a:latin typeface="Arial" panose="020B0604020202020204" pitchFamily="34" charset="0"/>
                <a:cs typeface="Arial" panose="020B0604020202020204" pitchFamily="34" charset="0"/>
              </a:rPr>
              <a:t>Interpretation of the </a:t>
            </a:r>
            <a:r>
              <a:rPr lang="en-US" sz="2000" dirty="0" err="1">
                <a:latin typeface="Arial" panose="020B0604020202020204" pitchFamily="34" charset="0"/>
                <a:cs typeface="Arial" panose="020B0604020202020204" pitchFamily="34" charset="0"/>
              </a:rPr>
              <a:t>cardiotocography</a:t>
            </a:r>
            <a:r>
              <a:rPr lang="en-US" sz="2000" dirty="0">
                <a:latin typeface="Arial" panose="020B0604020202020204" pitchFamily="34" charset="0"/>
                <a:cs typeface="Arial" panose="020B0604020202020204" pitchFamily="34" charset="0"/>
              </a:rPr>
              <a:t> (CTG) is poor.</a:t>
            </a:r>
          </a:p>
          <a:p>
            <a:pPr marL="285750" indent="-285750" algn="just">
              <a:lnSpc>
                <a:spcPct val="150000"/>
              </a:lnSpc>
              <a:buFont typeface="Wingdings" panose="05000000000000000000" pitchFamily="2" charset="2"/>
              <a:buChar char="ü"/>
            </a:pPr>
            <a:r>
              <a:rPr lang="en-US" sz="2000" dirty="0">
                <a:latin typeface="Arial" panose="020B0604020202020204" pitchFamily="34" charset="0"/>
                <a:cs typeface="Arial" panose="020B0604020202020204" pitchFamily="34" charset="0"/>
              </a:rPr>
              <a:t>Failure to listen to women and families.</a:t>
            </a:r>
          </a:p>
          <a:p>
            <a:pPr marL="285750" indent="-285750" algn="just">
              <a:lnSpc>
                <a:spcPct val="150000"/>
              </a:lnSpc>
              <a:buFont typeface="Wingdings" panose="05000000000000000000" pitchFamily="2" charset="2"/>
              <a:buChar char="ü"/>
            </a:pPr>
            <a:r>
              <a:rPr lang="en-US" sz="2000" dirty="0" smtClean="0">
                <a:latin typeface="Arial" panose="020B0604020202020204" pitchFamily="34" charset="0"/>
                <a:cs typeface="Arial" panose="020B0604020202020204" pitchFamily="34" charset="0"/>
              </a:rPr>
              <a:t>Inadequate </a:t>
            </a:r>
            <a:r>
              <a:rPr lang="en-US" sz="2000" dirty="0">
                <a:latin typeface="Arial" panose="020B0604020202020204" pitchFamily="34" charset="0"/>
                <a:cs typeface="Arial" panose="020B0604020202020204" pitchFamily="34" charset="0"/>
              </a:rPr>
              <a:t>incident investigations.</a:t>
            </a:r>
          </a:p>
          <a:p>
            <a:pPr marL="285750" indent="-285750" algn="just">
              <a:lnSpc>
                <a:spcPct val="150000"/>
              </a:lnSpc>
              <a:buFont typeface="Wingdings" panose="05000000000000000000" pitchFamily="2" charset="2"/>
              <a:buChar char="ü"/>
            </a:pPr>
            <a:r>
              <a:rPr lang="en-US" sz="2000" dirty="0">
                <a:latin typeface="Arial" panose="020B0604020202020204" pitchFamily="34" charset="0"/>
                <a:cs typeface="Arial" panose="020B0604020202020204" pitchFamily="34" charset="0"/>
              </a:rPr>
              <a:t>Poor leadership and governance.</a:t>
            </a:r>
          </a:p>
          <a:p>
            <a:pPr marL="285750" indent="-285750" algn="just">
              <a:lnSpc>
                <a:spcPct val="150000"/>
              </a:lnSpc>
              <a:buFont typeface="Wingdings" panose="05000000000000000000" pitchFamily="2" charset="2"/>
              <a:buChar char="ü"/>
            </a:pPr>
            <a:r>
              <a:rPr lang="en-US" sz="2000" dirty="0">
                <a:latin typeface="Arial" panose="020B0604020202020204" pitchFamily="34" charset="0"/>
                <a:cs typeface="Arial" panose="020B0604020202020204" pitchFamily="34" charset="0"/>
              </a:rPr>
              <a:t>The lack of openness and learning in the </a:t>
            </a:r>
            <a:r>
              <a:rPr lang="en-US" sz="2000" dirty="0" err="1">
                <a:latin typeface="Arial" panose="020B0604020202020204" pitchFamily="34" charset="0"/>
                <a:cs typeface="Arial" panose="020B0604020202020204" pitchFamily="34" charset="0"/>
              </a:rPr>
              <a:t>organisation</a:t>
            </a:r>
            <a:r>
              <a:rPr lang="en-US" sz="2000" dirty="0">
                <a:latin typeface="Arial" panose="020B0604020202020204" pitchFamily="34" charset="0"/>
                <a:cs typeface="Arial" panose="020B0604020202020204" pitchFamily="34" charset="0"/>
              </a:rPr>
              <a:t> was due to the </a:t>
            </a:r>
            <a:r>
              <a:rPr lang="en-US" sz="2000" dirty="0" err="1">
                <a:latin typeface="Arial" panose="020B0604020202020204" pitchFamily="34" charset="0"/>
                <a:cs typeface="Arial" panose="020B0604020202020204" pitchFamily="34" charset="0"/>
              </a:rPr>
              <a:t>organisational</a:t>
            </a:r>
            <a:r>
              <a:rPr lang="en-US" sz="2000" dirty="0">
                <a:latin typeface="Arial" panose="020B0604020202020204" pitchFamily="34" charset="0"/>
                <a:cs typeface="Arial" panose="020B0604020202020204" pitchFamily="34" charset="0"/>
              </a:rPr>
              <a:t> culture.</a:t>
            </a:r>
            <a:endParaRPr lang="en-IN" sz="20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6983896" y="1732720"/>
            <a:ext cx="4876800" cy="3379305"/>
          </a:xfrm>
          <a:prstGeom prst="ellipse">
            <a:avLst/>
          </a:prstGeom>
          <a:ln>
            <a:noFill/>
          </a:ln>
          <a:effectLst>
            <a:softEdge rad="112500"/>
          </a:effectLst>
        </p:spPr>
      </p:pic>
      <p:pic>
        <p:nvPicPr>
          <p:cNvPr id="2050" name="Picture 2" descr="https://cfpsm.com/wp-content/uploads/2018/01/results.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4556" y="238539"/>
            <a:ext cx="3079736" cy="17417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84188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39000" b="-39000"/>
          </a:stretch>
        </a:blipFill>
        <a:effectLst/>
      </p:bgPr>
    </p:bg>
    <p:spTree>
      <p:nvGrpSpPr>
        <p:cNvPr id="1" name=""/>
        <p:cNvGrpSpPr/>
        <p:nvPr/>
      </p:nvGrpSpPr>
      <p:grpSpPr>
        <a:xfrm>
          <a:off x="0" y="0"/>
          <a:ext cx="0" cy="0"/>
          <a:chOff x="0" y="0"/>
          <a:chExt cx="0" cy="0"/>
        </a:xfrm>
      </p:grpSpPr>
      <p:sp>
        <p:nvSpPr>
          <p:cNvPr id="2" name="Rounded Rectangle 1"/>
          <p:cNvSpPr/>
          <p:nvPr/>
        </p:nvSpPr>
        <p:spPr>
          <a:xfrm>
            <a:off x="669235" y="655126"/>
            <a:ext cx="11025808" cy="980661"/>
          </a:xfrm>
          <a:prstGeom prst="roundRect">
            <a:avLst/>
          </a:prstGeom>
          <a:solidFill>
            <a:schemeClr val="accent2">
              <a:lumMod val="75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t"/>
          <a:lstStyle/>
          <a:p>
            <a:pPr algn="ctr"/>
            <a:r>
              <a:rPr lang="en-IN" sz="3600" b="1" dirty="0">
                <a:latin typeface="Arial" panose="020B0604020202020204" pitchFamily="34" charset="0"/>
                <a:cs typeface="Arial" panose="020B0604020202020204" pitchFamily="34" charset="0"/>
              </a:rPr>
              <a:t>Quality Management </a:t>
            </a:r>
            <a:r>
              <a:rPr lang="en-IN" sz="3600" b="1" dirty="0" smtClean="0">
                <a:latin typeface="Arial" panose="020B0604020202020204" pitchFamily="34" charset="0"/>
                <a:cs typeface="Arial" panose="020B0604020202020204" pitchFamily="34" charset="0"/>
              </a:rPr>
              <a:t>Problem</a:t>
            </a:r>
            <a:endParaRPr lang="en-IN" sz="3600" b="1" dirty="0">
              <a:latin typeface="Arial" panose="020B0604020202020204" pitchFamily="34" charset="0"/>
              <a:cs typeface="Arial" panose="020B0604020202020204" pitchFamily="34" charset="0"/>
            </a:endParaRPr>
          </a:p>
          <a:p>
            <a:pPr algn="ctr"/>
            <a:r>
              <a:rPr lang="en-IN" sz="3600" b="1" dirty="0">
                <a:latin typeface="Arial" panose="020B0604020202020204" pitchFamily="34" charset="0"/>
                <a:cs typeface="Arial" panose="020B0604020202020204" pitchFamily="34" charset="0"/>
              </a:rPr>
              <a:t> </a:t>
            </a:r>
          </a:p>
        </p:txBody>
      </p:sp>
      <p:sp>
        <p:nvSpPr>
          <p:cNvPr id="5" name="Rectangle 4"/>
          <p:cNvSpPr/>
          <p:nvPr/>
        </p:nvSpPr>
        <p:spPr>
          <a:xfrm>
            <a:off x="841512" y="1987826"/>
            <a:ext cx="10853531" cy="3458818"/>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spcAft>
                <a:spcPts val="800"/>
              </a:spcAft>
            </a:pPr>
            <a:r>
              <a:rPr lang="en-US" sz="2000" b="1" dirty="0">
                <a:solidFill>
                  <a:schemeClr val="tx1"/>
                </a:solidFill>
                <a:latin typeface="Arial" panose="020B0604020202020204" pitchFamily="34" charset="0"/>
                <a:ea typeface="Calibri" panose="020F0502020204030204" pitchFamily="34" charset="0"/>
                <a:cs typeface="Arial" panose="020B0604020202020204" pitchFamily="34" charset="0"/>
              </a:rPr>
              <a:t>Critical </a:t>
            </a:r>
            <a:r>
              <a:rPr lang="en-US" sz="2000" b="1" dirty="0" smtClean="0">
                <a:solidFill>
                  <a:schemeClr val="tx1"/>
                </a:solidFill>
                <a:latin typeface="Arial" panose="020B0604020202020204" pitchFamily="34" charset="0"/>
                <a:ea typeface="Calibri" panose="020F0502020204030204" pitchFamily="34" charset="0"/>
                <a:cs typeface="Arial" panose="020B0604020202020204" pitchFamily="34" charset="0"/>
              </a:rPr>
              <a:t>Analysis</a:t>
            </a:r>
          </a:p>
          <a:p>
            <a:pPr marL="342900" indent="-342900" algn="just">
              <a:lnSpc>
                <a:spcPct val="150000"/>
              </a:lnSpc>
              <a:spcAft>
                <a:spcPts val="800"/>
              </a:spcAft>
              <a:buFont typeface="Wingdings" panose="05000000000000000000" pitchFamily="2" charset="2"/>
              <a:buChar char="Ø"/>
            </a:pPr>
            <a:r>
              <a:rPr lang="en-US" sz="2000" dirty="0">
                <a:solidFill>
                  <a:schemeClr val="tx1"/>
                </a:solidFill>
                <a:latin typeface="Arial" panose="020B0604020202020204" pitchFamily="34" charset="0"/>
                <a:ea typeface="Calibri" panose="020F0502020204030204" pitchFamily="34" charset="0"/>
                <a:cs typeface="Arial" panose="020B0604020202020204" pitchFamily="34" charset="0"/>
              </a:rPr>
              <a:t>The </a:t>
            </a:r>
            <a:r>
              <a:rPr lang="en-US" sz="2000" dirty="0" err="1">
                <a:solidFill>
                  <a:schemeClr val="tx1"/>
                </a:solidFill>
                <a:latin typeface="Arial" panose="020B0604020202020204" pitchFamily="34" charset="0"/>
                <a:ea typeface="Calibri" panose="020F0502020204030204" pitchFamily="34" charset="0"/>
                <a:cs typeface="Arial" panose="020B0604020202020204" pitchFamily="34" charset="0"/>
              </a:rPr>
              <a:t>Ockenden</a:t>
            </a:r>
            <a:r>
              <a:rPr lang="en-US" sz="2000" dirty="0">
                <a:solidFill>
                  <a:schemeClr val="tx1"/>
                </a:solidFill>
                <a:latin typeface="Arial" panose="020B0604020202020204" pitchFamily="34" charset="0"/>
                <a:ea typeface="Calibri" panose="020F0502020204030204" pitchFamily="34" charset="0"/>
                <a:cs typeface="Arial" panose="020B0604020202020204" pitchFamily="34" charset="0"/>
              </a:rPr>
              <a:t> Review found these negative effects were not a single act of failure but a systemic failure that had been in place over many years. </a:t>
            </a:r>
            <a:r>
              <a:rPr lang="en-US" sz="2000" b="1" dirty="0">
                <a:solidFill>
                  <a:schemeClr val="tx1"/>
                </a:solidFill>
                <a:latin typeface="Arial" panose="020B0604020202020204" pitchFamily="34" charset="0"/>
                <a:ea typeface="Calibri" panose="020F0502020204030204" pitchFamily="34" charset="0"/>
                <a:cs typeface="Arial" panose="020B0604020202020204" pitchFamily="34" charset="0"/>
              </a:rPr>
              <a:t>Leadership, governance </a:t>
            </a:r>
            <a:r>
              <a:rPr lang="en-US" sz="2000" dirty="0">
                <a:solidFill>
                  <a:schemeClr val="tx1"/>
                </a:solidFill>
                <a:latin typeface="Arial" panose="020B0604020202020204" pitchFamily="34" charset="0"/>
                <a:ea typeface="Calibri" panose="020F0502020204030204" pitchFamily="34" charset="0"/>
                <a:cs typeface="Arial" panose="020B0604020202020204" pitchFamily="34" charset="0"/>
              </a:rPr>
              <a:t>and </a:t>
            </a:r>
            <a:r>
              <a:rPr lang="en-US" sz="2000" b="1" dirty="0">
                <a:solidFill>
                  <a:schemeClr val="tx1"/>
                </a:solidFill>
                <a:latin typeface="Arial" panose="020B0604020202020204" pitchFamily="34" charset="0"/>
                <a:ea typeface="Calibri" panose="020F0502020204030204" pitchFamily="34" charset="0"/>
                <a:cs typeface="Arial" panose="020B0604020202020204" pitchFamily="34" charset="0"/>
              </a:rPr>
              <a:t>culture</a:t>
            </a:r>
            <a:r>
              <a:rPr lang="en-US" sz="2000" dirty="0">
                <a:solidFill>
                  <a:schemeClr val="tx1"/>
                </a:solidFill>
                <a:latin typeface="Arial" panose="020B0604020202020204" pitchFamily="34" charset="0"/>
                <a:ea typeface="Calibri" panose="020F0502020204030204" pitchFamily="34" charset="0"/>
                <a:cs typeface="Arial" panose="020B0604020202020204" pitchFamily="34" charset="0"/>
              </a:rPr>
              <a:t> ensured unsafe practice became </a:t>
            </a:r>
            <a:r>
              <a:rPr lang="en-US" sz="2000" dirty="0" err="1">
                <a:solidFill>
                  <a:schemeClr val="tx1"/>
                </a:solidFill>
                <a:latin typeface="Arial" panose="020B0604020202020204" pitchFamily="34" charset="0"/>
                <a:ea typeface="Calibri" panose="020F0502020204030204" pitchFamily="34" charset="0"/>
                <a:cs typeface="Arial" panose="020B0604020202020204" pitchFamily="34" charset="0"/>
              </a:rPr>
              <a:t>normalised</a:t>
            </a:r>
            <a:r>
              <a:rPr lang="en-US" sz="2000" dirty="0">
                <a:solidFill>
                  <a:schemeClr val="tx1"/>
                </a:solidFill>
                <a:latin typeface="Arial" panose="020B0604020202020204" pitchFamily="34" charset="0"/>
                <a:ea typeface="Calibri" panose="020F0502020204030204" pitchFamily="34" charset="0"/>
                <a:cs typeface="Arial" panose="020B0604020202020204" pitchFamily="34" charset="0"/>
              </a:rPr>
              <a:t> and these were not identified and rectified in time (</a:t>
            </a:r>
            <a:r>
              <a:rPr lang="en-US" sz="2000" dirty="0" err="1">
                <a:solidFill>
                  <a:schemeClr val="tx1"/>
                </a:solidFill>
                <a:latin typeface="Arial" panose="020B0604020202020204" pitchFamily="34" charset="0"/>
                <a:ea typeface="Calibri" panose="020F0502020204030204" pitchFamily="34" charset="0"/>
                <a:cs typeface="Arial" panose="020B0604020202020204" pitchFamily="34" charset="0"/>
              </a:rPr>
              <a:t>Ockenden</a:t>
            </a:r>
            <a:r>
              <a:rPr lang="en-US" sz="2000" dirty="0">
                <a:solidFill>
                  <a:schemeClr val="tx1"/>
                </a:solidFill>
                <a:latin typeface="Arial" panose="020B0604020202020204" pitchFamily="34" charset="0"/>
                <a:ea typeface="Calibri" panose="020F0502020204030204" pitchFamily="34" charset="0"/>
                <a:cs typeface="Arial" panose="020B0604020202020204" pitchFamily="34" charset="0"/>
              </a:rPr>
              <a:t>, 2022).</a:t>
            </a:r>
            <a:endParaRPr lang="en-US" sz="2000" dirty="0" smtClean="0">
              <a:solidFill>
                <a:schemeClr val="tx1"/>
              </a:solidFill>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22130915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652591" y="1305338"/>
            <a:ext cx="5314122" cy="5552661"/>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r>
              <a:rPr lang="en-US" b="1" dirty="0" smtClean="0">
                <a:ln w="0"/>
                <a:solidFill>
                  <a:schemeClr val="tx1"/>
                </a:solidFill>
                <a:latin typeface="Arial" panose="020B0604020202020204" pitchFamily="34" charset="0"/>
                <a:cs typeface="Arial" panose="020B0604020202020204" pitchFamily="34" charset="0"/>
              </a:rPr>
              <a:t>iv. Workforce</a:t>
            </a:r>
            <a:endParaRPr lang="en-US" b="1" dirty="0">
              <a:ln w="0"/>
              <a:solidFill>
                <a:schemeClr val="tx1"/>
              </a:solidFill>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ü"/>
            </a:pPr>
            <a:r>
              <a:rPr lang="en-US" dirty="0" smtClean="0">
                <a:ln w="0"/>
                <a:solidFill>
                  <a:schemeClr val="tx1"/>
                </a:solidFill>
                <a:latin typeface="Arial" panose="020B0604020202020204" pitchFamily="34" charset="0"/>
                <a:cs typeface="Arial" panose="020B0604020202020204" pitchFamily="34" charset="0"/>
              </a:rPr>
              <a:t>Inadequate staffing and Insufficient </a:t>
            </a:r>
            <a:r>
              <a:rPr lang="en-US" dirty="0">
                <a:ln w="0"/>
                <a:solidFill>
                  <a:schemeClr val="tx1"/>
                </a:solidFill>
                <a:latin typeface="Arial" panose="020B0604020202020204" pitchFamily="34" charset="0"/>
                <a:cs typeface="Arial" panose="020B0604020202020204" pitchFamily="34" charset="0"/>
              </a:rPr>
              <a:t>supervision.</a:t>
            </a:r>
          </a:p>
          <a:p>
            <a:pPr marL="285750" indent="-285750">
              <a:lnSpc>
                <a:spcPct val="150000"/>
              </a:lnSpc>
              <a:buFont typeface="Wingdings" panose="05000000000000000000" pitchFamily="2" charset="2"/>
              <a:buChar char="ü"/>
            </a:pPr>
            <a:r>
              <a:rPr lang="en-US" dirty="0" smtClean="0">
                <a:ln w="0"/>
                <a:solidFill>
                  <a:schemeClr val="tx1"/>
                </a:solidFill>
                <a:latin typeface="Arial" panose="020B0604020202020204" pitchFamily="34" charset="0"/>
                <a:cs typeface="Arial" panose="020B0604020202020204" pitchFamily="34" charset="0"/>
              </a:rPr>
              <a:t>Some </a:t>
            </a:r>
            <a:r>
              <a:rPr lang="en-US" dirty="0">
                <a:ln w="0"/>
                <a:solidFill>
                  <a:schemeClr val="tx1"/>
                </a:solidFill>
                <a:latin typeface="Arial" panose="020B0604020202020204" pitchFamily="34" charset="0"/>
                <a:cs typeface="Arial" panose="020B0604020202020204" pitchFamily="34" charset="0"/>
              </a:rPr>
              <a:t>uncertainty about competency in fetal monitoring.</a:t>
            </a:r>
          </a:p>
          <a:p>
            <a:pPr>
              <a:lnSpc>
                <a:spcPct val="150000"/>
              </a:lnSpc>
            </a:pPr>
            <a:r>
              <a:rPr lang="en-US" b="1" dirty="0" smtClean="0">
                <a:ln w="0"/>
                <a:solidFill>
                  <a:schemeClr val="tx1"/>
                </a:solidFill>
                <a:latin typeface="Arial" panose="020B0604020202020204" pitchFamily="34" charset="0"/>
                <a:cs typeface="Arial" panose="020B0604020202020204" pitchFamily="34" charset="0"/>
              </a:rPr>
              <a:t>v. Communication</a:t>
            </a:r>
            <a:endParaRPr lang="en-US" b="1" dirty="0">
              <a:ln w="0"/>
              <a:solidFill>
                <a:schemeClr val="tx1"/>
              </a:solidFill>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ü"/>
            </a:pPr>
            <a:r>
              <a:rPr lang="en-US" dirty="0" smtClean="0">
                <a:ln w="0"/>
                <a:solidFill>
                  <a:schemeClr val="tx1"/>
                </a:solidFill>
                <a:latin typeface="Arial" panose="020B0604020202020204" pitchFamily="34" charset="0"/>
                <a:cs typeface="Arial" panose="020B0604020202020204" pitchFamily="34" charset="0"/>
              </a:rPr>
              <a:t>Poor </a:t>
            </a:r>
            <a:r>
              <a:rPr lang="en-US" dirty="0">
                <a:ln w="0"/>
                <a:solidFill>
                  <a:schemeClr val="tx1"/>
                </a:solidFill>
                <a:latin typeface="Arial" panose="020B0604020202020204" pitchFamily="34" charset="0"/>
                <a:cs typeface="Arial" panose="020B0604020202020204" pitchFamily="34" charset="0"/>
              </a:rPr>
              <a:t>multidisciplinary communication.</a:t>
            </a:r>
          </a:p>
          <a:p>
            <a:pPr marL="285750" indent="-285750">
              <a:lnSpc>
                <a:spcPct val="150000"/>
              </a:lnSpc>
              <a:buFont typeface="Wingdings" panose="05000000000000000000" pitchFamily="2" charset="2"/>
              <a:buChar char="ü"/>
            </a:pPr>
            <a:r>
              <a:rPr lang="en-US" dirty="0">
                <a:ln w="0"/>
                <a:solidFill>
                  <a:schemeClr val="tx1"/>
                </a:solidFill>
                <a:latin typeface="Arial" panose="020B0604020202020204" pitchFamily="34" charset="0"/>
                <a:cs typeface="Arial" panose="020B0604020202020204" pitchFamily="34" charset="0"/>
              </a:rPr>
              <a:t>Failure to escalate of the deteriorating maternal and fetal status.</a:t>
            </a:r>
          </a:p>
          <a:p>
            <a:pPr marL="285750" indent="-285750">
              <a:lnSpc>
                <a:spcPct val="150000"/>
              </a:lnSpc>
              <a:buFont typeface="Wingdings" panose="05000000000000000000" pitchFamily="2" charset="2"/>
              <a:buChar char="ü"/>
            </a:pPr>
            <a:r>
              <a:rPr lang="en-US" dirty="0">
                <a:ln w="0"/>
                <a:solidFill>
                  <a:schemeClr val="tx1"/>
                </a:solidFill>
                <a:latin typeface="Arial" panose="020B0604020202020204" pitchFamily="34" charset="0"/>
                <a:cs typeface="Arial" panose="020B0604020202020204" pitchFamily="34" charset="0"/>
              </a:rPr>
              <a:t>Lack of communication with the families.</a:t>
            </a:r>
          </a:p>
          <a:p>
            <a:pPr>
              <a:lnSpc>
                <a:spcPct val="150000"/>
              </a:lnSpc>
            </a:pPr>
            <a:r>
              <a:rPr lang="en-US" b="1" dirty="0" smtClean="0">
                <a:ln w="0"/>
                <a:solidFill>
                  <a:schemeClr val="tx1"/>
                </a:solidFill>
                <a:latin typeface="Arial" panose="020B0604020202020204" pitchFamily="34" charset="0"/>
                <a:cs typeface="Arial" panose="020B0604020202020204" pitchFamily="34" charset="0"/>
              </a:rPr>
              <a:t>vi. Clinical </a:t>
            </a:r>
            <a:r>
              <a:rPr lang="en-US" b="1" dirty="0">
                <a:ln w="0"/>
                <a:solidFill>
                  <a:schemeClr val="tx1"/>
                </a:solidFill>
                <a:latin typeface="Arial" panose="020B0604020202020204" pitchFamily="34" charset="0"/>
                <a:cs typeface="Arial" panose="020B0604020202020204" pitchFamily="34" charset="0"/>
              </a:rPr>
              <a:t>Practice</a:t>
            </a:r>
          </a:p>
          <a:p>
            <a:pPr marL="285750" indent="-285750">
              <a:lnSpc>
                <a:spcPct val="150000"/>
              </a:lnSpc>
              <a:buFont typeface="Wingdings" panose="05000000000000000000" pitchFamily="2" charset="2"/>
              <a:buChar char="ü"/>
            </a:pPr>
            <a:r>
              <a:rPr lang="en-US" dirty="0" smtClean="0">
                <a:ln w="0"/>
                <a:solidFill>
                  <a:schemeClr val="tx1"/>
                </a:solidFill>
                <a:latin typeface="Arial" panose="020B0604020202020204" pitchFamily="34" charset="0"/>
                <a:cs typeface="Arial" panose="020B0604020202020204" pitchFamily="34" charset="0"/>
              </a:rPr>
              <a:t>Not </a:t>
            </a:r>
            <a:r>
              <a:rPr lang="en-US" dirty="0">
                <a:ln w="0"/>
                <a:solidFill>
                  <a:schemeClr val="tx1"/>
                </a:solidFill>
                <a:latin typeface="Arial" panose="020B0604020202020204" pitchFamily="34" charset="0"/>
                <a:cs typeface="Arial" panose="020B0604020202020204" pitchFamily="34" charset="0"/>
              </a:rPr>
              <a:t>following evidence-based maternity </a:t>
            </a:r>
            <a:r>
              <a:rPr lang="en-US" dirty="0" smtClean="0">
                <a:ln w="0"/>
                <a:solidFill>
                  <a:schemeClr val="tx1"/>
                </a:solidFill>
                <a:latin typeface="Arial" panose="020B0604020202020204" pitchFamily="34" charset="0"/>
                <a:cs typeface="Arial" panose="020B0604020202020204" pitchFamily="34" charset="0"/>
              </a:rPr>
              <a:t>guidelines, Lack </a:t>
            </a:r>
            <a:r>
              <a:rPr lang="en-US" dirty="0">
                <a:ln w="0"/>
                <a:solidFill>
                  <a:schemeClr val="tx1"/>
                </a:solidFill>
                <a:latin typeface="Arial" panose="020B0604020202020204" pitchFamily="34" charset="0"/>
                <a:cs typeface="Arial" panose="020B0604020202020204" pitchFamily="34" charset="0"/>
              </a:rPr>
              <a:t>of diagnosis and intervention.</a:t>
            </a:r>
          </a:p>
          <a:p>
            <a:pPr marL="285750" indent="-285750">
              <a:lnSpc>
                <a:spcPct val="150000"/>
              </a:lnSpc>
              <a:buFont typeface="Wingdings" panose="05000000000000000000" pitchFamily="2" charset="2"/>
              <a:buChar char="ü"/>
            </a:pPr>
            <a:r>
              <a:rPr lang="en-US" dirty="0" smtClean="0">
                <a:ln w="0"/>
                <a:solidFill>
                  <a:schemeClr val="tx1"/>
                </a:solidFill>
                <a:latin typeface="Arial" panose="020B0604020202020204" pitchFamily="34" charset="0"/>
                <a:cs typeface="Arial" panose="020B0604020202020204" pitchFamily="34" charset="0"/>
              </a:rPr>
              <a:t>Inconsistent </a:t>
            </a:r>
            <a:r>
              <a:rPr lang="en-US" dirty="0">
                <a:ln w="0"/>
                <a:solidFill>
                  <a:schemeClr val="tx1"/>
                </a:solidFill>
                <a:latin typeface="Arial" panose="020B0604020202020204" pitchFamily="34" charset="0"/>
                <a:cs typeface="Arial" panose="020B0604020202020204" pitchFamily="34" charset="0"/>
              </a:rPr>
              <a:t>documentation.</a:t>
            </a:r>
            <a:endParaRPr lang="en-IN" dirty="0">
              <a:ln w="0"/>
              <a:solidFill>
                <a:schemeClr val="tx1"/>
              </a:solidFill>
              <a:latin typeface="Arial" panose="020B0604020202020204" pitchFamily="34" charset="0"/>
              <a:cs typeface="Arial" panose="020B0604020202020204" pitchFamily="34" charset="0"/>
            </a:endParaRPr>
          </a:p>
        </p:txBody>
      </p:sp>
      <p:sp>
        <p:nvSpPr>
          <p:cNvPr id="4" name="Rectangle 3"/>
          <p:cNvSpPr/>
          <p:nvPr/>
        </p:nvSpPr>
        <p:spPr>
          <a:xfrm>
            <a:off x="198783" y="1305340"/>
            <a:ext cx="6480312" cy="5552659"/>
          </a:xfrm>
          <a:prstGeom prst="rect">
            <a:avLst/>
          </a:prstGeom>
          <a:solidFill>
            <a:srgbClr val="F49A9A"/>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50000"/>
              </a:lnSpc>
            </a:pPr>
            <a:r>
              <a:rPr lang="en-US" b="1" dirty="0" err="1" smtClean="0">
                <a:solidFill>
                  <a:schemeClr val="tx1"/>
                </a:solidFill>
                <a:latin typeface="Arial" panose="020B0604020202020204" pitchFamily="34" charset="0"/>
                <a:cs typeface="Arial" panose="020B0604020202020204" pitchFamily="34" charset="0"/>
              </a:rPr>
              <a:t>i</a:t>
            </a:r>
            <a:r>
              <a:rPr lang="en-US" b="1" dirty="0">
                <a:solidFill>
                  <a:schemeClr val="tx1"/>
                </a:solidFill>
                <a:latin typeface="Arial" panose="020B0604020202020204" pitchFamily="34" charset="0"/>
                <a:cs typeface="Arial" panose="020B0604020202020204" pitchFamily="34" charset="0"/>
              </a:rPr>
              <a:t>. Leadership</a:t>
            </a:r>
          </a:p>
          <a:p>
            <a:pPr marL="285750" indent="-285750">
              <a:lnSpc>
                <a:spcPct val="150000"/>
              </a:lnSpc>
              <a:buFont typeface="Wingdings" panose="05000000000000000000" pitchFamily="2" charset="2"/>
              <a:buChar char="ü"/>
            </a:pPr>
            <a:r>
              <a:rPr lang="en-US" dirty="0">
                <a:solidFill>
                  <a:schemeClr val="tx1"/>
                </a:solidFill>
                <a:latin typeface="Arial" panose="020B0604020202020204" pitchFamily="34" charset="0"/>
                <a:cs typeface="Arial" panose="020B0604020202020204" pitchFamily="34" charset="0"/>
              </a:rPr>
              <a:t>Lack of Safety Leadership (not observed).</a:t>
            </a:r>
          </a:p>
          <a:p>
            <a:pPr marL="285750" indent="-285750">
              <a:lnSpc>
                <a:spcPct val="150000"/>
              </a:lnSpc>
              <a:buFont typeface="Wingdings" panose="05000000000000000000" pitchFamily="2" charset="2"/>
              <a:buChar char="ü"/>
            </a:pPr>
            <a:r>
              <a:rPr lang="en-US" dirty="0">
                <a:solidFill>
                  <a:schemeClr val="tx1"/>
                </a:solidFill>
                <a:latin typeface="Arial" panose="020B0604020202020204" pitchFamily="34" charset="0"/>
                <a:cs typeface="Arial" panose="020B0604020202020204" pitchFamily="34" charset="0"/>
              </a:rPr>
              <a:t>Poor accountability.</a:t>
            </a:r>
          </a:p>
          <a:p>
            <a:pPr marL="285750" indent="-285750">
              <a:lnSpc>
                <a:spcPct val="150000"/>
              </a:lnSpc>
              <a:buFont typeface="Wingdings" panose="05000000000000000000" pitchFamily="2" charset="2"/>
              <a:buChar char="ü"/>
            </a:pPr>
            <a:r>
              <a:rPr lang="en-US" dirty="0">
                <a:solidFill>
                  <a:schemeClr val="tx1"/>
                </a:solidFill>
                <a:latin typeface="Arial" panose="020B0604020202020204" pitchFamily="34" charset="0"/>
                <a:cs typeface="Arial" panose="020B0604020202020204" pitchFamily="34" charset="0"/>
              </a:rPr>
              <a:t>Failure to address patient concerns.</a:t>
            </a:r>
          </a:p>
          <a:p>
            <a:pPr>
              <a:lnSpc>
                <a:spcPct val="150000"/>
              </a:lnSpc>
            </a:pPr>
            <a:r>
              <a:rPr lang="en-US" b="1" dirty="0">
                <a:solidFill>
                  <a:schemeClr val="tx1"/>
                </a:solidFill>
                <a:latin typeface="Arial" panose="020B0604020202020204" pitchFamily="34" charset="0"/>
                <a:cs typeface="Arial" panose="020B0604020202020204" pitchFamily="34" charset="0"/>
              </a:rPr>
              <a:t>ii. Governance</a:t>
            </a:r>
          </a:p>
          <a:p>
            <a:pPr marL="285750" indent="-285750">
              <a:lnSpc>
                <a:spcPct val="150000"/>
              </a:lnSpc>
              <a:buFont typeface="Wingdings" panose="05000000000000000000" pitchFamily="2" charset="2"/>
              <a:buChar char="ü"/>
            </a:pPr>
            <a:r>
              <a:rPr lang="en-US" dirty="0">
                <a:solidFill>
                  <a:schemeClr val="tx1"/>
                </a:solidFill>
                <a:latin typeface="Arial" panose="020B0604020202020204" pitchFamily="34" charset="0"/>
                <a:cs typeface="Arial" panose="020B0604020202020204" pitchFamily="34" charset="0"/>
              </a:rPr>
              <a:t>Weak clinical governance.</a:t>
            </a:r>
          </a:p>
          <a:p>
            <a:pPr marL="285750" indent="-285750">
              <a:lnSpc>
                <a:spcPct val="150000"/>
              </a:lnSpc>
              <a:buFont typeface="Wingdings" panose="05000000000000000000" pitchFamily="2" charset="2"/>
              <a:buChar char="ü"/>
            </a:pPr>
            <a:r>
              <a:rPr lang="en-US" dirty="0">
                <a:solidFill>
                  <a:schemeClr val="tx1"/>
                </a:solidFill>
                <a:latin typeface="Arial" panose="020B0604020202020204" pitchFamily="34" charset="0"/>
                <a:cs typeface="Arial" panose="020B0604020202020204" pitchFamily="34" charset="0"/>
              </a:rPr>
              <a:t>Ineffective risk management.</a:t>
            </a:r>
          </a:p>
          <a:p>
            <a:pPr marL="285750" indent="-285750">
              <a:lnSpc>
                <a:spcPct val="150000"/>
              </a:lnSpc>
              <a:buFont typeface="Wingdings" panose="05000000000000000000" pitchFamily="2" charset="2"/>
              <a:buChar char="ü"/>
            </a:pPr>
            <a:r>
              <a:rPr lang="en-US" dirty="0">
                <a:solidFill>
                  <a:schemeClr val="tx1"/>
                </a:solidFill>
                <a:latin typeface="Arial" panose="020B0604020202020204" pitchFamily="34" charset="0"/>
                <a:cs typeface="Arial" panose="020B0604020202020204" pitchFamily="34" charset="0"/>
              </a:rPr>
              <a:t>There is inadequate incident recording and investigation.</a:t>
            </a:r>
          </a:p>
          <a:p>
            <a:pPr>
              <a:lnSpc>
                <a:spcPct val="150000"/>
              </a:lnSpc>
            </a:pPr>
            <a:r>
              <a:rPr lang="en-US" b="1" dirty="0">
                <a:solidFill>
                  <a:schemeClr val="tx1"/>
                </a:solidFill>
                <a:latin typeface="Arial" panose="020B0604020202020204" pitchFamily="34" charset="0"/>
                <a:cs typeface="Arial" panose="020B0604020202020204" pitchFamily="34" charset="0"/>
              </a:rPr>
              <a:t>iii. </a:t>
            </a:r>
            <a:r>
              <a:rPr lang="en-US" b="1" dirty="0" err="1">
                <a:solidFill>
                  <a:schemeClr val="tx1"/>
                </a:solidFill>
                <a:latin typeface="Arial" panose="020B0604020202020204" pitchFamily="34" charset="0"/>
                <a:cs typeface="Arial" panose="020B0604020202020204" pitchFamily="34" charset="0"/>
              </a:rPr>
              <a:t>Organisational</a:t>
            </a:r>
            <a:r>
              <a:rPr lang="en-US" b="1" dirty="0">
                <a:solidFill>
                  <a:schemeClr val="tx1"/>
                </a:solidFill>
                <a:latin typeface="Arial" panose="020B0604020202020204" pitchFamily="34" charset="0"/>
                <a:cs typeface="Arial" panose="020B0604020202020204" pitchFamily="34" charset="0"/>
              </a:rPr>
              <a:t> Culture</a:t>
            </a:r>
          </a:p>
          <a:p>
            <a:pPr marL="285750" indent="-285750">
              <a:lnSpc>
                <a:spcPct val="150000"/>
              </a:lnSpc>
              <a:buFont typeface="Wingdings" panose="05000000000000000000" pitchFamily="2" charset="2"/>
              <a:buChar char="ü"/>
            </a:pPr>
            <a:r>
              <a:rPr lang="en-US" dirty="0">
                <a:solidFill>
                  <a:schemeClr val="tx1"/>
                </a:solidFill>
                <a:latin typeface="Arial" panose="020B0604020202020204" pitchFamily="34" charset="0"/>
                <a:cs typeface="Arial" panose="020B0604020202020204" pitchFamily="34" charset="0"/>
              </a:rPr>
              <a:t>Defensive culture.</a:t>
            </a:r>
          </a:p>
          <a:p>
            <a:pPr marL="285750" indent="-285750">
              <a:lnSpc>
                <a:spcPct val="150000"/>
              </a:lnSpc>
              <a:buFont typeface="Wingdings" panose="05000000000000000000" pitchFamily="2" charset="2"/>
              <a:buChar char="ü"/>
            </a:pPr>
            <a:r>
              <a:rPr lang="en-US" dirty="0">
                <a:solidFill>
                  <a:schemeClr val="tx1"/>
                </a:solidFill>
                <a:latin typeface="Arial" panose="020B0604020202020204" pitchFamily="34" charset="0"/>
                <a:cs typeface="Arial" panose="020B0604020202020204" pitchFamily="34" charset="0"/>
              </a:rPr>
              <a:t>Not learning from adverse events.</a:t>
            </a:r>
          </a:p>
          <a:p>
            <a:pPr marL="285750" indent="-285750">
              <a:lnSpc>
                <a:spcPct val="150000"/>
              </a:lnSpc>
              <a:buFont typeface="Wingdings" panose="05000000000000000000" pitchFamily="2" charset="2"/>
              <a:buChar char="ü"/>
            </a:pPr>
            <a:r>
              <a:rPr lang="en-US" dirty="0">
                <a:solidFill>
                  <a:schemeClr val="tx1"/>
                </a:solidFill>
                <a:latin typeface="Arial" panose="020B0604020202020204" pitchFamily="34" charset="0"/>
                <a:cs typeface="Arial" panose="020B0604020202020204" pitchFamily="34" charset="0"/>
              </a:rPr>
              <a:t>Staff not wanting to voice concerns.</a:t>
            </a:r>
          </a:p>
          <a:p>
            <a:pPr marL="285750" indent="-285750">
              <a:lnSpc>
                <a:spcPct val="150000"/>
              </a:lnSpc>
              <a:buFont typeface="Wingdings" panose="05000000000000000000" pitchFamily="2" charset="2"/>
              <a:buChar char="ü"/>
            </a:pPr>
            <a:r>
              <a:rPr lang="en-US" dirty="0">
                <a:solidFill>
                  <a:schemeClr val="tx1"/>
                </a:solidFill>
                <a:latin typeface="Arial" panose="020B0604020202020204" pitchFamily="34" charset="0"/>
                <a:cs typeface="Arial" panose="020B0604020202020204" pitchFamily="34" charset="0"/>
              </a:rPr>
              <a:t>Poor psychological safety.</a:t>
            </a:r>
          </a:p>
        </p:txBody>
      </p:sp>
      <p:sp>
        <p:nvSpPr>
          <p:cNvPr id="5" name="Rounded Rectangle 4"/>
          <p:cNvSpPr/>
          <p:nvPr/>
        </p:nvSpPr>
        <p:spPr>
          <a:xfrm>
            <a:off x="198784" y="106016"/>
            <a:ext cx="11767930" cy="1152942"/>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800" b="1" dirty="0">
                <a:latin typeface="Arial" panose="020B0604020202020204" pitchFamily="34" charset="0"/>
                <a:cs typeface="Arial" panose="020B0604020202020204" pitchFamily="34" charset="0"/>
              </a:rPr>
              <a:t>Systemic Quality Failures</a:t>
            </a:r>
          </a:p>
        </p:txBody>
      </p:sp>
      <p:pic>
        <p:nvPicPr>
          <p:cNvPr id="3074" name="Picture 2" descr="Message System Failure Against Background Binary Stock Vector (Royalty  Free) 1283687281 | Shutterstoc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27096" y="59634"/>
            <a:ext cx="2239617" cy="1245705"/>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3"/>
          <a:stretch>
            <a:fillRect/>
          </a:stretch>
        </p:blipFill>
        <p:spPr>
          <a:xfrm>
            <a:off x="271668" y="59634"/>
            <a:ext cx="2186609" cy="1351726"/>
          </a:xfrm>
          <a:prstGeom prst="ellipse">
            <a:avLst/>
          </a:prstGeom>
          <a:ln>
            <a:noFill/>
          </a:ln>
          <a:effectLst>
            <a:softEdge rad="112500"/>
          </a:effectLst>
        </p:spPr>
      </p:pic>
    </p:spTree>
    <p:extLst>
      <p:ext uri="{BB962C8B-B14F-4D97-AF65-F5344CB8AC3E}">
        <p14:creationId xmlns:p14="http://schemas.microsoft.com/office/powerpoint/2010/main" val="370189623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5530" y="1"/>
            <a:ext cx="11781183" cy="1265582"/>
          </a:xfrm>
          <a:prstGeom prst="rect">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US" sz="2800" b="1" dirty="0" smtClean="0">
                <a:latin typeface="Arial" panose="020B0604020202020204" pitchFamily="34" charset="0"/>
                <a:cs typeface="Arial" panose="020B0604020202020204" pitchFamily="34" charset="0"/>
              </a:rPr>
              <a:t>                  </a:t>
            </a:r>
            <a:r>
              <a:rPr lang="en-US" sz="2800" b="1" dirty="0" smtClean="0">
                <a:solidFill>
                  <a:schemeClr val="accent6">
                    <a:lumMod val="20000"/>
                    <a:lumOff val="80000"/>
                  </a:schemeClr>
                </a:solidFill>
                <a:latin typeface="Arial" panose="020B0604020202020204" pitchFamily="34" charset="0"/>
                <a:cs typeface="Arial" panose="020B0604020202020204" pitchFamily="34" charset="0"/>
              </a:rPr>
              <a:t>Applying </a:t>
            </a:r>
            <a:r>
              <a:rPr lang="en-US" sz="2800" b="1" dirty="0">
                <a:solidFill>
                  <a:schemeClr val="accent6">
                    <a:lumMod val="20000"/>
                    <a:lumOff val="80000"/>
                  </a:schemeClr>
                </a:solidFill>
                <a:latin typeface="Arial" panose="020B0604020202020204" pitchFamily="34" charset="0"/>
                <a:cs typeface="Arial" panose="020B0604020202020204" pitchFamily="34" charset="0"/>
              </a:rPr>
              <a:t>the Swiss Cheese Model to the Shrewsbury &amp; Telford Maternity </a:t>
            </a:r>
            <a:r>
              <a:rPr lang="en-US" sz="2800" b="1" dirty="0" smtClean="0">
                <a:solidFill>
                  <a:schemeClr val="accent6">
                    <a:lumMod val="20000"/>
                    <a:lumOff val="80000"/>
                  </a:schemeClr>
                </a:solidFill>
                <a:latin typeface="Arial" panose="020B0604020202020204" pitchFamily="34" charset="0"/>
                <a:cs typeface="Arial" panose="020B0604020202020204" pitchFamily="34" charset="0"/>
              </a:rPr>
              <a:t>Scandal</a:t>
            </a:r>
            <a:endParaRPr lang="en-IN" sz="2800" b="1" dirty="0">
              <a:solidFill>
                <a:schemeClr val="accent6">
                  <a:lumMod val="20000"/>
                  <a:lumOff val="80000"/>
                </a:schemeClr>
              </a:solidFill>
              <a:latin typeface="Arial" panose="020B0604020202020204" pitchFamily="34" charset="0"/>
              <a:cs typeface="Arial" panose="020B0604020202020204" pitchFamily="34" charset="0"/>
            </a:endParaRPr>
          </a:p>
        </p:txBody>
      </p:sp>
      <p:sp>
        <p:nvSpPr>
          <p:cNvPr id="3" name="Rounded Rectangle 2"/>
          <p:cNvSpPr/>
          <p:nvPr/>
        </p:nvSpPr>
        <p:spPr>
          <a:xfrm>
            <a:off x="185530" y="1265583"/>
            <a:ext cx="6082748" cy="5565913"/>
          </a:xfrm>
          <a:prstGeom prst="roundRect">
            <a:avLst/>
          </a:prstGeom>
          <a:solidFill>
            <a:srgbClr val="F49A9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400" dirty="0">
                <a:ln w="0"/>
                <a:solidFill>
                  <a:schemeClr val="tx1"/>
                </a:solidFill>
                <a:latin typeface="Arial" panose="020B0604020202020204" pitchFamily="34" charset="0"/>
                <a:cs typeface="Arial" panose="020B0604020202020204" pitchFamily="34" charset="0"/>
              </a:rPr>
              <a:t>The Swiss Cheese Model helps to understand that patient harm can result from the interaction of multiple layers of </a:t>
            </a:r>
            <a:r>
              <a:rPr lang="en-US" sz="2400" dirty="0" err="1">
                <a:ln w="0"/>
                <a:solidFill>
                  <a:schemeClr val="tx1"/>
                </a:solidFill>
                <a:latin typeface="Arial" panose="020B0604020202020204" pitchFamily="34" charset="0"/>
                <a:cs typeface="Arial" panose="020B0604020202020204" pitchFamily="34" charset="0"/>
              </a:rPr>
              <a:t>organisational</a:t>
            </a:r>
            <a:r>
              <a:rPr lang="en-US" sz="2400" dirty="0">
                <a:ln w="0"/>
                <a:solidFill>
                  <a:schemeClr val="tx1"/>
                </a:solidFill>
                <a:latin typeface="Arial" panose="020B0604020202020204" pitchFamily="34" charset="0"/>
                <a:cs typeface="Arial" panose="020B0604020202020204" pitchFamily="34" charset="0"/>
              </a:rPr>
              <a:t> safeguards that fail to connect. Adverse events are associated with a lack of error, but weakness in multiple parts of the healthcare system, which when combined, allow adverse events to occur.</a:t>
            </a:r>
            <a:endParaRPr lang="en-IN" sz="2400" dirty="0">
              <a:ln w="0"/>
              <a:solidFill>
                <a:schemeClr val="tx1"/>
              </a:solidFill>
              <a:latin typeface="Arial" panose="020B0604020202020204" pitchFamily="34" charset="0"/>
              <a:cs typeface="Arial" panose="020B0604020202020204" pitchFamily="34" charset="0"/>
            </a:endParaRPr>
          </a:p>
        </p:txBody>
      </p:sp>
      <p:pic>
        <p:nvPicPr>
          <p:cNvPr id="1026" name="Picture 2" descr="Swiss Cheese Model Patient Safety Ppt at Matthew Greig blo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93565" y="1327522"/>
            <a:ext cx="5473148" cy="4212190"/>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a:extLst/>
        </p:spPr>
      </p:pic>
      <p:sp>
        <p:nvSpPr>
          <p:cNvPr id="4" name="TextBox 3"/>
          <p:cNvSpPr txBox="1"/>
          <p:nvPr/>
        </p:nvSpPr>
        <p:spPr>
          <a:xfrm>
            <a:off x="6692348" y="5687791"/>
            <a:ext cx="5274365" cy="872034"/>
          </a:xfrm>
          <a:prstGeom prst="rect">
            <a:avLst/>
          </a:prstGeom>
          <a:noFill/>
        </p:spPr>
        <p:txBody>
          <a:bodyPr wrap="square" rtlCol="0" anchor="b">
            <a:spAutoFit/>
          </a:bodyPr>
          <a:lstStyle/>
          <a:p>
            <a:pPr>
              <a:lnSpc>
                <a:spcPct val="150000"/>
              </a:lnSpc>
            </a:pPr>
            <a:r>
              <a:rPr lang="en-US" b="1" dirty="0" smtClean="0">
                <a:latin typeface="Arial" panose="020B0604020202020204" pitchFamily="34" charset="0"/>
                <a:cs typeface="Arial" panose="020B0604020202020204" pitchFamily="34" charset="0"/>
              </a:rPr>
              <a:t>Swiss </a:t>
            </a:r>
            <a:r>
              <a:rPr lang="en-US" b="1" dirty="0">
                <a:latin typeface="Arial" panose="020B0604020202020204" pitchFamily="34" charset="0"/>
                <a:cs typeface="Arial" panose="020B0604020202020204" pitchFamily="34" charset="0"/>
              </a:rPr>
              <a:t>Cheese Model: </a:t>
            </a:r>
            <a:r>
              <a:rPr lang="en-US" dirty="0">
                <a:latin typeface="Arial" panose="020B0604020202020204" pitchFamily="34" charset="0"/>
                <a:cs typeface="Arial" panose="020B0604020202020204" pitchFamily="34" charset="0"/>
              </a:rPr>
              <a:t>Multiple system failures that allow patient harm to </a:t>
            </a:r>
            <a:r>
              <a:rPr lang="en-US" dirty="0" smtClean="0">
                <a:latin typeface="Arial" panose="020B0604020202020204" pitchFamily="34" charset="0"/>
                <a:cs typeface="Arial" panose="020B0604020202020204" pitchFamily="34" charset="0"/>
              </a:rPr>
              <a:t>occur (Reason </a:t>
            </a:r>
            <a:r>
              <a:rPr lang="en-US" dirty="0">
                <a:latin typeface="Arial" panose="020B0604020202020204" pitchFamily="34" charset="0"/>
                <a:cs typeface="Arial" panose="020B0604020202020204" pitchFamily="34" charset="0"/>
              </a:rPr>
              <a:t>(2000).</a:t>
            </a:r>
            <a:endParaRPr lang="en-IN"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stretch>
            <a:fillRect/>
          </a:stretch>
        </p:blipFill>
        <p:spPr>
          <a:xfrm>
            <a:off x="185530" y="0"/>
            <a:ext cx="2067339" cy="1327522"/>
          </a:xfrm>
          <a:prstGeom prst="rect">
            <a:avLst/>
          </a:prstGeom>
          <a:ln>
            <a:noFill/>
          </a:ln>
          <a:effectLst>
            <a:softEdge rad="112500"/>
          </a:effectLst>
        </p:spPr>
      </p:pic>
    </p:spTree>
    <p:extLst>
      <p:ext uri="{BB962C8B-B14F-4D97-AF65-F5344CB8AC3E}">
        <p14:creationId xmlns:p14="http://schemas.microsoft.com/office/powerpoint/2010/main" val="204058809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4087726945"/>
              </p:ext>
            </p:extLst>
          </p:nvPr>
        </p:nvGraphicFramePr>
        <p:xfrm>
          <a:off x="0" y="0"/>
          <a:ext cx="12191999" cy="6858000"/>
        </p:xfrm>
        <a:graphic>
          <a:graphicData uri="http://schemas.openxmlformats.org/drawingml/2006/table">
            <a:tbl>
              <a:tblPr firstRow="1" bandRow="1">
                <a:tableStyleId>{5C22544A-7EE6-4342-B048-85BDC9FD1C3A}</a:tableStyleId>
              </a:tblPr>
              <a:tblGrid>
                <a:gridCol w="670070">
                  <a:extLst>
                    <a:ext uri="{9D8B030D-6E8A-4147-A177-3AD203B41FA5}">
                      <a16:colId xmlns:a16="http://schemas.microsoft.com/office/drawing/2014/main" val="3021339937"/>
                    </a:ext>
                  </a:extLst>
                </a:gridCol>
                <a:gridCol w="2076803">
                  <a:extLst>
                    <a:ext uri="{9D8B030D-6E8A-4147-A177-3AD203B41FA5}">
                      <a16:colId xmlns:a16="http://schemas.microsoft.com/office/drawing/2014/main" val="1292483485"/>
                    </a:ext>
                  </a:extLst>
                </a:gridCol>
                <a:gridCol w="5198626">
                  <a:extLst>
                    <a:ext uri="{9D8B030D-6E8A-4147-A177-3AD203B41FA5}">
                      <a16:colId xmlns:a16="http://schemas.microsoft.com/office/drawing/2014/main" val="4015909508"/>
                    </a:ext>
                  </a:extLst>
                </a:gridCol>
                <a:gridCol w="4246500">
                  <a:extLst>
                    <a:ext uri="{9D8B030D-6E8A-4147-A177-3AD203B41FA5}">
                      <a16:colId xmlns:a16="http://schemas.microsoft.com/office/drawing/2014/main" val="3914858818"/>
                    </a:ext>
                  </a:extLst>
                </a:gridCol>
              </a:tblGrid>
              <a:tr h="843807">
                <a:tc>
                  <a:txBody>
                    <a:bodyPr/>
                    <a:lstStyle/>
                    <a:p>
                      <a:pPr algn="ctr">
                        <a:lnSpc>
                          <a:spcPct val="150000"/>
                        </a:lnSpc>
                      </a:pPr>
                      <a:r>
                        <a:rPr lang="en-US" sz="2000" dirty="0" smtClean="0">
                          <a:latin typeface="Arial" panose="020B0604020202020204" pitchFamily="34" charset="0"/>
                          <a:cs typeface="Arial" panose="020B0604020202020204" pitchFamily="34" charset="0"/>
                        </a:rPr>
                        <a:t>SR.NO</a:t>
                      </a:r>
                      <a:endParaRPr lang="en-IN" sz="2000" dirty="0">
                        <a:latin typeface="Arial" panose="020B0604020202020204" pitchFamily="34" charset="0"/>
                        <a:cs typeface="Arial" panose="020B0604020202020204" pitchFamily="34" charset="0"/>
                      </a:endParaRPr>
                    </a:p>
                  </a:txBody>
                  <a:tcPr/>
                </a:tc>
                <a:tc>
                  <a:txBody>
                    <a:bodyPr/>
                    <a:lstStyle/>
                    <a:p>
                      <a:pPr algn="ctr">
                        <a:lnSpc>
                          <a:spcPct val="150000"/>
                        </a:lnSpc>
                      </a:pPr>
                      <a:r>
                        <a:rPr lang="en-US" sz="2000" dirty="0" smtClean="0">
                          <a:latin typeface="Arial" panose="020B0604020202020204" pitchFamily="34" charset="0"/>
                          <a:cs typeface="Arial" panose="020B0604020202020204" pitchFamily="34" charset="0"/>
                        </a:rPr>
                        <a:t>Safety </a:t>
                      </a:r>
                      <a:r>
                        <a:rPr lang="en-US" sz="2000" dirty="0" err="1" smtClean="0">
                          <a:latin typeface="Arial" panose="020B0604020202020204" pitchFamily="34" charset="0"/>
                          <a:cs typeface="Arial" panose="020B0604020202020204" pitchFamily="34" charset="0"/>
                        </a:rPr>
                        <a:t>Defence</a:t>
                      </a:r>
                      <a:r>
                        <a:rPr lang="en-US" sz="2000" dirty="0" smtClean="0">
                          <a:latin typeface="Arial" panose="020B0604020202020204" pitchFamily="34" charset="0"/>
                          <a:cs typeface="Arial" panose="020B0604020202020204" pitchFamily="34" charset="0"/>
                        </a:rPr>
                        <a:t> Layer</a:t>
                      </a:r>
                    </a:p>
                  </a:txBody>
                  <a:tcPr/>
                </a:tc>
                <a:tc>
                  <a:txBody>
                    <a:bodyPr/>
                    <a:lstStyle/>
                    <a:p>
                      <a:pPr algn="ctr">
                        <a:lnSpc>
                          <a:spcPct val="150000"/>
                        </a:lnSpc>
                      </a:pPr>
                      <a:r>
                        <a:rPr lang="en-US" sz="2000" dirty="0" smtClean="0">
                          <a:latin typeface="Arial" panose="020B0604020202020204" pitchFamily="34" charset="0"/>
                          <a:cs typeface="Arial" panose="020B0604020202020204" pitchFamily="34" charset="0"/>
                        </a:rPr>
                        <a:t>Failure Identified</a:t>
                      </a:r>
                    </a:p>
                  </a:txBody>
                  <a:tcPr/>
                </a:tc>
                <a:tc>
                  <a:txBody>
                    <a:bodyPr/>
                    <a:lstStyle/>
                    <a:p>
                      <a:pPr algn="ctr">
                        <a:lnSpc>
                          <a:spcPct val="150000"/>
                        </a:lnSpc>
                      </a:pPr>
                      <a:r>
                        <a:rPr lang="en-US" sz="2000" dirty="0" smtClean="0">
                          <a:latin typeface="Arial" panose="020B0604020202020204" pitchFamily="34" charset="0"/>
                          <a:cs typeface="Arial" panose="020B0604020202020204" pitchFamily="34" charset="0"/>
                        </a:rPr>
                        <a:t>Impact on Patient Safety</a:t>
                      </a:r>
                      <a:endParaRPr lang="en-IN"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4299484"/>
                  </a:ext>
                </a:extLst>
              </a:tr>
              <a:tr h="1223521">
                <a:tc>
                  <a:txBody>
                    <a:bodyPr/>
                    <a:lstStyle/>
                    <a:p>
                      <a:pPr algn="just">
                        <a:lnSpc>
                          <a:spcPct val="150000"/>
                        </a:lnSpc>
                      </a:pPr>
                      <a:r>
                        <a:rPr lang="en-US" sz="2000" dirty="0" smtClean="0">
                          <a:latin typeface="Arial" panose="020B0604020202020204" pitchFamily="34" charset="0"/>
                          <a:cs typeface="Arial" panose="020B0604020202020204" pitchFamily="34" charset="0"/>
                        </a:rPr>
                        <a:t>1.</a:t>
                      </a:r>
                      <a:endParaRPr lang="en-IN" sz="2000" dirty="0">
                        <a:latin typeface="Arial" panose="020B0604020202020204" pitchFamily="34" charset="0"/>
                        <a:cs typeface="Arial" panose="020B0604020202020204" pitchFamily="34" charset="0"/>
                      </a:endParaRPr>
                    </a:p>
                  </a:txBody>
                  <a:tcPr/>
                </a:tc>
                <a:tc>
                  <a:txBody>
                    <a:bodyPr/>
                    <a:lstStyle/>
                    <a:p>
                      <a:pPr algn="just">
                        <a:lnSpc>
                          <a:spcPct val="150000"/>
                        </a:lnSpc>
                      </a:pPr>
                      <a:r>
                        <a:rPr lang="en-US" sz="2000" dirty="0" smtClean="0">
                          <a:latin typeface="Arial" panose="020B0604020202020204" pitchFamily="34" charset="0"/>
                          <a:cs typeface="Arial" panose="020B0604020202020204" pitchFamily="34" charset="0"/>
                        </a:rPr>
                        <a:t>National Policy</a:t>
                      </a:r>
                    </a:p>
                  </a:txBody>
                  <a:tcPr/>
                </a:tc>
                <a:tc>
                  <a:txBody>
                    <a:bodyPr/>
                    <a:lstStyle/>
                    <a:p>
                      <a:pPr algn="just">
                        <a:lnSpc>
                          <a:spcPct val="150000"/>
                        </a:lnSpc>
                      </a:pPr>
                      <a:r>
                        <a:rPr lang="en-US" sz="2000" dirty="0" smtClean="0">
                          <a:latin typeface="Arial" panose="020B0604020202020204" pitchFamily="34" charset="0"/>
                          <a:cs typeface="Arial" panose="020B0604020202020204" pitchFamily="34" charset="0"/>
                        </a:rPr>
                        <a:t>Failure to implement maternity safety guidance from the NHS and/or national recommendations in a consistent manner</a:t>
                      </a:r>
                    </a:p>
                  </a:txBody>
                  <a:tcPr/>
                </a:tc>
                <a:tc>
                  <a:txBody>
                    <a:bodyPr/>
                    <a:lstStyle/>
                    <a:p>
                      <a:pPr algn="just">
                        <a:lnSpc>
                          <a:spcPct val="150000"/>
                        </a:lnSpc>
                      </a:pPr>
                      <a:r>
                        <a:rPr lang="en-US" sz="2000" dirty="0" smtClean="0">
                          <a:latin typeface="Arial" panose="020B0604020202020204" pitchFamily="34" charset="0"/>
                          <a:cs typeface="Arial" panose="020B0604020202020204" pitchFamily="34" charset="0"/>
                        </a:rPr>
                        <a:t>Variation in maternity care standards and delayed adoption of evidence-based practice</a:t>
                      </a:r>
                    </a:p>
                  </a:txBody>
                  <a:tcPr/>
                </a:tc>
                <a:extLst>
                  <a:ext uri="{0D108BD9-81ED-4DB2-BD59-A6C34878D82A}">
                    <a16:rowId xmlns:a16="http://schemas.microsoft.com/office/drawing/2014/main" val="4039418115"/>
                  </a:ext>
                </a:extLst>
              </a:tr>
              <a:tr h="843807">
                <a:tc>
                  <a:txBody>
                    <a:bodyPr/>
                    <a:lstStyle/>
                    <a:p>
                      <a:pPr algn="just">
                        <a:lnSpc>
                          <a:spcPct val="150000"/>
                        </a:lnSpc>
                      </a:pPr>
                      <a:r>
                        <a:rPr lang="en-IN" sz="2000" dirty="0" smtClean="0">
                          <a:latin typeface="Arial" panose="020B0604020202020204" pitchFamily="34" charset="0"/>
                          <a:cs typeface="Arial" panose="020B0604020202020204" pitchFamily="34" charset="0"/>
                        </a:rPr>
                        <a:t>2.</a:t>
                      </a:r>
                      <a:endParaRPr lang="en-IN" sz="2000" dirty="0">
                        <a:latin typeface="Arial" panose="020B0604020202020204" pitchFamily="34" charset="0"/>
                        <a:cs typeface="Arial" panose="020B0604020202020204" pitchFamily="34" charset="0"/>
                      </a:endParaRPr>
                    </a:p>
                  </a:txBody>
                  <a:tcPr/>
                </a:tc>
                <a:tc>
                  <a:txBody>
                    <a:bodyPr/>
                    <a:lstStyle/>
                    <a:p>
                      <a:pPr algn="just">
                        <a:lnSpc>
                          <a:spcPct val="150000"/>
                        </a:lnSpc>
                      </a:pPr>
                      <a:r>
                        <a:rPr lang="en-IN" sz="2000" dirty="0" smtClean="0">
                          <a:latin typeface="Arial" panose="020B0604020202020204" pitchFamily="34" charset="0"/>
                          <a:cs typeface="Arial" panose="020B0604020202020204" pitchFamily="34" charset="0"/>
                        </a:rPr>
                        <a:t>Trust Leadership</a:t>
                      </a:r>
                      <a:endParaRPr lang="en-IN" sz="2000" dirty="0">
                        <a:latin typeface="Arial" panose="020B0604020202020204" pitchFamily="34" charset="0"/>
                        <a:cs typeface="Arial" panose="020B0604020202020204" pitchFamily="34" charset="0"/>
                      </a:endParaRPr>
                    </a:p>
                  </a:txBody>
                  <a:tcPr/>
                </a:tc>
                <a:tc>
                  <a:txBody>
                    <a:bodyPr/>
                    <a:lstStyle/>
                    <a:p>
                      <a:pPr algn="just">
                        <a:lnSpc>
                          <a:spcPct val="150000"/>
                        </a:lnSpc>
                      </a:pPr>
                      <a:r>
                        <a:rPr lang="en-US" sz="2000" dirty="0" smtClean="0">
                          <a:latin typeface="Arial" panose="020B0604020202020204" pitchFamily="34" charset="0"/>
                          <a:cs typeface="Arial" panose="020B0604020202020204" pitchFamily="34" charset="0"/>
                        </a:rPr>
                        <a:t>Inadequate Leadership, weak accountability and a culture that is not conducive to challenge</a:t>
                      </a:r>
                      <a:endParaRPr lang="en-IN" sz="2000" dirty="0">
                        <a:latin typeface="Arial" panose="020B0604020202020204" pitchFamily="34" charset="0"/>
                        <a:cs typeface="Arial" panose="020B0604020202020204" pitchFamily="34" charset="0"/>
                      </a:endParaRPr>
                    </a:p>
                  </a:txBody>
                  <a:tcPr/>
                </a:tc>
                <a:tc>
                  <a:txBody>
                    <a:bodyPr/>
                    <a:lstStyle/>
                    <a:p>
                      <a:pPr algn="just">
                        <a:lnSpc>
                          <a:spcPct val="150000"/>
                        </a:lnSpc>
                      </a:pPr>
                      <a:r>
                        <a:rPr lang="en-US" sz="2000" dirty="0" smtClean="0">
                          <a:latin typeface="Arial" panose="020B0604020202020204" pitchFamily="34" charset="0"/>
                          <a:cs typeface="Arial" panose="020B0604020202020204" pitchFamily="34" charset="0"/>
                        </a:rPr>
                        <a:t>Routine unhealthy acting practices were entrenched in the </a:t>
                      </a:r>
                      <a:r>
                        <a:rPr lang="en-US" sz="2000" dirty="0" err="1" smtClean="0">
                          <a:latin typeface="Arial" panose="020B0604020202020204" pitchFamily="34" charset="0"/>
                          <a:cs typeface="Arial" panose="020B0604020202020204" pitchFamily="34" charset="0"/>
                        </a:rPr>
                        <a:t>organisation</a:t>
                      </a:r>
                      <a:endParaRPr lang="en-IN"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869203328"/>
                  </a:ext>
                </a:extLst>
              </a:tr>
              <a:tr h="843807">
                <a:tc>
                  <a:txBody>
                    <a:bodyPr/>
                    <a:lstStyle/>
                    <a:p>
                      <a:pPr algn="just">
                        <a:lnSpc>
                          <a:spcPct val="150000"/>
                        </a:lnSpc>
                      </a:pPr>
                      <a:r>
                        <a:rPr lang="en-IN" sz="2000" dirty="0" smtClean="0">
                          <a:latin typeface="Arial" panose="020B0604020202020204" pitchFamily="34" charset="0"/>
                          <a:cs typeface="Arial" panose="020B0604020202020204" pitchFamily="34" charset="0"/>
                        </a:rPr>
                        <a:t>3. </a:t>
                      </a:r>
                      <a:endParaRPr lang="en-IN" sz="2000" dirty="0">
                        <a:latin typeface="Arial" panose="020B0604020202020204" pitchFamily="34" charset="0"/>
                        <a:cs typeface="Arial" panose="020B0604020202020204" pitchFamily="34" charset="0"/>
                      </a:endParaRPr>
                    </a:p>
                  </a:txBody>
                  <a:tcPr/>
                </a:tc>
                <a:tc>
                  <a:txBody>
                    <a:bodyPr/>
                    <a:lstStyle/>
                    <a:p>
                      <a:pPr algn="just">
                        <a:lnSpc>
                          <a:spcPct val="150000"/>
                        </a:lnSpc>
                      </a:pPr>
                      <a:r>
                        <a:rPr lang="en-US" sz="2000" dirty="0" err="1" smtClean="0">
                          <a:latin typeface="Arial" panose="020B0604020202020204" pitchFamily="34" charset="0"/>
                          <a:cs typeface="Arial" panose="020B0604020202020204" pitchFamily="34" charset="0"/>
                        </a:rPr>
                        <a:t>Cinical</a:t>
                      </a:r>
                      <a:r>
                        <a:rPr lang="en-US" sz="2000" dirty="0" smtClean="0">
                          <a:latin typeface="Arial" panose="020B0604020202020204" pitchFamily="34" charset="0"/>
                          <a:cs typeface="Arial" panose="020B0604020202020204" pitchFamily="34" charset="0"/>
                        </a:rPr>
                        <a:t> Governance</a:t>
                      </a:r>
                    </a:p>
                  </a:txBody>
                  <a:tcPr/>
                </a:tc>
                <a:tc>
                  <a:txBody>
                    <a:bodyPr/>
                    <a:lstStyle/>
                    <a:p>
                      <a:pPr algn="just">
                        <a:lnSpc>
                          <a:spcPct val="150000"/>
                        </a:lnSpc>
                      </a:pPr>
                      <a:r>
                        <a:rPr lang="en-US" sz="2000" dirty="0" smtClean="0">
                          <a:latin typeface="Arial" panose="020B0604020202020204" pitchFamily="34" charset="0"/>
                          <a:cs typeface="Arial" panose="020B0604020202020204" pitchFamily="34" charset="0"/>
                        </a:rPr>
                        <a:t>Lack of reporting, poor investigation of serious incidents and limited </a:t>
                      </a:r>
                      <a:r>
                        <a:rPr lang="en-US" sz="2000" dirty="0" err="1" smtClean="0">
                          <a:latin typeface="Arial" panose="020B0604020202020204" pitchFamily="34" charset="0"/>
                          <a:cs typeface="Arial" panose="020B0604020202020204" pitchFamily="34" charset="0"/>
                        </a:rPr>
                        <a:t>organisational</a:t>
                      </a:r>
                      <a:r>
                        <a:rPr lang="en-US" sz="2000" dirty="0" smtClean="0">
                          <a:latin typeface="Arial" panose="020B0604020202020204" pitchFamily="34" charset="0"/>
                          <a:cs typeface="Arial" panose="020B0604020202020204" pitchFamily="34" charset="0"/>
                        </a:rPr>
                        <a:t> learning.</a:t>
                      </a:r>
                      <a:endParaRPr lang="en-US" sz="2000" dirty="0">
                        <a:latin typeface="Arial" panose="020B0604020202020204" pitchFamily="34" charset="0"/>
                        <a:cs typeface="Arial" panose="020B0604020202020204" pitchFamily="34" charset="0"/>
                      </a:endParaRPr>
                    </a:p>
                  </a:txBody>
                  <a:tcPr/>
                </a:tc>
                <a:tc>
                  <a: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2000" dirty="0" smtClean="0">
                          <a:latin typeface="Arial" panose="020B0604020202020204" pitchFamily="34" charset="0"/>
                          <a:cs typeface="Arial" panose="020B0604020202020204" pitchFamily="34" charset="0"/>
                        </a:rPr>
                        <a:t>Frequent failures were taking place with no successful corrective measures put in place.</a:t>
                      </a:r>
                    </a:p>
                  </a:txBody>
                  <a:tcPr/>
                </a:tc>
                <a:extLst>
                  <a:ext uri="{0D108BD9-81ED-4DB2-BD59-A6C34878D82A}">
                    <a16:rowId xmlns:a16="http://schemas.microsoft.com/office/drawing/2014/main" val="748221962"/>
                  </a:ext>
                </a:extLst>
              </a:tr>
              <a:tr h="1223521">
                <a:tc>
                  <a:txBody>
                    <a:bodyPr/>
                    <a:lstStyle/>
                    <a:p>
                      <a:pPr algn="just">
                        <a:lnSpc>
                          <a:spcPct val="150000"/>
                        </a:lnSpc>
                      </a:pPr>
                      <a:r>
                        <a:rPr lang="en-IN" sz="2000" dirty="0" smtClean="0">
                          <a:latin typeface="Arial" panose="020B0604020202020204" pitchFamily="34" charset="0"/>
                          <a:cs typeface="Arial" panose="020B0604020202020204" pitchFamily="34" charset="0"/>
                        </a:rPr>
                        <a:t>4.</a:t>
                      </a:r>
                      <a:endParaRPr lang="en-IN" sz="2000" dirty="0">
                        <a:latin typeface="Arial" panose="020B0604020202020204" pitchFamily="34" charset="0"/>
                        <a:cs typeface="Arial" panose="020B0604020202020204" pitchFamily="34" charset="0"/>
                      </a:endParaRPr>
                    </a:p>
                  </a:txBody>
                  <a:tcPr/>
                </a:tc>
                <a:tc>
                  <a:txBody>
                    <a:bodyPr/>
                    <a:lstStyle/>
                    <a:p>
                      <a:pPr algn="just">
                        <a:lnSpc>
                          <a:spcPct val="150000"/>
                        </a:lnSpc>
                      </a:pPr>
                      <a:r>
                        <a:rPr lang="en-US" sz="2000" dirty="0" smtClean="0">
                          <a:latin typeface="Arial" panose="020B0604020202020204" pitchFamily="34" charset="0"/>
                          <a:cs typeface="Arial" panose="020B0604020202020204" pitchFamily="34" charset="0"/>
                        </a:rPr>
                        <a:t>Workforce</a:t>
                      </a:r>
                    </a:p>
                  </a:txBody>
                  <a:tcPr/>
                </a:tc>
                <a:tc>
                  <a: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2000" dirty="0" smtClean="0">
                          <a:latin typeface="Arial" panose="020B0604020202020204" pitchFamily="34" charset="0"/>
                          <a:cs typeface="Arial" panose="020B0604020202020204" pitchFamily="34" charset="0"/>
                        </a:rPr>
                        <a:t>Lack of midwifery and obstetric staffing, and lack of CTG interpretation skills and training, are among the factors.</a:t>
                      </a:r>
                    </a:p>
                  </a:txBody>
                  <a:tcPr/>
                </a:tc>
                <a:tc>
                  <a:txBody>
                    <a:bodyPr/>
                    <a:lstStyle/>
                    <a:p>
                      <a:pPr algn="just">
                        <a:lnSpc>
                          <a:spcPct val="150000"/>
                        </a:lnSpc>
                      </a:pPr>
                      <a:r>
                        <a:rPr lang="en-US" sz="2000" dirty="0" smtClean="0">
                          <a:latin typeface="Arial" panose="020B0604020202020204" pitchFamily="34" charset="0"/>
                          <a:cs typeface="Arial" panose="020B0604020202020204" pitchFamily="34" charset="0"/>
                        </a:rPr>
                        <a:t>Delayed intervention by emergency workers, preventable maternal and neonatal injury</a:t>
                      </a:r>
                    </a:p>
                  </a:txBody>
                  <a:tcPr/>
                </a:tc>
                <a:extLst>
                  <a:ext uri="{0D108BD9-81ED-4DB2-BD59-A6C34878D82A}">
                    <a16:rowId xmlns:a16="http://schemas.microsoft.com/office/drawing/2014/main" val="2060114259"/>
                  </a:ext>
                </a:extLst>
              </a:tr>
            </a:tbl>
          </a:graphicData>
        </a:graphic>
      </p:graphicFrame>
    </p:spTree>
    <p:extLst>
      <p:ext uri="{BB962C8B-B14F-4D97-AF65-F5344CB8AC3E}">
        <p14:creationId xmlns:p14="http://schemas.microsoft.com/office/powerpoint/2010/main" val="21752463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p:cNvGraphicFramePr>
            <a:graphicFrameLocks noGrp="1"/>
          </p:cNvGraphicFramePr>
          <p:nvPr>
            <p:extLst>
              <p:ext uri="{D42A27DB-BD31-4B8C-83A1-F6EECF244321}">
                <p14:modId xmlns:p14="http://schemas.microsoft.com/office/powerpoint/2010/main" val="343447092"/>
              </p:ext>
            </p:extLst>
          </p:nvPr>
        </p:nvGraphicFramePr>
        <p:xfrm>
          <a:off x="188686" y="153609"/>
          <a:ext cx="11814629" cy="3931920"/>
        </p:xfrm>
        <a:graphic>
          <a:graphicData uri="http://schemas.openxmlformats.org/drawingml/2006/table">
            <a:tbl>
              <a:tblPr firstRow="1" bandRow="1">
                <a:tableStyleId>{5C22544A-7EE6-4342-B048-85BDC9FD1C3A}</a:tableStyleId>
              </a:tblPr>
              <a:tblGrid>
                <a:gridCol w="741505">
                  <a:extLst>
                    <a:ext uri="{9D8B030D-6E8A-4147-A177-3AD203B41FA5}">
                      <a16:colId xmlns:a16="http://schemas.microsoft.com/office/drawing/2014/main" val="3096416318"/>
                    </a:ext>
                  </a:extLst>
                </a:gridCol>
                <a:gridCol w="2191556">
                  <a:extLst>
                    <a:ext uri="{9D8B030D-6E8A-4147-A177-3AD203B41FA5}">
                      <a16:colId xmlns:a16="http://schemas.microsoft.com/office/drawing/2014/main" val="2931134698"/>
                    </a:ext>
                  </a:extLst>
                </a:gridCol>
                <a:gridCol w="4628882">
                  <a:extLst>
                    <a:ext uri="{9D8B030D-6E8A-4147-A177-3AD203B41FA5}">
                      <a16:colId xmlns:a16="http://schemas.microsoft.com/office/drawing/2014/main" val="1543582720"/>
                    </a:ext>
                  </a:extLst>
                </a:gridCol>
                <a:gridCol w="4252686">
                  <a:extLst>
                    <a:ext uri="{9D8B030D-6E8A-4147-A177-3AD203B41FA5}">
                      <a16:colId xmlns:a16="http://schemas.microsoft.com/office/drawing/2014/main" val="1923668076"/>
                    </a:ext>
                  </a:extLst>
                </a:gridCol>
              </a:tblGrid>
              <a:tr h="370840">
                <a:tc>
                  <a:txBody>
                    <a:bodyPr/>
                    <a:lstStyle/>
                    <a:p>
                      <a:pPr algn="ctr">
                        <a:lnSpc>
                          <a:spcPct val="150000"/>
                        </a:lnSpc>
                      </a:pPr>
                      <a:r>
                        <a:rPr lang="en-US" sz="2000" dirty="0" smtClean="0">
                          <a:latin typeface="Arial" panose="020B0604020202020204" pitchFamily="34" charset="0"/>
                          <a:cs typeface="Arial" panose="020B0604020202020204" pitchFamily="34" charset="0"/>
                        </a:rPr>
                        <a:t>SR.NO</a:t>
                      </a:r>
                      <a:endParaRPr lang="en-IN" sz="20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50000"/>
                        </a:lnSpc>
                      </a:pPr>
                      <a:r>
                        <a:rPr lang="en-US" sz="2000" dirty="0" smtClean="0">
                          <a:latin typeface="Arial" panose="020B0604020202020204" pitchFamily="34" charset="0"/>
                          <a:cs typeface="Arial" panose="020B0604020202020204" pitchFamily="34" charset="0"/>
                        </a:rPr>
                        <a:t>Safety </a:t>
                      </a:r>
                      <a:r>
                        <a:rPr lang="en-US" sz="2000" dirty="0" err="1" smtClean="0">
                          <a:latin typeface="Arial" panose="020B0604020202020204" pitchFamily="34" charset="0"/>
                          <a:cs typeface="Arial" panose="020B0604020202020204" pitchFamily="34" charset="0"/>
                        </a:rPr>
                        <a:t>Defence</a:t>
                      </a:r>
                      <a:r>
                        <a:rPr lang="en-US" sz="2000" dirty="0" smtClean="0">
                          <a:latin typeface="Arial" panose="020B0604020202020204" pitchFamily="34" charset="0"/>
                          <a:cs typeface="Arial" panose="020B0604020202020204" pitchFamily="34" charset="0"/>
                        </a:rPr>
                        <a:t> Layer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50000"/>
                        </a:lnSpc>
                      </a:pPr>
                      <a:r>
                        <a:rPr lang="en-US" sz="2000" dirty="0" smtClean="0">
                          <a:latin typeface="Arial" panose="020B0604020202020204" pitchFamily="34" charset="0"/>
                          <a:cs typeface="Arial" panose="020B0604020202020204" pitchFamily="34" charset="0"/>
                        </a:rPr>
                        <a:t>Failure Identified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50000"/>
                        </a:lnSpc>
                      </a:pPr>
                      <a:r>
                        <a:rPr lang="en-US" sz="2000" dirty="0" smtClean="0">
                          <a:latin typeface="Arial" panose="020B0604020202020204" pitchFamily="34" charset="0"/>
                          <a:cs typeface="Arial" panose="020B0604020202020204" pitchFamily="34" charset="0"/>
                        </a:rPr>
                        <a:t>Impact on Patient Safety</a:t>
                      </a:r>
                      <a:endParaRPr lang="en-IN" sz="20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47456912"/>
                  </a:ext>
                </a:extLst>
              </a:tr>
              <a:tr h="370840">
                <a:tc>
                  <a:txBody>
                    <a:bodyPr/>
                    <a:lstStyle/>
                    <a:p>
                      <a:pPr algn="just">
                        <a:lnSpc>
                          <a:spcPct val="150000"/>
                        </a:lnSpc>
                      </a:pPr>
                      <a:r>
                        <a:rPr lang="en-IN" sz="2000" dirty="0" smtClean="0">
                          <a:latin typeface="Arial" panose="020B0604020202020204" pitchFamily="34" charset="0"/>
                          <a:cs typeface="Arial" panose="020B0604020202020204" pitchFamily="34" charset="0"/>
                        </a:rPr>
                        <a:t>5.</a:t>
                      </a:r>
                      <a:endParaRPr lang="en-IN" sz="20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pPr>
                      <a:r>
                        <a:rPr lang="en-US" sz="2000" dirty="0" smtClean="0">
                          <a:latin typeface="Arial" panose="020B0604020202020204" pitchFamily="34" charset="0"/>
                          <a:cs typeface="Arial" panose="020B0604020202020204" pitchFamily="34" charset="0"/>
                        </a:rPr>
                        <a:t>Clinical Practice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pPr>
                      <a:r>
                        <a:rPr lang="en-IN" sz="2000" dirty="0" smtClean="0">
                          <a:latin typeface="Arial" panose="020B0604020202020204" pitchFamily="34" charset="0"/>
                          <a:cs typeface="Arial" panose="020B0604020202020204" pitchFamily="34" charset="0"/>
                        </a:rPr>
                        <a:t>The failure to escalate promptly, lack of multidisciplinary communication and not adhering to clinical guidelines</a:t>
                      </a:r>
                      <a:endParaRPr lang="en-IN" sz="20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IN" sz="2000" dirty="0" smtClean="0">
                          <a:latin typeface="Arial" panose="020B0604020202020204" pitchFamily="34" charset="0"/>
                          <a:cs typeface="Arial" panose="020B0604020202020204" pitchFamily="34" charset="0"/>
                        </a:rPr>
                        <a:t>Non-immediate intervention in emergency situations, preventable maternal and neonatal harm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13312040"/>
                  </a:ext>
                </a:extLst>
              </a:tr>
              <a:tr h="370840">
                <a:tc>
                  <a:txBody>
                    <a:bodyPr/>
                    <a:lstStyle/>
                    <a:p>
                      <a:pPr algn="just">
                        <a:lnSpc>
                          <a:spcPct val="150000"/>
                        </a:lnSpc>
                      </a:pPr>
                      <a:r>
                        <a:rPr lang="en-IN" sz="2000" dirty="0" smtClean="0">
                          <a:latin typeface="Arial" panose="020B0604020202020204" pitchFamily="34" charset="0"/>
                          <a:cs typeface="Arial" panose="020B0604020202020204" pitchFamily="34" charset="0"/>
                        </a:rPr>
                        <a:t>6.</a:t>
                      </a:r>
                      <a:endParaRPr lang="en-IN" sz="20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pPr>
                      <a:r>
                        <a:rPr lang="en-US" sz="2000" dirty="0" smtClean="0">
                          <a:latin typeface="Arial" panose="020B0604020202020204" pitchFamily="34" charset="0"/>
                          <a:cs typeface="Arial" panose="020B0604020202020204" pitchFamily="34" charset="0"/>
                        </a:rPr>
                        <a:t>Patient Safety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sz="2000" dirty="0" smtClean="0">
                          <a:latin typeface="Arial" panose="020B0604020202020204" pitchFamily="34" charset="0"/>
                          <a:cs typeface="Arial" panose="020B0604020202020204" pitchFamily="34" charset="0"/>
                        </a:rPr>
                        <a:t>Women's issues and family voices were often neglected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pPr>
                      <a:r>
                        <a:rPr lang="en-US" sz="2000" dirty="0" smtClean="0">
                          <a:latin typeface="Arial" panose="020B0604020202020204" pitchFamily="34" charset="0"/>
                          <a:cs typeface="Arial" panose="020B0604020202020204" pitchFamily="34" charset="0"/>
                        </a:rPr>
                        <a:t>Failure to act</a:t>
                      </a:r>
                      <a:r>
                        <a:rPr lang="en-US" sz="2000" baseline="0" dirty="0" smtClean="0">
                          <a:latin typeface="Arial" panose="020B0604020202020204" pitchFamily="34" charset="0"/>
                          <a:cs typeface="Arial" panose="020B0604020202020204" pitchFamily="34" charset="0"/>
                        </a:rPr>
                        <a:t> up</a:t>
                      </a:r>
                      <a:r>
                        <a:rPr lang="en-US" sz="2000" dirty="0" smtClean="0">
                          <a:latin typeface="Arial" panose="020B0604020202020204" pitchFamily="34" charset="0"/>
                          <a:cs typeface="Arial" panose="020B0604020202020204" pitchFamily="34" charset="0"/>
                        </a:rPr>
                        <a:t>on opportunities to avoid deterioration and enhance clinical outcomes</a:t>
                      </a:r>
                      <a:endParaRPr lang="en-IN" sz="2000" dirty="0">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22662800"/>
                  </a:ext>
                </a:extLst>
              </a:tr>
            </a:tbl>
          </a:graphicData>
        </a:graphic>
      </p:graphicFrame>
      <p:pic>
        <p:nvPicPr>
          <p:cNvPr id="1030" name="Picture 6" descr="Women and families share positive care experience in the latest SASH CQC Maternity Survey :: Surrey and Sussex Healthcare NHS Trus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5201" y="4029078"/>
            <a:ext cx="4688114" cy="282892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188686" y="3908475"/>
            <a:ext cx="7126515" cy="3000821"/>
          </a:xfrm>
          <a:prstGeom prst="rect">
            <a:avLst/>
          </a:prstGeom>
          <a:noFill/>
        </p:spPr>
        <p:txBody>
          <a:bodyPr wrap="square" rtlCol="0">
            <a:spAutoFit/>
          </a:bodyPr>
          <a:lstStyle/>
          <a:p>
            <a:pPr algn="just">
              <a:lnSpc>
                <a:spcPct val="150000"/>
              </a:lnSpc>
            </a:pPr>
            <a:r>
              <a:rPr lang="en-US" b="1" dirty="0">
                <a:latin typeface="Arial" panose="020B0604020202020204" pitchFamily="34" charset="0"/>
                <a:cs typeface="Arial" panose="020B0604020202020204" pitchFamily="34" charset="0"/>
              </a:rPr>
              <a:t>Critical </a:t>
            </a:r>
            <a:r>
              <a:rPr lang="en-US" b="1" dirty="0" smtClean="0">
                <a:latin typeface="Arial" panose="020B0604020202020204" pitchFamily="34" charset="0"/>
                <a:cs typeface="Arial" panose="020B0604020202020204" pitchFamily="34" charset="0"/>
              </a:rPr>
              <a:t>Analysis</a:t>
            </a:r>
            <a:endParaRPr lang="en-US" b="1" dirty="0">
              <a:latin typeface="Arial" panose="020B0604020202020204" pitchFamily="34" charset="0"/>
              <a:cs typeface="Arial" panose="020B0604020202020204" pitchFamily="34" charset="0"/>
            </a:endParaRPr>
          </a:p>
          <a:p>
            <a:pPr algn="just">
              <a:lnSpc>
                <a:spcPct val="150000"/>
              </a:lnSpc>
            </a:pPr>
            <a:r>
              <a:rPr lang="en-US" dirty="0">
                <a:latin typeface="Arial" panose="020B0604020202020204" pitchFamily="34" charset="0"/>
                <a:cs typeface="Arial" panose="020B0604020202020204" pitchFamily="34" charset="0"/>
              </a:rPr>
              <a:t>It isn't just a matter of individuals being negligent, it's a system failure, as the Swiss Cheese Model shows. There were multiple </a:t>
            </a: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safeguards that failed, such as leadership and governance, staffing, communication and clinical practice. This enabled avoidable adverse outcomes to happen repeatedly over many years (Reason, 2000; </a:t>
            </a:r>
            <a:r>
              <a:rPr lang="en-US" dirty="0" err="1">
                <a:latin typeface="Arial" panose="020B0604020202020204" pitchFamily="34" charset="0"/>
                <a:cs typeface="Arial" panose="020B0604020202020204" pitchFamily="34" charset="0"/>
              </a:rPr>
              <a:t>Ockenden</a:t>
            </a:r>
            <a:r>
              <a:rPr lang="en-US" dirty="0">
                <a:latin typeface="Arial" panose="020B0604020202020204" pitchFamily="34" charset="0"/>
                <a:cs typeface="Arial" panose="020B0604020202020204" pitchFamily="34" charset="0"/>
              </a:rPr>
              <a:t>, 2022).</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9950633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7565" y="1842051"/>
            <a:ext cx="11396869" cy="4412975"/>
          </a:xfrm>
          <a:prstGeom prst="rect">
            <a:avLst/>
          </a:prstGeom>
          <a:solidFill>
            <a:srgbClr val="FFCC99"/>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285750" indent="-285750" algn="just">
              <a:lnSpc>
                <a:spcPct val="150000"/>
              </a:lnSpc>
              <a:buFont typeface="Wingdings" panose="05000000000000000000" pitchFamily="2" charset="2"/>
              <a:buChar char="ü"/>
            </a:pPr>
            <a:r>
              <a:rPr lang="en-US" sz="2400" dirty="0" smtClean="0">
                <a:solidFill>
                  <a:schemeClr val="tx1"/>
                </a:solidFill>
                <a:latin typeface="Arial" panose="020B0604020202020204" pitchFamily="34" charset="0"/>
                <a:cs typeface="Arial" panose="020B0604020202020204" pitchFamily="34" charset="0"/>
              </a:rPr>
              <a:t>Establish </a:t>
            </a:r>
            <a:r>
              <a:rPr lang="en-US" sz="2400" dirty="0">
                <a:solidFill>
                  <a:schemeClr val="tx1"/>
                </a:solidFill>
                <a:latin typeface="Arial" panose="020B0604020202020204" pitchFamily="34" charset="0"/>
                <a:cs typeface="Arial" panose="020B0604020202020204" pitchFamily="34" charset="0"/>
              </a:rPr>
              <a:t>a proactive safety culture.</a:t>
            </a:r>
          </a:p>
          <a:p>
            <a:pPr marL="285750" indent="-285750" algn="just">
              <a:lnSpc>
                <a:spcPct val="150000"/>
              </a:lnSpc>
              <a:buFont typeface="Wingdings" panose="05000000000000000000" pitchFamily="2" charset="2"/>
              <a:buChar char="ü"/>
            </a:pPr>
            <a:r>
              <a:rPr lang="en-US" sz="2400" dirty="0" smtClean="0">
                <a:solidFill>
                  <a:schemeClr val="tx1"/>
                </a:solidFill>
                <a:latin typeface="Arial" panose="020B0604020202020204" pitchFamily="34" charset="0"/>
                <a:cs typeface="Arial" panose="020B0604020202020204" pitchFamily="34" charset="0"/>
              </a:rPr>
              <a:t>Strengthen </a:t>
            </a:r>
            <a:r>
              <a:rPr lang="en-US" sz="2400" dirty="0">
                <a:solidFill>
                  <a:schemeClr val="tx1"/>
                </a:solidFill>
                <a:latin typeface="Arial" panose="020B0604020202020204" pitchFamily="34" charset="0"/>
                <a:cs typeface="Arial" panose="020B0604020202020204" pitchFamily="34" charset="0"/>
              </a:rPr>
              <a:t>governance systems.</a:t>
            </a:r>
          </a:p>
          <a:p>
            <a:pPr marL="285750" indent="-285750" algn="just">
              <a:lnSpc>
                <a:spcPct val="150000"/>
              </a:lnSpc>
              <a:buFont typeface="Wingdings" panose="05000000000000000000" pitchFamily="2" charset="2"/>
              <a:buChar char="ü"/>
            </a:pPr>
            <a:r>
              <a:rPr lang="en-US" sz="2400" dirty="0" smtClean="0">
                <a:solidFill>
                  <a:schemeClr val="tx1"/>
                </a:solidFill>
                <a:latin typeface="Arial" panose="020B0604020202020204" pitchFamily="34" charset="0"/>
                <a:cs typeface="Arial" panose="020B0604020202020204" pitchFamily="34" charset="0"/>
              </a:rPr>
              <a:t>Improve </a:t>
            </a:r>
            <a:r>
              <a:rPr lang="en-US" sz="2400" dirty="0">
                <a:solidFill>
                  <a:schemeClr val="tx1"/>
                </a:solidFill>
                <a:latin typeface="Arial" panose="020B0604020202020204" pitchFamily="34" charset="0"/>
                <a:cs typeface="Arial" panose="020B0604020202020204" pitchFamily="34" charset="0"/>
              </a:rPr>
              <a:t>multidisciplinary communication.</a:t>
            </a:r>
          </a:p>
          <a:p>
            <a:pPr marL="285750" indent="-285750" algn="just">
              <a:lnSpc>
                <a:spcPct val="150000"/>
              </a:lnSpc>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Take the opportunity to encourage learning from incidents within the </a:t>
            </a:r>
            <a:r>
              <a:rPr lang="en-US" sz="2400" dirty="0" err="1">
                <a:solidFill>
                  <a:schemeClr val="tx1"/>
                </a:solidFill>
                <a:latin typeface="Arial" panose="020B0604020202020204" pitchFamily="34" charset="0"/>
                <a:cs typeface="Arial" panose="020B0604020202020204" pitchFamily="34" charset="0"/>
              </a:rPr>
              <a:t>organisation</a:t>
            </a:r>
            <a:r>
              <a:rPr lang="en-US" sz="2400" dirty="0">
                <a:solidFill>
                  <a:schemeClr val="tx1"/>
                </a:solidFill>
                <a:latin typeface="Arial" panose="020B0604020202020204" pitchFamily="34" charset="0"/>
                <a:cs typeface="Arial" panose="020B0604020202020204" pitchFamily="34" charset="0"/>
              </a:rPr>
              <a:t>.</a:t>
            </a:r>
          </a:p>
          <a:p>
            <a:pPr marL="285750" indent="-285750" algn="just">
              <a:lnSpc>
                <a:spcPct val="150000"/>
              </a:lnSpc>
              <a:buFont typeface="Wingdings" panose="05000000000000000000" pitchFamily="2" charset="2"/>
              <a:buChar char="ü"/>
            </a:pPr>
            <a:r>
              <a:rPr lang="en-US" sz="2400" dirty="0">
                <a:solidFill>
                  <a:schemeClr val="tx1"/>
                </a:solidFill>
                <a:latin typeface="Arial" panose="020B0604020202020204" pitchFamily="34" charset="0"/>
                <a:cs typeface="Arial" panose="020B0604020202020204" pitchFamily="34" charset="0"/>
              </a:rPr>
              <a:t>Increase the competency and resilience of </a:t>
            </a:r>
            <a:r>
              <a:rPr lang="en-US" sz="2400" dirty="0" smtClean="0">
                <a:solidFill>
                  <a:schemeClr val="tx1"/>
                </a:solidFill>
                <a:latin typeface="Arial" panose="020B0604020202020204" pitchFamily="34" charset="0"/>
                <a:cs typeface="Arial" panose="020B0604020202020204" pitchFamily="34" charset="0"/>
              </a:rPr>
              <a:t>workforce</a:t>
            </a:r>
            <a:r>
              <a:rPr lang="en-US" sz="2400" dirty="0">
                <a:solidFill>
                  <a:schemeClr val="tx1"/>
                </a:solidFill>
                <a:latin typeface="Arial" panose="020B0604020202020204" pitchFamily="34" charset="0"/>
                <a:cs typeface="Arial" panose="020B0604020202020204" pitchFamily="34" charset="0"/>
              </a:rPr>
              <a:t> </a:t>
            </a:r>
            <a:r>
              <a:rPr lang="en-US" sz="2400" dirty="0" smtClean="0">
                <a:solidFill>
                  <a:schemeClr val="tx1"/>
                </a:solidFill>
                <a:latin typeface="Arial" panose="020B0604020202020204" pitchFamily="34" charset="0"/>
                <a:cs typeface="Arial" panose="020B0604020202020204" pitchFamily="34" charset="0"/>
              </a:rPr>
              <a:t>(Reason</a:t>
            </a:r>
            <a:r>
              <a:rPr lang="en-US" sz="2400" dirty="0">
                <a:solidFill>
                  <a:schemeClr val="tx1"/>
                </a:solidFill>
                <a:latin typeface="Arial" panose="020B0604020202020204" pitchFamily="34" charset="0"/>
                <a:cs typeface="Arial" panose="020B0604020202020204" pitchFamily="34" charset="0"/>
              </a:rPr>
              <a:t>, 2000; </a:t>
            </a:r>
            <a:r>
              <a:rPr lang="en-US" sz="2400" dirty="0" err="1">
                <a:solidFill>
                  <a:schemeClr val="tx1"/>
                </a:solidFill>
                <a:latin typeface="Arial" panose="020B0604020202020204" pitchFamily="34" charset="0"/>
                <a:cs typeface="Arial" panose="020B0604020202020204" pitchFamily="34" charset="0"/>
              </a:rPr>
              <a:t>Ockenden</a:t>
            </a:r>
            <a:r>
              <a:rPr lang="en-US" sz="2400" dirty="0">
                <a:solidFill>
                  <a:schemeClr val="tx1"/>
                </a:solidFill>
                <a:latin typeface="Arial" panose="020B0604020202020204" pitchFamily="34" charset="0"/>
                <a:cs typeface="Arial" panose="020B0604020202020204" pitchFamily="34" charset="0"/>
              </a:rPr>
              <a:t>, 2022; NHS England, 2019</a:t>
            </a:r>
            <a:r>
              <a:rPr lang="en-US" sz="2400" dirty="0" smtClean="0">
                <a:solidFill>
                  <a:schemeClr val="tx1"/>
                </a:solidFill>
                <a:latin typeface="Arial" panose="020B0604020202020204" pitchFamily="34" charset="0"/>
                <a:cs typeface="Arial" panose="020B0604020202020204" pitchFamily="34" charset="0"/>
              </a:rPr>
              <a:t>).</a:t>
            </a:r>
            <a:endParaRPr lang="en-IN" sz="2400" dirty="0">
              <a:solidFill>
                <a:schemeClr val="tx1"/>
              </a:solidFill>
              <a:latin typeface="Arial" panose="020B0604020202020204" pitchFamily="34" charset="0"/>
              <a:cs typeface="Arial" panose="020B0604020202020204" pitchFamily="34" charset="0"/>
            </a:endParaRPr>
          </a:p>
        </p:txBody>
      </p:sp>
      <p:sp>
        <p:nvSpPr>
          <p:cNvPr id="3" name="Rounded Rectangle 2"/>
          <p:cNvSpPr/>
          <p:nvPr/>
        </p:nvSpPr>
        <p:spPr>
          <a:xfrm>
            <a:off x="357809" y="331303"/>
            <a:ext cx="11436625" cy="1232454"/>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marL="285750" indent="-285750" algn="ctr">
              <a:buFont typeface="Wingdings" panose="05000000000000000000" pitchFamily="2" charset="2"/>
              <a:buChar char="v"/>
            </a:pPr>
            <a:r>
              <a:rPr lang="en-US" sz="2800" b="1" dirty="0">
                <a:latin typeface="Arial" panose="020B0604020202020204" pitchFamily="34" charset="0"/>
                <a:cs typeface="Arial" panose="020B0604020202020204" pitchFamily="34" charset="0"/>
              </a:rPr>
              <a:t>Implications for Quality Management</a:t>
            </a:r>
          </a:p>
        </p:txBody>
      </p:sp>
      <p:pic>
        <p:nvPicPr>
          <p:cNvPr id="2050" name="Picture 2" descr="30,449 Quality Management System Stock Vectors and Vector Art | Shutterstoc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47649" y="1842051"/>
            <a:ext cx="2888975" cy="1904309"/>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2052" name="Picture 4" descr="Quality Management Standard - QG Management Standard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7809" y="265043"/>
            <a:ext cx="1613313" cy="15107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81465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609599" y="198783"/>
            <a:ext cx="10880035" cy="64935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latin typeface="Arial" panose="020B0604020202020204" pitchFamily="34" charset="0"/>
                <a:cs typeface="Arial" panose="020B0604020202020204" pitchFamily="34" charset="0"/>
              </a:rPr>
              <a:t>Root Cause Analysis (RCA) and Fishbone </a:t>
            </a:r>
            <a:r>
              <a:rPr lang="en-US" sz="2800" b="1" dirty="0" smtClean="0">
                <a:latin typeface="Arial" panose="020B0604020202020204" pitchFamily="34" charset="0"/>
                <a:cs typeface="Arial" panose="020B0604020202020204" pitchFamily="34" charset="0"/>
              </a:rPr>
              <a:t>Diagram</a:t>
            </a:r>
            <a:endParaRPr lang="en-IN" sz="2800" b="1" dirty="0">
              <a:latin typeface="Arial" panose="020B0604020202020204" pitchFamily="34" charset="0"/>
              <a:cs typeface="Arial" panose="020B0604020202020204" pitchFamily="34" charset="0"/>
            </a:endParaRPr>
          </a:p>
        </p:txBody>
      </p:sp>
      <p:sp>
        <p:nvSpPr>
          <p:cNvPr id="3" name="Rectangle 2"/>
          <p:cNvSpPr/>
          <p:nvPr/>
        </p:nvSpPr>
        <p:spPr>
          <a:xfrm>
            <a:off x="609599" y="1073426"/>
            <a:ext cx="10880035" cy="372386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sz="2400" dirty="0">
                <a:latin typeface="Arial" panose="020B0604020202020204" pitchFamily="34" charset="0"/>
                <a:cs typeface="Arial" panose="020B0604020202020204" pitchFamily="34" charset="0"/>
              </a:rPr>
              <a:t>Root Cause Analysis (RCA) is a structured quality improvement tool that can be used to understand how adverse events happen in an </a:t>
            </a:r>
            <a:r>
              <a:rPr lang="en-US" sz="2400" dirty="0" err="1">
                <a:latin typeface="Arial" panose="020B0604020202020204" pitchFamily="34" charset="0"/>
                <a:cs typeface="Arial" panose="020B0604020202020204" pitchFamily="34" charset="0"/>
              </a:rPr>
              <a:t>organisation</a:t>
            </a:r>
            <a:r>
              <a:rPr lang="en-US" sz="2400" dirty="0">
                <a:latin typeface="Arial" panose="020B0604020202020204" pitchFamily="34" charset="0"/>
                <a:cs typeface="Arial" panose="020B0604020202020204" pitchFamily="34" charset="0"/>
              </a:rPr>
              <a:t>, rather than just the individual that has made a mistake (NHS England, 2022).</a:t>
            </a:r>
            <a:endParaRPr lang="en-IN"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188116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pattFill prst="pct25">
          <a:fgClr>
            <a:schemeClr val="accent1"/>
          </a:fgClr>
          <a:bgClr>
            <a:schemeClr val="bg1"/>
          </a:bgClr>
        </a:pattFill>
        <a:effectLst/>
      </p:bgPr>
    </p:bg>
    <p:spTree>
      <p:nvGrpSpPr>
        <p:cNvPr id="1" name=""/>
        <p:cNvGrpSpPr/>
        <p:nvPr/>
      </p:nvGrpSpPr>
      <p:grpSpPr>
        <a:xfrm>
          <a:off x="0" y="0"/>
          <a:ext cx="0" cy="0"/>
          <a:chOff x="0" y="0"/>
          <a:chExt cx="0" cy="0"/>
        </a:xfrm>
      </p:grpSpPr>
      <p:sp>
        <p:nvSpPr>
          <p:cNvPr id="5" name="Isosceles Triangle 4"/>
          <p:cNvSpPr/>
          <p:nvPr/>
        </p:nvSpPr>
        <p:spPr>
          <a:xfrm rot="5400000">
            <a:off x="9613896" y="2010794"/>
            <a:ext cx="2685143" cy="2590799"/>
          </a:xfrm>
          <a:prstGeom prst="triangle">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6" name="Minus 5"/>
          <p:cNvSpPr/>
          <p:nvPr/>
        </p:nvSpPr>
        <p:spPr>
          <a:xfrm>
            <a:off x="925284" y="2835488"/>
            <a:ext cx="10083800" cy="885372"/>
          </a:xfrm>
          <a:prstGeom prst="mathMinus">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7" name="Chevron 6"/>
          <p:cNvSpPr/>
          <p:nvPr/>
        </p:nvSpPr>
        <p:spPr>
          <a:xfrm>
            <a:off x="290286" y="2104571"/>
            <a:ext cx="1872343" cy="2162629"/>
          </a:xfrm>
          <a:prstGeom prst="chevron">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endParaRPr>
          </a:p>
        </p:txBody>
      </p:sp>
      <p:sp>
        <p:nvSpPr>
          <p:cNvPr id="8" name="Oval 7"/>
          <p:cNvSpPr/>
          <p:nvPr/>
        </p:nvSpPr>
        <p:spPr>
          <a:xfrm>
            <a:off x="11132456" y="3018972"/>
            <a:ext cx="333829" cy="319314"/>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9" name="TextBox 8"/>
          <p:cNvSpPr txBox="1"/>
          <p:nvPr/>
        </p:nvSpPr>
        <p:spPr>
          <a:xfrm>
            <a:off x="9623875" y="2253373"/>
            <a:ext cx="1433287" cy="2169825"/>
          </a:xfrm>
          <a:prstGeom prst="rect">
            <a:avLst/>
          </a:prstGeom>
          <a:noFill/>
        </p:spPr>
        <p:txBody>
          <a:bodyPr wrap="square" rtlCol="0">
            <a:spAutoFit/>
          </a:bodyPr>
          <a:lstStyle/>
          <a:p>
            <a:pPr algn="just">
              <a:lnSpc>
                <a:spcPct val="150000"/>
              </a:lnSpc>
            </a:pPr>
            <a:r>
              <a:rPr lang="en-IN" b="1" dirty="0" smtClean="0">
                <a:solidFill>
                  <a:schemeClr val="accent6">
                    <a:lumMod val="20000"/>
                    <a:lumOff val="80000"/>
                  </a:schemeClr>
                </a:solidFill>
                <a:latin typeface="Arial" panose="020B0604020202020204" pitchFamily="34" charset="0"/>
                <a:cs typeface="Arial" panose="020B0604020202020204" pitchFamily="34" charset="0"/>
              </a:rPr>
              <a:t>Problem</a:t>
            </a:r>
          </a:p>
          <a:p>
            <a:pPr algn="just">
              <a:lnSpc>
                <a:spcPct val="150000"/>
              </a:lnSpc>
            </a:pPr>
            <a:r>
              <a:rPr lang="en-IN" b="1" dirty="0">
                <a:solidFill>
                  <a:schemeClr val="accent6">
                    <a:lumMod val="20000"/>
                    <a:lumOff val="80000"/>
                  </a:schemeClr>
                </a:solidFill>
                <a:latin typeface="Arial" panose="020B0604020202020204" pitchFamily="34" charset="0"/>
                <a:cs typeface="Arial" panose="020B0604020202020204" pitchFamily="34" charset="0"/>
              </a:rPr>
              <a:t>Avoidable Maternal &amp; Neonatal Harm</a:t>
            </a:r>
          </a:p>
        </p:txBody>
      </p:sp>
      <p:sp>
        <p:nvSpPr>
          <p:cNvPr id="10" name="Flowchart: Terminator 9"/>
          <p:cNvSpPr/>
          <p:nvPr/>
        </p:nvSpPr>
        <p:spPr>
          <a:xfrm>
            <a:off x="2057400" y="421330"/>
            <a:ext cx="2322286" cy="493486"/>
          </a:xfrm>
          <a:prstGeom prst="flowChartTerminator">
            <a:avLst/>
          </a:prstGeom>
          <a:solidFill>
            <a:srgbClr val="F49A9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b="1" dirty="0" smtClean="0">
                <a:solidFill>
                  <a:srgbClr val="7030A0"/>
                </a:solidFill>
                <a:latin typeface="Arial" panose="020B0604020202020204" pitchFamily="34" charset="0"/>
                <a:cs typeface="Arial" panose="020B0604020202020204" pitchFamily="34" charset="0"/>
              </a:rPr>
              <a:t>People</a:t>
            </a:r>
            <a:endParaRPr lang="en-IN" b="1" dirty="0">
              <a:solidFill>
                <a:srgbClr val="7030A0"/>
              </a:solidFill>
              <a:latin typeface="Arial" panose="020B0604020202020204" pitchFamily="34" charset="0"/>
              <a:cs typeface="Arial" panose="020B0604020202020204" pitchFamily="34" charset="0"/>
            </a:endParaRPr>
          </a:p>
        </p:txBody>
      </p:sp>
      <p:sp>
        <p:nvSpPr>
          <p:cNvPr id="11" name="Flowchart: Terminator 10"/>
          <p:cNvSpPr/>
          <p:nvPr/>
        </p:nvSpPr>
        <p:spPr>
          <a:xfrm>
            <a:off x="4521196" y="450373"/>
            <a:ext cx="2322286" cy="493486"/>
          </a:xfrm>
          <a:prstGeom prst="flowChartTerminator">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smtClean="0">
                <a:solidFill>
                  <a:schemeClr val="accent2"/>
                </a:solidFill>
                <a:latin typeface="Arial" panose="020B0604020202020204" pitchFamily="34" charset="0"/>
                <a:cs typeface="Arial" panose="020B0604020202020204" pitchFamily="34" charset="0"/>
              </a:rPr>
              <a:t>Leadership</a:t>
            </a:r>
            <a:endParaRPr lang="en-IN" b="1" dirty="0">
              <a:solidFill>
                <a:schemeClr val="accent2"/>
              </a:solidFill>
              <a:latin typeface="Arial" panose="020B0604020202020204" pitchFamily="34" charset="0"/>
              <a:cs typeface="Arial" panose="020B0604020202020204" pitchFamily="34" charset="0"/>
            </a:endParaRPr>
          </a:p>
        </p:txBody>
      </p:sp>
      <p:sp>
        <p:nvSpPr>
          <p:cNvPr id="12" name="Flowchart: Terminator 11"/>
          <p:cNvSpPr/>
          <p:nvPr/>
        </p:nvSpPr>
        <p:spPr>
          <a:xfrm>
            <a:off x="7067548" y="485952"/>
            <a:ext cx="2322286" cy="470406"/>
          </a:xfrm>
          <a:prstGeom prst="flowChartTerminator">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00B0F0"/>
                </a:solidFill>
                <a:latin typeface="Arial" panose="020B0604020202020204" pitchFamily="34" charset="0"/>
                <a:cs typeface="Arial" panose="020B0604020202020204" pitchFamily="34" charset="0"/>
              </a:rPr>
              <a:t>Processes</a:t>
            </a:r>
            <a:endParaRPr lang="en-IN" b="1" dirty="0">
              <a:solidFill>
                <a:srgbClr val="00B0F0"/>
              </a:solidFill>
              <a:latin typeface="Arial" panose="020B0604020202020204" pitchFamily="34" charset="0"/>
              <a:cs typeface="Arial" panose="020B0604020202020204" pitchFamily="34" charset="0"/>
            </a:endParaRPr>
          </a:p>
        </p:txBody>
      </p:sp>
      <p:sp>
        <p:nvSpPr>
          <p:cNvPr id="13" name="Flowchart: Terminator 12"/>
          <p:cNvSpPr/>
          <p:nvPr/>
        </p:nvSpPr>
        <p:spPr>
          <a:xfrm>
            <a:off x="7164612" y="6211991"/>
            <a:ext cx="2322286" cy="493486"/>
          </a:xfrm>
          <a:prstGeom prst="flowChartTerminator">
            <a:avLst/>
          </a:prstGeom>
          <a:solidFill>
            <a:srgbClr val="FFCC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smtClean="0">
                <a:solidFill>
                  <a:srgbClr val="FF6600"/>
                </a:solidFill>
                <a:latin typeface="Arial" panose="020B0604020202020204" pitchFamily="34" charset="0"/>
                <a:cs typeface="Arial" panose="020B0604020202020204" pitchFamily="34" charset="0"/>
              </a:rPr>
              <a:t>Environment</a:t>
            </a:r>
            <a:endParaRPr lang="en-IN" b="1" dirty="0">
              <a:solidFill>
                <a:srgbClr val="FF6600"/>
              </a:solidFill>
              <a:latin typeface="Arial" panose="020B0604020202020204" pitchFamily="34" charset="0"/>
              <a:cs typeface="Arial" panose="020B0604020202020204" pitchFamily="34" charset="0"/>
            </a:endParaRPr>
          </a:p>
        </p:txBody>
      </p:sp>
      <p:sp>
        <p:nvSpPr>
          <p:cNvPr id="14" name="Flowchart: Terminator 13"/>
          <p:cNvSpPr/>
          <p:nvPr/>
        </p:nvSpPr>
        <p:spPr>
          <a:xfrm>
            <a:off x="4569277" y="6211991"/>
            <a:ext cx="2322286" cy="493486"/>
          </a:xfrm>
          <a:prstGeom prst="flowChartTerminator">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002060"/>
                </a:solidFill>
                <a:latin typeface="Arial" panose="020B0604020202020204" pitchFamily="34" charset="0"/>
                <a:cs typeface="Arial" panose="020B0604020202020204" pitchFamily="34" charset="0"/>
              </a:rPr>
              <a:t>Policies</a:t>
            </a:r>
            <a:endParaRPr lang="en-IN" b="1" dirty="0">
              <a:solidFill>
                <a:srgbClr val="002060"/>
              </a:solidFill>
              <a:latin typeface="Arial" panose="020B0604020202020204" pitchFamily="34" charset="0"/>
              <a:cs typeface="Arial" panose="020B0604020202020204" pitchFamily="34" charset="0"/>
            </a:endParaRPr>
          </a:p>
        </p:txBody>
      </p:sp>
      <p:sp>
        <p:nvSpPr>
          <p:cNvPr id="15" name="Flowchart: Terminator 14"/>
          <p:cNvSpPr/>
          <p:nvPr/>
        </p:nvSpPr>
        <p:spPr>
          <a:xfrm>
            <a:off x="2057400" y="6201165"/>
            <a:ext cx="2322286" cy="493486"/>
          </a:xfrm>
          <a:prstGeom prst="flowChartTerminator">
            <a:avLst/>
          </a:prstGeom>
          <a:solidFill>
            <a:schemeClr val="bg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00B050"/>
                </a:solidFill>
                <a:latin typeface="Arial" panose="020B0604020202020204" pitchFamily="34" charset="0"/>
                <a:cs typeface="Arial" panose="020B0604020202020204" pitchFamily="34" charset="0"/>
              </a:rPr>
              <a:t>Communication</a:t>
            </a:r>
            <a:endParaRPr lang="en-IN" b="1" dirty="0">
              <a:solidFill>
                <a:srgbClr val="00B050"/>
              </a:solidFill>
              <a:latin typeface="Arial" panose="020B0604020202020204" pitchFamily="34" charset="0"/>
              <a:cs typeface="Arial" panose="020B0604020202020204" pitchFamily="34" charset="0"/>
            </a:endParaRPr>
          </a:p>
        </p:txBody>
      </p:sp>
      <p:sp>
        <p:nvSpPr>
          <p:cNvPr id="16" name="Flowchart: Process 15"/>
          <p:cNvSpPr/>
          <p:nvPr/>
        </p:nvSpPr>
        <p:spPr>
          <a:xfrm>
            <a:off x="2242456" y="943859"/>
            <a:ext cx="1963059" cy="2049621"/>
          </a:xfrm>
          <a:prstGeom prst="flowChartProcess">
            <a:avLst/>
          </a:prstGeom>
          <a:solidFill>
            <a:schemeClr val="accent4">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150000"/>
              </a:lnSpc>
              <a:buFont typeface="Wingdings" panose="05000000000000000000" pitchFamily="2" charset="2"/>
              <a:buChar char="ü"/>
            </a:pPr>
            <a:r>
              <a:rPr lang="en-IN" sz="2000" dirty="0" smtClean="0">
                <a:solidFill>
                  <a:schemeClr val="tx1"/>
                </a:solidFill>
                <a:latin typeface="Arial" panose="020B0604020202020204" pitchFamily="34" charset="0"/>
                <a:cs typeface="Arial" panose="020B0604020202020204" pitchFamily="34" charset="0"/>
              </a:rPr>
              <a:t>CTG Skills</a:t>
            </a:r>
          </a:p>
          <a:p>
            <a:pPr marL="285750" indent="-285750" algn="just">
              <a:lnSpc>
                <a:spcPct val="150000"/>
              </a:lnSpc>
              <a:buFont typeface="Wingdings" panose="05000000000000000000" pitchFamily="2" charset="2"/>
              <a:buChar char="ü"/>
            </a:pPr>
            <a:r>
              <a:rPr lang="en-IN" sz="2000" dirty="0" smtClean="0">
                <a:solidFill>
                  <a:schemeClr val="tx1"/>
                </a:solidFill>
                <a:latin typeface="Arial" panose="020B0604020202020204" pitchFamily="34" charset="0"/>
                <a:cs typeface="Arial" panose="020B0604020202020204" pitchFamily="34" charset="0"/>
              </a:rPr>
              <a:t>Burnout </a:t>
            </a:r>
          </a:p>
          <a:p>
            <a:pPr marL="285750" indent="-285750" algn="just">
              <a:lnSpc>
                <a:spcPct val="150000"/>
              </a:lnSpc>
              <a:buFont typeface="Wingdings" panose="05000000000000000000" pitchFamily="2" charset="2"/>
              <a:buChar char="ü"/>
            </a:pPr>
            <a:r>
              <a:rPr lang="en-US" sz="2000" dirty="0">
                <a:solidFill>
                  <a:schemeClr val="tx1"/>
                </a:solidFill>
                <a:latin typeface="Arial" panose="020B0604020202020204" pitchFamily="34" charset="0"/>
                <a:cs typeface="Arial" panose="020B0604020202020204" pitchFamily="34" charset="0"/>
              </a:rPr>
              <a:t>Inadequate</a:t>
            </a:r>
            <a:r>
              <a:rPr lang="en-IN" sz="2000" dirty="0" smtClean="0">
                <a:solidFill>
                  <a:schemeClr val="tx1"/>
                </a:solidFill>
                <a:latin typeface="Arial" panose="020B0604020202020204" pitchFamily="34" charset="0"/>
                <a:cs typeface="Arial" panose="020B0604020202020204" pitchFamily="34" charset="0"/>
              </a:rPr>
              <a:t> Teamwork </a:t>
            </a:r>
            <a:endParaRPr lang="en-IN" sz="2000" dirty="0">
              <a:solidFill>
                <a:schemeClr val="tx1"/>
              </a:solidFill>
              <a:latin typeface="Arial" panose="020B0604020202020204" pitchFamily="34" charset="0"/>
              <a:cs typeface="Arial" panose="020B0604020202020204" pitchFamily="34" charset="0"/>
            </a:endParaRPr>
          </a:p>
        </p:txBody>
      </p:sp>
      <p:sp>
        <p:nvSpPr>
          <p:cNvPr id="17" name="Flowchart: Process 16"/>
          <p:cNvSpPr/>
          <p:nvPr/>
        </p:nvSpPr>
        <p:spPr>
          <a:xfrm>
            <a:off x="4503053" y="956359"/>
            <a:ext cx="2358573" cy="2024619"/>
          </a:xfrm>
          <a:prstGeom prst="flowChartProcess">
            <a:avLst/>
          </a:prstGeom>
          <a:solidFill>
            <a:srgbClr val="F49A9A"/>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285750" indent="-285750" algn="just">
              <a:lnSpc>
                <a:spcPct val="150000"/>
              </a:lnSpc>
              <a:buFont typeface="Wingdings" panose="05000000000000000000" pitchFamily="2" charset="2"/>
              <a:buChar char="ü"/>
            </a:pPr>
            <a:r>
              <a:rPr lang="en-IN" dirty="0" smtClean="0">
                <a:solidFill>
                  <a:schemeClr val="tx1"/>
                </a:solidFill>
                <a:latin typeface="Arial" panose="020B0604020202020204" pitchFamily="34" charset="0"/>
                <a:cs typeface="Arial" panose="020B0604020202020204" pitchFamily="34" charset="0"/>
              </a:rPr>
              <a:t>Weak leadership</a:t>
            </a:r>
          </a:p>
          <a:p>
            <a:pPr marL="285750" indent="-285750" algn="just">
              <a:lnSpc>
                <a:spcPct val="150000"/>
              </a:lnSpc>
              <a:buFont typeface="Wingdings" panose="05000000000000000000" pitchFamily="2" charset="2"/>
              <a:buChar char="ü"/>
            </a:pPr>
            <a:r>
              <a:rPr lang="en-IN" dirty="0" smtClean="0">
                <a:solidFill>
                  <a:schemeClr val="tx1"/>
                </a:solidFill>
                <a:latin typeface="Arial" panose="020B0604020202020204" pitchFamily="34" charset="0"/>
                <a:cs typeface="Arial" panose="020B0604020202020204" pitchFamily="34" charset="0"/>
              </a:rPr>
              <a:t>Poor  supervision</a:t>
            </a:r>
          </a:p>
          <a:p>
            <a:pPr marL="285750" indent="-285750" algn="just">
              <a:lnSpc>
                <a:spcPct val="150000"/>
              </a:lnSpc>
              <a:buFont typeface="Wingdings" panose="05000000000000000000" pitchFamily="2" charset="2"/>
              <a:buChar char="ü"/>
            </a:pPr>
            <a:r>
              <a:rPr lang="en-US" dirty="0" smtClean="0">
                <a:solidFill>
                  <a:schemeClr val="tx1"/>
                </a:solidFill>
                <a:latin typeface="Arial" panose="020B0604020202020204" pitchFamily="34" charset="0"/>
                <a:cs typeface="Arial" panose="020B0604020202020204" pitchFamily="34" charset="0"/>
              </a:rPr>
              <a:t>Lack </a:t>
            </a:r>
            <a:r>
              <a:rPr lang="en-US" dirty="0">
                <a:solidFill>
                  <a:schemeClr val="tx1"/>
                </a:solidFill>
                <a:latin typeface="Arial" panose="020B0604020202020204" pitchFamily="34" charset="0"/>
                <a:cs typeface="Arial" panose="020B0604020202020204" pitchFamily="34" charset="0"/>
              </a:rPr>
              <a:t>of accountability</a:t>
            </a:r>
          </a:p>
          <a:p>
            <a:pPr algn="just">
              <a:lnSpc>
                <a:spcPct val="150000"/>
              </a:lnSpc>
            </a:pPr>
            <a:r>
              <a:rPr lang="en-IN" dirty="0" smtClean="0">
                <a:solidFill>
                  <a:schemeClr val="tx1"/>
                </a:solidFill>
                <a:latin typeface="Arial" panose="020B0604020202020204" pitchFamily="34" charset="0"/>
                <a:cs typeface="Arial" panose="020B0604020202020204" pitchFamily="34" charset="0"/>
              </a:rPr>
              <a:t> </a:t>
            </a:r>
          </a:p>
          <a:p>
            <a:pPr marL="285750" indent="-285750" algn="just">
              <a:lnSpc>
                <a:spcPct val="150000"/>
              </a:lnSpc>
              <a:buFont typeface="Wingdings" panose="05000000000000000000" pitchFamily="2" charset="2"/>
              <a:buChar char="ü"/>
            </a:pPr>
            <a:endParaRPr lang="en-IN" dirty="0">
              <a:solidFill>
                <a:schemeClr val="tx1"/>
              </a:solidFill>
              <a:latin typeface="Arial" panose="020B0604020202020204" pitchFamily="34" charset="0"/>
              <a:cs typeface="Arial" panose="020B0604020202020204" pitchFamily="34" charset="0"/>
            </a:endParaRPr>
          </a:p>
        </p:txBody>
      </p:sp>
      <p:sp>
        <p:nvSpPr>
          <p:cNvPr id="18" name="Flowchart: Process 17"/>
          <p:cNvSpPr/>
          <p:nvPr/>
        </p:nvSpPr>
        <p:spPr>
          <a:xfrm>
            <a:off x="7113816" y="956358"/>
            <a:ext cx="2240640" cy="2014529"/>
          </a:xfrm>
          <a:prstGeom prst="flowChartProcess">
            <a:avLst/>
          </a:prstGeom>
          <a:solidFill>
            <a:srgbClr val="FFCC99"/>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150000"/>
              </a:lnSpc>
              <a:buFont typeface="Wingdings" panose="05000000000000000000" pitchFamily="2" charset="2"/>
              <a:buChar char="ü"/>
            </a:pPr>
            <a:r>
              <a:rPr lang="en-US" dirty="0" smtClean="0">
                <a:solidFill>
                  <a:schemeClr val="tx1"/>
                </a:solidFill>
                <a:latin typeface="Arial" panose="020B0604020202020204" pitchFamily="34" charset="0"/>
                <a:cs typeface="Arial" panose="020B0604020202020204" pitchFamily="34" charset="0"/>
              </a:rPr>
              <a:t>Delay escalation</a:t>
            </a:r>
            <a:endParaRPr lang="en-US" dirty="0">
              <a:solidFill>
                <a:schemeClr val="tx1"/>
              </a:solidFill>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ü"/>
            </a:pPr>
            <a:r>
              <a:rPr lang="en-US" dirty="0" smtClean="0">
                <a:solidFill>
                  <a:schemeClr val="tx1"/>
                </a:solidFill>
                <a:latin typeface="Arial" panose="020B0604020202020204" pitchFamily="34" charset="0"/>
                <a:cs typeface="Arial" panose="020B0604020202020204" pitchFamily="34" charset="0"/>
              </a:rPr>
              <a:t>Poor </a:t>
            </a:r>
            <a:r>
              <a:rPr lang="en-US" dirty="0">
                <a:solidFill>
                  <a:schemeClr val="tx1"/>
                </a:solidFill>
                <a:latin typeface="Arial" panose="020B0604020202020204" pitchFamily="34" charset="0"/>
                <a:cs typeface="Arial" panose="020B0604020202020204" pitchFamily="34" charset="0"/>
              </a:rPr>
              <a:t>documentation</a:t>
            </a:r>
          </a:p>
          <a:p>
            <a:pPr marL="285750" indent="-285750" algn="just">
              <a:lnSpc>
                <a:spcPct val="150000"/>
              </a:lnSpc>
              <a:buFont typeface="Wingdings" panose="05000000000000000000" pitchFamily="2" charset="2"/>
              <a:buChar char="ü"/>
            </a:pPr>
            <a:r>
              <a:rPr lang="en-US" dirty="0" smtClean="0">
                <a:solidFill>
                  <a:schemeClr val="tx1"/>
                </a:solidFill>
                <a:latin typeface="Arial" panose="020B0604020202020204" pitchFamily="34" charset="0"/>
                <a:cs typeface="Arial" panose="020B0604020202020204" pitchFamily="34" charset="0"/>
              </a:rPr>
              <a:t>Delayed C-  </a:t>
            </a:r>
            <a:r>
              <a:rPr lang="en-US" dirty="0">
                <a:solidFill>
                  <a:schemeClr val="tx1"/>
                </a:solidFill>
                <a:latin typeface="Arial" panose="020B0604020202020204" pitchFamily="34" charset="0"/>
                <a:cs typeface="Arial" panose="020B0604020202020204" pitchFamily="34" charset="0"/>
              </a:rPr>
              <a:t>sections</a:t>
            </a:r>
          </a:p>
        </p:txBody>
      </p:sp>
      <p:sp>
        <p:nvSpPr>
          <p:cNvPr id="19" name="Flowchart: Process 18"/>
          <p:cNvSpPr/>
          <p:nvPr/>
        </p:nvSpPr>
        <p:spPr>
          <a:xfrm>
            <a:off x="7297054" y="3569840"/>
            <a:ext cx="2057402" cy="2648734"/>
          </a:xfrm>
          <a:prstGeom prst="flowChartProcess">
            <a:avLst/>
          </a:prstGeom>
          <a:solidFill>
            <a:srgbClr val="CC66FF"/>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150000"/>
              </a:lnSpc>
              <a:buFont typeface="Wingdings" panose="05000000000000000000" pitchFamily="2" charset="2"/>
              <a:buChar char="ü"/>
            </a:pPr>
            <a:r>
              <a:rPr lang="en-US" dirty="0">
                <a:solidFill>
                  <a:schemeClr val="tx1"/>
                </a:solidFill>
                <a:latin typeface="Arial" panose="020B0604020202020204" pitchFamily="34" charset="0"/>
                <a:cs typeface="Arial" panose="020B0604020202020204" pitchFamily="34" charset="0"/>
              </a:rPr>
              <a:t>High workload</a:t>
            </a:r>
          </a:p>
          <a:p>
            <a:pPr marL="285750" indent="-285750" algn="just">
              <a:lnSpc>
                <a:spcPct val="150000"/>
              </a:lnSpc>
              <a:buFont typeface="Wingdings" panose="05000000000000000000" pitchFamily="2" charset="2"/>
              <a:buChar char="ü"/>
            </a:pPr>
            <a:r>
              <a:rPr lang="en-US" dirty="0" smtClean="0">
                <a:solidFill>
                  <a:schemeClr val="tx1"/>
                </a:solidFill>
                <a:latin typeface="Arial" panose="020B0604020202020204" pitchFamily="34" charset="0"/>
                <a:cs typeface="Arial" panose="020B0604020202020204" pitchFamily="34" charset="0"/>
              </a:rPr>
              <a:t>Workforce </a:t>
            </a:r>
            <a:r>
              <a:rPr lang="en-US" dirty="0">
                <a:solidFill>
                  <a:schemeClr val="tx1"/>
                </a:solidFill>
                <a:latin typeface="Arial" panose="020B0604020202020204" pitchFamily="34" charset="0"/>
                <a:cs typeface="Arial" panose="020B0604020202020204" pitchFamily="34" charset="0"/>
              </a:rPr>
              <a:t>shortages</a:t>
            </a:r>
          </a:p>
          <a:p>
            <a:pPr marL="285750" indent="-285750" algn="just">
              <a:lnSpc>
                <a:spcPct val="150000"/>
              </a:lnSpc>
              <a:buFont typeface="Wingdings" panose="05000000000000000000" pitchFamily="2" charset="2"/>
              <a:buChar char="ü"/>
            </a:pPr>
            <a:r>
              <a:rPr lang="en-US" dirty="0" smtClean="0">
                <a:solidFill>
                  <a:schemeClr val="tx1"/>
                </a:solidFill>
                <a:latin typeface="Arial" panose="020B0604020202020204" pitchFamily="34" charset="0"/>
                <a:cs typeface="Arial" panose="020B0604020202020204" pitchFamily="34" charset="0"/>
              </a:rPr>
              <a:t>Increasing </a:t>
            </a:r>
            <a:r>
              <a:rPr lang="en-US" dirty="0">
                <a:solidFill>
                  <a:schemeClr val="tx1"/>
                </a:solidFill>
                <a:latin typeface="Arial" panose="020B0604020202020204" pitchFamily="34" charset="0"/>
                <a:cs typeface="Arial" panose="020B0604020202020204" pitchFamily="34" charset="0"/>
              </a:rPr>
              <a:t>service demand</a:t>
            </a:r>
          </a:p>
        </p:txBody>
      </p:sp>
      <p:sp>
        <p:nvSpPr>
          <p:cNvPr id="20" name="Flowchart: Process 19"/>
          <p:cNvSpPr/>
          <p:nvPr/>
        </p:nvSpPr>
        <p:spPr>
          <a:xfrm>
            <a:off x="4740273" y="3577650"/>
            <a:ext cx="1980293" cy="2637908"/>
          </a:xfrm>
          <a:prstGeom prst="flowChartProcess">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285750" indent="-285750" algn="just">
              <a:lnSpc>
                <a:spcPct val="150000"/>
              </a:lnSpc>
              <a:buFont typeface="Wingdings" panose="05000000000000000000" pitchFamily="2" charset="2"/>
              <a:buChar char="ü"/>
            </a:pPr>
            <a:r>
              <a:rPr lang="en-IN" dirty="0" smtClean="0">
                <a:solidFill>
                  <a:schemeClr val="tx1"/>
                </a:solidFill>
                <a:latin typeface="Arial" panose="020B0604020202020204" pitchFamily="34" charset="0"/>
                <a:cs typeface="Arial" panose="020B0604020202020204" pitchFamily="34" charset="0"/>
              </a:rPr>
              <a:t>Not follow the NICE Guidelines</a:t>
            </a:r>
          </a:p>
          <a:p>
            <a:pPr marL="285750" indent="-285750" algn="just">
              <a:lnSpc>
                <a:spcPct val="150000"/>
              </a:lnSpc>
              <a:buFont typeface="Wingdings" panose="05000000000000000000" pitchFamily="2" charset="2"/>
              <a:buChar char="ü"/>
            </a:pPr>
            <a:r>
              <a:rPr lang="en-IN" dirty="0" smtClean="0">
                <a:solidFill>
                  <a:schemeClr val="tx1"/>
                </a:solidFill>
                <a:latin typeface="Arial" panose="020B0604020202020204" pitchFamily="34" charset="0"/>
                <a:cs typeface="Arial" panose="020B0604020202020204" pitchFamily="34" charset="0"/>
              </a:rPr>
              <a:t>Poor learning </a:t>
            </a:r>
          </a:p>
          <a:p>
            <a:pPr marL="285750" indent="-285750" algn="just">
              <a:lnSpc>
                <a:spcPct val="150000"/>
              </a:lnSpc>
              <a:buFont typeface="Wingdings" panose="05000000000000000000" pitchFamily="2" charset="2"/>
              <a:buChar char="ü"/>
            </a:pPr>
            <a:r>
              <a:rPr lang="en-IN" dirty="0" smtClean="0">
                <a:solidFill>
                  <a:schemeClr val="tx1"/>
                </a:solidFill>
                <a:latin typeface="Arial" panose="020B0604020202020204" pitchFamily="34" charset="0"/>
                <a:cs typeface="Arial" panose="020B0604020202020204" pitchFamily="34" charset="0"/>
              </a:rPr>
              <a:t>Weak </a:t>
            </a:r>
            <a:r>
              <a:rPr lang="en-IN" dirty="0" err="1" smtClean="0">
                <a:solidFill>
                  <a:schemeClr val="tx1"/>
                </a:solidFill>
                <a:latin typeface="Arial" panose="020B0604020202020204" pitchFamily="34" charset="0"/>
                <a:cs typeface="Arial" panose="020B0604020202020204" pitchFamily="34" charset="0"/>
              </a:rPr>
              <a:t>goverence</a:t>
            </a:r>
            <a:r>
              <a:rPr lang="en-IN" dirty="0" smtClean="0">
                <a:solidFill>
                  <a:schemeClr val="tx1"/>
                </a:solidFill>
                <a:latin typeface="Arial" panose="020B0604020202020204" pitchFamily="34" charset="0"/>
                <a:cs typeface="Arial" panose="020B0604020202020204" pitchFamily="34" charset="0"/>
              </a:rPr>
              <a:t>  </a:t>
            </a:r>
          </a:p>
          <a:p>
            <a:pPr marL="285750" indent="-285750" algn="just">
              <a:lnSpc>
                <a:spcPct val="150000"/>
              </a:lnSpc>
              <a:buFont typeface="Wingdings" panose="05000000000000000000" pitchFamily="2" charset="2"/>
              <a:buChar char="ü"/>
            </a:pPr>
            <a:endParaRPr lang="en-IN" dirty="0">
              <a:solidFill>
                <a:schemeClr val="tx1"/>
              </a:solidFill>
              <a:latin typeface="Arial" panose="020B0604020202020204" pitchFamily="34" charset="0"/>
              <a:cs typeface="Arial" panose="020B0604020202020204" pitchFamily="34" charset="0"/>
            </a:endParaRPr>
          </a:p>
        </p:txBody>
      </p:sp>
      <p:sp>
        <p:nvSpPr>
          <p:cNvPr id="21" name="Flowchart: Process 20"/>
          <p:cNvSpPr/>
          <p:nvPr/>
        </p:nvSpPr>
        <p:spPr>
          <a:xfrm>
            <a:off x="2111828" y="3545053"/>
            <a:ext cx="2173515" cy="2656112"/>
          </a:xfrm>
          <a:prstGeom prst="flowChartProcess">
            <a:avLst/>
          </a:prstGeom>
          <a:solidFill>
            <a:srgbClr val="FF66FF"/>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lnSpc>
                <a:spcPct val="150000"/>
              </a:lnSpc>
              <a:buFont typeface="Wingdings" panose="05000000000000000000" pitchFamily="2" charset="2"/>
              <a:buChar char="ü"/>
            </a:pPr>
            <a:r>
              <a:rPr lang="en-US" dirty="0">
                <a:solidFill>
                  <a:schemeClr val="tx1"/>
                </a:solidFill>
                <a:latin typeface="Arial" panose="020B0604020202020204" pitchFamily="34" charset="0"/>
                <a:cs typeface="Arial" panose="020B0604020202020204" pitchFamily="34" charset="0"/>
              </a:rPr>
              <a:t>Poor </a:t>
            </a:r>
            <a:r>
              <a:rPr lang="en-US" dirty="0" smtClean="0">
                <a:solidFill>
                  <a:schemeClr val="tx1"/>
                </a:solidFill>
                <a:latin typeface="Arial" panose="020B0604020202020204" pitchFamily="34" charset="0"/>
                <a:cs typeface="Arial" panose="020B0604020202020204" pitchFamily="34" charset="0"/>
              </a:rPr>
              <a:t>handovers</a:t>
            </a:r>
          </a:p>
          <a:p>
            <a:pPr marL="285750" indent="-285750" algn="just">
              <a:lnSpc>
                <a:spcPct val="150000"/>
              </a:lnSpc>
              <a:buFont typeface="Wingdings" panose="05000000000000000000" pitchFamily="2" charset="2"/>
              <a:buChar char="ü"/>
            </a:pPr>
            <a:r>
              <a:rPr lang="en-US" dirty="0" smtClean="0">
                <a:solidFill>
                  <a:schemeClr val="tx1"/>
                </a:solidFill>
                <a:latin typeface="Arial" panose="020B0604020202020204" pitchFamily="34" charset="0"/>
                <a:cs typeface="Arial" panose="020B0604020202020204" pitchFamily="34" charset="0"/>
              </a:rPr>
              <a:t>Family’s complaint ignorance </a:t>
            </a:r>
          </a:p>
          <a:p>
            <a:pPr marL="285750" indent="-285750" algn="just">
              <a:lnSpc>
                <a:spcPct val="150000"/>
              </a:lnSpc>
              <a:buFont typeface="Wingdings" panose="05000000000000000000" pitchFamily="2" charset="2"/>
              <a:buChar char="ü"/>
            </a:pPr>
            <a:r>
              <a:rPr lang="en-US" dirty="0" smtClean="0">
                <a:solidFill>
                  <a:schemeClr val="tx1"/>
                </a:solidFill>
                <a:latin typeface="Arial" panose="020B0604020202020204" pitchFamily="34" charset="0"/>
                <a:cs typeface="Arial" panose="020B0604020202020204" pitchFamily="34" charset="0"/>
              </a:rPr>
              <a:t>MDT Communication</a:t>
            </a:r>
            <a:endParaRPr lang="en-US" dirty="0">
              <a:solidFill>
                <a:schemeClr val="tx1"/>
              </a:solidFill>
              <a:latin typeface="Arial" panose="020B0604020202020204" pitchFamily="34" charset="0"/>
              <a:cs typeface="Arial" panose="020B0604020202020204" pitchFamily="34" charset="0"/>
            </a:endParaRPr>
          </a:p>
        </p:txBody>
      </p:sp>
      <p:pic>
        <p:nvPicPr>
          <p:cNvPr id="3074" name="Picture 2" descr="Not availabl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00390" y="0"/>
            <a:ext cx="1782538" cy="1683840"/>
          </a:xfrm>
          <a:prstGeom prst="rect">
            <a:avLst/>
          </a:prstGeom>
          <a:noFill/>
          <a:extLst>
            <a:ext uri="{909E8E84-426E-40DD-AFC4-6F175D3DCCD1}">
              <a14:hiddenFill xmlns:a14="http://schemas.microsoft.com/office/drawing/2010/main">
                <a:solidFill>
                  <a:srgbClr val="FFFFFF"/>
                </a:solidFill>
              </a14:hiddenFill>
            </a:ext>
          </a:extLst>
        </p:spPr>
      </p:pic>
      <p:sp>
        <p:nvSpPr>
          <p:cNvPr id="23" name="Flowchart: Process 22"/>
          <p:cNvSpPr/>
          <p:nvPr/>
        </p:nvSpPr>
        <p:spPr>
          <a:xfrm>
            <a:off x="1799772" y="29043"/>
            <a:ext cx="8600618" cy="408830"/>
          </a:xfrm>
          <a:prstGeom prst="flowChartProcess">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solidFill>
                <a:latin typeface="Arial" panose="020B0604020202020204" pitchFamily="34" charset="0"/>
                <a:cs typeface="Arial" panose="020B0604020202020204" pitchFamily="34" charset="0"/>
              </a:rPr>
              <a:t>Root Cause Analysis (RCA) and Fishbone Diagram</a:t>
            </a:r>
            <a:endParaRPr lang="en-IN" sz="2000" b="1" dirty="0">
              <a:solidFill>
                <a:schemeClr val="tx1"/>
              </a:solidFill>
              <a:latin typeface="Arial" panose="020B0604020202020204" pitchFamily="34" charset="0"/>
              <a:cs typeface="Arial" panose="020B0604020202020204" pitchFamily="34" charset="0"/>
            </a:endParaRPr>
          </a:p>
        </p:txBody>
      </p:sp>
      <p:pic>
        <p:nvPicPr>
          <p:cNvPr id="26" name="Picture 25"/>
          <p:cNvPicPr>
            <a:picLocks noChangeAspect="1"/>
          </p:cNvPicPr>
          <p:nvPr/>
        </p:nvPicPr>
        <p:blipFill>
          <a:blip r:embed="rId3"/>
          <a:stretch>
            <a:fillRect/>
          </a:stretch>
        </p:blipFill>
        <p:spPr>
          <a:xfrm>
            <a:off x="0" y="-24443"/>
            <a:ext cx="1799772" cy="1708283"/>
          </a:xfrm>
          <a:prstGeom prst="rect">
            <a:avLst/>
          </a:prstGeom>
        </p:spPr>
      </p:pic>
    </p:spTree>
    <p:extLst>
      <p:ext uri="{BB962C8B-B14F-4D97-AF65-F5344CB8AC3E}">
        <p14:creationId xmlns:p14="http://schemas.microsoft.com/office/powerpoint/2010/main" val="353990593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4270961752"/>
              </p:ext>
            </p:extLst>
          </p:nvPr>
        </p:nvGraphicFramePr>
        <p:xfrm>
          <a:off x="-116114" y="979714"/>
          <a:ext cx="8505371" cy="58782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ounded Rectangle 2"/>
          <p:cNvSpPr/>
          <p:nvPr/>
        </p:nvSpPr>
        <p:spPr>
          <a:xfrm>
            <a:off x="936170" y="188685"/>
            <a:ext cx="10406743" cy="667657"/>
          </a:xfrm>
          <a:prstGeom prst="roundRect">
            <a:avLst/>
          </a:prstGeom>
          <a:solidFill>
            <a:srgbClr val="CC66FF"/>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sz="2400" b="1" dirty="0">
                <a:latin typeface="Arial" panose="020B0604020202020204" pitchFamily="34" charset="0"/>
                <a:cs typeface="Arial" panose="020B0604020202020204" pitchFamily="34" charset="0"/>
              </a:rPr>
              <a:t>Root Causes </a:t>
            </a:r>
            <a:r>
              <a:rPr lang="en-US" sz="2400" b="1" dirty="0" smtClean="0">
                <a:latin typeface="Arial" panose="020B0604020202020204" pitchFamily="34" charset="0"/>
                <a:cs typeface="Arial" panose="020B0604020202020204" pitchFamily="34" charset="0"/>
              </a:rPr>
              <a:t>Identified</a:t>
            </a:r>
            <a:endParaRPr lang="en-US" sz="2400" b="1" dirty="0">
              <a:latin typeface="Arial" panose="020B0604020202020204" pitchFamily="34" charset="0"/>
              <a:cs typeface="Arial" panose="020B0604020202020204" pitchFamily="34" charset="0"/>
            </a:endParaRPr>
          </a:p>
          <a:p>
            <a:pPr algn="ctr"/>
            <a:endParaRPr lang="en-US" sz="2400" b="1" dirty="0">
              <a:latin typeface="Arial" panose="020B0604020202020204" pitchFamily="34" charset="0"/>
              <a:cs typeface="Arial" panose="020B0604020202020204" pitchFamily="34" charset="0"/>
            </a:endParaRPr>
          </a:p>
        </p:txBody>
      </p:sp>
      <p:sp>
        <p:nvSpPr>
          <p:cNvPr id="4" name="TextBox 3"/>
          <p:cNvSpPr txBox="1"/>
          <p:nvPr/>
        </p:nvSpPr>
        <p:spPr>
          <a:xfrm>
            <a:off x="7837714" y="1190171"/>
            <a:ext cx="3773715" cy="5442516"/>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RCA highlights that the negative outcomes were not random but were predictable as a result of weaknesses in the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a:t>
            </a:r>
            <a:endParaRPr lang="en-US" dirty="0" smtClean="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Ø"/>
            </a:pPr>
            <a:r>
              <a:rPr lang="en-US" dirty="0" err="1" smtClean="0">
                <a:latin typeface="Arial" panose="020B0604020202020204" pitchFamily="34" charset="0"/>
                <a:cs typeface="Arial" panose="020B0604020202020204" pitchFamily="34" charset="0"/>
              </a:rPr>
              <a:t>Organisations</a:t>
            </a:r>
            <a:r>
              <a:rPr lang="en-US" dirty="0" smtClean="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must take action to solve these underlying problems to improve quality management, and not just react once a serious incident has </a:t>
            </a:r>
            <a:r>
              <a:rPr lang="en-US" dirty="0" smtClean="0">
                <a:latin typeface="Arial" panose="020B0604020202020204" pitchFamily="34" charset="0"/>
                <a:cs typeface="Arial" panose="020B0604020202020204" pitchFamily="34" charset="0"/>
              </a:rPr>
              <a:t>happened</a:t>
            </a:r>
            <a:r>
              <a:rPr lang="en-US" dirty="0">
                <a:latin typeface="Arial" panose="020B0604020202020204" pitchFamily="34" charset="0"/>
                <a:cs typeface="Arial" panose="020B0604020202020204" pitchFamily="34" charset="0"/>
              </a:rPr>
              <a:t> </a:t>
            </a:r>
            <a:r>
              <a:rPr lang="en-US" b="1" dirty="0" smtClean="0">
                <a:latin typeface="Arial" panose="020B0604020202020204" pitchFamily="34" charset="0"/>
                <a:cs typeface="Arial" panose="020B0604020202020204" pitchFamily="34" charset="0"/>
              </a:rPr>
              <a:t>(NHS </a:t>
            </a:r>
            <a:r>
              <a:rPr lang="en-US" b="1" dirty="0">
                <a:latin typeface="Arial" panose="020B0604020202020204" pitchFamily="34" charset="0"/>
                <a:cs typeface="Arial" panose="020B0604020202020204" pitchFamily="34" charset="0"/>
              </a:rPr>
              <a:t>England, 2022; </a:t>
            </a:r>
            <a:r>
              <a:rPr lang="en-US" b="1" dirty="0" err="1">
                <a:latin typeface="Arial" panose="020B0604020202020204" pitchFamily="34" charset="0"/>
                <a:cs typeface="Arial" panose="020B0604020202020204" pitchFamily="34" charset="0"/>
              </a:rPr>
              <a:t>Ockenden</a:t>
            </a:r>
            <a:r>
              <a:rPr lang="en-US" b="1" dirty="0">
                <a:latin typeface="Arial" panose="020B0604020202020204" pitchFamily="34" charset="0"/>
                <a:cs typeface="Arial" panose="020B0604020202020204" pitchFamily="34" charset="0"/>
              </a:rPr>
              <a:t>, 2022; Vincent &amp; </a:t>
            </a:r>
            <a:r>
              <a:rPr lang="en-US" b="1" dirty="0" err="1">
                <a:latin typeface="Arial" panose="020B0604020202020204" pitchFamily="34" charset="0"/>
                <a:cs typeface="Arial" panose="020B0604020202020204" pitchFamily="34" charset="0"/>
              </a:rPr>
              <a:t>Amalberti</a:t>
            </a:r>
            <a:r>
              <a:rPr lang="en-US" b="1" dirty="0">
                <a:latin typeface="Arial" panose="020B0604020202020204" pitchFamily="34" charset="0"/>
                <a:cs typeface="Arial" panose="020B0604020202020204" pitchFamily="34" charset="0"/>
              </a:rPr>
              <a:t>, 2016)</a:t>
            </a:r>
            <a:endParaRPr lang="en-IN" b="1" dirty="0">
              <a:latin typeface="Arial" panose="020B0604020202020204" pitchFamily="34" charset="0"/>
              <a:cs typeface="Arial" panose="020B0604020202020204" pitchFamily="34" charset="0"/>
            </a:endParaRPr>
          </a:p>
          <a:p>
            <a:pPr algn="just">
              <a:lnSpc>
                <a:spcPct val="150000"/>
              </a:lnSpc>
            </a:pP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824391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024126" y="1881632"/>
            <a:ext cx="6508787" cy="4427728"/>
          </a:xfrm>
        </p:spPr>
        <p:txBody>
          <a:bodyPr>
            <a:noAutofit/>
          </a:bodyPr>
          <a:lstStyle/>
          <a:p>
            <a:pPr algn="just">
              <a:lnSpc>
                <a:spcPct val="150000"/>
              </a:lnSpc>
              <a:buFont typeface="Wingdings" panose="05000000000000000000" pitchFamily="2" charset="2"/>
              <a:buChar char="v"/>
            </a:pPr>
            <a:r>
              <a:rPr lang="en-US" sz="2000" b="1" dirty="0">
                <a:latin typeface="Arial" panose="020B0604020202020204" pitchFamily="34" charset="0"/>
                <a:cs typeface="Arial" panose="020B0604020202020204" pitchFamily="34" charset="0"/>
              </a:rPr>
              <a:t>National Policies and </a:t>
            </a:r>
            <a:r>
              <a:rPr lang="en-US" sz="2000" b="1" dirty="0" smtClean="0">
                <a:latin typeface="Arial" panose="020B0604020202020204" pitchFamily="34" charset="0"/>
                <a:cs typeface="Arial" panose="020B0604020202020204" pitchFamily="34" charset="0"/>
              </a:rPr>
              <a:t>Standards</a:t>
            </a:r>
          </a:p>
          <a:p>
            <a:pPr algn="just">
              <a:lnSpc>
                <a:spcPct val="150000"/>
              </a:lnSpc>
              <a:buFont typeface="Wingdings" panose="05000000000000000000" pitchFamily="2" charset="2"/>
              <a:buChar char="§"/>
            </a:pPr>
            <a:r>
              <a:rPr lang="en-US" sz="2000" dirty="0">
                <a:latin typeface="Arial" panose="020B0604020202020204" pitchFamily="34" charset="0"/>
                <a:cs typeface="Arial" panose="020B0604020202020204" pitchFamily="34" charset="0"/>
              </a:rPr>
              <a:t>The teaching of skills is covered by the following National Policies and Standards</a:t>
            </a:r>
            <a:r>
              <a:rPr lang="en-US" sz="2000" dirty="0" smtClean="0">
                <a:latin typeface="Arial" panose="020B0604020202020204" pitchFamily="34" charset="0"/>
                <a:cs typeface="Arial" panose="020B0604020202020204" pitchFamily="34" charset="0"/>
              </a:rPr>
              <a:t>:</a:t>
            </a:r>
            <a:endParaRPr lang="en-US" sz="2000" dirty="0">
              <a:latin typeface="Arial" panose="020B0604020202020204" pitchFamily="34" charset="0"/>
              <a:cs typeface="Arial" panose="020B0604020202020204" pitchFamily="34" charset="0"/>
            </a:endParaRPr>
          </a:p>
          <a:p>
            <a:pPr algn="just">
              <a:lnSpc>
                <a:spcPct val="150000"/>
              </a:lnSpc>
              <a:buFont typeface="Wingdings" panose="05000000000000000000" pitchFamily="2" charset="2"/>
              <a:buChar char="§"/>
            </a:pPr>
            <a:r>
              <a:rPr lang="en-US" sz="2000" dirty="0">
                <a:latin typeface="Arial" panose="020B0604020202020204" pitchFamily="34" charset="0"/>
                <a:cs typeface="Arial" panose="020B0604020202020204" pitchFamily="34" charset="0"/>
              </a:rPr>
              <a:t>The </a:t>
            </a:r>
            <a:r>
              <a:rPr lang="en-US" sz="2000" dirty="0" err="1">
                <a:latin typeface="Arial" panose="020B0604020202020204" pitchFamily="34" charset="0"/>
                <a:cs typeface="Arial" panose="020B0604020202020204" pitchFamily="34" charset="0"/>
              </a:rPr>
              <a:t>Ockenden</a:t>
            </a:r>
            <a:r>
              <a:rPr lang="en-US" sz="2000" dirty="0">
                <a:latin typeface="Arial" panose="020B0604020202020204" pitchFamily="34" charset="0"/>
                <a:cs typeface="Arial" panose="020B0604020202020204" pitchFamily="34" charset="0"/>
              </a:rPr>
              <a:t> Review revealed that the issues at Shrewsbury and Telford were not because of a lack of national policies, but were a result of poor implementation, poor leadership, poor governance and poor </a:t>
            </a:r>
            <a:r>
              <a:rPr lang="en-US" sz="2000" dirty="0" err="1">
                <a:latin typeface="Arial" panose="020B0604020202020204" pitchFamily="34" charset="0"/>
                <a:cs typeface="Arial" panose="020B0604020202020204" pitchFamily="34" charset="0"/>
              </a:rPr>
              <a:t>organisational</a:t>
            </a:r>
            <a:r>
              <a:rPr lang="en-US" sz="2000" dirty="0">
                <a:latin typeface="Arial" panose="020B0604020202020204" pitchFamily="34" charset="0"/>
                <a:cs typeface="Arial" panose="020B0604020202020204" pitchFamily="34" charset="0"/>
              </a:rPr>
              <a:t> </a:t>
            </a:r>
            <a:r>
              <a:rPr lang="en-US" sz="2000" dirty="0" smtClean="0">
                <a:latin typeface="Arial" panose="020B0604020202020204" pitchFamily="34" charset="0"/>
                <a:cs typeface="Arial" panose="020B0604020202020204" pitchFamily="34" charset="0"/>
              </a:rPr>
              <a:t>culture </a:t>
            </a:r>
            <a:r>
              <a:rPr lang="en-US" sz="2000" b="1" dirty="0" smtClean="0">
                <a:latin typeface="Arial" panose="020B0604020202020204" pitchFamily="34" charset="0"/>
                <a:cs typeface="Arial" panose="020B0604020202020204" pitchFamily="34" charset="0"/>
              </a:rPr>
              <a:t>(</a:t>
            </a:r>
            <a:r>
              <a:rPr lang="en-US" sz="2000" b="1" dirty="0" err="1" smtClean="0">
                <a:latin typeface="Arial" panose="020B0604020202020204" pitchFamily="34" charset="0"/>
                <a:cs typeface="Arial" panose="020B0604020202020204" pitchFamily="34" charset="0"/>
              </a:rPr>
              <a:t>Ockenden</a:t>
            </a:r>
            <a:r>
              <a:rPr lang="en-US" sz="2000" b="1" dirty="0">
                <a:latin typeface="Arial" panose="020B0604020202020204" pitchFamily="34" charset="0"/>
                <a:cs typeface="Arial" panose="020B0604020202020204" pitchFamily="34" charset="0"/>
              </a:rPr>
              <a:t>, </a:t>
            </a:r>
            <a:r>
              <a:rPr lang="en-US" sz="2000" b="1" dirty="0" smtClean="0">
                <a:latin typeface="Arial" panose="020B0604020202020204" pitchFamily="34" charset="0"/>
                <a:cs typeface="Arial" panose="020B0604020202020204" pitchFamily="34" charset="0"/>
              </a:rPr>
              <a:t>2022).</a:t>
            </a:r>
            <a:endParaRPr lang="en-US" sz="2000" b="1" dirty="0">
              <a:latin typeface="Arial" panose="020B0604020202020204" pitchFamily="34" charset="0"/>
              <a:cs typeface="Arial" panose="020B0604020202020204" pitchFamily="34" charset="0"/>
            </a:endParaRPr>
          </a:p>
          <a:p>
            <a:pPr algn="just">
              <a:lnSpc>
                <a:spcPct val="150000"/>
              </a:lnSpc>
            </a:pPr>
            <a:endParaRPr lang="en-US" sz="1800" b="1" dirty="0">
              <a:latin typeface="Arial" panose="020B0604020202020204" pitchFamily="34" charset="0"/>
              <a:cs typeface="Arial" panose="020B0604020202020204" pitchFamily="34" charset="0"/>
            </a:endParaRPr>
          </a:p>
          <a:p>
            <a:pPr algn="just">
              <a:lnSpc>
                <a:spcPct val="150000"/>
              </a:lnSpc>
            </a:pPr>
            <a:endParaRPr lang="en-IN" sz="1800"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2"/>
          </p:nvPr>
        </p:nvPicPr>
        <p:blipFill>
          <a:blip r:embed="rId2"/>
          <a:stretch>
            <a:fillRect/>
          </a:stretch>
        </p:blipFill>
        <p:spPr>
          <a:xfrm>
            <a:off x="7720747" y="1016000"/>
            <a:ext cx="4022725" cy="3369292"/>
          </a:xfrm>
          <a:prstGeom prst="ellipse">
            <a:avLst/>
          </a:prstGeom>
          <a:ln>
            <a:noFill/>
          </a:ln>
          <a:effectLst>
            <a:softEdge rad="112500"/>
          </a:effectLst>
        </p:spPr>
      </p:pic>
      <p:pic>
        <p:nvPicPr>
          <p:cNvPr id="4098" name="Picture 2" descr="Kidney Cancer UK Gains Breakthrough NICE Clinical Fund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38563" y="3761668"/>
            <a:ext cx="3904909" cy="2728687"/>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7" name="Flowchart: Process 6"/>
          <p:cNvSpPr/>
          <p:nvPr/>
        </p:nvSpPr>
        <p:spPr>
          <a:xfrm>
            <a:off x="754743" y="603578"/>
            <a:ext cx="11133872" cy="1053027"/>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sz="3200" dirty="0" smtClean="0">
                <a:solidFill>
                  <a:schemeClr val="tx1"/>
                </a:solidFill>
                <a:latin typeface="Arial" panose="020B0604020202020204" pitchFamily="34" charset="0"/>
                <a:cs typeface="Arial" panose="020B0604020202020204" pitchFamily="34" charset="0"/>
              </a:rPr>
              <a:t>Policy analysis </a:t>
            </a:r>
            <a:endParaRPr lang="en-IN" sz="3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0052740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p:cNvSpPr/>
          <p:nvPr/>
        </p:nvSpPr>
        <p:spPr>
          <a:xfrm>
            <a:off x="134968" y="178589"/>
            <a:ext cx="3906945" cy="6506817"/>
          </a:xfrm>
          <a:prstGeom prst="roundRect">
            <a:avLst/>
          </a:prstGeom>
          <a:solidFill>
            <a:srgbClr val="CC66FF"/>
          </a:solidFill>
          <a:ln>
            <a:solidFill>
              <a:srgbClr val="F49A9A"/>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lnSpc>
                <a:spcPct val="170000"/>
              </a:lnSpc>
            </a:pPr>
            <a:r>
              <a:rPr lang="en-US" b="1" u="sng" dirty="0">
                <a:solidFill>
                  <a:schemeClr val="tx1"/>
                </a:solidFill>
                <a:latin typeface="Arial" panose="020B0604020202020204" pitchFamily="34" charset="0"/>
                <a:cs typeface="Arial" panose="020B0604020202020204" pitchFamily="34" charset="0"/>
              </a:rPr>
              <a:t>1. NHS Patient Safety Strategy (2019)</a:t>
            </a:r>
          </a:p>
          <a:p>
            <a:pPr algn="just">
              <a:lnSpc>
                <a:spcPct val="170000"/>
              </a:lnSpc>
            </a:pPr>
            <a:r>
              <a:rPr lang="en-US" b="1" dirty="0">
                <a:latin typeface="Arial" panose="020B0604020202020204" pitchFamily="34" charset="0"/>
                <a:cs typeface="Arial" panose="020B0604020202020204" pitchFamily="34" charset="0"/>
              </a:rPr>
              <a:t>Aim:- </a:t>
            </a:r>
            <a:r>
              <a:rPr lang="en-US" dirty="0">
                <a:latin typeface="Arial" panose="020B0604020202020204" pitchFamily="34" charset="0"/>
                <a:cs typeface="Arial" panose="020B0604020202020204" pitchFamily="34" charset="0"/>
              </a:rPr>
              <a:t>Commit to patient safety in a systems thinking, learning culture and continuous improvement.</a:t>
            </a:r>
          </a:p>
          <a:p>
            <a:pPr algn="just">
              <a:lnSpc>
                <a:spcPct val="170000"/>
              </a:lnSpc>
              <a:buFont typeface="Wingdings" panose="05000000000000000000" pitchFamily="2" charset="2"/>
              <a:buChar char="Ø"/>
            </a:pPr>
            <a:r>
              <a:rPr lang="en-US" b="1" dirty="0">
                <a:latin typeface="Arial" panose="020B0604020202020204" pitchFamily="34" charset="0"/>
                <a:cs typeface="Arial" panose="020B0604020202020204" pitchFamily="34" charset="0"/>
              </a:rPr>
              <a:t>Failures Identified</a:t>
            </a:r>
          </a:p>
          <a:p>
            <a:pPr algn="just">
              <a:lnSpc>
                <a:spcPct val="170000"/>
              </a:lnSpc>
              <a:buFont typeface="Wingdings" panose="05000000000000000000" pitchFamily="2" charset="2"/>
              <a:buChar char="ü"/>
            </a:pPr>
            <a:r>
              <a:rPr lang="en-US" dirty="0">
                <a:latin typeface="Arial" panose="020B0604020202020204" pitchFamily="34" charset="0"/>
                <a:cs typeface="Arial" panose="020B0604020202020204" pitchFamily="34" charset="0"/>
              </a:rPr>
              <a:t>Poor incident reporting.</a:t>
            </a:r>
          </a:p>
          <a:p>
            <a:pPr algn="just">
              <a:lnSpc>
                <a:spcPct val="170000"/>
              </a:lnSpc>
              <a:buFont typeface="Wingdings" panose="05000000000000000000" pitchFamily="2" charset="2"/>
              <a:buChar char="ü"/>
            </a:pPr>
            <a:r>
              <a:rPr lang="en-US" dirty="0">
                <a:latin typeface="Arial" panose="020B0604020202020204" pitchFamily="34" charset="0"/>
                <a:cs typeface="Arial" panose="020B0604020202020204" pitchFamily="34" charset="0"/>
              </a:rPr>
              <a:t>Failure to learn from adverse events that have occurred in the past.</a:t>
            </a:r>
          </a:p>
          <a:p>
            <a:pPr algn="just">
              <a:lnSpc>
                <a:spcPct val="170000"/>
              </a:lnSpc>
              <a:buFont typeface="Wingdings" panose="05000000000000000000" pitchFamily="2" charset="2"/>
              <a:buChar char="ü"/>
            </a:pPr>
            <a:r>
              <a:rPr lang="en-US" dirty="0">
                <a:latin typeface="Arial" panose="020B0604020202020204" pitchFamily="34" charset="0"/>
                <a:cs typeface="Arial" panose="020B0604020202020204" pitchFamily="34" charset="0"/>
              </a:rPr>
              <a:t>Poor patient safety leadership.</a:t>
            </a:r>
          </a:p>
          <a:p>
            <a:pPr algn="just">
              <a:lnSpc>
                <a:spcPct val="170000"/>
              </a:lnSpc>
              <a:buFont typeface="Wingdings" panose="05000000000000000000" pitchFamily="2" charset="2"/>
              <a:buChar char="ü"/>
            </a:pPr>
            <a:r>
              <a:rPr lang="en-US" dirty="0">
                <a:latin typeface="Arial" panose="020B0604020202020204" pitchFamily="34" charset="0"/>
                <a:cs typeface="Arial" panose="020B0604020202020204" pitchFamily="34" charset="0"/>
              </a:rPr>
              <a:t>Limited </a:t>
            </a: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learning.</a:t>
            </a:r>
          </a:p>
          <a:p>
            <a:pPr algn="just">
              <a:lnSpc>
                <a:spcPct val="170000"/>
              </a:lnSpc>
            </a:pPr>
            <a:endParaRPr lang="en-US" sz="900" dirty="0">
              <a:latin typeface="Arial" panose="020B0604020202020204" pitchFamily="34" charset="0"/>
              <a:cs typeface="Arial" panose="020B0604020202020204" pitchFamily="34" charset="0"/>
            </a:endParaRPr>
          </a:p>
          <a:p>
            <a:pPr algn="just">
              <a:lnSpc>
                <a:spcPct val="170000"/>
              </a:lnSpc>
            </a:pPr>
            <a:endParaRPr lang="en-US" dirty="0">
              <a:latin typeface="Arial" panose="020B0604020202020204" pitchFamily="34" charset="0"/>
              <a:cs typeface="Arial" panose="020B0604020202020204" pitchFamily="34" charset="0"/>
            </a:endParaRPr>
          </a:p>
          <a:p>
            <a:pPr algn="just">
              <a:lnSpc>
                <a:spcPct val="170000"/>
              </a:lnSpc>
            </a:pPr>
            <a:endParaRPr lang="en-US" dirty="0">
              <a:latin typeface="Arial" panose="020B0604020202020204" pitchFamily="34" charset="0"/>
              <a:cs typeface="Arial" panose="020B0604020202020204" pitchFamily="34" charset="0"/>
            </a:endParaRPr>
          </a:p>
        </p:txBody>
      </p:sp>
      <p:sp>
        <p:nvSpPr>
          <p:cNvPr id="8" name="Oval 7"/>
          <p:cNvSpPr/>
          <p:nvPr/>
        </p:nvSpPr>
        <p:spPr>
          <a:xfrm>
            <a:off x="7368209" y="1325217"/>
            <a:ext cx="4598504" cy="4823791"/>
          </a:xfrm>
          <a:prstGeom prst="ellipse">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70000"/>
              </a:lnSpc>
            </a:pPr>
            <a:r>
              <a:rPr lang="en-US" b="1" dirty="0">
                <a:solidFill>
                  <a:schemeClr val="tx1"/>
                </a:solidFill>
                <a:latin typeface="Arial" panose="020B0604020202020204" pitchFamily="34" charset="0"/>
                <a:cs typeface="Arial" panose="020B0604020202020204" pitchFamily="34" charset="0"/>
              </a:rPr>
              <a:t>What happened?</a:t>
            </a:r>
          </a:p>
          <a:p>
            <a:pPr marL="285750" indent="-285750" algn="ctr">
              <a:lnSpc>
                <a:spcPct val="170000"/>
              </a:lnSpc>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CTG misinterpretation</a:t>
            </a:r>
          </a:p>
          <a:p>
            <a:pPr marL="285750" indent="-285750" algn="ctr">
              <a:lnSpc>
                <a:spcPct val="170000"/>
              </a:lnSpc>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Delayed Caesarean section</a:t>
            </a:r>
          </a:p>
          <a:p>
            <a:pPr marL="285750" indent="-285750" algn="ctr">
              <a:lnSpc>
                <a:spcPct val="170000"/>
              </a:lnSpc>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It's easy to overlook signs of fetal distress</a:t>
            </a:r>
            <a:r>
              <a:rPr lang="en-US" dirty="0" smtClean="0">
                <a:solidFill>
                  <a:schemeClr val="tx1"/>
                </a:solidFill>
                <a:latin typeface="Arial" panose="020B0604020202020204" pitchFamily="34" charset="0"/>
                <a:cs typeface="Arial" panose="020B0604020202020204" pitchFamily="34" charset="0"/>
              </a:rPr>
              <a:t>.</a:t>
            </a:r>
          </a:p>
          <a:p>
            <a:pPr marL="285750" indent="-285750" algn="ctr">
              <a:lnSpc>
                <a:spcPct val="170000"/>
              </a:lnSpc>
              <a:buFont typeface="Arial" panose="020B0604020202020204" pitchFamily="34" charset="0"/>
              <a:buChar char="•"/>
            </a:pPr>
            <a:r>
              <a:rPr lang="en-US" dirty="0" smtClean="0">
                <a:solidFill>
                  <a:schemeClr val="tx1"/>
                </a:solidFill>
                <a:latin typeface="Arial" panose="020B0604020202020204" pitchFamily="34" charset="0"/>
                <a:cs typeface="Arial" panose="020B0604020202020204" pitchFamily="34" charset="0"/>
              </a:rPr>
              <a:t>More </a:t>
            </a:r>
            <a:r>
              <a:rPr lang="en-US" dirty="0">
                <a:solidFill>
                  <a:schemeClr val="tx1"/>
                </a:solidFill>
                <a:latin typeface="Arial" panose="020B0604020202020204" pitchFamily="34" charset="0"/>
                <a:cs typeface="Arial" panose="020B0604020202020204" pitchFamily="34" charset="0"/>
              </a:rPr>
              <a:t>often than not, signs of fetal distress get overlooked.</a:t>
            </a:r>
          </a:p>
          <a:p>
            <a:pPr marL="285750" indent="-285750" algn="ctr">
              <a:lnSpc>
                <a:spcPct val="170000"/>
              </a:lnSpc>
              <a:buFont typeface="Arial" panose="020B0604020202020204" pitchFamily="34" charset="0"/>
              <a:buChar char="•"/>
            </a:pPr>
            <a:r>
              <a:rPr lang="en-US" dirty="0">
                <a:solidFill>
                  <a:schemeClr val="tx1"/>
                </a:solidFill>
                <a:latin typeface="Arial" panose="020B0604020202020204" pitchFamily="34" charset="0"/>
                <a:cs typeface="Arial" panose="020B0604020202020204" pitchFamily="34" charset="0"/>
              </a:rPr>
              <a:t>Poor documentation</a:t>
            </a:r>
          </a:p>
        </p:txBody>
      </p:sp>
      <p:sp>
        <p:nvSpPr>
          <p:cNvPr id="9" name="Rounded Rectangle 8"/>
          <p:cNvSpPr/>
          <p:nvPr/>
        </p:nvSpPr>
        <p:spPr>
          <a:xfrm>
            <a:off x="4492488" y="384313"/>
            <a:ext cx="3485322" cy="6096000"/>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lnSpc>
                <a:spcPct val="170000"/>
              </a:lnSpc>
            </a:pPr>
            <a:r>
              <a:rPr lang="en-US" b="1" u="sng" dirty="0">
                <a:solidFill>
                  <a:schemeClr val="tx1"/>
                </a:solidFill>
                <a:latin typeface="Arial" panose="020B0604020202020204" pitchFamily="34" charset="0"/>
                <a:cs typeface="Arial" panose="020B0604020202020204" pitchFamily="34" charset="0"/>
              </a:rPr>
              <a:t>2. NICE Intrapartum Care Guidelines</a:t>
            </a:r>
          </a:p>
          <a:p>
            <a:pPr algn="just">
              <a:lnSpc>
                <a:spcPct val="170000"/>
              </a:lnSpc>
            </a:pPr>
            <a:r>
              <a:rPr lang="en-US" b="1" dirty="0">
                <a:latin typeface="Arial" panose="020B0604020202020204" pitchFamily="34" charset="0"/>
                <a:cs typeface="Arial" panose="020B0604020202020204" pitchFamily="34" charset="0"/>
              </a:rPr>
              <a:t>Expected practice:</a:t>
            </a:r>
            <a:endParaRPr lang="en-US" dirty="0">
              <a:latin typeface="Arial" panose="020B0604020202020204" pitchFamily="34" charset="0"/>
              <a:cs typeface="Arial" panose="020B0604020202020204" pitchFamily="34" charset="0"/>
            </a:endParaRPr>
          </a:p>
          <a:p>
            <a:pPr algn="just">
              <a:lnSpc>
                <a:spcPct val="170000"/>
              </a:lnSpc>
              <a:buFont typeface="Wingdings" panose="05000000000000000000" pitchFamily="2" charset="2"/>
              <a:buChar char="ü"/>
            </a:pPr>
            <a:r>
              <a:rPr lang="en-US" dirty="0">
                <a:latin typeface="Arial" panose="020B0604020202020204" pitchFamily="34" charset="0"/>
                <a:cs typeface="Arial" panose="020B0604020202020204" pitchFamily="34" charset="0"/>
              </a:rPr>
              <a:t>Appropriate fetal monitoring</a:t>
            </a:r>
          </a:p>
          <a:p>
            <a:pPr algn="just">
              <a:lnSpc>
                <a:spcPct val="170000"/>
              </a:lnSpc>
              <a:buFont typeface="Wingdings" panose="05000000000000000000" pitchFamily="2" charset="2"/>
              <a:buChar char="ü"/>
            </a:pPr>
            <a:r>
              <a:rPr lang="en-US" dirty="0">
                <a:latin typeface="Arial" panose="020B0604020202020204" pitchFamily="34" charset="0"/>
                <a:cs typeface="Arial" panose="020B0604020202020204" pitchFamily="34" charset="0"/>
              </a:rPr>
              <a:t>Early intervention to reduce harm to children</a:t>
            </a:r>
          </a:p>
          <a:p>
            <a:pPr algn="just">
              <a:lnSpc>
                <a:spcPct val="170000"/>
              </a:lnSpc>
              <a:buFont typeface="Wingdings" panose="05000000000000000000" pitchFamily="2" charset="2"/>
              <a:buChar char="ü"/>
            </a:pPr>
            <a:r>
              <a:rPr lang="en-US" dirty="0">
                <a:latin typeface="Arial" panose="020B0604020202020204" pitchFamily="34" charset="0"/>
                <a:cs typeface="Arial" panose="020B0604020202020204" pitchFamily="34" charset="0"/>
              </a:rPr>
              <a:t>Timely escalation</a:t>
            </a:r>
          </a:p>
          <a:p>
            <a:pPr algn="just">
              <a:lnSpc>
                <a:spcPct val="170000"/>
              </a:lnSpc>
              <a:buFont typeface="Wingdings" panose="05000000000000000000" pitchFamily="2" charset="2"/>
              <a:buChar char="ü"/>
            </a:pPr>
            <a:r>
              <a:rPr lang="en-US" dirty="0">
                <a:latin typeface="Arial" panose="020B0604020202020204" pitchFamily="34" charset="0"/>
                <a:cs typeface="Arial" panose="020B0604020202020204" pitchFamily="34" charset="0"/>
              </a:rPr>
              <a:t>Evidence-based decision making</a:t>
            </a:r>
          </a:p>
          <a:p>
            <a:pPr algn="just">
              <a:lnSpc>
                <a:spcPct val="170000"/>
              </a:lnSpc>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81716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868017" y="106018"/>
            <a:ext cx="5208105" cy="6592956"/>
          </a:xfrm>
          <a:prstGeom prst="roundRect">
            <a:avLst/>
          </a:prstGeom>
          <a:solidFill>
            <a:srgbClr val="FF66FF"/>
          </a:solidFill>
          <a:ln>
            <a:solidFill>
              <a:srgbClr val="F49A9A"/>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lnSpc>
                <a:spcPct val="150000"/>
              </a:lnSpc>
            </a:pPr>
            <a:r>
              <a:rPr lang="en-US" b="1" u="sng" dirty="0" smtClean="0">
                <a:solidFill>
                  <a:schemeClr val="tx1"/>
                </a:solidFill>
                <a:latin typeface="Arial" panose="020B0604020202020204" pitchFamily="34" charset="0"/>
                <a:cs typeface="Arial" panose="020B0604020202020204" pitchFamily="34" charset="0"/>
              </a:rPr>
              <a:t>3. Duty </a:t>
            </a:r>
            <a:r>
              <a:rPr lang="en-US" b="1" u="sng" dirty="0">
                <a:solidFill>
                  <a:schemeClr val="tx1"/>
                </a:solidFill>
                <a:latin typeface="Arial" panose="020B0604020202020204" pitchFamily="34" charset="0"/>
                <a:cs typeface="Arial" panose="020B0604020202020204" pitchFamily="34" charset="0"/>
              </a:rPr>
              <a:t>of </a:t>
            </a:r>
            <a:r>
              <a:rPr lang="en-US" b="1" u="sng" dirty="0" err="1" smtClean="0">
                <a:solidFill>
                  <a:schemeClr val="tx1"/>
                </a:solidFill>
                <a:latin typeface="Arial" panose="020B0604020202020204" pitchFamily="34" charset="0"/>
                <a:cs typeface="Arial" panose="020B0604020202020204" pitchFamily="34" charset="0"/>
              </a:rPr>
              <a:t>Candour</a:t>
            </a:r>
            <a:endParaRPr lang="en-US" b="1" u="sng" dirty="0">
              <a:solidFill>
                <a:schemeClr val="tx1"/>
              </a:solidFill>
              <a:latin typeface="Arial" panose="020B0604020202020204" pitchFamily="34" charset="0"/>
              <a:cs typeface="Arial" panose="020B0604020202020204" pitchFamily="34" charset="0"/>
            </a:endParaRPr>
          </a:p>
          <a:p>
            <a:pPr algn="just">
              <a:lnSpc>
                <a:spcPct val="150000"/>
              </a:lnSpc>
            </a:pPr>
            <a:r>
              <a:rPr lang="en-US" dirty="0" smtClean="0">
                <a:latin typeface="Arial" panose="020B0604020202020204" pitchFamily="34" charset="0"/>
                <a:cs typeface="Arial" panose="020B0604020202020204" pitchFamily="34" charset="0"/>
              </a:rPr>
              <a:t>Healthcare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should</a:t>
            </a:r>
            <a:r>
              <a:rPr lang="en-US" dirty="0" smtClean="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ü"/>
            </a:pPr>
            <a:r>
              <a:rPr lang="en-US" dirty="0">
                <a:latin typeface="Arial" panose="020B0604020202020204" pitchFamily="34" charset="0"/>
                <a:cs typeface="Arial" panose="020B0604020202020204" pitchFamily="34" charset="0"/>
              </a:rPr>
              <a:t>Be open and honest.</a:t>
            </a:r>
          </a:p>
          <a:p>
            <a:pPr marL="285750" indent="-285750" algn="just">
              <a:lnSpc>
                <a:spcPct val="150000"/>
              </a:lnSpc>
              <a:buFont typeface="Wingdings" panose="05000000000000000000" pitchFamily="2" charset="2"/>
              <a:buChar char="ü"/>
            </a:pPr>
            <a:r>
              <a:rPr lang="en-US" dirty="0">
                <a:latin typeface="Arial" panose="020B0604020202020204" pitchFamily="34" charset="0"/>
                <a:cs typeface="Arial" panose="020B0604020202020204" pitchFamily="34" charset="0"/>
              </a:rPr>
              <a:t>Inform family following adverse incidents.</a:t>
            </a:r>
          </a:p>
          <a:p>
            <a:pPr marL="285750" indent="-285750" algn="just">
              <a:lnSpc>
                <a:spcPct val="150000"/>
              </a:lnSpc>
              <a:buFont typeface="Wingdings" panose="05000000000000000000" pitchFamily="2" charset="2"/>
              <a:buChar char="ü"/>
            </a:pPr>
            <a:r>
              <a:rPr lang="en-US" dirty="0">
                <a:latin typeface="Arial" panose="020B0604020202020204" pitchFamily="34" charset="0"/>
                <a:cs typeface="Arial" panose="020B0604020202020204" pitchFamily="34" charset="0"/>
              </a:rPr>
              <a:t>Give explanations and apologies.</a:t>
            </a:r>
          </a:p>
          <a:p>
            <a:pPr algn="just">
              <a:lnSpc>
                <a:spcPct val="150000"/>
              </a:lnSpc>
            </a:pPr>
            <a:r>
              <a:rPr lang="en-US" b="1" dirty="0" err="1" smtClean="0">
                <a:solidFill>
                  <a:schemeClr val="tx1"/>
                </a:solidFill>
                <a:latin typeface="Arial" panose="020B0604020202020204" pitchFamily="34" charset="0"/>
                <a:cs typeface="Arial" panose="020B0604020202020204" pitchFamily="34" charset="0"/>
              </a:rPr>
              <a:t>Ockenden</a:t>
            </a:r>
            <a:r>
              <a:rPr lang="en-US" b="1" dirty="0" smtClean="0">
                <a:solidFill>
                  <a:schemeClr val="tx1"/>
                </a:solidFill>
                <a:latin typeface="Arial" panose="020B0604020202020204" pitchFamily="34" charset="0"/>
                <a:cs typeface="Arial" panose="020B0604020202020204" pitchFamily="34" charset="0"/>
              </a:rPr>
              <a:t> identified</a:t>
            </a:r>
            <a:endParaRPr lang="en-US" b="1" dirty="0">
              <a:solidFill>
                <a:schemeClr val="tx1"/>
              </a:solidFill>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ü"/>
            </a:pPr>
            <a:r>
              <a:rPr lang="en-US" dirty="0" smtClean="0">
                <a:latin typeface="Arial" panose="020B0604020202020204" pitchFamily="34" charset="0"/>
                <a:cs typeface="Arial" panose="020B0604020202020204" pitchFamily="34" charset="0"/>
              </a:rPr>
              <a:t>Families </a:t>
            </a:r>
            <a:r>
              <a:rPr lang="en-US" dirty="0">
                <a:latin typeface="Arial" panose="020B0604020202020204" pitchFamily="34" charset="0"/>
                <a:cs typeface="Arial" panose="020B0604020202020204" pitchFamily="34" charset="0"/>
              </a:rPr>
              <a:t>ignored.</a:t>
            </a:r>
          </a:p>
          <a:p>
            <a:pPr marL="285750" indent="-285750" algn="just">
              <a:lnSpc>
                <a:spcPct val="150000"/>
              </a:lnSpc>
              <a:buFont typeface="Wingdings" panose="05000000000000000000" pitchFamily="2" charset="2"/>
              <a:buChar char="ü"/>
            </a:pPr>
            <a:r>
              <a:rPr lang="en-US" dirty="0" smtClean="0">
                <a:latin typeface="Arial" panose="020B0604020202020204" pitchFamily="34" charset="0"/>
                <a:cs typeface="Arial" panose="020B0604020202020204" pitchFamily="34" charset="0"/>
              </a:rPr>
              <a:t>Poor </a:t>
            </a:r>
            <a:r>
              <a:rPr lang="en-US" dirty="0">
                <a:latin typeface="Arial" panose="020B0604020202020204" pitchFamily="34" charset="0"/>
                <a:cs typeface="Arial" panose="020B0604020202020204" pitchFamily="34" charset="0"/>
              </a:rPr>
              <a:t>communication.</a:t>
            </a:r>
          </a:p>
          <a:p>
            <a:pPr marL="285750" indent="-285750" algn="just">
              <a:lnSpc>
                <a:spcPct val="150000"/>
              </a:lnSpc>
              <a:buFont typeface="Wingdings" panose="05000000000000000000" pitchFamily="2" charset="2"/>
              <a:buChar char="ü"/>
            </a:pPr>
            <a:r>
              <a:rPr lang="en-US" dirty="0" smtClean="0">
                <a:latin typeface="Arial" panose="020B0604020202020204" pitchFamily="34" charset="0"/>
                <a:cs typeface="Arial" panose="020B0604020202020204" pitchFamily="34" charset="0"/>
              </a:rPr>
              <a:t>Lack </a:t>
            </a:r>
            <a:r>
              <a:rPr lang="en-US" dirty="0">
                <a:latin typeface="Arial" panose="020B0604020202020204" pitchFamily="34" charset="0"/>
                <a:cs typeface="Arial" panose="020B0604020202020204" pitchFamily="34" charset="0"/>
              </a:rPr>
              <a:t>of transparency.</a:t>
            </a:r>
          </a:p>
          <a:p>
            <a:pPr marL="285750" indent="-285750" algn="just">
              <a:lnSpc>
                <a:spcPct val="150000"/>
              </a:lnSpc>
              <a:buFont typeface="Wingdings" panose="05000000000000000000" pitchFamily="2" charset="2"/>
              <a:buChar char="ü"/>
            </a:pPr>
            <a:r>
              <a:rPr lang="en-US" dirty="0" smtClean="0">
                <a:latin typeface="Arial" panose="020B0604020202020204" pitchFamily="34" charset="0"/>
                <a:cs typeface="Arial" panose="020B0604020202020204" pitchFamily="34" charset="0"/>
              </a:rPr>
              <a:t>Defensive </a:t>
            </a: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a:t>
            </a:r>
          </a:p>
          <a:p>
            <a:pPr algn="just">
              <a:lnSpc>
                <a:spcPct val="150000"/>
              </a:lnSpc>
            </a:pPr>
            <a:endParaRPr lang="en-US" dirty="0">
              <a:latin typeface="Arial" panose="020B0604020202020204" pitchFamily="34" charset="0"/>
              <a:cs typeface="Arial" panose="020B0604020202020204" pitchFamily="34" charset="0"/>
            </a:endParaRPr>
          </a:p>
        </p:txBody>
      </p:sp>
      <p:sp>
        <p:nvSpPr>
          <p:cNvPr id="3" name="Rounded Rectangle 2"/>
          <p:cNvSpPr/>
          <p:nvPr/>
        </p:nvSpPr>
        <p:spPr>
          <a:xfrm>
            <a:off x="6493566" y="251791"/>
            <a:ext cx="4611756" cy="644718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lnSpc>
                <a:spcPct val="150000"/>
              </a:lnSpc>
            </a:pPr>
            <a:r>
              <a:rPr lang="en-US" b="1" dirty="0" smtClean="0">
                <a:solidFill>
                  <a:schemeClr val="tx1"/>
                </a:solidFill>
                <a:latin typeface="Arial" panose="020B0604020202020204" pitchFamily="34" charset="0"/>
                <a:cs typeface="Arial" panose="020B0604020202020204" pitchFamily="34" charset="0"/>
              </a:rPr>
              <a:t>4. Beneficiaries should have the freedom to speak up.</a:t>
            </a:r>
            <a:endParaRPr lang="en-US" dirty="0" smtClean="0">
              <a:latin typeface="Arial" panose="020B0604020202020204" pitchFamily="34" charset="0"/>
              <a:cs typeface="Arial" panose="020B0604020202020204" pitchFamily="34" charset="0"/>
            </a:endParaRPr>
          </a:p>
          <a:p>
            <a:pPr algn="just">
              <a:lnSpc>
                <a:spcPct val="150000"/>
              </a:lnSpc>
            </a:pPr>
            <a:r>
              <a:rPr lang="en-US" dirty="0" smtClean="0">
                <a:latin typeface="Arial" panose="020B0604020202020204" pitchFamily="34" charset="0"/>
                <a:cs typeface="Arial" panose="020B0604020202020204" pitchFamily="34" charset="0"/>
              </a:rPr>
              <a:t>The staff need to feel comfortable reporting concerns.</a:t>
            </a:r>
          </a:p>
          <a:p>
            <a:pPr algn="just">
              <a:lnSpc>
                <a:spcPct val="150000"/>
              </a:lnSpc>
            </a:pPr>
            <a:r>
              <a:rPr lang="en-US" dirty="0" smtClean="0">
                <a:solidFill>
                  <a:schemeClr val="tx1"/>
                </a:solidFill>
                <a:latin typeface="Arial" panose="020B0604020202020204" pitchFamily="34" charset="0"/>
                <a:cs typeface="Arial" panose="020B0604020202020204" pitchFamily="34" charset="0"/>
              </a:rPr>
              <a:t>Instead,</a:t>
            </a:r>
          </a:p>
          <a:p>
            <a:pPr algn="just">
              <a:lnSpc>
                <a:spcPct val="150000"/>
              </a:lnSpc>
            </a:pPr>
            <a:r>
              <a:rPr lang="en-US" dirty="0" smtClean="0">
                <a:latin typeface="Arial" panose="020B0604020202020204" pitchFamily="34" charset="0"/>
                <a:cs typeface="Arial" panose="020B0604020202020204" pitchFamily="34" charset="0"/>
              </a:rPr>
              <a:t>Staff didn't report back on their safety concerns.</a:t>
            </a:r>
          </a:p>
          <a:p>
            <a:pPr marL="285750" indent="-285750" algn="just">
              <a:lnSpc>
                <a:spcPct val="150000"/>
              </a:lnSpc>
              <a:buFont typeface="Wingdings" panose="05000000000000000000" pitchFamily="2" charset="2"/>
              <a:buChar char="ü"/>
            </a:pPr>
            <a:r>
              <a:rPr lang="en-US" dirty="0" smtClean="0">
                <a:latin typeface="Arial" panose="020B0604020202020204" pitchFamily="34" charset="0"/>
                <a:cs typeface="Arial" panose="020B0604020202020204" pitchFamily="34" charset="0"/>
              </a:rPr>
              <a:t>Concerns ignored.</a:t>
            </a:r>
          </a:p>
          <a:p>
            <a:pPr marL="285750" indent="-285750" algn="just">
              <a:lnSpc>
                <a:spcPct val="150000"/>
              </a:lnSpc>
              <a:buFont typeface="Wingdings" panose="05000000000000000000" pitchFamily="2" charset="2"/>
              <a:buChar char="ü"/>
            </a:pPr>
            <a:r>
              <a:rPr lang="en-US" dirty="0" smtClean="0">
                <a:latin typeface="Arial" panose="020B0604020202020204" pitchFamily="34" charset="0"/>
                <a:cs typeface="Arial" panose="020B0604020202020204" pitchFamily="34" charset="0"/>
              </a:rPr>
              <a:t>Unsafe practices continued.</a:t>
            </a:r>
          </a:p>
          <a:p>
            <a:pPr algn="just">
              <a:lnSpc>
                <a:spcPct val="150000"/>
              </a:lnSpc>
            </a:pPr>
            <a:endParaRPr lang="en-US" dirty="0" smtClean="0">
              <a:latin typeface="Arial" panose="020B0604020202020204" pitchFamily="34" charset="0"/>
              <a:cs typeface="Arial" panose="020B0604020202020204" pitchFamily="34" charset="0"/>
            </a:endParaRPr>
          </a:p>
          <a:p>
            <a:pPr algn="just">
              <a:lnSpc>
                <a:spcPct val="150000"/>
              </a:lnSpc>
            </a:pPr>
            <a:endParaRPr lang="en-US" dirty="0">
              <a:latin typeface="Arial" panose="020B0604020202020204" pitchFamily="34" charset="0"/>
              <a:cs typeface="Arial" panose="020B0604020202020204" pitchFamily="34" charset="0"/>
            </a:endParaRPr>
          </a:p>
        </p:txBody>
      </p:sp>
      <p:pic>
        <p:nvPicPr>
          <p:cNvPr id="12" name="Picture 11"/>
          <p:cNvPicPr>
            <a:picLocks noChangeAspect="1"/>
          </p:cNvPicPr>
          <p:nvPr/>
        </p:nvPicPr>
        <p:blipFill>
          <a:blip r:embed="rId2"/>
          <a:stretch>
            <a:fillRect/>
          </a:stretch>
        </p:blipFill>
        <p:spPr>
          <a:xfrm>
            <a:off x="7288696" y="4280453"/>
            <a:ext cx="2928730" cy="2319132"/>
          </a:xfrm>
          <a:prstGeom prst="rect">
            <a:avLst/>
          </a:prstGeom>
        </p:spPr>
      </p:pic>
      <p:pic>
        <p:nvPicPr>
          <p:cNvPr id="13" name="Picture 12"/>
          <p:cNvPicPr>
            <a:picLocks noChangeAspect="1"/>
          </p:cNvPicPr>
          <p:nvPr/>
        </p:nvPicPr>
        <p:blipFill>
          <a:blip r:embed="rId3"/>
          <a:stretch>
            <a:fillRect/>
          </a:stretch>
        </p:blipFill>
        <p:spPr>
          <a:xfrm>
            <a:off x="2246242" y="4545496"/>
            <a:ext cx="2246244" cy="2153478"/>
          </a:xfrm>
          <a:prstGeom prst="rect">
            <a:avLst/>
          </a:prstGeom>
        </p:spPr>
      </p:pic>
    </p:spTree>
    <p:extLst>
      <p:ext uri="{BB962C8B-B14F-4D97-AF65-F5344CB8AC3E}">
        <p14:creationId xmlns:p14="http://schemas.microsoft.com/office/powerpoint/2010/main" val="358715460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Bevel 1"/>
          <p:cNvSpPr/>
          <p:nvPr/>
        </p:nvSpPr>
        <p:spPr>
          <a:xfrm>
            <a:off x="1086678" y="318052"/>
            <a:ext cx="9872869" cy="6221893"/>
          </a:xfrm>
          <a:prstGeom prst="bevel">
            <a:avLst/>
          </a:prstGeom>
          <a:solidFill>
            <a:srgbClr val="CC66FF"/>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285750" indent="-285750" algn="just">
              <a:lnSpc>
                <a:spcPct val="150000"/>
              </a:lnSpc>
              <a:buFont typeface="Wingdings" panose="05000000000000000000" pitchFamily="2" charset="2"/>
              <a:buChar char="ü"/>
            </a:pPr>
            <a:r>
              <a:rPr lang="en-US" dirty="0" smtClean="0">
                <a:latin typeface="Arial" panose="020B0604020202020204" pitchFamily="34" charset="0"/>
                <a:cs typeface="Arial" panose="020B0604020202020204" pitchFamily="34" charset="0"/>
              </a:rPr>
              <a:t>The </a:t>
            </a:r>
            <a:r>
              <a:rPr lang="en-US" dirty="0">
                <a:latin typeface="Arial" panose="020B0604020202020204" pitchFamily="34" charset="0"/>
                <a:cs typeface="Arial" panose="020B0604020202020204" pitchFamily="34" charset="0"/>
              </a:rPr>
              <a:t>scandal reveals the gap between national patient safety policies and local clinical practice - the 'implementation gap'. A comprehensive safety framework was in place, but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lacked effective leadership and governance and a defensive culture that would ensure the implementation of policies into a safe maternity service. </a:t>
            </a:r>
            <a:endParaRPr lang="en-US" dirty="0" smtClean="0">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ü"/>
            </a:pPr>
            <a:r>
              <a:rPr lang="en-US" dirty="0" smtClean="0">
                <a:latin typeface="Arial" panose="020B0604020202020204" pitchFamily="34" charset="0"/>
                <a:cs typeface="Arial" panose="020B0604020202020204" pitchFamily="34" charset="0"/>
              </a:rPr>
              <a:t>This </a:t>
            </a:r>
            <a:r>
              <a:rPr lang="en-US" dirty="0" err="1">
                <a:latin typeface="Arial" panose="020B0604020202020204" pitchFamily="34" charset="0"/>
                <a:cs typeface="Arial" panose="020B0604020202020204" pitchFamily="34" charset="0"/>
              </a:rPr>
              <a:t>emphasises</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organisational</a:t>
            </a:r>
            <a:r>
              <a:rPr lang="en-US" dirty="0">
                <a:latin typeface="Arial" panose="020B0604020202020204" pitchFamily="34" charset="0"/>
                <a:cs typeface="Arial" panose="020B0604020202020204" pitchFamily="34" charset="0"/>
              </a:rPr>
              <a:t> capacity as well as policy availability are necessary for policy effectiveness (</a:t>
            </a:r>
            <a:r>
              <a:rPr lang="en-US" dirty="0" err="1">
                <a:latin typeface="Arial" panose="020B0604020202020204" pitchFamily="34" charset="0"/>
                <a:cs typeface="Arial" panose="020B0604020202020204" pitchFamily="34" charset="0"/>
              </a:rPr>
              <a:t>Mannion</a:t>
            </a:r>
            <a:r>
              <a:rPr lang="en-US" dirty="0">
                <a:latin typeface="Arial" panose="020B0604020202020204" pitchFamily="34" charset="0"/>
                <a:cs typeface="Arial" panose="020B0604020202020204" pitchFamily="34" charset="0"/>
              </a:rPr>
              <a:t> &amp; Davies, 2018; </a:t>
            </a:r>
            <a:r>
              <a:rPr lang="en-US" dirty="0" err="1">
                <a:latin typeface="Arial" panose="020B0604020202020204" pitchFamily="34" charset="0"/>
                <a:cs typeface="Arial" panose="020B0604020202020204" pitchFamily="34" charset="0"/>
              </a:rPr>
              <a:t>Ockenden</a:t>
            </a:r>
            <a:r>
              <a:rPr lang="en-US" dirty="0">
                <a:latin typeface="Arial" panose="020B0604020202020204" pitchFamily="34" charset="0"/>
                <a:cs typeface="Arial" panose="020B0604020202020204" pitchFamily="34" charset="0"/>
              </a:rPr>
              <a:t>, 2022).</a:t>
            </a:r>
          </a:p>
        </p:txBody>
      </p:sp>
      <p:sp>
        <p:nvSpPr>
          <p:cNvPr id="3" name="TextBox 2"/>
          <p:cNvSpPr txBox="1"/>
          <p:nvPr/>
        </p:nvSpPr>
        <p:spPr>
          <a:xfrm>
            <a:off x="4552121" y="463826"/>
            <a:ext cx="2941982" cy="461665"/>
          </a:xfrm>
          <a:prstGeom prst="rect">
            <a:avLst/>
          </a:prstGeom>
          <a:noFill/>
        </p:spPr>
        <p:txBody>
          <a:bodyPr wrap="square" rtlCol="0">
            <a:spAutoFit/>
          </a:bodyPr>
          <a:lstStyle/>
          <a:p>
            <a:r>
              <a:rPr lang="en-IN" sz="2400" b="1" dirty="0" smtClean="0">
                <a:latin typeface="Arial" panose="020B0604020202020204" pitchFamily="34" charset="0"/>
                <a:cs typeface="Arial" panose="020B0604020202020204" pitchFamily="34" charset="0"/>
              </a:rPr>
              <a:t>Critical analysis </a:t>
            </a:r>
            <a:endParaRPr lang="en-IN"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947308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999" cy="795130"/>
          </a:xfrm>
          <a:prstGeom prst="rect">
            <a:avLst/>
          </a:prstGeom>
          <a:solidFill>
            <a:schemeClr val="bg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latin typeface="Arial" panose="020B0604020202020204" pitchFamily="34" charset="0"/>
                <a:cs typeface="Arial" panose="020B0604020202020204" pitchFamily="34" charset="0"/>
              </a:rPr>
              <a:t>Impact of Root Causes and Policy Issues on Health and Care Service Provision</a:t>
            </a:r>
            <a:endParaRPr lang="en-IN" sz="2800" b="1" dirty="0">
              <a:latin typeface="Arial" panose="020B0604020202020204" pitchFamily="34" charset="0"/>
              <a:cs typeface="Arial" panose="020B0604020202020204" pitchFamily="34" charset="0"/>
            </a:endParaRPr>
          </a:p>
        </p:txBody>
      </p:sp>
      <p:graphicFrame>
        <p:nvGraphicFramePr>
          <p:cNvPr id="3" name="Diagram 2"/>
          <p:cNvGraphicFramePr/>
          <p:nvPr>
            <p:extLst>
              <p:ext uri="{D42A27DB-BD31-4B8C-83A1-F6EECF244321}">
                <p14:modId xmlns:p14="http://schemas.microsoft.com/office/powerpoint/2010/main" val="304799786"/>
              </p:ext>
            </p:extLst>
          </p:nvPr>
        </p:nvGraphicFramePr>
        <p:xfrm>
          <a:off x="172279" y="565550"/>
          <a:ext cx="11661912" cy="6292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395173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40905" y="1404730"/>
            <a:ext cx="10283686" cy="35780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en-US">
                <a:latin typeface="Arial" panose="020B0604020202020204" pitchFamily="34" charset="0"/>
                <a:cs typeface="Arial" panose="020B0604020202020204" pitchFamily="34" charset="0"/>
              </a:rPr>
              <a:t>The Shrewsbury and Telford scandal shows that the main issue was poor implementation of existing policies, rather than a lack of policy. Poor quality, inefficient services, and inequitable care were caused by national safety standards not being put into practice due to weak leadership, ineffective governance, and a culture of defensive care. To achieve sustainable improvement, there needs to be strong leadership, a learning culture and effective governance to provide safe and patient centred maternity services (NHS England, 2019; Ockenden, 2022).</a:t>
            </a:r>
            <a:endParaRPr lang="en-IN">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7413239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424071" y="212037"/>
            <a:ext cx="11330608" cy="139147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latin typeface="Arial" panose="020B0604020202020204" pitchFamily="34" charset="0"/>
                <a:cs typeface="Arial" panose="020B0604020202020204" pitchFamily="34" charset="0"/>
              </a:rPr>
              <a:t>Evidence-Based Recommendations</a:t>
            </a:r>
          </a:p>
        </p:txBody>
      </p:sp>
      <p:pic>
        <p:nvPicPr>
          <p:cNvPr id="1026" name="Picture 2" descr="Developing the Evidence Base for Nutrition Recommendations - American  Society for Nutri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4071" y="212037"/>
            <a:ext cx="2279372" cy="127220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Journal of Business and Management"/>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310191" y="225289"/>
            <a:ext cx="1273298" cy="1258954"/>
          </a:xfrm>
          <a:prstGeom prst="rect">
            <a:avLst/>
          </a:prstGeom>
        </p:spPr>
      </p:pic>
      <p:sp>
        <p:nvSpPr>
          <p:cNvPr id="4" name="Rectangle 3"/>
          <p:cNvSpPr/>
          <p:nvPr/>
        </p:nvSpPr>
        <p:spPr>
          <a:xfrm>
            <a:off x="569844" y="1722783"/>
            <a:ext cx="11013645" cy="4426226"/>
          </a:xfrm>
          <a:prstGeom prst="rect">
            <a:avLst/>
          </a:prstGeom>
          <a:solidFill>
            <a:srgbClr val="F49A9A"/>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342900" indent="-342900" algn="just">
              <a:lnSpc>
                <a:spcPct val="150000"/>
              </a:lnSpc>
              <a:buAutoNum type="arabicPeriod"/>
            </a:pPr>
            <a:r>
              <a:rPr lang="en-US" b="1" dirty="0" smtClean="0">
                <a:solidFill>
                  <a:schemeClr val="tx1"/>
                </a:solidFill>
                <a:latin typeface="Arial" panose="020B0604020202020204" pitchFamily="34" charset="0"/>
                <a:cs typeface="Arial" panose="020B0604020202020204" pitchFamily="34" charset="0"/>
              </a:rPr>
              <a:t>Foster </a:t>
            </a:r>
            <a:r>
              <a:rPr lang="en-US" b="1" dirty="0">
                <a:solidFill>
                  <a:schemeClr val="tx1"/>
                </a:solidFill>
                <a:latin typeface="Arial" panose="020B0604020202020204" pitchFamily="34" charset="0"/>
                <a:cs typeface="Arial" panose="020B0604020202020204" pitchFamily="34" charset="0"/>
              </a:rPr>
              <a:t>a safety </a:t>
            </a:r>
            <a:r>
              <a:rPr lang="en-US" b="1" dirty="0" smtClean="0">
                <a:solidFill>
                  <a:schemeClr val="tx1"/>
                </a:solidFill>
                <a:latin typeface="Arial" panose="020B0604020202020204" pitchFamily="34" charset="0"/>
                <a:cs typeface="Arial" panose="020B0604020202020204" pitchFamily="34" charset="0"/>
              </a:rPr>
              <a:t>culture </a:t>
            </a:r>
            <a:r>
              <a:rPr lang="en-US" dirty="0" smtClean="0">
                <a:solidFill>
                  <a:schemeClr val="tx1"/>
                </a:solidFill>
                <a:latin typeface="Arial" panose="020B0604020202020204" pitchFamily="34" charset="0"/>
                <a:cs typeface="Arial" panose="020B0604020202020204" pitchFamily="34" charset="0"/>
              </a:rPr>
              <a:t>- </a:t>
            </a:r>
            <a:r>
              <a:rPr lang="en-US" dirty="0">
                <a:solidFill>
                  <a:schemeClr val="tx1"/>
                </a:solidFill>
                <a:latin typeface="Arial" panose="020B0604020202020204" pitchFamily="34" charset="0"/>
                <a:cs typeface="Arial" panose="020B0604020202020204" pitchFamily="34" charset="0"/>
              </a:rPr>
              <a:t>through openness, psychological safety and lessons learned from </a:t>
            </a:r>
            <a:r>
              <a:rPr lang="en-US" dirty="0" smtClean="0">
                <a:solidFill>
                  <a:schemeClr val="tx1"/>
                </a:solidFill>
                <a:latin typeface="Arial" panose="020B0604020202020204" pitchFamily="34" charset="0"/>
                <a:cs typeface="Arial" panose="020B0604020202020204" pitchFamily="34" charset="0"/>
              </a:rPr>
              <a:t>incidents (NHS </a:t>
            </a:r>
            <a:r>
              <a:rPr lang="en-US" dirty="0">
                <a:solidFill>
                  <a:schemeClr val="tx1"/>
                </a:solidFill>
                <a:latin typeface="Arial" panose="020B0604020202020204" pitchFamily="34" charset="0"/>
                <a:cs typeface="Arial" panose="020B0604020202020204" pitchFamily="34" charset="0"/>
              </a:rPr>
              <a:t>England (2019) and Braithwaite et al. (2020</a:t>
            </a:r>
            <a:r>
              <a:rPr lang="en-US" dirty="0" smtClean="0">
                <a:solidFill>
                  <a:schemeClr val="tx1"/>
                </a:solidFill>
                <a:latin typeface="Arial" panose="020B0604020202020204" pitchFamily="34" charset="0"/>
                <a:cs typeface="Arial" panose="020B0604020202020204" pitchFamily="34" charset="0"/>
              </a:rPr>
              <a:t>)</a:t>
            </a:r>
          </a:p>
          <a:p>
            <a:pPr marL="342900" indent="-342900" algn="just">
              <a:lnSpc>
                <a:spcPct val="150000"/>
              </a:lnSpc>
              <a:buAutoNum type="arabicPeriod"/>
            </a:pPr>
            <a:r>
              <a:rPr lang="en-US" b="1" dirty="0">
                <a:solidFill>
                  <a:schemeClr val="tx1"/>
                </a:solidFill>
                <a:latin typeface="Arial" panose="020B0604020202020204" pitchFamily="34" charset="0"/>
                <a:cs typeface="Arial" panose="020B0604020202020204" pitchFamily="34" charset="0"/>
              </a:rPr>
              <a:t>Leadership and clinical governance </a:t>
            </a:r>
            <a:r>
              <a:rPr lang="en-US" dirty="0">
                <a:solidFill>
                  <a:schemeClr val="tx1"/>
                </a:solidFill>
                <a:latin typeface="Arial" panose="020B0604020202020204" pitchFamily="34" charset="0"/>
                <a:cs typeface="Arial" panose="020B0604020202020204" pitchFamily="34" charset="0"/>
              </a:rPr>
              <a:t>will be enhanced with clarity of accountability, regular audits and strong incident </a:t>
            </a:r>
            <a:r>
              <a:rPr lang="en-US" dirty="0" smtClean="0">
                <a:solidFill>
                  <a:schemeClr val="tx1"/>
                </a:solidFill>
                <a:latin typeface="Arial" panose="020B0604020202020204" pitchFamily="34" charset="0"/>
                <a:cs typeface="Arial" panose="020B0604020202020204" pitchFamily="34" charset="0"/>
              </a:rPr>
              <a:t>reviews </a:t>
            </a:r>
            <a:r>
              <a:rPr lang="en-US" dirty="0">
                <a:solidFill>
                  <a:schemeClr val="tx1"/>
                </a:solidFill>
                <a:latin typeface="Arial" panose="020B0604020202020204" pitchFamily="34" charset="0"/>
                <a:cs typeface="Arial" panose="020B0604020202020204" pitchFamily="34" charset="0"/>
              </a:rPr>
              <a:t>(</a:t>
            </a:r>
            <a:r>
              <a:rPr lang="en-US" dirty="0" err="1">
                <a:solidFill>
                  <a:schemeClr val="tx1"/>
                </a:solidFill>
                <a:latin typeface="Arial" panose="020B0604020202020204" pitchFamily="34" charset="0"/>
                <a:cs typeface="Arial" panose="020B0604020202020204" pitchFamily="34" charset="0"/>
              </a:rPr>
              <a:t>Ockenden</a:t>
            </a:r>
            <a:r>
              <a:rPr lang="en-US" dirty="0">
                <a:solidFill>
                  <a:schemeClr val="tx1"/>
                </a:solidFill>
                <a:latin typeface="Arial" panose="020B0604020202020204" pitchFamily="34" charset="0"/>
                <a:cs typeface="Arial" panose="020B0604020202020204" pitchFamily="34" charset="0"/>
              </a:rPr>
              <a:t>, </a:t>
            </a:r>
            <a:r>
              <a:rPr lang="en-US" dirty="0" smtClean="0">
                <a:solidFill>
                  <a:schemeClr val="tx1"/>
                </a:solidFill>
                <a:latin typeface="Arial" panose="020B0604020202020204" pitchFamily="34" charset="0"/>
                <a:cs typeface="Arial" panose="020B0604020202020204" pitchFamily="34" charset="0"/>
              </a:rPr>
              <a:t>2022).</a:t>
            </a:r>
          </a:p>
          <a:p>
            <a:pPr marL="342900" indent="-342900" algn="just">
              <a:lnSpc>
                <a:spcPct val="150000"/>
              </a:lnSpc>
              <a:buFontTx/>
              <a:buAutoNum type="arabicPeriod"/>
            </a:pPr>
            <a:r>
              <a:rPr lang="en-US" b="1" dirty="0">
                <a:solidFill>
                  <a:schemeClr val="tx1"/>
                </a:solidFill>
                <a:latin typeface="Arial" panose="020B0604020202020204" pitchFamily="34" charset="0"/>
                <a:cs typeface="Arial" panose="020B0604020202020204" pitchFamily="34" charset="0"/>
              </a:rPr>
              <a:t>Invest </a:t>
            </a:r>
            <a:r>
              <a:rPr lang="en-US" b="1" dirty="0" smtClean="0">
                <a:solidFill>
                  <a:schemeClr val="tx1"/>
                </a:solidFill>
                <a:latin typeface="Arial" panose="020B0604020202020204" pitchFamily="34" charset="0"/>
                <a:cs typeface="Arial" panose="020B0604020202020204" pitchFamily="34" charset="0"/>
              </a:rPr>
              <a:t>in staff </a:t>
            </a:r>
            <a:r>
              <a:rPr lang="en-US" b="1" dirty="0">
                <a:solidFill>
                  <a:schemeClr val="tx1"/>
                </a:solidFill>
                <a:latin typeface="Arial" panose="020B0604020202020204" pitchFamily="34" charset="0"/>
                <a:cs typeface="Arial" panose="020B0604020202020204" pitchFamily="34" charset="0"/>
              </a:rPr>
              <a:t>training </a:t>
            </a:r>
            <a:r>
              <a:rPr lang="en-US" b="1" dirty="0" smtClean="0">
                <a:solidFill>
                  <a:schemeClr val="tx1"/>
                </a:solidFill>
                <a:latin typeface="Arial" panose="020B0604020202020204" pitchFamily="34" charset="0"/>
                <a:cs typeface="Arial" panose="020B0604020202020204" pitchFamily="34" charset="0"/>
              </a:rPr>
              <a:t>- </a:t>
            </a:r>
            <a:r>
              <a:rPr lang="en-US" dirty="0">
                <a:solidFill>
                  <a:schemeClr val="tx1"/>
                </a:solidFill>
                <a:latin typeface="Arial" panose="020B0604020202020204" pitchFamily="34" charset="0"/>
                <a:cs typeface="Arial" panose="020B0604020202020204" pitchFamily="34" charset="0"/>
              </a:rPr>
              <a:t>including mandatory CTG competency training and simulation </a:t>
            </a:r>
            <a:r>
              <a:rPr lang="en-US" dirty="0" smtClean="0">
                <a:solidFill>
                  <a:schemeClr val="tx1"/>
                </a:solidFill>
                <a:latin typeface="Arial" panose="020B0604020202020204" pitchFamily="34" charset="0"/>
                <a:cs typeface="Arial" panose="020B0604020202020204" pitchFamily="34" charset="0"/>
              </a:rPr>
              <a:t>training </a:t>
            </a:r>
            <a:r>
              <a:rPr lang="en-US" dirty="0">
                <a:solidFill>
                  <a:schemeClr val="tx1"/>
                </a:solidFill>
                <a:latin typeface="Arial" panose="020B0604020202020204" pitchFamily="34" charset="0"/>
                <a:cs typeface="Arial" panose="020B0604020202020204" pitchFamily="34" charset="0"/>
              </a:rPr>
              <a:t>(</a:t>
            </a:r>
            <a:r>
              <a:rPr lang="en-US" dirty="0" err="1">
                <a:solidFill>
                  <a:schemeClr val="tx1"/>
                </a:solidFill>
                <a:latin typeface="Arial" panose="020B0604020202020204" pitchFamily="34" charset="0"/>
                <a:cs typeface="Arial" panose="020B0604020202020204" pitchFamily="34" charset="0"/>
              </a:rPr>
              <a:t>Ockenden</a:t>
            </a:r>
            <a:r>
              <a:rPr lang="en-US" dirty="0">
                <a:solidFill>
                  <a:schemeClr val="tx1"/>
                </a:solidFill>
                <a:latin typeface="Arial" panose="020B0604020202020204" pitchFamily="34" charset="0"/>
                <a:cs typeface="Arial" panose="020B0604020202020204" pitchFamily="34" charset="0"/>
              </a:rPr>
              <a:t>, 2022; NICE, </a:t>
            </a:r>
            <a:r>
              <a:rPr lang="en-US" dirty="0" smtClean="0">
                <a:solidFill>
                  <a:schemeClr val="tx1"/>
                </a:solidFill>
                <a:latin typeface="Arial" panose="020B0604020202020204" pitchFamily="34" charset="0"/>
                <a:cs typeface="Arial" panose="020B0604020202020204" pitchFamily="34" charset="0"/>
              </a:rPr>
              <a:t>2023</a:t>
            </a:r>
          </a:p>
          <a:p>
            <a:pPr marL="342900" indent="-342900" algn="just">
              <a:lnSpc>
                <a:spcPct val="150000"/>
              </a:lnSpc>
              <a:buFontTx/>
              <a:buAutoNum type="arabicPeriod"/>
            </a:pPr>
            <a:r>
              <a:rPr lang="en-US" b="1" dirty="0" smtClean="0">
                <a:solidFill>
                  <a:schemeClr val="tx1"/>
                </a:solidFill>
                <a:latin typeface="Arial" panose="020B0604020202020204" pitchFamily="34" charset="0"/>
                <a:cs typeface="Arial" panose="020B0604020202020204" pitchFamily="34" charset="0"/>
              </a:rPr>
              <a:t>Improve </a:t>
            </a:r>
            <a:r>
              <a:rPr lang="en-US" b="1" dirty="0">
                <a:solidFill>
                  <a:schemeClr val="tx1"/>
                </a:solidFill>
                <a:latin typeface="Arial" panose="020B0604020202020204" pitchFamily="34" charset="0"/>
                <a:cs typeface="Arial" panose="020B0604020202020204" pitchFamily="34" charset="0"/>
              </a:rPr>
              <a:t>communication and engagement </a:t>
            </a:r>
            <a:r>
              <a:rPr lang="en-US" b="1" dirty="0" smtClean="0">
                <a:solidFill>
                  <a:schemeClr val="tx1"/>
                </a:solidFill>
                <a:latin typeface="Arial" panose="020B0604020202020204" pitchFamily="34" charset="0"/>
                <a:cs typeface="Arial" panose="020B0604020202020204" pitchFamily="34" charset="0"/>
              </a:rPr>
              <a:t>- </a:t>
            </a:r>
            <a:r>
              <a:rPr lang="en-US" dirty="0" smtClean="0">
                <a:solidFill>
                  <a:schemeClr val="tx1"/>
                </a:solidFill>
                <a:latin typeface="Arial" panose="020B0604020202020204" pitchFamily="34" charset="0"/>
                <a:cs typeface="Arial" panose="020B0604020202020204" pitchFamily="34" charset="0"/>
              </a:rPr>
              <a:t>of </a:t>
            </a:r>
            <a:r>
              <a:rPr lang="en-US" dirty="0">
                <a:solidFill>
                  <a:schemeClr val="tx1"/>
                </a:solidFill>
                <a:latin typeface="Arial" panose="020B0604020202020204" pitchFamily="34" charset="0"/>
                <a:cs typeface="Arial" panose="020B0604020202020204" pitchFamily="34" charset="0"/>
              </a:rPr>
              <a:t>patients through facilitation of shared decision-making and listening to women and </a:t>
            </a:r>
            <a:r>
              <a:rPr lang="en-US" dirty="0" smtClean="0">
                <a:solidFill>
                  <a:schemeClr val="tx1"/>
                </a:solidFill>
                <a:latin typeface="Arial" panose="020B0604020202020204" pitchFamily="34" charset="0"/>
                <a:cs typeface="Arial" panose="020B0604020202020204" pitchFamily="34" charset="0"/>
              </a:rPr>
              <a:t>families (NICE</a:t>
            </a:r>
            <a:r>
              <a:rPr lang="en-US" dirty="0">
                <a:solidFill>
                  <a:schemeClr val="tx1"/>
                </a:solidFill>
                <a:latin typeface="Arial" panose="020B0604020202020204" pitchFamily="34" charset="0"/>
                <a:cs typeface="Arial" panose="020B0604020202020204" pitchFamily="34" charset="0"/>
              </a:rPr>
              <a:t>, 2023; </a:t>
            </a:r>
            <a:r>
              <a:rPr lang="en-US" dirty="0" err="1">
                <a:solidFill>
                  <a:schemeClr val="tx1"/>
                </a:solidFill>
                <a:latin typeface="Arial" panose="020B0604020202020204" pitchFamily="34" charset="0"/>
                <a:cs typeface="Arial" panose="020B0604020202020204" pitchFamily="34" charset="0"/>
              </a:rPr>
              <a:t>Ockenden</a:t>
            </a:r>
            <a:r>
              <a:rPr lang="en-US" dirty="0">
                <a:solidFill>
                  <a:schemeClr val="tx1"/>
                </a:solidFill>
                <a:latin typeface="Arial" panose="020B0604020202020204" pitchFamily="34" charset="0"/>
                <a:cs typeface="Arial" panose="020B0604020202020204" pitchFamily="34" charset="0"/>
              </a:rPr>
              <a:t>, 2022</a:t>
            </a:r>
            <a:r>
              <a:rPr lang="en-US" dirty="0" smtClean="0">
                <a:solidFill>
                  <a:schemeClr val="tx1"/>
                </a:solidFill>
                <a:latin typeface="Arial" panose="020B0604020202020204" pitchFamily="34" charset="0"/>
                <a:cs typeface="Arial" panose="020B0604020202020204" pitchFamily="34" charset="0"/>
              </a:rPr>
              <a:t>).</a:t>
            </a:r>
          </a:p>
          <a:p>
            <a:pPr marL="342900" indent="-342900" algn="just">
              <a:lnSpc>
                <a:spcPct val="150000"/>
              </a:lnSpc>
              <a:buFontTx/>
              <a:buAutoNum type="arabicPeriod"/>
            </a:pPr>
            <a:r>
              <a:rPr lang="en-US" b="1" dirty="0" smtClean="0">
                <a:solidFill>
                  <a:schemeClr val="tx1"/>
                </a:solidFill>
                <a:latin typeface="Arial" panose="020B0604020202020204" pitchFamily="34" charset="0"/>
                <a:cs typeface="Arial" panose="020B0604020202020204" pitchFamily="34" charset="0"/>
              </a:rPr>
              <a:t>Implement </a:t>
            </a:r>
            <a:r>
              <a:rPr lang="en-US" b="1" dirty="0">
                <a:solidFill>
                  <a:schemeClr val="tx1"/>
                </a:solidFill>
                <a:latin typeface="Arial" panose="020B0604020202020204" pitchFamily="34" charset="0"/>
                <a:cs typeface="Arial" panose="020B0604020202020204" pitchFamily="34" charset="0"/>
              </a:rPr>
              <a:t>continuous quality improvement (CQI) </a:t>
            </a:r>
            <a:r>
              <a:rPr lang="en-US" b="1" dirty="0" smtClean="0">
                <a:solidFill>
                  <a:schemeClr val="tx1"/>
                </a:solidFill>
                <a:latin typeface="Arial" panose="020B0604020202020204" pitchFamily="34" charset="0"/>
                <a:cs typeface="Arial" panose="020B0604020202020204" pitchFamily="34" charset="0"/>
              </a:rPr>
              <a:t>- </a:t>
            </a:r>
            <a:r>
              <a:rPr lang="en-US" dirty="0" smtClean="0">
                <a:solidFill>
                  <a:schemeClr val="tx1"/>
                </a:solidFill>
                <a:latin typeface="Arial" panose="020B0604020202020204" pitchFamily="34" charset="0"/>
                <a:cs typeface="Arial" panose="020B0604020202020204" pitchFamily="34" charset="0"/>
              </a:rPr>
              <a:t>using </a:t>
            </a:r>
            <a:r>
              <a:rPr lang="en-US" dirty="0">
                <a:solidFill>
                  <a:schemeClr val="tx1"/>
                </a:solidFill>
                <a:latin typeface="Arial" panose="020B0604020202020204" pitchFamily="34" charset="0"/>
                <a:cs typeface="Arial" panose="020B0604020202020204" pitchFamily="34" charset="0"/>
              </a:rPr>
              <a:t>real-time monitoring, safety audits and data for decision-making</a:t>
            </a:r>
            <a:r>
              <a:rPr lang="en-US" dirty="0" smtClean="0">
                <a:solidFill>
                  <a:schemeClr val="tx1"/>
                </a:solidFill>
                <a:latin typeface="Arial" panose="020B0604020202020204" pitchFamily="34" charset="0"/>
                <a:cs typeface="Arial" panose="020B0604020202020204" pitchFamily="34" charset="0"/>
              </a:rPr>
              <a:t>.</a:t>
            </a:r>
            <a:endParaRPr lang="en-US"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992358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424071" y="212037"/>
            <a:ext cx="11330608" cy="139147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smtClean="0">
                <a:latin typeface="Arial" panose="020B0604020202020204" pitchFamily="34" charset="0"/>
                <a:cs typeface="Arial" panose="020B0604020202020204" pitchFamily="34" charset="0"/>
              </a:rPr>
              <a:t>Conclusion </a:t>
            </a:r>
            <a:endParaRPr lang="en-US" sz="3200" b="1" dirty="0">
              <a:latin typeface="Arial" panose="020B0604020202020204" pitchFamily="34" charset="0"/>
              <a:cs typeface="Arial" panose="020B0604020202020204" pitchFamily="34" charset="0"/>
            </a:endParaRPr>
          </a:p>
        </p:txBody>
      </p:sp>
      <p:sp>
        <p:nvSpPr>
          <p:cNvPr id="4" name="Rectangle 3"/>
          <p:cNvSpPr/>
          <p:nvPr/>
        </p:nvSpPr>
        <p:spPr>
          <a:xfrm>
            <a:off x="198784" y="1722783"/>
            <a:ext cx="6162260" cy="4426226"/>
          </a:xfrm>
          <a:prstGeom prst="rect">
            <a:avLst/>
          </a:prstGeom>
          <a:solidFill>
            <a:srgbClr val="F49A9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a:p>
            <a:pPr algn="just">
              <a:lnSpc>
                <a:spcPct val="160000"/>
              </a:lnSpc>
            </a:pPr>
            <a:r>
              <a:rPr lang="en-US" dirty="0">
                <a:solidFill>
                  <a:schemeClr val="tx1"/>
                </a:solidFill>
                <a:latin typeface="Arial" panose="020B0604020202020204" pitchFamily="34" charset="0"/>
                <a:cs typeface="Arial" panose="020B0604020202020204" pitchFamily="34" charset="0"/>
              </a:rPr>
              <a:t>This investigation finally says that </a:t>
            </a:r>
          </a:p>
          <a:p>
            <a:pPr algn="just">
              <a:lnSpc>
                <a:spcPct val="160000"/>
              </a:lnSpc>
              <a:buFont typeface="Wingdings" panose="05000000000000000000" pitchFamily="2" charset="2"/>
              <a:buChar char="ü"/>
            </a:pPr>
            <a:r>
              <a:rPr lang="en-US" dirty="0">
                <a:solidFill>
                  <a:schemeClr val="tx1"/>
                </a:solidFill>
                <a:latin typeface="Arial" panose="020B0604020202020204" pitchFamily="34" charset="0"/>
                <a:cs typeface="Arial" panose="020B0604020202020204" pitchFamily="34" charset="0"/>
              </a:rPr>
              <a:t>Preventable harm due to </a:t>
            </a:r>
            <a:r>
              <a:rPr lang="en-US" dirty="0" err="1">
                <a:solidFill>
                  <a:schemeClr val="tx1"/>
                </a:solidFill>
                <a:latin typeface="Arial" panose="020B0604020202020204" pitchFamily="34" charset="0"/>
                <a:cs typeface="Arial" panose="020B0604020202020204" pitchFamily="34" charset="0"/>
              </a:rPr>
              <a:t>organisational</a:t>
            </a:r>
            <a:r>
              <a:rPr lang="en-US" dirty="0">
                <a:solidFill>
                  <a:schemeClr val="tx1"/>
                </a:solidFill>
                <a:latin typeface="Arial" panose="020B0604020202020204" pitchFamily="34" charset="0"/>
                <a:cs typeface="Arial" panose="020B0604020202020204" pitchFamily="34" charset="0"/>
              </a:rPr>
              <a:t> failures rather than individual errors.</a:t>
            </a:r>
          </a:p>
          <a:p>
            <a:pPr algn="just">
              <a:lnSpc>
                <a:spcPct val="160000"/>
              </a:lnSpc>
              <a:buFont typeface="Wingdings" panose="05000000000000000000" pitchFamily="2" charset="2"/>
              <a:buChar char="ü"/>
            </a:pPr>
            <a:r>
              <a:rPr lang="en-US" dirty="0">
                <a:solidFill>
                  <a:schemeClr val="tx1"/>
                </a:solidFill>
                <a:latin typeface="Arial" panose="020B0604020202020204" pitchFamily="34" charset="0"/>
                <a:cs typeface="Arial" panose="020B0604020202020204" pitchFamily="34" charset="0"/>
              </a:rPr>
              <a:t>Poor leadership, governance and culture led to unsafe practice being maintained.</a:t>
            </a:r>
          </a:p>
          <a:p>
            <a:pPr algn="just">
              <a:lnSpc>
                <a:spcPct val="160000"/>
              </a:lnSpc>
              <a:buFont typeface="Wingdings" panose="05000000000000000000" pitchFamily="2" charset="2"/>
              <a:buChar char="ü"/>
            </a:pPr>
            <a:r>
              <a:rPr lang="en-US" dirty="0">
                <a:solidFill>
                  <a:schemeClr val="tx1"/>
                </a:solidFill>
                <a:latin typeface="Arial" panose="020B0604020202020204" pitchFamily="34" charset="0"/>
                <a:cs typeface="Arial" panose="020B0604020202020204" pitchFamily="34" charset="0"/>
              </a:rPr>
              <a:t>Inadequate adherence to national guidelines led to maternal and neonatal deaths.</a:t>
            </a:r>
          </a:p>
          <a:p>
            <a:pPr algn="just">
              <a:lnSpc>
                <a:spcPct val="160000"/>
              </a:lnSpc>
              <a:buFont typeface="Wingdings" panose="05000000000000000000" pitchFamily="2" charset="2"/>
              <a:buChar char="ü"/>
            </a:pPr>
            <a:r>
              <a:rPr lang="en-US" dirty="0">
                <a:solidFill>
                  <a:schemeClr val="tx1"/>
                </a:solidFill>
                <a:latin typeface="Arial" panose="020B0604020202020204" pitchFamily="34" charset="0"/>
                <a:cs typeface="Arial" panose="020B0604020202020204" pitchFamily="34" charset="0"/>
              </a:rPr>
              <a:t>Explanation and support for improvement of these failures are provided by quality frameworks: Swiss Cheese, RCA, fishbone analysis.</a:t>
            </a:r>
          </a:p>
          <a:p>
            <a:pPr algn="just"/>
            <a:endParaRPr lang="en-IN" sz="1400" dirty="0"/>
          </a:p>
        </p:txBody>
      </p:sp>
      <p:sp>
        <p:nvSpPr>
          <p:cNvPr id="6" name="Rectangle 5"/>
          <p:cNvSpPr/>
          <p:nvPr/>
        </p:nvSpPr>
        <p:spPr>
          <a:xfrm>
            <a:off x="6546575" y="1736034"/>
            <a:ext cx="5300870" cy="4426226"/>
          </a:xfrm>
          <a:prstGeom prst="rect">
            <a:avLst/>
          </a:prstGeom>
          <a:solidFill>
            <a:srgbClr val="F49A9A"/>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lnSpc>
                <a:spcPct val="150000"/>
              </a:lnSpc>
            </a:pPr>
            <a:r>
              <a:rPr lang="en-US" b="1" dirty="0">
                <a:solidFill>
                  <a:schemeClr val="tx1"/>
                </a:solidFill>
                <a:latin typeface="Arial" panose="020B0604020202020204" pitchFamily="34" charset="0"/>
                <a:cs typeface="Arial" panose="020B0604020202020204" pitchFamily="34" charset="0"/>
              </a:rPr>
              <a:t>Key components of quality maternity care are:</a:t>
            </a:r>
          </a:p>
          <a:p>
            <a:pPr algn="just">
              <a:lnSpc>
                <a:spcPct val="150000"/>
              </a:lnSpc>
              <a:buFont typeface="Wingdings" panose="05000000000000000000" pitchFamily="2" charset="2"/>
              <a:buChar char="§"/>
            </a:pPr>
            <a:r>
              <a:rPr lang="en-US" dirty="0">
                <a:solidFill>
                  <a:schemeClr val="tx1"/>
                </a:solidFill>
                <a:latin typeface="Arial" panose="020B0604020202020204" pitchFamily="34" charset="0"/>
                <a:cs typeface="Arial" panose="020B0604020202020204" pitchFamily="34" charset="0"/>
              </a:rPr>
              <a:t>Strong leadership</a:t>
            </a:r>
          </a:p>
          <a:p>
            <a:pPr algn="just">
              <a:lnSpc>
                <a:spcPct val="150000"/>
              </a:lnSpc>
              <a:buFont typeface="Wingdings" panose="05000000000000000000" pitchFamily="2" charset="2"/>
              <a:buChar char="§"/>
            </a:pPr>
            <a:r>
              <a:rPr lang="en-US" dirty="0">
                <a:solidFill>
                  <a:schemeClr val="tx1"/>
                </a:solidFill>
                <a:latin typeface="Arial" panose="020B0604020202020204" pitchFamily="34" charset="0"/>
                <a:cs typeface="Arial" panose="020B0604020202020204" pitchFamily="34" charset="0"/>
              </a:rPr>
              <a:t>Effective governance</a:t>
            </a:r>
          </a:p>
          <a:p>
            <a:pPr algn="just">
              <a:lnSpc>
                <a:spcPct val="150000"/>
              </a:lnSpc>
              <a:buFont typeface="Wingdings" panose="05000000000000000000" pitchFamily="2" charset="2"/>
              <a:buChar char="§"/>
            </a:pPr>
            <a:r>
              <a:rPr lang="en-US" dirty="0">
                <a:solidFill>
                  <a:schemeClr val="tx1"/>
                </a:solidFill>
                <a:latin typeface="Arial" panose="020B0604020202020204" pitchFamily="34" charset="0"/>
                <a:cs typeface="Arial" panose="020B0604020202020204" pitchFamily="34" charset="0"/>
              </a:rPr>
              <a:t>A learning culture</a:t>
            </a:r>
          </a:p>
          <a:p>
            <a:pPr algn="just">
              <a:lnSpc>
                <a:spcPct val="150000"/>
              </a:lnSpc>
              <a:buFont typeface="Wingdings" panose="05000000000000000000" pitchFamily="2" charset="2"/>
              <a:buChar char="§"/>
            </a:pPr>
            <a:r>
              <a:rPr lang="en-US" dirty="0">
                <a:solidFill>
                  <a:schemeClr val="tx1"/>
                </a:solidFill>
                <a:latin typeface="Arial" panose="020B0604020202020204" pitchFamily="34" charset="0"/>
                <a:cs typeface="Arial" panose="020B0604020202020204" pitchFamily="34" charset="0"/>
              </a:rPr>
              <a:t>Skilled staff</a:t>
            </a:r>
          </a:p>
          <a:p>
            <a:pPr algn="just">
              <a:lnSpc>
                <a:spcPct val="150000"/>
              </a:lnSpc>
              <a:buFont typeface="Wingdings" panose="05000000000000000000" pitchFamily="2" charset="2"/>
              <a:buChar char="§"/>
            </a:pPr>
            <a:r>
              <a:rPr lang="en-US" dirty="0">
                <a:solidFill>
                  <a:schemeClr val="tx1"/>
                </a:solidFill>
                <a:latin typeface="Arial" panose="020B0604020202020204" pitchFamily="34" charset="0"/>
                <a:cs typeface="Arial" panose="020B0604020202020204" pitchFamily="34" charset="0"/>
              </a:rPr>
              <a:t>Patient-</a:t>
            </a:r>
            <a:r>
              <a:rPr lang="en-US" dirty="0" err="1">
                <a:solidFill>
                  <a:schemeClr val="tx1"/>
                </a:solidFill>
                <a:latin typeface="Arial" panose="020B0604020202020204" pitchFamily="34" charset="0"/>
                <a:cs typeface="Arial" panose="020B0604020202020204" pitchFamily="34" charset="0"/>
              </a:rPr>
              <a:t>centred</a:t>
            </a:r>
            <a:r>
              <a:rPr lang="en-US" dirty="0">
                <a:solidFill>
                  <a:schemeClr val="tx1"/>
                </a:solidFill>
                <a:latin typeface="Arial" panose="020B0604020202020204" pitchFamily="34" charset="0"/>
                <a:cs typeface="Arial" panose="020B0604020202020204" pitchFamily="34" charset="0"/>
              </a:rPr>
              <a:t> care</a:t>
            </a:r>
          </a:p>
          <a:p>
            <a:pPr algn="just">
              <a:lnSpc>
                <a:spcPct val="150000"/>
              </a:lnSpc>
              <a:buFont typeface="Wingdings" panose="05000000000000000000" pitchFamily="2" charset="2"/>
              <a:buChar char="§"/>
            </a:pPr>
            <a:r>
              <a:rPr lang="en-US" dirty="0">
                <a:solidFill>
                  <a:schemeClr val="tx1"/>
                </a:solidFill>
                <a:latin typeface="Arial" panose="020B0604020202020204" pitchFamily="34" charset="0"/>
                <a:cs typeface="Arial" panose="020B0604020202020204" pitchFamily="34" charset="0"/>
              </a:rPr>
              <a:t>Continuous quality improvement</a:t>
            </a:r>
          </a:p>
          <a:p>
            <a:pPr algn="just">
              <a:lnSpc>
                <a:spcPct val="150000"/>
              </a:lnSpc>
            </a:pPr>
            <a:endParaRPr lang="en-IN" dirty="0">
              <a:latin typeface="Arial" panose="020B0604020202020204" pitchFamily="34" charset="0"/>
              <a:cs typeface="Arial" panose="020B0604020202020204" pitchFamily="34" charset="0"/>
            </a:endParaRPr>
          </a:p>
        </p:txBody>
      </p:sp>
      <p:sp>
        <p:nvSpPr>
          <p:cNvPr id="7" name="Rectangle 6"/>
          <p:cNvSpPr/>
          <p:nvPr/>
        </p:nvSpPr>
        <p:spPr>
          <a:xfrm>
            <a:off x="0" y="6281530"/>
            <a:ext cx="12192000" cy="57647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latin typeface="Arial" panose="020B0604020202020204" pitchFamily="34" charset="0"/>
                <a:cs typeface="Arial" panose="020B0604020202020204" pitchFamily="34" charset="0"/>
              </a:rPr>
              <a:t>The </a:t>
            </a:r>
            <a:r>
              <a:rPr lang="en-US" dirty="0" err="1">
                <a:latin typeface="Arial" panose="020B0604020202020204" pitchFamily="34" charset="0"/>
                <a:cs typeface="Arial" panose="020B0604020202020204" pitchFamily="34" charset="0"/>
              </a:rPr>
              <a:t>Ockenden</a:t>
            </a:r>
            <a:r>
              <a:rPr lang="en-US" dirty="0">
                <a:latin typeface="Arial" panose="020B0604020202020204" pitchFamily="34" charset="0"/>
                <a:cs typeface="Arial" panose="020B0604020202020204" pitchFamily="34" charset="0"/>
              </a:rPr>
              <a:t> Review demonstrates that clinical knowledge is key to patient safety, as is a safe and well-led health service overall.</a:t>
            </a:r>
            <a:endParaRPr lang="en-IN" dirty="0">
              <a:latin typeface="Arial" panose="020B0604020202020204" pitchFamily="34" charset="0"/>
              <a:cs typeface="Arial" panose="020B0604020202020204" pitchFamily="34" charset="0"/>
            </a:endParaRPr>
          </a:p>
        </p:txBody>
      </p:sp>
      <p:pic>
        <p:nvPicPr>
          <p:cNvPr id="3" name="Picture 2" descr="Soy una mierda de sumiso: agosto 20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0722" y="212038"/>
            <a:ext cx="1824426" cy="1378224"/>
          </a:xfrm>
          <a:prstGeom prst="rect">
            <a:avLst/>
          </a:prstGeom>
          <a:ln>
            <a:noFill/>
          </a:ln>
          <a:effectLst>
            <a:softEdge rad="112500"/>
          </a:effectLst>
        </p:spPr>
      </p:pic>
    </p:spTree>
    <p:extLst>
      <p:ext uri="{BB962C8B-B14F-4D97-AF65-F5344CB8AC3E}">
        <p14:creationId xmlns:p14="http://schemas.microsoft.com/office/powerpoint/2010/main" val="357048621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57809" y="106018"/>
            <a:ext cx="11317356" cy="1272208"/>
          </a:xfrm>
          <a:prstGeom prst="rect">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IN" sz="2800" b="1" dirty="0">
                <a:solidFill>
                  <a:schemeClr val="tx1"/>
                </a:solidFill>
                <a:latin typeface="Arial" panose="020B0604020202020204" pitchFamily="34" charset="0"/>
                <a:cs typeface="Arial" panose="020B0604020202020204" pitchFamily="34" charset="0"/>
              </a:rPr>
              <a:t>REFERENCE</a:t>
            </a:r>
            <a:endParaRPr lang="en-IN" sz="2800" b="1" dirty="0"/>
          </a:p>
        </p:txBody>
      </p:sp>
      <p:pic>
        <p:nvPicPr>
          <p:cNvPr id="6" name="Picture 5" descr="Pile Of &lt;strong&gt;Books&lt;/strong&gt; Free Stock Photo - Public Domain Picture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52408" y="106016"/>
            <a:ext cx="1428750" cy="1272209"/>
          </a:xfrm>
          <a:prstGeom prst="ellipse">
            <a:avLst/>
          </a:prstGeom>
          <a:ln>
            <a:noFill/>
          </a:ln>
          <a:effectLst>
            <a:softEdge rad="112500"/>
          </a:effectLst>
        </p:spPr>
      </p:pic>
      <p:sp>
        <p:nvSpPr>
          <p:cNvPr id="8" name="Rectangle 4"/>
          <p:cNvSpPr>
            <a:spLocks noChangeArrowheads="1"/>
          </p:cNvSpPr>
          <p:nvPr/>
        </p:nvSpPr>
        <p:spPr bwMode="auto">
          <a:xfrm>
            <a:off x="463826" y="1684232"/>
            <a:ext cx="10402957" cy="45704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228600" marR="0" lvl="0" indent="-228600" algn="just"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BCC NEWS (2022). Shrewsbury maternity scandal: Repeated failures led to deaths. </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BBC news</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30 Mar. Available at: https://www.bbc.co.uk/news/uk-england-shropshire-60925959.</a:t>
            </a:r>
          </a:p>
          <a:p>
            <a:pPr marL="228600" marR="0" lvl="0" indent="-228600" algn="just"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Braithwaite, J., Vincent, C., Garcia-</a:t>
            </a:r>
            <a:r>
              <a:rPr kumimoji="0" lang="en-US" altLang="en-US" sz="11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Elorrio</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E., </a:t>
            </a:r>
            <a:r>
              <a:rPr kumimoji="0" lang="en-US" altLang="en-US" sz="11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Imanaka</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Y., </a:t>
            </a:r>
            <a:r>
              <a:rPr kumimoji="0" lang="en-US" altLang="en-US" sz="11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Nicklin</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W., </a:t>
            </a:r>
            <a:r>
              <a:rPr kumimoji="0" lang="en-US" altLang="en-US" sz="11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Sodzi-Tettey</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S. and Bates, D.W. (2020). Transformational improvement in quality care and health systems: The next decade. </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BMC medicine</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18(1). doi:10.1186/s12916-020-01739-y.</a:t>
            </a:r>
          </a:p>
          <a:p>
            <a:pPr marL="228600" marR="0" lvl="0" indent="-228600" algn="just"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11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Gulland</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Anne (2026). </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Redirecting</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Proquest.com. Available at: https://www.proquest.com/docview/1894686913/fulltextpdf?accountid=130472&amp;sourcetype=scholarly%20journals.</a:t>
            </a:r>
          </a:p>
          <a:p>
            <a:pPr marL="228600" marR="0" lvl="0" indent="-228600" algn="just"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Institute of Medicine (2025). </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The quality of Health care in America</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National Academics. Available at: https://www.nationalacademies.org/projects/HMD-HCS-18-P-114.</a:t>
            </a:r>
          </a:p>
          <a:p>
            <a:pPr marL="228600" marR="0" lvl="0" indent="-228600" algn="just"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11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Mannion</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R. and Davies, H. (2018). Understanding </a:t>
            </a:r>
            <a:r>
              <a:rPr kumimoji="0" lang="en-US" altLang="en-US" sz="11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organisational</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culture for Healthcare quality improvement. </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British medical journal</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363(363), pp.1–4. </a:t>
            </a:r>
            <a:r>
              <a:rPr kumimoji="0" lang="en-US" altLang="en-US" sz="11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doi:https</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://doi.org/10.1136/bmj.k4907.</a:t>
            </a:r>
          </a:p>
          <a:p>
            <a:pPr marL="228600" marR="0" lvl="0" indent="-228600" algn="just"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NHS (1988). Annual report and accounts for 1987. </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Oryx</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22(3), </a:t>
            </a:r>
            <a:r>
              <a:rPr kumimoji="0" lang="en-US" altLang="en-US" sz="11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pp.i</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-xvi. doi:10.1017/s0030605300027897.</a:t>
            </a:r>
          </a:p>
          <a:p>
            <a:pPr marL="228600" marR="0" lvl="0" indent="-228600" algn="just"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NHS England (2019). </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The NHS patient safety strategy safer culture, safer systems, safer patients NHS England and NHS improvement</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NHS England</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Available at: https://www.england.nhs.uk/wp-content/uploads/2020/08/190708_Patient_Safety_Strategy_for_website_v4.pdf.</a:t>
            </a:r>
          </a:p>
          <a:p>
            <a:pPr marL="228600" marR="0" lvl="0" indent="-228600" algn="just"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NHS England (2024). </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Patient safety incident response framework</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Www.england.nhs.uk. Available at: https://www.england.nhs.uk/long-read/patient-safety-incident-response-framework/.</a:t>
            </a:r>
          </a:p>
          <a:p>
            <a:pPr marL="228600" marR="0" lvl="0" indent="-228600" algn="just"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11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Ockenden</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 D. (2022). </a:t>
            </a:r>
            <a:r>
              <a:rPr kumimoji="0" lang="en-US" altLang="en-US" sz="1100" b="0" i="1"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Ockenden</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report</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a:t>
            </a:r>
            <a:r>
              <a:rPr kumimoji="0" lang="en-US" altLang="en-US" sz="1100" b="0" i="1"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Ockenden</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Maternity Review</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Available at: https://www.ockendenmaternityreview.org.uk/wp-content/uploads/2022/03/FINAL_INDEPENDENT_MATERNITY_REVIEW_OF_MATERNITY_SERVICES_REPORT.pdf.</a:t>
            </a:r>
          </a:p>
          <a:p>
            <a:pPr marL="228600" marR="0" lvl="0" indent="-228600" algn="just"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11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Ockenden</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D. (2022). </a:t>
            </a:r>
            <a:r>
              <a:rPr kumimoji="0" lang="en-US" altLang="en-US" sz="1100" b="0" i="1"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Ockenden</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review: Summary of findings, conclusions and essential actions</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GOV.UK. Available at: https://www.gov.uk/government/publications/final-report-of-the-ockenden-review/ockenden-review-summary-of-findings-conclusions-and-essential-actions.</a:t>
            </a:r>
          </a:p>
          <a:p>
            <a:pPr marL="228600" marR="0" lvl="0" indent="-228600" algn="just"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Reason, J. (2000). Human error: Models and management. </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British medical journal</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320(7237), pp.768–770. doi:10.1136/bmj.320.7237.768.</a:t>
            </a:r>
          </a:p>
          <a:p>
            <a:pPr marL="228600" marR="0" lvl="0" indent="-228600" algn="just"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11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santerabos</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(2026). </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Quality Management web banner icon vector illustration concept with icons of quality, benchmark, standards, consistency, reliability, and best practices.</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Available at: https://www.shutterstock.com/image-vector/quality-management-web-banner-icon-vector-2741305691.</a:t>
            </a:r>
          </a:p>
          <a:p>
            <a:pPr marL="228600" marR="0" lvl="0" indent="-228600" algn="just"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Shah, A., Mohamed-Ahmed, O., </a:t>
            </a:r>
            <a:r>
              <a:rPr kumimoji="0" lang="en-US" altLang="en-US" sz="11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Peirsegaele</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P., </a:t>
            </a:r>
            <a:r>
              <a:rPr kumimoji="0" lang="en-US" altLang="en-US" sz="11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McClymont</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C. and Knight, M. (2015). Incident reviews in UK maternity units: A systematic appraisal of the quality of local guidelines. </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BMC pregnancy and childbirth</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15(1). doi:10.1186/s12884-015-0483-6.</a:t>
            </a:r>
          </a:p>
          <a:p>
            <a:pPr marL="228600" marR="0" lvl="0" indent="-228600" algn="just"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Vincent, C. and </a:t>
            </a:r>
            <a:r>
              <a:rPr kumimoji="0" lang="en-US" altLang="en-US" sz="11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Amalberti</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R. (2016). </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Safer healthcare</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Cham: Springer International Publishing. doi:10.1007/978-3-319-25559-0.</a:t>
            </a:r>
          </a:p>
          <a:p>
            <a:pPr marL="228600" marR="0" lvl="0" indent="-228600" algn="just"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Wise, Jacqui (2026). </a:t>
            </a:r>
            <a:r>
              <a:rPr kumimoji="0" lang="en-US" altLang="en-US" sz="1100" b="0" i="1"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Redirecting</a:t>
            </a:r>
            <a:r>
              <a:rPr kumimoji="0" lang="en-US" altLang="en-US" sz="11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[online] Proquest.com. Available at: https://www.proquest.com/docview/2317586692?accountid=130472&amp;sourcetype=scholarly%20journals.</a:t>
            </a:r>
            <a:endParaRPr kumimoji="0" lang="en-US" altLang="en-US" sz="18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413122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lt;strong&gt;Thank&lt;/strong&gt; you note with a cup of coffee - ID: 10700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77078"/>
            <a:ext cx="12192000" cy="5658679"/>
          </a:xfrm>
          <a:prstGeom prst="rect">
            <a:avLst/>
          </a:prstGeom>
        </p:spPr>
      </p:pic>
    </p:spTree>
    <p:extLst>
      <p:ext uri="{BB962C8B-B14F-4D97-AF65-F5344CB8AC3E}">
        <p14:creationId xmlns:p14="http://schemas.microsoft.com/office/powerpoint/2010/main" val="397854315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F5E4A76-0180-4CD0-B081-82F74A336136}">
  <ds:schemaRefs>
    <ds:schemaRef ds:uri="16c05727-aa75-4e4a-9b5f-8a80a1165891"/>
    <ds:schemaRef ds:uri="http://purl.org/dc/dcmitype/"/>
    <ds:schemaRef ds:uri="http://purl.org/dc/terms/"/>
    <ds:schemaRef ds:uri="http://purl.org/dc/elements/1.1/"/>
    <ds:schemaRef ds:uri="http://schemas.microsoft.com/office/2006/documentManagement/types"/>
    <ds:schemaRef ds:uri="71af3243-3dd4-4a8d-8c0d-dd76da1f02a5"/>
    <ds:schemaRef ds:uri="http://www.w3.org/XML/1998/namespace"/>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2.xml><?xml version="1.0" encoding="utf-8"?>
<ds:datastoreItem xmlns:ds="http://schemas.openxmlformats.org/officeDocument/2006/customXml" ds:itemID="{DB96A612-58F4-4E9A-9665-3987CC3AC4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1243E30-12F4-4BE3-B27D-23AB115E9D1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Integral</Template>
  <TotalTime>0</TotalTime>
  <Words>2474</Words>
  <Application>Microsoft Office PowerPoint</Application>
  <PresentationFormat>Widescreen</PresentationFormat>
  <Paragraphs>245</Paragraphs>
  <Slides>25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Calibri</vt:lpstr>
      <vt:lpstr>Tw Cen MT</vt:lpstr>
      <vt:lpstr>Tw Cen MT Condensed</vt:lpstr>
      <vt:lpstr>Wingdings</vt:lpstr>
      <vt:lpstr>Wingdings 3</vt:lpstr>
      <vt:lpstr>Integral</vt:lpstr>
      <vt:lpstr>PowerPoint Presentation</vt:lpstr>
      <vt:lpstr>PowerPoint Presentation</vt:lpstr>
      <vt:lpstr>Introduction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2026-06-23T21:10:29Z</dcterms:created>
  <dcterms:modified xsi:type="dcterms:W3CDTF">2026-07-19T14:19:51Z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