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embeddedFontLst>
    <p:embeddedFont>
      <p:font typeface="Corbel" panose="020B0503020204020204" pitchFamily="34" charset="0"/>
      <p:regular r:id="rId16"/>
      <p:bold r:id="rId17"/>
      <p:italic r:id="rId18"/>
      <p:boldItalic r:id="rId19"/>
    </p:embeddedFont>
  </p:embeddedFontLst>
  <p:defaultTextStyle>
    <a:defPPr>
      <a:defRPr lang="en-US"/>
    </a:defPPr>
    <a:lvl1pPr marL="0" algn="l" defTabSz="914400">
      <a:defRPr sz="18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>
      <a:defRPr sz="18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>
      <a:defRPr sz="18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>
      <a:defRPr sz="18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>
      <a:defRPr sz="18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>
      <a:defRPr sz="18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>
      <a:defRPr sz="18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>
      <a:defRPr sz="18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>
      <a:defRPr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2880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1434" y="28"/>
      </p:cViewPr>
      <p:guideLst>
        <p:guide pos="288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68766B7-B700-4666-AD23-C190CB418E05}" type="datetimeFigureOut">
              <a:rPr lang="en-GB"/>
              <a:t>26/07/2026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>
              <a:defRPr/>
            </a:pPr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 bwMode="auto"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 bwMode="auto"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0734E38-5C84-4E2A-B31C-B42A5A9DBFF7}" type="slidenum">
              <a:rPr lang="en-GB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>
      <a:defRPr sz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>
      <a:defRPr sz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>
      <a:defRPr sz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>
      <a:defRPr sz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>
      <a:defRPr sz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>
      <a:defRPr sz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>
      <a:defRPr sz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>
      <a:defRPr sz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>
      <a:defRPr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23367D3-F571-9FFF-EB57-FE4D7AF6ED39}" type="slidenum">
              <a:rPr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en-GB" b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0734E38-5C84-4E2A-B31C-B42A5A9DBFF7}" type="slidenum">
              <a:rPr lang="en-GB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8483076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</p:spPr>
      </p:sp>
      <p:sp>
        <p:nvSpPr>
          <p:cNvPr id="2120267472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 is both natural and acquired: While the term </a:t>
            </a:r>
            <a:r>
              <a:rPr lang="en-US" sz="1200" i="1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</a:t>
            </a: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 frequently refers to a natural capacity, ability can be acquired. For example, some people are naturally good at public speaking, while others rehearse to become comfortable speaking in public.</a:t>
            </a:r>
            <a:endParaRPr/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/>
          </a:p>
        </p:txBody>
      </p:sp>
      <p:sp>
        <p:nvSpPr>
          <p:cNvPr id="1895263106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5C3E616-6D9F-B503-E8DA-39836B95B50D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7200813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</p:spPr>
      </p:sp>
      <p:sp>
        <p:nvSpPr>
          <p:cNvPr id="911948290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 is both natural and acquired: While the term </a:t>
            </a:r>
            <a:r>
              <a:rPr lang="en-US" sz="1200" i="1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</a:t>
            </a: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 frequently refers to a natural capacity, ability can be acquired. For example, some people are naturally good at public speaking, while others rehearse to become comfortable speaking in public.</a:t>
            </a:r>
            <a:endParaRPr/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/>
          </a:p>
        </p:txBody>
      </p:sp>
      <p:sp>
        <p:nvSpPr>
          <p:cNvPr id="2062451062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94445DB-6F03-D416-01BE-E9D8F5D765B2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896459432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</p:spPr>
      </p:sp>
      <p:sp>
        <p:nvSpPr>
          <p:cNvPr id="1507519357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 is both natural and acquired: While the term </a:t>
            </a:r>
            <a:r>
              <a:rPr lang="en-US" sz="1200" i="1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</a:t>
            </a: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 frequently refers to a natural capacity, ability can be acquired. For example, some people are naturally good at public speaking, while others rehearse to become comfortable speaking in public.</a:t>
            </a:r>
            <a:endParaRPr/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/>
          </a:p>
        </p:txBody>
      </p:sp>
      <p:sp>
        <p:nvSpPr>
          <p:cNvPr id="294636380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9D503CF-E7DE-B447-B0BF-E3B4D8595A2A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644305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</p:spPr>
      </p:sp>
      <p:sp>
        <p:nvSpPr>
          <p:cNvPr id="1291878888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 is both natural and acquired: While the term </a:t>
            </a:r>
            <a:r>
              <a:rPr lang="en-US" sz="1200" i="1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</a:t>
            </a: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 frequently refers to a natural capacity, ability can be acquired. For example, some people are naturally good at public speaking, while others rehearse to become comfortable speaking in public.</a:t>
            </a:r>
            <a:endParaRPr/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/>
          </a:p>
        </p:txBody>
      </p:sp>
      <p:sp>
        <p:nvSpPr>
          <p:cNvPr id="787742681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DA860C3-42D7-7921-B6D7-599ECAAF7918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74798886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</p:spPr>
      </p:sp>
      <p:sp>
        <p:nvSpPr>
          <p:cNvPr id="663388640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 is both natural and acquired: While the term </a:t>
            </a:r>
            <a:r>
              <a:rPr lang="en-US" sz="1200" i="1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</a:t>
            </a: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 frequently refers to a natural capacity, ability can be acquired. For example, some people are naturally good at public speaking, while others rehearse to become comfortable speaking in public.</a:t>
            </a:r>
            <a:endParaRPr/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/>
          </a:p>
        </p:txBody>
      </p:sp>
      <p:sp>
        <p:nvSpPr>
          <p:cNvPr id="1418111215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1D1AD8C-906F-437D-CB07-7F38F0179F94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6095397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</p:spPr>
      </p:sp>
      <p:sp>
        <p:nvSpPr>
          <p:cNvPr id="1423998351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 is both natural and acquired: While the term </a:t>
            </a:r>
            <a:r>
              <a:rPr lang="en-US" sz="1200" i="1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</a:t>
            </a: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 frequently refers to a natural capacity, ability can be acquired. For example, some people are naturally good at public speaking, while others rehearse to become comfortable speaking in public.</a:t>
            </a:r>
            <a:endParaRPr/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/>
          </a:p>
        </p:txBody>
      </p:sp>
      <p:sp>
        <p:nvSpPr>
          <p:cNvPr id="219808057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F3921D3-579B-C123-814C-34C8C192F0D2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1276841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</p:spPr>
      </p:sp>
      <p:sp>
        <p:nvSpPr>
          <p:cNvPr id="53857346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 is both natural and acquired: While the term </a:t>
            </a:r>
            <a:r>
              <a:rPr lang="en-US" sz="1200" i="1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</a:t>
            </a: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 frequently refers to a natural capacity, ability can be acquired. For example, some people are naturally good at public speaking, while others rehearse to become comfortable speaking in public.</a:t>
            </a:r>
            <a:endParaRPr/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/>
          </a:p>
        </p:txBody>
      </p:sp>
      <p:sp>
        <p:nvSpPr>
          <p:cNvPr id="629057131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4AEC6B7-42FA-88FE-9C90-E352A660293B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B3B52D6-EA42-2A66-CF62-61189907BB05}" type="slidenum">
              <a:rPr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BB8A28F-368D-DF4C-2D0D-2DC556B594F6}" type="slidenum">
              <a:rPr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0318203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</p:spPr>
      </p:sp>
      <p:sp>
        <p:nvSpPr>
          <p:cNvPr id="1966187422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 is both natural and acquired: While the term </a:t>
            </a:r>
            <a:r>
              <a:rPr lang="en-US" sz="1200" i="1">
                <a:solidFill>
                  <a:schemeClr val="tx1"/>
                </a:solidFill>
                <a:latin typeface="Calibri"/>
                <a:ea typeface="Arial"/>
                <a:cs typeface="Arial"/>
              </a:rPr>
              <a:t>ability</a:t>
            </a:r>
            <a:r>
              <a:rPr lang="en-US" sz="1200">
                <a:solidFill>
                  <a:schemeClr val="tx1"/>
                </a:solidFill>
                <a:latin typeface="Calibri"/>
                <a:ea typeface="Arial"/>
                <a:cs typeface="Arial"/>
              </a:rPr>
              <a:t> frequently refers to a natural capacity, ability can be acquired. For example, some people are naturally good at public speaking, while others rehearse to become comfortable speaking in public.</a:t>
            </a:r>
            <a:endParaRPr/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sz="1200">
              <a:solidFill>
                <a:schemeClr val="tx1"/>
              </a:solidFill>
              <a:latin typeface="Calibri"/>
              <a:ea typeface="Arial"/>
              <a:cs typeface="Arial"/>
            </a:endParaRPr>
          </a:p>
          <a:p>
            <a:pPr marL="0" marR="0" lvl="3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/>
          </a:p>
        </p:txBody>
      </p:sp>
      <p:sp>
        <p:nvSpPr>
          <p:cNvPr id="981808522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902A8B7-8C65-D3FE-0182-9E48364C47B6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55509037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46646003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812855308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3B41FA0-C4AC-1DBF-2A93-CF1E42519A76}" type="slidenum">
              <a:rPr/>
              <a:t>13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 userDrawn="1">
  <p:cSld name="Title Slide">
    <p:bg>
      <p:bgPr>
        <a:blipFill>
          <a:blip r:embed="rId2">
            <a:lum/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auto">
          <a:xfrm>
            <a:off x="683568" y="1988842"/>
            <a:ext cx="7772400" cy="1470025"/>
          </a:xfrm>
        </p:spPr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auto">
          <a:xfrm>
            <a:off x="1369367" y="3744615"/>
            <a:ext cx="6400800" cy="175259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>
              <a:defRPr/>
            </a:pPr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>
            <a:off x="395537" y="6525344"/>
            <a:ext cx="971128" cy="218522"/>
          </a:xfrm>
        </p:spPr>
        <p:txBody>
          <a:bodyPr/>
          <a:lstStyle/>
          <a:p>
            <a:pPr>
              <a:defRPr/>
            </a:pPr>
            <a:fld id="{3F54D9F0-04AB-9943-BD88-2F95519E01A9}" type="datetimeFigureOut">
              <a:rPr lang="en-US"/>
              <a:t>7/26/2026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47A7220B-D7BF-184F-A355-55C20C5E56C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>
          <a:xfrm>
            <a:off x="457200" y="1600201"/>
            <a:ext cx="8229600" cy="3917031"/>
          </a:xfrm>
        </p:spPr>
        <p:txBody>
          <a:bodyPr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3F54D9F0-04AB-9943-BD88-2F95519E01A9}" type="datetimeFigureOut">
              <a:rPr lang="en-US"/>
              <a:t>7/26/2026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47A7220B-D7BF-184F-A355-55C20C5E56C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secHead" preserve="1" userDrawn="1">
  <p:cSld name="Section Header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683568" y="3993084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3F54D9F0-04AB-9943-BD88-2F95519E01A9}" type="datetimeFigureOut">
              <a:rPr lang="en-US"/>
              <a:t>7/26/2026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47A7220B-D7BF-184F-A355-55C20C5E56C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woObj" preserve="1" userDrawn="1">
  <p:cSld name="Two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 bwMode="auto"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 bwMode="auto"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3F54D9F0-04AB-9943-BD88-2F95519E01A9}" type="datetimeFigureOut">
              <a:rPr lang="en-US"/>
              <a:t>7/26/2026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47A7220B-D7BF-184F-A355-55C20C5E56C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woTxTwoObj" preserve="1" userDrawn="1">
  <p:cSld name="Comparis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 bwMode="auto"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 bwMode="auto"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3F54D9F0-04AB-9943-BD88-2F95519E01A9}" type="datetimeFigureOut">
              <a:rPr lang="en-US"/>
              <a:t>7/26/2026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47A7220B-D7BF-184F-A355-55C20C5E56C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Only" preserve="1" userDrawn="1">
  <p:cSld name="Title Only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3F54D9F0-04AB-9943-BD88-2F95519E01A9}" type="datetimeFigureOut">
              <a:rPr lang="en-US"/>
              <a:t>7/26/2026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47A7220B-D7BF-184F-A355-55C20C5E56C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blank" preserve="1" userDrawn="1">
  <p:cSld name="Blank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3F54D9F0-04AB-9943-BD88-2F95519E01A9}" type="datetimeFigureOut">
              <a:rPr lang="en-US"/>
              <a:t>7/26/2026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47A7220B-D7BF-184F-A355-55C20C5E56C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Tx" preserve="1" userDrawn="1">
  <p:cSld name="Content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auto"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700"/>
            </a:lvl4pPr>
            <a:lvl5pPr marL="1371600" indent="0">
              <a:buNone/>
              <a:defRPr sz="700"/>
            </a:lvl5pPr>
            <a:lvl6pPr marL="1714500" indent="0">
              <a:buNone/>
              <a:defRPr sz="700"/>
            </a:lvl6pPr>
            <a:lvl7pPr marL="2057400" indent="0">
              <a:buNone/>
              <a:defRPr sz="700"/>
            </a:lvl7pPr>
            <a:lvl8pPr marL="2400300" indent="0">
              <a:buNone/>
              <a:defRPr sz="700"/>
            </a:lvl8pPr>
            <a:lvl9pPr marL="2743200" indent="0">
              <a:buNone/>
              <a:defRPr sz="7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3F54D9F0-04AB-9943-BD88-2F95519E01A9}" type="datetimeFigureOut">
              <a:rPr lang="en-US"/>
              <a:t>7/26/2026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47A7220B-D7BF-184F-A355-55C20C5E56C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picTx" preserve="1" userDrawn="1">
  <p:cSld name="Picture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 bwMode="auto"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>
              <a:defRPr/>
            </a:pPr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auto"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700"/>
            </a:lvl4pPr>
            <a:lvl5pPr marL="1371600" indent="0">
              <a:buNone/>
              <a:defRPr sz="700"/>
            </a:lvl5pPr>
            <a:lvl6pPr marL="1714500" indent="0">
              <a:buNone/>
              <a:defRPr sz="700"/>
            </a:lvl6pPr>
            <a:lvl7pPr marL="2057400" indent="0">
              <a:buNone/>
              <a:defRPr sz="700"/>
            </a:lvl7pPr>
            <a:lvl8pPr marL="2400300" indent="0">
              <a:buNone/>
              <a:defRPr sz="700"/>
            </a:lvl8pPr>
            <a:lvl9pPr marL="2743200" indent="0">
              <a:buNone/>
              <a:defRPr sz="7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3F54D9F0-04AB-9943-BD88-2F95519E01A9}" type="datetimeFigureOut">
              <a:rPr lang="en-US"/>
              <a:t>7/26/2026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47A7220B-D7BF-184F-A355-55C20C5E56C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vertTx" preserve="1" userDrawn="1">
  <p:cSld name="Title and Vertical Tex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 bwMode="auto"/>
        <p:txBody>
          <a:bodyPr vert="eaVert"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3F54D9F0-04AB-9943-BD88-2F95519E01A9}" type="datetimeFigureOut">
              <a:rPr lang="en-US"/>
              <a:t>7/26/2026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47A7220B-D7BF-184F-A355-55C20C5E56C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vertTitleAndTx" preserve="1" userDrawn="1">
  <p:cSld name="Vertical Title and Tex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 bwMode="auto">
          <a:xfrm>
            <a:off x="6629400" y="274639"/>
            <a:ext cx="2057400" cy="5242594"/>
          </a:xfrm>
        </p:spPr>
        <p:txBody>
          <a:bodyPr vert="eaVert"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 bwMode="auto">
          <a:xfrm>
            <a:off x="457200" y="274639"/>
            <a:ext cx="6019800" cy="5242594"/>
          </a:xfrm>
        </p:spPr>
        <p:txBody>
          <a:bodyPr vert="eaVert"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3F54D9F0-04AB-9943-BD88-2F95519E01A9}" type="datetimeFigureOut">
              <a:rPr lang="en-US"/>
              <a:t>7/26/2026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47A7220B-D7BF-184F-A355-55C20C5E56C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>
            <a:lum/>
          </a:blip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1"/>
            <a:ext cx="8229600" cy="3917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F54D9F0-04AB-9943-BD88-2F95519E01A9}" type="datetimeFigureOut">
              <a:rPr lang="en-US"/>
              <a:t>7/26/2026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7956375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7A7220B-D7BF-184F-A355-55C20C5E56CA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685800">
        <a:spcBef>
          <a:spcPts val="0"/>
        </a:spcBef>
        <a:buNone/>
        <a:defRPr sz="33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>
        <a:spcBef>
          <a:spcPts val="0"/>
        </a:spcBef>
        <a:buFont typeface="Arial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>
        <a:spcBef>
          <a:spcPts val="0"/>
        </a:spcBef>
        <a:buFont typeface="Arial"/>
        <a:buChar char="–"/>
        <a:defRPr sz="21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>
        <a:spcBef>
          <a:spcPts val="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>
        <a:spcBef>
          <a:spcPts val="0"/>
        </a:spcBef>
        <a:buFont typeface="Arial"/>
        <a:buChar char="–"/>
        <a:defRPr sz="15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>
        <a:spcBef>
          <a:spcPts val="0"/>
        </a:spcBef>
        <a:buFont typeface="Arial"/>
        <a:buChar char="»"/>
        <a:defRPr sz="15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>
        <a:spcBef>
          <a:spcPts val="0"/>
        </a:spcBef>
        <a:buFont typeface="Arial"/>
        <a:buChar char="•"/>
        <a:defRPr sz="15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>
        <a:spcBef>
          <a:spcPts val="0"/>
        </a:spcBef>
        <a:buFont typeface="Arial"/>
        <a:buChar char="•"/>
        <a:defRPr sz="15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>
        <a:spcBef>
          <a:spcPts val="0"/>
        </a:spcBef>
        <a:buFont typeface="Arial"/>
        <a:buChar char="•"/>
        <a:defRPr sz="15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>
        <a:spcBef>
          <a:spcPts val="0"/>
        </a:spcBef>
        <a:buFont typeface="Arial"/>
        <a:buChar char="•"/>
        <a:defRPr sz="15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>
        <a:defRPr sz="135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>
        <a:defRPr sz="135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>
        <a:defRPr sz="135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>
        <a:defRPr sz="135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>
        <a:defRPr sz="135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>
        <a:defRPr sz="135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>
        <a:defRPr sz="135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>
        <a:defRPr sz="135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>
        <a:defRPr sz="135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grapevine.com/content/article/insight-2017-04-11-how-google-uses-people-analytic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y.com/insights/southwest-airlines-linking-strategy-to-excellence-by-abandoning-traditional-practice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map.io/lean-management/improvement/what-is-kaizen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arvardbusiness.org/wp-content/uploads/2023/11/Session-3_Microsoft-Case_HK_Caslin-Liu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ctrTitle"/>
          </p:nvPr>
        </p:nvSpPr>
        <p:spPr bwMode="auto">
          <a:xfrm>
            <a:off x="36394" y="721081"/>
            <a:ext cx="9071211" cy="1207803"/>
          </a:xfrm>
        </p:spPr>
        <p:txBody>
          <a:bodyPr vertOverflow="overflow" horzOverflow="overflow" vert="horz" wrap="square" lIns="91440" tIns="45720" rIns="91440" bIns="45720" numCol="1" spcCol="0" rtlCol="0" fromWordArt="0" anchor="ctr" anchorCtr="0" forceAA="0" compatLnSpc="0">
            <a:normAutofit fontScale="90000"/>
          </a:bodyPr>
          <a:lstStyle/>
          <a:p>
            <a:pPr>
              <a:defRPr/>
            </a:pPr>
            <a:br>
              <a:rPr lang="en-GB" b="1"/>
            </a:br>
            <a:br>
              <a:rPr lang="en-GB" b="1"/>
            </a:br>
            <a:r>
              <a:rPr lang="en-GB" b="1"/>
              <a:t>LCBB5012</a:t>
            </a:r>
            <a:br>
              <a:rPr lang="en-GB"/>
            </a:br>
            <a:br>
              <a:rPr lang="en-GB" b="1">
                <a:solidFill>
                  <a:srgbClr val="FFFF00"/>
                </a:solidFill>
              </a:rPr>
            </a:br>
            <a:r>
              <a:rPr lang="en-GB" b="1">
                <a:solidFill>
                  <a:srgbClr val="FFFF00"/>
                </a:solidFill>
              </a:rPr>
              <a:t>Principles of Human Resource Management </a:t>
            </a:r>
            <a:br>
              <a:rPr lang="en-GB">
                <a:solidFill>
                  <a:srgbClr val="FFFF00"/>
                </a:solidFill>
              </a:rPr>
            </a:br>
            <a:endParaRPr lang="en-GB"/>
          </a:p>
        </p:txBody>
      </p:sp>
      <p:sp>
        <p:nvSpPr>
          <p:cNvPr id="8195" name="Subtitle 4"/>
          <p:cNvSpPr>
            <a:spLocks noGrp="1"/>
          </p:cNvSpPr>
          <p:nvPr>
            <p:ph type="subTitle" idx="1"/>
          </p:nvPr>
        </p:nvSpPr>
        <p:spPr bwMode="auto">
          <a:xfrm>
            <a:off x="0" y="2081213"/>
            <a:ext cx="9107605" cy="3363911"/>
          </a:xfrm>
        </p:spPr>
        <p:txBody>
          <a:bodyPr/>
          <a:lstStyle/>
          <a:p>
            <a:pPr>
              <a:defRPr/>
            </a:pPr>
            <a:endParaRPr lang="en-GB" b="1">
              <a:solidFill>
                <a:schemeClr val="tx1"/>
              </a:solidFill>
            </a:endParaRPr>
          </a:p>
          <a:p>
            <a:pPr>
              <a:defRPr/>
            </a:pPr>
            <a:endParaRPr b="1">
              <a:solidFill>
                <a:srgbClr val="FFFF00"/>
              </a:solidFill>
            </a:endParaRPr>
          </a:p>
          <a:p>
            <a:pPr>
              <a:defRPr/>
            </a:pPr>
            <a:r>
              <a:rPr lang="en-GB" b="1">
                <a:solidFill>
                  <a:srgbClr val="FFFF00"/>
                </a:solidFill>
              </a:rPr>
              <a:t>Week 7</a:t>
            </a:r>
            <a:endParaRPr>
              <a:solidFill>
                <a:srgbClr val="FFFF00"/>
              </a:solidFill>
            </a:endParaRPr>
          </a:p>
          <a:p>
            <a:pPr>
              <a:defRPr/>
            </a:pPr>
            <a:endParaRPr b="1">
              <a:solidFill>
                <a:srgbClr val="FFFF00"/>
              </a:solidFill>
            </a:endParaRPr>
          </a:p>
          <a:p>
            <a:pPr>
              <a:defRPr/>
            </a:pPr>
            <a:endParaRPr b="1">
              <a:solidFill>
                <a:srgbClr val="FFFF00"/>
              </a:solidFill>
            </a:endParaRPr>
          </a:p>
          <a:p>
            <a:pPr>
              <a:defRPr/>
            </a:pPr>
            <a:r>
              <a:rPr lang="en-GB" b="1">
                <a:solidFill>
                  <a:srgbClr val="FFFF00"/>
                </a:solidFill>
              </a:rPr>
              <a:t>Session 2</a:t>
            </a:r>
          </a:p>
          <a:p>
            <a:pPr>
              <a:defRPr/>
            </a:pPr>
            <a:r>
              <a:rPr lang="en-GB" sz="2400" b="1" i="0" u="none" strike="noStrike" cap="none" spc="0">
                <a:solidFill>
                  <a:srgbClr val="FFFF00"/>
                </a:solidFill>
                <a:latin typeface="+mn-lt"/>
                <a:ea typeface="+mn-ea"/>
                <a:cs typeface="+mn-cs"/>
              </a:rPr>
              <a:t>SHRM in Practice</a:t>
            </a:r>
            <a:endParaRPr sz="2400">
              <a:solidFill>
                <a:srgbClr val="FFFF00"/>
              </a:solidFill>
            </a:endParaRPr>
          </a:p>
          <a:p>
            <a:pPr>
              <a:defRPr/>
            </a:pPr>
            <a:endParaRPr>
              <a:solidFill>
                <a:srgbClr val="FFFF00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 bwMode="auto"/>
        <p:txBody>
          <a:bodyPr/>
          <a:lstStyle/>
          <a:p>
            <a:pPr>
              <a:defRPr/>
            </a:pPr>
            <a:fld id="{5EC0FA7E-6D3B-48D7-9F80-6C4D37659D9C}" type="datetime1">
              <a:rPr lang="en-GB"/>
              <a:t>26/07/2026</a:t>
            </a:fld>
            <a:endParaRPr lang="en-GB"/>
          </a:p>
        </p:txBody>
      </p:sp>
      <p:sp>
        <p:nvSpPr>
          <p:cNvPr id="8197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</p:spPr>
        <p:txBody>
          <a:bodyPr/>
          <a:lstStyle>
            <a:lvl1pPr>
              <a:spcBef>
                <a:spcPts val="0"/>
              </a:spcBef>
              <a:buFont typeface="Arial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ts val="0"/>
              </a:spcBef>
              <a:buFont typeface="Arial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ts val="0"/>
              </a:spcBef>
              <a:buFont typeface="Arial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ts val="0"/>
              </a:spcBef>
              <a:buFont typeface="Arial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ts val="0"/>
              </a:spcBef>
              <a:buFont typeface="Arial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>
              <a:spcBef>
                <a:spcPts val="0"/>
              </a:spcBef>
              <a:spcAft>
                <a:spcPts val="0"/>
              </a:spcAft>
              <a:buFont typeface="Arial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>
              <a:spcBef>
                <a:spcPts val="0"/>
              </a:spcBef>
              <a:spcAft>
                <a:spcPts val="0"/>
              </a:spcAft>
              <a:buFont typeface="Arial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>
              <a:spcBef>
                <a:spcPts val="0"/>
              </a:spcBef>
              <a:spcAft>
                <a:spcPts val="0"/>
              </a:spcAft>
              <a:buFont typeface="Arial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>
              <a:spcBef>
                <a:spcPts val="0"/>
              </a:spcBef>
              <a:spcAft>
                <a:spcPts val="0"/>
              </a:spcAft>
              <a:buFont typeface="Arial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ts val="0"/>
              </a:spcBef>
              <a:buFontTx/>
              <a:buNone/>
              <a:defRPr/>
            </a:pPr>
            <a:fld id="{C9EDA250-777B-4C2D-8F29-F75676EF8B41}" type="slidenum">
              <a:rPr lang="en-GB" sz="1200">
                <a:solidFill>
                  <a:srgbClr val="898989"/>
                </a:solidFill>
              </a:rPr>
              <a:t>1</a:t>
            </a:fld>
            <a:endParaRPr lang="en-GB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457200" y="13316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b="1">
                <a:solidFill>
                  <a:srgbClr val="0070C0"/>
                </a:solidFill>
                <a:latin typeface="Corbel"/>
              </a:rPr>
              <a:t>Learning Outcomes</a:t>
            </a:r>
            <a:endParaRPr/>
          </a:p>
        </p:txBody>
      </p:sp>
      <p:sp>
        <p:nvSpPr>
          <p:cNvPr id="5" name="Title 1"/>
          <p:cNvSpPr txBox="1"/>
          <p:nvPr/>
        </p:nvSpPr>
        <p:spPr bwMode="auto">
          <a:xfrm>
            <a:off x="457200" y="1366718"/>
            <a:ext cx="8229600" cy="342364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685800">
              <a:spcBef>
                <a:spcPts val="0"/>
              </a:spcBef>
              <a:buNone/>
              <a:defRPr sz="33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defRPr/>
            </a:pPr>
            <a:r>
              <a:rPr lang="en-GB" sz="2000" b="1"/>
              <a:t>At the end of today’s session, you will: </a:t>
            </a:r>
            <a:endParaRPr/>
          </a:p>
          <a:p>
            <a:pPr marL="514350" lvl="0" indent="-514350" algn="just">
              <a:buFont typeface="+mj-lt"/>
              <a:buAutoNum type="arabicPeriod"/>
              <a:defRPr/>
            </a:pPr>
            <a:r>
              <a:rPr lang="en-GB" sz="2000"/>
              <a:t>Understand what strategic human resource management  is and how it links with overall organisational strategy and performance</a:t>
            </a:r>
            <a:endParaRPr/>
          </a:p>
          <a:p>
            <a:pPr marL="457200" lvl="0" indent="-457200" algn="just">
              <a:buFont typeface="+mj-lt"/>
              <a:buAutoNum type="arabicPeriod"/>
              <a:defRPr/>
            </a:pPr>
            <a:endParaRPr lang="en-GB" sz="2000"/>
          </a:p>
          <a:p>
            <a:pPr marL="514350" lvl="0" indent="-514350" algn="just">
              <a:buFont typeface="+mj-lt"/>
              <a:buAutoNum type="arabicPeriod"/>
              <a:defRPr/>
            </a:pPr>
            <a:r>
              <a:rPr lang="en-GB" sz="2000"/>
              <a:t>Analyse the different theories and models in strategic human resource management</a:t>
            </a:r>
          </a:p>
          <a:p>
            <a:pPr lvl="0" algn="just">
              <a:defRPr/>
            </a:pPr>
            <a:endParaRPr lang="en-GB" sz="2000"/>
          </a:p>
          <a:p>
            <a:pPr lvl="0" algn="just">
              <a:defRPr/>
            </a:pPr>
            <a:r>
              <a:rPr lang="en-GB" sz="2000"/>
              <a:t>3.     Examine various examples of strategic human resource </a:t>
            </a:r>
          </a:p>
          <a:p>
            <a:pPr lvl="0" algn="just">
              <a:defRPr/>
            </a:pPr>
            <a:r>
              <a:rPr lang="en-GB" sz="2000"/>
              <a:t>        management practices in different organisations</a:t>
            </a:r>
          </a:p>
          <a:p>
            <a:pPr lvl="0" algn="just">
              <a:defRPr/>
            </a:pPr>
            <a:endParaRPr lang="en-GB" sz="20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2346797" name="Title 2"/>
          <p:cNvSpPr>
            <a:spLocks noGrp="1"/>
          </p:cNvSpPr>
          <p:nvPr>
            <p:ph type="title"/>
          </p:nvPr>
        </p:nvSpPr>
        <p:spPr bwMode="auto"/>
        <p:txBody>
          <a:bodyPr>
            <a:normAutofit/>
          </a:bodyPr>
          <a:lstStyle/>
          <a:p>
            <a:pPr lvl="0">
              <a:defRPr/>
            </a:pPr>
            <a:r>
              <a:rPr lang="en-GB" sz="3600" b="1">
                <a:solidFill>
                  <a:srgbClr val="00B0F0"/>
                </a:solidFill>
                <a:latin typeface="Corbel"/>
              </a:rPr>
              <a:t>SHRM in Practice: Examples</a:t>
            </a:r>
            <a:endParaRPr sz="2400" b="1">
              <a:solidFill>
                <a:srgbClr val="00B0F0"/>
              </a:solidFill>
              <a:latin typeface="Corbel"/>
            </a:endParaRPr>
          </a:p>
        </p:txBody>
      </p:sp>
      <p:sp>
        <p:nvSpPr>
          <p:cNvPr id="292194983" name="Content Placeholder 1"/>
          <p:cNvSpPr>
            <a:spLocks noGrp="1"/>
          </p:cNvSpPr>
          <p:nvPr>
            <p:ph idx="1"/>
          </p:nvPr>
        </p:nvSpPr>
        <p:spPr bwMode="auto">
          <a:xfrm>
            <a:off x="189421" y="1157490"/>
            <a:ext cx="8853442" cy="4153254"/>
          </a:xfrm>
        </p:spPr>
        <p:txBody>
          <a:bodyPr>
            <a:normAutofit fontScale="92500" lnSpcReduction="10000"/>
          </a:bodyPr>
          <a:lstStyle/>
          <a:p>
            <a:pPr marL="0" indent="0">
              <a:buFont typeface="Wingdings"/>
              <a:buNone/>
              <a:defRPr/>
            </a:pPr>
            <a:endParaRPr sz="2800" dirty="0">
              <a:latin typeface="Arial"/>
              <a:cs typeface="Arial"/>
            </a:endParaRPr>
          </a:p>
          <a:p>
            <a:pPr>
              <a:defRPr/>
            </a:pPr>
            <a:r>
              <a:rPr sz="24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Case Study 1: Google – Strategic Talent Management</a:t>
            </a:r>
          </a:p>
          <a:p>
            <a:pPr marL="0" indent="0">
              <a:buFont typeface="Arial"/>
              <a:buNone/>
              <a:defRPr/>
            </a:pPr>
            <a:endParaRPr sz="2400" dirty="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Google uses data-driven HR ("People Analytics") to </a:t>
            </a:r>
            <a:r>
              <a:rPr sz="24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optimise</a:t>
            </a: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hiring and retention.</a:t>
            </a:r>
            <a:endParaRPr sz="2400" dirty="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endParaRPr sz="2400" dirty="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Focus</a:t>
            </a:r>
            <a:r>
              <a:rPr lang="en-GB"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es</a:t>
            </a: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on psychological safety and innovation</a:t>
            </a:r>
            <a:r>
              <a:rPr lang="en-GB"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</a:t>
            </a: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</a:p>
          <a:p>
            <a:pPr marL="0" indent="0">
              <a:buFont typeface="Wingdings"/>
              <a:buNone/>
              <a:defRPr/>
            </a:pPr>
            <a:endParaRPr sz="2400" b="0" i="0" u="none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Font typeface="Wingdings"/>
              <a:buNone/>
              <a:defRPr/>
            </a:pP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Result</a:t>
            </a:r>
            <a:r>
              <a:rPr lang="en-GB"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 are</a:t>
            </a: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high employee engagement and sustained innovation.</a:t>
            </a:r>
            <a:endParaRPr lang="en-GB" sz="2400" b="0" i="0" u="none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0" indent="0">
              <a:buFont typeface="Wingdings"/>
              <a:buNone/>
              <a:defRPr/>
            </a:pPr>
            <a:endParaRPr lang="en-GB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0" indent="0">
              <a:buFont typeface="Wingdings"/>
              <a:buNone/>
              <a:defRPr/>
            </a:pPr>
            <a:r>
              <a:rPr lang="en-GB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Source: </a:t>
            </a:r>
            <a:r>
              <a:rPr lang="en-GB" dirty="0">
                <a:hlinkClick r:id="rId3"/>
              </a:rPr>
              <a:t>How Google uses people analytics | HR Management | HR Grapevine | Insight</a:t>
            </a:r>
            <a:endParaRPr lang="en-GB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1949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21949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1949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921949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9465108" name="Title 2"/>
          <p:cNvSpPr>
            <a:spLocks noGrp="1"/>
          </p:cNvSpPr>
          <p:nvPr>
            <p:ph type="title"/>
          </p:nvPr>
        </p:nvSpPr>
        <p:spPr bwMode="auto"/>
        <p:txBody>
          <a:bodyPr>
            <a:normAutofit/>
          </a:bodyPr>
          <a:lstStyle/>
          <a:p>
            <a:pPr lvl="0">
              <a:defRPr/>
            </a:pPr>
            <a:r>
              <a:rPr lang="en-GB" sz="3600" b="1">
                <a:solidFill>
                  <a:srgbClr val="00B0F0"/>
                </a:solidFill>
                <a:latin typeface="Corbel"/>
              </a:rPr>
              <a:t>SHRM in Practice: Examples (cont.)</a:t>
            </a:r>
            <a:endParaRPr sz="2400" b="1">
              <a:solidFill>
                <a:srgbClr val="00B0F0"/>
              </a:solidFill>
              <a:latin typeface="Corbel"/>
            </a:endParaRPr>
          </a:p>
        </p:txBody>
      </p:sp>
      <p:sp>
        <p:nvSpPr>
          <p:cNvPr id="245648702" name="Content Placeholder 1"/>
          <p:cNvSpPr>
            <a:spLocks noGrp="1"/>
          </p:cNvSpPr>
          <p:nvPr>
            <p:ph idx="1"/>
          </p:nvPr>
        </p:nvSpPr>
        <p:spPr bwMode="auto">
          <a:xfrm>
            <a:off x="145278" y="1417637"/>
            <a:ext cx="8853441" cy="415325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sz="24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Case Study 2: Southwest Airlines – Culture as Strategy</a:t>
            </a:r>
            <a:endParaRPr sz="2400" dirty="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endParaRPr sz="2400" dirty="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HR practices </a:t>
            </a:r>
            <a:r>
              <a:rPr sz="24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emphasi</a:t>
            </a:r>
            <a:r>
              <a:rPr lang="en-GB"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z</a:t>
            </a: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e employee empowerment and customer service.</a:t>
            </a:r>
          </a:p>
          <a:p>
            <a:pPr marL="0" indent="0">
              <a:buFont typeface="Wingdings"/>
              <a:buNone/>
              <a:defRPr/>
            </a:pPr>
            <a:endParaRPr sz="2400" dirty="0">
              <a:latin typeface="Arial"/>
              <a:cs typeface="Arial"/>
            </a:endParaRPr>
          </a:p>
          <a:p>
            <a:pPr marL="0" indent="0">
              <a:buFont typeface="Wingdings"/>
              <a:buNone/>
              <a:defRPr/>
            </a:pP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Strong cultural alignment leads to high customer satisfaction and profitability.</a:t>
            </a:r>
            <a:endParaRPr lang="en-GB" sz="2400" b="0" i="0" u="none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0" indent="0">
              <a:buFont typeface="Wingdings"/>
              <a:buNone/>
              <a:defRPr/>
            </a:pPr>
            <a:endParaRPr lang="en-GB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0" indent="0">
              <a:buFont typeface="Wingdings"/>
              <a:buNone/>
              <a:defRPr/>
            </a:pPr>
            <a:r>
              <a:rPr lang="en-GB"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Source: </a:t>
            </a:r>
            <a:r>
              <a:rPr lang="en-GB" dirty="0">
                <a:hlinkClick r:id="rId3"/>
              </a:rPr>
              <a:t>Southwest Airlines: Linking Strategy to Excellence by Abandoning Traditional Practices | News &amp; Insights | Gray</a:t>
            </a:r>
            <a:endParaRPr sz="2400" b="0" i="0" u="none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6487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56487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6487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56487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6487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456487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6487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56487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848870067" name="Title 2"/>
          <p:cNvSpPr>
            <a:spLocks noGrp="1"/>
          </p:cNvSpPr>
          <p:nvPr>
            <p:ph type="title"/>
          </p:nvPr>
        </p:nvSpPr>
        <p:spPr bwMode="auto"/>
        <p:txBody>
          <a:bodyPr>
            <a:normAutofit/>
          </a:bodyPr>
          <a:lstStyle/>
          <a:p>
            <a:pPr lvl="0">
              <a:defRPr/>
            </a:pPr>
            <a:r>
              <a:rPr lang="en-GB" sz="3600" b="1">
                <a:solidFill>
                  <a:srgbClr val="00B0F0"/>
                </a:solidFill>
                <a:latin typeface="Corbel"/>
              </a:rPr>
              <a:t>SHRM in Practice: Examples (cont.)</a:t>
            </a:r>
            <a:endParaRPr sz="2400" b="1">
              <a:solidFill>
                <a:srgbClr val="00B0F0"/>
              </a:solidFill>
              <a:latin typeface="Corbel"/>
            </a:endParaRPr>
          </a:p>
        </p:txBody>
      </p:sp>
      <p:sp>
        <p:nvSpPr>
          <p:cNvPr id="471403688" name="Content Placeholder 1"/>
          <p:cNvSpPr>
            <a:spLocks noGrp="1"/>
          </p:cNvSpPr>
          <p:nvPr>
            <p:ph idx="1"/>
          </p:nvPr>
        </p:nvSpPr>
        <p:spPr bwMode="auto">
          <a:xfrm>
            <a:off x="145278" y="1417637"/>
            <a:ext cx="8853441" cy="415325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sz="24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Case Study 3: Toyota – Continuous Improvement (Kaizen)</a:t>
            </a:r>
            <a:endParaRPr sz="2400" dirty="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endParaRPr sz="2400" dirty="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HR supports lean manufacturing through training and employee involvement.</a:t>
            </a:r>
          </a:p>
          <a:p>
            <a:pPr marL="0" indent="0">
              <a:buFont typeface="Arial"/>
              <a:buNone/>
              <a:defRPr/>
            </a:pPr>
            <a:endParaRPr sz="2400" dirty="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Results</a:t>
            </a:r>
            <a:r>
              <a:rPr lang="en-GB"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include</a:t>
            </a: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operational excellence and global</a:t>
            </a:r>
            <a:r>
              <a:rPr lang="en-GB"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competitiveness.</a:t>
            </a:r>
            <a:endParaRPr lang="en-GB" sz="2400" b="0" i="0" u="none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endParaRPr lang="en-GB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0" indent="0">
              <a:buNone/>
              <a:defRPr/>
            </a:pPr>
            <a:r>
              <a:rPr lang="en-GB"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Source: </a:t>
            </a:r>
            <a:r>
              <a:rPr lang="en-GB" dirty="0">
                <a:hlinkClick r:id="rId3"/>
              </a:rPr>
              <a:t>Kaizen: The Toyota Way to Continuous Improvement</a:t>
            </a:r>
            <a:endParaRPr sz="2400" b="0" i="0" u="none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4036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714036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4036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714036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4036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714036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4036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714036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34244469" name="Title 2"/>
          <p:cNvSpPr>
            <a:spLocks noGrp="1"/>
          </p:cNvSpPr>
          <p:nvPr>
            <p:ph type="title"/>
          </p:nvPr>
        </p:nvSpPr>
        <p:spPr bwMode="auto"/>
        <p:txBody>
          <a:bodyPr>
            <a:normAutofit/>
          </a:bodyPr>
          <a:lstStyle/>
          <a:p>
            <a:pPr lvl="0">
              <a:defRPr/>
            </a:pPr>
            <a:r>
              <a:rPr lang="en-GB" sz="3600" b="1">
                <a:solidFill>
                  <a:srgbClr val="00B0F0"/>
                </a:solidFill>
                <a:latin typeface="Corbel"/>
              </a:rPr>
              <a:t>SHRM Practices</a:t>
            </a:r>
            <a:endParaRPr sz="2400" b="1">
              <a:solidFill>
                <a:srgbClr val="00B0F0"/>
              </a:solidFill>
              <a:latin typeface="Corbel"/>
            </a:endParaRPr>
          </a:p>
        </p:txBody>
      </p:sp>
      <p:sp>
        <p:nvSpPr>
          <p:cNvPr id="205625360" name="Content Placeholder 1"/>
          <p:cNvSpPr>
            <a:spLocks noGrp="1"/>
          </p:cNvSpPr>
          <p:nvPr>
            <p:ph idx="1"/>
          </p:nvPr>
        </p:nvSpPr>
        <p:spPr bwMode="auto">
          <a:xfrm>
            <a:off x="205097" y="1136590"/>
            <a:ext cx="8853442" cy="4153254"/>
          </a:xfrm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normAutofit fontScale="90000" lnSpcReduction="2000"/>
          </a:bodyPr>
          <a:lstStyle/>
          <a:p>
            <a:pPr>
              <a:defRPr/>
            </a:pPr>
            <a:r>
              <a:rPr sz="24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Recruitment &amp; Selection</a:t>
            </a:r>
            <a:endParaRPr sz="240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Strategic hiring aligned with long-term goals.</a:t>
            </a:r>
            <a:endParaRPr sz="240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Competency-based selection.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sz="24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Training &amp; Development</a:t>
            </a:r>
            <a:endParaRPr sz="240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Continuous learning culture.</a:t>
            </a:r>
            <a:endParaRPr sz="240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Leadership development and upskilling.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sz="24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Performance Management</a:t>
            </a:r>
            <a:endParaRPr sz="240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Aligning individual goals with organisational strategy.</a:t>
            </a:r>
            <a:endParaRPr sz="240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Using KPIs and feedback systems.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sz="24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Compensation &amp; Rewards</a:t>
            </a:r>
            <a:endParaRPr sz="240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Strategic reward systems to motivate desired behaviours.</a:t>
            </a:r>
            <a:endParaRPr sz="2400">
              <a:latin typeface="Arial"/>
              <a:cs typeface="Arial"/>
            </a:endParaRPr>
          </a:p>
          <a:p>
            <a:pPr marL="0" indent="0">
              <a:buFont typeface="Wingdings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Pay-for-performance models.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253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6253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253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6253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253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6253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253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6253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253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6253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253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6253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59562496" name="Title 2"/>
          <p:cNvSpPr>
            <a:spLocks noGrp="1"/>
          </p:cNvSpPr>
          <p:nvPr>
            <p:ph type="title"/>
          </p:nvPr>
        </p:nvSpPr>
        <p:spPr bwMode="auto"/>
        <p:txBody>
          <a:bodyPr>
            <a:normAutofit/>
          </a:bodyPr>
          <a:lstStyle/>
          <a:p>
            <a:pPr lvl="0">
              <a:defRPr/>
            </a:pPr>
            <a:r>
              <a:rPr lang="en-GB" sz="3600" b="1">
                <a:solidFill>
                  <a:srgbClr val="00B0F0"/>
                </a:solidFill>
                <a:latin typeface="Corbel"/>
              </a:rPr>
              <a:t>SHRM and Organisational Change</a:t>
            </a:r>
            <a:endParaRPr sz="2400" b="1">
              <a:solidFill>
                <a:srgbClr val="00B0F0"/>
              </a:solidFill>
              <a:latin typeface="Corbel"/>
            </a:endParaRPr>
          </a:p>
        </p:txBody>
      </p:sp>
      <p:sp>
        <p:nvSpPr>
          <p:cNvPr id="832572443" name="Content Placeholder 1"/>
          <p:cNvSpPr>
            <a:spLocks noGrp="1"/>
          </p:cNvSpPr>
          <p:nvPr>
            <p:ph idx="1"/>
          </p:nvPr>
        </p:nvSpPr>
        <p:spPr bwMode="auto">
          <a:xfrm>
            <a:off x="205096" y="1253563"/>
            <a:ext cx="8853441" cy="4153253"/>
          </a:xfrm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normAutofit lnSpcReduction="10000"/>
          </a:bodyPr>
          <a:lstStyle/>
          <a:p>
            <a:pPr>
              <a:defRPr/>
            </a:pPr>
            <a:r>
              <a:rPr sz="24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HR’s Role in Change Management</a:t>
            </a:r>
            <a:endParaRPr sz="2400" dirty="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endParaRPr sz="2400" dirty="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Communicating change.</a:t>
            </a:r>
          </a:p>
          <a:p>
            <a:pPr marL="0" indent="0">
              <a:buFont typeface="Arial"/>
              <a:buNone/>
              <a:defRPr/>
            </a:pP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Supporting employee transitions.</a:t>
            </a:r>
            <a:endParaRPr sz="2400" dirty="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Building change-ready culture.</a:t>
            </a:r>
          </a:p>
          <a:p>
            <a:pPr marL="0" indent="0">
              <a:buFont typeface="Arial"/>
              <a:buNone/>
              <a:defRPr/>
            </a:pPr>
            <a:endParaRPr sz="2400" dirty="0">
              <a:latin typeface="Arial"/>
              <a:cs typeface="Arial"/>
            </a:endParaRPr>
          </a:p>
          <a:p>
            <a:pPr>
              <a:defRPr/>
            </a:pPr>
            <a:r>
              <a:rPr sz="24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Example: Microsoft’s Cultural Transformation</a:t>
            </a:r>
            <a:endParaRPr sz="2400" dirty="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Shift from "know-it-all" to "learn-it-all" culture.</a:t>
            </a:r>
            <a:endParaRPr sz="2400" dirty="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HR drove leadership development and growth mindset initiatives.</a:t>
            </a:r>
            <a:endParaRPr lang="en-GB" sz="2400" b="0" i="0" u="none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Source: </a:t>
            </a:r>
            <a:r>
              <a:rPr lang="en-GB" dirty="0">
                <a:hlinkClick r:id="rId3"/>
              </a:rPr>
              <a:t>PowerPoint Presentation</a:t>
            </a:r>
            <a:r>
              <a:rPr lang="en-GB" dirty="0"/>
              <a:t> (</a:t>
            </a:r>
            <a:r>
              <a:rPr lang="en-GB" b="1" dirty="0">
                <a:solidFill>
                  <a:srgbClr val="000000"/>
                </a:solidFill>
                <a:latin typeface="Arial"/>
              </a:rPr>
              <a:t>Microsoft’s Cultural Transformation)</a:t>
            </a: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572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32572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572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32572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572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32572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572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32572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572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32572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09432355" name="Title 2"/>
          <p:cNvSpPr>
            <a:spLocks noGrp="1"/>
          </p:cNvSpPr>
          <p:nvPr>
            <p:ph type="title"/>
          </p:nvPr>
        </p:nvSpPr>
        <p:spPr bwMode="auto"/>
        <p:txBody>
          <a:bodyPr>
            <a:normAutofit/>
          </a:bodyPr>
          <a:lstStyle/>
          <a:p>
            <a:pPr lvl="0">
              <a:defRPr/>
            </a:pPr>
            <a:r>
              <a:rPr lang="en-GB" sz="3600" b="1">
                <a:solidFill>
                  <a:srgbClr val="00B0F0"/>
                </a:solidFill>
                <a:latin typeface="Corbel"/>
              </a:rPr>
              <a:t>Challenges in SHRM </a:t>
            </a:r>
            <a:endParaRPr sz="2400" b="1">
              <a:solidFill>
                <a:srgbClr val="00B0F0"/>
              </a:solidFill>
              <a:latin typeface="Corbel"/>
            </a:endParaRPr>
          </a:p>
        </p:txBody>
      </p:sp>
      <p:sp>
        <p:nvSpPr>
          <p:cNvPr id="1606058981" name="Content Placeholder 1"/>
          <p:cNvSpPr>
            <a:spLocks noGrp="1"/>
          </p:cNvSpPr>
          <p:nvPr>
            <p:ph idx="1"/>
          </p:nvPr>
        </p:nvSpPr>
        <p:spPr bwMode="auto">
          <a:xfrm>
            <a:off x="205097" y="1136590"/>
            <a:ext cx="8853442" cy="4153254"/>
          </a:xfrm>
        </p:spPr>
        <p:txBody>
          <a:bodyPr>
            <a:normAutofit/>
          </a:bodyPr>
          <a:lstStyle/>
          <a:p>
            <a:pPr marL="0" indent="0">
              <a:buFont typeface="Arial"/>
              <a:buNone/>
              <a:defRPr/>
            </a:pPr>
            <a:endParaRPr sz="240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4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Common Barriers</a:t>
            </a:r>
          </a:p>
          <a:p>
            <a:pPr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Misalignment between HR and business strategy.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Resistance to change.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Lack of HR analytics capability.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Short-term focus vs long-term strategic needs.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60589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060589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60589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060589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60589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060589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60589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060589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60589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060589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60589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060589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38722270" name="Title 2"/>
          <p:cNvSpPr>
            <a:spLocks noGrp="1"/>
          </p:cNvSpPr>
          <p:nvPr>
            <p:ph type="title"/>
          </p:nvPr>
        </p:nvSpPr>
        <p:spPr bwMode="auto"/>
        <p:txBody>
          <a:bodyPr>
            <a:normAutofit/>
          </a:bodyPr>
          <a:lstStyle/>
          <a:p>
            <a:pPr lvl="0">
              <a:defRPr/>
            </a:pPr>
            <a:r>
              <a:rPr lang="en-GB" sz="3600" b="1">
                <a:solidFill>
                  <a:srgbClr val="00B0F0"/>
                </a:solidFill>
                <a:latin typeface="Corbel"/>
              </a:rPr>
              <a:t>Future Trends in SHRM</a:t>
            </a:r>
            <a:endParaRPr sz="2400" b="1">
              <a:solidFill>
                <a:srgbClr val="00B0F0"/>
              </a:solidFill>
              <a:latin typeface="Corbel"/>
            </a:endParaRPr>
          </a:p>
        </p:txBody>
      </p:sp>
      <p:sp>
        <p:nvSpPr>
          <p:cNvPr id="1473983227" name="Content Placeholder 1"/>
          <p:cNvSpPr>
            <a:spLocks noGrp="1"/>
          </p:cNvSpPr>
          <p:nvPr>
            <p:ph idx="1"/>
          </p:nvPr>
        </p:nvSpPr>
        <p:spPr bwMode="auto">
          <a:xfrm>
            <a:off x="255228" y="1554352"/>
            <a:ext cx="8853442" cy="4153254"/>
          </a:xfrm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normAutofit/>
          </a:bodyPr>
          <a:lstStyle/>
          <a:p>
            <a:pPr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AI and automation in HR.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Remote and hybrid work</a:t>
            </a: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ing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Skills-based hiring.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E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quity, </a:t>
            </a: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Diversity and 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and </a:t>
            </a: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I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nclusion (E</a:t>
            </a: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D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I) as strategic priorities.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3983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73983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3983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73983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3983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73983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3983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73983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3983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73983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39832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739832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GB" b="1" i="1"/>
              <a:t>Activity – 30 minutes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/>
        <p:txBody>
          <a:bodyPr>
            <a:normAutofit/>
          </a:bodyPr>
          <a:lstStyle/>
          <a:p>
            <a:pPr>
              <a:defRPr/>
            </a:pPr>
            <a:r>
              <a:rPr lang="en-GB" sz="2400">
                <a:latin typeface="Arial"/>
                <a:ea typeface="Arial"/>
                <a:cs typeface="Arial"/>
              </a:rPr>
              <a:t>Identify a company of your choice (this could be your chosen company in your assignment) and state its business strategy . 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lang="en-GB" sz="2400">
                <a:latin typeface="Arial"/>
                <a:ea typeface="Arial"/>
                <a:cs typeface="Arial"/>
              </a:rPr>
              <a:t>How is this strategy aligned with their Human Resource Management strategy? 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lang="en-GB" sz="2400">
                <a:latin typeface="Arial"/>
                <a:ea typeface="Arial"/>
                <a:cs typeface="Arial"/>
              </a:rPr>
              <a:t>Explain with examples.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GB" b="1" i="1"/>
              <a:t>Group Discussion -  30 Minutes</a:t>
            </a:r>
            <a:endParaRPr b="1" i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/>
        <p:txBody>
          <a:bodyPr/>
          <a:lstStyle/>
          <a:p>
            <a:pPr>
              <a:defRPr/>
            </a:pPr>
            <a:r>
              <a:rPr lang="en-GB"/>
              <a:t>Discuss the role of HR for the implementation of the following. How it will work?</a:t>
            </a:r>
            <a:endParaRPr/>
          </a:p>
          <a:p>
            <a:pPr>
              <a:defRPr/>
            </a:pPr>
            <a:endParaRPr lang="en-GB"/>
          </a:p>
          <a:p>
            <a:pPr>
              <a:defRPr/>
            </a:pPr>
            <a:r>
              <a:rPr lang="en-GB"/>
              <a:t>To launch digitalisation in the organisation</a:t>
            </a:r>
            <a:endParaRPr/>
          </a:p>
          <a:p>
            <a:pPr>
              <a:defRPr/>
            </a:pPr>
            <a:r>
              <a:rPr lang="en-GB"/>
              <a:t>To enhance productivity </a:t>
            </a:r>
            <a:endParaRPr/>
          </a:p>
          <a:p>
            <a:pPr>
              <a:defRPr/>
            </a:pPr>
            <a:r>
              <a:rPr lang="en-GB"/>
              <a:t>To improve job satisfaction </a:t>
            </a:r>
            <a:endParaRPr/>
          </a:p>
          <a:p>
            <a:pPr>
              <a:defRPr/>
            </a:pPr>
            <a:r>
              <a:rPr lang="en-GB"/>
              <a:t>To focus on collaboration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17920866" name="Title 2"/>
          <p:cNvSpPr>
            <a:spLocks noGrp="1"/>
          </p:cNvSpPr>
          <p:nvPr>
            <p:ph type="title"/>
          </p:nvPr>
        </p:nvSpPr>
        <p:spPr bwMode="auto"/>
        <p:txBody>
          <a:bodyPr>
            <a:normAutofit/>
          </a:bodyPr>
          <a:lstStyle/>
          <a:p>
            <a:pPr lvl="0">
              <a:defRPr/>
            </a:pPr>
            <a:r>
              <a:rPr lang="en-GB" sz="3600" b="1">
                <a:solidFill>
                  <a:srgbClr val="00B0F0"/>
                </a:solidFill>
                <a:latin typeface="Corbel"/>
              </a:rPr>
              <a:t>Summary </a:t>
            </a:r>
            <a:endParaRPr sz="2400" b="1">
              <a:solidFill>
                <a:srgbClr val="00B0F0"/>
              </a:solidFill>
              <a:latin typeface="Corbel"/>
            </a:endParaRPr>
          </a:p>
        </p:txBody>
      </p:sp>
      <p:sp>
        <p:nvSpPr>
          <p:cNvPr id="81740615" name="Content Placeholder 1"/>
          <p:cNvSpPr>
            <a:spLocks noGrp="1"/>
          </p:cNvSpPr>
          <p:nvPr>
            <p:ph idx="1"/>
          </p:nvPr>
        </p:nvSpPr>
        <p:spPr bwMode="auto">
          <a:xfrm>
            <a:off x="205096" y="1587773"/>
            <a:ext cx="8853442" cy="4153254"/>
          </a:xfrm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normAutofit/>
          </a:bodyPr>
          <a:lstStyle/>
          <a:p>
            <a:pPr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SHRM integrates HR with organisational strategy.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Theoretical foundations include RBV, Human Capital Theory, and AMO.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Strategic HR practices drive competitive advantage.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Case studies illustrate real-world application</a:t>
            </a: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s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406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7406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406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17406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406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17406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406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17406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406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17406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406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7406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97932868" name="Title 1"/>
          <p:cNvSpPr>
            <a:spLocks noGrp="1"/>
          </p:cNvSpPr>
          <p:nvPr>
            <p:ph type="title"/>
          </p:nvPr>
        </p:nvSpPr>
        <p:spPr bwMode="auto">
          <a:xfrm>
            <a:off x="457200" y="274637"/>
            <a:ext cx="8229600" cy="735295"/>
          </a:xfrm>
        </p:spPr>
        <p:txBody>
          <a:bodyPr/>
          <a:lstStyle/>
          <a:p>
            <a:pPr>
              <a:defRPr/>
            </a:pPr>
            <a:r>
              <a:rPr lang="en-GB" b="1"/>
              <a:t>Seminal Readings and References</a:t>
            </a:r>
            <a:endParaRPr/>
          </a:p>
        </p:txBody>
      </p:sp>
      <p:sp>
        <p:nvSpPr>
          <p:cNvPr id="1049776078" name="Content Placeholder 2"/>
          <p:cNvSpPr>
            <a:spLocks noGrp="1"/>
          </p:cNvSpPr>
          <p:nvPr>
            <p:ph idx="1"/>
          </p:nvPr>
        </p:nvSpPr>
        <p:spPr bwMode="auto">
          <a:xfrm>
            <a:off x="457200" y="1313597"/>
            <a:ext cx="8372900" cy="3917030"/>
          </a:xfrm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normAutofit fontScale="50000" lnSpcReduction="20000"/>
          </a:bodyPr>
          <a:lstStyle/>
          <a:p>
            <a:pPr marL="0" indent="0">
              <a:buFont typeface="+mj-lt"/>
              <a:buNone/>
              <a:defRPr/>
            </a:pPr>
            <a:r>
              <a:rPr lang="en-US" sz="26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Appelbaum, E., Bailey, T., Berg, P., &amp; Kalleberg, A. (2000). </a:t>
            </a:r>
            <a:r>
              <a:rPr lang="en-US" sz="2600" b="0" i="1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Manufacturing Advantage</a:t>
            </a:r>
            <a:r>
              <a:rPr lang="en-US" sz="26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</a:t>
            </a:r>
            <a:r>
              <a:rPr lang="en-GB" sz="26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USA: Cornell Universitty Press.</a:t>
            </a:r>
            <a:endParaRPr sz="2600" b="0" i="0" u="none" strike="noStrike" cap="none" spc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Font typeface="+mj-lt"/>
              <a:buNone/>
              <a:defRPr/>
            </a:pPr>
            <a:endParaRPr sz="2600" b="0" i="0" u="none" strike="noStrike" cap="none" spc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lang="en-US" sz="26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</a:rPr>
              <a:t>Barney, J. (1991). Firm resources and sustained competitive advantage. </a:t>
            </a:r>
            <a:r>
              <a:rPr lang="en-US" sz="2600" b="0" i="1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</a:rPr>
              <a:t>Journal of Management</a:t>
            </a:r>
            <a:r>
              <a:rPr lang="en-GB" sz="2600" b="0" i="0" u="none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, vol. 17, no. 1, pp. 1-22. </a:t>
            </a:r>
            <a:endParaRPr sz="2600">
              <a:latin typeface="Arial"/>
              <a:cs typeface="Arial"/>
            </a:endParaRPr>
          </a:p>
          <a:p>
            <a:pPr marL="0" indent="0">
              <a:buFont typeface="+mj-lt"/>
              <a:buNone/>
              <a:defRPr/>
            </a:pPr>
            <a:endParaRPr sz="2600" b="0" i="0" u="none" strike="noStrike" cap="none" spc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endParaRPr sz="2600">
              <a:latin typeface="Arial"/>
              <a:cs typeface="Arial"/>
            </a:endParaRPr>
          </a:p>
          <a:p>
            <a:pPr marL="0" indent="0">
              <a:buFont typeface="+mj-lt"/>
              <a:buNone/>
              <a:defRPr/>
            </a:pPr>
            <a:r>
              <a:rPr lang="en-US" sz="26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</a:rPr>
              <a:t>Becker, G. (1964). </a:t>
            </a:r>
            <a:r>
              <a:rPr lang="en-US" sz="2600" b="0" i="1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Human Capital</a:t>
            </a:r>
            <a:r>
              <a:rPr lang="en-US" sz="26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</a:t>
            </a:r>
            <a:r>
              <a:rPr lang="en-GB" sz="26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</a:rPr>
              <a:t>National Bureau of Economic Research. </a:t>
            </a:r>
            <a:endParaRPr sz="2600">
              <a:latin typeface="Arial"/>
              <a:cs typeface="Arial"/>
            </a:endParaRPr>
          </a:p>
          <a:p>
            <a:pPr marL="0" indent="0">
              <a:buFont typeface="+mj-lt"/>
              <a:buNone/>
              <a:defRPr/>
            </a:pPr>
            <a:endParaRPr sz="2600">
              <a:latin typeface="Arial"/>
              <a:cs typeface="Arial"/>
            </a:endParaRPr>
          </a:p>
          <a:p>
            <a:pPr marL="0" indent="0">
              <a:buFont typeface="+mj-lt"/>
              <a:buNone/>
              <a:defRPr/>
            </a:pPr>
            <a:r>
              <a:rPr lang="en-GB" sz="2600">
                <a:latin typeface="Arial"/>
                <a:ea typeface="Arial"/>
                <a:cs typeface="Arial"/>
              </a:rPr>
              <a:t>David, F.R. (2011). </a:t>
            </a:r>
            <a:r>
              <a:rPr lang="en-GB" sz="2600" i="1">
                <a:latin typeface="Arial"/>
                <a:ea typeface="Arial"/>
                <a:cs typeface="Arial"/>
              </a:rPr>
              <a:t>Strategic Management: Concepts and Cases</a:t>
            </a:r>
            <a:r>
              <a:rPr lang="en-GB" sz="2600">
                <a:latin typeface="Arial"/>
                <a:ea typeface="Arial"/>
                <a:cs typeface="Arial"/>
              </a:rPr>
              <a:t>, 13th ed. New York: Prentice Hall. </a:t>
            </a:r>
            <a:endParaRPr sz="2600">
              <a:latin typeface="Arial"/>
              <a:cs typeface="Arial"/>
            </a:endParaRPr>
          </a:p>
          <a:p>
            <a:pPr marL="0" indent="0">
              <a:buFont typeface="+mj-lt"/>
              <a:buNone/>
              <a:defRPr/>
            </a:pPr>
            <a:endParaRPr sz="2600">
              <a:latin typeface="Arial"/>
              <a:cs typeface="Arial"/>
            </a:endParaRPr>
          </a:p>
          <a:p>
            <a:pPr marL="0" indent="0">
              <a:buFont typeface="+mj-lt"/>
              <a:buNone/>
              <a:defRPr/>
            </a:pPr>
            <a:r>
              <a:rPr lang="en-GB" sz="2600">
                <a:latin typeface="Arial"/>
                <a:ea typeface="Arial"/>
                <a:cs typeface="Arial"/>
              </a:rPr>
              <a:t>Hunger, J.D. (2020). </a:t>
            </a:r>
            <a:r>
              <a:rPr lang="en-GB" sz="2600" i="1">
                <a:latin typeface="Arial"/>
                <a:ea typeface="Arial"/>
                <a:cs typeface="Arial"/>
              </a:rPr>
              <a:t>Essentials of Strategic Management</a:t>
            </a:r>
            <a:r>
              <a:rPr lang="en-GB" sz="2600">
                <a:latin typeface="Arial"/>
                <a:ea typeface="Arial"/>
                <a:cs typeface="Arial"/>
              </a:rPr>
              <a:t>. USA: Pearson.</a:t>
            </a:r>
            <a:endParaRPr sz="2600">
              <a:latin typeface="Arial"/>
              <a:cs typeface="Arial"/>
            </a:endParaRPr>
          </a:p>
          <a:p>
            <a:pPr marL="0" indent="0">
              <a:buFont typeface="+mj-lt"/>
              <a:buNone/>
              <a:defRPr/>
            </a:pPr>
            <a:endParaRPr sz="260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endParaRPr sz="260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6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Jackson, S., Schuler, R., &amp; Rivero, J. (1989). Organisational characteristics and HR practices. </a:t>
            </a:r>
            <a:r>
              <a:rPr sz="2600" b="0" i="1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Academy of Management Review</a:t>
            </a:r>
            <a:r>
              <a:rPr lang="en-GB" sz="26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, vol 42, issue 4, pp. 727-786.</a:t>
            </a:r>
            <a:endParaRPr sz="2600" b="0" i="0" u="none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endParaRPr sz="260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6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Pfeffer, J. (1998). </a:t>
            </a:r>
            <a:r>
              <a:rPr sz="2600" b="0" i="1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The Human Equation</a:t>
            </a:r>
            <a:r>
              <a:rPr sz="26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.</a:t>
            </a:r>
            <a:r>
              <a:rPr lang="en-GB" sz="26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 USA: Harvard Business School Press.</a:t>
            </a:r>
            <a:endParaRPr sz="2600" b="0" i="0" u="none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endParaRPr sz="2600">
              <a:latin typeface="Arial"/>
              <a:cs typeface="Arial"/>
            </a:endParaRPr>
          </a:p>
          <a:p>
            <a:pPr marL="0" indent="0">
              <a:buFont typeface="Arial"/>
              <a:buNone/>
              <a:defRPr/>
            </a:pPr>
            <a:r>
              <a:rPr sz="2600">
                <a:latin typeface="Arial"/>
                <a:ea typeface="Arial"/>
                <a:cs typeface="Arial"/>
              </a:rPr>
              <a:t>Potgieter, I. L., Ferreira, N. (2022). </a:t>
            </a:r>
            <a:r>
              <a:rPr sz="2600" i="1">
                <a:latin typeface="Arial"/>
                <a:ea typeface="Arial"/>
                <a:cs typeface="Arial"/>
              </a:rPr>
              <a:t>Managing Human Resources – The New Normal. </a:t>
            </a:r>
            <a:r>
              <a:rPr sz="2600">
                <a:latin typeface="Arial"/>
                <a:ea typeface="Arial"/>
                <a:cs typeface="Arial"/>
              </a:rPr>
              <a:t>London: Springer Publishers. </a:t>
            </a:r>
            <a:endParaRPr sz="2600">
              <a:latin typeface="Arial"/>
              <a:cs typeface="Arial"/>
            </a:endParaRPr>
          </a:p>
          <a:p>
            <a:pPr marL="0" indent="0">
              <a:buFont typeface="+mj-lt"/>
              <a:buNone/>
              <a:defRPr/>
            </a:pP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234</TotalTime>
  <Words>1109</Words>
  <Application>Microsoft Office PowerPoint</Application>
  <PresentationFormat>On-screen Show (4:3)</PresentationFormat>
  <Paragraphs>144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Myriad Pro</vt:lpstr>
      <vt:lpstr>Arial</vt:lpstr>
      <vt:lpstr>Wingdings</vt:lpstr>
      <vt:lpstr>Corbel</vt:lpstr>
      <vt:lpstr>Calibri</vt:lpstr>
      <vt:lpstr>20140311PresentationUWTSDTemplate</vt:lpstr>
      <vt:lpstr>  LCBB5012  Principles of Human Resource Management  </vt:lpstr>
      <vt:lpstr>Learning Outcomes</vt:lpstr>
      <vt:lpstr>SHRM in Practice: Examples</vt:lpstr>
      <vt:lpstr>SHRM in Practice: Examples (cont.)</vt:lpstr>
      <vt:lpstr>SHRM in Practice: Examples (cont.)</vt:lpstr>
      <vt:lpstr>SHRM Practices</vt:lpstr>
      <vt:lpstr>SHRM and Organisational Change</vt:lpstr>
      <vt:lpstr>Challenges in SHRM </vt:lpstr>
      <vt:lpstr>Future Trends in SHRM</vt:lpstr>
      <vt:lpstr>Activity – 30 minutes</vt:lpstr>
      <vt:lpstr>Group Discussion -  30 Minutes</vt:lpstr>
      <vt:lpstr>Summary </vt:lpstr>
      <vt:lpstr>Seminal Readings and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Rameses Manalang</cp:lastModifiedBy>
  <cp:revision>54</cp:revision>
  <dcterms:created xsi:type="dcterms:W3CDTF">2020-04-06T13:34:42Z</dcterms:created>
  <dcterms:modified xsi:type="dcterms:W3CDTF">2026-07-26T11:59:20Z</dcterms:modified>
</cp:coreProperties>
</file>