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slideLayouts/slideLayout25.xml" ContentType="application/vnd.openxmlformats-officedocument.presentationml.slideLayout+xml"/>
  <Override PartName="/ppt/theme/theme4.xml" ContentType="application/vnd.openxmlformats-officedocument.theme+xml"/>
  <Override PartName="/ppt/slideLayouts/slideLayout26.xml" ContentType="application/vnd.openxmlformats-officedocument.presentationml.slideLayout+xml"/>
  <Override PartName="/ppt/theme/theme5.xml" ContentType="application/vnd.openxmlformats-officedocument.theme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slideLayouts/slideLayout28.xml" ContentType="application/vnd.openxmlformats-officedocument.presentationml.slideLayout+xml"/>
  <Override PartName="/ppt/theme/theme7.xml" ContentType="application/vnd.openxmlformats-officedocument.theme+xml"/>
  <Override PartName="/ppt/slideLayouts/slideLayout29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48" r:id="rId5"/>
    <p:sldMasterId id="2147483651" r:id="rId6"/>
    <p:sldMasterId id="2147483706" r:id="rId7"/>
    <p:sldMasterId id="2147483658" r:id="rId8"/>
    <p:sldMasterId id="2147483653" r:id="rId9"/>
    <p:sldMasterId id="2147483718" r:id="rId10"/>
    <p:sldMasterId id="2147483716" r:id="rId11"/>
  </p:sldMasterIdLst>
  <p:notesMasterIdLst>
    <p:notesMasterId r:id="rId50"/>
  </p:notesMasterIdLst>
  <p:sldIdLst>
    <p:sldId id="277" r:id="rId12"/>
    <p:sldId id="259" r:id="rId13"/>
    <p:sldId id="256" r:id="rId14"/>
    <p:sldId id="267" r:id="rId15"/>
    <p:sldId id="279" r:id="rId16"/>
    <p:sldId id="266" r:id="rId17"/>
    <p:sldId id="280" r:id="rId18"/>
    <p:sldId id="269" r:id="rId19"/>
    <p:sldId id="281" r:id="rId20"/>
    <p:sldId id="282" r:id="rId21"/>
    <p:sldId id="283" r:id="rId22"/>
    <p:sldId id="284" r:id="rId23"/>
    <p:sldId id="285" r:id="rId24"/>
    <p:sldId id="270" r:id="rId25"/>
    <p:sldId id="271" r:id="rId26"/>
    <p:sldId id="287" r:id="rId27"/>
    <p:sldId id="288" r:id="rId28"/>
    <p:sldId id="289" r:id="rId29"/>
    <p:sldId id="272" r:id="rId30"/>
    <p:sldId id="276" r:id="rId31"/>
    <p:sldId id="273" r:id="rId32"/>
    <p:sldId id="274" r:id="rId33"/>
    <p:sldId id="275" r:id="rId34"/>
    <p:sldId id="268" r:id="rId35"/>
    <p:sldId id="263" r:id="rId36"/>
    <p:sldId id="264" r:id="rId37"/>
    <p:sldId id="290" r:id="rId38"/>
    <p:sldId id="291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2" r:id="rId47"/>
    <p:sldId id="301" r:id="rId48"/>
    <p:sldId id="265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0CA155-3090-7A54-A51F-2B4E2439BCDD}" v="6" dt="2025-10-08T18:02:57.2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slide" Target="slides/slide28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42" Type="http://schemas.openxmlformats.org/officeDocument/2006/relationships/slide" Target="slides/slide31.xml"/><Relationship Id="rId47" Type="http://schemas.openxmlformats.org/officeDocument/2006/relationships/slide" Target="slides/slide36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9" Type="http://schemas.openxmlformats.org/officeDocument/2006/relationships/slide" Target="slides/slide18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slide" Target="slides/slide26.xml"/><Relationship Id="rId40" Type="http://schemas.openxmlformats.org/officeDocument/2006/relationships/slide" Target="slides/slide29.xml"/><Relationship Id="rId45" Type="http://schemas.openxmlformats.org/officeDocument/2006/relationships/slide" Target="slides/slide34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4" Type="http://schemas.openxmlformats.org/officeDocument/2006/relationships/slide" Target="slides/slide33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43" Type="http://schemas.openxmlformats.org/officeDocument/2006/relationships/slide" Target="slides/slide32.xml"/><Relationship Id="rId48" Type="http://schemas.openxmlformats.org/officeDocument/2006/relationships/slide" Target="slides/slide37.xml"/><Relationship Id="rId56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slide" Target="slides/slide27.xml"/><Relationship Id="rId46" Type="http://schemas.openxmlformats.org/officeDocument/2006/relationships/slide" Target="slides/slide35.xml"/><Relationship Id="rId20" Type="http://schemas.openxmlformats.org/officeDocument/2006/relationships/slide" Target="slides/slide9.xml"/><Relationship Id="rId41" Type="http://schemas.openxmlformats.org/officeDocument/2006/relationships/slide" Target="slides/slide30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slide" Target="slides/slide25.xml"/><Relationship Id="rId49" Type="http://schemas.openxmlformats.org/officeDocument/2006/relationships/slide" Target="slides/slide3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DD0CA155-3090-7A54-A51F-2B4E2439BCDD}"/>
    <pc:docChg chg="modSld">
      <pc:chgData name="Justin Evans" userId="S::j.d.evans@uwtsd.ac.uk::2ee3c1af-825e-450d-8b1e-d59252291e99" providerId="AD" clId="Web-{DD0CA155-3090-7A54-A51F-2B4E2439BCDD}" dt="2025-10-08T18:02:50.494" v="2"/>
      <pc:docMkLst>
        <pc:docMk/>
      </pc:docMkLst>
      <pc:sldChg chg="modSp">
        <pc:chgData name="Justin Evans" userId="S::j.d.evans@uwtsd.ac.uk::2ee3c1af-825e-450d-8b1e-d59252291e99" providerId="AD" clId="Web-{DD0CA155-3090-7A54-A51F-2B4E2439BCDD}" dt="2025-10-08T18:02:50.494" v="2"/>
        <pc:sldMkLst>
          <pc:docMk/>
          <pc:sldMk cId="506969829" sldId="263"/>
        </pc:sldMkLst>
        <pc:graphicFrameChg chg="mod modGraphic">
          <ac:chgData name="Justin Evans" userId="S::j.d.evans@uwtsd.ac.uk::2ee3c1af-825e-450d-8b1e-d59252291e99" providerId="AD" clId="Web-{DD0CA155-3090-7A54-A51F-2B4E2439BCDD}" dt="2025-10-08T18:02:50.494" v="2"/>
          <ac:graphicFrameMkLst>
            <pc:docMk/>
            <pc:sldMk cId="506969829" sldId="263"/>
            <ac:graphicFrameMk id="6" creationId="{328DF7A3-E734-C019-A8E9-2D273FBB68EA}"/>
          </ac:graphicFrameMkLst>
        </pc:graphicFrameChg>
      </pc:sldChg>
      <pc:sldChg chg="modSp">
        <pc:chgData name="Justin Evans" userId="S::j.d.evans@uwtsd.ac.uk::2ee3c1af-825e-450d-8b1e-d59252291e99" providerId="AD" clId="Web-{DD0CA155-3090-7A54-A51F-2B4E2439BCDD}" dt="2025-10-08T18:02:03.634" v="0" actId="20577"/>
        <pc:sldMkLst>
          <pc:docMk/>
          <pc:sldMk cId="2950864760" sldId="281"/>
        </pc:sldMkLst>
        <pc:spChg chg="mod">
          <ac:chgData name="Justin Evans" userId="S::j.d.evans@uwtsd.ac.uk::2ee3c1af-825e-450d-8b1e-d59252291e99" providerId="AD" clId="Web-{DD0CA155-3090-7A54-A51F-2B4E2439BCDD}" dt="2025-10-08T18:02:03.634" v="0" actId="20577"/>
          <ac:spMkLst>
            <pc:docMk/>
            <pc:sldMk cId="2950864760" sldId="281"/>
            <ac:spMk id="3" creationId="{3EF63BE5-C12D-7B9B-6465-05BC9C5D3AF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74C80E-8955-40C8-9B61-A7B229710389}" type="doc">
      <dgm:prSet loTypeId="urn:microsoft.com/office/officeart/2005/8/layout/radial4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A9DFD8CC-C36B-48F8-879F-621090F1780E}">
      <dgm:prSet phldrT="[Text]"/>
      <dgm:spPr/>
      <dgm:t>
        <a:bodyPr/>
        <a:lstStyle/>
        <a:p>
          <a:r>
            <a:rPr lang="en-GB" dirty="0"/>
            <a:t>BSc </a:t>
          </a:r>
        </a:p>
      </dgm:t>
    </dgm:pt>
    <dgm:pt modelId="{A2143B8B-0D8B-4D02-8024-B513891BA738}" type="parTrans" cxnId="{3DE6F004-DF19-497B-B0FE-6534CFB3016E}">
      <dgm:prSet/>
      <dgm:spPr/>
      <dgm:t>
        <a:bodyPr/>
        <a:lstStyle/>
        <a:p>
          <a:endParaRPr lang="en-GB"/>
        </a:p>
      </dgm:t>
    </dgm:pt>
    <dgm:pt modelId="{DA3E5D13-9CEA-4146-8C67-98E6826ACC1E}" type="sibTrans" cxnId="{3DE6F004-DF19-497B-B0FE-6534CFB3016E}">
      <dgm:prSet/>
      <dgm:spPr/>
      <dgm:t>
        <a:bodyPr/>
        <a:lstStyle/>
        <a:p>
          <a:endParaRPr lang="en-GB"/>
        </a:p>
      </dgm:t>
    </dgm:pt>
    <dgm:pt modelId="{D6503D93-4089-4BC0-A2DE-8775697B003F}">
      <dgm:prSet phldrT="[Text]"/>
      <dgm:spPr/>
      <dgm:t>
        <a:bodyPr/>
        <a:lstStyle/>
        <a:p>
          <a:r>
            <a:rPr lang="en-GB" dirty="0"/>
            <a:t>In the Workplace</a:t>
          </a:r>
        </a:p>
      </dgm:t>
    </dgm:pt>
    <dgm:pt modelId="{A5CAA4B5-94A5-43DF-A549-AC767BC45061}" type="parTrans" cxnId="{29102FAD-2A10-4E8E-9AE0-856F08AC282E}">
      <dgm:prSet/>
      <dgm:spPr/>
      <dgm:t>
        <a:bodyPr/>
        <a:lstStyle/>
        <a:p>
          <a:endParaRPr lang="en-GB"/>
        </a:p>
      </dgm:t>
    </dgm:pt>
    <dgm:pt modelId="{F2321D4D-3F2C-4D96-9BFE-95820753444B}" type="sibTrans" cxnId="{29102FAD-2A10-4E8E-9AE0-856F08AC282E}">
      <dgm:prSet/>
      <dgm:spPr/>
      <dgm:t>
        <a:bodyPr/>
        <a:lstStyle/>
        <a:p>
          <a:endParaRPr lang="en-GB"/>
        </a:p>
      </dgm:t>
    </dgm:pt>
    <dgm:pt modelId="{7A66F373-83CB-469B-9828-BBD6963E4961}">
      <dgm:prSet phldrT="[Text]"/>
      <dgm:spPr/>
      <dgm:t>
        <a:bodyPr/>
        <a:lstStyle/>
        <a:p>
          <a:r>
            <a:rPr lang="en-GB" dirty="0"/>
            <a:t>Professional Practice</a:t>
          </a:r>
        </a:p>
      </dgm:t>
    </dgm:pt>
    <dgm:pt modelId="{B187A1AE-A129-4426-A197-FE049E737394}" type="parTrans" cxnId="{E2DD93FC-E498-4EB4-9695-68C445229EB4}">
      <dgm:prSet/>
      <dgm:spPr/>
      <dgm:t>
        <a:bodyPr/>
        <a:lstStyle/>
        <a:p>
          <a:endParaRPr lang="en-GB"/>
        </a:p>
      </dgm:t>
    </dgm:pt>
    <dgm:pt modelId="{5094E927-F26C-4980-94A1-D5A4DD03F1D0}" type="sibTrans" cxnId="{E2DD93FC-E498-4EB4-9695-68C445229EB4}">
      <dgm:prSet/>
      <dgm:spPr/>
      <dgm:t>
        <a:bodyPr/>
        <a:lstStyle/>
        <a:p>
          <a:endParaRPr lang="en-GB"/>
        </a:p>
      </dgm:t>
    </dgm:pt>
    <dgm:pt modelId="{E58522A7-6FDD-4249-96CE-5ACCA4BBA6C5}">
      <dgm:prSet phldrT="[Text]"/>
      <dgm:spPr/>
      <dgm:t>
        <a:bodyPr/>
        <a:lstStyle/>
        <a:p>
          <a:r>
            <a:rPr lang="en-GB" dirty="0"/>
            <a:t>Research Project</a:t>
          </a:r>
        </a:p>
      </dgm:t>
    </dgm:pt>
    <dgm:pt modelId="{CF771F3B-B225-456F-AAE6-B05E8263A667}" type="parTrans" cxnId="{45B82A28-9604-4AE5-87DD-5DFAE6B04852}">
      <dgm:prSet/>
      <dgm:spPr/>
      <dgm:t>
        <a:bodyPr/>
        <a:lstStyle/>
        <a:p>
          <a:endParaRPr lang="en-GB"/>
        </a:p>
      </dgm:t>
    </dgm:pt>
    <dgm:pt modelId="{2BD7CDB2-F7C4-4EFB-B331-F7FACCDE89F4}" type="sibTrans" cxnId="{45B82A28-9604-4AE5-87DD-5DFAE6B04852}">
      <dgm:prSet/>
      <dgm:spPr/>
      <dgm:t>
        <a:bodyPr/>
        <a:lstStyle/>
        <a:p>
          <a:endParaRPr lang="en-GB"/>
        </a:p>
      </dgm:t>
    </dgm:pt>
    <dgm:pt modelId="{285AB7FD-DA8D-4921-8921-6C89F4237042}" type="pres">
      <dgm:prSet presAssocID="{3374C80E-8955-40C8-9B61-A7B229710389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2853A8C-AADB-45AD-90E1-91A3097087C0}" type="pres">
      <dgm:prSet presAssocID="{A9DFD8CC-C36B-48F8-879F-621090F1780E}" presName="centerShape" presStyleLbl="node0" presStyleIdx="0" presStyleCnt="1"/>
      <dgm:spPr/>
    </dgm:pt>
    <dgm:pt modelId="{CDCBB826-BD10-4236-BB7E-1BA14429FE7A}" type="pres">
      <dgm:prSet presAssocID="{A5CAA4B5-94A5-43DF-A549-AC767BC45061}" presName="parTrans" presStyleLbl="bgSibTrans2D1" presStyleIdx="0" presStyleCnt="3"/>
      <dgm:spPr/>
    </dgm:pt>
    <dgm:pt modelId="{CF9CCD54-B8A2-4E02-BC42-963B6939496B}" type="pres">
      <dgm:prSet presAssocID="{D6503D93-4089-4BC0-A2DE-8775697B003F}" presName="node" presStyleLbl="node1" presStyleIdx="0" presStyleCnt="3">
        <dgm:presLayoutVars>
          <dgm:bulletEnabled val="1"/>
        </dgm:presLayoutVars>
      </dgm:prSet>
      <dgm:spPr/>
    </dgm:pt>
    <dgm:pt modelId="{CCF6A3EA-AF7F-46AD-8418-906341939A78}" type="pres">
      <dgm:prSet presAssocID="{B187A1AE-A129-4426-A197-FE049E737394}" presName="parTrans" presStyleLbl="bgSibTrans2D1" presStyleIdx="1" presStyleCnt="3"/>
      <dgm:spPr/>
    </dgm:pt>
    <dgm:pt modelId="{DD6EBE01-F073-4F82-9D4A-4A557C1851A6}" type="pres">
      <dgm:prSet presAssocID="{7A66F373-83CB-469B-9828-BBD6963E4961}" presName="node" presStyleLbl="node1" presStyleIdx="1" presStyleCnt="3">
        <dgm:presLayoutVars>
          <dgm:bulletEnabled val="1"/>
        </dgm:presLayoutVars>
      </dgm:prSet>
      <dgm:spPr/>
    </dgm:pt>
    <dgm:pt modelId="{352A5315-3458-4830-A819-7C894C95CDDD}" type="pres">
      <dgm:prSet presAssocID="{CF771F3B-B225-456F-AAE6-B05E8263A667}" presName="parTrans" presStyleLbl="bgSibTrans2D1" presStyleIdx="2" presStyleCnt="3"/>
      <dgm:spPr/>
    </dgm:pt>
    <dgm:pt modelId="{6DE19B7D-AA2C-474B-B39E-DAFD9328DAC1}" type="pres">
      <dgm:prSet presAssocID="{E58522A7-6FDD-4249-96CE-5ACCA4BBA6C5}" presName="node" presStyleLbl="node1" presStyleIdx="2" presStyleCnt="3">
        <dgm:presLayoutVars>
          <dgm:bulletEnabled val="1"/>
        </dgm:presLayoutVars>
      </dgm:prSet>
      <dgm:spPr/>
    </dgm:pt>
  </dgm:ptLst>
  <dgm:cxnLst>
    <dgm:cxn modelId="{D464DC02-2CAC-45C6-8BA8-1CE51DEA1A8B}" type="presOf" srcId="{A9DFD8CC-C36B-48F8-879F-621090F1780E}" destId="{82853A8C-AADB-45AD-90E1-91A3097087C0}" srcOrd="0" destOrd="0" presId="urn:microsoft.com/office/officeart/2005/8/layout/radial4"/>
    <dgm:cxn modelId="{3DE6F004-DF19-497B-B0FE-6534CFB3016E}" srcId="{3374C80E-8955-40C8-9B61-A7B229710389}" destId="{A9DFD8CC-C36B-48F8-879F-621090F1780E}" srcOrd="0" destOrd="0" parTransId="{A2143B8B-0D8B-4D02-8024-B513891BA738}" sibTransId="{DA3E5D13-9CEA-4146-8C67-98E6826ACC1E}"/>
    <dgm:cxn modelId="{45B82A28-9604-4AE5-87DD-5DFAE6B04852}" srcId="{A9DFD8CC-C36B-48F8-879F-621090F1780E}" destId="{E58522A7-6FDD-4249-96CE-5ACCA4BBA6C5}" srcOrd="2" destOrd="0" parTransId="{CF771F3B-B225-456F-AAE6-B05E8263A667}" sibTransId="{2BD7CDB2-F7C4-4EFB-B331-F7FACCDE89F4}"/>
    <dgm:cxn modelId="{AD5F7828-8BBC-43DA-9B97-87328BF2A0DC}" type="presOf" srcId="{D6503D93-4089-4BC0-A2DE-8775697B003F}" destId="{CF9CCD54-B8A2-4E02-BC42-963B6939496B}" srcOrd="0" destOrd="0" presId="urn:microsoft.com/office/officeart/2005/8/layout/radial4"/>
    <dgm:cxn modelId="{745C8250-A0F1-4BE8-B349-095285E2B109}" type="presOf" srcId="{7A66F373-83CB-469B-9828-BBD6963E4961}" destId="{DD6EBE01-F073-4F82-9D4A-4A557C1851A6}" srcOrd="0" destOrd="0" presId="urn:microsoft.com/office/officeart/2005/8/layout/radial4"/>
    <dgm:cxn modelId="{8EC13896-0159-47A2-928B-3D9D143780E3}" type="presOf" srcId="{E58522A7-6FDD-4249-96CE-5ACCA4BBA6C5}" destId="{6DE19B7D-AA2C-474B-B39E-DAFD9328DAC1}" srcOrd="0" destOrd="0" presId="urn:microsoft.com/office/officeart/2005/8/layout/radial4"/>
    <dgm:cxn modelId="{5E928EA8-15C2-4BB8-B6CE-FDEA24DEF7A7}" type="presOf" srcId="{B187A1AE-A129-4426-A197-FE049E737394}" destId="{CCF6A3EA-AF7F-46AD-8418-906341939A78}" srcOrd="0" destOrd="0" presId="urn:microsoft.com/office/officeart/2005/8/layout/radial4"/>
    <dgm:cxn modelId="{1DD926AA-A050-4C6A-B880-8D108F007876}" type="presOf" srcId="{CF771F3B-B225-456F-AAE6-B05E8263A667}" destId="{352A5315-3458-4830-A819-7C894C95CDDD}" srcOrd="0" destOrd="0" presId="urn:microsoft.com/office/officeart/2005/8/layout/radial4"/>
    <dgm:cxn modelId="{29102FAD-2A10-4E8E-9AE0-856F08AC282E}" srcId="{A9DFD8CC-C36B-48F8-879F-621090F1780E}" destId="{D6503D93-4089-4BC0-A2DE-8775697B003F}" srcOrd="0" destOrd="0" parTransId="{A5CAA4B5-94A5-43DF-A549-AC767BC45061}" sibTransId="{F2321D4D-3F2C-4D96-9BFE-95820753444B}"/>
    <dgm:cxn modelId="{344041C0-FB90-4A54-9C09-7FDEF1244667}" type="presOf" srcId="{A5CAA4B5-94A5-43DF-A549-AC767BC45061}" destId="{CDCBB826-BD10-4236-BB7E-1BA14429FE7A}" srcOrd="0" destOrd="0" presId="urn:microsoft.com/office/officeart/2005/8/layout/radial4"/>
    <dgm:cxn modelId="{48E23AF2-71B7-4406-B621-1BED67A77242}" type="presOf" srcId="{3374C80E-8955-40C8-9B61-A7B229710389}" destId="{285AB7FD-DA8D-4921-8921-6C89F4237042}" srcOrd="0" destOrd="0" presId="urn:microsoft.com/office/officeart/2005/8/layout/radial4"/>
    <dgm:cxn modelId="{E2DD93FC-E498-4EB4-9695-68C445229EB4}" srcId="{A9DFD8CC-C36B-48F8-879F-621090F1780E}" destId="{7A66F373-83CB-469B-9828-BBD6963E4961}" srcOrd="1" destOrd="0" parTransId="{B187A1AE-A129-4426-A197-FE049E737394}" sibTransId="{5094E927-F26C-4980-94A1-D5A4DD03F1D0}"/>
    <dgm:cxn modelId="{1CD36EB4-BF9F-459D-BD93-9905752BE6E0}" type="presParOf" srcId="{285AB7FD-DA8D-4921-8921-6C89F4237042}" destId="{82853A8C-AADB-45AD-90E1-91A3097087C0}" srcOrd="0" destOrd="0" presId="urn:microsoft.com/office/officeart/2005/8/layout/radial4"/>
    <dgm:cxn modelId="{1D61E4CF-D5DE-41F7-AB8C-AD9BFF262A09}" type="presParOf" srcId="{285AB7FD-DA8D-4921-8921-6C89F4237042}" destId="{CDCBB826-BD10-4236-BB7E-1BA14429FE7A}" srcOrd="1" destOrd="0" presId="urn:microsoft.com/office/officeart/2005/8/layout/radial4"/>
    <dgm:cxn modelId="{FAF78903-DFDF-4AEC-9D32-55BAD0BCEFE6}" type="presParOf" srcId="{285AB7FD-DA8D-4921-8921-6C89F4237042}" destId="{CF9CCD54-B8A2-4E02-BC42-963B6939496B}" srcOrd="2" destOrd="0" presId="urn:microsoft.com/office/officeart/2005/8/layout/radial4"/>
    <dgm:cxn modelId="{8B466972-C432-4E15-A839-8284404EECBD}" type="presParOf" srcId="{285AB7FD-DA8D-4921-8921-6C89F4237042}" destId="{CCF6A3EA-AF7F-46AD-8418-906341939A78}" srcOrd="3" destOrd="0" presId="urn:microsoft.com/office/officeart/2005/8/layout/radial4"/>
    <dgm:cxn modelId="{70983861-CEF2-4E3C-B1E1-97604DC7E89C}" type="presParOf" srcId="{285AB7FD-DA8D-4921-8921-6C89F4237042}" destId="{DD6EBE01-F073-4F82-9D4A-4A557C1851A6}" srcOrd="4" destOrd="0" presId="urn:microsoft.com/office/officeart/2005/8/layout/radial4"/>
    <dgm:cxn modelId="{6D7A337F-2131-4D8E-9B11-24B90118E673}" type="presParOf" srcId="{285AB7FD-DA8D-4921-8921-6C89F4237042}" destId="{352A5315-3458-4830-A819-7C894C95CDDD}" srcOrd="5" destOrd="0" presId="urn:microsoft.com/office/officeart/2005/8/layout/radial4"/>
    <dgm:cxn modelId="{91343AA5-FCE0-40A6-BF21-98D05A3750F3}" type="presParOf" srcId="{285AB7FD-DA8D-4921-8921-6C89F4237042}" destId="{6DE19B7D-AA2C-474B-B39E-DAFD9328DAC1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000" dirty="0"/>
            <a:t>Hearing loss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Long-term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2000" dirty="0"/>
            <a:t>Student Services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C4537F98-8EC5-4B02-B457-CF16307CDB27}">
      <dgm:prSet phldrT="[Text]" custT="1"/>
      <dgm:spPr/>
      <dgm:t>
        <a:bodyPr/>
        <a:lstStyle/>
        <a:p>
          <a:r>
            <a:rPr lang="en-GB" sz="2400" dirty="0"/>
            <a:t>Compensatory Measures</a:t>
          </a:r>
        </a:p>
      </dgm:t>
    </dgm:pt>
    <dgm:pt modelId="{CC6C44B8-A573-49AF-97DB-C3404A39D045}" type="parTrans" cxnId="{C477EED7-907A-4693-A51D-8CA27B61FD33}">
      <dgm:prSet/>
      <dgm:spPr/>
      <dgm:t>
        <a:bodyPr/>
        <a:lstStyle/>
        <a:p>
          <a:endParaRPr lang="en-GB"/>
        </a:p>
      </dgm:t>
    </dgm:pt>
    <dgm:pt modelId="{358CFD0A-40A3-45BF-BEE3-BF19FA1C9F8F}" type="sibTrans" cxnId="{C477EED7-907A-4693-A51D-8CA27B61FD33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19226" custScaleY="103656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44968944-A20C-480A-B33A-E72166629DFD}" type="pres">
      <dgm:prSet presAssocID="{2189B951-1C5D-420D-A89E-02272A5EEB56}" presName="node" presStyleLbl="node1" presStyleIdx="1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1" presStyleCnt="3"/>
      <dgm:spPr/>
    </dgm:pt>
    <dgm:pt modelId="{4E03A016-0351-4505-B641-57F59B6592D5}" type="pres">
      <dgm:prSet presAssocID="{3C226CEC-6654-46DC-8114-F1CA47DDD4E0}" presName="connectorText" presStyleLbl="sibTrans2D1" presStyleIdx="1" presStyleCnt="3"/>
      <dgm:spPr/>
    </dgm:pt>
    <dgm:pt modelId="{A70C150A-2D59-4052-ACE5-C84C122E4279}" type="pres">
      <dgm:prSet presAssocID="{99048B3B-D200-4516-8F6B-C37E55741928}" presName="node" presStyleLbl="node1" presStyleIdx="2" presStyleCnt="4" custScaleX="115779">
        <dgm:presLayoutVars>
          <dgm:bulletEnabled val="1"/>
        </dgm:presLayoutVars>
      </dgm:prSet>
      <dgm:spPr/>
    </dgm:pt>
    <dgm:pt modelId="{12D91E65-45FE-4CA2-B7F1-EAFD758469DB}" type="pres">
      <dgm:prSet presAssocID="{1D05339D-B59B-4513-B72D-FD53ED6E3554}" presName="sibTrans" presStyleLbl="sibTrans2D1" presStyleIdx="2" presStyleCnt="3"/>
      <dgm:spPr/>
    </dgm:pt>
    <dgm:pt modelId="{97D5D43B-D8BD-47E2-B776-7F93B3E3095D}" type="pres">
      <dgm:prSet presAssocID="{1D05339D-B59B-4513-B72D-FD53ED6E3554}" presName="connectorText" presStyleLbl="sibTrans2D1" presStyleIdx="2" presStyleCnt="3"/>
      <dgm:spPr/>
    </dgm:pt>
    <dgm:pt modelId="{E4554106-1812-4884-B085-B407B2BBD18F}" type="pres">
      <dgm:prSet presAssocID="{C4537F98-8EC5-4B02-B457-CF16307CDB27}" presName="node" presStyleLbl="node1" presStyleIdx="3" presStyleCnt="4" custScaleX="235334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1" destOrd="0" parTransId="{EEAA09E9-96C0-4735-A790-4DE651980EC7}" sibTransId="{3C226CEC-6654-46DC-8114-F1CA47DDD4E0}"/>
    <dgm:cxn modelId="{87218E15-7FAB-4495-981A-94803BFC2E5E}" type="presOf" srcId="{1D05339D-B59B-4513-B72D-FD53ED6E3554}" destId="{12D91E65-45FE-4CA2-B7F1-EAFD758469DB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2" destOrd="0" parTransId="{F2FDE1A5-3D93-4D5D-B3D5-26DAFF97120E}" sibTransId="{1D05339D-B59B-4513-B72D-FD53ED6E3554}"/>
    <dgm:cxn modelId="{9215432D-AF67-4208-9884-81E55BB283C7}" type="presOf" srcId="{C4537F98-8EC5-4B02-B457-CF16307CDB27}" destId="{E4554106-1812-4884-B085-B407B2BBD18F}" srcOrd="0" destOrd="0" presId="urn:microsoft.com/office/officeart/2005/8/layout/process1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694D1C46-6AA8-452A-8E3F-6F6972ED0975}" type="presOf" srcId="{1D05339D-B59B-4513-B72D-FD53ED6E3554}" destId="{97D5D43B-D8BD-47E2-B776-7F93B3E3095D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C477EED7-907A-4693-A51D-8CA27B61FD33}" srcId="{B174E64D-736B-4879-B6BA-2FB8553C628C}" destId="{C4537F98-8EC5-4B02-B457-CF16307CDB27}" srcOrd="3" destOrd="0" parTransId="{CC6C44B8-A573-49AF-97DB-C3404A39D045}" sibTransId="{358CFD0A-40A3-45BF-BEE3-BF19FA1C9F8F}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5D079A10-02C2-446A-9604-2DA4270A1B9F}" type="presParOf" srcId="{FC2CC6E7-69FC-4B79-BA09-36BB9FB95EFB}" destId="{44968944-A20C-480A-B33A-E72166629DFD}" srcOrd="2" destOrd="0" presId="urn:microsoft.com/office/officeart/2005/8/layout/process1"/>
    <dgm:cxn modelId="{5E6280FF-23E8-4B86-A875-AAAB427CCD31}" type="presParOf" srcId="{FC2CC6E7-69FC-4B79-BA09-36BB9FB95EFB}" destId="{5437896B-7EC7-43D5-9682-2A84CFA7FFE5}" srcOrd="3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4" destOrd="0" presId="urn:microsoft.com/office/officeart/2005/8/layout/process1"/>
    <dgm:cxn modelId="{35B7DC81-AA37-4ECC-BBC5-D31D3922FC4B}" type="presParOf" srcId="{FC2CC6E7-69FC-4B79-BA09-36BB9FB95EFB}" destId="{12D91E65-45FE-4CA2-B7F1-EAFD758469DB}" srcOrd="5" destOrd="0" presId="urn:microsoft.com/office/officeart/2005/8/layout/process1"/>
    <dgm:cxn modelId="{D20F0FE3-171E-4302-BCEE-65B758AD6214}" type="presParOf" srcId="{12D91E65-45FE-4CA2-B7F1-EAFD758469DB}" destId="{97D5D43B-D8BD-47E2-B776-7F93B3E3095D}" srcOrd="0" destOrd="0" presId="urn:microsoft.com/office/officeart/2005/8/layout/process1"/>
    <dgm:cxn modelId="{FC3AB5EC-F94A-4C1C-8E98-17D6C020825C}" type="presParOf" srcId="{FC2CC6E7-69FC-4B79-BA09-36BB9FB95EFB}" destId="{E4554106-1812-4884-B085-B407B2BBD18F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400" dirty="0"/>
            <a:t>Football accident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Short-term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1800" dirty="0"/>
            <a:t>Extenuating Circumstances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7F071809-6B9D-4059-9B54-56F2298422D5}">
      <dgm:prSet phldrT="[Text]" custT="1"/>
      <dgm:spPr/>
      <dgm:t>
        <a:bodyPr/>
        <a:lstStyle/>
        <a:p>
          <a:r>
            <a:rPr lang="en-GB" sz="1400" dirty="0"/>
            <a:t>Concussion</a:t>
          </a:r>
        </a:p>
      </dgm:t>
    </dgm:pt>
    <dgm:pt modelId="{28D11C51-9D2A-4F25-90A6-09C21C3C7F43}" type="parTrans" cxnId="{4CAAEACD-46EA-4D3D-8D48-046506CFF54B}">
      <dgm:prSet/>
      <dgm:spPr/>
      <dgm:t>
        <a:bodyPr/>
        <a:lstStyle/>
        <a:p>
          <a:endParaRPr lang="en-GB"/>
        </a:p>
      </dgm:t>
    </dgm:pt>
    <dgm:pt modelId="{FC798A82-1977-4CA6-8CD9-2CBE2631F433}" type="sibTrans" cxnId="{4CAAEACD-46EA-4D3D-8D48-046506CFF54B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31959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2BAA1353-91D1-4C6E-B6AB-54830DB5DD57}" type="pres">
      <dgm:prSet presAssocID="{7F071809-6B9D-4059-9B54-56F2298422D5}" presName="node" presStyleLbl="node1" presStyleIdx="1" presStyleCnt="4" custScaleX="111166">
        <dgm:presLayoutVars>
          <dgm:bulletEnabled val="1"/>
        </dgm:presLayoutVars>
      </dgm:prSet>
      <dgm:spPr/>
    </dgm:pt>
    <dgm:pt modelId="{FBFE6963-7F66-479F-84A4-FA7287C02356}" type="pres">
      <dgm:prSet presAssocID="{FC798A82-1977-4CA6-8CD9-2CBE2631F433}" presName="sibTrans" presStyleLbl="sibTrans2D1" presStyleIdx="1" presStyleCnt="3"/>
      <dgm:spPr/>
    </dgm:pt>
    <dgm:pt modelId="{193A3803-7111-4760-8EA7-2211542B16F4}" type="pres">
      <dgm:prSet presAssocID="{FC798A82-1977-4CA6-8CD9-2CBE2631F433}" presName="connectorText" presStyleLbl="sibTrans2D1" presStyleIdx="1" presStyleCnt="3"/>
      <dgm:spPr/>
    </dgm:pt>
    <dgm:pt modelId="{44968944-A20C-480A-B33A-E72166629DFD}" type="pres">
      <dgm:prSet presAssocID="{2189B951-1C5D-420D-A89E-02272A5EEB56}" presName="node" presStyleLbl="node1" presStyleIdx="2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2" presStyleCnt="3"/>
      <dgm:spPr/>
    </dgm:pt>
    <dgm:pt modelId="{4E03A016-0351-4505-B641-57F59B6592D5}" type="pres">
      <dgm:prSet presAssocID="{3C226CEC-6654-46DC-8114-F1CA47DDD4E0}" presName="connectorText" presStyleLbl="sibTrans2D1" presStyleIdx="2" presStyleCnt="3"/>
      <dgm:spPr/>
    </dgm:pt>
    <dgm:pt modelId="{A70C150A-2D59-4052-ACE5-C84C122E4279}" type="pres">
      <dgm:prSet presAssocID="{99048B3B-D200-4516-8F6B-C37E55741928}" presName="node" presStyleLbl="node1" presStyleIdx="3" presStyleCnt="4" custScaleX="166632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2" destOrd="0" parTransId="{EEAA09E9-96C0-4735-A790-4DE651980EC7}" sibTransId="{3C226CEC-6654-46DC-8114-F1CA47DDD4E0}"/>
    <dgm:cxn modelId="{96E37A18-D480-4CFF-B2E5-977274171D9B}" type="presOf" srcId="{FC798A82-1977-4CA6-8CD9-2CBE2631F433}" destId="{FBFE6963-7F66-479F-84A4-FA7287C02356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3" destOrd="0" parTransId="{F2FDE1A5-3D93-4D5D-B3D5-26DAFF97120E}" sibTransId="{1D05339D-B59B-4513-B72D-FD53ED6E3554}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4CAAEACD-46EA-4D3D-8D48-046506CFF54B}" srcId="{B174E64D-736B-4879-B6BA-2FB8553C628C}" destId="{7F071809-6B9D-4059-9B54-56F2298422D5}" srcOrd="1" destOrd="0" parTransId="{28D11C51-9D2A-4F25-90A6-09C21C3C7F43}" sibTransId="{FC798A82-1977-4CA6-8CD9-2CBE2631F433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18D4ACD8-BF79-4EF2-89D4-B2EDE795696D}" type="presOf" srcId="{FC798A82-1977-4CA6-8CD9-2CBE2631F433}" destId="{193A3803-7111-4760-8EA7-2211542B16F4}" srcOrd="1" destOrd="0" presId="urn:microsoft.com/office/officeart/2005/8/layout/process1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DBD6FDF4-B68B-4161-BC3D-19AFCAAFE3FB}" type="presOf" srcId="{7F071809-6B9D-4059-9B54-56F2298422D5}" destId="{2BAA1353-91D1-4C6E-B6AB-54830DB5DD57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961E230D-0D28-4D60-8C91-29037E702047}" type="presParOf" srcId="{FC2CC6E7-69FC-4B79-BA09-36BB9FB95EFB}" destId="{2BAA1353-91D1-4C6E-B6AB-54830DB5DD57}" srcOrd="2" destOrd="0" presId="urn:microsoft.com/office/officeart/2005/8/layout/process1"/>
    <dgm:cxn modelId="{2B5A476C-F25D-4DD6-A12D-1AA83D2B3E9A}" type="presParOf" srcId="{FC2CC6E7-69FC-4B79-BA09-36BB9FB95EFB}" destId="{FBFE6963-7F66-479F-84A4-FA7287C02356}" srcOrd="3" destOrd="0" presId="urn:microsoft.com/office/officeart/2005/8/layout/process1"/>
    <dgm:cxn modelId="{D11796A5-41E5-4399-B792-A1A000EE89E0}" type="presParOf" srcId="{FBFE6963-7F66-479F-84A4-FA7287C02356}" destId="{193A3803-7111-4760-8EA7-2211542B16F4}" srcOrd="0" destOrd="0" presId="urn:microsoft.com/office/officeart/2005/8/layout/process1"/>
    <dgm:cxn modelId="{5D079A10-02C2-446A-9604-2DA4270A1B9F}" type="presParOf" srcId="{FC2CC6E7-69FC-4B79-BA09-36BB9FB95EFB}" destId="{44968944-A20C-480A-B33A-E72166629DFD}" srcOrd="4" destOrd="0" presId="urn:microsoft.com/office/officeart/2005/8/layout/process1"/>
    <dgm:cxn modelId="{5E6280FF-23E8-4B86-A875-AAAB427CCD31}" type="presParOf" srcId="{FC2CC6E7-69FC-4B79-BA09-36BB9FB95EFB}" destId="{5437896B-7EC7-43D5-9682-2A84CFA7FFE5}" srcOrd="5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C920A2-F684-41BB-826D-927B0153B0B5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4647506-4640-48BF-B74B-E5CDD03B2737}">
      <dgm:prSet phldrT="[Text]"/>
      <dgm:spPr/>
      <dgm:t>
        <a:bodyPr/>
        <a:lstStyle/>
        <a:p>
          <a:r>
            <a:rPr lang="en-GB" dirty="0"/>
            <a:t>Harassment</a:t>
          </a:r>
        </a:p>
      </dgm:t>
    </dgm:pt>
    <dgm:pt modelId="{C582CFFB-BF9E-4671-9882-FA15DD692FBC}" type="parTrans" cxnId="{8F471A32-B3FD-4365-9E19-0BE576180855}">
      <dgm:prSet/>
      <dgm:spPr/>
      <dgm:t>
        <a:bodyPr/>
        <a:lstStyle/>
        <a:p>
          <a:endParaRPr lang="en-GB"/>
        </a:p>
      </dgm:t>
    </dgm:pt>
    <dgm:pt modelId="{6E3906CA-6E6B-40BA-A566-7F179C4FD22E}" type="sibTrans" cxnId="{8F471A32-B3FD-4365-9E19-0BE576180855}">
      <dgm:prSet/>
      <dgm:spPr/>
      <dgm:t>
        <a:bodyPr/>
        <a:lstStyle/>
        <a:p>
          <a:endParaRPr lang="en-GB"/>
        </a:p>
      </dgm:t>
    </dgm:pt>
    <dgm:pt modelId="{41E78EE5-3C8C-47AF-B2E1-8D81838A74E7}">
      <dgm:prSet phldrT="[Text]"/>
      <dgm:spPr/>
      <dgm:t>
        <a:bodyPr/>
        <a:lstStyle/>
        <a:p>
          <a:r>
            <a:rPr lang="en-GB" dirty="0"/>
            <a:t>Bullying</a:t>
          </a:r>
        </a:p>
      </dgm:t>
    </dgm:pt>
    <dgm:pt modelId="{29B1C948-BB71-4FAD-BC71-63F28AF9A596}" type="parTrans" cxnId="{B26CE4CD-8934-4887-87D4-8F7C5F35B390}">
      <dgm:prSet/>
      <dgm:spPr/>
      <dgm:t>
        <a:bodyPr/>
        <a:lstStyle/>
        <a:p>
          <a:endParaRPr lang="en-GB"/>
        </a:p>
      </dgm:t>
    </dgm:pt>
    <dgm:pt modelId="{B3BA52C1-D8F0-4BB6-B40B-F68597D6DFF1}" type="sibTrans" cxnId="{B26CE4CD-8934-4887-87D4-8F7C5F35B390}">
      <dgm:prSet/>
      <dgm:spPr/>
      <dgm:t>
        <a:bodyPr/>
        <a:lstStyle/>
        <a:p>
          <a:endParaRPr lang="en-GB"/>
        </a:p>
      </dgm:t>
    </dgm:pt>
    <dgm:pt modelId="{D3B214CA-3AA9-4C67-BC62-33543B757C6A}">
      <dgm:prSet phldrT="[Text]"/>
      <dgm:spPr/>
      <dgm:t>
        <a:bodyPr/>
        <a:lstStyle/>
        <a:p>
          <a:r>
            <a:rPr lang="en-GB" dirty="0"/>
            <a:t>Victimisation</a:t>
          </a:r>
        </a:p>
      </dgm:t>
    </dgm:pt>
    <dgm:pt modelId="{8814FF1A-BC15-4DCD-B876-29F7AFADC346}" type="parTrans" cxnId="{1D5587F1-1A88-4F53-A918-8430B4DC9155}">
      <dgm:prSet/>
      <dgm:spPr/>
      <dgm:t>
        <a:bodyPr/>
        <a:lstStyle/>
        <a:p>
          <a:endParaRPr lang="en-GB"/>
        </a:p>
      </dgm:t>
    </dgm:pt>
    <dgm:pt modelId="{55B30DBF-66F0-418E-88D3-5DAC265448A3}" type="sibTrans" cxnId="{1D5587F1-1A88-4F53-A918-8430B4DC9155}">
      <dgm:prSet/>
      <dgm:spPr/>
      <dgm:t>
        <a:bodyPr/>
        <a:lstStyle/>
        <a:p>
          <a:endParaRPr lang="en-GB"/>
        </a:p>
      </dgm:t>
    </dgm:pt>
    <dgm:pt modelId="{50B44B0F-97AA-4CCF-9CE9-271FB502B2BD}">
      <dgm:prSet phldrT="[Text]"/>
      <dgm:spPr/>
      <dgm:t>
        <a:bodyPr/>
        <a:lstStyle/>
        <a:p>
          <a:r>
            <a:rPr lang="en-GB" dirty="0"/>
            <a:t>Hate Crimes</a:t>
          </a:r>
        </a:p>
      </dgm:t>
    </dgm:pt>
    <dgm:pt modelId="{D940523E-3A67-4EC0-9588-CDFDDFC96352}" type="parTrans" cxnId="{0270F5AF-E9C1-4F51-9440-C5A66FFA7B6A}">
      <dgm:prSet/>
      <dgm:spPr/>
      <dgm:t>
        <a:bodyPr/>
        <a:lstStyle/>
        <a:p>
          <a:endParaRPr lang="en-GB"/>
        </a:p>
      </dgm:t>
    </dgm:pt>
    <dgm:pt modelId="{73BBC223-5FAE-42F5-98A6-C75CC079D5EA}" type="sibTrans" cxnId="{0270F5AF-E9C1-4F51-9440-C5A66FFA7B6A}">
      <dgm:prSet/>
      <dgm:spPr/>
      <dgm:t>
        <a:bodyPr/>
        <a:lstStyle/>
        <a:p>
          <a:endParaRPr lang="en-GB"/>
        </a:p>
      </dgm:t>
    </dgm:pt>
    <dgm:pt modelId="{95FE81A5-EB68-4F23-8247-517415383F2F}">
      <dgm:prSet phldrT="[Text]"/>
      <dgm:spPr/>
      <dgm:t>
        <a:bodyPr/>
        <a:lstStyle/>
        <a:p>
          <a:r>
            <a:rPr lang="en-GB" dirty="0"/>
            <a:t>Sexual Misconduct</a:t>
          </a:r>
        </a:p>
      </dgm:t>
    </dgm:pt>
    <dgm:pt modelId="{35828CB4-8DBB-4C0F-951F-5B7FAB74DCBE}" type="parTrans" cxnId="{BD5EE47A-ACDC-48C2-9E48-AAEA2EF2D841}">
      <dgm:prSet/>
      <dgm:spPr/>
      <dgm:t>
        <a:bodyPr/>
        <a:lstStyle/>
        <a:p>
          <a:endParaRPr lang="en-GB"/>
        </a:p>
      </dgm:t>
    </dgm:pt>
    <dgm:pt modelId="{FC760462-752D-4F7B-BA3F-7D644C05BCE1}" type="sibTrans" cxnId="{BD5EE47A-ACDC-48C2-9E48-AAEA2EF2D841}">
      <dgm:prSet/>
      <dgm:spPr/>
      <dgm:t>
        <a:bodyPr/>
        <a:lstStyle/>
        <a:p>
          <a:endParaRPr lang="en-GB"/>
        </a:p>
      </dgm:t>
    </dgm:pt>
    <dgm:pt modelId="{BB18523A-A586-4BD5-8177-806B0C1589AD}">
      <dgm:prSet phldrT="[Text]"/>
      <dgm:spPr/>
      <dgm:t>
        <a:bodyPr/>
        <a:lstStyle/>
        <a:p>
          <a:r>
            <a:rPr lang="en-GB" dirty="0"/>
            <a:t>Antisocial Behaviour</a:t>
          </a:r>
        </a:p>
      </dgm:t>
    </dgm:pt>
    <dgm:pt modelId="{B9935B7F-ADB3-4625-8673-59B6B77C6B7B}" type="parTrans" cxnId="{B5E71B36-35FA-490B-AFDA-C1E902AD1C71}">
      <dgm:prSet/>
      <dgm:spPr/>
      <dgm:t>
        <a:bodyPr/>
        <a:lstStyle/>
        <a:p>
          <a:endParaRPr lang="en-GB"/>
        </a:p>
      </dgm:t>
    </dgm:pt>
    <dgm:pt modelId="{61426083-4E3D-4B3E-996F-9361B68106B3}" type="sibTrans" cxnId="{B5E71B36-35FA-490B-AFDA-C1E902AD1C71}">
      <dgm:prSet/>
      <dgm:spPr/>
      <dgm:t>
        <a:bodyPr/>
        <a:lstStyle/>
        <a:p>
          <a:endParaRPr lang="en-GB"/>
        </a:p>
      </dgm:t>
    </dgm:pt>
    <dgm:pt modelId="{7A86950B-56CD-462B-9C9D-DD1B4B84A4B8}">
      <dgm:prSet phldrT="[Text]"/>
      <dgm:spPr/>
      <dgm:t>
        <a:bodyPr/>
        <a:lstStyle/>
        <a:p>
          <a:r>
            <a:rPr lang="en-GB" dirty="0"/>
            <a:t>Damage to Property</a:t>
          </a:r>
        </a:p>
      </dgm:t>
    </dgm:pt>
    <dgm:pt modelId="{5D7744FB-754F-494B-A75E-0C84E721317F}" type="parTrans" cxnId="{F9646C3D-5BD8-4E1F-9D11-F1F71C84B85B}">
      <dgm:prSet/>
      <dgm:spPr/>
      <dgm:t>
        <a:bodyPr/>
        <a:lstStyle/>
        <a:p>
          <a:endParaRPr lang="en-GB"/>
        </a:p>
      </dgm:t>
    </dgm:pt>
    <dgm:pt modelId="{5FA68C53-D2E8-4781-9632-29588DDC9B74}" type="sibTrans" cxnId="{F9646C3D-5BD8-4E1F-9D11-F1F71C84B85B}">
      <dgm:prSet/>
      <dgm:spPr/>
      <dgm:t>
        <a:bodyPr/>
        <a:lstStyle/>
        <a:p>
          <a:endParaRPr lang="en-GB"/>
        </a:p>
      </dgm:t>
    </dgm:pt>
    <dgm:pt modelId="{EB74F1C1-76E7-4B04-8303-E46E2B419ED0}" type="pres">
      <dgm:prSet presAssocID="{1CC920A2-F684-41BB-826D-927B0153B0B5}" presName="diagram" presStyleCnt="0">
        <dgm:presLayoutVars>
          <dgm:dir/>
          <dgm:resizeHandles val="exact"/>
        </dgm:presLayoutVars>
      </dgm:prSet>
      <dgm:spPr/>
    </dgm:pt>
    <dgm:pt modelId="{7B76F979-DAF2-41C1-A146-AB2113328FB9}" type="pres">
      <dgm:prSet presAssocID="{34647506-4640-48BF-B74B-E5CDD03B2737}" presName="node" presStyleLbl="node1" presStyleIdx="0" presStyleCnt="7">
        <dgm:presLayoutVars>
          <dgm:bulletEnabled val="1"/>
        </dgm:presLayoutVars>
      </dgm:prSet>
      <dgm:spPr/>
    </dgm:pt>
    <dgm:pt modelId="{C9537838-7A34-40DF-90C0-746A3BB98DE1}" type="pres">
      <dgm:prSet presAssocID="{6E3906CA-6E6B-40BA-A566-7F179C4FD22E}" presName="sibTrans" presStyleCnt="0"/>
      <dgm:spPr/>
    </dgm:pt>
    <dgm:pt modelId="{94E3EF94-4C69-4220-AF10-5DBD4CAE0BBD}" type="pres">
      <dgm:prSet presAssocID="{41E78EE5-3C8C-47AF-B2E1-8D81838A74E7}" presName="node" presStyleLbl="node1" presStyleIdx="1" presStyleCnt="7">
        <dgm:presLayoutVars>
          <dgm:bulletEnabled val="1"/>
        </dgm:presLayoutVars>
      </dgm:prSet>
      <dgm:spPr/>
    </dgm:pt>
    <dgm:pt modelId="{A4A90997-B066-4038-975B-BF6CB7AB465D}" type="pres">
      <dgm:prSet presAssocID="{B3BA52C1-D8F0-4BB6-B40B-F68597D6DFF1}" presName="sibTrans" presStyleCnt="0"/>
      <dgm:spPr/>
    </dgm:pt>
    <dgm:pt modelId="{99941435-2E14-45A5-B14D-1808B42FB1E2}" type="pres">
      <dgm:prSet presAssocID="{D3B214CA-3AA9-4C67-BC62-33543B757C6A}" presName="node" presStyleLbl="node1" presStyleIdx="2" presStyleCnt="7">
        <dgm:presLayoutVars>
          <dgm:bulletEnabled val="1"/>
        </dgm:presLayoutVars>
      </dgm:prSet>
      <dgm:spPr/>
    </dgm:pt>
    <dgm:pt modelId="{608BDE5A-44A9-4167-A7FA-45EA34A1A23A}" type="pres">
      <dgm:prSet presAssocID="{55B30DBF-66F0-418E-88D3-5DAC265448A3}" presName="sibTrans" presStyleCnt="0"/>
      <dgm:spPr/>
    </dgm:pt>
    <dgm:pt modelId="{D182F3C1-6495-417F-8A5E-C1A98BE1F74B}" type="pres">
      <dgm:prSet presAssocID="{50B44B0F-97AA-4CCF-9CE9-271FB502B2BD}" presName="node" presStyleLbl="node1" presStyleIdx="3" presStyleCnt="7">
        <dgm:presLayoutVars>
          <dgm:bulletEnabled val="1"/>
        </dgm:presLayoutVars>
      </dgm:prSet>
      <dgm:spPr/>
    </dgm:pt>
    <dgm:pt modelId="{73C7D754-1C46-4CAD-BEFA-33BEEC29FEB9}" type="pres">
      <dgm:prSet presAssocID="{73BBC223-5FAE-42F5-98A6-C75CC079D5EA}" presName="sibTrans" presStyleCnt="0"/>
      <dgm:spPr/>
    </dgm:pt>
    <dgm:pt modelId="{11EF216B-7086-4A42-9F24-33A90CAC9C93}" type="pres">
      <dgm:prSet presAssocID="{95FE81A5-EB68-4F23-8247-517415383F2F}" presName="node" presStyleLbl="node1" presStyleIdx="4" presStyleCnt="7">
        <dgm:presLayoutVars>
          <dgm:bulletEnabled val="1"/>
        </dgm:presLayoutVars>
      </dgm:prSet>
      <dgm:spPr/>
    </dgm:pt>
    <dgm:pt modelId="{F5035DE8-F3FF-406A-9287-F39BCD26DB48}" type="pres">
      <dgm:prSet presAssocID="{FC760462-752D-4F7B-BA3F-7D644C05BCE1}" presName="sibTrans" presStyleCnt="0"/>
      <dgm:spPr/>
    </dgm:pt>
    <dgm:pt modelId="{6BF7C106-F89B-48AA-9E97-81956A29A472}" type="pres">
      <dgm:prSet presAssocID="{BB18523A-A586-4BD5-8177-806B0C1589AD}" presName="node" presStyleLbl="node1" presStyleIdx="5" presStyleCnt="7">
        <dgm:presLayoutVars>
          <dgm:bulletEnabled val="1"/>
        </dgm:presLayoutVars>
      </dgm:prSet>
      <dgm:spPr/>
    </dgm:pt>
    <dgm:pt modelId="{FF632DD1-4E3B-46D9-9079-E076DF3D3EDE}" type="pres">
      <dgm:prSet presAssocID="{61426083-4E3D-4B3E-996F-9361B68106B3}" presName="sibTrans" presStyleCnt="0"/>
      <dgm:spPr/>
    </dgm:pt>
    <dgm:pt modelId="{FA2E272C-6187-467F-BF77-4B5863A133EF}" type="pres">
      <dgm:prSet presAssocID="{7A86950B-56CD-462B-9C9D-DD1B4B84A4B8}" presName="node" presStyleLbl="node1" presStyleIdx="6" presStyleCnt="7">
        <dgm:presLayoutVars>
          <dgm:bulletEnabled val="1"/>
        </dgm:presLayoutVars>
      </dgm:prSet>
      <dgm:spPr/>
    </dgm:pt>
  </dgm:ptLst>
  <dgm:cxnLst>
    <dgm:cxn modelId="{0B57D00B-F362-416D-AF7F-4C1F6B165B9F}" type="presOf" srcId="{7A86950B-56CD-462B-9C9D-DD1B4B84A4B8}" destId="{FA2E272C-6187-467F-BF77-4B5863A133EF}" srcOrd="0" destOrd="0" presId="urn:microsoft.com/office/officeart/2005/8/layout/default"/>
    <dgm:cxn modelId="{4FCBF030-08E2-4C38-81A9-0D1C0FC05846}" type="presOf" srcId="{1CC920A2-F684-41BB-826D-927B0153B0B5}" destId="{EB74F1C1-76E7-4B04-8303-E46E2B419ED0}" srcOrd="0" destOrd="0" presId="urn:microsoft.com/office/officeart/2005/8/layout/default"/>
    <dgm:cxn modelId="{8F471A32-B3FD-4365-9E19-0BE576180855}" srcId="{1CC920A2-F684-41BB-826D-927B0153B0B5}" destId="{34647506-4640-48BF-B74B-E5CDD03B2737}" srcOrd="0" destOrd="0" parTransId="{C582CFFB-BF9E-4671-9882-FA15DD692FBC}" sibTransId="{6E3906CA-6E6B-40BA-A566-7F179C4FD22E}"/>
    <dgm:cxn modelId="{5D6AA735-CD11-4C5C-A10B-BD929AA28961}" type="presOf" srcId="{BB18523A-A586-4BD5-8177-806B0C1589AD}" destId="{6BF7C106-F89B-48AA-9E97-81956A29A472}" srcOrd="0" destOrd="0" presId="urn:microsoft.com/office/officeart/2005/8/layout/default"/>
    <dgm:cxn modelId="{B5E71B36-35FA-490B-AFDA-C1E902AD1C71}" srcId="{1CC920A2-F684-41BB-826D-927B0153B0B5}" destId="{BB18523A-A586-4BD5-8177-806B0C1589AD}" srcOrd="5" destOrd="0" parTransId="{B9935B7F-ADB3-4625-8673-59B6B77C6B7B}" sibTransId="{61426083-4E3D-4B3E-996F-9361B68106B3}"/>
    <dgm:cxn modelId="{F9646C3D-5BD8-4E1F-9D11-F1F71C84B85B}" srcId="{1CC920A2-F684-41BB-826D-927B0153B0B5}" destId="{7A86950B-56CD-462B-9C9D-DD1B4B84A4B8}" srcOrd="6" destOrd="0" parTransId="{5D7744FB-754F-494B-A75E-0C84E721317F}" sibTransId="{5FA68C53-D2E8-4781-9632-29588DDC9B74}"/>
    <dgm:cxn modelId="{A8B8C467-D4C4-4D9A-A3BD-68862B5DD3A4}" type="presOf" srcId="{41E78EE5-3C8C-47AF-B2E1-8D81838A74E7}" destId="{94E3EF94-4C69-4220-AF10-5DBD4CAE0BBD}" srcOrd="0" destOrd="0" presId="urn:microsoft.com/office/officeart/2005/8/layout/default"/>
    <dgm:cxn modelId="{532DF44F-E7C4-4F26-9867-D63331CDF774}" type="presOf" srcId="{D3B214CA-3AA9-4C67-BC62-33543B757C6A}" destId="{99941435-2E14-45A5-B14D-1808B42FB1E2}" srcOrd="0" destOrd="0" presId="urn:microsoft.com/office/officeart/2005/8/layout/default"/>
    <dgm:cxn modelId="{F718CA7A-C283-4758-93EA-6A6377ADFE92}" type="presOf" srcId="{95FE81A5-EB68-4F23-8247-517415383F2F}" destId="{11EF216B-7086-4A42-9F24-33A90CAC9C93}" srcOrd="0" destOrd="0" presId="urn:microsoft.com/office/officeart/2005/8/layout/default"/>
    <dgm:cxn modelId="{BD5EE47A-ACDC-48C2-9E48-AAEA2EF2D841}" srcId="{1CC920A2-F684-41BB-826D-927B0153B0B5}" destId="{95FE81A5-EB68-4F23-8247-517415383F2F}" srcOrd="4" destOrd="0" parTransId="{35828CB4-8DBB-4C0F-951F-5B7FAB74DCBE}" sibTransId="{FC760462-752D-4F7B-BA3F-7D644C05BCE1}"/>
    <dgm:cxn modelId="{EB09FAA3-4631-4C5E-84DE-C8FDC387A4CD}" type="presOf" srcId="{50B44B0F-97AA-4CCF-9CE9-271FB502B2BD}" destId="{D182F3C1-6495-417F-8A5E-C1A98BE1F74B}" srcOrd="0" destOrd="0" presId="urn:microsoft.com/office/officeart/2005/8/layout/default"/>
    <dgm:cxn modelId="{0270F5AF-E9C1-4F51-9440-C5A66FFA7B6A}" srcId="{1CC920A2-F684-41BB-826D-927B0153B0B5}" destId="{50B44B0F-97AA-4CCF-9CE9-271FB502B2BD}" srcOrd="3" destOrd="0" parTransId="{D940523E-3A67-4EC0-9588-CDFDDFC96352}" sibTransId="{73BBC223-5FAE-42F5-98A6-C75CC079D5EA}"/>
    <dgm:cxn modelId="{B26CE4CD-8934-4887-87D4-8F7C5F35B390}" srcId="{1CC920A2-F684-41BB-826D-927B0153B0B5}" destId="{41E78EE5-3C8C-47AF-B2E1-8D81838A74E7}" srcOrd="1" destOrd="0" parTransId="{29B1C948-BB71-4FAD-BC71-63F28AF9A596}" sibTransId="{B3BA52C1-D8F0-4BB6-B40B-F68597D6DFF1}"/>
    <dgm:cxn modelId="{E23BE9D8-9F92-4450-B36A-68403038EC50}" type="presOf" srcId="{34647506-4640-48BF-B74B-E5CDD03B2737}" destId="{7B76F979-DAF2-41C1-A146-AB2113328FB9}" srcOrd="0" destOrd="0" presId="urn:microsoft.com/office/officeart/2005/8/layout/default"/>
    <dgm:cxn modelId="{1D5587F1-1A88-4F53-A918-8430B4DC9155}" srcId="{1CC920A2-F684-41BB-826D-927B0153B0B5}" destId="{D3B214CA-3AA9-4C67-BC62-33543B757C6A}" srcOrd="2" destOrd="0" parTransId="{8814FF1A-BC15-4DCD-B876-29F7AFADC346}" sibTransId="{55B30DBF-66F0-418E-88D3-5DAC265448A3}"/>
    <dgm:cxn modelId="{B261DE17-E3FA-4CD1-8024-E621872B1721}" type="presParOf" srcId="{EB74F1C1-76E7-4B04-8303-E46E2B419ED0}" destId="{7B76F979-DAF2-41C1-A146-AB2113328FB9}" srcOrd="0" destOrd="0" presId="urn:microsoft.com/office/officeart/2005/8/layout/default"/>
    <dgm:cxn modelId="{35E6DD76-CF97-4F29-8DD3-C4461676C20F}" type="presParOf" srcId="{EB74F1C1-76E7-4B04-8303-E46E2B419ED0}" destId="{C9537838-7A34-40DF-90C0-746A3BB98DE1}" srcOrd="1" destOrd="0" presId="urn:microsoft.com/office/officeart/2005/8/layout/default"/>
    <dgm:cxn modelId="{C96FDA76-CFCE-48ED-82A5-BF635C0FAAD5}" type="presParOf" srcId="{EB74F1C1-76E7-4B04-8303-E46E2B419ED0}" destId="{94E3EF94-4C69-4220-AF10-5DBD4CAE0BBD}" srcOrd="2" destOrd="0" presId="urn:microsoft.com/office/officeart/2005/8/layout/default"/>
    <dgm:cxn modelId="{EE71D6D6-4594-416E-8D2D-162805E09C55}" type="presParOf" srcId="{EB74F1C1-76E7-4B04-8303-E46E2B419ED0}" destId="{A4A90997-B066-4038-975B-BF6CB7AB465D}" srcOrd="3" destOrd="0" presId="urn:microsoft.com/office/officeart/2005/8/layout/default"/>
    <dgm:cxn modelId="{9D27866D-7EE6-477C-B27E-026BFE723A6D}" type="presParOf" srcId="{EB74F1C1-76E7-4B04-8303-E46E2B419ED0}" destId="{99941435-2E14-45A5-B14D-1808B42FB1E2}" srcOrd="4" destOrd="0" presId="urn:microsoft.com/office/officeart/2005/8/layout/default"/>
    <dgm:cxn modelId="{C8E108D0-33AF-49B4-B405-FDA9D0542B6C}" type="presParOf" srcId="{EB74F1C1-76E7-4B04-8303-E46E2B419ED0}" destId="{608BDE5A-44A9-4167-A7FA-45EA34A1A23A}" srcOrd="5" destOrd="0" presId="urn:microsoft.com/office/officeart/2005/8/layout/default"/>
    <dgm:cxn modelId="{7EA9B324-46AC-4E0D-A9FC-AB0666F57C88}" type="presParOf" srcId="{EB74F1C1-76E7-4B04-8303-E46E2B419ED0}" destId="{D182F3C1-6495-417F-8A5E-C1A98BE1F74B}" srcOrd="6" destOrd="0" presId="urn:microsoft.com/office/officeart/2005/8/layout/default"/>
    <dgm:cxn modelId="{C66B5DE4-6F5A-4F5D-B533-4649E91840C0}" type="presParOf" srcId="{EB74F1C1-76E7-4B04-8303-E46E2B419ED0}" destId="{73C7D754-1C46-4CAD-BEFA-33BEEC29FEB9}" srcOrd="7" destOrd="0" presId="urn:microsoft.com/office/officeart/2005/8/layout/default"/>
    <dgm:cxn modelId="{5CDEAA71-3DCB-4DB2-8B28-0D9293D916C7}" type="presParOf" srcId="{EB74F1C1-76E7-4B04-8303-E46E2B419ED0}" destId="{11EF216B-7086-4A42-9F24-33A90CAC9C93}" srcOrd="8" destOrd="0" presId="urn:microsoft.com/office/officeart/2005/8/layout/default"/>
    <dgm:cxn modelId="{3A890A32-1EDA-45E6-985D-D10AE9B4A2DE}" type="presParOf" srcId="{EB74F1C1-76E7-4B04-8303-E46E2B419ED0}" destId="{F5035DE8-F3FF-406A-9287-F39BCD26DB48}" srcOrd="9" destOrd="0" presId="urn:microsoft.com/office/officeart/2005/8/layout/default"/>
    <dgm:cxn modelId="{206C4BCC-0409-4867-8F17-889D13F421A6}" type="presParOf" srcId="{EB74F1C1-76E7-4B04-8303-E46E2B419ED0}" destId="{6BF7C106-F89B-48AA-9E97-81956A29A472}" srcOrd="10" destOrd="0" presId="urn:microsoft.com/office/officeart/2005/8/layout/default"/>
    <dgm:cxn modelId="{8AC6ED77-A03B-4F48-A3DC-8EBCCC8E4D95}" type="presParOf" srcId="{EB74F1C1-76E7-4B04-8303-E46E2B419ED0}" destId="{FF632DD1-4E3B-46D9-9079-E076DF3D3EDE}" srcOrd="11" destOrd="0" presId="urn:microsoft.com/office/officeart/2005/8/layout/default"/>
    <dgm:cxn modelId="{FEB74D01-ABB7-4A5E-9ACB-FE9E94D1BEA6}" type="presParOf" srcId="{EB74F1C1-76E7-4B04-8303-E46E2B419ED0}" destId="{FA2E272C-6187-467F-BF77-4B5863A133E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53A8C-AADB-45AD-90E1-91A3097087C0}">
      <dsp:nvSpPr>
        <dsp:cNvPr id="0" name=""/>
        <dsp:cNvSpPr/>
      </dsp:nvSpPr>
      <dsp:spPr>
        <a:xfrm>
          <a:off x="4924579" y="1944347"/>
          <a:ext cx="1631641" cy="16316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65" tIns="37465" rIns="37465" bIns="37465" numCol="1" spcCol="1270" anchor="ctr" anchorCtr="0">
          <a:noAutofit/>
        </a:bodyPr>
        <a:lstStyle/>
        <a:p>
          <a:pPr marL="0" lvl="0" indent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900" kern="1200" dirty="0"/>
            <a:t>BSc </a:t>
          </a:r>
        </a:p>
      </dsp:txBody>
      <dsp:txXfrm>
        <a:off x="5163527" y="2183295"/>
        <a:ext cx="1153745" cy="1153745"/>
      </dsp:txXfrm>
    </dsp:sp>
    <dsp:sp modelId="{CDCBB826-BD10-4236-BB7E-1BA14429FE7A}">
      <dsp:nvSpPr>
        <dsp:cNvPr id="0" name=""/>
        <dsp:cNvSpPr/>
      </dsp:nvSpPr>
      <dsp:spPr>
        <a:xfrm rot="12900000">
          <a:off x="3874719" y="1659230"/>
          <a:ext cx="1250872" cy="46501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9CCD54-B8A2-4E02-BC42-963B6939496B}">
      <dsp:nvSpPr>
        <dsp:cNvPr id="0" name=""/>
        <dsp:cNvSpPr/>
      </dsp:nvSpPr>
      <dsp:spPr>
        <a:xfrm>
          <a:off x="3212798" y="912980"/>
          <a:ext cx="1550059" cy="124004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 the Workplace</a:t>
          </a:r>
        </a:p>
      </dsp:txBody>
      <dsp:txXfrm>
        <a:off x="3249118" y="949300"/>
        <a:ext cx="1477419" cy="1167407"/>
      </dsp:txXfrm>
    </dsp:sp>
    <dsp:sp modelId="{CCF6A3EA-AF7F-46AD-8418-906341939A78}">
      <dsp:nvSpPr>
        <dsp:cNvPr id="0" name=""/>
        <dsp:cNvSpPr/>
      </dsp:nvSpPr>
      <dsp:spPr>
        <a:xfrm rot="16200000">
          <a:off x="5114963" y="1013600"/>
          <a:ext cx="1250872" cy="46501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EBE01-F073-4F82-9D4A-4A557C1851A6}">
      <dsp:nvSpPr>
        <dsp:cNvPr id="0" name=""/>
        <dsp:cNvSpPr/>
      </dsp:nvSpPr>
      <dsp:spPr>
        <a:xfrm>
          <a:off x="4965370" y="649"/>
          <a:ext cx="1550059" cy="1240047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Professional Practice</a:t>
          </a:r>
        </a:p>
      </dsp:txBody>
      <dsp:txXfrm>
        <a:off x="5001690" y="36969"/>
        <a:ext cx="1477419" cy="1167407"/>
      </dsp:txXfrm>
    </dsp:sp>
    <dsp:sp modelId="{352A5315-3458-4830-A819-7C894C95CDDD}">
      <dsp:nvSpPr>
        <dsp:cNvPr id="0" name=""/>
        <dsp:cNvSpPr/>
      </dsp:nvSpPr>
      <dsp:spPr>
        <a:xfrm rot="19500000">
          <a:off x="6355208" y="1659230"/>
          <a:ext cx="1250872" cy="46501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E19B7D-AA2C-474B-B39E-DAFD9328DAC1}">
      <dsp:nvSpPr>
        <dsp:cNvPr id="0" name=""/>
        <dsp:cNvSpPr/>
      </dsp:nvSpPr>
      <dsp:spPr>
        <a:xfrm>
          <a:off x="6717942" y="912980"/>
          <a:ext cx="1550059" cy="1240047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Research Project</a:t>
          </a:r>
        </a:p>
      </dsp:txBody>
      <dsp:txXfrm>
        <a:off x="6754262" y="949300"/>
        <a:ext cx="1477419" cy="11674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4928" y="1448124"/>
          <a:ext cx="1107228" cy="946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Hearing loss</a:t>
          </a:r>
        </a:p>
      </dsp:txBody>
      <dsp:txXfrm>
        <a:off x="32636" y="1475832"/>
        <a:ext cx="1051812" cy="890618"/>
      </dsp:txXfrm>
    </dsp:sp>
    <dsp:sp modelId="{8EB536D5-E057-4809-81DF-B151F4E34E28}">
      <dsp:nvSpPr>
        <dsp:cNvPr id="0" name=""/>
        <dsp:cNvSpPr/>
      </dsp:nvSpPr>
      <dsp:spPr>
        <a:xfrm>
          <a:off x="120502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205024" y="1852047"/>
        <a:ext cx="137816" cy="138188"/>
      </dsp:txXfrm>
    </dsp:sp>
    <dsp:sp modelId="{44968944-A20C-480A-B33A-E72166629DFD}">
      <dsp:nvSpPr>
        <dsp:cNvPr id="0" name=""/>
        <dsp:cNvSpPr/>
      </dsp:nvSpPr>
      <dsp:spPr>
        <a:xfrm>
          <a:off x="1483628" y="1464808"/>
          <a:ext cx="928680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Long-term</a:t>
          </a:r>
        </a:p>
      </dsp:txBody>
      <dsp:txXfrm>
        <a:off x="1510359" y="1491539"/>
        <a:ext cx="875218" cy="859205"/>
      </dsp:txXfrm>
    </dsp:sp>
    <dsp:sp modelId="{5437896B-7EC7-43D5-9682-2A84CFA7FFE5}">
      <dsp:nvSpPr>
        <dsp:cNvPr id="0" name=""/>
        <dsp:cNvSpPr/>
      </dsp:nvSpPr>
      <dsp:spPr>
        <a:xfrm>
          <a:off x="2505176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505176" y="1852047"/>
        <a:ext cx="137816" cy="138188"/>
      </dsp:txXfrm>
    </dsp:sp>
    <dsp:sp modelId="{A70C150A-2D59-4052-ACE5-C84C122E4279}">
      <dsp:nvSpPr>
        <dsp:cNvPr id="0" name=""/>
        <dsp:cNvSpPr/>
      </dsp:nvSpPr>
      <dsp:spPr>
        <a:xfrm>
          <a:off x="2783780" y="1464808"/>
          <a:ext cx="1075216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Student Services</a:t>
          </a:r>
        </a:p>
      </dsp:txBody>
      <dsp:txXfrm>
        <a:off x="2810511" y="1491539"/>
        <a:ext cx="1021754" cy="859205"/>
      </dsp:txXfrm>
    </dsp:sp>
    <dsp:sp modelId="{12D91E65-45FE-4CA2-B7F1-EAFD758469DB}">
      <dsp:nvSpPr>
        <dsp:cNvPr id="0" name=""/>
        <dsp:cNvSpPr/>
      </dsp:nvSpPr>
      <dsp:spPr>
        <a:xfrm>
          <a:off x="395186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951864" y="1852047"/>
        <a:ext cx="137816" cy="138188"/>
      </dsp:txXfrm>
    </dsp:sp>
    <dsp:sp modelId="{E4554106-1812-4884-B085-B407B2BBD18F}">
      <dsp:nvSpPr>
        <dsp:cNvPr id="0" name=""/>
        <dsp:cNvSpPr/>
      </dsp:nvSpPr>
      <dsp:spPr>
        <a:xfrm>
          <a:off x="4230468" y="1464808"/>
          <a:ext cx="2185499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Compensatory Measures</a:t>
          </a:r>
        </a:p>
      </dsp:txBody>
      <dsp:txXfrm>
        <a:off x="4257199" y="1491539"/>
        <a:ext cx="2132037" cy="8592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5034" y="1419781"/>
          <a:ext cx="1311775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Football accident</a:t>
          </a:r>
        </a:p>
      </dsp:txBody>
      <dsp:txXfrm>
        <a:off x="34403" y="1449150"/>
        <a:ext cx="1253037" cy="943982"/>
      </dsp:txXfrm>
    </dsp:sp>
    <dsp:sp modelId="{8EB536D5-E057-4809-81DF-B151F4E34E28}">
      <dsp:nvSpPr>
        <dsp:cNvPr id="0" name=""/>
        <dsp:cNvSpPr/>
      </dsp:nvSpPr>
      <dsp:spPr>
        <a:xfrm>
          <a:off x="1416217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416217" y="1847182"/>
        <a:ext cx="147521" cy="147919"/>
      </dsp:txXfrm>
    </dsp:sp>
    <dsp:sp modelId="{2BAA1353-91D1-4C6E-B6AB-54830DB5DD57}">
      <dsp:nvSpPr>
        <dsp:cNvPr id="0" name=""/>
        <dsp:cNvSpPr/>
      </dsp:nvSpPr>
      <dsp:spPr>
        <a:xfrm>
          <a:off x="1714440" y="1419781"/>
          <a:ext cx="1105076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Concussion</a:t>
          </a:r>
        </a:p>
      </dsp:txBody>
      <dsp:txXfrm>
        <a:off x="1743809" y="1449150"/>
        <a:ext cx="1046338" cy="943982"/>
      </dsp:txXfrm>
    </dsp:sp>
    <dsp:sp modelId="{FBFE6963-7F66-479F-84A4-FA7287C02356}">
      <dsp:nvSpPr>
        <dsp:cNvPr id="0" name=""/>
        <dsp:cNvSpPr/>
      </dsp:nvSpPr>
      <dsp:spPr>
        <a:xfrm>
          <a:off x="2918924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918924" y="1847182"/>
        <a:ext cx="147521" cy="147919"/>
      </dsp:txXfrm>
    </dsp:sp>
    <dsp:sp modelId="{44968944-A20C-480A-B33A-E72166629DFD}">
      <dsp:nvSpPr>
        <dsp:cNvPr id="0" name=""/>
        <dsp:cNvSpPr/>
      </dsp:nvSpPr>
      <dsp:spPr>
        <a:xfrm>
          <a:off x="3217148" y="1419781"/>
          <a:ext cx="994077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Short-term</a:t>
          </a:r>
        </a:p>
      </dsp:txBody>
      <dsp:txXfrm>
        <a:off x="3246264" y="1448897"/>
        <a:ext cx="935845" cy="944488"/>
      </dsp:txXfrm>
    </dsp:sp>
    <dsp:sp modelId="{5437896B-7EC7-43D5-9682-2A84CFA7FFE5}">
      <dsp:nvSpPr>
        <dsp:cNvPr id="0" name=""/>
        <dsp:cNvSpPr/>
      </dsp:nvSpPr>
      <dsp:spPr>
        <a:xfrm>
          <a:off x="4310633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4310633" y="1847182"/>
        <a:ext cx="147521" cy="147919"/>
      </dsp:txXfrm>
    </dsp:sp>
    <dsp:sp modelId="{A70C150A-2D59-4052-ACE5-C84C122E4279}">
      <dsp:nvSpPr>
        <dsp:cNvPr id="0" name=""/>
        <dsp:cNvSpPr/>
      </dsp:nvSpPr>
      <dsp:spPr>
        <a:xfrm>
          <a:off x="4608857" y="1419781"/>
          <a:ext cx="1656451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Extenuating Circumstances</a:t>
          </a:r>
        </a:p>
      </dsp:txBody>
      <dsp:txXfrm>
        <a:off x="4638226" y="1449150"/>
        <a:ext cx="1597713" cy="9439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6F979-DAF2-41C1-A146-AB2113328FB9}">
      <dsp:nvSpPr>
        <dsp:cNvPr id="0" name=""/>
        <dsp:cNvSpPr/>
      </dsp:nvSpPr>
      <dsp:spPr>
        <a:xfrm>
          <a:off x="205357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Harassment</a:t>
          </a:r>
        </a:p>
      </dsp:txBody>
      <dsp:txXfrm>
        <a:off x="205357" y="1547"/>
        <a:ext cx="1616845" cy="970107"/>
      </dsp:txXfrm>
    </dsp:sp>
    <dsp:sp modelId="{94E3EF94-4C69-4220-AF10-5DBD4CAE0BBD}">
      <dsp:nvSpPr>
        <dsp:cNvPr id="0" name=""/>
        <dsp:cNvSpPr/>
      </dsp:nvSpPr>
      <dsp:spPr>
        <a:xfrm>
          <a:off x="1983888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Bullying</a:t>
          </a:r>
        </a:p>
      </dsp:txBody>
      <dsp:txXfrm>
        <a:off x="1983888" y="1547"/>
        <a:ext cx="1616845" cy="970107"/>
      </dsp:txXfrm>
    </dsp:sp>
    <dsp:sp modelId="{99941435-2E14-45A5-B14D-1808B42FB1E2}">
      <dsp:nvSpPr>
        <dsp:cNvPr id="0" name=""/>
        <dsp:cNvSpPr/>
      </dsp:nvSpPr>
      <dsp:spPr>
        <a:xfrm>
          <a:off x="205357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Victimisation</a:t>
          </a:r>
        </a:p>
      </dsp:txBody>
      <dsp:txXfrm>
        <a:off x="205357" y="1133339"/>
        <a:ext cx="1616845" cy="970107"/>
      </dsp:txXfrm>
    </dsp:sp>
    <dsp:sp modelId="{D182F3C1-6495-417F-8A5E-C1A98BE1F74B}">
      <dsp:nvSpPr>
        <dsp:cNvPr id="0" name=""/>
        <dsp:cNvSpPr/>
      </dsp:nvSpPr>
      <dsp:spPr>
        <a:xfrm>
          <a:off x="1983888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Hate Crimes</a:t>
          </a:r>
        </a:p>
      </dsp:txBody>
      <dsp:txXfrm>
        <a:off x="1983888" y="1133339"/>
        <a:ext cx="1616845" cy="970107"/>
      </dsp:txXfrm>
    </dsp:sp>
    <dsp:sp modelId="{11EF216B-7086-4A42-9F24-33A90CAC9C93}">
      <dsp:nvSpPr>
        <dsp:cNvPr id="0" name=""/>
        <dsp:cNvSpPr/>
      </dsp:nvSpPr>
      <dsp:spPr>
        <a:xfrm>
          <a:off x="205357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Sexual Misconduct</a:t>
          </a:r>
        </a:p>
      </dsp:txBody>
      <dsp:txXfrm>
        <a:off x="205357" y="2265131"/>
        <a:ext cx="1616845" cy="970107"/>
      </dsp:txXfrm>
    </dsp:sp>
    <dsp:sp modelId="{6BF7C106-F89B-48AA-9E97-81956A29A472}">
      <dsp:nvSpPr>
        <dsp:cNvPr id="0" name=""/>
        <dsp:cNvSpPr/>
      </dsp:nvSpPr>
      <dsp:spPr>
        <a:xfrm>
          <a:off x="1983888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Antisocial Behaviour</a:t>
          </a:r>
        </a:p>
      </dsp:txBody>
      <dsp:txXfrm>
        <a:off x="1983888" y="2265131"/>
        <a:ext cx="1616845" cy="970107"/>
      </dsp:txXfrm>
    </dsp:sp>
    <dsp:sp modelId="{FA2E272C-6187-467F-BF77-4B5863A133EF}">
      <dsp:nvSpPr>
        <dsp:cNvPr id="0" name=""/>
        <dsp:cNvSpPr/>
      </dsp:nvSpPr>
      <dsp:spPr>
        <a:xfrm>
          <a:off x="1094623" y="3396923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Damage to Property</a:t>
          </a:r>
        </a:p>
      </dsp:txBody>
      <dsp:txXfrm>
        <a:off x="1094623" y="3396923"/>
        <a:ext cx="1616845" cy="970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Guide Students through HWB, or show HWB video: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123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 students that ALL official communication is via email, rather than social media. If you have specific arrangements for your course, please add them here – BUT students still need to check their email regularly.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830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 information about </a:t>
            </a:r>
            <a:r>
              <a:rPr lang="en-GB" dirty="0" err="1"/>
              <a:t>MyTSD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HD: Give information on what a semester/term/block is and how it works.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8737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the students any timetable information that they need that is not part of their personalised timetable on HWB.</a:t>
            </a:r>
          </a:p>
          <a:p>
            <a:endParaRPr lang="en-GB" dirty="0"/>
          </a:p>
          <a:p>
            <a:r>
              <a:rPr lang="en-GB" dirty="0"/>
              <a:t>This is a good space to give information to students on how they will be told of cancelled and rescheduled sessions: text, moodle, email,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898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opportunity to walk students through the basic information they will be able to find in every module (module handbook, assessment information, contact details)</a:t>
            </a:r>
          </a:p>
          <a:p>
            <a:r>
              <a:rPr lang="en-GB" dirty="0"/>
              <a:t>Point out any shared moodle spaces that you wish students to use.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453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287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the slide layout options, you can change this slide to one with the appropriate photo for your campus.</a:t>
            </a:r>
          </a:p>
          <a:p>
            <a:r>
              <a:rPr lang="en-GB" dirty="0"/>
              <a:t>The following section will focus on programme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138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students a few minutes to go through the programme of study handbook.</a:t>
            </a:r>
          </a:p>
          <a:p>
            <a:r>
              <a:rPr lang="en-GB" dirty="0"/>
              <a:t>If you are using the BIT, they can use the suggested questions to navigate the </a:t>
            </a:r>
            <a:r>
              <a:rPr lang="en-GB" dirty="0" err="1"/>
              <a:t>PoSH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939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3 modules for each course:</a:t>
            </a:r>
          </a:p>
          <a:p>
            <a:endParaRPr lang="en-GB" dirty="0"/>
          </a:p>
          <a:p>
            <a:r>
              <a:rPr lang="en-GB" dirty="0"/>
              <a:t>BSc Professional Investigation – Investigation in the workplace, Professional investigative Practice &amp; Research Project</a:t>
            </a:r>
          </a:p>
          <a:p>
            <a:r>
              <a:rPr lang="en-GB" dirty="0"/>
              <a:t>BSc Operational Policing – operational policing in the workplace, professional policing practice &amp; Research Project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1323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5497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6029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348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Essential information on the Welsh language standards. You </a:t>
            </a:r>
            <a:r>
              <a:rPr lang="en-GB" b="1" dirty="0"/>
              <a:t>must</a:t>
            </a:r>
            <a:r>
              <a:rPr lang="en-GB" b="0" dirty="0"/>
              <a:t> include this information if your programme is based on any of the Welsh campuses, or anywhere in Wales. This includes ALL distance learning cohorts that may include Welsh students.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71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422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the students some time to go on HWB and find the Academic Support pages, and then guide them to the Guide to Regulations section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2906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correct person/role for the cohort.</a:t>
            </a:r>
          </a:p>
          <a:p>
            <a:r>
              <a:rPr lang="en-GB" dirty="0"/>
              <a:t>You can add information here as appropriate to your cohort.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95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C159BFB-19FB-4C75-BE03-0AE9F75DA55E}" type="datetime1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BD87-738D-4E0F-972F-F37B3B2FB473}" type="datetime1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7717F-F98B-43BE-A5D1-62CE1A79497A}" type="datetime1">
              <a:rPr lang="en-GB" smtClean="0"/>
              <a:t>08/10/2025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8F18-0827-4207-85D0-8B8013A96B8F}" type="datetime1">
              <a:rPr lang="en-GB" smtClean="0"/>
              <a:t>08/10/2025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8FAA-1F0E-4A6B-99E5-ED9901A681F2}" type="datetime1">
              <a:rPr lang="en-GB" smtClean="0"/>
              <a:t>08/10/2025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E11-9C18-4590-959D-F47C081092DC}" type="datetime1">
              <a:rPr lang="en-GB" smtClean="0"/>
              <a:t>08/10/2025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22-1258-4C76-AD6D-BAA882B11159}" type="datetime1">
              <a:rPr lang="en-GB" smtClean="0"/>
              <a:t>08/10/2025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E2349-2497-439B-8B4D-9E55EEE91298}" type="datetime1">
              <a:rPr lang="en-GB" smtClean="0"/>
              <a:t>08/10/2025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105B2-8677-4A68-AD44-F78EA94A7008}" type="datetime1">
              <a:rPr lang="en-GB" smtClean="0"/>
              <a:t>08/10/2025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EA8E7-77EC-445A-9EF3-A95DA9A0C2A6}" type="datetime1">
              <a:rPr lang="en-GB" smtClean="0"/>
              <a:t>08/10/2025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C410D-D707-4FB6-822F-EF3B918E6B20}" type="datetime1">
              <a:rPr lang="en-GB" smtClean="0"/>
              <a:t>08/10/2025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429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3.jpe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2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26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2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2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8D860-59D3-4E26-919D-4A7365653721}" type="datetime1">
              <a:rPr lang="en-GB" smtClean="0"/>
              <a:t>08/10/2025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25" r:id="rId3"/>
    <p:sldLayoutId id="2147483652" r:id="rId4"/>
    <p:sldLayoutId id="2147483727" r:id="rId5"/>
    <p:sldLayoutId id="2147483654" r:id="rId6"/>
    <p:sldLayoutId id="2147483655" r:id="rId7"/>
    <p:sldLayoutId id="2147483656" r:id="rId8"/>
    <p:sldLayoutId id="2147483657" r:id="rId9"/>
    <p:sldLayoutId id="2147483726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uwtsd.ac.uk/hwb/" TargetMode="Externa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8.png"/><Relationship Id="rId4" Type="http://schemas.openxmlformats.org/officeDocument/2006/relationships/hyperlink" Target="https://www.uwtsd.ac.uk/library/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www.uwtsd.ac.uk/library/student-essentials/referencing-handbooks/" TargetMode="External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entfinancewales.co.uk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moodle.uwtsd.ac.uk/course/view.php?id=9950" TargetMode="External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hyperlink" Target="https://www.uwtsd.ac.uk/study-skills/" TargetMode="Externa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6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6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hyperlink" Target="mailto:a.cooke@uwtsd.ac.uk" TargetMode="External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8DF7E4-8566-8585-3648-1E4B75EAF5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327" y="1159228"/>
            <a:ext cx="5869291" cy="4374576"/>
          </a:xfrm>
          <a:solidFill>
            <a:schemeClr val="bg1"/>
          </a:solidFill>
        </p:spPr>
        <p:txBody>
          <a:bodyPr/>
          <a:lstStyle/>
          <a:p>
            <a:pPr marL="0" indent="0" algn="ctr">
              <a:buNone/>
            </a:pPr>
            <a:endParaRPr lang="en-US" dirty="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US" dirty="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Anwythiad</a:t>
            </a:r>
            <a:r>
              <a:rPr lang="en-US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Cwrs</a:t>
            </a:r>
            <a:r>
              <a:rPr lang="en-US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dirty="0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/ Course Induction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09.10.25</a:t>
            </a:r>
          </a:p>
          <a:p>
            <a:pPr marL="0" indent="0" algn="ctr">
              <a:buNone/>
            </a:pPr>
            <a:endParaRPr lang="en-US" dirty="0">
              <a:solidFill>
                <a:schemeClr val="tx1"/>
              </a:solidFill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US" sz="2000" dirty="0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BSc Professional Investigation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BSc </a:t>
            </a:r>
            <a:r>
              <a:rPr lang="en-US" sz="200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Ymchwil</a:t>
            </a: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sz="200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Professiynol</a:t>
            </a: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 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&amp; 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BSc Operational Policing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BSc </a:t>
            </a:r>
            <a:r>
              <a:rPr lang="en-US" sz="2000" dirty="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Plismona</a:t>
            </a: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sz="2000" dirty="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Gweithredol</a:t>
            </a:r>
            <a:endParaRPr lang="en-US" sz="2000" dirty="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400656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Course Induction – agenda 09.10.25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5.30pm – Welcome &amp; introductions</a:t>
            </a:r>
          </a:p>
          <a:p>
            <a:pPr marL="0" indent="0">
              <a:buNone/>
            </a:pPr>
            <a:r>
              <a:rPr lang="en-GB" dirty="0"/>
              <a:t>Course Overview</a:t>
            </a:r>
          </a:p>
          <a:p>
            <a:pPr marL="0" indent="0">
              <a:buNone/>
            </a:pPr>
            <a:r>
              <a:rPr lang="en-GB" dirty="0"/>
              <a:t>Important information</a:t>
            </a:r>
          </a:p>
          <a:p>
            <a:pPr marL="0" indent="0">
              <a:buNone/>
            </a:pPr>
            <a:r>
              <a:rPr lang="en-GB" dirty="0"/>
              <a:t>Key dates</a:t>
            </a:r>
          </a:p>
          <a:p>
            <a:pPr marL="0" indent="0">
              <a:buNone/>
            </a:pPr>
            <a:r>
              <a:rPr lang="en-GB" dirty="0"/>
              <a:t>Questions</a:t>
            </a:r>
          </a:p>
          <a:p>
            <a:pPr marL="0" indent="0">
              <a:buNone/>
            </a:pPr>
            <a:r>
              <a:rPr lang="en-GB" dirty="0"/>
              <a:t>7.30pm - Close &amp; 1 to1 option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D015D80-26C5-409B-BE05-E20CB02864D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145807" y="1662446"/>
            <a:ext cx="3012523" cy="386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3C24E8-729A-4E7B-B94F-E1B144E5B28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Croeso - Welcome 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4E5F5D7-C29C-4457-8CE2-65B430EBE69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GB"/>
          </a:p>
          <a:p>
            <a:pPr marL="0" indent="0">
              <a:buNone/>
            </a:pPr>
            <a:r>
              <a:rPr lang="en-GB" dirty="0"/>
              <a:t>   Tutor/Programme Manager :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dirty="0"/>
              <a:t>  Justin Evans MSc</a:t>
            </a:r>
          </a:p>
          <a:p>
            <a:pPr marL="0" indent="0">
              <a:buNone/>
            </a:pPr>
            <a:r>
              <a:rPr lang="en-GB" sz="2400" dirty="0"/>
              <a:t>   </a:t>
            </a:r>
            <a:endParaRPr lang="en-GB" sz="1800" dirty="0"/>
          </a:p>
          <a:p>
            <a:pPr marL="0" indent="0">
              <a:buNone/>
            </a:pPr>
            <a:r>
              <a:rPr lang="en-GB" dirty="0"/>
              <a:t>   Swansea Law Schoo;.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/>
              <a:t>   email: </a:t>
            </a:r>
            <a:r>
              <a:rPr lang="en-GB" dirty="0">
                <a:solidFill>
                  <a:srgbClr val="000000"/>
                </a:solidFill>
              </a:rPr>
              <a:t>j.d.evans@uwtsd.ac.uk</a:t>
            </a:r>
            <a:endParaRPr lang="en-GB" u="sng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u="sng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>
              <a:solidFill>
                <a:srgbClr val="000000"/>
              </a:solidFill>
              <a:latin typeface="Myriad Pro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28DEC-7DDF-0DD6-6507-C1780C80027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EE53DC-5027-4B80-887F-0B3ACA36E6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5049" y="489677"/>
            <a:ext cx="1873909" cy="749564"/>
          </a:xfrm>
          <a:prstGeom prst="rect">
            <a:avLst/>
          </a:prstGeom>
        </p:spPr>
      </p:pic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111F6B9A-1C7B-D19B-9EB1-59DEA22CFB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2537" y="2186046"/>
            <a:ext cx="5375562" cy="2647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197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9BD78-1722-4458-88D1-AFC957938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Introductions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44FBB-A861-4CD1-BECF-192A228028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/>
              <a:t>Introductions Please</a:t>
            </a:r>
          </a:p>
          <a:p>
            <a:r>
              <a:rPr lang="en-GB"/>
              <a:t>Role/experience/background</a:t>
            </a:r>
          </a:p>
          <a:p>
            <a:r>
              <a:rPr lang="en-GB"/>
              <a:t>Expectations</a:t>
            </a:r>
          </a:p>
          <a:p>
            <a:r>
              <a:rPr lang="en-GB"/>
              <a:t>Concerns</a:t>
            </a:r>
          </a:p>
          <a:p>
            <a:endParaRPr lang="en-GB"/>
          </a:p>
        </p:txBody>
      </p:sp>
      <p:pic>
        <p:nvPicPr>
          <p:cNvPr id="5" name="Picture 5" descr="A picture containing orange&#10;&#10;Description automatically generated">
            <a:extLst>
              <a:ext uri="{FF2B5EF4-FFF2-40B4-BE49-F238E27FC236}">
                <a16:creationId xmlns:a16="http://schemas.microsoft.com/office/drawing/2014/main" id="{16627D70-BA13-B488-8E2C-2B283F4E01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9270" y="1600201"/>
            <a:ext cx="4321460" cy="3989040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78DBEA-26C4-4EB5-9BD0-6E04A605F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341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Your Basic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766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r>
              <a:rPr lang="en-GB" dirty="0"/>
              <a:t>Do you know your student number?​</a:t>
            </a:r>
          </a:p>
          <a:p>
            <a:r>
              <a:rPr lang="en-GB" dirty="0"/>
              <a:t>Your university email address?​</a:t>
            </a:r>
          </a:p>
          <a:p>
            <a:r>
              <a:rPr lang="en-GB" dirty="0"/>
              <a:t>And your university password?​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77FB45C-B1AF-AA96-B071-32EA2B49E479}"/>
              </a:ext>
            </a:extLst>
          </p:cNvPr>
          <p:cNvSpPr/>
          <p:nvPr/>
        </p:nvSpPr>
        <p:spPr>
          <a:xfrm>
            <a:off x="9541164" y="64654"/>
            <a:ext cx="2189018" cy="19304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Note your student number and university email address</a:t>
            </a:r>
          </a:p>
        </p:txBody>
      </p:sp>
      <p:pic>
        <p:nvPicPr>
          <p:cNvPr id="5" name="Picture 4" descr="Square Academic Cap Student Silhouette ...">
            <a:extLst>
              <a:ext uri="{FF2B5EF4-FFF2-40B4-BE49-F238E27FC236}">
                <a16:creationId xmlns:a16="http://schemas.microsoft.com/office/drawing/2014/main" id="{9DE2C998-EED9-0F15-A436-C68638DEB2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3495" y="2106577"/>
            <a:ext cx="4194852" cy="2644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014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DA2FB-8A8B-EE33-8864-59BD70F31F6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Useful information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4FACF-7D7A-393A-0B48-69E8C8B8009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Application &amp; enrolment.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HWB Student App.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Moodle.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Turnitin.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RPL Process</a:t>
            </a:r>
          </a:p>
          <a:p>
            <a:r>
              <a:rPr lang="en-GB" dirty="0">
                <a:ea typeface="+mn-lt"/>
                <a:cs typeface="+mn-lt"/>
              </a:rPr>
              <a:t>Academic writing.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Referencing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Library skills.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Student finance </a:t>
            </a:r>
            <a:endParaRPr lang="en-GB" dirty="0"/>
          </a:p>
        </p:txBody>
      </p:sp>
      <p:pic>
        <p:nvPicPr>
          <p:cNvPr id="5" name="Picture 5" descr="Shape&#10;&#10;Description automatically generated">
            <a:extLst>
              <a:ext uri="{FF2B5EF4-FFF2-40B4-BE49-F238E27FC236}">
                <a16:creationId xmlns:a16="http://schemas.microsoft.com/office/drawing/2014/main" id="{4EC5D035-C1AD-38E4-2E20-97AACD0AC76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23125" y="1785144"/>
            <a:ext cx="3333750" cy="3619500"/>
          </a:xfrm>
        </p:spPr>
      </p:pic>
    </p:spTree>
    <p:extLst>
      <p:ext uri="{BB962C8B-B14F-4D97-AF65-F5344CB8AC3E}">
        <p14:creationId xmlns:p14="http://schemas.microsoft.com/office/powerpoint/2010/main" val="1614221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13125"/>
            <a:ext cx="11481847" cy="1085563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UWTSD HWB: Your first line of support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541164" y="6465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13045" y="1295474"/>
            <a:ext cx="7237908" cy="4106789"/>
          </a:xfrm>
        </p:spPr>
      </p:pic>
    </p:spTree>
    <p:extLst>
      <p:ext uri="{BB962C8B-B14F-4D97-AF65-F5344CB8AC3E}">
        <p14:creationId xmlns:p14="http://schemas.microsoft.com/office/powerpoint/2010/main" val="2056380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B6113-5254-4489-A663-DB1C10880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655" y="274638"/>
            <a:ext cx="10561781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HWB Student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CDAF1-F0EA-426F-AD71-67D6213AFD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1800">
                <a:hlinkClick r:id="rId2"/>
              </a:rPr>
              <a:t>Student Hwb | University of Wales Trinity Saint David (uwtsd.ac.uk)</a:t>
            </a:r>
            <a:endParaRPr lang="en-GB" sz="1800"/>
          </a:p>
          <a:p>
            <a:endParaRPr lang="en-GB" sz="1800"/>
          </a:p>
          <a:p>
            <a:r>
              <a:rPr lang="en-GB" sz="1800"/>
              <a:t>App Store</a:t>
            </a:r>
          </a:p>
          <a:p>
            <a:r>
              <a:rPr lang="en-GB" sz="1800"/>
              <a:t>Student email account</a:t>
            </a:r>
          </a:p>
          <a:p>
            <a:r>
              <a:rPr lang="en-GB" sz="1800"/>
              <a:t>FAQ’s </a:t>
            </a:r>
          </a:p>
          <a:p>
            <a:r>
              <a:rPr lang="en-GB" sz="1800"/>
              <a:t>Health &amp; wellbeing</a:t>
            </a:r>
          </a:p>
          <a:p>
            <a:r>
              <a:rPr lang="en-GB" sz="1800"/>
              <a:t>Helpdesks</a:t>
            </a:r>
          </a:p>
          <a:p>
            <a:r>
              <a:rPr lang="en-GB" sz="1800"/>
              <a:t>Library</a:t>
            </a:r>
          </a:p>
          <a:p>
            <a:r>
              <a:rPr lang="en-GB" sz="1800"/>
              <a:t>Academic support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A3410AAD-08A8-4DB3-9A2B-FF65CF9E3E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2458866"/>
            <a:ext cx="4038600" cy="2271711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34D6E5-6960-4004-A56E-6B81BFA89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528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B8F8-9B7D-4643-4E42-59DCD295045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Your University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3BE5-C12D-7B9B-6465-05BC9C5D3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4255"/>
            <a:ext cx="7920140" cy="362730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l" rtl="0" fontAlgn="base">
              <a:buNone/>
            </a:pPr>
            <a:r>
              <a:rPr lang="en-GB" sz="3200" b="1" i="0" u="none" strike="noStrike" dirty="0">
                <a:effectLst/>
                <a:latin typeface="+mj-lt"/>
              </a:rPr>
              <a:t>The university, your lecturers and the Institute will contact you by email</a:t>
            </a:r>
            <a:r>
              <a:rPr lang="en-GB" sz="3200" b="0" i="0" u="none" strike="noStrike" dirty="0">
                <a:effectLst/>
                <a:latin typeface="+mj-lt"/>
              </a:rPr>
              <a:t> for most things:</a:t>
            </a:r>
            <a:r>
              <a:rPr lang="en-US" sz="3200" b="0" i="0" dirty="0">
                <a:effectLst/>
                <a:latin typeface="+mj-lt"/>
              </a:rPr>
              <a:t>​</a:t>
            </a:r>
            <a:endParaRPr lang="en-US" sz="44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Changes to timetable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Meetings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Course information, changes and news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Any issues</a:t>
            </a:r>
            <a:r>
              <a:rPr lang="en-US" b="0" i="0" dirty="0">
                <a:effectLst/>
                <a:latin typeface="+mj-lt"/>
              </a:rPr>
              <a:t>​</a:t>
            </a:r>
          </a:p>
          <a:p>
            <a:pPr marL="0" indent="0" fontAlgn="base">
              <a:buNone/>
            </a:pPr>
            <a:r>
              <a:rPr lang="en-US" sz="4400" dirty="0">
                <a:latin typeface="+mj-lt"/>
              </a:rPr>
              <a:t>Check your email.</a:t>
            </a:r>
            <a:endParaRPr lang="en-US" sz="4400" dirty="0">
              <a:latin typeface="+mj-lt"/>
              <a:ea typeface="Calibri Light"/>
              <a:cs typeface="Calibri Light"/>
            </a:endParaRPr>
          </a:p>
          <a:p>
            <a:pPr lvl="1" fontAlgn="base"/>
            <a:endParaRPr lang="en-US" sz="4000" b="0" i="0" dirty="0">
              <a:effectLst/>
              <a:latin typeface="+mj-lt"/>
            </a:endParaRPr>
          </a:p>
          <a:p>
            <a:endParaRPr lang="en-GB" sz="4400" dirty="0">
              <a:latin typeface="+mj-lt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321D934-2EB3-7895-A936-4FD63940E77C}"/>
              </a:ext>
            </a:extLst>
          </p:cNvPr>
          <p:cNvSpPr/>
          <p:nvPr/>
        </p:nvSpPr>
        <p:spPr>
          <a:xfrm>
            <a:off x="9375468" y="202703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university email</a:t>
            </a:r>
          </a:p>
        </p:txBody>
      </p:sp>
      <p:pic>
        <p:nvPicPr>
          <p:cNvPr id="5" name="Picture 4" descr="8 Ways to Maximize Email Throughput ...">
            <a:extLst>
              <a:ext uri="{FF2B5EF4-FFF2-40B4-BE49-F238E27FC236}">
                <a16:creationId xmlns:a16="http://schemas.microsoft.com/office/drawing/2014/main" id="{120BD938-E983-0D0C-DE60-B6F9FE313B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5260" y="2304278"/>
            <a:ext cx="4406446" cy="2931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864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4B87-6EA6-75CB-89CD-217165711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19299"/>
          </a:xfrm>
          <a:solidFill>
            <a:srgbClr val="002060"/>
          </a:solidFill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MyTSD</a:t>
            </a:r>
            <a:r>
              <a:rPr lang="en-GB" dirty="0">
                <a:solidFill>
                  <a:schemeClr val="bg1"/>
                </a:solidFill>
              </a:rPr>
              <a:t>: Your access to your information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777A76-B485-CCC0-F934-ADAC8FC75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3912" y="1326098"/>
            <a:ext cx="7371012" cy="4182336"/>
          </a:xfr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4DA7710-0645-54DB-F66E-ACC43EC1A18B}"/>
              </a:ext>
            </a:extLst>
          </p:cNvPr>
          <p:cNvSpPr/>
          <p:nvPr/>
        </p:nvSpPr>
        <p:spPr>
          <a:xfrm>
            <a:off x="8682182" y="1256145"/>
            <a:ext cx="3048000" cy="40640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Log into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Have you completed enrolment?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Identify the modules you are taking 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BE279C-BC25-9EA2-8321-58E1714B9C2B}"/>
              </a:ext>
            </a:extLst>
          </p:cNvPr>
          <p:cNvSpPr/>
          <p:nvPr/>
        </p:nvSpPr>
        <p:spPr>
          <a:xfrm>
            <a:off x="3637503" y="5828044"/>
            <a:ext cx="3899371" cy="664831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Remember to keep your information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 up to date.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B06F834-EF98-54E0-BFB4-11C8CC5C264D}"/>
              </a:ext>
            </a:extLst>
          </p:cNvPr>
          <p:cNvSpPr/>
          <p:nvPr/>
        </p:nvSpPr>
        <p:spPr>
          <a:xfrm>
            <a:off x="1590449" y="4121300"/>
            <a:ext cx="1664122" cy="793058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517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Your 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240836" cy="3575934"/>
          </a:xfrm>
        </p:spPr>
        <p:txBody>
          <a:bodyPr/>
          <a:lstStyle/>
          <a:p>
            <a:r>
              <a:rPr lang="en-GB" dirty="0"/>
              <a:t>Your personalised timetable is on HWB.</a:t>
            </a:r>
          </a:p>
          <a:p>
            <a:r>
              <a:rPr lang="en-GB" dirty="0"/>
              <a:t>Small changes on your timetable will happen.</a:t>
            </a:r>
          </a:p>
          <a:p>
            <a:r>
              <a:rPr lang="en-GB" dirty="0"/>
              <a:t>Make sure that you check your timetable regularly.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A1A583-C478-2238-E143-22BBEE869366}"/>
              </a:ext>
            </a:extLst>
          </p:cNvPr>
          <p:cNvSpPr/>
          <p:nvPr/>
        </p:nvSpPr>
        <p:spPr>
          <a:xfrm>
            <a:off x="8592128" y="1715639"/>
            <a:ext cx="3089563" cy="2292929"/>
          </a:xfrm>
          <a:prstGeom prst="ellipse">
            <a:avLst/>
          </a:prstGeom>
          <a:ln>
            <a:solidFill>
              <a:srgbClr val="4472C4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Check your personalised timetable on HWB.</a:t>
            </a:r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Where and when your lessons will be held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9EFC0B06-4BE7-A75F-4CB8-5A1C602A2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164" y="3538551"/>
            <a:ext cx="6885710" cy="1866007"/>
          </a:xfrm>
          <a:prstGeom prst="rect">
            <a:avLst/>
          </a:prstGeom>
        </p:spPr>
      </p:pic>
      <p:sp>
        <p:nvSpPr>
          <p:cNvPr id="14" name="Arrow: Up 13">
            <a:extLst>
              <a:ext uri="{FF2B5EF4-FFF2-40B4-BE49-F238E27FC236}">
                <a16:creationId xmlns:a16="http://schemas.microsoft.com/office/drawing/2014/main" id="{D4CF4CC1-9C79-B2AE-3653-A6ECD5ECDD8B}"/>
              </a:ext>
            </a:extLst>
          </p:cNvPr>
          <p:cNvSpPr/>
          <p:nvPr/>
        </p:nvSpPr>
        <p:spPr>
          <a:xfrm rot="-2340000">
            <a:off x="4655179" y="4529016"/>
            <a:ext cx="1163504" cy="1747334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0821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2D66E-517C-3F4E-D55B-CB76439765F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Timetable 2025/2026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A7231-F89A-2E58-64F0-FE8C34C280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First Semester:</a:t>
            </a:r>
          </a:p>
          <a:p>
            <a:pPr marL="0" indent="0">
              <a:buNone/>
            </a:pPr>
            <a:endParaRPr lang="en-US" b="1" i="1" dirty="0">
              <a:solidFill>
                <a:schemeClr val="accent4">
                  <a:lumMod val="76000"/>
                </a:schemeClr>
              </a:solidFill>
            </a:endParaRPr>
          </a:p>
          <a:p>
            <a:pPr marL="0" indent="0">
              <a:buNone/>
            </a:pPr>
            <a:r>
              <a:rPr lang="en-US" b="1" i="1" dirty="0">
                <a:solidFill>
                  <a:srgbClr val="0070C0"/>
                </a:solidFill>
              </a:rPr>
              <a:t>October – 9th &amp; 16th</a:t>
            </a:r>
            <a:endParaRPr lang="en-US" dirty="0"/>
          </a:p>
          <a:p>
            <a:pPr marL="0" indent="0">
              <a:buNone/>
            </a:pPr>
            <a:r>
              <a:rPr lang="en-US" b="1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November – 6th &amp; 20th</a:t>
            </a:r>
          </a:p>
          <a:p>
            <a:pPr marL="0" indent="0">
              <a:buNone/>
            </a:pPr>
            <a:r>
              <a:rPr lang="en-US" b="1" i="1" dirty="0">
                <a:solidFill>
                  <a:schemeClr val="accent4">
                    <a:lumMod val="75000"/>
                  </a:schemeClr>
                </a:solidFill>
              </a:rPr>
              <a:t>December –4th &amp; 11th</a:t>
            </a:r>
          </a:p>
          <a:p>
            <a:pPr marL="0" indent="0">
              <a:buNone/>
            </a:pPr>
            <a:r>
              <a:rPr lang="en-US" b="1" i="1" dirty="0">
                <a:solidFill>
                  <a:schemeClr val="accent6">
                    <a:lumMod val="75000"/>
                  </a:schemeClr>
                </a:solidFill>
              </a:rPr>
              <a:t>January – 8th &amp; 22nd</a:t>
            </a:r>
          </a:p>
          <a:p>
            <a:pPr marL="0" indent="0">
              <a:buNone/>
            </a:pPr>
            <a:endParaRPr lang="en-US" b="1" i="1" dirty="0">
              <a:solidFill>
                <a:srgbClr val="31859C"/>
              </a:solidFill>
            </a:endParaRPr>
          </a:p>
        </p:txBody>
      </p:sp>
      <p:pic>
        <p:nvPicPr>
          <p:cNvPr id="4" name="Picture 3" descr="Free Revision Timetable Template And How To Make Your Own">
            <a:extLst>
              <a:ext uri="{FF2B5EF4-FFF2-40B4-BE49-F238E27FC236}">
                <a16:creationId xmlns:a16="http://schemas.microsoft.com/office/drawing/2014/main" id="{3016E3E1-D80A-4B63-543E-B3E3B9BA84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9179" y="2207041"/>
            <a:ext cx="4698774" cy="2440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163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C7C7-F762-156D-8E01-94DF043A1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00578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Moodle: Your virtual learning environment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7FBF7B1-8F51-C1E5-ABB8-0AB4FB72DAA5}"/>
              </a:ext>
            </a:extLst>
          </p:cNvPr>
          <p:cNvSpPr/>
          <p:nvPr/>
        </p:nvSpPr>
        <p:spPr>
          <a:xfrm>
            <a:off x="9088582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UWTSD Moodle.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Access the modules you are taking 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9A0FF66F-16E6-A80E-8E50-47EA68530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53" y="1266750"/>
            <a:ext cx="7799695" cy="4425547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7140CC4-E305-1906-ACE1-27BBC2CCCADF}"/>
              </a:ext>
            </a:extLst>
          </p:cNvPr>
          <p:cNvSpPr/>
          <p:nvPr/>
        </p:nvSpPr>
        <p:spPr>
          <a:xfrm>
            <a:off x="1651379" y="3429000"/>
            <a:ext cx="1794681" cy="931460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251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3A625-9FCF-4C17-BCC7-E097DC75A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928" y="274638"/>
            <a:ext cx="10781144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Moodle – VLE Platform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B12A6-BEE9-4BA3-9F54-461EB29685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2012" y="1370014"/>
            <a:ext cx="40386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GB" sz="1800"/>
          </a:p>
          <a:p>
            <a:pPr>
              <a:lnSpc>
                <a:spcPct val="90000"/>
              </a:lnSpc>
            </a:pPr>
            <a:r>
              <a:rPr lang="en-GB" sz="1800" dirty="0"/>
              <a:t>Moodle is UWTSD’s learning platform and hosts online courses, content and assignments.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Student Programme of Study Handbook.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 Module Directory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Contact Details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Welcome / course details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Turnitin submission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Module workbooks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Academic writing guidance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Referencing guides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CC197-DE62-40B6-84F9-3B38872F8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pic>
        <p:nvPicPr>
          <p:cNvPr id="6" name="Picture 5" descr="A close-up of a person&amp;#39;s face&#10;&#10;Description automatically generated">
            <a:extLst>
              <a:ext uri="{FF2B5EF4-FFF2-40B4-BE49-F238E27FC236}">
                <a16:creationId xmlns:a16="http://schemas.microsoft.com/office/drawing/2014/main" id="{F6D347DA-D050-0918-0D5E-C6764FE06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4291" y="2309533"/>
            <a:ext cx="6761019" cy="1712460"/>
          </a:xfrm>
          <a:prstGeom prst="rect">
            <a:avLst/>
          </a:prstGeom>
        </p:spPr>
      </p:pic>
      <p:pic>
        <p:nvPicPr>
          <p:cNvPr id="8" name="Picture 7" descr="A close-up of a blue and white sign&#10;&#10;Description automatically generated">
            <a:extLst>
              <a:ext uri="{FF2B5EF4-FFF2-40B4-BE49-F238E27FC236}">
                <a16:creationId xmlns:a16="http://schemas.microsoft.com/office/drawing/2014/main" id="{BCBF3499-2FE9-B504-97B2-98DE2A5C35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4291" y="4221398"/>
            <a:ext cx="7176655" cy="1428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6716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C1D858D-76A7-4CAA-9E49-9A5270C61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9837" y="274638"/>
            <a:ext cx="10180781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Turnitin – Assessment Submissions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0A54C4-EDC4-41A0-BC94-A40F5CF10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2164" y="1558637"/>
            <a:ext cx="40386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Assignment submission tool.</a:t>
            </a:r>
          </a:p>
          <a:p>
            <a:r>
              <a:rPr lang="en-GB" sz="2400" dirty="0"/>
              <a:t>Allows students to identify and rectify any occurrences of plagiarism.</a:t>
            </a:r>
          </a:p>
          <a:p>
            <a:r>
              <a:rPr lang="en-GB" sz="2400" dirty="0"/>
              <a:t>Provides feedback / similarity score.</a:t>
            </a:r>
          </a:p>
          <a:p>
            <a:r>
              <a:rPr lang="en-GB" sz="2400" dirty="0"/>
              <a:t>Accessed via module tile on Moodle</a:t>
            </a:r>
            <a:r>
              <a:rPr lang="en-GB" sz="1800" dirty="0"/>
              <a:t>.</a:t>
            </a:r>
          </a:p>
          <a:p>
            <a:endParaRPr lang="en-GB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1BEA4EE-525E-455B-B495-CC7C03D97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pic>
        <p:nvPicPr>
          <p:cNvPr id="3" name="Picture 2" descr="A close-up of a logo&#10;&#10;Description automatically generated">
            <a:extLst>
              <a:ext uri="{FF2B5EF4-FFF2-40B4-BE49-F238E27FC236}">
                <a16:creationId xmlns:a16="http://schemas.microsoft.com/office/drawing/2014/main" id="{2B989720-3361-3282-6F5F-6CE0BDBA11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144" y="1713429"/>
            <a:ext cx="4736387" cy="2883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2468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429" y="1334324"/>
            <a:ext cx="4535079" cy="2041035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Your programmes</a:t>
            </a:r>
          </a:p>
          <a:p>
            <a:pPr algn="ctr"/>
            <a:endParaRPr lang="en-GB" sz="54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a typeface="Calibri"/>
              <a:cs typeface="Calibri"/>
            </a:endParaRPr>
          </a:p>
          <a:p>
            <a:pPr algn="ctr"/>
            <a:r>
              <a:rPr lang="en-GB" sz="2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Calibri"/>
                <a:cs typeface="Calibri"/>
              </a:rPr>
              <a:t>BSc Operational Policing</a:t>
            </a:r>
          </a:p>
          <a:p>
            <a:pPr algn="ctr"/>
            <a:r>
              <a:rPr lang="en-GB" sz="2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Calibri"/>
                <a:cs typeface="Calibri"/>
              </a:rPr>
              <a:t>BSc Professional Investigation</a:t>
            </a:r>
          </a:p>
        </p:txBody>
      </p:sp>
    </p:spTree>
    <p:extLst>
      <p:ext uri="{BB962C8B-B14F-4D97-AF65-F5344CB8AC3E}">
        <p14:creationId xmlns:p14="http://schemas.microsoft.com/office/powerpoint/2010/main" val="28054082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Programme of Study Handbook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4255"/>
            <a:ext cx="4690856" cy="362730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can find your programme of study handbook at: </a:t>
            </a:r>
          </a:p>
          <a:p>
            <a:r>
              <a:rPr lang="en-GB" i="1" dirty="0"/>
              <a:t>BSc Operational Policing </a:t>
            </a:r>
            <a:r>
              <a:rPr lang="en-GB" dirty="0"/>
              <a:t>– Handbooks &amp; Workbooks tile on Moodle</a:t>
            </a:r>
          </a:p>
          <a:p>
            <a:r>
              <a:rPr lang="en-GB" i="1" dirty="0"/>
              <a:t>BSc Professional investigation </a:t>
            </a:r>
            <a:r>
              <a:rPr lang="en-GB" dirty="0"/>
              <a:t>– Handbooks &amp; Workbooks tile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blue sign with white text&#10;&#10;Description automatically generated">
            <a:extLst>
              <a:ext uri="{FF2B5EF4-FFF2-40B4-BE49-F238E27FC236}">
                <a16:creationId xmlns:a16="http://schemas.microsoft.com/office/drawing/2014/main" id="{7E0B6B4F-897F-D5A4-3985-8B1F83F3DA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3838" y="1990190"/>
            <a:ext cx="6067425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4515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Programme Overview</a:t>
            </a:r>
            <a:endParaRPr lang="en-US" b="1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0D60E33-AFC5-D49B-BBF8-AEAFE4F338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6330526"/>
              </p:ext>
            </p:extLst>
          </p:nvPr>
        </p:nvGraphicFramePr>
        <p:xfrm>
          <a:off x="358775" y="1825625"/>
          <a:ext cx="11480800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713696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FC891-F809-4860-805A-9530B6135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746" y="274638"/>
            <a:ext cx="10492508" cy="1143000"/>
          </a:xfrm>
          <a:solidFill>
            <a:srgbClr val="002060"/>
          </a:solidFill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solidFill>
                  <a:schemeClr val="bg1"/>
                </a:solidFill>
              </a:rPr>
              <a:t>Library Skills – 06.11.2025 ( provisional)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3152080-FD02-4AF5-A37C-F5E952F493A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11200" y="2459038"/>
            <a:ext cx="4038600" cy="2271712"/>
          </a:xfr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61DEE69-8FA8-4D18-AFF7-9254EA00049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2443018" y="3348038"/>
            <a:ext cx="4038600" cy="2271712"/>
          </a:xfrm>
          <a:noFill/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A57059-7BD0-4127-A826-EAFDF887D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26F04F-ADF5-5D4D-EDA7-4D2E30318F54}"/>
              </a:ext>
            </a:extLst>
          </p:cNvPr>
          <p:cNvSpPr txBox="1"/>
          <p:nvPr/>
        </p:nvSpPr>
        <p:spPr>
          <a:xfrm>
            <a:off x="793173" y="1635991"/>
            <a:ext cx="684183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4"/>
              </a:rPr>
              <a:t>Library and Learning Resources | University of Wales Trinity Saint David (uwtsd.ac.uk)</a:t>
            </a:r>
            <a:endParaRPr lang="en-US"/>
          </a:p>
        </p:txBody>
      </p:sp>
      <p:pic>
        <p:nvPicPr>
          <p:cNvPr id="4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8DDE9BCA-E0CD-4B9A-7BDF-BF5F8999BF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80036" y="2393441"/>
            <a:ext cx="2743200" cy="15169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9AA75F-19AC-9B3D-1CD8-AC3F9B8F6B0D}"/>
              </a:ext>
            </a:extLst>
          </p:cNvPr>
          <p:cNvSpPr txBox="1"/>
          <p:nvPr/>
        </p:nvSpPr>
        <p:spPr>
          <a:xfrm>
            <a:off x="8358909" y="4115954"/>
            <a:ext cx="224761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Lisa Ellis – Academic librarian</a:t>
            </a:r>
          </a:p>
        </p:txBody>
      </p:sp>
    </p:spTree>
    <p:extLst>
      <p:ext uri="{BB962C8B-B14F-4D97-AF65-F5344CB8AC3E}">
        <p14:creationId xmlns:p14="http://schemas.microsoft.com/office/powerpoint/2010/main" val="32479700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19956-31CB-1CC7-8AE8-C4E9A102898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Academic Skills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F6143B-F142-752F-76A4-83E97C24E0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Referencing &amp; Plagiarism</a:t>
            </a:r>
            <a:endParaRPr lang="en-US"/>
          </a:p>
          <a:p>
            <a:r>
              <a:rPr lang="en-GB" dirty="0"/>
              <a:t>Critical Reading, thinking &amp;  writing</a:t>
            </a:r>
          </a:p>
          <a:p>
            <a:r>
              <a:rPr lang="en-GB" dirty="0"/>
              <a:t>Academic writing</a:t>
            </a:r>
          </a:p>
          <a:p>
            <a:r>
              <a:rPr lang="en-GB" dirty="0"/>
              <a:t>Academic editing</a:t>
            </a:r>
          </a:p>
          <a:p>
            <a:r>
              <a:rPr lang="en-GB" dirty="0"/>
              <a:t>How to read your assignments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8DB51B-A1CE-3F16-1E54-14E40DB64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67037CF9-3C2B-3CF2-1D61-6915F8EEAF4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11175" y="1477169"/>
            <a:ext cx="5573712" cy="3322637"/>
          </a:xfrm>
        </p:spPr>
      </p:pic>
    </p:spTree>
    <p:extLst>
      <p:ext uri="{BB962C8B-B14F-4D97-AF65-F5344CB8AC3E}">
        <p14:creationId xmlns:p14="http://schemas.microsoft.com/office/powerpoint/2010/main" val="1707040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6C82AF2-E90B-45CC-8D9F-547C9D136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Academic Writing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43FF59-63F1-483B-B4B9-E861E5E893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591175" cy="398904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Plan effectively.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Submit on time. 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Late submission penalties.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Use journals, official reports and academic textbooks.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Avoid red tops, Wikipedia - Be critical, write critically.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Be objective, interpret information.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Demonstrate understanding through paraphrasing.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Academic integrity &amp; honesty. – ‘doing your own work’.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Use your own words. Give credit.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Feedback dates.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</p:txBody>
      </p:sp>
      <p:pic>
        <p:nvPicPr>
          <p:cNvPr id="1030" name="Picture 6" descr="Academic honesty">
            <a:extLst>
              <a:ext uri="{FF2B5EF4-FFF2-40B4-BE49-F238E27FC236}">
                <a16:creationId xmlns:a16="http://schemas.microsoft.com/office/drawing/2014/main" id="{D6C94B1A-2511-40F2-BCA8-9E82640A7F1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0640" y="1600201"/>
            <a:ext cx="531872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C3DAA6-3017-4FC8-B479-B64424BCA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2144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235EB-7B73-46EC-8689-F69082C82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110" y="274638"/>
            <a:ext cx="1068878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Academic 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60282-8A96-4C8E-BC8F-F25897F5DF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0473" y="1600201"/>
            <a:ext cx="5239327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/>
          </a:p>
          <a:p>
            <a:endParaRPr lang="en-GB" sz="1800"/>
          </a:p>
          <a:p>
            <a:endParaRPr lang="en-GB" sz="1800"/>
          </a:p>
          <a:p>
            <a:r>
              <a:rPr lang="en-GB" sz="1800"/>
              <a:t>Reference style – Harvard.</a:t>
            </a:r>
          </a:p>
          <a:p>
            <a:r>
              <a:rPr lang="en-GB" sz="1800"/>
              <a:t>Identifying where your information came from.</a:t>
            </a:r>
          </a:p>
          <a:p>
            <a:r>
              <a:rPr lang="en-GB" sz="1800"/>
              <a:t>Proper citation.</a:t>
            </a:r>
          </a:p>
          <a:p>
            <a:r>
              <a:rPr lang="en-GB" sz="1800"/>
              <a:t>Reference list.</a:t>
            </a:r>
          </a:p>
          <a:p>
            <a:r>
              <a:rPr lang="en-GB" sz="1800"/>
              <a:t>Bibliography.</a:t>
            </a:r>
          </a:p>
          <a:p>
            <a:r>
              <a:rPr lang="en-GB" sz="2000">
                <a:ea typeface="+mn-lt"/>
                <a:cs typeface="+mn-lt"/>
                <a:hlinkClick r:id="rId2"/>
              </a:rPr>
              <a:t>Referencing Handbooks | University of Wales Trinity Saint David (uwtsd.ac.uk)</a:t>
            </a:r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0AB898-CFFA-4676-916C-21F976904A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4300" y="1600201"/>
            <a:ext cx="3560218" cy="3989040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DC446-A80E-4B32-8CF4-AC3AC9414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1918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7B2E1-1B32-42B3-BF56-83342494C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928" y="274638"/>
            <a:ext cx="10226962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Student Finance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7AB931-6F24-44AF-8835-5461555AFC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/>
          </a:bodyPr>
          <a:lstStyle/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r>
              <a:rPr lang="en-GB" sz="1800">
                <a:hlinkClick r:id="rId3"/>
              </a:rPr>
              <a:t>Home | Student Finance Wales</a:t>
            </a:r>
            <a:endParaRPr lang="en-GB" sz="1800"/>
          </a:p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4194D8-A9BE-409A-9BE6-D3B11DB6C3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200" y="2458866"/>
            <a:ext cx="4038600" cy="2271711"/>
          </a:xfrm>
          <a:prstGeom prst="rect">
            <a:avLst/>
          </a:prstGeom>
          <a:noFill/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B3EA01F-4BE6-4167-8160-4C0C59561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941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C2FF4-1FB3-4983-AEF6-A25625DE5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274638"/>
            <a:ext cx="997585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F23F8-76FF-4626-9B3B-82B31A50F1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6280" y="1600201"/>
            <a:ext cx="3040583" cy="3989040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2 x Work Based Learning workbooks.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Module 1 – Investigation in the Workplace (BMPI6001D) - 40 academic credits</a:t>
            </a:r>
            <a:endParaRPr lang="en-GB" sz="1800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 dirty="0"/>
              <a:t>Module 2 – Professional Investigative Practice (BMPI6002D)- 40 academic credits.</a:t>
            </a:r>
            <a:endParaRPr lang="en-GB" sz="1800" dirty="0"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 dirty="0"/>
              <a:t>Dissertation / Investigative Practice Project – 40 academic credits.</a:t>
            </a:r>
          </a:p>
          <a:p>
            <a:pPr>
              <a:lnSpc>
                <a:spcPct val="90000"/>
              </a:lnSpc>
            </a:pPr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EFFE7C-8C06-4FF6-8731-31322F0F8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103" y="1993574"/>
            <a:ext cx="4733166" cy="2662826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D907ED-1D54-441E-88A9-C95902F6C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D82B71A-9D1A-63BE-CD61-EB5750F62693}"/>
              </a:ext>
            </a:extLst>
          </p:cNvPr>
          <p:cNvSpPr txBox="1">
            <a:spLocks/>
          </p:cNvSpPr>
          <p:nvPr/>
        </p:nvSpPr>
        <p:spPr>
          <a:xfrm>
            <a:off x="8748838" y="1604247"/>
            <a:ext cx="3148477" cy="3989040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GB" sz="1800" dirty="0"/>
              <a:t>2 x Work Based Learning workbooks.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Module 1 – Op Policing in the Workplace (BMPO6001D) - 40 academic credits</a:t>
            </a:r>
            <a:endParaRPr lang="en-GB" sz="1800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 dirty="0"/>
              <a:t>Module 2 Professional  Policing Practice (BMPO6002D)- 40 academic credits.</a:t>
            </a:r>
            <a:endParaRPr lang="en-GB" sz="1800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 dirty="0"/>
              <a:t>Dissertation / Investigative Practice Project – 40 academic credits.</a:t>
            </a:r>
          </a:p>
          <a:p>
            <a:pPr>
              <a:lnSpc>
                <a:spcPct val="90000"/>
              </a:lnSpc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4194985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11425"/>
          </a:xfrm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Key Assignment Dates  - 2025/2026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28DF7A3-E734-C019-A8E9-2D273FBB68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5465123"/>
              </p:ext>
            </p:extLst>
          </p:nvPr>
        </p:nvGraphicFramePr>
        <p:xfrm>
          <a:off x="609600" y="1600200"/>
          <a:ext cx="11242669" cy="383931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52439">
                  <a:extLst>
                    <a:ext uri="{9D8B030D-6E8A-4147-A177-3AD203B41FA5}">
                      <a16:colId xmlns:a16="http://schemas.microsoft.com/office/drawing/2014/main" val="1655839328"/>
                    </a:ext>
                  </a:extLst>
                </a:gridCol>
                <a:gridCol w="2825749">
                  <a:extLst>
                    <a:ext uri="{9D8B030D-6E8A-4147-A177-3AD203B41FA5}">
                      <a16:colId xmlns:a16="http://schemas.microsoft.com/office/drawing/2014/main" val="3822260412"/>
                    </a:ext>
                  </a:extLst>
                </a:gridCol>
                <a:gridCol w="7164481">
                  <a:extLst>
                    <a:ext uri="{9D8B030D-6E8A-4147-A177-3AD203B41FA5}">
                      <a16:colId xmlns:a16="http://schemas.microsoft.com/office/drawing/2014/main" val="325315008"/>
                    </a:ext>
                  </a:extLst>
                </a:gridCol>
              </a:tblGrid>
              <a:tr h="857149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1200" b="1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Course</a:t>
                      </a:r>
                      <a:r>
                        <a:rPr lang="en-GB" sz="120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 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1200" b="1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Assignment</a:t>
                      </a:r>
                      <a:r>
                        <a:rPr lang="en-GB" sz="120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 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1200" b="1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Submission date</a:t>
                      </a:r>
                      <a:r>
                        <a:rPr lang="en-GB" sz="120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 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128456"/>
                  </a:ext>
                </a:extLst>
              </a:tr>
              <a:tr h="678576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428"/>
                        </a:lnSpc>
                      </a:pP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rtl="0" fontAlgn="base">
                        <a:lnSpc>
                          <a:spcPts val="1619"/>
                        </a:lnSpc>
                      </a:pP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01/25</a:t>
                      </a:r>
                      <a:endParaRPr lang="en-GB" sz="24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Workbook 1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13 January 2026 23:59hrs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0465742"/>
                  </a:ext>
                </a:extLst>
              </a:tr>
              <a:tr h="767864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428"/>
                        </a:lnSpc>
                      </a:pP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6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Workbook 2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7 May 2026 23:59hrs </a:t>
                      </a:r>
                    </a:p>
                    <a:p>
                      <a:pPr algn="ctr" rtl="0" fontAlgn="base">
                        <a:lnSpc>
                          <a:spcPts val="1538"/>
                        </a:lnSpc>
                      </a:pPr>
                      <a:endParaRPr lang="en-GB" sz="240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4026610"/>
                  </a:ext>
                </a:extLst>
              </a:tr>
              <a:tr h="767864">
                <a:tc rowSpan="2">
                  <a:txBody>
                    <a:bodyPr/>
                    <a:lstStyle/>
                    <a:p>
                      <a:pPr algn="ctr" rtl="0" fontAlgn="base">
                        <a:lnSpc>
                          <a:spcPts val="2428"/>
                        </a:lnSpc>
                      </a:pP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CC2E5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Research Project </a:t>
                      </a:r>
                      <a:endParaRPr lang="en-US" dirty="0"/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Proposal &amp; Ethics – 26 February 2026 23:59hrs </a:t>
                      </a:r>
                    </a:p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 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2906590"/>
                  </a:ext>
                </a:extLst>
              </a:tr>
              <a:tr h="76786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endParaRPr lang="en-GB" sz="2400" dirty="0">
                        <a:effectLst/>
                        <a:latin typeface="Arial"/>
                      </a:endParaRPr>
                    </a:p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Research Project – 2 November 2026 23:59hrs </a:t>
                      </a:r>
                      <a:endParaRPr lang="en-GB" dirty="0"/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67932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Student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UWTSD – website &amp; Moodle</a:t>
            </a:r>
          </a:p>
          <a:p>
            <a:pPr marL="0" indent="0">
              <a:buNone/>
            </a:pPr>
            <a:r>
              <a:rPr lang="en-GB" dirty="0"/>
              <a:t>Link: </a:t>
            </a:r>
            <a:r>
              <a:rPr lang="en-GB" dirty="0">
                <a:hlinkClick r:id="rId2"/>
              </a:rPr>
              <a:t>Study Skills Support | University of Wales Trinity Saint David (uwtsd.ac.uk)</a:t>
            </a:r>
            <a:endParaRPr lang="en-GB" dirty="0"/>
          </a:p>
          <a:p>
            <a:r>
              <a:rPr lang="en-GB" dirty="0"/>
              <a:t>Tutors – </a:t>
            </a:r>
            <a:r>
              <a:rPr lang="en-GB" i="1" dirty="0"/>
              <a:t>j.d.evans@uwtsd.ac.uk</a:t>
            </a:r>
          </a:p>
          <a:p>
            <a:pPr marL="0" indent="0">
              <a:buNone/>
            </a:pPr>
            <a:r>
              <a:rPr lang="en-GB" dirty="0"/>
              <a:t>    One to one support (in person or via teams)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D076846-028A-7A38-DA19-0B14B3F3D7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701" r="32452" b="1"/>
          <a:stretch/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784-6711-3143-2160-1FDC0C16C9A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Expectations from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20C-8568-1EBA-7D94-FB7739448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6957472" cy="357593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Attend ALL scheduled sessions.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/>
              <a:t>Engage with materials and requirements on Moodle and TEAMS.</a:t>
            </a:r>
          </a:p>
          <a:p>
            <a:r>
              <a:rPr lang="en-GB" dirty="0"/>
              <a:t>Inform your lecturer and Programme Manager if you are going to be absent and why.</a:t>
            </a:r>
          </a:p>
          <a:p>
            <a:r>
              <a:rPr lang="en-GB" dirty="0"/>
              <a:t>Engage with any communications sent to you by the Programme Team, Discipline, Institute and University.</a:t>
            </a:r>
          </a:p>
          <a:p>
            <a:r>
              <a:rPr lang="en-GB" dirty="0">
                <a:ea typeface="Calibri"/>
                <a:cs typeface="Calibri"/>
              </a:rPr>
              <a:t>Additional study in your own time</a:t>
            </a:r>
          </a:p>
          <a:p>
            <a:r>
              <a:rPr lang="en-GB" dirty="0">
                <a:ea typeface="Calibri"/>
                <a:cs typeface="Calibri"/>
              </a:rPr>
              <a:t>Enjoy!</a:t>
            </a:r>
          </a:p>
        </p:txBody>
      </p:sp>
      <p:pic>
        <p:nvPicPr>
          <p:cNvPr id="4" name="Picture 3" descr="Why great writing starts with tempering ...">
            <a:extLst>
              <a:ext uri="{FF2B5EF4-FFF2-40B4-BE49-F238E27FC236}">
                <a16:creationId xmlns:a16="http://schemas.microsoft.com/office/drawing/2014/main" id="{FAF7A30D-4340-2646-DF6F-54CFE8EB87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2375" y="2279651"/>
            <a:ext cx="4016375" cy="2671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646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FE9B-95ED-0EC2-5AD8-FC3E6FE4F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94" y="365125"/>
            <a:ext cx="11529472" cy="896938"/>
          </a:xfrm>
          <a:solidFill>
            <a:srgbClr val="002060"/>
          </a:solidFill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Welsh Language Standards</a:t>
            </a:r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9A2AF4F-2264-E2D0-F09A-59CAC4515D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2814255"/>
              </p:ext>
            </p:extLst>
          </p:nvPr>
        </p:nvGraphicFramePr>
        <p:xfrm>
          <a:off x="257174" y="1467059"/>
          <a:ext cx="11582892" cy="4184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91446">
                  <a:extLst>
                    <a:ext uri="{9D8B030D-6E8A-4147-A177-3AD203B41FA5}">
                      <a16:colId xmlns:a16="http://schemas.microsoft.com/office/drawing/2014/main" val="3379200873"/>
                    </a:ext>
                  </a:extLst>
                </a:gridCol>
                <a:gridCol w="5791446">
                  <a:extLst>
                    <a:ext uri="{9D8B030D-6E8A-4147-A177-3AD203B41FA5}">
                      <a16:colId xmlns:a16="http://schemas.microsoft.com/office/drawing/2014/main" val="883781372"/>
                    </a:ext>
                  </a:extLst>
                </a:gridCol>
              </a:tblGrid>
              <a:tr h="10215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400" kern="100" dirty="0">
                          <a:effectLst/>
                        </a:rPr>
                        <a:t>Wrth dderbyn gwasanaeth gan y Brifysgol, mae gan fyfyrwyr yr hawl i 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</a:rPr>
                        <a:t>When receiving a service from the University, students have the right to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1782587159"/>
                  </a:ext>
                </a:extLst>
              </a:tr>
              <a:tr h="2967664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Ddogfennau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Ffurflenni a thaflenni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Llythyrau ac e-bost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Diwtor personol sy’n siarad Cymraeg;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Cyflwyno gwaith ysgrifenedig yn Gymraeg;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Gallu siarad Cymraeg mewn cyfarfod i dderbyn cymorth myfyrwyr;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300" kern="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300" kern="100" dirty="0">
                          <a:effectLst/>
                        </a:rPr>
                        <a:t> 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Documents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Forms and leaflets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Letters and emails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Welsh speaking personal tutor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Submit written work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Can speak Welsh in a meeting to receive student support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718145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41844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University</a:t>
            </a:r>
          </a:p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Regulations</a:t>
            </a:r>
          </a:p>
        </p:txBody>
      </p:sp>
    </p:spTree>
    <p:extLst>
      <p:ext uri="{BB962C8B-B14F-4D97-AF65-F5344CB8AC3E}">
        <p14:creationId xmlns:p14="http://schemas.microsoft.com/office/powerpoint/2010/main" val="7522148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21B59-861B-4135-E436-BF6A2FB1A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398" y="94407"/>
            <a:ext cx="11481847" cy="867015"/>
          </a:xfrm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University Regulations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CF6B1ED-FDFD-F177-8579-263C12379B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90903" y="1345642"/>
            <a:ext cx="8099596" cy="4361822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6DEC065A-823C-1286-105A-6D8F3E1BA6B9}"/>
              </a:ext>
            </a:extLst>
          </p:cNvPr>
          <p:cNvSpPr/>
          <p:nvPr/>
        </p:nvSpPr>
        <p:spPr>
          <a:xfrm>
            <a:off x="3024554" y="3429000"/>
            <a:ext cx="2381459" cy="1906675"/>
          </a:xfrm>
          <a:prstGeom prst="ellipse">
            <a:avLst/>
          </a:prstGeom>
          <a:noFill/>
          <a:ln w="7620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646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417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Engage with all scheduled and asynchronous learning in the programme/module;</a:t>
            </a:r>
          </a:p>
          <a:p>
            <a:r>
              <a:rPr lang="en-GB" dirty="0"/>
              <a:t>Attend punctually and complete all scheduled and timetabled learning and teaching activities;</a:t>
            </a:r>
          </a:p>
          <a:p>
            <a:r>
              <a:rPr lang="en-GB" dirty="0"/>
              <a:t>Inform the tutor/programme manager of any issues that affect or are expected to affect your engagement with your course.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5BB15CC-6892-A1E8-E49F-7519EDD86F16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Student Engagement Policy</a:t>
            </a:r>
          </a:p>
        </p:txBody>
      </p:sp>
      <p:pic>
        <p:nvPicPr>
          <p:cNvPr id="5" name="Picture 4" descr="Why Active Engagement Helps You Learn ...">
            <a:extLst>
              <a:ext uri="{FF2B5EF4-FFF2-40B4-BE49-F238E27FC236}">
                <a16:creationId xmlns:a16="http://schemas.microsoft.com/office/drawing/2014/main" id="{667F169C-7FDD-58F2-902C-CE248E29EC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1012" y="2024117"/>
            <a:ext cx="3704689" cy="2624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1382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74A16-ABA0-3EEE-C74F-5F3447581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10" y="365125"/>
            <a:ext cx="11422756" cy="1325563"/>
          </a:xfrm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Mitigating Circumstances</a:t>
            </a:r>
            <a:endParaRPr lang="en-GB" b="1" dirty="0">
              <a:solidFill>
                <a:schemeClr val="bg1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9CA07-5FFE-4C2D-03DF-0ABE51EEA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866924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Long-term(has lasted/will last 12 months or more)  disabilities or learning difficulties are considered through the compensatory measures procedures</a:t>
            </a:r>
          </a:p>
          <a:p>
            <a:r>
              <a:rPr lang="en-GB" dirty="0"/>
              <a:t>Short-term mitigating circumstances are normally considered through the extenuating circumstances procedure.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5B085E2-2C9D-E565-9CBE-C9AF53FCF8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6629258"/>
              </p:ext>
            </p:extLst>
          </p:nvPr>
        </p:nvGraphicFramePr>
        <p:xfrm>
          <a:off x="5667270" y="287589"/>
          <a:ext cx="6420897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1A743AB-5B25-116B-4CBB-B46B31D889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8531922"/>
              </p:ext>
            </p:extLst>
          </p:nvPr>
        </p:nvGraphicFramePr>
        <p:xfrm>
          <a:off x="5667270" y="2361131"/>
          <a:ext cx="6270343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969DB7D9-54DC-4E45-EDA9-57852FD727FF}"/>
              </a:ext>
            </a:extLst>
          </p:cNvPr>
          <p:cNvSpPr/>
          <p:nvPr/>
        </p:nvSpPr>
        <p:spPr>
          <a:xfrm>
            <a:off x="9088582" y="107663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Extenuating Circumstances Form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D988CF-354F-E4FB-DACF-1313F43E5927}"/>
              </a:ext>
            </a:extLst>
          </p:cNvPr>
          <p:cNvSpPr txBox="1"/>
          <p:nvPr/>
        </p:nvSpPr>
        <p:spPr>
          <a:xfrm>
            <a:off x="7968343" y="2996215"/>
            <a:ext cx="168812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30656369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08748-CC6D-E2EB-03C8-782878D8602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Non-Academic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18B90-0C86-750E-1F5F-1399C479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36914"/>
            <a:ext cx="7700558" cy="396464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Covers:</a:t>
            </a:r>
          </a:p>
          <a:p>
            <a:pPr lvl="1"/>
            <a:r>
              <a:rPr lang="en-GB" dirty="0"/>
              <a:t>Actions which cause actual or potential distress or harm to others; </a:t>
            </a:r>
          </a:p>
          <a:p>
            <a:pPr lvl="1"/>
            <a:r>
              <a:rPr lang="en-GB" dirty="0"/>
              <a:t>Actions which cause actual or potential damage to property of others; </a:t>
            </a:r>
          </a:p>
          <a:p>
            <a:pPr lvl="1"/>
            <a:r>
              <a:rPr lang="en-GB" dirty="0"/>
              <a:t>Actions which may prevent or disrupt the normal functioning of the University;</a:t>
            </a:r>
          </a:p>
          <a:p>
            <a:pPr lvl="1"/>
            <a:r>
              <a:rPr lang="en-GB" dirty="0"/>
              <a:t>Actions which may cause reputational damage to the University as a result of the misconduct of the alleged perpetrator; </a:t>
            </a:r>
          </a:p>
          <a:p>
            <a:pPr lvl="1"/>
            <a:r>
              <a:rPr lang="en-GB" dirty="0"/>
              <a:t>Actions which impede or interfere with the pursuance of work/ study of University members, or impact on normal operations of the University; </a:t>
            </a:r>
          </a:p>
          <a:p>
            <a:pPr lvl="1"/>
            <a:r>
              <a:rPr lang="en-GB" dirty="0"/>
              <a:t>Breaches of the University’s Student Code of Conduct.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3D30F49-AB7B-037E-298D-A0267EAAE0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3524053"/>
              </p:ext>
            </p:extLst>
          </p:nvPr>
        </p:nvGraphicFramePr>
        <p:xfrm>
          <a:off x="8462945" y="816370"/>
          <a:ext cx="3806092" cy="4368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F7EAA4F5-E0D5-1934-C69C-34370946EBC3}"/>
              </a:ext>
            </a:extLst>
          </p:cNvPr>
          <p:cNvSpPr/>
          <p:nvPr/>
        </p:nvSpPr>
        <p:spPr>
          <a:xfrm>
            <a:off x="4426147" y="5378022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ea typeface="Calibri"/>
                <a:cs typeface="Calibri"/>
              </a:rPr>
              <a:t>Find the Formal Student Complaint Form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53BFF8-F3A7-ADDF-21D1-A7BCEC5EA9BE}"/>
              </a:ext>
            </a:extLst>
          </p:cNvPr>
          <p:cNvSpPr txBox="1"/>
          <p:nvPr/>
        </p:nvSpPr>
        <p:spPr>
          <a:xfrm>
            <a:off x="4163786" y="217714"/>
            <a:ext cx="7786006" cy="40011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ea typeface="Calibri"/>
                <a:cs typeface="Calibri"/>
              </a:rPr>
              <a:t>To report an incident use the Formal Student Complaint Form</a:t>
            </a:r>
          </a:p>
        </p:txBody>
      </p:sp>
    </p:spTree>
    <p:extLst>
      <p:ext uri="{BB962C8B-B14F-4D97-AF65-F5344CB8AC3E}">
        <p14:creationId xmlns:p14="http://schemas.microsoft.com/office/powerpoint/2010/main" val="3481628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8DC4-B7C4-6DE6-FEC9-9D2A4D46CF3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ea typeface="Calibri Light"/>
                <a:cs typeface="Calibri Light"/>
              </a:rPr>
              <a:t>Other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8FF27-354C-F858-1CFE-D3DAAD133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Pregnancy Maternity Paternity and Adoption Leave Policy</a:t>
            </a:r>
          </a:p>
          <a:p>
            <a:r>
              <a:rPr lang="en-GB" dirty="0"/>
              <a:t>Applicant and Student Name Change Policy</a:t>
            </a:r>
          </a:p>
          <a:p>
            <a:r>
              <a:rPr lang="en-GB" dirty="0"/>
              <a:t>Student Smoke Free Policy</a:t>
            </a:r>
          </a:p>
          <a:p>
            <a:r>
              <a:rPr lang="en-GB" dirty="0"/>
              <a:t>Student Intellectual Property Policy</a:t>
            </a:r>
          </a:p>
          <a:p>
            <a:r>
              <a:rPr lang="en-GB" dirty="0"/>
              <a:t>Student Privacy Statement</a:t>
            </a:r>
          </a:p>
          <a:p>
            <a:r>
              <a:rPr lang="en-GB" dirty="0"/>
              <a:t>Safeguarding Policy</a:t>
            </a:r>
          </a:p>
        </p:txBody>
      </p:sp>
      <p:pic>
        <p:nvPicPr>
          <p:cNvPr id="4" name="Picture 3" descr="Policies and Processes">
            <a:extLst>
              <a:ext uri="{FF2B5EF4-FFF2-40B4-BE49-F238E27FC236}">
                <a16:creationId xmlns:a16="http://schemas.microsoft.com/office/drawing/2014/main" id="{5678881A-0B5D-9D8A-C3BE-B2E6AAD5AF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3650" y="2869861"/>
            <a:ext cx="5293545" cy="208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3636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76789-B283-2478-0BAF-AB623489751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Any concerns?</a:t>
            </a:r>
          </a:p>
        </p:txBody>
      </p:sp>
      <p:pic>
        <p:nvPicPr>
          <p:cNvPr id="6" name="Content Placeholder 5" descr="Concerns | Grange Farnborough">
            <a:extLst>
              <a:ext uri="{FF2B5EF4-FFF2-40B4-BE49-F238E27FC236}">
                <a16:creationId xmlns:a16="http://schemas.microsoft.com/office/drawing/2014/main" id="{80C23D08-1BD1-9788-37D3-26FFAC205CB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573286" y="1593499"/>
            <a:ext cx="6595806" cy="3673678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85727B-6D84-A3B9-983F-7325FA2F3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72D0A0B-0713-AA05-C406-5DB5657CA9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9325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25B99-C24C-44CF-50FB-0791C30A247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Calibri Light"/>
                <a:ea typeface="Calibri Light"/>
                <a:cs typeface="Calibri Light"/>
              </a:rPr>
              <a:t>Recognition of Previous Certified Learning (RPCL)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8E066-9E25-FE9C-DEAD-C9F1F53390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Calibri Light"/>
                <a:ea typeface="Calibri Light"/>
                <a:cs typeface="Calibri Light"/>
              </a:rPr>
              <a:t>Forms already sent to you</a:t>
            </a:r>
          </a:p>
          <a:p>
            <a:r>
              <a:rPr lang="en-US" dirty="0">
                <a:latin typeface="Calibri Light"/>
                <a:ea typeface="Calibri Light"/>
                <a:cs typeface="Calibri Light"/>
              </a:rPr>
              <a:t>Details required from you</a:t>
            </a:r>
          </a:p>
          <a:p>
            <a:r>
              <a:rPr lang="en-US" dirty="0">
                <a:latin typeface="Calibri Light"/>
                <a:ea typeface="Calibri Light"/>
                <a:cs typeface="Calibri Light"/>
              </a:rPr>
              <a:t>Personal evidence of RPEL</a:t>
            </a:r>
          </a:p>
          <a:p>
            <a:r>
              <a:rPr lang="en-US" dirty="0">
                <a:latin typeface="Calibri Light"/>
                <a:ea typeface="Calibri Light"/>
                <a:cs typeface="Calibri Light"/>
              </a:rPr>
              <a:t>Return by Monday 30 September</a:t>
            </a:r>
          </a:p>
          <a:p>
            <a:pPr marL="0" indent="0">
              <a:buNone/>
            </a:pPr>
            <a:r>
              <a:rPr lang="en-US" dirty="0">
                <a:latin typeface="Calibri Light"/>
                <a:ea typeface="Calibri Light"/>
                <a:cs typeface="Calibri Light"/>
              </a:rPr>
              <a:t>to me : </a:t>
            </a:r>
            <a:r>
              <a:rPr lang="en-US" dirty="0">
                <a:latin typeface="Calibri Light"/>
                <a:ea typeface="Calibri Light"/>
                <a:cs typeface="Calibri Light"/>
                <a:hlinkClick r:id="rId2"/>
              </a:rPr>
              <a:t>a.cooke@uwtsd.ac.uk</a:t>
            </a:r>
            <a:endParaRPr lang="en-US" dirty="0"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 dirty="0">
              <a:latin typeface="Calibri Light"/>
              <a:ea typeface="Calibri Light"/>
              <a:cs typeface="Calibri Light"/>
            </a:endParaRPr>
          </a:p>
        </p:txBody>
      </p:sp>
      <p:pic>
        <p:nvPicPr>
          <p:cNvPr id="6" name="Content Placeholder 5" descr="A screenshot of a certificate&#10;&#10;Description automatically generated">
            <a:extLst>
              <a:ext uri="{FF2B5EF4-FFF2-40B4-BE49-F238E27FC236}">
                <a16:creationId xmlns:a16="http://schemas.microsoft.com/office/drawing/2014/main" id="{0A8726E4-88C9-4985-8D1C-F01A5474CF1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97600" y="1763242"/>
            <a:ext cx="5384800" cy="3662958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8F2371-ABD0-8A1F-9667-98086722F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1987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E43F879-3EE1-4FC1-93D4-42299413829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To do by 03.10.24 - next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571A5-9441-16AB-D10C-E1CDE430EF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118123" cy="391703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/>
              <a:t>Explore 'Hwb'</a:t>
            </a:r>
          </a:p>
          <a:p>
            <a:r>
              <a:rPr lang="en-US" dirty="0"/>
              <a:t>Access to emails – send me an email to confirm</a:t>
            </a:r>
          </a:p>
          <a:p>
            <a:r>
              <a:rPr lang="en-US" dirty="0"/>
              <a:t>Safeguarding &amp; PREVENT – to be completed</a:t>
            </a:r>
          </a:p>
          <a:p>
            <a:r>
              <a:rPr lang="en-US" dirty="0"/>
              <a:t>Submit RPCL document by 30.09.24</a:t>
            </a:r>
          </a:p>
          <a:p>
            <a:r>
              <a:rPr lang="en-US" dirty="0"/>
              <a:t>Make a note of your assessment deadlines – put them in your diaries.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B5D17A-602E-BBD4-02E1-0BEF28373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pic>
        <p:nvPicPr>
          <p:cNvPr id="6" name="Content Placeholder 5" descr="A person sitting on the floor with a computer next to books&#10;&#10;Description automatically generated">
            <a:extLst>
              <a:ext uri="{FF2B5EF4-FFF2-40B4-BE49-F238E27FC236}">
                <a16:creationId xmlns:a16="http://schemas.microsoft.com/office/drawing/2014/main" id="{87BAEACD-DA84-6685-7AEC-193D3BEE847A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7194346" y="1995591"/>
            <a:ext cx="4303251" cy="3044978"/>
          </a:xfrm>
        </p:spPr>
      </p:pic>
    </p:spTree>
    <p:extLst>
      <p:ext uri="{BB962C8B-B14F-4D97-AF65-F5344CB8AC3E}">
        <p14:creationId xmlns:p14="http://schemas.microsoft.com/office/powerpoint/2010/main" val="174044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 err="1">
                <a:solidFill>
                  <a:schemeClr val="bg1"/>
                </a:solidFill>
              </a:rPr>
              <a:t>Cwestiynau</a:t>
            </a:r>
            <a:r>
              <a:rPr lang="en-GB">
                <a:solidFill>
                  <a:schemeClr val="bg1"/>
                </a:solidFill>
              </a:rPr>
              <a:t> - Questions?</a:t>
            </a:r>
          </a:p>
        </p:txBody>
      </p:sp>
      <p:pic>
        <p:nvPicPr>
          <p:cNvPr id="6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B9C2C930-B54D-E716-B988-F0E0FB55E8A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959225" y="1636363"/>
            <a:ext cx="5384800" cy="3583339"/>
          </a:xfrm>
          <a:noFill/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0F2E926444BD2459876A95BFCA12C43" ma:contentTypeVersion="4" ma:contentTypeDescription="Create a new document." ma:contentTypeScope="" ma:versionID="3e3a3bcaf4b20ff8499e86f8a9a3073a">
  <xsd:schema xmlns:xsd="http://www.w3.org/2001/XMLSchema" xmlns:xs="http://www.w3.org/2001/XMLSchema" xmlns:p="http://schemas.microsoft.com/office/2006/metadata/properties" xmlns:ns3="b2fc9981-ef01-4a0a-b284-2726949bd531" targetNamespace="http://schemas.microsoft.com/office/2006/metadata/properties" ma:root="true" ma:fieldsID="ecc918ae544567a91c873578b4c23f62" ns3:_="">
    <xsd:import namespace="b2fc9981-ef01-4a0a-b284-2726949bd53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2fc9981-ef01-4a0a-b284-2726949bd53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BB2662C-C563-48B7-8A9A-9C34B9FDF988}">
  <ds:schemaRefs>
    <ds:schemaRef ds:uri="b2fc9981-ef01-4a0a-b284-2726949bd53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FD5665F-7CB7-4B72-AEDF-858EA9E92EA2}">
  <ds:schemaRefs>
    <ds:schemaRef ds:uri="b2fc9981-ef01-4a0a-b284-2726949bd53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043386E-E922-43FB-8522-F9AADDB583A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1918</Words>
  <Application>Microsoft Office PowerPoint</Application>
  <PresentationFormat>Widescreen</PresentationFormat>
  <Paragraphs>359</Paragraphs>
  <Slides>38</Slides>
  <Notes>19</Notes>
  <HiddenSlides>0</HiddenSlides>
  <MMClips>0</MMClips>
  <ScaleCrop>false</ScaleCrop>
  <HeadingPairs>
    <vt:vector size="4" baseType="variant">
      <vt:variant>
        <vt:lpstr>Theme</vt:lpstr>
      </vt:variant>
      <vt:variant>
        <vt:i4>8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Theme1.thmx first page pp</vt:lpstr>
      <vt:lpstr>20140311PresentationUWTSDTemplate</vt:lpstr>
      <vt:lpstr>UWTSD 200_Title Page</vt:lpstr>
      <vt:lpstr>1_UWTSD 200_Subtitle 3</vt:lpstr>
      <vt:lpstr>UWTSD 200_Text 1</vt:lpstr>
      <vt:lpstr>UWTSD 200_Title Page 3</vt:lpstr>
      <vt:lpstr>7_UWTSD 200_Subtitle 3</vt:lpstr>
      <vt:lpstr>6_UWTSD 200_Subtitle 3</vt:lpstr>
      <vt:lpstr>PowerPoint Presentation</vt:lpstr>
      <vt:lpstr>Course Induction – agenda 09.10.25</vt:lpstr>
      <vt:lpstr>Croeso - Welcome </vt:lpstr>
      <vt:lpstr>Introductions</vt:lpstr>
      <vt:lpstr>Your Basic Information</vt:lpstr>
      <vt:lpstr>Useful information </vt:lpstr>
      <vt:lpstr>UWTSD HWB: Your first line of support</vt:lpstr>
      <vt:lpstr>HWB Student App</vt:lpstr>
      <vt:lpstr>Your University Email</vt:lpstr>
      <vt:lpstr>MyTSD: Your access to your information</vt:lpstr>
      <vt:lpstr>Your Timetable</vt:lpstr>
      <vt:lpstr>Timetable 2025/2026</vt:lpstr>
      <vt:lpstr>Moodle: Your virtual learning environment</vt:lpstr>
      <vt:lpstr>Moodle – VLE Platform</vt:lpstr>
      <vt:lpstr>Turnitin – Assessment Submissions</vt:lpstr>
      <vt:lpstr>PowerPoint Presentation</vt:lpstr>
      <vt:lpstr>Programme of Study Handbook</vt:lpstr>
      <vt:lpstr>Programme Overview</vt:lpstr>
      <vt:lpstr>Library Skills – 06.11.2025 ( provisional)</vt:lpstr>
      <vt:lpstr>Academic Skills</vt:lpstr>
      <vt:lpstr>Academic Writing</vt:lpstr>
      <vt:lpstr>Academic  Referencing</vt:lpstr>
      <vt:lpstr>Student Finance</vt:lpstr>
      <vt:lpstr>Assessments</vt:lpstr>
      <vt:lpstr>Key Assignment Dates  - 2025/2026</vt:lpstr>
      <vt:lpstr>Student Support</vt:lpstr>
      <vt:lpstr>Expectations from you!</vt:lpstr>
      <vt:lpstr>Welsh Language Standards</vt:lpstr>
      <vt:lpstr>PowerPoint Presentation</vt:lpstr>
      <vt:lpstr>University Regulations</vt:lpstr>
      <vt:lpstr>Student Engagement Requirements</vt:lpstr>
      <vt:lpstr>Mitigating Circumstances</vt:lpstr>
      <vt:lpstr>Non-Academic Misconduct</vt:lpstr>
      <vt:lpstr>Other policies</vt:lpstr>
      <vt:lpstr>Any concerns?</vt:lpstr>
      <vt:lpstr>Recognition of Previous Certified Learning (RPCL)</vt:lpstr>
      <vt:lpstr>To do by 03.10.24 - next lesson</vt:lpstr>
      <vt:lpstr>Cwestiynau -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Alison Cooke</cp:lastModifiedBy>
  <cp:revision>507</cp:revision>
  <dcterms:created xsi:type="dcterms:W3CDTF">2021-10-13T07:56:41Z</dcterms:created>
  <dcterms:modified xsi:type="dcterms:W3CDTF">2025-10-08T18:03:01Z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0x010100F0F2E926444BD2459876A95BFCA12C43</vt:lpwstr>
  </property>
</Properties>
</file>