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C6B042-1033-43ED-8422-80C810A63CBE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C29677-6DED-4828-8080-C68CF96353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269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29677-6DED-4828-8080-C68CF96353D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247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393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2606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2801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86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2928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8125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788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5074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7384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1106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8462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4A7A0B-A253-4620-85E1-0A290ADB2655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18FD903-EA83-4786-8374-2E1F227FCD4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6802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jp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jp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5.png"/><Relationship Id="rId5" Type="http://schemas.openxmlformats.org/officeDocument/2006/relationships/image" Target="../media/image1.jp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5C3FC7F-84C4-2148-175E-8BAD3F5D05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9093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36D6E8-79EC-45BF-966F-CE9EA916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7" y="1938130"/>
            <a:ext cx="8293042" cy="3615369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8A896-D959-B066-B55F-CDDE83C028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49" y="2067340"/>
            <a:ext cx="8086321" cy="2421732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rgbClr val="FFFFFE"/>
                </a:solidFill>
                <a:latin typeface="Arial Black" panose="020B0A04020102020204" pitchFamily="34" charset="0"/>
              </a:rPr>
              <a:t>Collaborative learning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D8CF79-CDFB-B2E5-79A6-880F6B00F1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0525" y="4669144"/>
            <a:ext cx="6829043" cy="716529"/>
          </a:xfrm>
        </p:spPr>
        <p:txBody>
          <a:bodyPr>
            <a:normAutofit/>
          </a:bodyPr>
          <a:lstStyle/>
          <a:p>
            <a:pPr algn="r"/>
            <a:r>
              <a:rPr lang="en-GB" sz="1600">
                <a:solidFill>
                  <a:srgbClr val="FFFFFE"/>
                </a:solidFill>
              </a:rPr>
              <a:t>Doru Pascu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E1F229-2211-4876-9F16-249F80566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0525" y="4666480"/>
            <a:ext cx="6829043" cy="0"/>
          </a:xfrm>
          <a:prstGeom prst="line">
            <a:avLst/>
          </a:prstGeom>
          <a:ln w="31750">
            <a:solidFill>
              <a:srgbClr val="4B6F99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10566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F38CBB2-04B5-4ED2-92CA-ABA779049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9ECE436-E5C5-4600-9DAE-6A66A788E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118499E-5E7F-4CD8-BBD2-2601569AC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5550357" cy="104923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Introduction to Collaborative Learning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81BF76C-52E4-494B-86F2-4CBAC20E3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44527-6A75-A9D1-41F3-8D23DCBCF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3616" y="2008046"/>
            <a:ext cx="5550357" cy="3450613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is an educational technique where individuals work together to build knowledge and solve problems.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Interaction and collective responsibility among participants.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Its importance has increased in professional and global business contexts.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Facilitates teamwork and cross-cultural communication in a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globalised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world.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Engages learners with diverse perspectives and promotes skills for global citizenship.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D0703AE-95DE-4C43-8272-BB33A5AD4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2FF4B413-F360-4A9A-8F55-79C396170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D129C2B7-6BA1-4DC0-8ED1-044AFBE47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4F603776-1992-C1AB-B521-A3914D9BCC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917" r="3" b="925"/>
          <a:stretch>
            <a:fillRect/>
          </a:stretch>
        </p:blipFill>
        <p:spPr>
          <a:xfrm>
            <a:off x="8116373" y="1116344"/>
            <a:ext cx="2799103" cy="18507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CB2CDC-2E1C-FFFB-A4A5-346EE38DBA6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3" b="946"/>
          <a:stretch>
            <a:fillRect/>
          </a:stretch>
        </p:blipFill>
        <p:spPr>
          <a:xfrm>
            <a:off x="8116373" y="3131726"/>
            <a:ext cx="2799103" cy="185079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0C24E7C2-F39B-4280-9B81-F15BBD93C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381DAA9-C4BA-4BB3-8F4B-3BC4B43EB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Alice 1 doru">
            <a:hlinkClick r:id="" action="ppaction://media"/>
            <a:extLst>
              <a:ext uri="{FF2B5EF4-FFF2-40B4-BE49-F238E27FC236}">
                <a16:creationId xmlns:a16="http://schemas.microsoft.com/office/drawing/2014/main" id="{86DD4794-7387-1A2B-E059-8C4DC95D49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08927" y="616627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87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25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43E0D72-4A17-3816-5885-281CEBE8A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9650" y="591727"/>
            <a:ext cx="3849467" cy="1049235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Benefits of Collaborative Learning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F8924-0519-84B4-7130-32DC99D32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buClr>
                <a:srgbClr val="10BEDF"/>
              </a:buCl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leads to deeper understanding.</a:t>
            </a:r>
          </a:p>
          <a:p>
            <a:pPr>
              <a:lnSpc>
                <a:spcPct val="110000"/>
              </a:lnSpc>
              <a:buClr>
                <a:srgbClr val="10BEDF"/>
              </a:buCl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fosters critical thinking and communication skills. </a:t>
            </a:r>
          </a:p>
          <a:p>
            <a:pPr>
              <a:lnSpc>
                <a:spcPct val="110000"/>
              </a:lnSpc>
              <a:buClr>
                <a:srgbClr val="10BEDF"/>
              </a:buCl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Collaborative methods support democratic values and encourage participation, preparing learners to contribute to society.</a:t>
            </a:r>
          </a:p>
          <a:p>
            <a:pPr>
              <a:lnSpc>
                <a:spcPct val="110000"/>
              </a:lnSpc>
              <a:buClr>
                <a:srgbClr val="10BEDF"/>
              </a:buCl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Collaboration enhances both academic success and essential social and cognitive competencies for lifelong learning.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DE8B3DB4-EAB3-CF3F-B645-21A3DF76B57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82" r="1" b="3679"/>
          <a:stretch>
            <a:fillRect/>
          </a:stretch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slide 2 doru">
            <a:hlinkClick r:id="" action="ppaction://media"/>
            <a:extLst>
              <a:ext uri="{FF2B5EF4-FFF2-40B4-BE49-F238E27FC236}">
                <a16:creationId xmlns:a16="http://schemas.microsoft.com/office/drawing/2014/main" id="{88DC6EDE-26F5-752A-1767-956FF617CE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93730" y="609460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533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10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F38CBB2-04B5-4ED2-92CA-ABA779049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9ECE436-E5C5-4600-9DAE-6A66A788E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3271130-35B2-0942-EF15-B01355F4F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5550357" cy="1049235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 Black" panose="020B0A04020102020204" pitchFamily="34" charset="0"/>
              </a:rPr>
              <a:t>Collaborative Learning in Global and Professional Contexts</a:t>
            </a:r>
            <a:endParaRPr lang="en-GB" sz="2200" dirty="0">
              <a:latin typeface="Arial Black" panose="020B0A040201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81BF76C-52E4-494B-86F2-4CBAC20E3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5487D-BACA-C682-04CA-B4165A568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189" y="2015732"/>
            <a:ext cx="6198747" cy="345061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buClr>
                <a:srgbClr val="7CEAFF"/>
              </a:buCl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in professional and global environments fosters the ability to work across cultural and institutional boundaries.</a:t>
            </a:r>
          </a:p>
          <a:p>
            <a:pPr>
              <a:lnSpc>
                <a:spcPct val="110000"/>
              </a:lnSpc>
              <a:buClr>
                <a:srgbClr val="7CEAFF"/>
              </a:buCl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Programs like Collaborative Online International Learning facilitate engagement with peers worldwide, improving technical skills and global awareness (Munoz-Escalona et al., 2022).</a:t>
            </a:r>
          </a:p>
          <a:p>
            <a:pPr>
              <a:lnSpc>
                <a:spcPct val="110000"/>
              </a:lnSpc>
              <a:buClr>
                <a:srgbClr val="7CEAFF"/>
              </a:buCl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Intercultural virtual collaboration enhances global citizenship competencies by promoting cultural sensitivity and shared understanding (Van Rompay-Bartels et al., 2024).</a:t>
            </a:r>
          </a:p>
          <a:p>
            <a:pPr>
              <a:lnSpc>
                <a:spcPct val="110000"/>
              </a:lnSpc>
              <a:buClr>
                <a:srgbClr val="7CEAFF"/>
              </a:buClr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business, collaboration reflects real-world scenarios where teams must navigate cross-border operations, necessitating adaptability, communication, and mutual respect.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D0703AE-95DE-4C43-8272-BB33A5AD4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FF4B413-F360-4A9A-8F55-79C396170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D129C2B7-6BA1-4DC0-8ED1-044AFBE47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D9CE1EB-A42D-61F6-603E-FE5F5A0D3B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" b="3477"/>
          <a:stretch>
            <a:fillRect/>
          </a:stretch>
        </p:blipFill>
        <p:spPr>
          <a:xfrm>
            <a:off x="8116373" y="1116344"/>
            <a:ext cx="2799103" cy="18507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C01568-CEE1-2ACA-E599-E42C6BE6542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089" r="9255" b="-3"/>
          <a:stretch>
            <a:fillRect/>
          </a:stretch>
        </p:blipFill>
        <p:spPr>
          <a:xfrm>
            <a:off x="8116373" y="3131726"/>
            <a:ext cx="2799103" cy="185079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C24E7C2-F39B-4280-9B81-F15BBD93C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381DAA9-C4BA-4BB3-8F4B-3BC4B43EB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slide3 doru">
            <a:hlinkClick r:id="" action="ppaction://media"/>
            <a:extLst>
              <a:ext uri="{FF2B5EF4-FFF2-40B4-BE49-F238E27FC236}">
                <a16:creationId xmlns:a16="http://schemas.microsoft.com/office/drawing/2014/main" id="{03D06E1E-4579-140C-C930-7B1CA2BD17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591300" y="62769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301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56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BB14454-D00C-4958-BB39-F5F9F3AC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8A657A7-C4E5-425B-98FA-BB817FF7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FA20BE8-CA40-2955-2D6A-0900C271E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7" cy="1049235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Technological and Innovation Benefits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1084370-0E70-4003-9787-3490FCC20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2B7C66D2-22E8-4E8F-829B-050BFA7C8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F0B78D6F-1F61-4DBB-8F5A-934BB850D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23EA261D-1F8C-4BE5-8586-3C1CC5CE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C1FDA2D-8028-3D8E-446E-B00201FB1BB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675" r="1" b="2886"/>
          <a:stretch>
            <a:fillRect/>
          </a:stretch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E8E80-4920-ADB8-A04A-A6C6400B6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028" y="1853755"/>
            <a:ext cx="4879237" cy="3929205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Advancements in technology have broadened collaborative learning beyond traditional classrooms.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platforms facilitate distributed collaboration in complex fields, including artificial intelligence and healthcare.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Privacy-preserving collaborative methods in distributed deep learning enable institutions to collaborate while ensuring data security (Gupta et al., 2023).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Online global citizenship initiatives in higher education illustrate how digital collaboration promotes global engagement and knowledge sharing (Helm et al., 2024).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These developments demonstrate that technology enhances collaboration by improving accessibility, scalability, and relevance to modern professional practice.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3635D2BC-4EDA-4A3E-83BF-035608099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3C86EB9-7FA9-42F7-B348-A7FD17436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slide4 doru">
            <a:hlinkClick r:id="" action="ppaction://media"/>
            <a:extLst>
              <a:ext uri="{FF2B5EF4-FFF2-40B4-BE49-F238E27FC236}">
                <a16:creationId xmlns:a16="http://schemas.microsoft.com/office/drawing/2014/main" id="{BCE35A65-8CD6-9560-537D-C5474A8FC4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746875" y="61595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135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2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BB14454-D00C-4958-BB39-F5F9F3AC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8A657A7-C4E5-425B-98FA-BB817FF7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D299B82-4BFF-D1A0-E748-E84EEB12B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1"/>
            <a:ext cx="4187256" cy="993388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 Black" panose="020B0A04020102020204" pitchFamily="34" charset="0"/>
              </a:rPr>
              <a:t>Limitations and Challenges of Collaborative Learning</a:t>
            </a:r>
            <a:endParaRPr lang="en-GB" sz="2000" dirty="0">
              <a:latin typeface="Arial Black" panose="020B0A040201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084370-0E70-4003-9787-3490FCC20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B7C66D2-22E8-4E8F-829B-050BFA7C8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0B78D6F-1F61-4DBB-8F5A-934BB850D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EA261D-1F8C-4BE5-8586-3C1CC5CE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7D4C9BC1-9B85-5B85-3F93-1DB0E88059C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693"/>
          <a:stretch>
            <a:fillRect/>
          </a:stretch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3B2F7-6074-2F47-5802-EDC1993A0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028" y="2015732"/>
            <a:ext cx="4805095" cy="3322387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offers benefits but faces challenges in global and professional settings.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Cultural differences can lead to misunderstandings and hinder effectiveness.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Unequal participation can result in imbalanced workloads and conflicts within groups.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Power imbalances and limited individual voices may arise if collaboration is not managed carefully.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Practical constraints include time zone differences, technological access issues,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barriers that impede effective collaboration.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Structured facilitation and inclusive practices are necessary to address these limitations.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635D2BC-4EDA-4A3E-83BF-035608099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3C86EB9-7FA9-42F7-B348-A7FD17436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slide5 doru">
            <a:hlinkClick r:id="" action="ppaction://media"/>
            <a:extLst>
              <a:ext uri="{FF2B5EF4-FFF2-40B4-BE49-F238E27FC236}">
                <a16:creationId xmlns:a16="http://schemas.microsoft.com/office/drawing/2014/main" id="{35BFB20E-E0E3-0973-DBA6-B8B1683F58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25553" y="62412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67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0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BB14454-D00C-4958-BB39-F5F9F3AC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8A657A7-C4E5-425B-98FA-BB817FF7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245AE1A-AA74-E55D-B0C1-6B8AD82B7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4527" y="1188016"/>
            <a:ext cx="3520367" cy="62274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 Black" panose="020B0A04020102020204" pitchFamily="34" charset="0"/>
              </a:rPr>
              <a:t>Conclusion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084370-0E70-4003-9787-3490FCC20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B7C66D2-22E8-4E8F-829B-050BFA7C8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F0B78D6F-1F61-4DBB-8F5A-934BB850D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EA261D-1F8C-4BE5-8586-3C1CC5CE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0C40F1ED-9635-65D3-6E08-098B05B53C5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246" r="14865" b="2"/>
          <a:stretch>
            <a:fillRect/>
          </a:stretch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64CBB-4F2A-D2CA-7FB1-527AF6DAE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029" y="2015732"/>
            <a:ext cx="4489998" cy="345061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enhances critical thinking, communication, and global competencies.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is crucial for preparing individuals for teamwork and cross-cultural interactions in professional environments.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Challenges exist that need careful management, especially in global contexts.</a:t>
            </a:r>
          </a:p>
          <a:p>
            <a:pPr>
              <a:lnSpc>
                <a:spcPct val="11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Effective application of collaborative learning in education and business requires integration of technology, promotion of inclusivity, and addressing of limitations.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635D2BC-4EDA-4A3E-83BF-035608099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3C86EB9-7FA9-42F7-B348-A7FD17436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slide 6 doru">
            <a:hlinkClick r:id="" action="ppaction://media"/>
            <a:extLst>
              <a:ext uri="{FF2B5EF4-FFF2-40B4-BE49-F238E27FC236}">
                <a16:creationId xmlns:a16="http://schemas.microsoft.com/office/drawing/2014/main" id="{4A7FCEA2-9555-696C-8735-4D6CB9322A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898127" y="616627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73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8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5A714-D9AB-631A-3AD8-C9883E09F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136822"/>
            <a:ext cx="9603275" cy="716932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BD293-20CA-2BAE-7FC9-ABBCAA0608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32" y="1774775"/>
            <a:ext cx="11763633" cy="3450613"/>
          </a:xfrm>
        </p:spPr>
        <p:txBody>
          <a:bodyPr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Alam, A., &amp; Mohanty, A. (2024). Integrated constructive robotics in education (ICRE) model: A paradigmatic framework for transformative learning in the educational ecosystem.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Cogent Education, 11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2324487.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Gupta, S., Kumar, S., Chang, K., Lu, C., Singh, P., &amp; Kalpathy-Cramer, J. (2023). Collaborative privacy-preserving approaches for distributed deep learning using multi-institutional data.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RadioGraphics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, 43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(4), e220107.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Hartman, E., &amp; Kiely, R. (2023). A critical global citizenship. In E. Hartman &amp; R. Kiely (Eds.),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Crossing boundaries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(pp. 215–242). Routledge.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Helm, F., Baroni, A.,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Acconcia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G. (2024). Global citizenship online in higher education.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Educational Research for Policy and Practice, 23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1–18.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Leite, S. (2022). Using the SDGs for global citizenship education: Definitions, challenges, and opportunities.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Globalisation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, Societies and Education, 20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401–414.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Malazonia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D., Lobzhanidze, S.,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Maglakelidze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Chiabrishvili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N., Giunashvili, Z., &amp; Natsvlishvili, N. (2023). The role of collaborative learning in the education for democratic citizenship (case of Georgia).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Cogent Education, 10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2167299.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Munoz-Escalona, P., de Crespo, Z. C., Marin, M. O., &amp; Dunn, M. (2022). Collaborative online international learning: A way to develop students’ engineering capabilities and awareness to become global citizens.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Mechanical Engineering Education, 50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89–104.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Van Rompay-Bartels, I., Watkins, C., Zijlstra, L.,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Geessink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J. (2024). Assessing the impact of intercultural virtual collaboration on global citizenship education. In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Belonging in culturally diverse societies—Official structures and personal customs.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IntechOpen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Zalli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E. (2024).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Globalisation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education: Exploring the exchange of ideas, values, and traditions in promoting cultural understanding and global citizenship.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Interdisciplinary Journal of Research and Development, 11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 S1), 55–55.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10136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377</TotalTime>
  <Words>842</Words>
  <PresentationFormat>Widescreen</PresentationFormat>
  <Paragraphs>47</Paragraphs>
  <Slides>8</Slides>
  <Notes>1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Arial Black</vt:lpstr>
      <vt:lpstr>Gill Sans MT</vt:lpstr>
      <vt:lpstr>Gallery</vt:lpstr>
      <vt:lpstr>Collaborative learning </vt:lpstr>
      <vt:lpstr>Introduction to Collaborative Learning</vt:lpstr>
      <vt:lpstr>Benefits of Collaborative Learning</vt:lpstr>
      <vt:lpstr>Collaborative Learning in Global and Professional Contexts</vt:lpstr>
      <vt:lpstr>Technological and Innovation Benefits</vt:lpstr>
      <vt:lpstr>Limitations and Challenges of Collaborative Learning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2026-04-29T13:42:36Z</dcterms:created>
  <dcterms:modified xsi:type="dcterms:W3CDTF">2026-04-29T19:59:42Z</dcterms:modified>
</cp:coreProperties>
</file>