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65" r:id="rId6"/>
    <p:sldId id="266" r:id="rId7"/>
    <p:sldId id="267" r:id="rId8"/>
    <p:sldId id="268" r:id="rId9"/>
    <p:sldId id="269" r:id="rId10"/>
    <p:sldId id="271" r:id="rId11"/>
    <p:sldId id="272" r:id="rId12"/>
    <p:sldId id="277" r:id="rId13"/>
    <p:sldId id="262" r:id="rId14"/>
    <p:sldId id="260" r:id="rId15"/>
    <p:sldId id="279" r:id="rId16"/>
    <p:sldId id="278" r:id="rId17"/>
    <p:sldId id="276" r:id="rId18"/>
    <p:sldId id="280" r:id="rId19"/>
    <p:sldId id="281" r:id="rId20"/>
    <p:sldId id="263" r:id="rId21"/>
    <p:sldId id="275" r:id="rId22"/>
    <p:sldId id="282" r:id="rId23"/>
    <p:sldId id="283" r:id="rId24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6" autoAdjust="0"/>
    <p:restoredTop sz="71665" autoAdjust="0"/>
  </p:normalViewPr>
  <p:slideViewPr>
    <p:cSldViewPr snapToGrid="0">
      <p:cViewPr varScale="1">
        <p:scale>
          <a:sx n="75" d="100"/>
          <a:sy n="75" d="100"/>
        </p:scale>
        <p:origin x="12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16267D-4F27-4343-9D50-0833D703C7CA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1BE2EB-7B14-45FD-A571-83CA5F1B9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5125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954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0950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0304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8383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48E4F3-BB1F-4F41-9D21-D893896AFEE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9318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48E4F3-BB1F-4F41-9D21-D893896AFEE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8129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4714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8249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377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4653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822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3990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69102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16547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16976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45132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6679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80224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99208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5071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60417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06777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5753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F054B-BD10-46B5-AECF-ADAC445278E3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3C02-ACE0-4E65-A197-DCE594F8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0618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F054B-BD10-46B5-AECF-ADAC445278E3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3C02-ACE0-4E65-A197-DCE594F8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4681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F054B-BD10-46B5-AECF-ADAC445278E3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3C02-ACE0-4E65-A197-DCE594F8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8261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F054B-BD10-46B5-AECF-ADAC445278E3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3C02-ACE0-4E65-A197-DCE594F8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7973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F054B-BD10-46B5-AECF-ADAC445278E3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3C02-ACE0-4E65-A197-DCE594F8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968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F054B-BD10-46B5-AECF-ADAC445278E3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3C02-ACE0-4E65-A197-DCE594F8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489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F054B-BD10-46B5-AECF-ADAC445278E3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3C02-ACE0-4E65-A197-DCE594F8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144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F054B-BD10-46B5-AECF-ADAC445278E3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3C02-ACE0-4E65-A197-DCE594F8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689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F054B-BD10-46B5-AECF-ADAC445278E3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3C02-ACE0-4E65-A197-DCE594F8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6141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F054B-BD10-46B5-AECF-ADAC445278E3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3C02-ACE0-4E65-A197-DCE594F8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3213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F054B-BD10-46B5-AECF-ADAC445278E3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3C02-ACE0-4E65-A197-DCE594F8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3697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9F054B-BD10-46B5-AECF-ADAC445278E3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883C02-ACE0-4E65-A197-DCE594F8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344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resources/browse-all/family-and-community-engagement-toolkit/?lang=en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effective-practice/video-tackling-poverty-through-engaging-parents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hyperlink" Target="https://www.estyn.gov.wales/effective-practice/video-tackling-poverty-through-multi-agency-approach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mbrokedockcommunityschool.co.uk/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gov.wales/topics/people-and-communities/tackling-poverty/taking-forward-tackling-poverty-action-plan/?lang=en" TargetMode="External"/><Relationship Id="rId3" Type="http://schemas.openxmlformats.org/officeDocument/2006/relationships/hyperlink" Target="http://www.childreninwales.org.uk/resource/tackling-child-poverty-wales-good-practice-guide-schools/" TargetMode="External"/><Relationship Id="rId7" Type="http://schemas.openxmlformats.org/officeDocument/2006/relationships/hyperlink" Target="http://www.uwtsd.ac.uk/media/uwtsd-website/content-assets/documents/wcee/Good-News---Whats-schools-in-wales-are-doing-to-reduce-the-impact-of-poverty-on-pupils-achievement---Wales-Centre-for-Equity-in-Education-December-2014.pdf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embrokedockcommunityschool.co.uk/" TargetMode="External"/><Relationship Id="rId5" Type="http://schemas.openxmlformats.org/officeDocument/2006/relationships/hyperlink" Target="http://www.jrf.org.uk/publications/educational-attainment-poor-children" TargetMode="External"/><Relationship Id="rId10" Type="http://schemas.openxmlformats.org/officeDocument/2006/relationships/hyperlink" Target="http://learning.gov.wales/docs/learningwales/publications/160712-face-toolkit-main-en.pdf" TargetMode="External"/><Relationship Id="rId4" Type="http://schemas.openxmlformats.org/officeDocument/2006/relationships/hyperlink" Target="https://www.estyn.gov.wales/sites/default/files/documents/Effective%20practice%20in%20tackling%20poverty%20and%20disadvantage%20in%20schools%20-%20November%202012.pdf" TargetMode="External"/><Relationship Id="rId9" Type="http://schemas.openxmlformats.org/officeDocument/2006/relationships/hyperlink" Target="http://gov.wales/topics/educationandskills/schoolshome/deprivation/rewriting-the-future-schools/?lang=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FaCE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10</a:t>
            </a:r>
            <a:r>
              <a:rPr lang="en-GB" baseline="30000" dirty="0" smtClean="0"/>
              <a:t>th</a:t>
            </a:r>
            <a:r>
              <a:rPr lang="en-GB" dirty="0" smtClean="0"/>
              <a:t> November 2017</a:t>
            </a:r>
          </a:p>
          <a:p>
            <a:r>
              <a:rPr lang="en-GB" dirty="0" smtClean="0"/>
              <a:t>Sarah Stewart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4435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 smtClean="0"/>
              <a:t>Today’s Focus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19540"/>
            <a:ext cx="6264729" cy="435133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600" dirty="0" smtClean="0"/>
              <a:t>What is Family and Community Engagement (</a:t>
            </a:r>
            <a:r>
              <a:rPr lang="en-GB" sz="3600" dirty="0" err="1" smtClean="0"/>
              <a:t>FaCE</a:t>
            </a:r>
            <a:r>
              <a:rPr lang="en-GB" sz="3600" dirty="0" smtClean="0"/>
              <a:t>)? </a:t>
            </a:r>
          </a:p>
          <a:p>
            <a:r>
              <a:rPr lang="en-GB" sz="3600" dirty="0" smtClean="0"/>
              <a:t>Why is it important?</a:t>
            </a:r>
          </a:p>
          <a:p>
            <a:r>
              <a:rPr lang="en-GB" sz="3600" dirty="0" smtClean="0"/>
              <a:t>What does the literature say?</a:t>
            </a:r>
          </a:p>
          <a:p>
            <a:r>
              <a:rPr lang="en-GB" sz="3600" dirty="0" smtClean="0"/>
              <a:t>What does effective </a:t>
            </a:r>
            <a:r>
              <a:rPr lang="en-GB" sz="3600" dirty="0" err="1" smtClean="0"/>
              <a:t>FaCE</a:t>
            </a:r>
            <a:r>
              <a:rPr lang="en-GB" sz="3600" dirty="0"/>
              <a:t> </a:t>
            </a:r>
            <a:r>
              <a:rPr lang="en-GB" sz="3600" dirty="0" smtClean="0"/>
              <a:t>look like? </a:t>
            </a:r>
          </a:p>
          <a:p>
            <a:r>
              <a:rPr lang="en-GB" sz="3600" dirty="0" smtClean="0"/>
              <a:t>What can you do next? </a:t>
            </a:r>
            <a:endParaRPr lang="en-GB" sz="36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6979" y="2523559"/>
            <a:ext cx="4028621" cy="323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394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5400" b="1" dirty="0" smtClean="0"/>
              <a:t>What is </a:t>
            </a:r>
            <a:r>
              <a:rPr lang="en-GB" sz="5400" b="1" dirty="0" err="1" smtClean="0"/>
              <a:t>FaCE</a:t>
            </a:r>
            <a:r>
              <a:rPr lang="en-GB" sz="5400" b="1" dirty="0" smtClean="0"/>
              <a:t>? </a:t>
            </a:r>
            <a:endParaRPr lang="en-GB" sz="54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2041989"/>
            <a:ext cx="3649662" cy="4415961"/>
          </a:xfrm>
          <a:prstGeom prst="rect">
            <a:avLst/>
          </a:prstGeom>
        </p:spPr>
      </p:pic>
      <p:sp>
        <p:nvSpPr>
          <p:cNvPr id="3" name="Cloud Callout 2"/>
          <p:cNvSpPr/>
          <p:nvPr/>
        </p:nvSpPr>
        <p:spPr>
          <a:xfrm>
            <a:off x="5588000" y="1866900"/>
            <a:ext cx="6159500" cy="2755900"/>
          </a:xfrm>
          <a:prstGeom prst="cloudCallout">
            <a:avLst>
              <a:gd name="adj1" fmla="val -58265"/>
              <a:gd name="adj2" fmla="val 10812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In pairs, share what you already know about family and community engagement.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85495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5400" b="1" dirty="0" smtClean="0"/>
              <a:t>Why is </a:t>
            </a:r>
            <a:r>
              <a:rPr lang="en-GB" sz="5400" b="1" dirty="0" err="1" smtClean="0"/>
              <a:t>FaCE</a:t>
            </a:r>
            <a:r>
              <a:rPr lang="en-GB" sz="5400" b="1" dirty="0" smtClean="0"/>
              <a:t> important?</a:t>
            </a:r>
            <a:endParaRPr lang="en-GB" sz="5400" b="1" dirty="0"/>
          </a:p>
        </p:txBody>
      </p:sp>
      <p:sp>
        <p:nvSpPr>
          <p:cNvPr id="4" name="Rectangle 3"/>
          <p:cNvSpPr/>
          <p:nvPr/>
        </p:nvSpPr>
        <p:spPr>
          <a:xfrm>
            <a:off x="7677150" y="1853862"/>
            <a:ext cx="2603500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14% </a:t>
            </a:r>
            <a:endParaRPr lang="en-US" sz="5400" b="1" cap="none" spc="0" dirty="0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effectLst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65125" y="2037857"/>
            <a:ext cx="2603500" cy="11079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600" b="1" cap="none" spc="0" dirty="0" smtClean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</a:rPr>
              <a:t>7= 6 x</a:t>
            </a:r>
            <a:endParaRPr lang="en-US" sz="6600" b="1" cap="none" spc="0" dirty="0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effectLst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65125" y="5310563"/>
            <a:ext cx="2603500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&lt;</a:t>
            </a:r>
            <a:r>
              <a:rPr lang="en-US" sz="5400" b="1" dirty="0" smtClean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 1/2 </a:t>
            </a:r>
            <a:endParaRPr lang="en-US" sz="5400" b="1" cap="none" spc="0" dirty="0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effectLst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020050" y="5156831"/>
            <a:ext cx="2603500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X 2 </a:t>
            </a:r>
            <a:endParaRPr lang="en-US" sz="5400" b="1" cap="none" spc="0" dirty="0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effectLst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8978900" y="3306464"/>
            <a:ext cx="2603500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1 in 5</a:t>
            </a:r>
            <a:endParaRPr lang="en-US" sz="5400" b="1" cap="none" spc="0" dirty="0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effectLst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9474200" y="6211669"/>
            <a:ext cx="2717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Welsh Government, 2014 </a:t>
            </a:r>
          </a:p>
          <a:p>
            <a:r>
              <a:rPr lang="en-GB" dirty="0" smtClean="0"/>
              <a:t>Welsh Government, 2015 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6800" y="2463800"/>
            <a:ext cx="3790950" cy="3770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509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17525"/>
            <a:ext cx="10515600" cy="132556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i="1" dirty="0" smtClean="0"/>
              <a:t>Re-Writing the Future </a:t>
            </a:r>
            <a:endParaRPr lang="en-GB" i="1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2168525"/>
            <a:ext cx="10515600" cy="4351338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smtClean="0"/>
              <a:t>Why does deprivation matter? </a:t>
            </a:r>
          </a:p>
          <a:p>
            <a:pPr lvl="1"/>
            <a:r>
              <a:rPr lang="en-GB" dirty="0" smtClean="0"/>
              <a:t>Attainment gap compared to wealthier peers </a:t>
            </a:r>
          </a:p>
          <a:p>
            <a:pPr lvl="1"/>
            <a:r>
              <a:rPr lang="en-GB" dirty="0" smtClean="0"/>
              <a:t>Higher rates of absence </a:t>
            </a:r>
          </a:p>
          <a:p>
            <a:pPr lvl="1"/>
            <a:r>
              <a:rPr lang="en-GB" dirty="0" smtClean="0"/>
              <a:t>More likely to have ALNs </a:t>
            </a:r>
          </a:p>
          <a:p>
            <a:pPr lvl="1"/>
            <a:r>
              <a:rPr lang="en-GB" dirty="0" smtClean="0"/>
              <a:t>More likely to become NEET </a:t>
            </a:r>
          </a:p>
          <a:p>
            <a:pPr lvl="1"/>
            <a:r>
              <a:rPr lang="en-GB" dirty="0" smtClean="0"/>
              <a:t>Less likely to go on to further or higher education </a:t>
            </a:r>
          </a:p>
          <a:p>
            <a:pPr lvl="1"/>
            <a:r>
              <a:rPr lang="en-GB" dirty="0" smtClean="0"/>
              <a:t>Likely to earn on average 20% less than someone with GCSEs</a:t>
            </a:r>
          </a:p>
          <a:p>
            <a:pPr lvl="1"/>
            <a:r>
              <a:rPr lang="en-GB" dirty="0" smtClean="0"/>
              <a:t>Reduced life expectancy </a:t>
            </a:r>
          </a:p>
          <a:p>
            <a:pPr marL="457200" lvl="1" indent="0" algn="r">
              <a:buNone/>
            </a:pPr>
            <a:endParaRPr lang="en-GB" dirty="0" smtClean="0"/>
          </a:p>
          <a:p>
            <a:pPr marL="457200" lvl="1" indent="0" algn="r">
              <a:buNone/>
            </a:pPr>
            <a:r>
              <a:rPr lang="en-GB" dirty="0" smtClean="0"/>
              <a:t>Welsh Government, 2014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7626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11138"/>
            <a:ext cx="10515600" cy="132556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dirty="0" smtClean="0"/>
              <a:t>Family and Community Engagement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4432299"/>
            <a:ext cx="10515600" cy="2273301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smtClean="0"/>
              <a:t>Family and community provide the context within which children and schools operate. </a:t>
            </a:r>
          </a:p>
          <a:p>
            <a:r>
              <a:rPr lang="en-GB" dirty="0"/>
              <a:t>P</a:t>
            </a:r>
            <a:r>
              <a:rPr lang="en-GB" dirty="0" smtClean="0"/>
              <a:t>arental involvement in primary and secondary schools has on average two to three months positive impact on learners’ progress</a:t>
            </a:r>
          </a:p>
          <a:p>
            <a:pPr marL="0" indent="0" algn="r">
              <a:buNone/>
            </a:pPr>
            <a:r>
              <a:rPr lang="en-GB" sz="1800" b="1" dirty="0" smtClean="0"/>
              <a:t>Welsh Government, 2014 </a:t>
            </a:r>
            <a:endParaRPr lang="en-GB" sz="1800" b="1" dirty="0"/>
          </a:p>
        </p:txBody>
      </p:sp>
      <p:sp>
        <p:nvSpPr>
          <p:cNvPr id="6" name="Rounded Rectangular Callout 5"/>
          <p:cNvSpPr/>
          <p:nvPr/>
        </p:nvSpPr>
        <p:spPr>
          <a:xfrm>
            <a:off x="1308100" y="1822450"/>
            <a:ext cx="9664700" cy="2184400"/>
          </a:xfrm>
          <a:prstGeom prst="wedgeRoundRectCallout">
            <a:avLst>
              <a:gd name="adj1" fmla="val -61437"/>
              <a:gd name="adj2" fmla="val 4970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“ Parental engagement in children’s learning makes a difference – it is the most powerful school improvement lever we have.” </a:t>
            </a:r>
            <a:endParaRPr lang="en-GB" sz="2800" dirty="0" smtClean="0"/>
          </a:p>
          <a:p>
            <a:pPr algn="ctr"/>
            <a:endParaRPr lang="en-GB" sz="2800" dirty="0"/>
          </a:p>
          <a:p>
            <a:pPr algn="r"/>
            <a:r>
              <a:rPr lang="en-GB" sz="1600" dirty="0" smtClean="0"/>
              <a:t>Harris </a:t>
            </a:r>
            <a:r>
              <a:rPr lang="en-GB" sz="1600" dirty="0"/>
              <a:t>and Goodall (2007) Do Parents Know They Matter? (p.70)</a:t>
            </a:r>
          </a:p>
        </p:txBody>
      </p:sp>
    </p:spTree>
    <p:extLst>
      <p:ext uri="{BB962C8B-B14F-4D97-AF65-F5344CB8AC3E}">
        <p14:creationId xmlns:p14="http://schemas.microsoft.com/office/powerpoint/2010/main" val="876883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199" y="3975101"/>
            <a:ext cx="10515600" cy="2159000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dirty="0"/>
              <a:t>There is a close relationship between parental engagement in reading-related activities and learners’ academic performance. </a:t>
            </a:r>
          </a:p>
          <a:p>
            <a:endParaRPr lang="en-GB" dirty="0"/>
          </a:p>
          <a:p>
            <a:r>
              <a:rPr lang="en-GB" dirty="0" smtClean="0"/>
              <a:t>Schools need to place themselves at the heart of their communities.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9701" y="571500"/>
            <a:ext cx="3669506" cy="3011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8493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08075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dirty="0" smtClean="0"/>
              <a:t>Schools need to…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993900"/>
            <a:ext cx="6019800" cy="4457699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 smtClean="0"/>
              <a:t>…</a:t>
            </a:r>
            <a:r>
              <a:rPr lang="en-GB" sz="3200" dirty="0" smtClean="0"/>
              <a:t>know and understand their communities </a:t>
            </a:r>
          </a:p>
          <a:p>
            <a:r>
              <a:rPr lang="en-GB" sz="3200" dirty="0" smtClean="0"/>
              <a:t>…communicate with parents about their role in their child’s education in a way which empowers and is active</a:t>
            </a:r>
          </a:p>
          <a:p>
            <a:r>
              <a:rPr lang="en-GB" sz="3200" dirty="0" smtClean="0"/>
              <a:t>…make good use of 3</a:t>
            </a:r>
            <a:r>
              <a:rPr lang="en-GB" sz="3200" baseline="30000" dirty="0" smtClean="0"/>
              <a:t>rd</a:t>
            </a:r>
            <a:r>
              <a:rPr lang="en-GB" sz="3200" dirty="0" smtClean="0"/>
              <a:t> sector support</a:t>
            </a:r>
          </a:p>
          <a:p>
            <a:r>
              <a:rPr lang="en-GB" sz="3200" dirty="0" smtClean="0"/>
              <a:t>…develop use of technology to engage parents </a:t>
            </a:r>
            <a:endParaRPr lang="en-GB" sz="32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9487" y="2603499"/>
            <a:ext cx="4314825" cy="323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57402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86" t="8381" r="28750" b="27810"/>
          <a:stretch/>
        </p:blipFill>
        <p:spPr bwMode="auto">
          <a:xfrm>
            <a:off x="342900" y="247144"/>
            <a:ext cx="11607800" cy="60886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608168" y="6335746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UWTSD – </a:t>
            </a:r>
            <a:r>
              <a:rPr lang="en-GB" dirty="0" err="1"/>
              <a:t>Grigg</a:t>
            </a:r>
            <a:r>
              <a:rPr lang="en-GB" dirty="0"/>
              <a:t> et al, 2014 </a:t>
            </a:r>
          </a:p>
        </p:txBody>
      </p:sp>
    </p:spTree>
    <p:extLst>
      <p:ext uri="{BB962C8B-B14F-4D97-AF65-F5344CB8AC3E}">
        <p14:creationId xmlns:p14="http://schemas.microsoft.com/office/powerpoint/2010/main" val="1722110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600" dirty="0" smtClean="0"/>
              <a:t>How can schools build positive family relationships? </a:t>
            </a:r>
            <a:endParaRPr lang="en-GB" sz="36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4132259"/>
            <a:ext cx="10515600" cy="2582863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smtClean="0"/>
              <a:t>Encourage parents and make them feel welcome in schools</a:t>
            </a:r>
          </a:p>
          <a:p>
            <a:r>
              <a:rPr lang="en-GB" dirty="0" smtClean="0"/>
              <a:t>Build positive relationships with parent</a:t>
            </a:r>
          </a:p>
          <a:p>
            <a:r>
              <a:rPr lang="en-GB" dirty="0" smtClean="0"/>
              <a:t>Offer home visits </a:t>
            </a:r>
          </a:p>
          <a:p>
            <a:r>
              <a:rPr lang="en-GB" dirty="0" smtClean="0"/>
              <a:t>Provide parents with information and ideas on how they can help their children learn.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600" y="1784349"/>
            <a:ext cx="2114550" cy="2114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261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3619499"/>
            <a:ext cx="10515600" cy="3065463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2400" dirty="0"/>
              <a:t>Be understanding of parents’ circumstances</a:t>
            </a:r>
          </a:p>
          <a:p>
            <a:r>
              <a:rPr lang="en-GB" sz="2400" dirty="0"/>
              <a:t>Involve parents at an early stage with attendance or discipline problems, offering help and support where parents are unable to tackle the problem themselves.</a:t>
            </a:r>
          </a:p>
          <a:p>
            <a:r>
              <a:rPr lang="en-GB" sz="2400" dirty="0"/>
              <a:t>Home-school agreements</a:t>
            </a:r>
          </a:p>
          <a:p>
            <a:r>
              <a:rPr lang="en-GB" sz="2400" dirty="0"/>
              <a:t>Support workers</a:t>
            </a:r>
          </a:p>
          <a:p>
            <a:r>
              <a:rPr lang="en-GB" sz="2400" dirty="0"/>
              <a:t>Offer opportunities for parents to learn alongside their children </a:t>
            </a:r>
          </a:p>
          <a:p>
            <a:pPr marL="0" indent="0" algn="r">
              <a:buNone/>
            </a:pPr>
            <a:r>
              <a:rPr lang="en-GB" sz="1800" dirty="0"/>
              <a:t>Children in Wales, 2012 </a:t>
            </a:r>
          </a:p>
          <a:p>
            <a:pPr marL="0" indent="0" algn="r">
              <a:buNone/>
            </a:pPr>
            <a:endParaRPr lang="en-GB" sz="1000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600" dirty="0" smtClean="0"/>
              <a:t>How can schools build positive family relationships? </a:t>
            </a:r>
            <a:endParaRPr lang="en-GB" sz="36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99" y="1801018"/>
            <a:ext cx="2157413" cy="161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807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 smtClean="0"/>
              <a:t>Welsh Government Strategy </a:t>
            </a:r>
            <a:br>
              <a:rPr lang="en-GB" dirty="0" smtClean="0"/>
            </a:br>
            <a:r>
              <a:rPr lang="en-GB" dirty="0" smtClean="0"/>
              <a:t>(Policy)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308225"/>
            <a:ext cx="10515600" cy="435133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 smtClean="0"/>
              <a:t>FaCE</a:t>
            </a:r>
            <a:r>
              <a:rPr lang="en-GB" dirty="0" smtClean="0"/>
              <a:t> strategy is comprised of 5 key themes:</a:t>
            </a:r>
          </a:p>
          <a:p>
            <a:pPr lvl="1"/>
            <a:r>
              <a:rPr lang="en-GB" dirty="0" smtClean="0"/>
              <a:t>Leadership (and self-improving systems)</a:t>
            </a:r>
          </a:p>
          <a:p>
            <a:pPr lvl="1"/>
            <a:r>
              <a:rPr lang="en-GB" dirty="0" smtClean="0"/>
              <a:t>Embedding a whole school approach </a:t>
            </a:r>
          </a:p>
          <a:p>
            <a:pPr lvl="1"/>
            <a:r>
              <a:rPr lang="en-GB" dirty="0" smtClean="0"/>
              <a:t>Welcoming families to engage with the school </a:t>
            </a:r>
          </a:p>
          <a:p>
            <a:pPr lvl="1"/>
            <a:r>
              <a:rPr lang="en-GB" dirty="0" smtClean="0"/>
              <a:t>Helping families to actively support their child’s learning</a:t>
            </a:r>
          </a:p>
          <a:p>
            <a:pPr lvl="1"/>
            <a:r>
              <a:rPr lang="en-GB" dirty="0" smtClean="0"/>
              <a:t>Developing community partnerships and multi-agency working</a:t>
            </a:r>
          </a:p>
          <a:p>
            <a:pPr marL="457200" lvl="1" indent="0" algn="r">
              <a:buNone/>
            </a:pPr>
            <a:r>
              <a:rPr lang="en-GB" dirty="0" smtClean="0"/>
              <a:t>Welsh Government, 2015  </a:t>
            </a:r>
            <a:endParaRPr lang="en-GB" dirty="0"/>
          </a:p>
          <a:p>
            <a:endParaRPr lang="en-GB" dirty="0" smtClean="0"/>
          </a:p>
          <a:p>
            <a:r>
              <a:rPr lang="en-GB" dirty="0" err="1" smtClean="0">
                <a:hlinkClick r:id="rId3"/>
              </a:rPr>
              <a:t>FaCE</a:t>
            </a:r>
            <a:r>
              <a:rPr lang="en-GB" dirty="0">
                <a:hlinkClick r:id="rId3"/>
              </a:rPr>
              <a:t> </a:t>
            </a:r>
            <a:r>
              <a:rPr lang="en-GB" dirty="0" smtClean="0">
                <a:hlinkClick r:id="rId3"/>
              </a:rPr>
              <a:t>Toolkit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9144562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 smtClean="0"/>
              <a:t>The Possible Benefits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835399"/>
            <a:ext cx="10515600" cy="273526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What are the benefits of good family engagement?</a:t>
            </a:r>
          </a:p>
          <a:p>
            <a:pPr marL="0" indent="0">
              <a:buNone/>
            </a:pPr>
            <a:r>
              <a:rPr lang="en-GB" dirty="0" smtClean="0"/>
              <a:t> </a:t>
            </a:r>
          </a:p>
          <a:p>
            <a:r>
              <a:rPr lang="en-GB" dirty="0" smtClean="0"/>
              <a:t>Consider the possible benefits for:</a:t>
            </a:r>
          </a:p>
          <a:p>
            <a:pPr lvl="1"/>
            <a:r>
              <a:rPr lang="en-GB" dirty="0" smtClean="0"/>
              <a:t>Children</a:t>
            </a:r>
          </a:p>
          <a:p>
            <a:pPr lvl="1"/>
            <a:r>
              <a:rPr lang="en-GB" dirty="0" smtClean="0"/>
              <a:t>Families</a:t>
            </a:r>
          </a:p>
          <a:p>
            <a:pPr lvl="1"/>
            <a:r>
              <a:rPr lang="en-GB" dirty="0" smtClean="0"/>
              <a:t>Schools</a:t>
            </a:r>
          </a:p>
          <a:p>
            <a:pPr lvl="1"/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8687" y="1934368"/>
            <a:ext cx="1374626" cy="1657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384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/>
              <a:t>Five </a:t>
            </a:r>
            <a:r>
              <a:rPr lang="en-GB" dirty="0" smtClean="0"/>
              <a:t>Reasons to Work with Families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17724"/>
            <a:ext cx="10515600" cy="4587875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dirty="0" smtClean="0"/>
              <a:t>Families have a big influence on how well children do at school.</a:t>
            </a:r>
          </a:p>
          <a:p>
            <a:pPr marL="514350" indent="-514350">
              <a:buAutoNum type="arabicPeriod"/>
            </a:pPr>
            <a:r>
              <a:rPr lang="en-GB" dirty="0" smtClean="0"/>
              <a:t>It’s one of the most powerful strategies we have to tackle effects of deprivation. </a:t>
            </a:r>
          </a:p>
          <a:p>
            <a:pPr marL="514350" indent="-514350">
              <a:buAutoNum type="arabicPeriod"/>
            </a:pPr>
            <a:r>
              <a:rPr lang="en-GB" dirty="0" smtClean="0"/>
              <a:t>Parents/carers make fantastic partners. </a:t>
            </a:r>
          </a:p>
          <a:p>
            <a:pPr marL="514350" indent="-514350">
              <a:buAutoNum type="arabicPeriod"/>
            </a:pPr>
            <a:r>
              <a:rPr lang="en-GB" dirty="0" smtClean="0"/>
              <a:t>A legal requirement. </a:t>
            </a:r>
          </a:p>
          <a:p>
            <a:pPr marL="514350" indent="-514350">
              <a:buAutoNum type="arabicPeriod"/>
            </a:pPr>
            <a:r>
              <a:rPr lang="en-GB" dirty="0" smtClean="0"/>
              <a:t>All schools do this already… planning for engagement can increase the reward. </a:t>
            </a:r>
          </a:p>
          <a:p>
            <a:pPr marL="0" indent="0" algn="r">
              <a:buNone/>
            </a:pPr>
            <a:r>
              <a:rPr lang="en-GB" dirty="0" smtClean="0"/>
              <a:t>Welsh Government, 2015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149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5400" b="1" dirty="0" smtClean="0"/>
              <a:t>The Home Learning Environment </a:t>
            </a:r>
            <a:endParaRPr lang="en-GB" sz="54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2041989"/>
            <a:ext cx="3649662" cy="4415961"/>
          </a:xfrm>
          <a:prstGeom prst="rect">
            <a:avLst/>
          </a:prstGeom>
        </p:spPr>
      </p:pic>
      <p:sp>
        <p:nvSpPr>
          <p:cNvPr id="3" name="Cloud Callout 2"/>
          <p:cNvSpPr/>
          <p:nvPr/>
        </p:nvSpPr>
        <p:spPr>
          <a:xfrm>
            <a:off x="5588000" y="1866900"/>
            <a:ext cx="6159500" cy="2755900"/>
          </a:xfrm>
          <a:prstGeom prst="cloudCallout">
            <a:avLst>
              <a:gd name="adj1" fmla="val -58265"/>
              <a:gd name="adj2" fmla="val 10812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In small groups, discuss how families can actively support their child’s learning.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02272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92175"/>
          </a:xfrm>
        </p:spPr>
        <p:txBody>
          <a:bodyPr/>
          <a:lstStyle/>
          <a:p>
            <a:pPr algn="ctr"/>
            <a:r>
              <a:rPr lang="en-GB" dirty="0" smtClean="0"/>
              <a:t>Families </a:t>
            </a:r>
            <a:r>
              <a:rPr lang="en-GB" dirty="0"/>
              <a:t>C</a:t>
            </a:r>
            <a:r>
              <a:rPr lang="en-GB" dirty="0" smtClean="0"/>
              <a:t>an Support Learners  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1129084"/>
              </p:ext>
            </p:extLst>
          </p:nvPr>
        </p:nvGraphicFramePr>
        <p:xfrm>
          <a:off x="700460" y="1358537"/>
          <a:ext cx="11174040" cy="496606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00855"/>
                <a:gridCol w="3530034"/>
                <a:gridCol w="5043151"/>
              </a:tblGrid>
              <a:tr h="3408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b="1" dirty="0" smtClean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Foundation Phase</a:t>
                      </a:r>
                      <a:endParaRPr lang="en-GB" sz="1600" b="1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2096" marR="42096" marT="0" marB="0">
                    <a:solidFill>
                      <a:srgbClr val="0079BE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Primary school age </a:t>
                      </a: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7–11</a:t>
                      </a:r>
                      <a:endParaRPr lang="en-GB" sz="1600" b="1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2096" marR="42096" marT="0" marB="0">
                    <a:solidFill>
                      <a:srgbClr val="CBB6D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b="1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Secondary school age</a:t>
                      </a:r>
                    </a:p>
                  </a:txBody>
                  <a:tcPr marL="42096" marR="42096" marT="0" marB="0">
                    <a:solidFill>
                      <a:srgbClr val="8284B3"/>
                    </a:solidFill>
                  </a:tcPr>
                </a:tc>
              </a:tr>
              <a:tr h="4625238">
                <a:tc>
                  <a:txBody>
                    <a:bodyPr/>
                    <a:lstStyle/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Conversations. 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Role play.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Reading stories.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Teaching songs. 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Playing </a:t>
                      </a:r>
                      <a:r>
                        <a:rPr lang="en-GB" sz="1400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with letters and </a:t>
                      </a:r>
                      <a:r>
                        <a:rPr lang="en-GB" sz="14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numbers.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Painting </a:t>
                      </a:r>
                      <a:r>
                        <a:rPr lang="en-GB" sz="1400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and </a:t>
                      </a:r>
                      <a:r>
                        <a:rPr lang="en-GB" sz="14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drawing.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Visiting </a:t>
                      </a:r>
                      <a:r>
                        <a:rPr lang="en-GB" sz="1400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library, museums and </a:t>
                      </a:r>
                      <a:r>
                        <a:rPr lang="en-GB" sz="14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galleries.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Outdoor trips. 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Supporting </a:t>
                      </a:r>
                      <a:r>
                        <a:rPr lang="en-GB" sz="1400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and emotional </a:t>
                      </a:r>
                      <a:r>
                        <a:rPr lang="en-GB" sz="14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learning.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Helping </a:t>
                      </a:r>
                      <a:r>
                        <a:rPr lang="en-GB" sz="1400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their child to be  </a:t>
                      </a:r>
                      <a:r>
                        <a:rPr lang="en-GB" sz="14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‘school ready’.</a:t>
                      </a:r>
                      <a:endParaRPr lang="en-GB" sz="1400" b="1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2096" marR="42096" marT="0" marB="0">
                    <a:solidFill>
                      <a:srgbClr val="99C9E5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Interest </a:t>
                      </a: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 their school 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activities.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Helping </a:t>
                      </a: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them 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feel they </a:t>
                      </a: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belong in the 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school.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Regular bedtime,</a:t>
                      </a:r>
                      <a:r>
                        <a:rPr lang="en-GB" sz="1400" b="1" baseline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breakfast and school attendance. 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 </a:t>
                      </a: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minutes a day 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reading. 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Talking about ‘how big/much/many’.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Outings </a:t>
                      </a: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library, museums </a:t>
                      </a: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and art 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galleries.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Working </a:t>
                      </a: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with the school to support the child with any particular 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issues.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Supporting </a:t>
                      </a: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and emotional 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learning.</a:t>
                      </a:r>
                      <a:endParaRPr lang="en-GB" sz="1400" b="1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2096" marR="42096" marT="0" marB="0">
                    <a:solidFill>
                      <a:srgbClr val="E7DDEB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Communicating 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value </a:t>
                      </a: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 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education.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Taking</a:t>
                      </a:r>
                      <a:r>
                        <a:rPr lang="en-GB" sz="1400" b="1" baseline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 interest in their studies.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Modelling </a:t>
                      </a: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respectful 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relationships.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Keeping </a:t>
                      </a: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them focused on learning 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while also supporting autonomy.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Regular bedtime,</a:t>
                      </a:r>
                      <a:r>
                        <a:rPr lang="en-GB" sz="1400" b="1" baseline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breakfast and school attendance.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Communicating aspirations,</a:t>
                      </a:r>
                      <a:r>
                        <a:rPr lang="en-GB" sz="1400" b="1" baseline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celebrating achievements.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Providing</a:t>
                      </a:r>
                      <a:r>
                        <a:rPr lang="en-GB" sz="1400" b="1" baseline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 q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uiet study area.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Encouraging reading and general discussions.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Outings </a:t>
                      </a: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cultural venues, extra-curricular activities.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Working </a:t>
                      </a: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with the school to support the child to work through any particular 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issues.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Supporting course/post-16 selection.</a:t>
                      </a:r>
                      <a:endParaRPr lang="en-GB" sz="1400" b="1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2096" marR="42096" marT="0" marB="0">
                    <a:solidFill>
                      <a:srgbClr val="B7B9D3"/>
                    </a:solidFill>
                  </a:tcPr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7759700" y="6446456"/>
            <a:ext cx="5029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From </a:t>
            </a:r>
            <a:r>
              <a:rPr lang="en-GB" i="1" dirty="0" err="1" smtClean="0"/>
              <a:t>FaCE</a:t>
            </a:r>
            <a:r>
              <a:rPr lang="en-GB" i="1" dirty="0" smtClean="0"/>
              <a:t> Toolkit (Welsh Government, 2015)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740064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 smtClean="0"/>
              <a:t>The Possible Barriers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9640" y="5107577"/>
            <a:ext cx="10515600" cy="146127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In small groups, make a list of the possible barriers to engagement. </a:t>
            </a:r>
          </a:p>
          <a:p>
            <a:r>
              <a:rPr lang="en-GB" dirty="0" smtClean="0"/>
              <a:t>For each example, consider how a school could work to remove the barrier.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1738" y="2115979"/>
            <a:ext cx="3499076" cy="2566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2273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Community Partnerships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" y="4508500"/>
            <a:ext cx="10782300" cy="201136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In small groups, discuss:</a:t>
            </a:r>
          </a:p>
          <a:p>
            <a:r>
              <a:rPr lang="en-GB" dirty="0" smtClean="0"/>
              <a:t>Identify who could be considered by a school as a community partner. </a:t>
            </a:r>
          </a:p>
          <a:p>
            <a:r>
              <a:rPr lang="en-GB" dirty="0" smtClean="0"/>
              <a:t>For each partner identified, consider the benefits of working with this provider.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3100" y="1690688"/>
            <a:ext cx="2711678" cy="2221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0555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97569"/>
            <a:ext cx="10515600" cy="1135931"/>
          </a:xfrm>
        </p:spPr>
        <p:txBody>
          <a:bodyPr>
            <a:normAutofit/>
          </a:bodyPr>
          <a:lstStyle/>
          <a:p>
            <a:r>
              <a:rPr lang="en-GB" sz="4000" dirty="0" smtClean="0"/>
              <a:t>How Can Community Partners Support Learning? </a:t>
            </a:r>
            <a:endParaRPr lang="en-GB" sz="40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9197298"/>
              </p:ext>
            </p:extLst>
          </p:nvPr>
        </p:nvGraphicFramePr>
        <p:xfrm>
          <a:off x="453926" y="1523132"/>
          <a:ext cx="11318975" cy="4826868"/>
        </p:xfrm>
        <a:graphic>
          <a:graphicData uri="http://schemas.openxmlformats.org/drawingml/2006/table">
            <a:tbl>
              <a:tblPr firstRow="1" firstCol="1" bandRow="1">
                <a:tableStyleId>{B301B821-A1FF-4177-AEE7-76D212191A09}</a:tableStyleId>
              </a:tblPr>
              <a:tblGrid>
                <a:gridCol w="3317631"/>
                <a:gridCol w="3707941"/>
                <a:gridCol w="4293403"/>
              </a:tblGrid>
              <a:tr h="6730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>
                          <a:effectLst/>
                        </a:rPr>
                        <a:t>Remove barriers to family</a:t>
                      </a:r>
                      <a:r>
                        <a:rPr lang="en-GB" sz="1800" baseline="0" dirty="0" smtClean="0">
                          <a:effectLst/>
                        </a:rPr>
                        <a:t> engagement</a:t>
                      </a:r>
                      <a:endParaRPr lang="en-GB" sz="1800" b="1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2096" marR="4209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Provide support </a:t>
                      </a:r>
                      <a:br>
                        <a:rPr lang="en-GB" sz="1800" dirty="0" smtClean="0">
                          <a:effectLst/>
                        </a:rPr>
                      </a:br>
                      <a:r>
                        <a:rPr lang="en-GB" sz="1800" dirty="0" smtClean="0">
                          <a:effectLst/>
                        </a:rPr>
                        <a:t>for learners</a:t>
                      </a:r>
                      <a:endParaRPr lang="en-GB" sz="1800" b="1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2096" marR="4209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Increase community involvement</a:t>
                      </a:r>
                      <a:endParaRPr lang="en-GB" sz="1800" b="1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2096" marR="42096" marT="0" marB="0"/>
                </a:tc>
              </a:tr>
              <a:tr h="4153775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>
                          <a:effectLst/>
                        </a:rPr>
                        <a:t>Networking – links to target groups.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>
                          <a:effectLst/>
                        </a:rPr>
                        <a:t>Improve engagement</a:t>
                      </a:r>
                      <a:r>
                        <a:rPr lang="en-GB" sz="1600" baseline="0" dirty="0" smtClean="0">
                          <a:effectLst/>
                        </a:rPr>
                        <a:t> offer.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>
                          <a:effectLst/>
                        </a:rPr>
                        <a:t>Arms-length agency forming</a:t>
                      </a:r>
                      <a:r>
                        <a:rPr lang="en-GB" sz="1600" baseline="0" dirty="0" smtClean="0">
                          <a:effectLst/>
                        </a:rPr>
                        <a:t> link to school.</a:t>
                      </a:r>
                      <a:endParaRPr lang="en-GB" sz="1600" b="1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2096" marR="42096" marT="0" marB="0"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>
                          <a:effectLst/>
                        </a:rPr>
                        <a:t>Professional support </a:t>
                      </a:r>
                      <a:br>
                        <a:rPr lang="en-GB" sz="1600" dirty="0" smtClean="0">
                          <a:effectLst/>
                        </a:rPr>
                      </a:br>
                      <a:r>
                        <a:rPr lang="en-GB" sz="1600" dirty="0" smtClean="0">
                          <a:effectLst/>
                        </a:rPr>
                        <a:t>for learners.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>
                          <a:effectLst/>
                        </a:rPr>
                        <a:t>Professional support </a:t>
                      </a:r>
                      <a:br>
                        <a:rPr lang="en-GB" sz="1600" dirty="0" smtClean="0">
                          <a:effectLst/>
                        </a:rPr>
                      </a:br>
                      <a:r>
                        <a:rPr lang="en-GB" sz="1600" dirty="0" smtClean="0">
                          <a:effectLst/>
                        </a:rPr>
                        <a:t>for families.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>
                          <a:effectLst/>
                        </a:rPr>
                        <a:t>Improve learner </a:t>
                      </a:r>
                      <a:br>
                        <a:rPr lang="en-GB" sz="1600" dirty="0" smtClean="0">
                          <a:effectLst/>
                        </a:rPr>
                      </a:br>
                      <a:r>
                        <a:rPr lang="en-GB" sz="1600" dirty="0" smtClean="0">
                          <a:effectLst/>
                        </a:rPr>
                        <a:t>well-being.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>
                          <a:effectLst/>
                        </a:rPr>
                        <a:t>Improve</a:t>
                      </a:r>
                      <a:r>
                        <a:rPr lang="en-GB" sz="1600" baseline="0" dirty="0" smtClean="0">
                          <a:effectLst/>
                        </a:rPr>
                        <a:t> learner standards.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14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1400" b="1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2096" marR="42096" marT="0" marB="0"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>
                          <a:effectLst/>
                        </a:rPr>
                        <a:t>Learners participating in the community.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>
                          <a:effectLst/>
                        </a:rPr>
                        <a:t>Extra-c</a:t>
                      </a:r>
                      <a:r>
                        <a:rPr lang="en-GB" sz="1600" baseline="0" dirty="0" smtClean="0">
                          <a:effectLst/>
                        </a:rPr>
                        <a:t>urricular activities.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 smtClean="0">
                          <a:effectLst/>
                        </a:rPr>
                        <a:t>Help tackle impacts of poverty.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 smtClean="0">
                          <a:effectLst/>
                        </a:rPr>
                        <a:t>Enriched curriculum.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 smtClean="0">
                          <a:effectLst/>
                        </a:rPr>
                        <a:t>Community consultation (school development plan).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 smtClean="0">
                          <a:effectLst/>
                        </a:rPr>
                        <a:t>Contribute to community cohesion.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 smtClean="0">
                          <a:effectLst/>
                        </a:rPr>
                        <a:t>Contribute to social capital.</a:t>
                      </a:r>
                      <a:endParaRPr lang="en-GB" sz="1600" b="1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2096" marR="42096" marT="0" marB="0"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8089900" y="6488668"/>
            <a:ext cx="4102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FaCE</a:t>
            </a:r>
            <a:r>
              <a:rPr lang="en-GB" dirty="0" smtClean="0"/>
              <a:t> Toolkit - (Welsh Government, 2015)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26670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 smtClean="0"/>
              <a:t>Case Studies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543300"/>
            <a:ext cx="10515600" cy="314166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Clip 1 –  </a:t>
            </a:r>
            <a:r>
              <a:rPr lang="en-GB" dirty="0" smtClean="0">
                <a:hlinkClick r:id="rId3"/>
              </a:rPr>
              <a:t>Herbert Thomson Primary School</a:t>
            </a:r>
            <a:r>
              <a:rPr lang="en-GB" dirty="0" smtClean="0"/>
              <a:t> </a:t>
            </a:r>
          </a:p>
          <a:p>
            <a:r>
              <a:rPr lang="en-GB" dirty="0" smtClean="0"/>
              <a:t>Clip 2 – </a:t>
            </a:r>
            <a:r>
              <a:rPr lang="en-GB" dirty="0" err="1" smtClean="0">
                <a:hlinkClick r:id="rId4"/>
              </a:rPr>
              <a:t>Coedcae</a:t>
            </a:r>
            <a:r>
              <a:rPr lang="en-GB" dirty="0" smtClean="0">
                <a:hlinkClick r:id="rId4"/>
              </a:rPr>
              <a:t> School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In pairs:</a:t>
            </a:r>
          </a:p>
          <a:p>
            <a:pPr lvl="1"/>
            <a:r>
              <a:rPr lang="en-GB" dirty="0" smtClean="0"/>
              <a:t>Identify the strategies used by the school to work with families and communities. </a:t>
            </a:r>
          </a:p>
          <a:p>
            <a:pPr lvl="1"/>
            <a:r>
              <a:rPr lang="en-GB" dirty="0" smtClean="0"/>
              <a:t>What makes these strategies effective?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56200" y="1928018"/>
            <a:ext cx="1390650" cy="139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4926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 smtClean="0"/>
              <a:t>Every School a Community School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 to </a:t>
            </a:r>
            <a:r>
              <a:rPr lang="en-GB" dirty="0" smtClean="0">
                <a:hlinkClick r:id="rId3"/>
              </a:rPr>
              <a:t>http://www.pembrokedockcommunityschool.co.uk/</a:t>
            </a:r>
            <a:r>
              <a:rPr lang="en-GB" dirty="0" smtClean="0"/>
              <a:t> </a:t>
            </a:r>
          </a:p>
          <a:p>
            <a:r>
              <a:rPr lang="en-GB" dirty="0" smtClean="0"/>
              <a:t>In small groups, consider:</a:t>
            </a:r>
          </a:p>
          <a:p>
            <a:pPr lvl="1"/>
            <a:r>
              <a:rPr lang="en-GB" dirty="0" smtClean="0"/>
              <a:t>What does this school do which makes it a ‘community school’?</a:t>
            </a:r>
          </a:p>
          <a:p>
            <a:pPr lvl="1"/>
            <a:r>
              <a:rPr lang="en-GB" dirty="0" smtClean="0"/>
              <a:t>Find at least three examples of the school’s practice which demonstrates effective family and community engagement and complete the table:</a:t>
            </a:r>
          </a:p>
          <a:p>
            <a:pPr marL="457200" lvl="1" indent="0">
              <a:buNone/>
            </a:pP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492505"/>
              </p:ext>
            </p:extLst>
          </p:nvPr>
        </p:nvGraphicFramePr>
        <p:xfrm>
          <a:off x="1079500" y="4142740"/>
          <a:ext cx="9639300" cy="2377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19650"/>
                <a:gridCol w="4819650"/>
              </a:tblGrid>
              <a:tr h="753534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Bradley Hand ITC" panose="03070402050302030203" pitchFamily="66" charset="0"/>
                        </a:rPr>
                        <a:t>Example</a:t>
                      </a:r>
                      <a:r>
                        <a:rPr lang="en-GB" sz="2400" baseline="0" dirty="0" smtClean="0">
                          <a:latin typeface="Bradley Hand ITC" panose="03070402050302030203" pitchFamily="66" charset="0"/>
                        </a:rPr>
                        <a:t> of </a:t>
                      </a:r>
                      <a:r>
                        <a:rPr lang="en-GB" sz="2400" baseline="0" dirty="0" err="1" smtClean="0">
                          <a:latin typeface="Bradley Hand ITC" panose="03070402050302030203" pitchFamily="66" charset="0"/>
                        </a:rPr>
                        <a:t>FaCE</a:t>
                      </a:r>
                      <a:r>
                        <a:rPr lang="en-GB" sz="2400" baseline="0" dirty="0" smtClean="0">
                          <a:latin typeface="Bradley Hand ITC" panose="03070402050302030203" pitchFamily="66" charset="0"/>
                        </a:rPr>
                        <a:t> </a:t>
                      </a:r>
                      <a:endParaRPr lang="en-GB" sz="2400" dirty="0">
                        <a:latin typeface="Bradley Hand ITC" panose="03070402050302030203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aseline="0" dirty="0" smtClean="0">
                          <a:latin typeface="Bradley Hand ITC" panose="03070402050302030203" pitchFamily="66" charset="0"/>
                        </a:rPr>
                        <a:t>What effects is this likely to have?</a:t>
                      </a:r>
                      <a:endParaRPr lang="en-GB" sz="2400" dirty="0" smtClean="0">
                        <a:latin typeface="Bradley Hand ITC" panose="03070402050302030203" pitchFamily="66" charset="0"/>
                      </a:endParaRPr>
                    </a:p>
                    <a:p>
                      <a:endParaRPr lang="en-GB" sz="2400" dirty="0"/>
                    </a:p>
                  </a:txBody>
                  <a:tcPr/>
                </a:tc>
              </a:tr>
              <a:tr h="753534">
                <a:tc>
                  <a:txBody>
                    <a:bodyPr/>
                    <a:lstStyle/>
                    <a:p>
                      <a:endParaRPr lang="en-GB" sz="2400" dirty="0" smtClean="0">
                        <a:latin typeface="Bradley Hand ITC" panose="03070402050302030203" pitchFamily="66" charset="0"/>
                      </a:endParaRPr>
                    </a:p>
                    <a:p>
                      <a:endParaRPr lang="en-GB" sz="2400" dirty="0" smtClean="0">
                        <a:latin typeface="Bradley Hand ITC" panose="03070402050302030203" pitchFamily="66" charset="0"/>
                      </a:endParaRPr>
                    </a:p>
                    <a:p>
                      <a:endParaRPr lang="en-GB" sz="2400" dirty="0" smtClean="0">
                        <a:latin typeface="Bradley Hand ITC" panose="03070402050302030203" pitchFamily="66" charset="0"/>
                      </a:endParaRPr>
                    </a:p>
                    <a:p>
                      <a:endParaRPr lang="en-GB" sz="2400" dirty="0" smtClean="0">
                        <a:latin typeface="Bradley Hand ITC" panose="03070402050302030203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5187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5400" b="1" dirty="0" smtClean="0"/>
              <a:t>3 – 2 – 1! </a:t>
            </a:r>
            <a:endParaRPr lang="en-GB" sz="54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2041989"/>
            <a:ext cx="3649662" cy="4415961"/>
          </a:xfrm>
          <a:prstGeom prst="rect">
            <a:avLst/>
          </a:prstGeom>
        </p:spPr>
      </p:pic>
      <p:sp>
        <p:nvSpPr>
          <p:cNvPr id="3" name="Cloud Callout 2"/>
          <p:cNvSpPr/>
          <p:nvPr/>
        </p:nvSpPr>
        <p:spPr>
          <a:xfrm>
            <a:off x="5588000" y="1866900"/>
            <a:ext cx="6159500" cy="2755900"/>
          </a:xfrm>
          <a:prstGeom prst="cloudCallout">
            <a:avLst>
              <a:gd name="adj1" fmla="val -58265"/>
              <a:gd name="adj2" fmla="val 10812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You have 3 minutes to tell 2 people 1 action you will take following today’s session.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88018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Children in Wales (2012) </a:t>
            </a:r>
            <a:r>
              <a:rPr lang="en-GB" i="1" dirty="0"/>
              <a:t>Tackling Child Poverty: A Good Practice Guide for Schools in Wales </a:t>
            </a:r>
            <a:r>
              <a:rPr lang="en-GB" dirty="0"/>
              <a:t>, Cardiff. Available at: </a:t>
            </a:r>
            <a:r>
              <a:rPr lang="en-GB" dirty="0">
                <a:hlinkClick r:id="rId3"/>
              </a:rPr>
              <a:t>http://www.childreninwales.org.uk/resource/tackling-child-poverty-wales-good-practice-guide-schools/</a:t>
            </a:r>
            <a:r>
              <a:rPr lang="en-GB" dirty="0"/>
              <a:t> </a:t>
            </a:r>
          </a:p>
          <a:p>
            <a:r>
              <a:rPr lang="en-GB" dirty="0"/>
              <a:t>Estyn (2012</a:t>
            </a:r>
            <a:r>
              <a:rPr lang="en-GB" i="1" dirty="0"/>
              <a:t>) Effective practice in tackling poverty and disadvantage in schools, </a:t>
            </a:r>
            <a:r>
              <a:rPr lang="en-GB" dirty="0"/>
              <a:t>Cardiff: Estyn</a:t>
            </a:r>
            <a:r>
              <a:rPr lang="en-GB" i="1" dirty="0"/>
              <a:t>. </a:t>
            </a:r>
            <a:r>
              <a:rPr lang="en-GB" dirty="0"/>
              <a:t> Available at:  </a:t>
            </a:r>
            <a:r>
              <a:rPr lang="en-GB" dirty="0">
                <a:hlinkClick r:id="rId4"/>
              </a:rPr>
              <a:t>https://www.estyn.gov.wales/sites/default/files/documents/Effective%20practice%20in%20tackling%20poverty%20and%20disadvantage%20in%20schools%20-%20November%202012.pdf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US" altLang="en-US" dirty="0">
                <a:ea typeface="ＭＳ Ｐゴシック" panose="020B0600070205080204" pitchFamily="34" charset="-128"/>
              </a:rPr>
              <a:t>Joseph Rowntree Foundation. Available at </a:t>
            </a:r>
            <a:r>
              <a:rPr lang="en-GB" altLang="en-US" dirty="0">
                <a:ea typeface="ＭＳ Ｐゴシック" panose="020B0600070205080204" pitchFamily="34" charset="-128"/>
                <a:hlinkClick r:id="rId5"/>
              </a:rPr>
              <a:t>http://www.jrf.org.uk/publications/educational-attainment-poor-children</a:t>
            </a:r>
            <a:r>
              <a:rPr lang="en-GB" altLang="en-US" dirty="0">
                <a:ea typeface="ＭＳ Ｐゴシック" panose="020B0600070205080204" pitchFamily="34" charset="-128"/>
              </a:rPr>
              <a:t> (Accessed 01.02.16)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Pembroke Dock Community School. Available at </a:t>
            </a:r>
            <a:r>
              <a:rPr lang="en-GB" altLang="en-US" dirty="0">
                <a:ea typeface="ＭＳ Ｐゴシック" panose="020B0600070205080204" pitchFamily="34" charset="-128"/>
                <a:hlinkClick r:id="rId6"/>
              </a:rPr>
              <a:t>http://www.pembrokedockcommunityschool.co.uk/</a:t>
            </a:r>
            <a:r>
              <a:rPr lang="en-GB" altLang="en-US" dirty="0">
                <a:ea typeface="ＭＳ Ｐゴシック" panose="020B0600070205080204" pitchFamily="34" charset="-128"/>
              </a:rPr>
              <a:t> (Accessed 20.10.16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)</a:t>
            </a:r>
            <a:endParaRPr lang="en-GB" dirty="0"/>
          </a:p>
          <a:p>
            <a:r>
              <a:rPr lang="en-GB" dirty="0"/>
              <a:t>Wales Centre for Equity in Education (2014) Reducing the impact of poverty on educational attainment, Cardiff: Wales Centre for Equity in Education.</a:t>
            </a:r>
          </a:p>
          <a:p>
            <a:r>
              <a:rPr lang="en-GB" dirty="0"/>
              <a:t>Wales Centre for Equity in Education (2014) The Good News – what schools are doing in Wales to reduce the impact of poverty on attainment, Cardiff: Wales Centre for Equity in Education. Available at: </a:t>
            </a:r>
            <a:r>
              <a:rPr lang="en-GB" dirty="0">
                <a:hlinkClick r:id="rId7"/>
              </a:rPr>
              <a:t>http://www.uwtsd.ac.uk/media/uwtsd-website/content-assets/documents/wcee/Good-News---Whats-schools-in-wales-are-doing-to-reduce-the-impact-of-poverty-on-pupils-achievement---Wales-Centre-for-Equity-in-Education-December-2014.pdf</a:t>
            </a:r>
            <a:r>
              <a:rPr lang="en-GB" dirty="0"/>
              <a:t> </a:t>
            </a:r>
            <a:endParaRPr lang="en-US" altLang="en-US" dirty="0" smtClean="0">
              <a:ea typeface="ＭＳ Ｐゴシック" panose="020B0600070205080204" pitchFamily="34" charset="-128"/>
            </a:endParaRPr>
          </a:p>
          <a:p>
            <a:r>
              <a:rPr lang="en-GB" dirty="0"/>
              <a:t>Welsh Government (2013) Building Resilient Communities, Cardiff: Welsh Government. Available at: </a:t>
            </a:r>
            <a:r>
              <a:rPr lang="en-GB" dirty="0">
                <a:hlinkClick r:id="rId8"/>
              </a:rPr>
              <a:t>http://gov.wales/topics/people-and-communities/tackling-poverty/taking-forward-tackling-poverty-action-plan/?lang=en</a:t>
            </a:r>
            <a:r>
              <a:rPr lang="en-GB" dirty="0"/>
              <a:t> </a:t>
            </a:r>
          </a:p>
          <a:p>
            <a:r>
              <a:rPr lang="en-GB" dirty="0"/>
              <a:t>Welsh Government (2014) Rewriting the Future, Cardiff: Welsh Government. Available at: </a:t>
            </a:r>
            <a:r>
              <a:rPr lang="en-GB" dirty="0">
                <a:hlinkClick r:id="rId9"/>
              </a:rPr>
              <a:t>http://gov.wales/topics/educationandskills/schoolshome/deprivation/rewriting-the-future-schools/?lang=en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/>
              <a:t>Welsh Government (2015) </a:t>
            </a:r>
            <a:r>
              <a:rPr lang="en-GB" dirty="0" err="1"/>
              <a:t>FaCE</a:t>
            </a:r>
            <a:r>
              <a:rPr lang="en-GB" dirty="0"/>
              <a:t> the challenge together: Family and community engagement toolkit for schools in </a:t>
            </a:r>
            <a:r>
              <a:rPr lang="en-GB" dirty="0" smtClean="0"/>
              <a:t>Wales, Cardiff: Welsh Government. </a:t>
            </a:r>
            <a:r>
              <a:rPr lang="en-GB" dirty="0"/>
              <a:t>Available at: </a:t>
            </a:r>
            <a:r>
              <a:rPr lang="en-GB" dirty="0">
                <a:hlinkClick r:id="rId10"/>
              </a:rPr>
              <a:t>http://</a:t>
            </a:r>
            <a:r>
              <a:rPr lang="en-GB" dirty="0" smtClean="0">
                <a:hlinkClick r:id="rId10"/>
              </a:rPr>
              <a:t>learning.gov.wales/docs/learningwales/publications/160712-face-toolkit-main-en.pdf</a:t>
            </a:r>
            <a:r>
              <a:rPr lang="en-GB" dirty="0" smtClean="0"/>
              <a:t> </a:t>
            </a:r>
            <a:endParaRPr lang="en-GB" dirty="0"/>
          </a:p>
          <a:p>
            <a:endParaRPr lang="en-US" altLang="en-US" dirty="0">
              <a:ea typeface="ＭＳ Ｐゴシック" panose="020B0600070205080204" pitchFamily="34" charset="-128"/>
            </a:endParaRPr>
          </a:p>
          <a:p>
            <a:endParaRPr lang="en-US" altLang="en-US" dirty="0" smtClean="0">
              <a:ea typeface="ＭＳ Ｐゴシック" panose="020B0600070205080204" pitchFamily="34" charset="-128"/>
            </a:endParaRPr>
          </a:p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7441984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1101</Words>
  <Application>Microsoft Office PowerPoint</Application>
  <PresentationFormat>Widescreen</PresentationFormat>
  <Paragraphs>196</Paragraphs>
  <Slides>23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ＭＳ Ｐゴシック</vt:lpstr>
      <vt:lpstr>Arial</vt:lpstr>
      <vt:lpstr>Bradley Hand ITC</vt:lpstr>
      <vt:lpstr>Calibri</vt:lpstr>
      <vt:lpstr>Calibri Light</vt:lpstr>
      <vt:lpstr>Times New Roman</vt:lpstr>
      <vt:lpstr>Office Theme</vt:lpstr>
      <vt:lpstr>FaCE </vt:lpstr>
      <vt:lpstr>Today’s Focus</vt:lpstr>
      <vt:lpstr>What is FaCE? </vt:lpstr>
      <vt:lpstr>Why is FaCE important?</vt:lpstr>
      <vt:lpstr>Re-Writing the Future </vt:lpstr>
      <vt:lpstr>Family and Community Engagement </vt:lpstr>
      <vt:lpstr>PowerPoint Presentation</vt:lpstr>
      <vt:lpstr>Schools need to…</vt:lpstr>
      <vt:lpstr>PowerPoint Presentation</vt:lpstr>
      <vt:lpstr>How can schools build positive family relationships? </vt:lpstr>
      <vt:lpstr>How can schools build positive family relationships? </vt:lpstr>
      <vt:lpstr>Welsh Government Strategy  (Policy)  </vt:lpstr>
      <vt:lpstr>The Possible Benefits </vt:lpstr>
      <vt:lpstr>Five Reasons to Work with Families </vt:lpstr>
      <vt:lpstr>The Home Learning Environment </vt:lpstr>
      <vt:lpstr>Families Can Support Learners  </vt:lpstr>
      <vt:lpstr>The Possible Barriers </vt:lpstr>
      <vt:lpstr>Community Partnerships </vt:lpstr>
      <vt:lpstr>How Can Community Partners Support Learning? </vt:lpstr>
      <vt:lpstr>Case Studies  </vt:lpstr>
      <vt:lpstr>Every School a Community School </vt:lpstr>
      <vt:lpstr>3 – 2 – 1! </vt:lpstr>
      <vt:lpstr>Bibliography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FaCE</dc:title>
  <dc:creator>Sarah Stewart</dc:creator>
  <cp:lastModifiedBy>Sarah Stewart</cp:lastModifiedBy>
  <cp:revision>23</cp:revision>
  <cp:lastPrinted>2017-11-09T14:29:15Z</cp:lastPrinted>
  <dcterms:created xsi:type="dcterms:W3CDTF">2017-11-07T14:22:19Z</dcterms:created>
  <dcterms:modified xsi:type="dcterms:W3CDTF">2017-11-09T14:29:31Z</dcterms:modified>
</cp:coreProperties>
</file>