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60" r:id="rId4"/>
    <p:sldId id="258" r:id="rId5"/>
    <p:sldId id="259"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CE44EE-D1AD-3AE9-E176-CF625E75CF46}" v="5" dt="2025-06-12T10:14:51.560"/>
    <p1510:client id="{6F6FE44D-51F4-5DAF-2923-BFEEDBF684E9}" v="162" dt="2025-06-12T10:29:09.647"/>
    <p1510:client id="{81CE80D4-A9FD-65A1-E614-C33C4B29B62F}" v="1456" dt="2025-06-13T20:35:32.563"/>
    <p1510:client id="{C22873CC-79F7-8779-FA87-900A4CB81A01}" v="2" dt="2025-06-12T10:21:15.2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ABE485-80CB-44FF-940A-818DCBDFAC00}" type="datetimeFigureOut">
              <a:t>6/14/2025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6A78D4-1C1E-49FB-ACCB-71C7D0029DEB}" type="slidenum">
              <a:t>‹#›</a:t>
            </a:fld>
            <a:endParaRPr lang="en-US"/>
          </a:p>
        </p:txBody>
      </p:sp>
    </p:spTree>
    <p:extLst>
      <p:ext uri="{BB962C8B-B14F-4D97-AF65-F5344CB8AC3E}">
        <p14:creationId xmlns:p14="http://schemas.microsoft.com/office/powerpoint/2010/main" val="26469160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Pomodoro </a:t>
            </a:r>
          </a:p>
          <a:p>
            <a:r>
              <a:rPr lang="en-US">
                <a:ea typeface="Calibri"/>
                <a:cs typeface="Calibri"/>
              </a:rPr>
              <a:t>Eisenhower</a:t>
            </a:r>
          </a:p>
          <a:p>
            <a:r>
              <a:rPr lang="en-US">
                <a:ea typeface="Calibri"/>
                <a:cs typeface="Calibri"/>
              </a:rPr>
              <a:t>To-do list</a:t>
            </a:r>
          </a:p>
          <a:p>
            <a:r>
              <a:rPr lang="en-US">
                <a:ea typeface="Calibri"/>
                <a:cs typeface="Calibri"/>
              </a:rPr>
              <a:t>Calendar on phone</a:t>
            </a:r>
          </a:p>
        </p:txBody>
      </p:sp>
      <p:sp>
        <p:nvSpPr>
          <p:cNvPr id="4" name="Slide Number Placeholder 3"/>
          <p:cNvSpPr>
            <a:spLocks noGrp="1"/>
          </p:cNvSpPr>
          <p:nvPr>
            <p:ph type="sldNum" sz="quarter" idx="5"/>
          </p:nvPr>
        </p:nvSpPr>
        <p:spPr/>
        <p:txBody>
          <a:bodyPr/>
          <a:lstStyle/>
          <a:p>
            <a:fld id="{E06A78D4-1C1E-49FB-ACCB-71C7D0029DEB}" type="slidenum">
              <a:t>5</a:t>
            </a:fld>
            <a:endParaRPr lang="en-US"/>
          </a:p>
        </p:txBody>
      </p:sp>
    </p:spTree>
    <p:extLst>
      <p:ext uri="{BB962C8B-B14F-4D97-AF65-F5344CB8AC3E}">
        <p14:creationId xmlns:p14="http://schemas.microsoft.com/office/powerpoint/2010/main" val="5250874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7E14DC-E76C-B5A5-A348-0A78B232F1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0612CF-CC76-A884-549B-5FF4806D585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940222-9F06-C365-AD1B-D59606B45A06}"/>
              </a:ext>
            </a:extLst>
          </p:cNvPr>
          <p:cNvSpPr>
            <a:spLocks noGrp="1"/>
          </p:cNvSpPr>
          <p:nvPr>
            <p:ph type="body" idx="1"/>
          </p:nvPr>
        </p:nvSpPr>
        <p:spPr/>
        <p:txBody>
          <a:bodyPr/>
          <a:lstStyle/>
          <a:p>
            <a:endParaRPr lang="en-US">
              <a:ea typeface="Calibri"/>
              <a:cs typeface="Calibri"/>
            </a:endParaRPr>
          </a:p>
        </p:txBody>
      </p:sp>
      <p:sp>
        <p:nvSpPr>
          <p:cNvPr id="4" name="Slide Number Placeholder 3">
            <a:extLst>
              <a:ext uri="{FF2B5EF4-FFF2-40B4-BE49-F238E27FC236}">
                <a16:creationId xmlns:a16="http://schemas.microsoft.com/office/drawing/2014/main" id="{837BF870-E7B1-3706-D61B-BECAF84C8635}"/>
              </a:ext>
            </a:extLst>
          </p:cNvPr>
          <p:cNvSpPr>
            <a:spLocks noGrp="1"/>
          </p:cNvSpPr>
          <p:nvPr>
            <p:ph type="sldNum" sz="quarter" idx="5"/>
          </p:nvPr>
        </p:nvSpPr>
        <p:spPr/>
        <p:txBody>
          <a:bodyPr/>
          <a:lstStyle/>
          <a:p>
            <a:fld id="{E06A78D4-1C1E-49FB-ACCB-71C7D0029DEB}" type="slidenum">
              <a:t>6</a:t>
            </a:fld>
            <a:endParaRPr lang="en-US"/>
          </a:p>
        </p:txBody>
      </p:sp>
    </p:spTree>
    <p:extLst>
      <p:ext uri="{BB962C8B-B14F-4D97-AF65-F5344CB8AC3E}">
        <p14:creationId xmlns:p14="http://schemas.microsoft.com/office/powerpoint/2010/main" val="13503524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6/14/2025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4.sv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86834" y="1153572"/>
            <a:ext cx="3200400" cy="4461163"/>
          </a:xfrm>
        </p:spPr>
        <p:txBody>
          <a:bodyPr vert="horz" lIns="91440" tIns="45720" rIns="91440" bIns="45720" rtlCol="0" anchor="ctr">
            <a:normAutofit/>
          </a:bodyPr>
          <a:lstStyle/>
          <a:p>
            <a:pPr algn="l"/>
            <a:r>
              <a:rPr lang="en-US" sz="4400" kern="1200">
                <a:solidFill>
                  <a:srgbClr val="FFFFFF"/>
                </a:solidFill>
                <a:latin typeface="+mj-lt"/>
                <a:ea typeface="+mj-ea"/>
                <a:cs typeface="+mj-cs"/>
              </a:rPr>
              <a:t>Barbara Bagi</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Subtitle 2"/>
          <p:cNvSpPr>
            <a:spLocks noGrp="1"/>
          </p:cNvSpPr>
          <p:nvPr>
            <p:ph type="subTitle" idx="1"/>
          </p:nvPr>
        </p:nvSpPr>
        <p:spPr>
          <a:xfrm>
            <a:off x="4476063" y="1152062"/>
            <a:ext cx="6906491" cy="4895505"/>
          </a:xfrm>
        </p:spPr>
        <p:txBody>
          <a:bodyPr vert="horz" lIns="91440" tIns="45720" rIns="91440" bIns="45720" rtlCol="0" anchor="ctr">
            <a:normAutofit/>
          </a:bodyPr>
          <a:lstStyle/>
          <a:p>
            <a:pPr algn="l"/>
            <a:r>
              <a:rPr lang="en-US" sz="3200" b="1" dirty="0"/>
              <a:t>What is time management? </a:t>
            </a:r>
            <a:endParaRPr lang="en-US" sz="3200"/>
          </a:p>
          <a:p>
            <a:pPr indent="-228600" algn="l">
              <a:buFont typeface="Arial" panose="020B0604020202020204" pitchFamily="34" charset="0"/>
              <a:buChar char="•"/>
            </a:pPr>
            <a:endParaRPr lang="en-US" sz="3200" b="1" dirty="0"/>
          </a:p>
          <a:p>
            <a:pPr algn="l"/>
            <a:r>
              <a:rPr lang="en-US" sz="3200" b="1" dirty="0"/>
              <a:t>Time management is the process of planning and exercising conscious control of time spent on specific</a:t>
            </a:r>
          </a:p>
          <a:p>
            <a:pPr algn="l"/>
            <a:r>
              <a:rPr lang="en-US" sz="3200" b="1" dirty="0"/>
              <a:t>Activities-especially to increase effectiveness, efficiency and productivity.</a:t>
            </a:r>
          </a:p>
          <a:p>
            <a:pPr indent="-228600" algn="l">
              <a:buFont typeface="Arial" panose="020B0604020202020204" pitchFamily="34" charset="0"/>
              <a:buChar char="•"/>
            </a:pPr>
            <a:endParaRPr lang="en-US" b="1"/>
          </a:p>
          <a:p>
            <a:pPr indent="-228600" algn="l">
              <a:buFont typeface="Arial" panose="020B0604020202020204" pitchFamily="34" charset="0"/>
              <a:buChar char="•"/>
            </a:pPr>
            <a:endParaRPr lang="en-US" b="1"/>
          </a:p>
          <a:p>
            <a:pPr indent="-228600" algn="l">
              <a:buFont typeface="Arial" panose="020B0604020202020204" pitchFamily="34" charset="0"/>
              <a:buChar char="•"/>
            </a:pPr>
            <a:endParaRPr lang="en-US" b="1"/>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B31C637-D346-ECCF-A8A4-3789D99B1B69}"/>
            </a:ext>
          </a:extLst>
        </p:cNvPr>
        <p:cNvGrpSpPr/>
        <p:nvPr/>
      </p:nvGrpSpPr>
      <p:grpSpPr>
        <a:xfrm>
          <a:off x="0" y="0"/>
          <a:ext cx="0" cy="0"/>
          <a:chOff x="0" y="0"/>
          <a:chExt cx="0" cy="0"/>
        </a:xfrm>
      </p:grpSpPr>
      <p:sp>
        <p:nvSpPr>
          <p:cNvPr id="24" name="Rectangle 23">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3" y="-1"/>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6" name="Rectangle 25">
            <a:extLst>
              <a:ext uri="{FF2B5EF4-FFF2-40B4-BE49-F238E27FC236}">
                <a16:creationId xmlns:a16="http://schemas.microsoft.com/office/drawing/2014/main" id="{F9D95E49-763A-4886-B038-82F73474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8" name="Rectangle 27">
            <a:extLst>
              <a:ext uri="{FF2B5EF4-FFF2-40B4-BE49-F238E27FC236}">
                <a16:creationId xmlns:a16="http://schemas.microsoft.com/office/drawing/2014/main" id="{541CEA24-8518-4C08-A11E-B7E64FB31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D4A510-4B3F-8312-F659-0158B320E5CB}"/>
              </a:ext>
            </a:extLst>
          </p:cNvPr>
          <p:cNvSpPr>
            <a:spLocks noGrp="1"/>
          </p:cNvSpPr>
          <p:nvPr>
            <p:ph type="ctrTitle"/>
          </p:nvPr>
        </p:nvSpPr>
        <p:spPr>
          <a:xfrm>
            <a:off x="3193232" y="7599"/>
            <a:ext cx="6092786" cy="1092118"/>
          </a:xfrm>
        </p:spPr>
        <p:txBody>
          <a:bodyPr anchor="b">
            <a:normAutofit/>
          </a:bodyPr>
          <a:lstStyle/>
          <a:p>
            <a:pPr algn="l"/>
            <a:r>
              <a:rPr lang="en-US" sz="3600" b="1" dirty="0"/>
              <a:t>The Importance of Time Management for Students</a:t>
            </a:r>
          </a:p>
        </p:txBody>
      </p:sp>
      <p:sp>
        <p:nvSpPr>
          <p:cNvPr id="3" name="Subtitle 2">
            <a:extLst>
              <a:ext uri="{FF2B5EF4-FFF2-40B4-BE49-F238E27FC236}">
                <a16:creationId xmlns:a16="http://schemas.microsoft.com/office/drawing/2014/main" id="{2FBAC077-65E1-A72D-798D-17994582760A}"/>
              </a:ext>
            </a:extLst>
          </p:cNvPr>
          <p:cNvSpPr>
            <a:spLocks noGrp="1"/>
          </p:cNvSpPr>
          <p:nvPr>
            <p:ph type="subTitle" idx="1"/>
          </p:nvPr>
        </p:nvSpPr>
        <p:spPr>
          <a:xfrm>
            <a:off x="1712365" y="1579617"/>
            <a:ext cx="9356445" cy="2796532"/>
          </a:xfrm>
        </p:spPr>
        <p:txBody>
          <a:bodyPr vert="horz" lIns="91440" tIns="45720" rIns="91440" bIns="45720" rtlCol="0" anchor="t">
            <a:noAutofit/>
          </a:bodyPr>
          <a:lstStyle/>
          <a:p>
            <a:pPr algn="l"/>
            <a:r>
              <a:rPr lang="en-US" sz="2800" dirty="0"/>
              <a:t>Effective time management allows students to allocate enough time for studying, completing assignments, and preparing for exams. This reduces the need for last-minute cramming and improves the quality of their work. </a:t>
            </a:r>
          </a:p>
          <a:p>
            <a:pPr algn="l"/>
            <a:r>
              <a:rPr lang="en-US" sz="2800" dirty="0"/>
              <a:t>When students have a well-organized schedule, they are better able to focus on their studies and minimize distractions and by managing their  time effectively, students can find time for extracurricular activities, social life, and relaxation. This help them avoid burnout and maintain a balanced lifestyle.  </a:t>
            </a:r>
          </a:p>
        </p:txBody>
      </p:sp>
      <p:cxnSp>
        <p:nvCxnSpPr>
          <p:cNvPr id="23" name="Straight Connector 22">
            <a:extLst>
              <a:ext uri="{FF2B5EF4-FFF2-40B4-BE49-F238E27FC236}">
                <a16:creationId xmlns:a16="http://schemas.microsoft.com/office/drawing/2014/main" id="{5D28AB17-F6FA-4C53-B3E3-D0A39D4A33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EFADC67-92A1-44FB-8691-D8CD71A21E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4AA74EAB-FD76-4F40-A962-CEADC30542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425172"/>
            <a:ext cx="1469410" cy="4695345"/>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spTree>
    <p:extLst>
      <p:ext uri="{BB962C8B-B14F-4D97-AF65-F5344CB8AC3E}">
        <p14:creationId xmlns:p14="http://schemas.microsoft.com/office/powerpoint/2010/main" val="15689932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934777D-1DC8-7787-1348-F6AE1EE0056B}"/>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466922-92C0-8F2F-F3BF-02BB9E0FCD85}"/>
              </a:ext>
            </a:extLst>
          </p:cNvPr>
          <p:cNvSpPr>
            <a:spLocks noGrp="1"/>
          </p:cNvSpPr>
          <p:nvPr>
            <p:ph type="ctrTitle"/>
          </p:nvPr>
        </p:nvSpPr>
        <p:spPr>
          <a:xfrm>
            <a:off x="6094075" y="107374"/>
            <a:ext cx="5593722" cy="962561"/>
          </a:xfrm>
        </p:spPr>
        <p:txBody>
          <a:bodyPr>
            <a:noAutofit/>
          </a:bodyPr>
          <a:lstStyle/>
          <a:p>
            <a:r>
              <a:rPr lang="en-US" sz="3600" b="1" dirty="0"/>
              <a:t>How does it contribute to student success?</a:t>
            </a:r>
          </a:p>
        </p:txBody>
      </p:sp>
      <p:sp>
        <p:nvSpPr>
          <p:cNvPr id="3" name="Subtitle 2">
            <a:extLst>
              <a:ext uri="{FF2B5EF4-FFF2-40B4-BE49-F238E27FC236}">
                <a16:creationId xmlns:a16="http://schemas.microsoft.com/office/drawing/2014/main" id="{82EC8918-52AA-32B8-3381-45F36F315721}"/>
              </a:ext>
            </a:extLst>
          </p:cNvPr>
          <p:cNvSpPr>
            <a:spLocks noGrp="1"/>
          </p:cNvSpPr>
          <p:nvPr>
            <p:ph type="subTitle" idx="1"/>
          </p:nvPr>
        </p:nvSpPr>
        <p:spPr>
          <a:xfrm>
            <a:off x="5979054" y="1219517"/>
            <a:ext cx="5823761" cy="5510383"/>
          </a:xfrm>
        </p:spPr>
        <p:txBody>
          <a:bodyPr vert="horz" lIns="91440" tIns="45720" rIns="91440" bIns="45720" rtlCol="0" anchor="t">
            <a:noAutofit/>
          </a:bodyPr>
          <a:lstStyle/>
          <a:p>
            <a:r>
              <a:rPr lang="en-US" sz="3600" dirty="0"/>
              <a:t>Time management  helps students identify and focus on their most important academic responsibilities, ensuring  they are completed on time and to a high standards and it also helps them reduce stress, anxiety and enhances overall well-being.</a:t>
            </a:r>
          </a:p>
        </p:txBody>
      </p:sp>
      <p:sp>
        <p:nvSpPr>
          <p:cNvPr id="11" name="Freeform: Shape 10">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4" name="Picture 3" descr="25 Time Management Tips To Change Your Life">
            <a:extLst>
              <a:ext uri="{FF2B5EF4-FFF2-40B4-BE49-F238E27FC236}">
                <a16:creationId xmlns:a16="http://schemas.microsoft.com/office/drawing/2014/main" id="{79EA1ECD-2739-C7A1-FF00-FF5BCE3E4485}"/>
              </a:ext>
            </a:extLst>
          </p:cNvPr>
          <p:cNvPicPr>
            <a:picLocks noChangeAspect="1"/>
          </p:cNvPicPr>
          <p:nvPr/>
        </p:nvPicPr>
        <p:blipFill>
          <a:blip r:embed="rId2"/>
          <a:srcRect l="29201" r="4299" b="-1"/>
          <a:stretch>
            <a:fillRect/>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1" name="Freeform: Shape 20">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547596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8270BF1-497E-AB70-A6BC-AAF686AB2626}"/>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2E62931-8EB4-42BB-BAAB-D8757BE66D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1AC0D0-A093-725E-F26A-247AE348032D}"/>
              </a:ext>
            </a:extLst>
          </p:cNvPr>
          <p:cNvSpPr>
            <a:spLocks noGrp="1"/>
          </p:cNvSpPr>
          <p:nvPr>
            <p:ph type="ctrTitle"/>
          </p:nvPr>
        </p:nvSpPr>
        <p:spPr>
          <a:xfrm>
            <a:off x="5202895" y="-953487"/>
            <a:ext cx="5775567" cy="2308816"/>
          </a:xfrm>
          <a:noFill/>
        </p:spPr>
        <p:txBody>
          <a:bodyPr>
            <a:normAutofit/>
          </a:bodyPr>
          <a:lstStyle/>
          <a:p>
            <a:pPr algn="l"/>
            <a:r>
              <a:rPr lang="en-US" sz="4400" b="1" dirty="0"/>
              <a:t>Challenges of Time Management</a:t>
            </a:r>
          </a:p>
        </p:txBody>
      </p:sp>
      <p:sp>
        <p:nvSpPr>
          <p:cNvPr id="3" name="Subtitle 2">
            <a:extLst>
              <a:ext uri="{FF2B5EF4-FFF2-40B4-BE49-F238E27FC236}">
                <a16:creationId xmlns:a16="http://schemas.microsoft.com/office/drawing/2014/main" id="{5B469FFB-9D77-AD9A-75BA-C2CBC2E8185D}"/>
              </a:ext>
            </a:extLst>
          </p:cNvPr>
          <p:cNvSpPr>
            <a:spLocks noGrp="1"/>
          </p:cNvSpPr>
          <p:nvPr>
            <p:ph type="subTitle" idx="1"/>
          </p:nvPr>
        </p:nvSpPr>
        <p:spPr>
          <a:xfrm>
            <a:off x="5662971" y="1714159"/>
            <a:ext cx="5919341" cy="3796948"/>
          </a:xfrm>
          <a:noFill/>
        </p:spPr>
        <p:txBody>
          <a:bodyPr vert="horz" lIns="91440" tIns="45720" rIns="91440" bIns="45720" rtlCol="0" anchor="t">
            <a:noAutofit/>
          </a:bodyPr>
          <a:lstStyle/>
          <a:p>
            <a:pPr algn="l"/>
            <a:r>
              <a:rPr lang="en-US" sz="3200" dirty="0"/>
              <a:t>Time management presents several challenges, including procrastination, multitasking, distractions, and poor prioritization. Successfully managing time requires addressing these issues and implementing strategies like planning and setting realistic goals.</a:t>
            </a:r>
          </a:p>
        </p:txBody>
      </p:sp>
      <p:pic>
        <p:nvPicPr>
          <p:cNvPr id="13" name="Picture 12" descr="Gear with compass turning gears without">
            <a:extLst>
              <a:ext uri="{FF2B5EF4-FFF2-40B4-BE49-F238E27FC236}">
                <a16:creationId xmlns:a16="http://schemas.microsoft.com/office/drawing/2014/main" id="{4A589A29-B2B7-28CE-19BA-AC9952ECD693}"/>
              </a:ext>
            </a:extLst>
          </p:cNvPr>
          <p:cNvPicPr>
            <a:picLocks noChangeAspect="1"/>
          </p:cNvPicPr>
          <p:nvPr/>
        </p:nvPicPr>
        <p:blipFill>
          <a:blip r:embed="rId2"/>
          <a:srcRect l="28920" r="12713" b="-3"/>
          <a:stretch>
            <a:fillRect/>
          </a:stretch>
        </p:blipFill>
        <p:spPr>
          <a:xfrm>
            <a:off x="1" y="10"/>
            <a:ext cx="5070984" cy="6857990"/>
          </a:xfrm>
          <a:prstGeom prst="rect">
            <a:avLst/>
          </a:prstGeom>
        </p:spPr>
      </p:pic>
    </p:spTree>
    <p:extLst>
      <p:ext uri="{BB962C8B-B14F-4D97-AF65-F5344CB8AC3E}">
        <p14:creationId xmlns:p14="http://schemas.microsoft.com/office/powerpoint/2010/main" val="11330090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52A44E3-8E60-1DDF-3C4B-1C2D30BFF8A0}"/>
            </a:ext>
          </a:extLst>
        </p:cNvPr>
        <p:cNvGrpSpPr/>
        <p:nvPr/>
      </p:nvGrpSpPr>
      <p:grpSpPr>
        <a:xfrm>
          <a:off x="0" y="0"/>
          <a:ext cx="0" cy="0"/>
          <a:chOff x="0" y="0"/>
          <a:chExt cx="0" cy="0"/>
        </a:xfrm>
      </p:grpSpPr>
      <p:sp>
        <p:nvSpPr>
          <p:cNvPr id="32" name="Rectangle 31">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3" y="-1"/>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4" name="Rectangle 33">
            <a:extLst>
              <a:ext uri="{FF2B5EF4-FFF2-40B4-BE49-F238E27FC236}">
                <a16:creationId xmlns:a16="http://schemas.microsoft.com/office/drawing/2014/main" id="{F9D95E49-763A-4886-B038-82F73474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6" name="Rectangle 35">
            <a:extLst>
              <a:ext uri="{FF2B5EF4-FFF2-40B4-BE49-F238E27FC236}">
                <a16:creationId xmlns:a16="http://schemas.microsoft.com/office/drawing/2014/main" id="{541CEA24-8518-4C08-A11E-B7E64FB31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861ED8-F2D4-AA2D-D24A-E60E54EE73C0}"/>
              </a:ext>
            </a:extLst>
          </p:cNvPr>
          <p:cNvSpPr>
            <a:spLocks noGrp="1"/>
          </p:cNvSpPr>
          <p:nvPr>
            <p:ph type="ctrTitle"/>
          </p:nvPr>
        </p:nvSpPr>
        <p:spPr>
          <a:xfrm>
            <a:off x="3049458" y="-193683"/>
            <a:ext cx="5949013" cy="905212"/>
          </a:xfrm>
        </p:spPr>
        <p:txBody>
          <a:bodyPr anchor="b">
            <a:normAutofit/>
          </a:bodyPr>
          <a:lstStyle/>
          <a:p>
            <a:pPr algn="l"/>
            <a:r>
              <a:rPr lang="en-US" sz="4400" b="1" dirty="0"/>
              <a:t>Practical Strategies </a:t>
            </a:r>
          </a:p>
        </p:txBody>
      </p:sp>
      <p:sp>
        <p:nvSpPr>
          <p:cNvPr id="3" name="Subtitle 2">
            <a:extLst>
              <a:ext uri="{FF2B5EF4-FFF2-40B4-BE49-F238E27FC236}">
                <a16:creationId xmlns:a16="http://schemas.microsoft.com/office/drawing/2014/main" id="{4E145FCF-AEAF-0499-B04E-1A0BA14A6C01}"/>
              </a:ext>
            </a:extLst>
          </p:cNvPr>
          <p:cNvSpPr>
            <a:spLocks noGrp="1"/>
          </p:cNvSpPr>
          <p:nvPr>
            <p:ph type="subTitle" idx="1"/>
          </p:nvPr>
        </p:nvSpPr>
        <p:spPr>
          <a:xfrm>
            <a:off x="1712365" y="1004522"/>
            <a:ext cx="9126407" cy="4176758"/>
          </a:xfrm>
        </p:spPr>
        <p:txBody>
          <a:bodyPr vert="horz" lIns="91440" tIns="45720" rIns="91440" bIns="45720" rtlCol="0" anchor="t">
            <a:noAutofit/>
          </a:bodyPr>
          <a:lstStyle/>
          <a:p>
            <a:pPr algn="l"/>
            <a:r>
              <a:rPr lang="en-US" sz="3200" dirty="0"/>
              <a:t>Goal setting and planning: </a:t>
            </a:r>
          </a:p>
          <a:p>
            <a:pPr algn="l"/>
            <a:r>
              <a:rPr lang="en-US" sz="3200" dirty="0"/>
              <a:t>Clearly define what you want to achieve, both short-term and long-term. Create a schedule that allocates time for tasks, breaks, and personal time for Example: </a:t>
            </a:r>
          </a:p>
          <a:p>
            <a:pPr marL="457200" indent="-457200" algn="l">
              <a:buChar char="•"/>
            </a:pPr>
            <a:r>
              <a:rPr lang="en-US" sz="3200" dirty="0"/>
              <a:t>Limit distractions</a:t>
            </a:r>
          </a:p>
          <a:p>
            <a:pPr marL="457200" indent="-457200" algn="l">
              <a:buChar char="•"/>
            </a:pPr>
            <a:r>
              <a:rPr lang="en-US" sz="3200" dirty="0"/>
              <a:t>Establish a routine</a:t>
            </a:r>
          </a:p>
          <a:p>
            <a:pPr marL="457200" indent="-457200" algn="l">
              <a:buChar char="•"/>
            </a:pPr>
            <a:r>
              <a:rPr lang="en-US" sz="3200" dirty="0"/>
              <a:t>Use a project schedule or calendar</a:t>
            </a:r>
          </a:p>
          <a:p>
            <a:pPr marL="457200" indent="-457200" algn="l">
              <a:buChar char="•"/>
            </a:pPr>
            <a:r>
              <a:rPr lang="en-US" sz="3200" dirty="0"/>
              <a:t>Break tasks into smaller steps and set smart goals</a:t>
            </a:r>
          </a:p>
        </p:txBody>
      </p:sp>
      <p:cxnSp>
        <p:nvCxnSpPr>
          <p:cNvPr id="38" name="Straight Connector 37">
            <a:extLst>
              <a:ext uri="{FF2B5EF4-FFF2-40B4-BE49-F238E27FC236}">
                <a16:creationId xmlns:a16="http://schemas.microsoft.com/office/drawing/2014/main" id="{5D28AB17-F6FA-4C53-B3E3-D0A39D4A33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EFADC67-92A1-44FB-8691-D8CD71A21E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42" name="Rectangle 41">
            <a:extLst>
              <a:ext uri="{FF2B5EF4-FFF2-40B4-BE49-F238E27FC236}">
                <a16:creationId xmlns:a16="http://schemas.microsoft.com/office/drawing/2014/main" id="{4AA74EAB-FD76-4F40-A962-CEADC30542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425172"/>
            <a:ext cx="1469410" cy="4695345"/>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spTree>
    <p:extLst>
      <p:ext uri="{BB962C8B-B14F-4D97-AF65-F5344CB8AC3E}">
        <p14:creationId xmlns:p14="http://schemas.microsoft.com/office/powerpoint/2010/main" val="27845441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EEEDCB6-1733-B820-5D52-58AE756342C1}"/>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E08C45-7B3B-11B8-BC2A-457C3718EC6A}"/>
              </a:ext>
            </a:extLst>
          </p:cNvPr>
          <p:cNvSpPr>
            <a:spLocks noGrp="1"/>
          </p:cNvSpPr>
          <p:nvPr>
            <p:ph type="ctrTitle"/>
          </p:nvPr>
        </p:nvSpPr>
        <p:spPr>
          <a:xfrm>
            <a:off x="6231228" y="184663"/>
            <a:ext cx="4805996" cy="1297115"/>
          </a:xfrm>
        </p:spPr>
        <p:txBody>
          <a:bodyPr anchor="t">
            <a:normAutofit/>
          </a:bodyPr>
          <a:lstStyle/>
          <a:p>
            <a:pPr algn="l"/>
            <a:r>
              <a:rPr lang="en-US" sz="4800" b="1" dirty="0">
                <a:solidFill>
                  <a:schemeClr val="tx2"/>
                </a:solidFill>
              </a:rPr>
              <a:t>Q&amp;A </a:t>
            </a:r>
          </a:p>
        </p:txBody>
      </p:sp>
      <p:sp>
        <p:nvSpPr>
          <p:cNvPr id="3" name="Subtitle 2">
            <a:extLst>
              <a:ext uri="{FF2B5EF4-FFF2-40B4-BE49-F238E27FC236}">
                <a16:creationId xmlns:a16="http://schemas.microsoft.com/office/drawing/2014/main" id="{1E256D6F-9EFD-72FB-A141-196D968292CA}"/>
              </a:ext>
            </a:extLst>
          </p:cNvPr>
          <p:cNvSpPr>
            <a:spLocks noGrp="1"/>
          </p:cNvSpPr>
          <p:nvPr>
            <p:ph type="subTitle" idx="1"/>
          </p:nvPr>
        </p:nvSpPr>
        <p:spPr>
          <a:xfrm>
            <a:off x="5987117" y="2250055"/>
            <a:ext cx="6387200" cy="4231888"/>
          </a:xfrm>
        </p:spPr>
        <p:txBody>
          <a:bodyPr vert="horz" lIns="91440" tIns="45720" rIns="91440" bIns="45720" rtlCol="0" anchor="b">
            <a:noAutofit/>
          </a:bodyPr>
          <a:lstStyle/>
          <a:p>
            <a:pPr algn="l"/>
            <a:r>
              <a:rPr lang="en-US" sz="4000" dirty="0">
                <a:solidFill>
                  <a:schemeClr val="tx2"/>
                </a:solidFill>
              </a:rPr>
              <a:t>How well do I manage my time:</a:t>
            </a:r>
          </a:p>
          <a:p>
            <a:pPr algn="l"/>
            <a:r>
              <a:rPr lang="en-US" sz="4000" dirty="0">
                <a:solidFill>
                  <a:schemeClr val="tx2"/>
                </a:solidFill>
              </a:rPr>
              <a:t>I do not leave my task or assignments on the last minute I always try to finish </a:t>
            </a:r>
            <a:r>
              <a:rPr lang="en-US" sz="4000">
                <a:solidFill>
                  <a:schemeClr val="tx2"/>
                </a:solidFill>
              </a:rPr>
              <a:t>them,</a:t>
            </a:r>
            <a:r>
              <a:rPr lang="en-US" sz="4000" dirty="0">
                <a:solidFill>
                  <a:schemeClr val="tx2"/>
                </a:solidFill>
              </a:rPr>
              <a:t> so I  don’t stress rushing my works in last minutes.</a:t>
            </a:r>
          </a:p>
          <a:p>
            <a:pPr algn="l"/>
            <a:endParaRPr lang="en-US" sz="4000" dirty="0">
              <a:solidFill>
                <a:schemeClr val="tx2"/>
              </a:solidFill>
            </a:endParaRPr>
          </a:p>
        </p:txBody>
      </p:sp>
      <p:pic>
        <p:nvPicPr>
          <p:cNvPr id="7" name="Graphic 6" descr="Questions">
            <a:extLst>
              <a:ext uri="{FF2B5EF4-FFF2-40B4-BE49-F238E27FC236}">
                <a16:creationId xmlns:a16="http://schemas.microsoft.com/office/drawing/2014/main" id="{79731FA3-306D-D6C3-EDC8-14CA3728D1F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267382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9" name="Rectangle 78">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AB8D7D1E-1407-4D5B-9C80-E70D99362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15483" y="762552"/>
            <a:ext cx="5919334" cy="5214332"/>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B74FD1BE-E333-402D-A2AF-8E2D7570F8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15483" y="762552"/>
            <a:ext cx="5919334" cy="5214332"/>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FDDE3270-A872-4E10-80BC-B93D6F0E3F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8088" y="658175"/>
            <a:ext cx="5919334" cy="5214332"/>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24F910-6F9C-356F-F10D-F379EA64ADE6}"/>
              </a:ext>
            </a:extLst>
          </p:cNvPr>
          <p:cNvSpPr>
            <a:spLocks noGrp="1"/>
          </p:cNvSpPr>
          <p:nvPr>
            <p:ph type="ctrTitle"/>
          </p:nvPr>
        </p:nvSpPr>
        <p:spPr>
          <a:xfrm>
            <a:off x="3581400" y="1186940"/>
            <a:ext cx="5228230" cy="3131805"/>
          </a:xfrm>
        </p:spPr>
        <p:txBody>
          <a:bodyPr>
            <a:normAutofit/>
          </a:bodyPr>
          <a:lstStyle/>
          <a:p>
            <a:r>
              <a:rPr lang="en-US" sz="5400" b="1">
                <a:solidFill>
                  <a:schemeClr val="bg1"/>
                </a:solidFill>
              </a:rPr>
              <a:t>Thanks for listening everyone </a:t>
            </a:r>
          </a:p>
        </p:txBody>
      </p:sp>
      <p:sp>
        <p:nvSpPr>
          <p:cNvPr id="83"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4763" y="252951"/>
            <a:ext cx="829613" cy="829613"/>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84" name="Graphic 212">
            <a:extLst>
              <a:ext uri="{FF2B5EF4-FFF2-40B4-BE49-F238E27FC236}">
                <a16:creationId xmlns:a16="http://schemas.microsoft.com/office/drawing/2014/main" id="{DEF7D4A3-132F-4989-B22B-25948794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4763" y="252951"/>
            <a:ext cx="829613" cy="829613"/>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85" name="Freeform: Shape 84">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86" name="Freeform: Shape 85">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87" name="Oval 86">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94957" y="4410821"/>
            <a:ext cx="414409" cy="414409"/>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8" name="Oval 87">
            <a:extLst>
              <a:ext uri="{FF2B5EF4-FFF2-40B4-BE49-F238E27FC236}">
                <a16:creationId xmlns:a16="http://schemas.microsoft.com/office/drawing/2014/main" id="{B94EEEB0-E565-42CB-8299-2454D31F09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94957" y="4410821"/>
            <a:ext cx="414409" cy="414409"/>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89"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8" name="Freeform: Shape 27">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8135368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321</Words>
  <Application>Microsoft Office PowerPoint</Application>
  <PresentationFormat>Widescreen</PresentationFormat>
  <Paragraphs>30</Paragraphs>
  <Slides>7</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Helvetica Neue Medium</vt:lpstr>
      <vt:lpstr>Aptos</vt:lpstr>
      <vt:lpstr>Aptos Display</vt:lpstr>
      <vt:lpstr>Arial</vt:lpstr>
      <vt:lpstr>Calibri</vt:lpstr>
      <vt:lpstr>office theme</vt:lpstr>
      <vt:lpstr>Barbara Bagi</vt:lpstr>
      <vt:lpstr>The Importance of Time Management for Students</vt:lpstr>
      <vt:lpstr>How does it contribute to student success?</vt:lpstr>
      <vt:lpstr>Challenges of Time Management</vt:lpstr>
      <vt:lpstr>Practical Strategies </vt:lpstr>
      <vt:lpstr>Q&amp;A </vt:lpstr>
      <vt:lpstr>Thanks for listening everyone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Scott James</dc:creator>
  <cp:lastModifiedBy>Scott James</cp:lastModifiedBy>
  <cp:revision>552</cp:revision>
  <dcterms:created xsi:type="dcterms:W3CDTF">2025-06-12T10:01:39Z</dcterms:created>
  <dcterms:modified xsi:type="dcterms:W3CDTF">2025-06-14T08:09:40Z</dcterms:modified>
</cp:coreProperties>
</file>