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bookmarkIdSeed="2">
  <p:sldMasterIdLst>
    <p:sldMasterId id="2147483978" r:id="rId4"/>
  </p:sldMasterIdLst>
  <p:notesMasterIdLst>
    <p:notesMasterId r:id="rId18"/>
  </p:notesMasterIdLst>
  <p:sldIdLst>
    <p:sldId id="300" r:id="rId5"/>
    <p:sldId id="306" r:id="rId6"/>
    <p:sldId id="301" r:id="rId7"/>
    <p:sldId id="272" r:id="rId8"/>
    <p:sldId id="308" r:id="rId9"/>
    <p:sldId id="274" r:id="rId10"/>
    <p:sldId id="302" r:id="rId11"/>
    <p:sldId id="303" r:id="rId12"/>
    <p:sldId id="304" r:id="rId13"/>
    <p:sldId id="305" r:id="rId14"/>
    <p:sldId id="299" r:id="rId15"/>
    <p:sldId id="260" r:id="rId16"/>
    <p:sldId id="30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DFD"/>
    <a:srgbClr val="D86E2C"/>
    <a:srgbClr val="B71E42"/>
    <a:srgbClr val="E2DED9"/>
    <a:srgbClr val="DEDBD8"/>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2" autoAdjust="0"/>
    <p:restoredTop sz="80108" autoAdjust="0"/>
  </p:normalViewPr>
  <p:slideViewPr>
    <p:cSldViewPr snapToGrid="0">
      <p:cViewPr varScale="1">
        <p:scale>
          <a:sx n="69" d="100"/>
          <a:sy n="69" d="100"/>
        </p:scale>
        <p:origin x="1234" y="67"/>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B29D77-B786-471D-AFEB-02A14D42BEDB}" type="datetimeFigureOut">
              <a:rPr lang="en-US" smtClean="0"/>
              <a:pPr/>
              <a:t>7/5/22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29D822-88CA-4BA0-89B0-39EA984F64AF}" type="slidenum">
              <a:rPr lang="en-US" smtClean="0"/>
              <a:pPr/>
              <a:t>‹#›</a:t>
            </a:fld>
            <a:endParaRPr lang="en-US"/>
          </a:p>
        </p:txBody>
      </p:sp>
    </p:spTree>
    <p:extLst>
      <p:ext uri="{BB962C8B-B14F-4D97-AF65-F5344CB8AC3E}">
        <p14:creationId xmlns:p14="http://schemas.microsoft.com/office/powerpoint/2010/main" val="748682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4</a:t>
            </a:fld>
            <a:endParaRPr lang="en-US"/>
          </a:p>
        </p:txBody>
      </p:sp>
    </p:spTree>
    <p:extLst>
      <p:ext uri="{BB962C8B-B14F-4D97-AF65-F5344CB8AC3E}">
        <p14:creationId xmlns:p14="http://schemas.microsoft.com/office/powerpoint/2010/main" val="2664974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5</a:t>
            </a:fld>
            <a:endParaRPr lang="en-US"/>
          </a:p>
        </p:txBody>
      </p:sp>
    </p:spTree>
    <p:extLst>
      <p:ext uri="{BB962C8B-B14F-4D97-AF65-F5344CB8AC3E}">
        <p14:creationId xmlns:p14="http://schemas.microsoft.com/office/powerpoint/2010/main" val="2664974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6</a:t>
            </a:fld>
            <a:endParaRPr lang="en-US"/>
          </a:p>
        </p:txBody>
      </p:sp>
    </p:spTree>
    <p:extLst>
      <p:ext uri="{BB962C8B-B14F-4D97-AF65-F5344CB8AC3E}">
        <p14:creationId xmlns:p14="http://schemas.microsoft.com/office/powerpoint/2010/main" val="72535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12</a:t>
            </a:fld>
            <a:endParaRPr lang="en-US"/>
          </a:p>
        </p:txBody>
      </p:sp>
    </p:spTree>
    <p:extLst>
      <p:ext uri="{BB962C8B-B14F-4D97-AF65-F5344CB8AC3E}">
        <p14:creationId xmlns:p14="http://schemas.microsoft.com/office/powerpoint/2010/main" val="2131468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219456" y="146304"/>
            <a:ext cx="11753088"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618979" y="381001"/>
            <a:ext cx="10972800" cy="2209800"/>
          </a:xfrm>
        </p:spPr>
        <p:txBody>
          <a:bodyPr lIns="45720" rIns="228600" anchor="b">
            <a:normAutofit/>
          </a:bodyPr>
          <a:lstStyle>
            <a:lvl1pPr marL="0" algn="r">
              <a:defRPr sz="4800"/>
            </a:lvl1pPr>
            <a:extLst/>
          </a:lstStyle>
          <a:p>
            <a:r>
              <a:rPr kumimoji="0" lang="en-US"/>
              <a:t>Click to edit Master title style</a:t>
            </a:r>
          </a:p>
        </p:txBody>
      </p:sp>
      <p:sp>
        <p:nvSpPr>
          <p:cNvPr id="9" name="Subtitle 8"/>
          <p:cNvSpPr>
            <a:spLocks noGrp="1"/>
          </p:cNvSpPr>
          <p:nvPr>
            <p:ph type="subTitle" idx="1"/>
          </p:nvPr>
        </p:nvSpPr>
        <p:spPr>
          <a:xfrm>
            <a:off x="2844800" y="2819400"/>
            <a:ext cx="8746979"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0" name="Date Placeholder 9"/>
          <p:cNvSpPr>
            <a:spLocks noGrp="1"/>
          </p:cNvSpPr>
          <p:nvPr>
            <p:ph type="dt" sz="half" idx="10"/>
          </p:nvPr>
        </p:nvSpPr>
        <p:spPr>
          <a:xfrm>
            <a:off x="7416800" y="6509004"/>
            <a:ext cx="4003040" cy="274320"/>
          </a:xfrm>
        </p:spPr>
        <p:txBody>
          <a:bodyPr vert="horz" rtlCol="0"/>
          <a:lstStyle/>
          <a:p>
            <a:fld id="{2D202488-4139-4052-B998-251C9C912739}" type="datetimeFigureOut">
              <a:rPr lang="en-US" smtClean="0"/>
              <a:pPr/>
              <a:t>7/5/22</a:t>
            </a:fld>
            <a:endParaRPr lang="en-US"/>
          </a:p>
        </p:txBody>
      </p:sp>
      <p:sp>
        <p:nvSpPr>
          <p:cNvPr id="11" name="Slide Number Placeholder 10"/>
          <p:cNvSpPr>
            <a:spLocks noGrp="1"/>
          </p:cNvSpPr>
          <p:nvPr>
            <p:ph type="sldNum" sz="quarter" idx="11"/>
          </p:nvPr>
        </p:nvSpPr>
        <p:spPr>
          <a:xfrm>
            <a:off x="11518603" y="6509004"/>
            <a:ext cx="619051" cy="274320"/>
          </a:xfrm>
        </p:spPr>
        <p:txBody>
          <a:bodyPr vert="horz" rtlCol="0"/>
          <a:lstStyle>
            <a:lvl1pPr>
              <a:defRPr>
                <a:solidFill>
                  <a:schemeClr val="tx2">
                    <a:shade val="90000"/>
                  </a:schemeClr>
                </a:solidFill>
              </a:defRPr>
            </a:lvl1pPr>
            <a:extLst/>
          </a:lstStyle>
          <a:p>
            <a:fld id="{4FAB73BC-B049-4115-A692-8D63A059BFB8}" type="slidenum">
              <a:rPr lang="en-US" smtClean="0"/>
              <a:pPr/>
              <a:t>‹#›</a:t>
            </a:fld>
            <a:endParaRPr lang="en-US" dirty="0"/>
          </a:p>
        </p:txBody>
      </p:sp>
      <p:sp>
        <p:nvSpPr>
          <p:cNvPr id="12" name="Footer Placeholder 11"/>
          <p:cNvSpPr>
            <a:spLocks noGrp="1"/>
          </p:cNvSpPr>
          <p:nvPr>
            <p:ph type="ftr" sz="quarter" idx="12"/>
          </p:nvPr>
        </p:nvSpPr>
        <p:spPr>
          <a:xfrm>
            <a:off x="2133600" y="6509004"/>
            <a:ext cx="5209952" cy="274320"/>
          </a:xfrm>
        </p:spPr>
        <p:txBody>
          <a:bodyPr vert="horz" rtlCol="0"/>
          <a:lstStyle/>
          <a:p>
            <a:r>
              <a:rPr lang="en-ZA"/>
              <a:t>Add Footer Here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7/5/22</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1333504" y="3267456"/>
            <a:ext cx="98755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63168" y="498230"/>
            <a:ext cx="10363200" cy="2731008"/>
          </a:xfrm>
        </p:spPr>
        <p:txBody>
          <a:bodyPr rIns="100584"/>
          <a:lstStyle>
            <a:lvl1pPr algn="r">
              <a:buNone/>
              <a:defRPr sz="4000" b="1" cap="none">
                <a:solidFill>
                  <a:schemeClr val="accent1">
                    <a:tint val="95000"/>
                    <a:satMod val="200000"/>
                  </a:schemeClr>
                </a:solidFill>
              </a:defRPr>
            </a:lvl1pPr>
            <a:extLst/>
          </a:lstStyle>
          <a:p>
            <a:r>
              <a:rPr kumimoji="0" lang="en-US"/>
              <a:t>Click to edit Master title style</a:t>
            </a:r>
          </a:p>
        </p:txBody>
      </p:sp>
      <p:sp>
        <p:nvSpPr>
          <p:cNvPr id="3" name="Text Placeholder 2"/>
          <p:cNvSpPr>
            <a:spLocks noGrp="1"/>
          </p:cNvSpPr>
          <p:nvPr>
            <p:ph type="body" idx="1"/>
          </p:nvPr>
        </p:nvSpPr>
        <p:spPr>
          <a:xfrm>
            <a:off x="963084" y="3287713"/>
            <a:ext cx="103632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8" name="Date Placeholder 7"/>
          <p:cNvSpPr>
            <a:spLocks noGrp="1"/>
          </p:cNvSpPr>
          <p:nvPr>
            <p:ph type="dt" sz="half" idx="10"/>
          </p:nvPr>
        </p:nvSpPr>
        <p:spPr>
          <a:xfrm>
            <a:off x="7416800" y="6513670"/>
            <a:ext cx="4003040" cy="274320"/>
          </a:xfrm>
        </p:spPr>
        <p:txBody>
          <a:bodyPr vert="horz" rtlCol="0"/>
          <a:lstStyle/>
          <a:p>
            <a:fld id="{2D202488-4139-4052-B998-251C9C912739}" type="datetimeFigureOut">
              <a:rPr lang="en-US" smtClean="0"/>
              <a:pPr/>
              <a:t>7/5/22</a:t>
            </a:fld>
            <a:endParaRPr lang="en-US"/>
          </a:p>
        </p:txBody>
      </p:sp>
      <p:sp>
        <p:nvSpPr>
          <p:cNvPr id="9" name="Slide Number Placeholder 8"/>
          <p:cNvSpPr>
            <a:spLocks noGrp="1"/>
          </p:cNvSpPr>
          <p:nvPr>
            <p:ph type="sldNum" sz="quarter" idx="11"/>
          </p:nvPr>
        </p:nvSpPr>
        <p:spPr>
          <a:xfrm>
            <a:off x="11518603" y="6513670"/>
            <a:ext cx="619051" cy="274320"/>
          </a:xfrm>
        </p:spPr>
        <p:txBody>
          <a:bodyPr vert="horz" rtlCol="0"/>
          <a:lstStyle>
            <a:lvl1pPr>
              <a:defRPr>
                <a:solidFill>
                  <a:schemeClr val="tx2">
                    <a:shade val="90000"/>
                  </a:schemeClr>
                </a:solidFill>
              </a:defRPr>
            </a:lvl1pPr>
            <a:extLst/>
          </a:lstStyle>
          <a:p>
            <a:fld id="{4FAB73BC-B049-4115-A692-8D63A059BFB8}" type="slidenum">
              <a:rPr lang="en-US" smtClean="0"/>
              <a:pPr/>
              <a:t>‹#›</a:t>
            </a:fld>
            <a:endParaRPr lang="en-US" dirty="0"/>
          </a:p>
        </p:txBody>
      </p:sp>
      <p:sp>
        <p:nvSpPr>
          <p:cNvPr id="10" name="Footer Placeholder 9"/>
          <p:cNvSpPr>
            <a:spLocks noGrp="1"/>
          </p:cNvSpPr>
          <p:nvPr>
            <p:ph type="ftr" sz="quarter" idx="12"/>
          </p:nvPr>
        </p:nvSpPr>
        <p:spPr>
          <a:xfrm>
            <a:off x="2133600" y="6513670"/>
            <a:ext cx="5209952" cy="274320"/>
          </a:xfrm>
        </p:spPr>
        <p:txBody>
          <a:bodyPr vert="horz" rtlCol="0"/>
          <a:lstStyle/>
          <a:p>
            <a:r>
              <a:rPr lang="en-ZA"/>
              <a:t>Add Footer Here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645920"/>
            <a:ext cx="53848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645920"/>
            <a:ext cx="53848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D202488-4139-4052-B998-251C9C912739}" type="datetimeFigureOut">
              <a:rPr lang="en-US" smtClean="0"/>
              <a:pPr/>
              <a:t>7/5/22</a:t>
            </a:fld>
            <a:endParaRPr lang="en-US"/>
          </a:p>
        </p:txBody>
      </p:sp>
      <p:sp>
        <p:nvSpPr>
          <p:cNvPr id="6" name="Footer Placeholder 5"/>
          <p:cNvSpPr>
            <a:spLocks noGrp="1"/>
          </p:cNvSpPr>
          <p:nvPr>
            <p:ph type="ftr" sz="quarter" idx="11"/>
          </p:nvPr>
        </p:nvSpPr>
        <p:spPr/>
        <p:txBody>
          <a:bodyPr/>
          <a:lstStyle/>
          <a:p>
            <a:r>
              <a:rPr lang="en-ZA"/>
              <a:t>Add Footer Here</a:t>
            </a:r>
            <a:endParaRPr lang="en-US" dirty="0"/>
          </a:p>
        </p:txBody>
      </p:sp>
      <p:sp>
        <p:nvSpPr>
          <p:cNvPr id="7" name="Slide Number Placeholder 6"/>
          <p:cNvSpPr>
            <a:spLocks noGrp="1"/>
          </p:cNvSpPr>
          <p:nvPr>
            <p:ph type="sldNum" sz="quarter" idx="12"/>
          </p:nvPr>
        </p:nvSpPr>
        <p:spPr>
          <a:xfrm>
            <a:off x="11521440" y="6514568"/>
            <a:ext cx="619051" cy="274320"/>
          </a:xfrm>
        </p:spPr>
        <p:txBody>
          <a:bodyPr/>
          <a:lstStyle/>
          <a:p>
            <a:fld id="{4FAB73BC-B049-4115-A692-8D63A059BFB8}" type="slidenum">
              <a:rPr lang="en-US" smtClean="0"/>
              <a:pPr/>
              <a:t>‹#›</a:t>
            </a:fld>
            <a:endParaRPr lang="en-US" dirty="0"/>
          </a:p>
        </p:txBody>
      </p:sp>
      <p:sp>
        <p:nvSpPr>
          <p:cNvPr id="10" name="Rectangle 9"/>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822325" y="216521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11" name="Rectangle 10"/>
          <p:cNvSpPr/>
          <p:nvPr/>
        </p:nvSpPr>
        <p:spPr>
          <a:xfrm>
            <a:off x="6400800" y="216521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2" name="Title 1"/>
          <p:cNvSpPr>
            <a:spLocks noGrp="1"/>
          </p:cNvSpPr>
          <p:nvPr>
            <p:ph type="title"/>
          </p:nvPr>
        </p:nvSpPr>
        <p:spPr>
          <a:xfrm>
            <a:off x="609600" y="251948"/>
            <a:ext cx="10972800"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535113"/>
            <a:ext cx="5386917"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535113"/>
            <a:ext cx="5389033"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362201"/>
            <a:ext cx="5386917"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362201"/>
            <a:ext cx="5389033"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D202488-4139-4052-B998-251C9C912739}" type="datetimeFigureOut">
              <a:rPr lang="en-US" smtClean="0"/>
              <a:pPr/>
              <a:t>7/5/22</a:t>
            </a:fld>
            <a:endParaRPr lang="en-US"/>
          </a:p>
        </p:txBody>
      </p:sp>
      <p:sp>
        <p:nvSpPr>
          <p:cNvPr id="8" name="Footer Placeholder 7"/>
          <p:cNvSpPr>
            <a:spLocks noGrp="1"/>
          </p:cNvSpPr>
          <p:nvPr>
            <p:ph type="ftr" sz="quarter" idx="11"/>
          </p:nvPr>
        </p:nvSpPr>
        <p:spPr/>
        <p:txBody>
          <a:bodyPr/>
          <a:lstStyle/>
          <a:p>
            <a:r>
              <a:rPr lang="en-ZA"/>
              <a:t>Add Footer Here</a:t>
            </a:r>
            <a:endParaRPr lang="en-US" dirty="0"/>
          </a:p>
        </p:txBody>
      </p:sp>
      <p:sp>
        <p:nvSpPr>
          <p:cNvPr id="9" name="Slide Number Placeholder 8"/>
          <p:cNvSpPr>
            <a:spLocks noGrp="1"/>
          </p:cNvSpPr>
          <p:nvPr>
            <p:ph type="sldNum" sz="quarter" idx="12"/>
          </p:nvPr>
        </p:nvSpPr>
        <p:spPr>
          <a:xfrm>
            <a:off x="11521440" y="6514568"/>
            <a:ext cx="619051" cy="274320"/>
          </a:xfrm>
        </p:spPr>
        <p:txBody>
          <a:bodyPr/>
          <a:lstStyle/>
          <a:p>
            <a:fld id="{4FAB73BC-B049-4115-A692-8D63A059BFB8}" type="slidenum">
              <a:rPr lang="en-US" smtClean="0"/>
              <a:pPr/>
              <a:t>‹#›</a:t>
            </a:fld>
            <a:endParaRPr lang="en-US" dirty="0"/>
          </a:p>
        </p:txBody>
      </p:sp>
      <p:cxnSp>
        <p:nvCxnSpPr>
          <p:cNvPr id="12" name="Straight Connector 11">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53218"/>
            <a:ext cx="10972800"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D202488-4139-4052-B998-251C9C912739}" type="datetimeFigureOut">
              <a:rPr lang="en-US" smtClean="0"/>
              <a:pPr/>
              <a:t>7/5/22</a:t>
            </a:fld>
            <a:endParaRPr lang="en-US"/>
          </a:p>
        </p:txBody>
      </p:sp>
      <p:sp>
        <p:nvSpPr>
          <p:cNvPr id="4" name="Footer Placeholder 3"/>
          <p:cNvSpPr>
            <a:spLocks noGrp="1"/>
          </p:cNvSpPr>
          <p:nvPr>
            <p:ph type="ftr" sz="quarter" idx="11"/>
          </p:nvPr>
        </p:nvSpPr>
        <p:spPr/>
        <p:txBody>
          <a:bodyPr/>
          <a:lstStyle/>
          <a:p>
            <a:r>
              <a:rPr lang="en-ZA"/>
              <a:t>Add Footer Here</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
        <p:nvSpPr>
          <p:cNvPr id="7" name="Rectangle 6"/>
          <p:cNvSpPr/>
          <p:nvPr/>
        </p:nvSpPr>
        <p:spPr>
          <a:xfrm>
            <a:off x="784523" y="1424588"/>
            <a:ext cx="10668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202488-4139-4052-B998-251C9C912739}" type="datetimeFigureOut">
              <a:rPr lang="en-US" smtClean="0"/>
              <a:pPr/>
              <a:t>7/5/22</a:t>
            </a:fld>
            <a:endParaRPr lang="en-US"/>
          </a:p>
        </p:txBody>
      </p:sp>
      <p:sp>
        <p:nvSpPr>
          <p:cNvPr id="3" name="Footer Placeholder 2"/>
          <p:cNvSpPr>
            <a:spLocks noGrp="1"/>
          </p:cNvSpPr>
          <p:nvPr>
            <p:ph type="ftr" sz="quarter" idx="11"/>
          </p:nvPr>
        </p:nvSpPr>
        <p:spPr/>
        <p:txBody>
          <a:bodyPr/>
          <a:lstStyle/>
          <a:p>
            <a:r>
              <a:rPr lang="en-ZA"/>
              <a:t>Add Footer Here </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743403" y="1057656"/>
            <a:ext cx="499872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6617515" y="304800"/>
            <a:ext cx="5242560" cy="762000"/>
          </a:xfrm>
        </p:spPr>
        <p:txBody>
          <a:bodyPr anchor="b"/>
          <a:lstStyle>
            <a:lvl1pPr marL="0" algn="r">
              <a:buNone/>
              <a:defRPr sz="2000" b="1"/>
            </a:lvl1pPr>
            <a:extLst/>
          </a:lstStyle>
          <a:p>
            <a:r>
              <a:rPr kumimoji="0" lang="en-US"/>
              <a:t>Click to edit Master title style</a:t>
            </a:r>
          </a:p>
        </p:txBody>
      </p:sp>
      <p:sp>
        <p:nvSpPr>
          <p:cNvPr id="3" name="Text Placeholder 2"/>
          <p:cNvSpPr>
            <a:spLocks noGrp="1"/>
          </p:cNvSpPr>
          <p:nvPr>
            <p:ph type="body" idx="2"/>
          </p:nvPr>
        </p:nvSpPr>
        <p:spPr>
          <a:xfrm>
            <a:off x="6617515" y="1107560"/>
            <a:ext cx="524256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304800" y="2209800"/>
            <a:ext cx="11555275"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9" name="Date Placeholder 8"/>
          <p:cNvSpPr>
            <a:spLocks noGrp="1"/>
          </p:cNvSpPr>
          <p:nvPr>
            <p:ph type="dt" sz="half" idx="10"/>
          </p:nvPr>
        </p:nvSpPr>
        <p:spPr>
          <a:xfrm>
            <a:off x="7416800" y="6513670"/>
            <a:ext cx="4003040" cy="274320"/>
          </a:xfrm>
        </p:spPr>
        <p:txBody>
          <a:bodyPr vert="horz" rtlCol="0"/>
          <a:lstStyle/>
          <a:p>
            <a:fld id="{2D202488-4139-4052-B998-251C9C912739}" type="datetimeFigureOut">
              <a:rPr lang="en-US" smtClean="0"/>
              <a:pPr/>
              <a:t>7/5/22</a:t>
            </a:fld>
            <a:endParaRPr lang="en-US"/>
          </a:p>
        </p:txBody>
      </p:sp>
      <p:sp>
        <p:nvSpPr>
          <p:cNvPr id="10" name="Slide Number Placeholder 9"/>
          <p:cNvSpPr>
            <a:spLocks noGrp="1"/>
          </p:cNvSpPr>
          <p:nvPr>
            <p:ph type="sldNum" sz="quarter" idx="11"/>
          </p:nvPr>
        </p:nvSpPr>
        <p:spPr>
          <a:xfrm>
            <a:off x="11518603" y="6513670"/>
            <a:ext cx="619051" cy="274320"/>
          </a:xfrm>
        </p:spPr>
        <p:txBody>
          <a:bodyPr vert="horz" rtlCol="0"/>
          <a:lstStyle>
            <a:lvl1pPr>
              <a:defRPr>
                <a:solidFill>
                  <a:schemeClr val="tx2">
                    <a:shade val="90000"/>
                  </a:schemeClr>
                </a:solidFill>
              </a:defRPr>
            </a:lvl1pPr>
            <a:extLst/>
          </a:lstStyle>
          <a:p>
            <a:fld id="{4FAB73BC-B049-4115-A692-8D63A059BFB8}" type="slidenum">
              <a:rPr lang="en-US" smtClean="0"/>
              <a:pPr/>
              <a:t>‹#›</a:t>
            </a:fld>
            <a:endParaRPr lang="en-US" dirty="0"/>
          </a:p>
        </p:txBody>
      </p:sp>
      <p:sp>
        <p:nvSpPr>
          <p:cNvPr id="11" name="Footer Placeholder 10"/>
          <p:cNvSpPr>
            <a:spLocks noGrp="1"/>
          </p:cNvSpPr>
          <p:nvPr>
            <p:ph type="ftr" sz="quarter" idx="12"/>
          </p:nvPr>
        </p:nvSpPr>
        <p:spPr>
          <a:xfrm>
            <a:off x="2133600" y="6513670"/>
            <a:ext cx="5209952" cy="274320"/>
          </a:xfrm>
        </p:spPr>
        <p:txBody>
          <a:bodyPr vert="horz" rtlCol="0"/>
          <a:lstStyle/>
          <a:p>
            <a:r>
              <a:rPr lang="en-ZA"/>
              <a:t>Add Footer Here</a:t>
            </a:r>
            <a:endParaRPr lang="en-US" dirty="0"/>
          </a:p>
        </p:txBody>
      </p:sp>
      <p:cxnSp>
        <p:nvCxnSpPr>
          <p:cNvPr id="12" name="Straight Connector 11">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53924" y="4724400"/>
            <a:ext cx="7315200" cy="664536"/>
          </a:xfrm>
        </p:spPr>
        <p:txBody>
          <a:bodyPr anchor="b"/>
          <a:lstStyle>
            <a:lvl1pPr marL="0" algn="r">
              <a:buNone/>
              <a:defRPr sz="2000" b="1"/>
            </a:lvl1pPr>
            <a:extLst/>
          </a:lstStyle>
          <a:p>
            <a:r>
              <a:rPr kumimoji="0" lang="en-US"/>
              <a:t>Click to edit Master title style</a:t>
            </a:r>
          </a:p>
        </p:txBody>
      </p:sp>
      <p:sp>
        <p:nvSpPr>
          <p:cNvPr id="4" name="Text Placeholder 3"/>
          <p:cNvSpPr>
            <a:spLocks noGrp="1"/>
          </p:cNvSpPr>
          <p:nvPr>
            <p:ph type="body" sz="half" idx="2"/>
          </p:nvPr>
        </p:nvSpPr>
        <p:spPr>
          <a:xfrm>
            <a:off x="4053924" y="5388937"/>
            <a:ext cx="73152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13" name="Picture Placeholder 12"/>
          <p:cNvSpPr>
            <a:spLocks noGrp="1"/>
          </p:cNvSpPr>
          <p:nvPr>
            <p:ph type="pic" idx="1"/>
          </p:nvPr>
        </p:nvSpPr>
        <p:spPr>
          <a:xfrm>
            <a:off x="406400" y="249864"/>
            <a:ext cx="113792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7416800" y="6509004"/>
            <a:ext cx="4003040" cy="274320"/>
          </a:xfrm>
        </p:spPr>
        <p:txBody>
          <a:bodyPr vert="horz" rtlCol="0"/>
          <a:lstStyle/>
          <a:p>
            <a:fld id="{2D202488-4139-4052-B998-251C9C912739}" type="datetimeFigureOut">
              <a:rPr lang="en-US" smtClean="0"/>
              <a:pPr/>
              <a:t>7/5/22</a:t>
            </a:fld>
            <a:endParaRPr lang="en-US"/>
          </a:p>
        </p:txBody>
      </p:sp>
      <p:sp>
        <p:nvSpPr>
          <p:cNvPr id="9" name="Slide Number Placeholder 8"/>
          <p:cNvSpPr>
            <a:spLocks noGrp="1"/>
          </p:cNvSpPr>
          <p:nvPr>
            <p:ph type="sldNum" sz="quarter" idx="11"/>
          </p:nvPr>
        </p:nvSpPr>
        <p:spPr>
          <a:xfrm>
            <a:off x="11518603" y="6509004"/>
            <a:ext cx="619051" cy="274320"/>
          </a:xfrm>
        </p:spPr>
        <p:txBody>
          <a:bodyPr vert="horz" rtlCol="0"/>
          <a:lstStyle>
            <a:lvl1pPr>
              <a:defRPr>
                <a:solidFill>
                  <a:schemeClr val="tx2">
                    <a:shade val="90000"/>
                  </a:schemeClr>
                </a:solidFill>
              </a:defRPr>
            </a:lvl1pPr>
            <a:extLst/>
          </a:lstStyle>
          <a:p>
            <a:fld id="{867E5644-1E61-4311-A31E-84CB9C7AA8A9}" type="slidenum">
              <a:rPr lang="en-US" smtClean="0"/>
              <a:pPr/>
              <a:t>‹#›</a:t>
            </a:fld>
            <a:endParaRPr lang="en-US" dirty="0"/>
          </a:p>
        </p:txBody>
      </p:sp>
      <p:sp>
        <p:nvSpPr>
          <p:cNvPr id="10" name="Footer Placeholder 9"/>
          <p:cNvSpPr>
            <a:spLocks noGrp="1"/>
          </p:cNvSpPr>
          <p:nvPr>
            <p:ph type="ftr" sz="quarter" idx="12"/>
          </p:nvPr>
        </p:nvSpPr>
        <p:spPr>
          <a:xfrm>
            <a:off x="2133600" y="6509004"/>
            <a:ext cx="5209952" cy="274320"/>
          </a:xfrm>
        </p:spPr>
        <p:txBody>
          <a:bodyPr vert="horz" rtlCol="0"/>
          <a:lstStyle/>
          <a:p>
            <a:r>
              <a:rPr lang="en-ZA"/>
              <a:t>Add Footer Here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7/5/22</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lvl1pPr algn="l">
              <a:defRPr/>
            </a:lvl1pPr>
            <a:extLs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7/5/22</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202488-4139-4052-B998-251C9C912739}" type="datetimeFigureOut">
              <a:rPr lang="en-US" smtClean="0"/>
              <a:pPr/>
              <a:t>7/5/22</a:t>
            </a:fld>
            <a:endParaRPr lang="en-US"/>
          </a:p>
        </p:txBody>
      </p:sp>
      <p:sp>
        <p:nvSpPr>
          <p:cNvPr id="5" name="Footer Placeholder 4"/>
          <p:cNvSpPr>
            <a:spLocks noGrp="1"/>
          </p:cNvSpPr>
          <p:nvPr>
            <p:ph type="ftr" sz="quarter" idx="11"/>
          </p:nvPr>
        </p:nvSpPr>
        <p:spPr/>
        <p:txBody>
          <a:bodyPr/>
          <a:lstStyle/>
          <a:p>
            <a:r>
              <a:rPr lang="en-ZA" dirty="0"/>
              <a:t>Add Footer Here</a:t>
            </a:r>
            <a:endParaRPr lang="en-US" dirty="0"/>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6888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3"/>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8679" y="2168318"/>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202488-4139-4052-B998-251C9C912739}" type="datetimeFigureOut">
              <a:rPr lang="en-US" smtClean="0"/>
              <a:pPr/>
              <a:t>7/5/22</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7750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5"/>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87315" y="2755515"/>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2486" y="1954249"/>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2486" y="2752737"/>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202488-4139-4052-B998-251C9C912739}" type="datetimeFigureOut">
              <a:rPr lang="en-US" smtClean="0"/>
              <a:pPr/>
              <a:t>7/5/22</a:t>
            </a:fld>
            <a:endParaRPr lang="en-US"/>
          </a:p>
        </p:txBody>
      </p:sp>
      <p:sp>
        <p:nvSpPr>
          <p:cNvPr id="8" name="Footer Placeholder 7"/>
          <p:cNvSpPr>
            <a:spLocks noGrp="1"/>
          </p:cNvSpPr>
          <p:nvPr>
            <p:ph type="ftr" sz="quarter" idx="11"/>
          </p:nvPr>
        </p:nvSpPr>
        <p:spPr/>
        <p:txBody>
          <a:bodyPr/>
          <a:lstStyle/>
          <a:p>
            <a:r>
              <a:rPr lang="en-ZA" dirty="0"/>
              <a:t>Add Footer Here</a:t>
            </a:r>
            <a:endParaRPr lang="en-US" dirty="0"/>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81749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smtClean="0"/>
              <a:pPr/>
              <a:t>7/5/22</a:t>
            </a:fld>
            <a:endParaRPr lang="en-US"/>
          </a:p>
        </p:txBody>
      </p:sp>
      <p:sp>
        <p:nvSpPr>
          <p:cNvPr id="4" name="Footer Placeholder 3"/>
          <p:cNvSpPr>
            <a:spLocks noGrp="1"/>
          </p:cNvSpPr>
          <p:nvPr>
            <p:ph type="ftr" sz="quarter" idx="11"/>
          </p:nvPr>
        </p:nvSpPr>
        <p:spPr/>
        <p:txBody>
          <a:bodyPr/>
          <a:lstStyle/>
          <a:p>
            <a:r>
              <a:rPr lang="en-ZA" dirty="0"/>
              <a:t>Add Footer Here</a:t>
            </a:r>
            <a:endParaRPr lang="en-US" dirty="0"/>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39550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0909" y="1645522"/>
            <a:ext cx="3600000" cy="383672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7/5/22</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81653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and Gallery ">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873638" y="5144980"/>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7/5/22</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42703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219456" y="147085"/>
            <a:ext cx="11747795"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Footer Placeholder 2"/>
          <p:cNvSpPr>
            <a:spLocks noGrp="1"/>
          </p:cNvSpPr>
          <p:nvPr>
            <p:ph type="ftr" sz="quarter" idx="3"/>
          </p:nvPr>
        </p:nvSpPr>
        <p:spPr>
          <a:xfrm>
            <a:off x="1727200" y="6400800"/>
            <a:ext cx="5616352"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r>
              <a:rPr lang="en-ZA"/>
              <a:t>Add Footer Here</a:t>
            </a:r>
            <a:endParaRPr lang="en-US" dirty="0"/>
          </a:p>
        </p:txBody>
      </p:sp>
      <p:sp>
        <p:nvSpPr>
          <p:cNvPr id="14" name="Date Placeholder 13"/>
          <p:cNvSpPr>
            <a:spLocks noGrp="1"/>
          </p:cNvSpPr>
          <p:nvPr>
            <p:ph type="dt" sz="half" idx="2"/>
          </p:nvPr>
        </p:nvSpPr>
        <p:spPr>
          <a:xfrm>
            <a:off x="7416800" y="6400800"/>
            <a:ext cx="400304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2D202488-4139-4052-B998-251C9C912739}" type="datetimeFigureOut">
              <a:rPr lang="en-US" smtClean="0"/>
              <a:pPr/>
              <a:t>7/5/22</a:t>
            </a:fld>
            <a:endParaRPr lang="en-US"/>
          </a:p>
        </p:txBody>
      </p:sp>
      <p:sp>
        <p:nvSpPr>
          <p:cNvPr id="23" name="Slide Number Placeholder 22"/>
          <p:cNvSpPr>
            <a:spLocks noGrp="1"/>
          </p:cNvSpPr>
          <p:nvPr>
            <p:ph type="sldNum" sz="quarter" idx="4"/>
          </p:nvPr>
        </p:nvSpPr>
        <p:spPr>
          <a:xfrm>
            <a:off x="11518603" y="6514568"/>
            <a:ext cx="619051"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4FAB73BC-B049-4115-A692-8D63A059BFB8}" type="slidenum">
              <a:rPr lang="en-US" smtClean="0"/>
              <a:pPr/>
              <a:t>‹#›</a:t>
            </a:fld>
            <a:endParaRPr lang="en-US" dirty="0"/>
          </a:p>
        </p:txBody>
      </p:sp>
      <p:sp>
        <p:nvSpPr>
          <p:cNvPr id="22" name="Title Placeholder 21"/>
          <p:cNvSpPr>
            <a:spLocks noGrp="1"/>
          </p:cNvSpPr>
          <p:nvPr>
            <p:ph type="title"/>
          </p:nvPr>
        </p:nvSpPr>
        <p:spPr>
          <a:xfrm>
            <a:off x="609600" y="253536"/>
            <a:ext cx="10972800" cy="1143000"/>
          </a:xfrm>
          <a:prstGeom prst="rect">
            <a:avLst/>
          </a:prstGeom>
        </p:spPr>
        <p:txBody>
          <a:bodyPr rIns="91440" anchor="b">
            <a:normAutofit/>
            <a:scene3d>
              <a:camera prst="orthographicFront"/>
              <a:lightRig rig="soft" dir="t">
                <a:rot lat="0" lon="0" rev="2400000"/>
              </a:lightRig>
            </a:scene3d>
            <a:sp3d>
              <a:bevelT w="19050" h="12700"/>
            </a:sp3d>
          </a:bodyPr>
          <a:lstStyle/>
          <a:p>
            <a:r>
              <a:rPr kumimoji="0" lang="en-US"/>
              <a:t>Click to edit Master title style</a:t>
            </a:r>
          </a:p>
        </p:txBody>
      </p:sp>
      <p:sp>
        <p:nvSpPr>
          <p:cNvPr id="13" name="Text Placeholder 12"/>
          <p:cNvSpPr>
            <a:spLocks noGrp="1"/>
          </p:cNvSpPr>
          <p:nvPr>
            <p:ph type="body" idx="1"/>
          </p:nvPr>
        </p:nvSpPr>
        <p:spPr>
          <a:xfrm>
            <a:off x="609600" y="1646237"/>
            <a:ext cx="10972800" cy="452628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 id="2147483686" r:id="rId12"/>
    <p:sldLayoutId id="2147483688" r:id="rId13"/>
    <p:sldLayoutId id="2147483689" r:id="rId14"/>
    <p:sldLayoutId id="2147483690" r:id="rId15"/>
    <p:sldLayoutId id="2147483692" r:id="rId16"/>
    <p:sldLayoutId id="2147483696" r:id="rId17"/>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881149" y="2859578"/>
            <a:ext cx="10363200" cy="1945179"/>
          </a:xfrm>
        </p:spPr>
        <p:txBody>
          <a:bodyPr>
            <a:normAutofit fontScale="90000"/>
          </a:bodyPr>
          <a:lstStyle/>
          <a:p>
            <a:pPr algn="ctr"/>
            <a:br>
              <a:rPr lang="en-AU" b="1" i="1" u="sng" dirty="0">
                <a:latin typeface="Times New Roman" pitchFamily="18" charset="0"/>
                <a:cs typeface="Times New Roman" pitchFamily="18" charset="0"/>
              </a:rPr>
            </a:br>
            <a:br>
              <a:rPr lang="en-AU" b="1" i="1" u="sng" dirty="0">
                <a:latin typeface="Times New Roman" pitchFamily="18" charset="0"/>
                <a:cs typeface="Times New Roman" pitchFamily="18" charset="0"/>
              </a:rPr>
            </a:br>
            <a:br>
              <a:rPr lang="en-AU" b="1" i="1" u="sng" dirty="0">
                <a:latin typeface="Times New Roman" pitchFamily="18" charset="0"/>
                <a:cs typeface="Times New Roman" pitchFamily="18" charset="0"/>
              </a:rPr>
            </a:br>
            <a:br>
              <a:rPr lang="en-AU" b="1" i="1" u="sng" dirty="0">
                <a:latin typeface="Times New Roman" pitchFamily="18" charset="0"/>
                <a:cs typeface="Times New Roman" pitchFamily="18" charset="0"/>
              </a:rPr>
            </a:br>
            <a:br>
              <a:rPr lang="en-US" b="1" i="1" u="sng" dirty="0">
                <a:latin typeface="Times New Roman" pitchFamily="18" charset="0"/>
                <a:cs typeface="Times New Roman" pitchFamily="18" charset="0"/>
              </a:rPr>
            </a:br>
            <a:r>
              <a:rPr lang="en-US" b="1" i="1" u="sng" dirty="0">
                <a:latin typeface="Times New Roman" pitchFamily="18" charset="0"/>
                <a:cs typeface="Times New Roman" pitchFamily="18" charset="0"/>
              </a:rPr>
              <a:t>BMSW-4004</a:t>
            </a:r>
            <a:br>
              <a:rPr lang="en-US" b="1" i="1" u="sng" dirty="0">
                <a:latin typeface="Times New Roman" pitchFamily="18" charset="0"/>
                <a:cs typeface="Times New Roman" pitchFamily="18" charset="0"/>
              </a:rPr>
            </a:br>
            <a:r>
              <a:rPr lang="en-US" sz="8900" b="1" i="1" u="sng" dirty="0">
                <a:solidFill>
                  <a:schemeClr val="tx2">
                    <a:lumMod val="75000"/>
                  </a:schemeClr>
                </a:solidFill>
                <a:latin typeface="Times New Roman" pitchFamily="18" charset="0"/>
                <a:cs typeface="Times New Roman" pitchFamily="18" charset="0"/>
              </a:rPr>
              <a:t>Problem Solving and Decision Making</a:t>
            </a:r>
            <a:br>
              <a:rPr lang="en-US" sz="6700" b="1" i="1" u="sng" dirty="0">
                <a:solidFill>
                  <a:schemeClr val="tx2">
                    <a:lumMod val="75000"/>
                  </a:schemeClr>
                </a:solidFill>
                <a:latin typeface="Times New Roman" pitchFamily="18" charset="0"/>
                <a:cs typeface="Times New Roman" pitchFamily="18" charset="0"/>
              </a:rPr>
            </a:br>
            <a:br>
              <a:rPr lang="en-US" b="1" i="1" u="sng" dirty="0">
                <a:solidFill>
                  <a:schemeClr val="tx2">
                    <a:lumMod val="75000"/>
                  </a:schemeClr>
                </a:solidFill>
                <a:latin typeface="Times New Roman" pitchFamily="18" charset="0"/>
                <a:cs typeface="Times New Roman" pitchFamily="18" charset="0"/>
              </a:rPr>
            </a:br>
            <a:endParaRPr lang="en-US" dirty="0">
              <a:solidFill>
                <a:schemeClr val="tx2">
                  <a:lumMod val="75000"/>
                </a:schemeClr>
              </a:solidFill>
              <a:latin typeface="Times New Roman" pitchFamily="18" charset="0"/>
              <a:cs typeface="Times New Roman" pitchFamily="18" charset="0"/>
            </a:endParaRPr>
          </a:p>
        </p:txBody>
      </p:sp>
      <p:sp>
        <p:nvSpPr>
          <p:cNvPr id="9" name="Subtitle 8"/>
          <p:cNvSpPr>
            <a:spLocks noGrp="1"/>
          </p:cNvSpPr>
          <p:nvPr>
            <p:ph type="subTitle" idx="1"/>
          </p:nvPr>
        </p:nvSpPr>
        <p:spPr>
          <a:xfrm>
            <a:off x="382384" y="5004262"/>
            <a:ext cx="11809615" cy="1163782"/>
          </a:xfrm>
        </p:spPr>
        <p:txBody>
          <a:bodyPr>
            <a:normAutofit lnSpcReduction="10000"/>
          </a:bodyPr>
          <a:lstStyle/>
          <a:p>
            <a:pPr algn="ctr"/>
            <a:r>
              <a:rPr lang="en-US" sz="3900" b="1" dirty="0">
                <a:latin typeface="Times New Roman" pitchFamily="18" charset="0"/>
                <a:cs typeface="Times New Roman" pitchFamily="18" charset="0"/>
              </a:rPr>
              <a:t>Submitted by: Adrian </a:t>
            </a:r>
            <a:r>
              <a:rPr lang="en-US" sz="3900" b="1" dirty="0" err="1">
                <a:latin typeface="Times New Roman" pitchFamily="18" charset="0"/>
                <a:cs typeface="Times New Roman" pitchFamily="18" charset="0"/>
              </a:rPr>
              <a:t>Duman</a:t>
            </a:r>
            <a:endParaRPr lang="en-US" sz="3900" b="1" dirty="0">
              <a:latin typeface="Times New Roman" pitchFamily="18" charset="0"/>
              <a:cs typeface="Times New Roman" pitchFamily="18" charset="0"/>
            </a:endParaRPr>
          </a:p>
          <a:p>
            <a:pPr algn="ctr"/>
            <a:r>
              <a:rPr lang="en-US" sz="3900" b="1" dirty="0">
                <a:latin typeface="Times New Roman" pitchFamily="18" charset="0"/>
                <a:cs typeface="Times New Roman" pitchFamily="18" charset="0"/>
              </a:rPr>
              <a:t>Id:- 2026203</a:t>
            </a: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itchFamily="18" charset="0"/>
                <a:cs typeface="Times New Roman" pitchFamily="18" charset="0"/>
              </a:rPr>
              <a:t>Table of contents</a:t>
            </a:r>
          </a:p>
        </p:txBody>
      </p:sp>
      <p:sp>
        <p:nvSpPr>
          <p:cNvPr id="3" name="Content Placeholder 2"/>
          <p:cNvSpPr>
            <a:spLocks noGrp="1"/>
          </p:cNvSpPr>
          <p:nvPr>
            <p:ph idx="1"/>
          </p:nvPr>
        </p:nvSpPr>
        <p:spPr>
          <a:xfrm>
            <a:off x="609600" y="1496291"/>
            <a:ext cx="10972800" cy="4958517"/>
          </a:xfrm>
        </p:spPr>
        <p:txBody>
          <a:bodyPr>
            <a:normAutofit/>
          </a:bodyPr>
          <a:lstStyle/>
          <a:p>
            <a:pPr algn="just">
              <a:lnSpc>
                <a:spcPct val="150000"/>
              </a:lnSpc>
            </a:pPr>
            <a:r>
              <a:rPr lang="en-US" sz="2000" dirty="0">
                <a:latin typeface="Times New Roman" pitchFamily="18" charset="0"/>
                <a:cs typeface="Times New Roman" pitchFamily="18" charset="0"/>
              </a:rPr>
              <a:t>Introduction</a:t>
            </a:r>
          </a:p>
          <a:p>
            <a:pPr algn="just">
              <a:lnSpc>
                <a:spcPct val="150000"/>
              </a:lnSpc>
            </a:pPr>
            <a:r>
              <a:rPr lang="en-US" sz="2000" dirty="0">
                <a:latin typeface="Times New Roman" pitchFamily="18" charset="0"/>
                <a:cs typeface="Times New Roman" pitchFamily="18" charset="0"/>
              </a:rPr>
              <a:t>Nature and impact of the complex problem </a:t>
            </a:r>
          </a:p>
          <a:p>
            <a:pPr algn="just">
              <a:lnSpc>
                <a:spcPct val="150000"/>
              </a:lnSpc>
            </a:pPr>
            <a:r>
              <a:rPr lang="en-GB" sz="2000" dirty="0">
                <a:latin typeface="Times New Roman" pitchFamily="18" charset="0"/>
                <a:cs typeface="Times New Roman" pitchFamily="18" charset="0"/>
              </a:rPr>
              <a:t>PESTLE analysis </a:t>
            </a:r>
          </a:p>
          <a:p>
            <a:pPr algn="just">
              <a:lnSpc>
                <a:spcPct val="150000"/>
              </a:lnSpc>
            </a:pPr>
            <a:r>
              <a:rPr lang="en-GB" sz="2000" dirty="0">
                <a:latin typeface="Times New Roman" pitchFamily="18" charset="0"/>
                <a:cs typeface="Times New Roman" pitchFamily="18" charset="0"/>
              </a:rPr>
              <a:t> A research-informed cause-and-effect analysis</a:t>
            </a:r>
          </a:p>
          <a:p>
            <a:pPr algn="just">
              <a:lnSpc>
                <a:spcPct val="150000"/>
              </a:lnSpc>
            </a:pPr>
            <a:r>
              <a:rPr lang="en-GB" sz="2000" dirty="0">
                <a:latin typeface="Times New Roman" pitchFamily="18" charset="0"/>
                <a:cs typeface="Times New Roman" pitchFamily="18" charset="0"/>
              </a:rPr>
              <a:t>Alternative solutions </a:t>
            </a:r>
          </a:p>
          <a:p>
            <a:pPr algn="just">
              <a:lnSpc>
                <a:spcPct val="150000"/>
              </a:lnSpc>
            </a:pPr>
            <a:r>
              <a:rPr lang="en-GB" sz="2000" dirty="0">
                <a:latin typeface="Times New Roman" pitchFamily="18" charset="0"/>
                <a:cs typeface="Times New Roman" pitchFamily="18" charset="0"/>
              </a:rPr>
              <a:t>Conclusion </a:t>
            </a:r>
            <a:endParaRPr lang="en-US" sz="20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26473" y="349135"/>
            <a:ext cx="10972800" cy="997528"/>
          </a:xfrm>
        </p:spPr>
        <p:txBody>
          <a:bodyPr>
            <a:normAutofit/>
          </a:bodyPr>
          <a:lstStyle/>
          <a:p>
            <a:pPr algn="ctr"/>
            <a:r>
              <a:rPr lang="en-US" sz="3200" b="1" dirty="0">
                <a:latin typeface="Times New Roman" pitchFamily="18" charset="0"/>
                <a:cs typeface="Times New Roman" pitchFamily="18" charset="0"/>
              </a:rPr>
              <a:t>Introduction</a:t>
            </a:r>
          </a:p>
        </p:txBody>
      </p:sp>
      <p:sp>
        <p:nvSpPr>
          <p:cNvPr id="5" name="Content Placeholder 4"/>
          <p:cNvSpPr>
            <a:spLocks noGrp="1"/>
          </p:cNvSpPr>
          <p:nvPr>
            <p:ph idx="1"/>
          </p:nvPr>
        </p:nvSpPr>
        <p:spPr>
          <a:xfrm>
            <a:off x="293913" y="1446415"/>
            <a:ext cx="5486401" cy="5104013"/>
          </a:xfrm>
        </p:spPr>
        <p:txBody>
          <a:bodyPr>
            <a:normAutofit/>
          </a:bodyPr>
          <a:lstStyle/>
          <a:p>
            <a:pPr algn="just">
              <a:lnSpc>
                <a:spcPct val="150000"/>
              </a:lnSpc>
              <a:buNone/>
            </a:pPr>
            <a:r>
              <a:rPr lang="en-US" sz="2000" dirty="0">
                <a:latin typeface="Times New Roman" pitchFamily="18" charset="0"/>
                <a:cs typeface="Times New Roman" pitchFamily="18" charset="0"/>
              </a:rPr>
              <a:t>The problem solving is considered as analytical process and it has been used so as to make clear undersartdning about range of possible solutions. In addition, decision making skills are a complex process that is required to make respective decisions with this particular journey is followed with attentiveness (</a:t>
            </a:r>
            <a:r>
              <a:rPr lang="en-US" sz="2000" dirty="0" err="1">
                <a:latin typeface="Times New Roman" pitchFamily="18" charset="0"/>
                <a:cs typeface="Times New Roman" pitchFamily="18" charset="0"/>
              </a:rPr>
              <a:t>Daher</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Anabousy</a:t>
            </a:r>
            <a:r>
              <a:rPr lang="en-US" sz="2000" dirty="0">
                <a:latin typeface="Times New Roman" pitchFamily="18" charset="0"/>
                <a:cs typeface="Times New Roman" pitchFamily="18" charset="0"/>
              </a:rPr>
              <a:t>, 2020).</a:t>
            </a:r>
          </a:p>
        </p:txBody>
      </p:sp>
      <p:pic>
        <p:nvPicPr>
          <p:cNvPr id="33794" name="Picture 2" descr="Infographic Design Elements with Six Options for Problem Solving Steps  Stock Vector - Illustration of design, idea: 151968545"/>
          <p:cNvPicPr>
            <a:picLocks noChangeAspect="1" noChangeArrowheads="1"/>
          </p:cNvPicPr>
          <p:nvPr/>
        </p:nvPicPr>
        <p:blipFill>
          <a:blip r:embed="rId3"/>
          <a:srcRect b="11918"/>
          <a:stretch>
            <a:fillRect/>
          </a:stretch>
        </p:blipFill>
        <p:spPr bwMode="auto">
          <a:xfrm>
            <a:off x="6487064" y="1639017"/>
            <a:ext cx="4929715" cy="4583723"/>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68908" y="403988"/>
            <a:ext cx="8596668" cy="625311"/>
          </a:xfrm>
        </p:spPr>
        <p:txBody>
          <a:bodyPr>
            <a:normAutofit fontScale="90000"/>
          </a:bodyPr>
          <a:lstStyle/>
          <a:p>
            <a:pPr algn="ctr"/>
            <a:r>
              <a:rPr lang="en-US" sz="3600" b="1" dirty="0">
                <a:solidFill>
                  <a:schemeClr val="tx1"/>
                </a:solidFill>
                <a:latin typeface="Times New Roman" panose="02020603050405020304" pitchFamily="18" charset="0"/>
                <a:cs typeface="Times New Roman" panose="02020603050405020304" pitchFamily="18" charset="0"/>
              </a:rPr>
              <a:t>Nature and impact of the complex problem </a:t>
            </a:r>
          </a:p>
        </p:txBody>
      </p:sp>
      <p:sp>
        <p:nvSpPr>
          <p:cNvPr id="2" name="Content Placeholder 1"/>
          <p:cNvSpPr>
            <a:spLocks noGrp="1"/>
          </p:cNvSpPr>
          <p:nvPr>
            <p:ph idx="1"/>
          </p:nvPr>
        </p:nvSpPr>
        <p:spPr>
          <a:xfrm>
            <a:off x="199506" y="1698171"/>
            <a:ext cx="4887884" cy="4952011"/>
          </a:xfrm>
        </p:spPr>
        <p:txBody>
          <a:bodyPr>
            <a:normAutofit/>
          </a:bodyPr>
          <a:lstStyle/>
          <a:p>
            <a:pPr marL="0" indent="0" algn="just">
              <a:lnSpc>
                <a:spcPct val="150000"/>
              </a:lnSpc>
              <a:buNone/>
            </a:pPr>
            <a:r>
              <a:rPr lang="en-US" sz="2000" dirty="0">
                <a:latin typeface="Times New Roman" pitchFamily="18" charset="0"/>
                <a:cs typeface="Times New Roman" pitchFamily="18" charset="0"/>
              </a:rPr>
              <a:t>NHS mental health and hospitals and the community providers currently face a problem and it is based on shortage of employees. It is basically more than 100,000 FTE staff (it reflects one in eleven posts) and it affects the key working groups as well. Due to this shortage on the greatest challenges are faced by nurses (it reflect that there is one nurse of eight post) and there is 41,000 vacancies for nurses.</a:t>
            </a:r>
          </a:p>
        </p:txBody>
      </p:sp>
      <p:sp>
        <p:nvSpPr>
          <p:cNvPr id="35842" name="AutoShape 2"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5844" name="AutoShape 4"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1746" name="AutoShape 2" descr="Staffing Shortages in the UK's Care Sector: A Sign of Things to Come |  Center for Global Development | Ideas to Ac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1748" name="AutoShape 4" descr="Staffing Shortages in the UK's Care Sector: A Sign of Things to Come |  Center for Global Development | Ideas to Ac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1750" name="Picture 6" descr="Staffing Shortages in the UK's Care Sector: A Sign of Things to Come |  Center for Global Development | Ideas to Action"/>
          <p:cNvPicPr>
            <a:picLocks noChangeAspect="1" noChangeArrowheads="1"/>
          </p:cNvPicPr>
          <p:nvPr/>
        </p:nvPicPr>
        <p:blipFill>
          <a:blip r:embed="rId3"/>
          <a:srcRect/>
          <a:stretch>
            <a:fillRect/>
          </a:stretch>
        </p:blipFill>
        <p:spPr bwMode="auto">
          <a:xfrm>
            <a:off x="5257799" y="1992085"/>
            <a:ext cx="6384471" cy="3918857"/>
          </a:xfrm>
          <a:prstGeom prst="rect">
            <a:avLst/>
          </a:prstGeom>
          <a:noFill/>
        </p:spPr>
      </p:pic>
    </p:spTree>
    <p:extLst>
      <p:ext uri="{BB962C8B-B14F-4D97-AF65-F5344CB8AC3E}">
        <p14:creationId xmlns:p14="http://schemas.microsoft.com/office/powerpoint/2010/main" val="2620285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68908" y="403988"/>
            <a:ext cx="8596668" cy="625311"/>
          </a:xfrm>
        </p:spPr>
        <p:txBody>
          <a:bodyPr>
            <a:normAutofit fontScale="90000"/>
          </a:bodyPr>
          <a:lstStyle/>
          <a:p>
            <a:pPr algn="ctr"/>
            <a:r>
              <a:rPr lang="en-US" sz="3600" b="1" dirty="0" err="1">
                <a:solidFill>
                  <a:schemeClr val="tx1"/>
                </a:solidFill>
                <a:latin typeface="Times New Roman" panose="02020603050405020304" pitchFamily="18" charset="0"/>
                <a:cs typeface="Times New Roman" panose="02020603050405020304" pitchFamily="18" charset="0"/>
              </a:rPr>
              <a:t>Continuee</a:t>
            </a:r>
            <a:endParaRPr lang="en-US" sz="3600" b="1" dirty="0">
              <a:solidFill>
                <a:schemeClr val="tx1"/>
              </a:solidFill>
              <a:latin typeface="Times New Roman" panose="02020603050405020304" pitchFamily="18" charset="0"/>
              <a:cs typeface="Times New Roman" panose="02020603050405020304" pitchFamily="18" charset="0"/>
            </a:endParaRPr>
          </a:p>
        </p:txBody>
      </p:sp>
      <p:sp>
        <p:nvSpPr>
          <p:cNvPr id="2" name="Content Placeholder 1"/>
          <p:cNvSpPr>
            <a:spLocks noGrp="1"/>
          </p:cNvSpPr>
          <p:nvPr>
            <p:ph idx="1"/>
          </p:nvPr>
        </p:nvSpPr>
        <p:spPr>
          <a:xfrm>
            <a:off x="522514" y="1649187"/>
            <a:ext cx="5234348" cy="4984668"/>
          </a:xfrm>
        </p:spPr>
        <p:txBody>
          <a:bodyPr>
            <a:normAutofit/>
          </a:bodyPr>
          <a:lstStyle/>
          <a:p>
            <a:pPr marL="0" indent="0" algn="just">
              <a:lnSpc>
                <a:spcPct val="150000"/>
              </a:lnSpc>
              <a:buNone/>
            </a:pPr>
            <a:r>
              <a:rPr lang="en-US" sz="2000" dirty="0">
                <a:latin typeface="Times New Roman" pitchFamily="18" charset="0"/>
                <a:cs typeface="Times New Roman" pitchFamily="18" charset="0"/>
              </a:rPr>
              <a:t>The adult social care also being in pressure as they also face many of issues as like NHS and there are about 1.1 million FTE jobs within adult social care and these vacancies get rises and with this one in  ten and one in eleven social care roles are vacant. Furthermore, the registered vacancy of nurse is about 12% within adult social care and it implies 5000 nursing vacancies within respective sector.</a:t>
            </a:r>
          </a:p>
        </p:txBody>
      </p:sp>
      <p:sp>
        <p:nvSpPr>
          <p:cNvPr id="35842" name="AutoShape 2"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5844" name="AutoShape 4"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050" name="Picture 2" descr="Hospital staff shortages: Environmental and organizational determinants and  implications for patient satisfaction - ScienceDirect"/>
          <p:cNvPicPr>
            <a:picLocks noChangeAspect="1" noChangeArrowheads="1"/>
          </p:cNvPicPr>
          <p:nvPr/>
        </p:nvPicPr>
        <p:blipFill>
          <a:blip r:embed="rId3"/>
          <a:srcRect/>
          <a:stretch>
            <a:fillRect/>
          </a:stretch>
        </p:blipFill>
        <p:spPr bwMode="auto">
          <a:xfrm>
            <a:off x="5854245" y="1733322"/>
            <a:ext cx="5837011" cy="4520520"/>
          </a:xfrm>
          <a:prstGeom prst="rect">
            <a:avLst/>
          </a:prstGeom>
          <a:noFill/>
        </p:spPr>
      </p:pic>
    </p:spTree>
    <p:extLst>
      <p:ext uri="{BB962C8B-B14F-4D97-AF65-F5344CB8AC3E}">
        <p14:creationId xmlns:p14="http://schemas.microsoft.com/office/powerpoint/2010/main" val="2620285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91986" y="286491"/>
            <a:ext cx="10429207" cy="931027"/>
          </a:xfrm>
        </p:spPr>
        <p:txBody>
          <a:bodyPr>
            <a:noAutofit/>
          </a:bodyPr>
          <a:lstStyle/>
          <a:p>
            <a:pPr algn="ctr">
              <a:lnSpc>
                <a:spcPct val="150000"/>
              </a:lnSpc>
            </a:pPr>
            <a:r>
              <a:rPr lang="en-US" sz="3200" b="1" dirty="0">
                <a:latin typeface="Times New Roman" pitchFamily="18" charset="0"/>
                <a:cs typeface="Times New Roman" pitchFamily="18" charset="0"/>
              </a:rPr>
              <a:t>PESTLE analysis </a:t>
            </a:r>
          </a:p>
        </p:txBody>
      </p:sp>
      <p:sp>
        <p:nvSpPr>
          <p:cNvPr id="2" name="Content Placeholder 1"/>
          <p:cNvSpPr>
            <a:spLocks noGrp="1"/>
          </p:cNvSpPr>
          <p:nvPr>
            <p:ph idx="1"/>
          </p:nvPr>
        </p:nvSpPr>
        <p:spPr>
          <a:xfrm>
            <a:off x="299259" y="1436914"/>
            <a:ext cx="5138155" cy="5144391"/>
          </a:xfrm>
        </p:spPr>
        <p:txBody>
          <a:bodyPr>
            <a:normAutofit fontScale="92500" lnSpcReduction="10000"/>
          </a:bodyPr>
          <a:lstStyle/>
          <a:p>
            <a:pPr algn="just">
              <a:lnSpc>
                <a:spcPct val="150000"/>
              </a:lnSpc>
              <a:buNone/>
            </a:pPr>
            <a:r>
              <a:rPr lang="en-US" sz="2000" dirty="0">
                <a:latin typeface="Times New Roman" pitchFamily="18" charset="0"/>
                <a:cs typeface="Times New Roman" pitchFamily="18" charset="0"/>
              </a:rPr>
              <a:t>The analysis provides significant knowledge and impact of external factors over health care workers and NHS and it is as </a:t>
            </a:r>
            <a:r>
              <a:rPr lang="en-US" sz="2000" dirty="0" err="1">
                <a:latin typeface="Times New Roman" pitchFamily="18" charset="0"/>
                <a:cs typeface="Times New Roman" pitchFamily="18" charset="0"/>
              </a:rPr>
              <a:t>summarised</a:t>
            </a:r>
            <a:r>
              <a:rPr lang="en-US" sz="2000" dirty="0">
                <a:latin typeface="Times New Roman" pitchFamily="18" charset="0"/>
                <a:cs typeface="Times New Roman" pitchFamily="18" charset="0"/>
              </a:rPr>
              <a:t> follows as:</a:t>
            </a:r>
          </a:p>
          <a:p>
            <a:pPr algn="just">
              <a:lnSpc>
                <a:spcPct val="150000"/>
              </a:lnSpc>
              <a:buNone/>
            </a:pPr>
            <a:r>
              <a:rPr lang="en-US" sz="2000" dirty="0">
                <a:latin typeface="Times New Roman" pitchFamily="18" charset="0"/>
                <a:cs typeface="Times New Roman" pitchFamily="18" charset="0"/>
              </a:rPr>
              <a:t>	</a:t>
            </a:r>
            <a:r>
              <a:rPr lang="en-US" sz="2000" b="1" i="1" dirty="0">
                <a:latin typeface="Times New Roman" pitchFamily="18" charset="0"/>
                <a:cs typeface="Times New Roman" pitchFamily="18" charset="0"/>
              </a:rPr>
              <a:t>Political</a:t>
            </a:r>
            <a:r>
              <a:rPr lang="en-US" sz="2000" dirty="0">
                <a:latin typeface="Times New Roman" pitchFamily="18" charset="0"/>
                <a:cs typeface="Times New Roman" pitchFamily="18" charset="0"/>
              </a:rPr>
              <a:t>: The net flow of nurses in EU to NHS turned out as net outflow and it is processed in between July 2017 and July 2018. There are about 1,584 nurses and health visitors those left their roles and join NHS. The effort of government to increase nurses and allied health professionals up-to 10,000 is so far not successful. </a:t>
            </a:r>
          </a:p>
        </p:txBody>
      </p:sp>
      <p:sp>
        <p:nvSpPr>
          <p:cNvPr id="33794" name="AutoShape 2" descr="Small Business &amp; Entrepreneurship Counci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 name="Picture 2" descr="Pestle Analysis: A Mechanism for Analysis of Businesses - Enterslice"/>
          <p:cNvPicPr>
            <a:picLocks noChangeAspect="1" noChangeArrowheads="1"/>
          </p:cNvPicPr>
          <p:nvPr/>
        </p:nvPicPr>
        <p:blipFill>
          <a:blip r:embed="rId3"/>
          <a:srcRect l="8907" r="12311"/>
          <a:stretch>
            <a:fillRect/>
          </a:stretch>
        </p:blipFill>
        <p:spPr bwMode="auto">
          <a:xfrm>
            <a:off x="6025243" y="1763486"/>
            <a:ext cx="5012871" cy="4772197"/>
          </a:xfrm>
          <a:prstGeom prst="rect">
            <a:avLst/>
          </a:prstGeom>
          <a:noFill/>
        </p:spPr>
      </p:pic>
    </p:spTree>
    <p:extLst>
      <p:ext uri="{BB962C8B-B14F-4D97-AF65-F5344CB8AC3E}">
        <p14:creationId xmlns:p14="http://schemas.microsoft.com/office/powerpoint/2010/main" val="42213743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460" y="228600"/>
            <a:ext cx="11379200" cy="758952"/>
          </a:xfrm>
        </p:spPr>
        <p:txBody>
          <a:bodyPr>
            <a:normAutofit/>
          </a:bodyPr>
          <a:lstStyle/>
          <a:p>
            <a:pPr algn="ctr"/>
            <a:r>
              <a:rPr lang="en-US" sz="3200" b="1" dirty="0">
                <a:latin typeface="Times New Roman" pitchFamily="18" charset="0"/>
                <a:cs typeface="Times New Roman" pitchFamily="18" charset="0"/>
              </a:rPr>
              <a:t>Continue…</a:t>
            </a:r>
          </a:p>
        </p:txBody>
      </p:sp>
      <p:sp>
        <p:nvSpPr>
          <p:cNvPr id="3" name="Content Placeholder 2"/>
          <p:cNvSpPr>
            <a:spLocks noGrp="1"/>
          </p:cNvSpPr>
          <p:nvPr>
            <p:ph idx="1"/>
          </p:nvPr>
        </p:nvSpPr>
        <p:spPr>
          <a:xfrm>
            <a:off x="397527" y="1616824"/>
            <a:ext cx="5503025" cy="5000105"/>
          </a:xfrm>
        </p:spPr>
        <p:txBody>
          <a:bodyPr>
            <a:normAutofit/>
          </a:bodyPr>
          <a:lstStyle/>
          <a:p>
            <a:pPr algn="just">
              <a:lnSpc>
                <a:spcPct val="150000"/>
              </a:lnSpc>
              <a:buNone/>
            </a:pPr>
            <a:r>
              <a:rPr lang="en-US" sz="2000" b="1" i="1" dirty="0">
                <a:latin typeface="Times New Roman" pitchFamily="18" charset="0"/>
                <a:cs typeface="Times New Roman" pitchFamily="18" charset="0"/>
              </a:rPr>
              <a:t>Technological</a:t>
            </a:r>
            <a:r>
              <a:rPr lang="en-US" sz="2000" dirty="0">
                <a:latin typeface="Times New Roman" pitchFamily="18" charset="0"/>
                <a:cs typeface="Times New Roman" pitchFamily="18" charset="0"/>
              </a:rPr>
              <a:t>: The subsequent shortage of staff get continues and with this waiting list also get increases and it furthermore deteriorate quality care.</a:t>
            </a:r>
          </a:p>
          <a:p>
            <a:pPr algn="just">
              <a:lnSpc>
                <a:spcPct val="150000"/>
              </a:lnSpc>
              <a:buNone/>
            </a:pPr>
            <a:r>
              <a:rPr lang="en-US" sz="2000" b="1" i="1" dirty="0">
                <a:latin typeface="Times New Roman" pitchFamily="18" charset="0"/>
                <a:cs typeface="Times New Roman" pitchFamily="18" charset="0"/>
              </a:rPr>
              <a:t>Legal</a:t>
            </a:r>
            <a:r>
              <a:rPr lang="en-US" sz="2000" dirty="0">
                <a:latin typeface="Times New Roman" pitchFamily="18" charset="0"/>
                <a:cs typeface="Times New Roman" pitchFamily="18" charset="0"/>
              </a:rPr>
              <a:t>: The future sustainability and its services get underpinned the potential working standards of healthcare and it induces direct and sustained impact over staff shortage.</a:t>
            </a:r>
          </a:p>
        </p:txBody>
      </p:sp>
      <p:pic>
        <p:nvPicPr>
          <p:cNvPr id="4" name="Picture 2" descr="PESTLE analysis: Protect your business from external risks - Insperity"/>
          <p:cNvPicPr>
            <a:picLocks noChangeAspect="1" noChangeArrowheads="1"/>
          </p:cNvPicPr>
          <p:nvPr/>
        </p:nvPicPr>
        <p:blipFill>
          <a:blip r:embed="rId3"/>
          <a:srcRect/>
          <a:stretch>
            <a:fillRect/>
          </a:stretch>
        </p:blipFill>
        <p:spPr bwMode="auto">
          <a:xfrm>
            <a:off x="6246132" y="1596798"/>
            <a:ext cx="5219700" cy="4771345"/>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7494"/>
            <a:ext cx="10972800" cy="912913"/>
          </a:xfrm>
        </p:spPr>
        <p:txBody>
          <a:bodyPr>
            <a:normAutofit/>
          </a:bodyPr>
          <a:lstStyle/>
          <a:p>
            <a:pPr algn="ctr"/>
            <a:r>
              <a:rPr lang="en-US" sz="3200" b="1" dirty="0">
                <a:latin typeface="Times New Roman" pitchFamily="18" charset="0"/>
                <a:cs typeface="Times New Roman" pitchFamily="18" charset="0"/>
              </a:rPr>
              <a:t>A research-informed cause-and-effect analysis</a:t>
            </a:r>
            <a:endParaRPr lang="en-US" sz="3200" dirty="0"/>
          </a:p>
        </p:txBody>
      </p:sp>
      <p:sp>
        <p:nvSpPr>
          <p:cNvPr id="3" name="Content Placeholder 2"/>
          <p:cNvSpPr>
            <a:spLocks noGrp="1"/>
          </p:cNvSpPr>
          <p:nvPr>
            <p:ph idx="1"/>
          </p:nvPr>
        </p:nvSpPr>
        <p:spPr>
          <a:xfrm>
            <a:off x="232757" y="1346662"/>
            <a:ext cx="4992386" cy="5286894"/>
          </a:xfrm>
        </p:spPr>
        <p:txBody>
          <a:bodyPr>
            <a:normAutofit/>
          </a:bodyPr>
          <a:lstStyle/>
          <a:p>
            <a:pPr algn="just">
              <a:lnSpc>
                <a:spcPct val="150000"/>
              </a:lnSpc>
              <a:buNone/>
            </a:pPr>
            <a:r>
              <a:rPr lang="en-US" sz="2000" dirty="0">
                <a:latin typeface="Times New Roman" pitchFamily="18" charset="0"/>
                <a:cs typeface="Times New Roman" pitchFamily="18" charset="0"/>
              </a:rPr>
              <a:t>The fishbone diagram is used to make visualized tool and it categorized to get over from potential causes of problem. The NHS and other health care providers face a complex problem and it is associated with lack of staff and nurses and in this provision of quality care gets affected on direct basis (</a:t>
            </a:r>
            <a:r>
              <a:rPr lang="en-US" sz="2000" dirty="0" err="1">
                <a:latin typeface="Times New Roman" pitchFamily="18" charset="0"/>
                <a:cs typeface="Times New Roman" pitchFamily="18" charset="0"/>
              </a:rPr>
              <a:t>Nemtinov</a:t>
            </a:r>
            <a:r>
              <a:rPr lang="en-US" sz="2000" dirty="0">
                <a:latin typeface="Times New Roman" pitchFamily="18" charset="0"/>
                <a:cs typeface="Times New Roman" pitchFamily="18" charset="0"/>
              </a:rPr>
              <a:t> and et. al., 2019).</a:t>
            </a:r>
          </a:p>
        </p:txBody>
      </p:sp>
      <p:sp>
        <p:nvSpPr>
          <p:cNvPr id="8193" name="Rectangle 1"/>
          <p:cNvSpPr>
            <a:spLocks noChangeArrowheads="1"/>
          </p:cNvSpPr>
          <p:nvPr/>
        </p:nvSpPr>
        <p:spPr bwMode="auto">
          <a:xfrm>
            <a:off x="0" y="0"/>
            <a:ext cx="12192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5842" name="AutoShape 2" descr="Total Quality Management (TQM) | Principles and Featues of Total Quality  Manag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8" name="Picture 7" descr="What is a Fishbone Diagram? Ishikawa Diagram | Cause &amp; Effect Diagram"/>
          <p:cNvPicPr/>
          <p:nvPr/>
        </p:nvPicPr>
        <p:blipFill>
          <a:blip r:embed="rId3"/>
          <a:srcRect/>
          <a:stretch>
            <a:fillRect/>
          </a:stretch>
        </p:blipFill>
        <p:spPr bwMode="auto">
          <a:xfrm>
            <a:off x="5910661" y="1816558"/>
            <a:ext cx="5584653" cy="4404627"/>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7494"/>
            <a:ext cx="10972800" cy="826520"/>
          </a:xfrm>
        </p:spPr>
        <p:txBody>
          <a:bodyPr>
            <a:normAutofit/>
          </a:bodyPr>
          <a:lstStyle/>
          <a:p>
            <a:pPr algn="ctr"/>
            <a:r>
              <a:rPr lang="en-US" sz="3200" b="1" dirty="0">
                <a:latin typeface="Times New Roman" pitchFamily="18" charset="0"/>
                <a:cs typeface="Times New Roman" pitchFamily="18" charset="0"/>
              </a:rPr>
              <a:t>Continue…</a:t>
            </a:r>
          </a:p>
        </p:txBody>
      </p:sp>
      <p:sp>
        <p:nvSpPr>
          <p:cNvPr id="3" name="Content Placeholder 2"/>
          <p:cNvSpPr>
            <a:spLocks noGrp="1"/>
          </p:cNvSpPr>
          <p:nvPr>
            <p:ph idx="1"/>
          </p:nvPr>
        </p:nvSpPr>
        <p:spPr>
          <a:xfrm>
            <a:off x="402337" y="1567543"/>
            <a:ext cx="4283964" cy="4531505"/>
          </a:xfrm>
        </p:spPr>
        <p:txBody>
          <a:bodyPr>
            <a:normAutofit/>
          </a:bodyPr>
          <a:lstStyle/>
          <a:p>
            <a:pPr algn="just">
              <a:lnSpc>
                <a:spcPct val="150000"/>
              </a:lnSpc>
              <a:buNone/>
            </a:pPr>
            <a:r>
              <a:rPr lang="en-US" sz="2000" dirty="0">
                <a:latin typeface="Times New Roman" pitchFamily="18" charset="0"/>
                <a:cs typeface="Times New Roman" pitchFamily="18" charset="0"/>
              </a:rPr>
              <a:t>	</a:t>
            </a:r>
            <a:r>
              <a:rPr lang="en-US" sz="2000" b="1" i="1" dirty="0">
                <a:latin typeface="Times New Roman" pitchFamily="18" charset="0"/>
                <a:cs typeface="Times New Roman" pitchFamily="18" charset="0"/>
              </a:rPr>
              <a:t>Man</a:t>
            </a:r>
            <a:r>
              <a:rPr lang="en-US" sz="2000" dirty="0">
                <a:latin typeface="Times New Roman" pitchFamily="18" charset="0"/>
                <a:cs typeface="Times New Roman" pitchFamily="18" charset="0"/>
              </a:rPr>
              <a:t>: The requirement of staff and workers is much essential and with this provision of quality services get processed with suitability. </a:t>
            </a:r>
          </a:p>
          <a:p>
            <a:pPr algn="just">
              <a:lnSpc>
                <a:spcPct val="150000"/>
              </a:lnSpc>
              <a:buNone/>
            </a:pPr>
            <a:r>
              <a:rPr lang="en-US" sz="2000" dirty="0">
                <a:latin typeface="Times New Roman" pitchFamily="18" charset="0"/>
                <a:cs typeface="Times New Roman" pitchFamily="18" charset="0"/>
              </a:rPr>
              <a:t>	</a:t>
            </a:r>
            <a:r>
              <a:rPr lang="en-US" sz="2000" b="1" i="1" dirty="0">
                <a:latin typeface="Times New Roman" pitchFamily="18" charset="0"/>
                <a:cs typeface="Times New Roman" pitchFamily="18" charset="0"/>
              </a:rPr>
              <a:t>Machine</a:t>
            </a:r>
            <a:r>
              <a:rPr lang="en-US" sz="2000" dirty="0">
                <a:latin typeface="Times New Roman" pitchFamily="18" charset="0"/>
                <a:cs typeface="Times New Roman" pitchFamily="18" charset="0"/>
              </a:rPr>
              <a:t>: The primary cause of lack of nurses and staff extent to build pressure towards trusts of NHS and in this general practices also get affected with suitability</a:t>
            </a:r>
            <a:r>
              <a:rPr lang="en-US" sz="2000" b="1" i="1" dirty="0">
                <a:latin typeface="Times New Roman" pitchFamily="18" charset="0"/>
                <a:cs typeface="Times New Roman" pitchFamily="18" charset="0"/>
              </a:rPr>
              <a:t>. </a:t>
            </a:r>
          </a:p>
        </p:txBody>
      </p:sp>
      <p:pic>
        <p:nvPicPr>
          <p:cNvPr id="4" name="Picture 2" descr="Cause-effect diagram for shortage/excess material | Download Scientific  Diagram"/>
          <p:cNvPicPr>
            <a:picLocks noChangeAspect="1" noChangeArrowheads="1"/>
          </p:cNvPicPr>
          <p:nvPr/>
        </p:nvPicPr>
        <p:blipFill>
          <a:blip r:embed="rId3"/>
          <a:srcRect t="20238"/>
          <a:stretch>
            <a:fillRect/>
          </a:stretch>
        </p:blipFill>
        <p:spPr bwMode="auto">
          <a:xfrm>
            <a:off x="5127170" y="1796142"/>
            <a:ext cx="6548472" cy="413113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614" y="293915"/>
            <a:ext cx="10972800" cy="783772"/>
          </a:xfrm>
        </p:spPr>
        <p:txBody>
          <a:bodyPr>
            <a:normAutofit/>
          </a:bodyPr>
          <a:lstStyle/>
          <a:p>
            <a:pPr algn="ctr"/>
            <a:r>
              <a:rPr lang="en-US" sz="3200" b="1" dirty="0">
                <a:latin typeface="Times New Roman" pitchFamily="18" charset="0"/>
                <a:cs typeface="Times New Roman" pitchFamily="18" charset="0"/>
              </a:rPr>
              <a:t>Alternative solutions </a:t>
            </a:r>
          </a:p>
        </p:txBody>
      </p:sp>
      <p:sp>
        <p:nvSpPr>
          <p:cNvPr id="3" name="Content Placeholder 2"/>
          <p:cNvSpPr>
            <a:spLocks noGrp="1"/>
          </p:cNvSpPr>
          <p:nvPr>
            <p:ph idx="1"/>
          </p:nvPr>
        </p:nvSpPr>
        <p:spPr>
          <a:xfrm>
            <a:off x="391885" y="1502227"/>
            <a:ext cx="4947557" cy="4931229"/>
          </a:xfrm>
        </p:spPr>
        <p:txBody>
          <a:bodyPr>
            <a:normAutofit/>
          </a:bodyPr>
          <a:lstStyle/>
          <a:p>
            <a:pPr algn="just">
              <a:lnSpc>
                <a:spcPct val="150000"/>
              </a:lnSpc>
              <a:buNone/>
            </a:pPr>
            <a:r>
              <a:rPr lang="en-US" sz="2000" dirty="0">
                <a:latin typeface="Times New Roman" pitchFamily="18" charset="0"/>
                <a:cs typeface="Times New Roman" pitchFamily="18" charset="0"/>
              </a:rPr>
              <a:t>In order to address the problem related to shortage of staff in proper care and with this enough of initiatives are taken to advance working practices with regularity. The staff shortage is an issue that notoriously make higher employee turnover rate (</a:t>
            </a:r>
            <a:r>
              <a:rPr lang="en-US" sz="2000" dirty="0" err="1">
                <a:latin typeface="Times New Roman" pitchFamily="18" charset="0"/>
                <a:cs typeface="Times New Roman" pitchFamily="18" charset="0"/>
              </a:rPr>
              <a:t>Lehto</a:t>
            </a:r>
            <a:r>
              <a:rPr lang="en-US" sz="2000" dirty="0">
                <a:latin typeface="Times New Roman" pitchFamily="18" charset="0"/>
                <a:cs typeface="Times New Roman" pitchFamily="18" charset="0"/>
              </a:rPr>
              <a:t>, Nanda and Nanda, 2021).</a:t>
            </a:r>
          </a:p>
          <a:p>
            <a:pPr algn="just">
              <a:lnSpc>
                <a:spcPct val="150000"/>
              </a:lnSpc>
            </a:pPr>
            <a:r>
              <a:rPr lang="en-US" sz="2000" b="1" i="1" dirty="0">
                <a:latin typeface="Times New Roman" pitchFamily="18" charset="0"/>
                <a:cs typeface="Times New Roman" pitchFamily="18" charset="0"/>
              </a:rPr>
              <a:t>Offer more hours to current employees</a:t>
            </a:r>
          </a:p>
          <a:p>
            <a:pPr algn="just">
              <a:lnSpc>
                <a:spcPct val="150000"/>
              </a:lnSpc>
            </a:pPr>
            <a:r>
              <a:rPr lang="en-US" sz="2000" b="1" i="1" dirty="0">
                <a:latin typeface="Times New Roman" pitchFamily="18" charset="0"/>
                <a:cs typeface="Times New Roman" pitchFamily="18" charset="0"/>
              </a:rPr>
              <a:t>Train the team to do more</a:t>
            </a:r>
          </a:p>
          <a:p>
            <a:pPr algn="just">
              <a:lnSpc>
                <a:spcPct val="150000"/>
              </a:lnSpc>
              <a:buNone/>
            </a:pPr>
            <a:endParaRPr lang="en-US" sz="2000" b="1" i="1" dirty="0">
              <a:latin typeface="Times New Roman" pitchFamily="18" charset="0"/>
              <a:cs typeface="Times New Roman" pitchFamily="18" charset="0"/>
            </a:endParaRPr>
          </a:p>
        </p:txBody>
      </p:sp>
      <p:sp>
        <p:nvSpPr>
          <p:cNvPr id="21506" name="AutoShape 2" descr="Top reasons for work-related stress in 2018"/>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1508" name="AutoShape 4" descr="Top reasons for work-related stress in 2018"/>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 name="Picture 2" descr="What does high turnover mean? Turnover rates, jobs, and causes"/>
          <p:cNvPicPr>
            <a:picLocks noChangeAspect="1" noChangeArrowheads="1"/>
          </p:cNvPicPr>
          <p:nvPr/>
        </p:nvPicPr>
        <p:blipFill>
          <a:blip r:embed="rId3"/>
          <a:srcRect l="9029" t="6688" r="7598" b="15623"/>
          <a:stretch>
            <a:fillRect/>
          </a:stretch>
        </p:blipFill>
        <p:spPr bwMode="auto">
          <a:xfrm>
            <a:off x="5421084" y="1712272"/>
            <a:ext cx="6172201" cy="4704857"/>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226" y="249382"/>
            <a:ext cx="10972800" cy="764771"/>
          </a:xfrm>
        </p:spPr>
        <p:txBody>
          <a:bodyPr>
            <a:normAutofit/>
          </a:bodyPr>
          <a:lstStyle/>
          <a:p>
            <a:pPr algn="ctr"/>
            <a:r>
              <a:rPr lang="en-US" sz="3200" b="1" dirty="0">
                <a:solidFill>
                  <a:schemeClr val="tx1"/>
                </a:solidFill>
                <a:latin typeface="Times New Roman" panose="02020603050405020304" pitchFamily="18" charset="0"/>
                <a:cs typeface="Times New Roman" panose="02020603050405020304" pitchFamily="18" charset="0"/>
              </a:rPr>
              <a:t>Conclusion</a:t>
            </a:r>
            <a:endParaRPr lang="en-IN" sz="3200" dirty="0">
              <a:solidFill>
                <a:schemeClr val="tx1"/>
              </a:solidFill>
            </a:endParaRPr>
          </a:p>
        </p:txBody>
      </p:sp>
      <p:sp>
        <p:nvSpPr>
          <p:cNvPr id="3" name="Content Placeholder 2"/>
          <p:cNvSpPr>
            <a:spLocks noGrp="1"/>
          </p:cNvSpPr>
          <p:nvPr>
            <p:ph idx="1"/>
          </p:nvPr>
        </p:nvSpPr>
        <p:spPr>
          <a:xfrm>
            <a:off x="457200" y="1546167"/>
            <a:ext cx="11363498" cy="5028369"/>
          </a:xfrm>
        </p:spPr>
        <p:txBody>
          <a:bodyPr>
            <a:normAutofit/>
          </a:bodyPr>
          <a:lstStyle/>
          <a:p>
            <a:pPr algn="just">
              <a:lnSpc>
                <a:spcPct val="150000"/>
              </a:lnSpc>
              <a:buNone/>
            </a:pPr>
            <a:r>
              <a:rPr lang="en-US" sz="2000" dirty="0">
                <a:latin typeface="Times New Roman" pitchFamily="18" charset="0"/>
                <a:cs typeface="Times New Roman" pitchFamily="18" charset="0"/>
              </a:rPr>
              <a:t>It has been concluded from the above that it is required for an </a:t>
            </a:r>
            <a:r>
              <a:rPr lang="en-US" sz="2000" dirty="0" err="1">
                <a:latin typeface="Times New Roman" pitchFamily="18" charset="0"/>
                <a:cs typeface="Times New Roman" pitchFamily="18" charset="0"/>
              </a:rPr>
              <a:t>organisation</a:t>
            </a:r>
            <a:r>
              <a:rPr lang="en-US" sz="2000" dirty="0">
                <a:latin typeface="Times New Roman" pitchFamily="18" charset="0"/>
                <a:cs typeface="Times New Roman" pitchFamily="18" charset="0"/>
              </a:rPr>
              <a:t> so as to maintain balance in between problem solving and decision making so that working competence and its possibility both get controlled and managed with effectiveness. The healthcare or personal care </a:t>
            </a:r>
            <a:r>
              <a:rPr lang="en-US" sz="2000" dirty="0" err="1">
                <a:latin typeface="Times New Roman" pitchFamily="18" charset="0"/>
                <a:cs typeface="Times New Roman" pitchFamily="18" charset="0"/>
              </a:rPr>
              <a:t>organisation</a:t>
            </a:r>
            <a:r>
              <a:rPr lang="en-US" sz="2000" dirty="0">
                <a:latin typeface="Times New Roman" pitchFamily="18" charset="0"/>
                <a:cs typeface="Times New Roman" pitchFamily="18" charset="0"/>
              </a:rPr>
              <a:t> requires maintaining adequate balance in between different issues as it induces direct impact towards working correspondence of employee and with this operational activity also get affected on direct basis. In this many of solutions are implemented so as to make effective communication and with this adequate change are implemented by making active review and monitoring with suitability</a:t>
            </a:r>
            <a:endParaRPr lang="en-IN" dirty="0"/>
          </a:p>
        </p:txBody>
      </p:sp>
    </p:spTree>
    <p:extLst>
      <p:ext uri="{BB962C8B-B14F-4D97-AF65-F5344CB8AC3E}">
        <p14:creationId xmlns:p14="http://schemas.microsoft.com/office/powerpoint/2010/main" val="1615568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83883" y="299259"/>
            <a:ext cx="8596668" cy="731520"/>
          </a:xfrm>
        </p:spPr>
        <p:txBody>
          <a:bodyPr>
            <a:normAutofit/>
          </a:bodyPr>
          <a:lstStyle/>
          <a:p>
            <a:pPr algn="ctr"/>
            <a:r>
              <a:rPr lang="en-US" sz="3200" b="1" dirty="0">
                <a:solidFill>
                  <a:srgbClr val="FDFDFD"/>
                </a:solidFill>
                <a:latin typeface="Times New Roman" panose="02020603050405020304" pitchFamily="18" charset="0"/>
                <a:cs typeface="Times New Roman" panose="02020603050405020304" pitchFamily="18" charset="0"/>
              </a:rPr>
              <a:t>References</a:t>
            </a:r>
            <a:endParaRPr lang="en-US" sz="3200" b="1" dirty="0">
              <a:solidFill>
                <a:srgbClr val="FDFDFD"/>
              </a:solidFill>
            </a:endParaRPr>
          </a:p>
        </p:txBody>
      </p:sp>
      <p:sp>
        <p:nvSpPr>
          <p:cNvPr id="2" name="Content Placeholder 1"/>
          <p:cNvSpPr>
            <a:spLocks noGrp="1"/>
          </p:cNvSpPr>
          <p:nvPr>
            <p:ph idx="1"/>
          </p:nvPr>
        </p:nvSpPr>
        <p:spPr>
          <a:xfrm>
            <a:off x="522513" y="1630186"/>
            <a:ext cx="10842173" cy="5227814"/>
          </a:xfrm>
        </p:spPr>
        <p:txBody>
          <a:bodyPr>
            <a:normAutofit/>
          </a:bodyPr>
          <a:lstStyle/>
          <a:p>
            <a:pPr algn="just"/>
            <a:r>
              <a:rPr lang="en-US" sz="2000" dirty="0" err="1">
                <a:latin typeface="Times New Roman" pitchFamily="18" charset="0"/>
                <a:cs typeface="Times New Roman" pitchFamily="18" charset="0"/>
              </a:rPr>
              <a:t>Daher</a:t>
            </a:r>
            <a:r>
              <a:rPr lang="en-US" sz="2000" dirty="0">
                <a:latin typeface="Times New Roman" pitchFamily="18" charset="0"/>
                <a:cs typeface="Times New Roman" pitchFamily="18" charset="0"/>
              </a:rPr>
              <a:t>, W. and </a:t>
            </a:r>
            <a:r>
              <a:rPr lang="en-US" sz="2000" dirty="0" err="1">
                <a:latin typeface="Times New Roman" pitchFamily="18" charset="0"/>
                <a:cs typeface="Times New Roman" pitchFamily="18" charset="0"/>
              </a:rPr>
              <a:t>Anabousy</a:t>
            </a:r>
            <a:r>
              <a:rPr lang="en-US" sz="2000" dirty="0">
                <a:latin typeface="Times New Roman" pitchFamily="18" charset="0"/>
                <a:cs typeface="Times New Roman" pitchFamily="18" charset="0"/>
              </a:rPr>
              <a:t>, A., 2020. Flexibility Processes of Pre-Service Teachers in Problem Solving with Technology. International Journal of Technology in Education and Science, 4(3), pp.247-255.</a:t>
            </a:r>
          </a:p>
          <a:p>
            <a:pPr algn="just"/>
            <a:r>
              <a:rPr lang="en-US" sz="2000" dirty="0" err="1">
                <a:latin typeface="Times New Roman" pitchFamily="18" charset="0"/>
                <a:cs typeface="Times New Roman" pitchFamily="18" charset="0"/>
              </a:rPr>
              <a:t>Drigas</a:t>
            </a:r>
            <a:r>
              <a:rPr lang="en-US" sz="2000" dirty="0">
                <a:latin typeface="Times New Roman" pitchFamily="18" charset="0"/>
                <a:cs typeface="Times New Roman" pitchFamily="18" charset="0"/>
              </a:rPr>
              <a:t>, A. and </a:t>
            </a:r>
            <a:r>
              <a:rPr lang="en-US" sz="2000" dirty="0" err="1">
                <a:latin typeface="Times New Roman" pitchFamily="18" charset="0"/>
                <a:cs typeface="Times New Roman" pitchFamily="18" charset="0"/>
              </a:rPr>
              <a:t>Karyotaki</a:t>
            </a:r>
            <a:r>
              <a:rPr lang="en-US" sz="2000" dirty="0">
                <a:latin typeface="Times New Roman" pitchFamily="18" charset="0"/>
                <a:cs typeface="Times New Roman" pitchFamily="18" charset="0"/>
              </a:rPr>
              <a:t>, M., 2019. Executive Functioning and Problem Solving: A Bidirectional Relation. International Journal of Engineering Pedagogy, 9(3).</a:t>
            </a:r>
          </a:p>
          <a:p>
            <a:pPr algn="just"/>
            <a:r>
              <a:rPr lang="en-US" sz="2000" dirty="0">
                <a:latin typeface="Times New Roman" pitchFamily="18" charset="0"/>
                <a:cs typeface="Times New Roman" pitchFamily="18" charset="0"/>
              </a:rPr>
              <a:t>Janis, I.L. and Mann, L., 2019. Cognitive complexity in international decision making. In Psychology and social policy (pp. 33-50). Taylor &amp; Francis.</a:t>
            </a:r>
          </a:p>
          <a:p>
            <a:pPr algn="just"/>
            <a:r>
              <a:rPr lang="en-US" sz="2000" dirty="0" err="1">
                <a:latin typeface="Times New Roman" pitchFamily="18" charset="0"/>
                <a:cs typeface="Times New Roman" pitchFamily="18" charset="0"/>
              </a:rPr>
              <a:t>Lehto</a:t>
            </a:r>
            <a:r>
              <a:rPr lang="en-US" sz="2000" dirty="0">
                <a:latin typeface="Times New Roman" pitchFamily="18" charset="0"/>
                <a:cs typeface="Times New Roman" pitchFamily="18" charset="0"/>
              </a:rPr>
              <a:t>, M.R., Nanda, G. and Nanda, G., 2021. Decision‐making models, decision support, and problem solving. Handbook of human factors and ergonomics, pp.159-202.</a:t>
            </a:r>
          </a:p>
          <a:p>
            <a:pPr algn="just"/>
            <a:r>
              <a:rPr lang="en-US" sz="2000" dirty="0" err="1">
                <a:latin typeface="Times New Roman" pitchFamily="18" charset="0"/>
                <a:cs typeface="Times New Roman" pitchFamily="18" charset="0"/>
              </a:rPr>
              <a:t>Minda</a:t>
            </a:r>
            <a:r>
              <a:rPr lang="en-US" sz="2000" dirty="0">
                <a:latin typeface="Times New Roman" pitchFamily="18" charset="0"/>
                <a:cs typeface="Times New Roman" pitchFamily="18" charset="0"/>
              </a:rPr>
              <a:t>, J.P., 2020. The psychology of thinking: Reasoning, decision-making and problem-solving. Sage.</a:t>
            </a:r>
          </a:p>
          <a:p>
            <a:pPr algn="just"/>
            <a:r>
              <a:rPr lang="en-US" sz="2000" dirty="0" err="1">
                <a:latin typeface="Times New Roman" pitchFamily="18" charset="0"/>
                <a:cs typeface="Times New Roman" pitchFamily="18" charset="0"/>
              </a:rPr>
              <a:t>Mohaghegh</a:t>
            </a:r>
            <a:r>
              <a:rPr lang="en-US" sz="2000" dirty="0">
                <a:latin typeface="Times New Roman" pitchFamily="18" charset="0"/>
                <a:cs typeface="Times New Roman" pitchFamily="18" charset="0"/>
              </a:rPr>
              <a:t>, M. and </a:t>
            </a:r>
            <a:r>
              <a:rPr lang="en-US" sz="2000" dirty="0" err="1">
                <a:latin typeface="Times New Roman" pitchFamily="18" charset="0"/>
                <a:cs typeface="Times New Roman" pitchFamily="18" charset="0"/>
              </a:rPr>
              <a:t>Furlan</a:t>
            </a:r>
            <a:r>
              <a:rPr lang="en-US" sz="2000" dirty="0">
                <a:latin typeface="Times New Roman" pitchFamily="18" charset="0"/>
                <a:cs typeface="Times New Roman" pitchFamily="18" charset="0"/>
              </a:rPr>
              <a:t>, A., 2020. Systematic problem-solving and its antecedents: a synthesis of the literature. Management Research Review.</a:t>
            </a:r>
          </a:p>
          <a:p>
            <a:pPr algn="just"/>
            <a:endParaRPr lang="en-US" sz="2000" dirty="0"/>
          </a:p>
          <a:p>
            <a:endParaRPr lang="en-US" sz="2000" dirty="0"/>
          </a:p>
        </p:txBody>
      </p:sp>
    </p:spTree>
    <p:extLst>
      <p:ext uri="{BB962C8B-B14F-4D97-AF65-F5344CB8AC3E}">
        <p14:creationId xmlns:p14="http://schemas.microsoft.com/office/powerpoint/2010/main" val="740886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219200" y="2220685"/>
            <a:ext cx="9835243" cy="4070577"/>
          </a:xfrm>
        </p:spPr>
        <p:txBody>
          <a:bodyPr>
            <a:normAutofit/>
          </a:bodyPr>
          <a:lstStyle/>
          <a:p>
            <a:pPr algn="ctr">
              <a:buNone/>
            </a:pPr>
            <a:r>
              <a:rPr lang="en-US" sz="9600" dirty="0">
                <a:latin typeface="Times New Roman" pitchFamily="18" charset="0"/>
                <a:cs typeface="Times New Roman" pitchFamily="18" charset="0"/>
              </a:rPr>
              <a:t>Thank-You!!!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0ECC70E-6674-4337-B48B-AF4F8832F1E5}">
  <ds:schemaRefs>
    <ds:schemaRef ds:uri="http://schemas.microsoft.com/sharepoint/v3/contenttype/forms"/>
  </ds:schemaRefs>
</ds:datastoreItem>
</file>

<file path=customXml/itemProps2.xml><?xml version="1.0" encoding="utf-8"?>
<ds:datastoreItem xmlns:ds="http://schemas.openxmlformats.org/officeDocument/2006/customXml" ds:itemID="{816B76F2-1AE1-4A2A-A5B3-D462CC5E81F8}">
  <ds:schemaRefs>
    <ds:schemaRef ds:uri="http://schemas.microsoft.com/office/2006/metadata/properties"/>
    <ds:schemaRef ds:uri="http://www.w3.org/2000/xmlns/"/>
    <ds:schemaRef ds:uri="http://schemas.microsoft.com/sharepoint/v3"/>
    <ds:schemaRef ds:uri="http://www.w3.org/2001/XMLSchema-instance"/>
  </ds:schemaRefs>
</ds:datastoreItem>
</file>

<file path=customXml/itemProps3.xml><?xml version="1.0" encoding="utf-8"?>
<ds:datastoreItem xmlns:ds="http://schemas.openxmlformats.org/officeDocument/2006/customXml" ds:itemID="{D2BAE40F-4B14-4E0B-9265-745AD5E2D42F}">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6dc4bcd6-49db-4c07-9060-8acfc67cef9f"/>
    <ds:schemaRef ds:uri="fb0879af-3eba-417a-a55a-ffe6dcd6ca77"/>
  </ds:schemaRefs>
</ds:datastoreItem>
</file>

<file path=docProps/app.xml><?xml version="1.0" encoding="utf-8"?>
<Properties xmlns="http://schemas.openxmlformats.org/officeDocument/2006/extended-properties" xmlns:vt="http://schemas.openxmlformats.org/officeDocument/2006/docPropsVTypes">
  <Template>Foundry</Template>
  <TotalTime>0</TotalTime>
  <Words>907</Words>
  <Application>Microsoft Office PowerPoint</Application>
  <PresentationFormat>Widescreen</PresentationFormat>
  <Paragraphs>52</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Foundry</vt:lpstr>
      <vt:lpstr>     BMSW-4004 Problem Solving and Decision Making  </vt:lpstr>
      <vt:lpstr>Table of contents</vt:lpstr>
      <vt:lpstr>Introduction</vt:lpstr>
      <vt:lpstr>Nature and impact of the complex problem </vt:lpstr>
      <vt:lpstr>Continuee</vt:lpstr>
      <vt:lpstr>PESTLE analysis </vt:lpstr>
      <vt:lpstr>Continue…</vt:lpstr>
      <vt:lpstr>A research-informed cause-and-effect analysis</vt:lpstr>
      <vt:lpstr>Continue…</vt:lpstr>
      <vt:lpstr>Alternative solutions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BMSW-4004 Problem Solving and Decision Making  </dc:title>
  <dc:creator/>
  <cp:lastModifiedBy>Adrian Duman (2026203)</cp:lastModifiedBy>
  <cp:revision>2</cp:revision>
  <dcterms:created xsi:type="dcterms:W3CDTF">2018-08-22T06:32:08Z</dcterms:created>
  <dcterms:modified xsi:type="dcterms:W3CDTF">2022-07-05T00:35:53Z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