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0" r:id="rId2"/>
  </p:sldMasterIdLst>
  <p:notesMasterIdLst>
    <p:notesMasterId r:id="rId19"/>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047" autoAdjust="0"/>
  </p:normalViewPr>
  <p:slideViewPr>
    <p:cSldViewPr>
      <p:cViewPr varScale="1">
        <p:scale>
          <a:sx n="67" d="100"/>
          <a:sy n="67" d="100"/>
        </p:scale>
        <p:origin x="1934"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9B5090-CD9E-4C10-AC8D-708AA42807AB}" type="datetimeFigureOut">
              <a:rPr lang="en-GB" smtClean="0"/>
              <a:t>27/03/2026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6BDFC8-955A-478D-95CD-B7B563869D8C}" type="slidenum">
              <a:rPr lang="en-GB" smtClean="0"/>
              <a:t>‹#›</a:t>
            </a:fld>
            <a:endParaRPr lang="en-GB"/>
          </a:p>
        </p:txBody>
      </p:sp>
    </p:spTree>
    <p:extLst>
      <p:ext uri="{BB962C8B-B14F-4D97-AF65-F5344CB8AC3E}">
        <p14:creationId xmlns:p14="http://schemas.microsoft.com/office/powerpoint/2010/main" val="2952370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Sustainable development can guarantee the satisfaction of the present needs without affecting the future generation. The presentation will explore the major concepts, policy relevance, integrated care strategies, and theoretical frameworks that influence the current health and social care practises.</a:t>
            </a:r>
          </a:p>
          <a:p>
            <a:endParaRPr lang="en-GB" dirty="0"/>
          </a:p>
        </p:txBody>
      </p:sp>
      <p:sp>
        <p:nvSpPr>
          <p:cNvPr id="4" name="Slide Number Placeholder 3"/>
          <p:cNvSpPr>
            <a:spLocks noGrp="1"/>
          </p:cNvSpPr>
          <p:nvPr>
            <p:ph type="sldNum" sz="quarter" idx="10"/>
          </p:nvPr>
        </p:nvSpPr>
        <p:spPr/>
        <p:txBody>
          <a:bodyPr/>
          <a:lstStyle/>
          <a:p>
            <a:fld id="{416BDFC8-955A-478D-95CD-B7B563869D8C}" type="slidenum">
              <a:rPr lang="en-GB" smtClean="0"/>
              <a:t>3</a:t>
            </a:fld>
            <a:endParaRPr lang="en-GB"/>
          </a:p>
        </p:txBody>
      </p:sp>
    </p:spTree>
    <p:extLst>
      <p:ext uri="{BB962C8B-B14F-4D97-AF65-F5344CB8AC3E}">
        <p14:creationId xmlns:p14="http://schemas.microsoft.com/office/powerpoint/2010/main" val="59786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World health organisation defines the health as a physical, mental and social wellbeing. Wellbeing is multi-faceted including physical, emotional, social and intellectual wellbeing that influences the quality of life. Sustainable development is development in a manner that fulfils the current needs but does not restrict the future generations to satisfy theirs. Sustainability often promotes prevention in health care, helps in resource optimization and equitable delivery of services. The above ideas altogether influence the contemporary health systems and inform the overall public health plans in terms of long-term wellbeing instead of treating disease alone.</a:t>
            </a:r>
          </a:p>
          <a:p>
            <a:endParaRPr lang="en-GB" dirty="0"/>
          </a:p>
        </p:txBody>
      </p:sp>
      <p:sp>
        <p:nvSpPr>
          <p:cNvPr id="4" name="Slide Number Placeholder 3"/>
          <p:cNvSpPr>
            <a:spLocks noGrp="1"/>
          </p:cNvSpPr>
          <p:nvPr>
            <p:ph type="sldNum" sz="quarter" idx="10"/>
          </p:nvPr>
        </p:nvSpPr>
        <p:spPr/>
        <p:txBody>
          <a:bodyPr/>
          <a:lstStyle/>
          <a:p>
            <a:fld id="{416BDFC8-955A-478D-95CD-B7B563869D8C}" type="slidenum">
              <a:rPr lang="en-GB" smtClean="0"/>
              <a:t>4</a:t>
            </a:fld>
            <a:endParaRPr lang="en-GB"/>
          </a:p>
        </p:txBody>
      </p:sp>
    </p:spTree>
    <p:extLst>
      <p:ext uri="{BB962C8B-B14F-4D97-AF65-F5344CB8AC3E}">
        <p14:creationId xmlns:p14="http://schemas.microsoft.com/office/powerpoint/2010/main" val="4230873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Healthcare systems are recognising that health outcomes are subject to greater social and environmental factors. United Nations gave birth to the United Nations Sustainable Development Goals to help solve the problems on the planet concentrating on poverty, inequality and health. Goal 3 is concerned with the need to guarantee health and wellbeing to everyone. These frameworks bring the governments to promote health in other sectors of the economy like housing, education and environment. The prevention of inequalities, mental health promotion and reduction is supported through policies based on sustainability. </a:t>
            </a:r>
          </a:p>
          <a:p>
            <a:endParaRPr lang="en-GB" dirty="0"/>
          </a:p>
        </p:txBody>
      </p:sp>
      <p:sp>
        <p:nvSpPr>
          <p:cNvPr id="4" name="Slide Number Placeholder 3"/>
          <p:cNvSpPr>
            <a:spLocks noGrp="1"/>
          </p:cNvSpPr>
          <p:nvPr>
            <p:ph type="sldNum" sz="quarter" idx="10"/>
          </p:nvPr>
        </p:nvSpPr>
        <p:spPr/>
        <p:txBody>
          <a:bodyPr/>
          <a:lstStyle/>
          <a:p>
            <a:fld id="{416BDFC8-955A-478D-95CD-B7B563869D8C}" type="slidenum">
              <a:rPr lang="en-GB" smtClean="0"/>
              <a:t>5</a:t>
            </a:fld>
            <a:endParaRPr lang="en-GB"/>
          </a:p>
        </p:txBody>
      </p:sp>
    </p:spTree>
    <p:extLst>
      <p:ext uri="{BB962C8B-B14F-4D97-AF65-F5344CB8AC3E}">
        <p14:creationId xmlns:p14="http://schemas.microsoft.com/office/powerpoint/2010/main" val="571781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Health and wellbeing approaches need to be integrated so that the individuals are provided with holistic care taking care of various determinants of health. Comprehensive systems enable practitioners like physicians, social workers and community service to act in a co-ordinated manner. </a:t>
            </a:r>
            <a:endParaRPr lang="en-GB" dirty="0"/>
          </a:p>
        </p:txBody>
      </p:sp>
      <p:sp>
        <p:nvSpPr>
          <p:cNvPr id="4" name="Slide Number Placeholder 3"/>
          <p:cNvSpPr>
            <a:spLocks noGrp="1"/>
          </p:cNvSpPr>
          <p:nvPr>
            <p:ph type="sldNum" sz="quarter" idx="10"/>
          </p:nvPr>
        </p:nvSpPr>
        <p:spPr/>
        <p:txBody>
          <a:bodyPr/>
          <a:lstStyle/>
          <a:p>
            <a:fld id="{416BDFC8-955A-478D-95CD-B7B563869D8C}" type="slidenum">
              <a:rPr lang="en-GB" smtClean="0"/>
              <a:t>6</a:t>
            </a:fld>
            <a:endParaRPr lang="en-GB"/>
          </a:p>
        </p:txBody>
      </p:sp>
    </p:spTree>
    <p:extLst>
      <p:ext uri="{BB962C8B-B14F-4D97-AF65-F5344CB8AC3E}">
        <p14:creationId xmlns:p14="http://schemas.microsoft.com/office/powerpoint/2010/main" val="6214840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 in All Policies framework guides governments to mind the effects of health to all policy decisions. Likewise, the UK Integrated Care Systems are known to organise the health services, local government, and social care providers. The accessibility of services is enhanced by integration, community health initiatives and efforts to meet the complex health needs are promoted by working together to deliver the care.</a:t>
            </a:r>
          </a:p>
          <a:p>
            <a:endParaRPr lang="en-GB" dirty="0"/>
          </a:p>
        </p:txBody>
      </p:sp>
      <p:sp>
        <p:nvSpPr>
          <p:cNvPr id="4" name="Slide Number Placeholder 3"/>
          <p:cNvSpPr>
            <a:spLocks noGrp="1"/>
          </p:cNvSpPr>
          <p:nvPr>
            <p:ph type="sldNum" sz="quarter" idx="10"/>
          </p:nvPr>
        </p:nvSpPr>
        <p:spPr/>
        <p:txBody>
          <a:bodyPr/>
          <a:lstStyle/>
          <a:p>
            <a:fld id="{416BDFC8-955A-478D-95CD-B7B563869D8C}" type="slidenum">
              <a:rPr lang="en-GB" smtClean="0"/>
              <a:t>7</a:t>
            </a:fld>
            <a:endParaRPr lang="en-GB"/>
          </a:p>
        </p:txBody>
      </p:sp>
    </p:spTree>
    <p:extLst>
      <p:ext uri="{BB962C8B-B14F-4D97-AF65-F5344CB8AC3E}">
        <p14:creationId xmlns:p14="http://schemas.microsoft.com/office/powerpoint/2010/main" val="691259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Biopsychosocial</a:t>
            </a:r>
            <a:r>
              <a:rPr lang="en-GB" sz="1200" kern="1200" dirty="0">
                <a:solidFill>
                  <a:schemeClr val="tx1"/>
                </a:solidFill>
                <a:effectLst/>
                <a:latin typeface="+mn-lt"/>
                <a:ea typeface="+mn-ea"/>
                <a:cs typeface="+mn-cs"/>
              </a:rPr>
              <a:t> model offers an entire theory to health and wellbeing. In contrast to strictly biomedical approaches, it acknowledges the fact that biological conditions play with both psychological experiences and social settings. An example is that the risk of diseases may be determined by genetics, however, lifestyle behaviours, levels of stress and social support are also factors that alter health outcome. Education levels, income, residential premises and surroundings are social determinants which also influence inequalities in population health as pointed out in the lecture materials on broader determinants of health. This model promotes holistic healthcare through integration of the treatment methods that focus on physical health, mental health as well as social conditions.</a:t>
            </a:r>
          </a:p>
          <a:p>
            <a:endParaRPr lang="en-GB" dirty="0"/>
          </a:p>
        </p:txBody>
      </p:sp>
      <p:sp>
        <p:nvSpPr>
          <p:cNvPr id="4" name="Slide Number Placeholder 3"/>
          <p:cNvSpPr>
            <a:spLocks noGrp="1"/>
          </p:cNvSpPr>
          <p:nvPr>
            <p:ph type="sldNum" sz="quarter" idx="10"/>
          </p:nvPr>
        </p:nvSpPr>
        <p:spPr/>
        <p:txBody>
          <a:bodyPr/>
          <a:lstStyle/>
          <a:p>
            <a:fld id="{416BDFC8-955A-478D-95CD-B7B563869D8C}" type="slidenum">
              <a:rPr lang="en-GB" smtClean="0"/>
              <a:t>8</a:t>
            </a:fld>
            <a:endParaRPr lang="en-GB"/>
          </a:p>
        </p:txBody>
      </p:sp>
    </p:spTree>
    <p:extLst>
      <p:ext uri="{BB962C8B-B14F-4D97-AF65-F5344CB8AC3E}">
        <p14:creationId xmlns:p14="http://schemas.microsoft.com/office/powerpoint/2010/main" val="3650832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Government policies can be very useful in facilitating holistic health practises. The policies and the initiatives of the National Health Service in the UK provide support to the integrated health and social care services in the country in the form of the Health and Social Care Act 2012. Nonetheless, governmental barriers of the regulation, low financing and shortages of the labour force may make the adoption of the holistic health policies difficult. The provision of integrated and sustainable services may be constrained by these challenges that the healthcare system faces.</a:t>
            </a:r>
          </a:p>
          <a:p>
            <a:endParaRPr lang="en-GB" dirty="0"/>
          </a:p>
        </p:txBody>
      </p:sp>
      <p:sp>
        <p:nvSpPr>
          <p:cNvPr id="4" name="Slide Number Placeholder 3"/>
          <p:cNvSpPr>
            <a:spLocks noGrp="1"/>
          </p:cNvSpPr>
          <p:nvPr>
            <p:ph type="sldNum" sz="quarter" idx="10"/>
          </p:nvPr>
        </p:nvSpPr>
        <p:spPr/>
        <p:txBody>
          <a:bodyPr/>
          <a:lstStyle/>
          <a:p>
            <a:fld id="{416BDFC8-955A-478D-95CD-B7B563869D8C}" type="slidenum">
              <a:rPr lang="en-GB" smtClean="0"/>
              <a:t>9</a:t>
            </a:fld>
            <a:endParaRPr lang="en-GB"/>
          </a:p>
        </p:txBody>
      </p:sp>
    </p:spTree>
    <p:extLst>
      <p:ext uri="{BB962C8B-B14F-4D97-AF65-F5344CB8AC3E}">
        <p14:creationId xmlns:p14="http://schemas.microsoft.com/office/powerpoint/2010/main" val="1037199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modern healthcare systems, there is an increment in service delivery based on the integrated care approaches, which respond to the broad determinants of health. Wellness programmes promote physical exercise, healthy diet and mental state to prevent chronic illnesses. Community based health activities also contribute towards providing healthcare to members of the community through involving the community organisations, providing health education and enhancing access to services by vulnerable groups. </a:t>
            </a:r>
          </a:p>
          <a:p>
            <a:endParaRPr lang="en-GB" dirty="0"/>
          </a:p>
        </p:txBody>
      </p:sp>
      <p:sp>
        <p:nvSpPr>
          <p:cNvPr id="4" name="Slide Number Placeholder 3"/>
          <p:cNvSpPr>
            <a:spLocks noGrp="1"/>
          </p:cNvSpPr>
          <p:nvPr>
            <p:ph type="sldNum" sz="quarter" idx="10"/>
          </p:nvPr>
        </p:nvSpPr>
        <p:spPr/>
        <p:txBody>
          <a:bodyPr/>
          <a:lstStyle/>
          <a:p>
            <a:fld id="{416BDFC8-955A-478D-95CD-B7B563869D8C}" type="slidenum">
              <a:rPr lang="en-GB" smtClean="0"/>
              <a:t>10</a:t>
            </a:fld>
            <a:endParaRPr lang="en-GB"/>
          </a:p>
        </p:txBody>
      </p:sp>
    </p:spTree>
    <p:extLst>
      <p:ext uri="{BB962C8B-B14F-4D97-AF65-F5344CB8AC3E}">
        <p14:creationId xmlns:p14="http://schemas.microsoft.com/office/powerpoint/2010/main" val="813258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holistic healthcare models do not concentrate on medical symptoms but view the entire person. MDTs can include physiotherapists and social workers, nurses and mental health specialists, doctors. This kind of collaboration will also make sure that patients are provided with a coordinated medical, psychological and social support.</a:t>
            </a:r>
          </a:p>
          <a:p>
            <a:endParaRPr lang="en-GB" dirty="0"/>
          </a:p>
        </p:txBody>
      </p:sp>
      <p:sp>
        <p:nvSpPr>
          <p:cNvPr id="4" name="Slide Number Placeholder 3"/>
          <p:cNvSpPr>
            <a:spLocks noGrp="1"/>
          </p:cNvSpPr>
          <p:nvPr>
            <p:ph type="sldNum" sz="quarter" idx="10"/>
          </p:nvPr>
        </p:nvSpPr>
        <p:spPr/>
        <p:txBody>
          <a:bodyPr/>
          <a:lstStyle/>
          <a:p>
            <a:fld id="{416BDFC8-955A-478D-95CD-B7B563869D8C}" type="slidenum">
              <a:rPr lang="en-GB" smtClean="0"/>
              <a:t>11</a:t>
            </a:fld>
            <a:endParaRPr lang="en-GB"/>
          </a:p>
        </p:txBody>
      </p:sp>
    </p:spTree>
    <p:extLst>
      <p:ext uri="{BB962C8B-B14F-4D97-AF65-F5344CB8AC3E}">
        <p14:creationId xmlns:p14="http://schemas.microsoft.com/office/powerpoint/2010/main" val="34464908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Public health efforts are supposed to make people healthy by promoting health and using preventive measures. There are organisations like the world health organisation that facilitate campaigns in favour of healthier lifestyles and environmental changes. This would take the form of anti-smoking campaigns, physical activities and mental health awareness programmes. These programmes affect the health behaviours of people and lead to a long-term health in society. High-quality public health campaigns have the potential to decrease disease rates, enhance life expectancy and overall the wellbeing of society.</a:t>
            </a:r>
          </a:p>
          <a:p>
            <a:endParaRPr lang="en-GB" dirty="0"/>
          </a:p>
        </p:txBody>
      </p:sp>
      <p:sp>
        <p:nvSpPr>
          <p:cNvPr id="4" name="Slide Number Placeholder 3"/>
          <p:cNvSpPr>
            <a:spLocks noGrp="1"/>
          </p:cNvSpPr>
          <p:nvPr>
            <p:ph type="sldNum" sz="quarter" idx="10"/>
          </p:nvPr>
        </p:nvSpPr>
        <p:spPr/>
        <p:txBody>
          <a:bodyPr/>
          <a:lstStyle/>
          <a:p>
            <a:fld id="{416BDFC8-955A-478D-95CD-B7B563869D8C}" type="slidenum">
              <a:rPr lang="en-GB" smtClean="0"/>
              <a:t>12</a:t>
            </a:fld>
            <a:endParaRPr lang="en-GB"/>
          </a:p>
        </p:txBody>
      </p:sp>
    </p:spTree>
    <p:extLst>
      <p:ext uri="{BB962C8B-B14F-4D97-AF65-F5344CB8AC3E}">
        <p14:creationId xmlns:p14="http://schemas.microsoft.com/office/powerpoint/2010/main" val="26966481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 equity aims to enhance equitable access to healthcare services by everyone irrespective of the socioeconomic status. The studies have indicated that income, education and living conditions are major elements that determine the effects on health. For example, disease and reduced life expectancy are common among the disadvantaged communities. The efforts to combat these inequalities include universal healthcare cover, community health services and special care in those susceptible populations. To develop more favourable and inclusive healthcare systems, it is necessary to deal with social determinants of health.</a:t>
            </a:r>
          </a:p>
          <a:p>
            <a:endParaRPr lang="en-GB" dirty="0"/>
          </a:p>
        </p:txBody>
      </p:sp>
      <p:sp>
        <p:nvSpPr>
          <p:cNvPr id="4" name="Slide Number Placeholder 3"/>
          <p:cNvSpPr>
            <a:spLocks noGrp="1"/>
          </p:cNvSpPr>
          <p:nvPr>
            <p:ph type="sldNum" sz="quarter" idx="10"/>
          </p:nvPr>
        </p:nvSpPr>
        <p:spPr/>
        <p:txBody>
          <a:bodyPr/>
          <a:lstStyle/>
          <a:p>
            <a:fld id="{416BDFC8-955A-478D-95CD-B7B563869D8C}" type="slidenum">
              <a:rPr lang="en-GB" smtClean="0"/>
              <a:t>13</a:t>
            </a:fld>
            <a:endParaRPr lang="en-GB"/>
          </a:p>
        </p:txBody>
      </p:sp>
    </p:spTree>
    <p:extLst>
      <p:ext uri="{BB962C8B-B14F-4D97-AF65-F5344CB8AC3E}">
        <p14:creationId xmlns:p14="http://schemas.microsoft.com/office/powerpoint/2010/main" val="19691581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presentation, important concepts of health, wellbeing and sustainable development have been covered and how they apply in healthcare systems. It has explored integrated care methods, theoretical constructs, policy platform, and service delivery measures, as well as the issues and concerns of equity and access in public health. </a:t>
            </a:r>
          </a:p>
          <a:p>
            <a:endParaRPr lang="en-GB" dirty="0"/>
          </a:p>
        </p:txBody>
      </p:sp>
      <p:sp>
        <p:nvSpPr>
          <p:cNvPr id="4" name="Slide Number Placeholder 3"/>
          <p:cNvSpPr>
            <a:spLocks noGrp="1"/>
          </p:cNvSpPr>
          <p:nvPr>
            <p:ph type="sldNum" sz="quarter" idx="10"/>
          </p:nvPr>
        </p:nvSpPr>
        <p:spPr/>
        <p:txBody>
          <a:bodyPr/>
          <a:lstStyle/>
          <a:p>
            <a:fld id="{416BDFC8-955A-478D-95CD-B7B563869D8C}" type="slidenum">
              <a:rPr lang="en-GB" smtClean="0"/>
              <a:t>14</a:t>
            </a:fld>
            <a:endParaRPr lang="en-GB"/>
          </a:p>
        </p:txBody>
      </p:sp>
    </p:spTree>
    <p:extLst>
      <p:ext uri="{BB962C8B-B14F-4D97-AF65-F5344CB8AC3E}">
        <p14:creationId xmlns:p14="http://schemas.microsoft.com/office/powerpoint/2010/main" val="3383572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82E498F-735D-4DD6-B980-42610B9366FB}" type="datetimeFigureOut">
              <a:rPr lang="en-GB" smtClean="0"/>
              <a:t>27/03/2026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5385D8-2A0A-49A0-9BA3-1DA00AE4F163}" type="slidenum">
              <a:rPr lang="en-GB" smtClean="0"/>
              <a:t>‹#›</a:t>
            </a:fld>
            <a:endParaRPr lang="en-GB"/>
          </a:p>
        </p:txBody>
      </p:sp>
    </p:spTree>
    <p:extLst>
      <p:ext uri="{BB962C8B-B14F-4D97-AF65-F5344CB8AC3E}">
        <p14:creationId xmlns:p14="http://schemas.microsoft.com/office/powerpoint/2010/main" val="785121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82E498F-735D-4DD6-B980-42610B9366FB}" type="datetimeFigureOut">
              <a:rPr lang="en-GB" smtClean="0"/>
              <a:t>27/03/2026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5385D8-2A0A-49A0-9BA3-1DA00AE4F163}" type="slidenum">
              <a:rPr lang="en-GB" smtClean="0"/>
              <a:t>‹#›</a:t>
            </a:fld>
            <a:endParaRPr lang="en-GB"/>
          </a:p>
        </p:txBody>
      </p:sp>
    </p:spTree>
    <p:extLst>
      <p:ext uri="{BB962C8B-B14F-4D97-AF65-F5344CB8AC3E}">
        <p14:creationId xmlns:p14="http://schemas.microsoft.com/office/powerpoint/2010/main" val="2457523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2E498F-735D-4DD6-B980-42610B9366FB}" type="datetimeFigureOut">
              <a:rPr lang="en-GB" smtClean="0"/>
              <a:t>27/03/2026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5385D8-2A0A-49A0-9BA3-1DA00AE4F163}" type="slidenum">
              <a:rPr lang="en-GB" smtClean="0"/>
              <a:t>‹#›</a:t>
            </a:fld>
            <a:endParaRPr lang="en-GB"/>
          </a:p>
        </p:txBody>
      </p:sp>
    </p:spTree>
    <p:extLst>
      <p:ext uri="{BB962C8B-B14F-4D97-AF65-F5344CB8AC3E}">
        <p14:creationId xmlns:p14="http://schemas.microsoft.com/office/powerpoint/2010/main" val="222974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82E498F-735D-4DD6-B980-42610B9366FB}" type="datetimeFigureOut">
              <a:rPr lang="en-GB" smtClean="0"/>
              <a:t>27/03/2026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5385D8-2A0A-49A0-9BA3-1DA00AE4F163}" type="slidenum">
              <a:rPr lang="en-GB" smtClean="0"/>
              <a:t>‹#›</a:t>
            </a:fld>
            <a:endParaRPr lang="en-GB"/>
          </a:p>
        </p:txBody>
      </p:sp>
    </p:spTree>
    <p:extLst>
      <p:ext uri="{BB962C8B-B14F-4D97-AF65-F5344CB8AC3E}">
        <p14:creationId xmlns:p14="http://schemas.microsoft.com/office/powerpoint/2010/main" val="1238566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82E498F-735D-4DD6-B980-42610B9366FB}" type="datetimeFigureOut">
              <a:rPr lang="en-GB" smtClean="0"/>
              <a:t>27/03/2026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5385D8-2A0A-49A0-9BA3-1DA00AE4F163}" type="slidenum">
              <a:rPr lang="en-GB" smtClean="0"/>
              <a:t>‹#›</a:t>
            </a:fld>
            <a:endParaRPr lang="en-GB"/>
          </a:p>
        </p:txBody>
      </p:sp>
    </p:spTree>
    <p:extLst>
      <p:ext uri="{BB962C8B-B14F-4D97-AF65-F5344CB8AC3E}">
        <p14:creationId xmlns:p14="http://schemas.microsoft.com/office/powerpoint/2010/main" val="3679379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82E498F-735D-4DD6-B980-42610B9366FB}" type="datetimeFigureOut">
              <a:rPr lang="en-GB" smtClean="0"/>
              <a:t>27/03/2026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5385D8-2A0A-49A0-9BA3-1DA00AE4F163}" type="slidenum">
              <a:rPr lang="en-GB" smtClean="0"/>
              <a:t>‹#›</a:t>
            </a:fld>
            <a:endParaRPr lang="en-GB"/>
          </a:p>
        </p:txBody>
      </p:sp>
    </p:spTree>
    <p:extLst>
      <p:ext uri="{BB962C8B-B14F-4D97-AF65-F5344CB8AC3E}">
        <p14:creationId xmlns:p14="http://schemas.microsoft.com/office/powerpoint/2010/main" val="2791517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2E498F-735D-4DD6-B980-42610B9366FB}" type="datetimeFigureOut">
              <a:rPr lang="en-GB" smtClean="0"/>
              <a:t>27/03/2026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5385D8-2A0A-49A0-9BA3-1DA00AE4F163}" type="slidenum">
              <a:rPr lang="en-GB" smtClean="0"/>
              <a:t>‹#›</a:t>
            </a:fld>
            <a:endParaRPr lang="en-GB"/>
          </a:p>
        </p:txBody>
      </p:sp>
    </p:spTree>
    <p:extLst>
      <p:ext uri="{BB962C8B-B14F-4D97-AF65-F5344CB8AC3E}">
        <p14:creationId xmlns:p14="http://schemas.microsoft.com/office/powerpoint/2010/main" val="1277378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2E498F-735D-4DD6-B980-42610B9366FB}" type="datetimeFigureOut">
              <a:rPr lang="en-GB" smtClean="0"/>
              <a:t>27/03/2026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5385D8-2A0A-49A0-9BA3-1DA00AE4F163}" type="slidenum">
              <a:rPr lang="en-GB" smtClean="0"/>
              <a:t>‹#›</a:t>
            </a:fld>
            <a:endParaRPr lang="en-GB"/>
          </a:p>
        </p:txBody>
      </p:sp>
    </p:spTree>
    <p:extLst>
      <p:ext uri="{BB962C8B-B14F-4D97-AF65-F5344CB8AC3E}">
        <p14:creationId xmlns:p14="http://schemas.microsoft.com/office/powerpoint/2010/main" val="216343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2E498F-735D-4DD6-B980-42610B9366FB}" type="datetimeFigureOut">
              <a:rPr lang="en-GB" smtClean="0"/>
              <a:t>27/03/2026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5385D8-2A0A-49A0-9BA3-1DA00AE4F163}" type="slidenum">
              <a:rPr lang="en-GB" smtClean="0"/>
              <a:t>‹#›</a:t>
            </a:fld>
            <a:endParaRPr lang="en-GB"/>
          </a:p>
        </p:txBody>
      </p:sp>
    </p:spTree>
    <p:extLst>
      <p:ext uri="{BB962C8B-B14F-4D97-AF65-F5344CB8AC3E}">
        <p14:creationId xmlns:p14="http://schemas.microsoft.com/office/powerpoint/2010/main" val="247742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82E498F-735D-4DD6-B980-42610B9366FB}" type="datetimeFigureOut">
              <a:rPr lang="en-GB" smtClean="0"/>
              <a:t>27/03/2026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5385D8-2A0A-49A0-9BA3-1DA00AE4F163}" type="slidenum">
              <a:rPr lang="en-GB" smtClean="0"/>
              <a:t>‹#›</a:t>
            </a:fld>
            <a:endParaRPr lang="en-GB"/>
          </a:p>
        </p:txBody>
      </p:sp>
    </p:spTree>
    <p:extLst>
      <p:ext uri="{BB962C8B-B14F-4D97-AF65-F5344CB8AC3E}">
        <p14:creationId xmlns:p14="http://schemas.microsoft.com/office/powerpoint/2010/main" val="166815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82E498F-735D-4DD6-B980-42610B9366FB}" type="datetimeFigureOut">
              <a:rPr lang="en-GB" smtClean="0"/>
              <a:t>27/03/2026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5385D8-2A0A-49A0-9BA3-1DA00AE4F163}" type="slidenum">
              <a:rPr lang="en-GB" smtClean="0"/>
              <a:t>‹#›</a:t>
            </a:fld>
            <a:endParaRPr lang="en-GB"/>
          </a:p>
        </p:txBody>
      </p:sp>
    </p:spTree>
    <p:extLst>
      <p:ext uri="{BB962C8B-B14F-4D97-AF65-F5344CB8AC3E}">
        <p14:creationId xmlns:p14="http://schemas.microsoft.com/office/powerpoint/2010/main" val="337645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fld id="{1D8BD707-D9CF-40AE-B4C6-C98DA3205C09}" type="datetimeFigureOut">
              <a:rPr lang="en-US" smtClean="0"/>
              <a:pPr/>
              <a:t>3/27/2026</a:t>
            </a:fld>
            <a:endParaRPr lang="en-US"/>
          </a:p>
        </p:txBody>
      </p:sp>
      <p:sp>
        <p:nvSpPr>
          <p:cNvPr id="5" name="Footer Placeholder 4"/>
          <p:cNvSpPr>
            <a:spLocks noGrp="1"/>
          </p:cNvSpPr>
          <p:nvPr>
            <p:ph type="ftr" sz="quarter" idx="11"/>
          </p:nvPr>
        </p:nvSpPr>
        <p:spPr>
          <a:xfrm>
            <a:off x="914400" y="4323846"/>
            <a:ext cx="4880610" cy="365125"/>
          </a:xfrm>
        </p:spPr>
        <p:txBody>
          <a:bodyPr/>
          <a:lstStyle/>
          <a:p>
            <a:endParaRPr lang="en-US"/>
          </a:p>
        </p:txBody>
      </p:sp>
      <p:sp>
        <p:nvSpPr>
          <p:cNvPr id="6" name="Slide Number Placeholder 5"/>
          <p:cNvSpPr>
            <a:spLocks noGrp="1"/>
          </p:cNvSpPr>
          <p:nvPr>
            <p:ph type="sldNum" sz="quarter" idx="12"/>
          </p:nvPr>
        </p:nvSpPr>
        <p:spPr>
          <a:xfrm>
            <a:off x="6057900" y="1430867"/>
            <a:ext cx="2171700"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24185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572626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1D8BD707-D9CF-40AE-B4C6-C98DA3205C09}" type="datetimeFigureOut">
              <a:rPr lang="en-US" smtClean="0"/>
              <a:pPr/>
              <a:t>3/27/2026</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3"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235717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35954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024818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766888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082509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89880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752057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537790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a:xfrm>
            <a:off x="594360" y="381001"/>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696237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5" name="Picture 14"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a:xfrm>
            <a:off x="594360" y="379438"/>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B6F15528-21DE-4FAA-801E-634DDDAF4B2B}" type="slidenum">
              <a:rPr lang="en-US" smtClean="0"/>
              <a:pPr/>
              <a:t>‹#›</a:t>
            </a:fld>
            <a:endParaRPr 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480782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fld id="{1D8BD707-D9CF-40AE-B4C6-C98DA3205C09}" type="datetimeFigureOut">
              <a:rPr lang="en-US" smtClean="0"/>
              <a:pPr/>
              <a:t>3/27/2026</a:t>
            </a:fld>
            <a:endParaRPr lang="en-US"/>
          </a:p>
        </p:txBody>
      </p:sp>
      <p:sp>
        <p:nvSpPr>
          <p:cNvPr id="6" name="Footer Placeholder 5"/>
          <p:cNvSpPr>
            <a:spLocks noGrp="1"/>
          </p:cNvSpPr>
          <p:nvPr>
            <p:ph type="ftr" sz="quarter" idx="11"/>
          </p:nvPr>
        </p:nvSpPr>
        <p:spPr>
          <a:xfrm>
            <a:off x="594360" y="378884"/>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726237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3/27/2026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827089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3/27/2026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146120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789774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1D8BD707-D9CF-40AE-B4C6-C98DA3205C09}" type="datetimeFigureOut">
              <a:rPr lang="en-US" smtClean="0"/>
              <a:pPr/>
              <a:t>3/27/2026</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4" cy="365125"/>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09556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1.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2E498F-735D-4DD6-B980-42610B9366FB}" type="datetimeFigureOut">
              <a:rPr lang="en-GB" smtClean="0"/>
              <a:t>27/03/2026</a:t>
            </a:fld>
            <a:endParaRPr lang="en-GB" dirty="0"/>
          </a:p>
        </p:txBody>
      </p:sp>
      <p:sp>
        <p:nvSpPr>
          <p:cNvPr id="5" name="Footer Placeholder 4"/>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5385D8-2A0A-49A0-9BA3-1DA00AE4F163}" type="slidenum">
              <a:rPr lang="en-GB" smtClean="0"/>
              <a:t>‹#›</a:t>
            </a:fld>
            <a:endParaRPr lang="en-GB"/>
          </a:p>
        </p:txBody>
      </p:sp>
    </p:spTree>
    <p:extLst>
      <p:ext uri="{BB962C8B-B14F-4D97-AF65-F5344CB8AC3E}">
        <p14:creationId xmlns:p14="http://schemas.microsoft.com/office/powerpoint/2010/main" val="16502074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3600" b="1" kern="1200">
          <a:solidFill>
            <a:schemeClr val="tx1"/>
          </a:solidFill>
          <a:latin typeface="Times New Roman" panose="02020603050405020304" pitchFamily="18" charset="0"/>
          <a:ea typeface="+mj-ea"/>
          <a:cs typeface="Times New Roman" panose="02020603050405020304" pitchFamily="18" charset="0"/>
        </a:defRPr>
      </a:lvl1pPr>
    </p:titleStyle>
    <p:bodyStyle>
      <a:lvl1pPr marL="228600" indent="-228600" algn="just"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just"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just"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just"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just"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82E498F-735D-4DD6-B980-42610B9366FB}" type="datetimeFigureOut">
              <a:rPr lang="en-GB" smtClean="0"/>
              <a:t>27/03/2026</a:t>
            </a:fld>
            <a:endParaRPr lang="en-GB" dirty="0"/>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45385D8-2A0A-49A0-9BA3-1DA00AE4F163}" type="slidenum">
              <a:rPr lang="en-GB" smtClean="0"/>
              <a:t>‹#›</a:t>
            </a:fld>
            <a:endParaRPr lang="en-GB"/>
          </a:p>
        </p:txBody>
      </p:sp>
    </p:spTree>
    <p:extLst>
      <p:ext uri="{BB962C8B-B14F-4D97-AF65-F5344CB8AC3E}">
        <p14:creationId xmlns:p14="http://schemas.microsoft.com/office/powerpoint/2010/main" val="292682895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ctr"/>
            <a:r>
              <a:rPr lang="en-GB" sz="2800" b="1" dirty="0"/>
              <a:t>Health, Wellbeing and Sustainable Development</a:t>
            </a:r>
            <a:br>
              <a:rPr lang="en-GB" sz="2800" dirty="0"/>
            </a:br>
            <a:r>
              <a:rPr lang="en-GB" sz="2800" b="1" dirty="0"/>
              <a:t>Module Code: BMHP6030</a:t>
            </a:r>
            <a:br>
              <a:rPr lang="en-GB" sz="2800" dirty="0"/>
            </a:br>
            <a:r>
              <a:rPr lang="en-GB" sz="2800" b="1" dirty="0"/>
              <a:t>Student name : Tatiana Marinho</a:t>
            </a:r>
            <a:br>
              <a:rPr lang="en-GB" sz="2800" dirty="0"/>
            </a:br>
            <a:r>
              <a:rPr lang="en-GB" sz="2800" b="1" dirty="0"/>
              <a:t>Student ID:2212472</a:t>
            </a:r>
            <a:br>
              <a:rPr lang="en-GB" sz="2800" dirty="0"/>
            </a:br>
            <a:r>
              <a:rPr lang="en-GB" sz="2800" b="1" dirty="0"/>
              <a:t>Year: 2025-26</a:t>
            </a:r>
            <a:br>
              <a:rPr lang="en-GB" sz="2800" dirty="0"/>
            </a:br>
            <a:r>
              <a:rPr lang="en-GB" sz="2800" b="1" dirty="0"/>
              <a:t>Lecturer: Dr </a:t>
            </a:r>
            <a:r>
              <a:rPr lang="en-GB" sz="2800" b="1" dirty="0" err="1"/>
              <a:t>Itse</a:t>
            </a:r>
            <a:r>
              <a:rPr lang="en-GB" sz="2800" b="1" dirty="0"/>
              <a:t> Olaoye</a:t>
            </a:r>
            <a:endParaRPr lang="en-US" sz="2800" dirty="0"/>
          </a:p>
        </p:txBody>
      </p:sp>
      <p:pic>
        <p:nvPicPr>
          <p:cNvPr id="3074" name="Picture 2" descr="Good Health and Wellbeing Color Icon. Corporate Social Responsibility. Sustainable  Development Goals. SDG Color Sign Stock Vector - Illustration of life,  good: 16718848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71800" y="3810000"/>
            <a:ext cx="3048000" cy="304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764373"/>
            <a:ext cx="6377940" cy="1293028"/>
          </a:xfrm>
        </p:spPr>
        <p:txBody>
          <a:bodyPr>
            <a:normAutofit/>
          </a:bodyPr>
          <a:lstStyle/>
          <a:p>
            <a:pPr algn="ctr"/>
            <a:r>
              <a:rPr lang="en-GB" b="1" dirty="0"/>
              <a:t>	Table of Content</a:t>
            </a:r>
            <a:endParaRPr lang="en-GB" dirty="0"/>
          </a:p>
        </p:txBody>
      </p:sp>
      <p:sp>
        <p:nvSpPr>
          <p:cNvPr id="4" name="Rectangle 1"/>
          <p:cNvSpPr>
            <a:spLocks noGrp="1" noChangeArrowheads="1"/>
          </p:cNvSpPr>
          <p:nvPr>
            <p:ph idx="1"/>
          </p:nvPr>
        </p:nvSpPr>
        <p:spPr bwMode="auto">
          <a:xfrm>
            <a:off x="381000" y="2057401"/>
            <a:ext cx="6296917"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just">
              <a:lnSpc>
                <a:spcPct val="100000"/>
              </a:lnSpc>
            </a:pPr>
            <a:r>
              <a:rPr kumimoji="0" lang="en-GB" sz="2400" b="0" i="0" strike="noStrike" cap="none" normalizeH="0" baseline="0" dirty="0">
                <a:ln>
                  <a:noFill/>
                </a:ln>
                <a:effectLst/>
                <a:latin typeface="+mn-lt"/>
                <a:ea typeface="Calibri" panose="020F0502020204030204" pitchFamily="34" charset="0"/>
                <a:cs typeface="Times New Roman" panose="02020603050405020304" pitchFamily="18" charset="0"/>
              </a:rPr>
              <a:t>Introduction</a:t>
            </a:r>
            <a:endParaRPr kumimoji="0" lang="en-GB" sz="1200" b="0" i="0" strike="noStrike" cap="none" normalizeH="0" baseline="0" dirty="0">
              <a:ln>
                <a:noFill/>
              </a:ln>
              <a:effectLst/>
              <a:latin typeface="+mn-lt"/>
            </a:endParaRPr>
          </a:p>
          <a:p>
            <a:pPr algn="just">
              <a:lnSpc>
                <a:spcPct val="100000"/>
              </a:lnSpc>
            </a:pPr>
            <a:r>
              <a:rPr kumimoji="0" lang="en-GB" sz="2400" b="0" i="0" strike="noStrike" cap="none" normalizeH="0" baseline="0" dirty="0">
                <a:ln>
                  <a:noFill/>
                </a:ln>
                <a:effectLst/>
                <a:latin typeface="+mn-lt"/>
                <a:ea typeface="Calibri" panose="020F0502020204030204" pitchFamily="34" charset="0"/>
                <a:cs typeface="Times New Roman" panose="02020603050405020304" pitchFamily="18" charset="0"/>
              </a:rPr>
              <a:t>Key concepts</a:t>
            </a:r>
            <a:endParaRPr kumimoji="0" lang="en-GB" sz="1200" b="0" i="0" strike="noStrike" cap="none" normalizeH="0" baseline="0" dirty="0">
              <a:ln>
                <a:noFill/>
              </a:ln>
              <a:effectLst/>
              <a:latin typeface="+mn-lt"/>
            </a:endParaRPr>
          </a:p>
          <a:p>
            <a:pPr algn="just">
              <a:lnSpc>
                <a:spcPct val="100000"/>
              </a:lnSpc>
            </a:pPr>
            <a:r>
              <a:rPr kumimoji="0" lang="en-GB" sz="2400" b="0" i="0" strike="noStrike" cap="none" normalizeH="0" baseline="0" dirty="0">
                <a:ln>
                  <a:noFill/>
                </a:ln>
                <a:effectLst/>
                <a:latin typeface="+mn-lt"/>
                <a:ea typeface="Calibri" panose="020F0502020204030204" pitchFamily="34" charset="0"/>
                <a:cs typeface="Times New Roman" panose="02020603050405020304" pitchFamily="18" charset="0"/>
              </a:rPr>
              <a:t>Relevance of concepts</a:t>
            </a:r>
            <a:endParaRPr kumimoji="0" lang="en-GB" sz="1200" b="0" i="0" strike="noStrike" cap="none" normalizeH="0" baseline="0" dirty="0">
              <a:ln>
                <a:noFill/>
              </a:ln>
              <a:effectLst/>
              <a:latin typeface="+mn-lt"/>
            </a:endParaRPr>
          </a:p>
          <a:p>
            <a:pPr algn="just">
              <a:lnSpc>
                <a:spcPct val="100000"/>
              </a:lnSpc>
            </a:pPr>
            <a:r>
              <a:rPr kumimoji="0" lang="en-GB" sz="2400" b="0" i="0" strike="noStrike" cap="none" normalizeH="0" baseline="0" dirty="0">
                <a:ln>
                  <a:noFill/>
                </a:ln>
                <a:effectLst/>
                <a:latin typeface="+mn-lt"/>
                <a:ea typeface="Calibri" panose="020F0502020204030204" pitchFamily="34" charset="0"/>
                <a:cs typeface="Times New Roman" panose="02020603050405020304" pitchFamily="18" charset="0"/>
              </a:rPr>
              <a:t>Integration of health and well-being approaches</a:t>
            </a:r>
            <a:endParaRPr kumimoji="0" lang="en-GB" sz="1200" b="0" i="0" strike="noStrike" cap="none" normalizeH="0" baseline="0" dirty="0">
              <a:ln>
                <a:noFill/>
              </a:ln>
              <a:effectLst/>
              <a:latin typeface="+mn-lt"/>
            </a:endParaRPr>
          </a:p>
          <a:p>
            <a:pPr algn="just">
              <a:lnSpc>
                <a:spcPct val="100000"/>
              </a:lnSpc>
            </a:pPr>
            <a:r>
              <a:rPr kumimoji="0" lang="en-GB" sz="2400" b="0" i="0" strike="noStrike" cap="none" normalizeH="0" baseline="0" dirty="0">
                <a:ln>
                  <a:noFill/>
                </a:ln>
                <a:effectLst/>
                <a:latin typeface="+mn-lt"/>
                <a:ea typeface="Calibri" panose="020F0502020204030204" pitchFamily="34" charset="0"/>
                <a:cs typeface="Times New Roman" panose="02020603050405020304" pitchFamily="18" charset="0"/>
              </a:rPr>
              <a:t>Theoretical perspectives</a:t>
            </a:r>
            <a:endParaRPr kumimoji="0" lang="en-GB" sz="1200" b="0" i="0" strike="noStrike" cap="none" normalizeH="0" baseline="0" dirty="0">
              <a:ln>
                <a:noFill/>
              </a:ln>
              <a:effectLst/>
              <a:latin typeface="+mn-lt"/>
            </a:endParaRPr>
          </a:p>
          <a:p>
            <a:pPr algn="just">
              <a:lnSpc>
                <a:spcPct val="100000"/>
              </a:lnSpc>
            </a:pPr>
            <a:r>
              <a:rPr kumimoji="0" lang="en-GB" sz="2400" b="0" i="0" strike="noStrike" cap="none" normalizeH="0" baseline="0" dirty="0">
                <a:ln>
                  <a:noFill/>
                </a:ln>
                <a:effectLst/>
                <a:latin typeface="+mn-lt"/>
                <a:ea typeface="Calibri" panose="020F0502020204030204" pitchFamily="34" charset="0"/>
                <a:cs typeface="Times New Roman" panose="02020603050405020304" pitchFamily="18" charset="0"/>
              </a:rPr>
              <a:t>Policy and governance</a:t>
            </a:r>
            <a:endParaRPr kumimoji="0" lang="en-GB" sz="1200" b="0" i="0" strike="noStrike" cap="none" normalizeH="0" baseline="0" dirty="0">
              <a:ln>
                <a:noFill/>
              </a:ln>
              <a:effectLst/>
              <a:latin typeface="+mn-lt"/>
            </a:endParaRPr>
          </a:p>
          <a:p>
            <a:pPr algn="just">
              <a:lnSpc>
                <a:spcPct val="100000"/>
              </a:lnSpc>
            </a:pPr>
            <a:r>
              <a:rPr kumimoji="0" lang="en-GB" sz="2400" b="0" i="0" strike="noStrike" cap="none" normalizeH="0" baseline="0" dirty="0">
                <a:ln>
                  <a:noFill/>
                </a:ln>
                <a:effectLst/>
                <a:latin typeface="+mn-lt"/>
                <a:ea typeface="Calibri" panose="020F0502020204030204" pitchFamily="34" charset="0"/>
                <a:cs typeface="Times New Roman" panose="02020603050405020304" pitchFamily="18" charset="0"/>
              </a:rPr>
              <a:t>Service delivery</a:t>
            </a:r>
            <a:endParaRPr kumimoji="0" lang="en-GB" sz="1200" b="0" i="0" strike="noStrike" cap="none" normalizeH="0" baseline="0" dirty="0">
              <a:ln>
                <a:noFill/>
              </a:ln>
              <a:effectLst/>
              <a:latin typeface="+mn-lt"/>
            </a:endParaRPr>
          </a:p>
          <a:p>
            <a:pPr algn="just">
              <a:lnSpc>
                <a:spcPct val="100000"/>
              </a:lnSpc>
            </a:pPr>
            <a:r>
              <a:rPr kumimoji="0" lang="en-GB" sz="2400" b="0" i="0" strike="noStrike" cap="none" normalizeH="0" baseline="0" dirty="0">
                <a:ln>
                  <a:noFill/>
                </a:ln>
                <a:effectLst/>
                <a:latin typeface="+mn-lt"/>
                <a:ea typeface="Calibri" panose="020F0502020204030204" pitchFamily="34" charset="0"/>
                <a:cs typeface="Times New Roman" panose="02020603050405020304" pitchFamily="18" charset="0"/>
              </a:rPr>
              <a:t>Public health initiatives</a:t>
            </a:r>
            <a:endParaRPr kumimoji="0" lang="en-GB" sz="1200" b="0" i="0" strike="noStrike" cap="none" normalizeH="0" baseline="0" dirty="0">
              <a:ln>
                <a:noFill/>
              </a:ln>
              <a:effectLst/>
              <a:latin typeface="+mn-lt"/>
            </a:endParaRPr>
          </a:p>
          <a:p>
            <a:pPr algn="just">
              <a:lnSpc>
                <a:spcPct val="100000"/>
              </a:lnSpc>
            </a:pPr>
            <a:r>
              <a:rPr kumimoji="0" lang="en-GB" sz="2400" b="0" i="0" strike="noStrike" cap="none" normalizeH="0" baseline="0" dirty="0">
                <a:ln>
                  <a:noFill/>
                </a:ln>
                <a:effectLst/>
                <a:latin typeface="+mn-lt"/>
                <a:ea typeface="Calibri" panose="020F0502020204030204" pitchFamily="34" charset="0"/>
                <a:cs typeface="Times New Roman" panose="02020603050405020304" pitchFamily="18" charset="0"/>
              </a:rPr>
              <a:t>Access and equity</a:t>
            </a:r>
            <a:endParaRPr kumimoji="0" lang="en-GB" sz="1200" b="0" i="0" strike="noStrike" cap="none" normalizeH="0" baseline="0" dirty="0">
              <a:ln>
                <a:noFill/>
              </a:ln>
              <a:effectLst/>
              <a:latin typeface="+mn-lt"/>
            </a:endParaRPr>
          </a:p>
          <a:p>
            <a:pPr algn="just">
              <a:lnSpc>
                <a:spcPct val="100000"/>
              </a:lnSpc>
            </a:pPr>
            <a:r>
              <a:rPr kumimoji="0" lang="en-GB" sz="2400" b="0" i="0" strike="noStrike" cap="none" normalizeH="0" baseline="0" dirty="0">
                <a:ln>
                  <a:noFill/>
                </a:ln>
                <a:effectLst/>
                <a:latin typeface="+mn-lt"/>
                <a:ea typeface="Calibri" panose="020F0502020204030204" pitchFamily="34" charset="0"/>
                <a:cs typeface="Times New Roman" panose="02020603050405020304" pitchFamily="18" charset="0"/>
              </a:rPr>
              <a:t>Conclusion</a:t>
            </a:r>
          </a:p>
          <a:p>
            <a:pPr algn="just">
              <a:lnSpc>
                <a:spcPct val="100000"/>
              </a:lnSpc>
            </a:pPr>
            <a:r>
              <a:rPr kumimoji="0" lang="en-GB" sz="2400" b="0" i="0" strike="noStrike" cap="none" normalizeH="0" baseline="0" dirty="0">
                <a:ln>
                  <a:noFill/>
                </a:ln>
                <a:effectLst/>
                <a:latin typeface="+mn-lt"/>
                <a:ea typeface="Calibri" panose="020F0502020204030204" pitchFamily="34" charset="0"/>
                <a:cs typeface="Times New Roman" panose="02020603050405020304" pitchFamily="18" charset="0"/>
              </a:rPr>
              <a:t>References</a:t>
            </a:r>
            <a:endParaRPr kumimoji="0" lang="en-GB" sz="3600" b="0" i="0" strike="noStrike" cap="none" normalizeH="0" baseline="0" dirty="0">
              <a:ln>
                <a:noFill/>
              </a:ln>
              <a:effectLst/>
              <a:latin typeface="+mn-lt"/>
            </a:endParaRPr>
          </a:p>
        </p:txBody>
      </p:sp>
    </p:spTree>
    <p:extLst>
      <p:ext uri="{BB962C8B-B14F-4D97-AF65-F5344CB8AC3E}">
        <p14:creationId xmlns:p14="http://schemas.microsoft.com/office/powerpoint/2010/main" val="329995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0670" y="685800"/>
            <a:ext cx="6377940" cy="1293028"/>
          </a:xfrm>
        </p:spPr>
        <p:txBody>
          <a:bodyPr/>
          <a:lstStyle/>
          <a:p>
            <a:pPr algn="ctr"/>
            <a:r>
              <a:rPr lang="en-GB" b="1" dirty="0"/>
              <a:t>Introduction</a:t>
            </a:r>
          </a:p>
        </p:txBody>
      </p:sp>
      <p:sp>
        <p:nvSpPr>
          <p:cNvPr id="3" name="Content Placeholder 2"/>
          <p:cNvSpPr>
            <a:spLocks noGrp="1"/>
          </p:cNvSpPr>
          <p:nvPr>
            <p:ph idx="1"/>
          </p:nvPr>
        </p:nvSpPr>
        <p:spPr>
          <a:xfrm>
            <a:off x="381000" y="2194560"/>
            <a:ext cx="4358640" cy="4069080"/>
          </a:xfrm>
        </p:spPr>
        <p:txBody>
          <a:bodyPr/>
          <a:lstStyle/>
          <a:p>
            <a:pPr lvl="0" algn="just"/>
            <a:r>
              <a:rPr lang="en-GB" dirty="0"/>
              <a:t>Health as defined by the WHO encompasses physical, mental as well as social wellbeing beyond the absence of disease (</a:t>
            </a:r>
            <a:r>
              <a:rPr lang="en-GB" dirty="0" err="1"/>
              <a:t>Schramme</a:t>
            </a:r>
            <a:r>
              <a:rPr lang="en-GB" dirty="0"/>
              <a:t>, 2023). </a:t>
            </a:r>
          </a:p>
          <a:p>
            <a:pPr lvl="0" algn="just"/>
            <a:r>
              <a:rPr lang="en-GB" dirty="0"/>
              <a:t>Wellbeing is a measure of the quality of life.</a:t>
            </a:r>
          </a:p>
          <a:p>
            <a:pPr lvl="0" algn="just"/>
            <a:r>
              <a:rPr lang="en-GB" dirty="0"/>
              <a:t>Interdisciplinary beliefs of health and well-being facilitate comprehensive healthcare, prevention plan, and sustainability of health and social care.</a:t>
            </a:r>
          </a:p>
          <a:p>
            <a:pPr algn="just"/>
            <a:endParaRPr lang="en-GB" dirty="0"/>
          </a:p>
        </p:txBody>
      </p:sp>
      <p:pic>
        <p:nvPicPr>
          <p:cNvPr id="4098" name="Picture 2" descr="Health Vectors - Download Free High-Quality Vectors from Freepik |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0566" y="2159583"/>
            <a:ext cx="3693795" cy="4104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0776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838200"/>
            <a:ext cx="6377940" cy="1293028"/>
          </a:xfrm>
        </p:spPr>
        <p:txBody>
          <a:bodyPr/>
          <a:lstStyle/>
          <a:p>
            <a:pPr algn="ctr"/>
            <a:r>
              <a:rPr lang="en-GB" b="1" dirty="0"/>
              <a:t>Key concepts</a:t>
            </a:r>
          </a:p>
        </p:txBody>
      </p:sp>
      <p:sp>
        <p:nvSpPr>
          <p:cNvPr id="3" name="Content Placeholder 2"/>
          <p:cNvSpPr>
            <a:spLocks noGrp="1"/>
          </p:cNvSpPr>
          <p:nvPr>
            <p:ph idx="1"/>
          </p:nvPr>
        </p:nvSpPr>
        <p:spPr>
          <a:xfrm>
            <a:off x="30997" y="2286000"/>
            <a:ext cx="5425440" cy="4069080"/>
          </a:xfrm>
        </p:spPr>
        <p:txBody>
          <a:bodyPr/>
          <a:lstStyle/>
          <a:p>
            <a:pPr lvl="0" algn="just"/>
            <a:r>
              <a:rPr lang="en-GB" dirty="0"/>
              <a:t>Health is a physical, mental and social wellbeing instead the lack of illness.</a:t>
            </a:r>
          </a:p>
          <a:p>
            <a:pPr lvl="0" algn="just"/>
            <a:r>
              <a:rPr lang="en-GB" dirty="0"/>
              <a:t>Wellbeing entails the whole-body life satisfaction of emotional, social, psychological, and physical functionalities in day-to-day living.</a:t>
            </a:r>
          </a:p>
          <a:p>
            <a:pPr lvl="0" algn="just"/>
            <a:r>
              <a:rPr lang="en-GB" dirty="0"/>
              <a:t>Sustainable development is a measure that guarantees the satisfaction of the current health needs without the prejudice of the wellbeing and resources of the forthcoming generation (</a:t>
            </a:r>
            <a:r>
              <a:rPr lang="en-GB" dirty="0" err="1"/>
              <a:t>Kubiszewski</a:t>
            </a:r>
            <a:r>
              <a:rPr lang="en-GB" dirty="0"/>
              <a:t> </a:t>
            </a:r>
            <a:r>
              <a:rPr lang="en-GB" i="1" dirty="0"/>
              <a:t>et al., </a:t>
            </a:r>
            <a:r>
              <a:rPr lang="en-GB" dirty="0"/>
              <a:t>2022).</a:t>
            </a:r>
          </a:p>
        </p:txBody>
      </p:sp>
      <p:pic>
        <p:nvPicPr>
          <p:cNvPr id="5122" name="Picture 2" descr="Wellness Vectors - Download Free High-Quality Vectors from Freepik |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8800" y="2546019"/>
            <a:ext cx="3129121" cy="35490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0140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910" y="762000"/>
            <a:ext cx="6377940" cy="1293028"/>
          </a:xfrm>
        </p:spPr>
        <p:txBody>
          <a:bodyPr/>
          <a:lstStyle/>
          <a:p>
            <a:pPr algn="ctr"/>
            <a:r>
              <a:rPr lang="en-GB" b="1" dirty="0"/>
              <a:t>Relevance of concepts</a:t>
            </a:r>
          </a:p>
        </p:txBody>
      </p:sp>
      <p:sp>
        <p:nvSpPr>
          <p:cNvPr id="3" name="Content Placeholder 2"/>
          <p:cNvSpPr>
            <a:spLocks noGrp="1"/>
          </p:cNvSpPr>
          <p:nvPr>
            <p:ph idx="1"/>
          </p:nvPr>
        </p:nvSpPr>
        <p:spPr>
          <a:xfrm>
            <a:off x="594360" y="2194560"/>
            <a:ext cx="8321040" cy="2225040"/>
          </a:xfrm>
        </p:spPr>
        <p:txBody>
          <a:bodyPr>
            <a:normAutofit fontScale="92500" lnSpcReduction="20000"/>
          </a:bodyPr>
          <a:lstStyle/>
          <a:p>
            <a:pPr lvl="0" algn="just"/>
            <a:r>
              <a:rPr lang="en-GB" dirty="0"/>
              <a:t>The issues of health, wellbeing and sustainability are becoming a growing concern in the global healthcare policies and in the health promotion strategies.</a:t>
            </a:r>
          </a:p>
          <a:p>
            <a:pPr lvl="0" algn="just"/>
            <a:r>
              <a:rPr lang="en-GB" dirty="0"/>
              <a:t>Sustainable care enhances better health outcomes in populations in the long-term through prevention, equity and environmental responsibility.</a:t>
            </a:r>
          </a:p>
          <a:p>
            <a:pPr lvl="0" algn="just"/>
            <a:r>
              <a:rPr lang="en-GB" dirty="0"/>
              <a:t>There are global endeavours like Sustainable development goals which steer healthcare systems in the path of inclusive and equitable wellbeing as SDG 3 is concerned with health and well-being (Monaco, 2024).</a:t>
            </a:r>
          </a:p>
        </p:txBody>
      </p:sp>
      <p:pic>
        <p:nvPicPr>
          <p:cNvPr id="4" name="Picture 3"/>
          <p:cNvPicPr>
            <a:picLocks noChangeAspect="1"/>
          </p:cNvPicPr>
          <p:nvPr/>
        </p:nvPicPr>
        <p:blipFill>
          <a:blip r:embed="rId3"/>
          <a:stretch>
            <a:fillRect/>
          </a:stretch>
        </p:blipFill>
        <p:spPr>
          <a:xfrm>
            <a:off x="0" y="4404102"/>
            <a:ext cx="9144000" cy="2390775"/>
          </a:xfrm>
          <a:prstGeom prst="rect">
            <a:avLst/>
          </a:prstGeom>
        </p:spPr>
      </p:pic>
    </p:spTree>
    <p:extLst>
      <p:ext uri="{BB962C8B-B14F-4D97-AF65-F5344CB8AC3E}">
        <p14:creationId xmlns:p14="http://schemas.microsoft.com/office/powerpoint/2010/main" val="1182041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4030" y="762000"/>
            <a:ext cx="6377940" cy="1293028"/>
          </a:xfrm>
        </p:spPr>
        <p:txBody>
          <a:bodyPr>
            <a:noAutofit/>
          </a:bodyPr>
          <a:lstStyle/>
          <a:p>
            <a:pPr algn="ctr"/>
            <a:r>
              <a:rPr lang="en-GB" sz="3200" b="1" dirty="0"/>
              <a:t>Integration of health and well-being approaches</a:t>
            </a:r>
          </a:p>
        </p:txBody>
      </p:sp>
      <p:sp>
        <p:nvSpPr>
          <p:cNvPr id="3" name="Content Placeholder 2"/>
          <p:cNvSpPr>
            <a:spLocks noGrp="1"/>
          </p:cNvSpPr>
          <p:nvPr>
            <p:ph idx="1"/>
          </p:nvPr>
        </p:nvSpPr>
        <p:spPr>
          <a:xfrm>
            <a:off x="594360" y="2194560"/>
            <a:ext cx="3825240" cy="4069080"/>
          </a:xfrm>
        </p:spPr>
        <p:txBody>
          <a:bodyPr/>
          <a:lstStyle/>
          <a:p>
            <a:pPr lvl="0" algn="just"/>
            <a:r>
              <a:rPr lang="en-GB" dirty="0"/>
              <a:t>Integrated healthcare is the combination of physical, mental and social support service to enhance patient outcomes.</a:t>
            </a:r>
          </a:p>
          <a:p>
            <a:pPr lvl="0" algn="just"/>
            <a:r>
              <a:rPr lang="en-GB" dirty="0"/>
              <a:t>Holistic methods appreciate biological, psychological and social factors that impact on the health and overall wellbeing of individuals (Adams, 2024).</a:t>
            </a:r>
          </a:p>
          <a:p>
            <a:pPr algn="just"/>
            <a:endParaRPr lang="en-GB" dirty="0"/>
          </a:p>
        </p:txBody>
      </p:sp>
      <p:pic>
        <p:nvPicPr>
          <p:cNvPr id="7170" name="Picture 2" descr="Demonstration de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2194560"/>
            <a:ext cx="3919113" cy="3901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3014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762000"/>
            <a:ext cx="6377940" cy="1293028"/>
          </a:xfrm>
        </p:spPr>
        <p:txBody>
          <a:bodyPr>
            <a:noAutofit/>
          </a:bodyPr>
          <a:lstStyle/>
          <a:p>
            <a:pPr algn="ctr"/>
            <a:r>
              <a:rPr lang="en-GB" sz="3200" b="1" dirty="0" err="1"/>
              <a:t>cont</a:t>
            </a:r>
            <a:r>
              <a:rPr lang="en-GB" sz="3200" b="1" dirty="0"/>
              <a:t>…. (Integration of health and well-being approaches)</a:t>
            </a:r>
          </a:p>
        </p:txBody>
      </p:sp>
      <p:sp>
        <p:nvSpPr>
          <p:cNvPr id="3" name="Content Placeholder 2"/>
          <p:cNvSpPr>
            <a:spLocks noGrp="1"/>
          </p:cNvSpPr>
          <p:nvPr>
            <p:ph idx="1"/>
          </p:nvPr>
        </p:nvSpPr>
        <p:spPr>
          <a:xfrm>
            <a:off x="457200" y="2194559"/>
            <a:ext cx="4053840" cy="4069080"/>
          </a:xfrm>
        </p:spPr>
        <p:txBody>
          <a:bodyPr>
            <a:normAutofit/>
          </a:bodyPr>
          <a:lstStyle/>
          <a:p>
            <a:pPr lvl="0" algn="just"/>
            <a:r>
              <a:rPr lang="en-GB" sz="2400" dirty="0"/>
              <a:t>Health in all Policies is one of the policies that foster the cross-</a:t>
            </a:r>
            <a:r>
              <a:rPr lang="en-GB" sz="2400" dirty="0" err="1"/>
              <a:t>sectoral</a:t>
            </a:r>
            <a:r>
              <a:rPr lang="en-GB" sz="2400" dirty="0"/>
              <a:t> collaboration that affects population health outcomes.</a:t>
            </a:r>
          </a:p>
          <a:p>
            <a:pPr lvl="0" algn="just"/>
            <a:r>
              <a:rPr lang="en-GB" sz="2400" dirty="0"/>
              <a:t>In the UK, health services are coordinated by Integrated Care Systems, which made use of local authorities and community organisations (NHS;2026).</a:t>
            </a:r>
          </a:p>
          <a:p>
            <a:pPr algn="just"/>
            <a:endParaRPr lang="en-GB" sz="2400" dirty="0"/>
          </a:p>
        </p:txBody>
      </p:sp>
      <p:pic>
        <p:nvPicPr>
          <p:cNvPr id="8194" name="Picture 2" descr="2024 Integrated Healthcare Strategies for Optimal Welln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0" y="2505074"/>
            <a:ext cx="4250318" cy="3448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9049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762000"/>
            <a:ext cx="6377940" cy="1293028"/>
          </a:xfrm>
        </p:spPr>
        <p:txBody>
          <a:bodyPr/>
          <a:lstStyle/>
          <a:p>
            <a:pPr algn="ctr"/>
            <a:r>
              <a:rPr lang="en-GB" b="1" dirty="0"/>
              <a:t>Theoretical perspectives </a:t>
            </a:r>
          </a:p>
        </p:txBody>
      </p:sp>
      <p:sp>
        <p:nvSpPr>
          <p:cNvPr id="3" name="Content Placeholder 2"/>
          <p:cNvSpPr>
            <a:spLocks noGrp="1"/>
          </p:cNvSpPr>
          <p:nvPr>
            <p:ph idx="1"/>
          </p:nvPr>
        </p:nvSpPr>
        <p:spPr>
          <a:xfrm>
            <a:off x="594360" y="2194560"/>
            <a:ext cx="7955280" cy="2301240"/>
          </a:xfrm>
        </p:spPr>
        <p:txBody>
          <a:bodyPr>
            <a:noAutofit/>
          </a:bodyPr>
          <a:lstStyle/>
          <a:p>
            <a:pPr lvl="0" algn="just"/>
            <a:r>
              <a:rPr lang="en-GB" sz="1600" dirty="0" err="1"/>
              <a:t>Biopsychosocial</a:t>
            </a:r>
            <a:r>
              <a:rPr lang="en-GB" sz="1600" dirty="0"/>
              <a:t> model describes health as a result of interactions of biological, psychological and social determinants.</a:t>
            </a:r>
          </a:p>
          <a:p>
            <a:pPr lvl="0" algn="just"/>
            <a:r>
              <a:rPr lang="en-GB" sz="1600" dirty="0"/>
              <a:t>The biological causes are genetics, sickness processes and physical sick health that affects personal wellbeing.</a:t>
            </a:r>
          </a:p>
          <a:p>
            <a:pPr lvl="0" algn="just"/>
            <a:r>
              <a:rPr lang="en-GB" sz="1600" dirty="0"/>
              <a:t>Psychological factors entail emotions, behaviours and coping abilities that have impacts on the mental health outcome (</a:t>
            </a:r>
            <a:r>
              <a:rPr lang="en-GB" sz="1600" dirty="0" err="1"/>
              <a:t>Bondarchuk</a:t>
            </a:r>
            <a:r>
              <a:rPr lang="en-GB" sz="1600" dirty="0"/>
              <a:t> </a:t>
            </a:r>
            <a:r>
              <a:rPr lang="en-GB" sz="1600" i="1" dirty="0"/>
              <a:t>et al., </a:t>
            </a:r>
            <a:r>
              <a:rPr lang="en-GB" sz="1600" dirty="0"/>
              <a:t>2024).</a:t>
            </a:r>
          </a:p>
          <a:p>
            <a:pPr algn="just"/>
            <a:r>
              <a:rPr lang="en-GB" sz="1600" dirty="0"/>
              <a:t>Income, education, environment and relationship are considered the social factors that affect health inequalities.</a:t>
            </a:r>
          </a:p>
        </p:txBody>
      </p:sp>
      <p:pic>
        <p:nvPicPr>
          <p:cNvPr id="9218" name="Picture 2" descr="Biopsychosocial Stock Illustrations – 7 Biopsychosocial Stock  Illustrations, Vectors &amp; Clipart - Dreamsti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85328"/>
            <a:ext cx="9144000" cy="2372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82726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685800"/>
            <a:ext cx="6377940" cy="1293028"/>
          </a:xfrm>
        </p:spPr>
        <p:txBody>
          <a:bodyPr/>
          <a:lstStyle/>
          <a:p>
            <a:pPr algn="ctr"/>
            <a:r>
              <a:rPr lang="en-GB" b="1" dirty="0"/>
              <a:t>Policy and governance</a:t>
            </a:r>
          </a:p>
        </p:txBody>
      </p:sp>
      <p:sp>
        <p:nvSpPr>
          <p:cNvPr id="3" name="Content Placeholder 2"/>
          <p:cNvSpPr>
            <a:spLocks noGrp="1"/>
          </p:cNvSpPr>
          <p:nvPr>
            <p:ph idx="1"/>
          </p:nvPr>
        </p:nvSpPr>
        <p:spPr>
          <a:xfrm>
            <a:off x="0" y="2194560"/>
            <a:ext cx="5181600" cy="4434840"/>
          </a:xfrm>
        </p:spPr>
        <p:txBody>
          <a:bodyPr>
            <a:normAutofit fontScale="92500" lnSpcReduction="10000"/>
          </a:bodyPr>
          <a:lstStyle/>
          <a:p>
            <a:pPr lvl="0" algn="just"/>
            <a:r>
              <a:rPr lang="en-GB" dirty="0"/>
              <a:t>Health policies are gradually shifting to the sphere of holistic healthcare in the physical, mental and social wellbeing.</a:t>
            </a:r>
          </a:p>
          <a:p>
            <a:pPr lvl="0" algn="just"/>
            <a:r>
              <a:rPr lang="en-GB" dirty="0"/>
              <a:t>The preventive care strategies are based on minimising the risk of diseases by means of early interventions and health promotion programmes.</a:t>
            </a:r>
          </a:p>
          <a:p>
            <a:pPr lvl="0" algn="just"/>
            <a:r>
              <a:rPr lang="en-GB" dirty="0"/>
              <a:t>Mental health programmes promote awareness prevention, early support and interventions in the general healthcare systems (Singh, Kumar and Gupta, 2022).</a:t>
            </a:r>
          </a:p>
          <a:p>
            <a:pPr lvl="0" algn="just"/>
            <a:r>
              <a:rPr lang="en-GB" dirty="0"/>
              <a:t>Implementation of policies is not easy as professionals and associated members face several challenges such as regulatory barriers in most cases, shortage of funds and personnel across the world.</a:t>
            </a:r>
          </a:p>
          <a:p>
            <a:pPr algn="just"/>
            <a:endParaRPr lang="en-GB" dirty="0"/>
          </a:p>
        </p:txBody>
      </p:sp>
      <p:pic>
        <p:nvPicPr>
          <p:cNvPr id="10242" name="Picture 2" descr="Health policies Vectors - Download Free High-Quality Vectors from Freepik |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2574669"/>
            <a:ext cx="3368040" cy="3674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77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7830" y="762000"/>
            <a:ext cx="6377940" cy="1293028"/>
          </a:xfrm>
        </p:spPr>
        <p:txBody>
          <a:bodyPr/>
          <a:lstStyle/>
          <a:p>
            <a:pPr algn="ctr"/>
            <a:r>
              <a:rPr lang="en-GB" b="1" dirty="0"/>
              <a:t>Service delivery</a:t>
            </a:r>
          </a:p>
        </p:txBody>
      </p:sp>
      <p:sp>
        <p:nvSpPr>
          <p:cNvPr id="3" name="Content Placeholder 2"/>
          <p:cNvSpPr>
            <a:spLocks noGrp="1"/>
          </p:cNvSpPr>
          <p:nvPr>
            <p:ph idx="1"/>
          </p:nvPr>
        </p:nvSpPr>
        <p:spPr>
          <a:xfrm>
            <a:off x="594360" y="2194560"/>
            <a:ext cx="4282440" cy="4069080"/>
          </a:xfrm>
        </p:spPr>
        <p:txBody>
          <a:bodyPr>
            <a:normAutofit/>
          </a:bodyPr>
          <a:lstStyle/>
          <a:p>
            <a:pPr lvl="0" algn="just"/>
            <a:r>
              <a:rPr lang="en-GB" sz="2400" dirty="0"/>
              <a:t>Wellness programmes which facilitate and helps in promotion of healthy lifestyles, and long-term wellbeing often are employed into healthcare organisations.</a:t>
            </a:r>
          </a:p>
          <a:p>
            <a:pPr lvl="0" algn="just"/>
            <a:r>
              <a:rPr lang="en-GB" sz="2400" dirty="0"/>
              <a:t>Telehealth services are widely used in health care as it allows consultancy through remote services that enhance accessibility</a:t>
            </a:r>
          </a:p>
          <a:p>
            <a:pPr algn="just"/>
            <a:endParaRPr lang="en-GB" sz="2400" dirty="0"/>
          </a:p>
        </p:txBody>
      </p:sp>
      <p:pic>
        <p:nvPicPr>
          <p:cNvPr id="11266" name="Picture 2" descr="Telemedicine concept illustration | Premium Vec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2194560"/>
            <a:ext cx="3776662" cy="3776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636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1630" y="762000"/>
            <a:ext cx="6377940" cy="1293028"/>
          </a:xfrm>
        </p:spPr>
        <p:txBody>
          <a:bodyPr/>
          <a:lstStyle/>
          <a:p>
            <a:pPr algn="ctr"/>
            <a:r>
              <a:rPr lang="en-GB" b="1" dirty="0"/>
              <a:t>cont... (Service delivery)</a:t>
            </a:r>
          </a:p>
        </p:txBody>
      </p:sp>
      <p:sp>
        <p:nvSpPr>
          <p:cNvPr id="3" name="Content Placeholder 2"/>
          <p:cNvSpPr>
            <a:spLocks noGrp="1"/>
          </p:cNvSpPr>
          <p:nvPr>
            <p:ph idx="1"/>
          </p:nvPr>
        </p:nvSpPr>
        <p:spPr>
          <a:xfrm>
            <a:off x="594360" y="2194560"/>
            <a:ext cx="4206240" cy="4069080"/>
          </a:xfrm>
        </p:spPr>
        <p:txBody>
          <a:bodyPr/>
          <a:lstStyle/>
          <a:p>
            <a:pPr lvl="0" algn="just"/>
            <a:r>
              <a:rPr lang="en-GB" dirty="0"/>
              <a:t>There is a growing trend of hospital utilising holistic care patterns that incorporate the physical, emotional, and social health of patients.</a:t>
            </a:r>
          </a:p>
          <a:p>
            <a:pPr lvl="0" algn="just"/>
            <a:r>
              <a:rPr lang="en-GB" dirty="0"/>
              <a:t>The team of multidisciplinary teamwork involves coordinated care provision by doctors, nurses, therapists and social workers (</a:t>
            </a:r>
            <a:r>
              <a:rPr lang="en-GB" dirty="0" err="1"/>
              <a:t>Alsubaie</a:t>
            </a:r>
            <a:r>
              <a:rPr lang="en-GB" dirty="0"/>
              <a:t> </a:t>
            </a:r>
            <a:r>
              <a:rPr lang="en-GB" i="1" dirty="0"/>
              <a:t>et al., </a:t>
            </a:r>
            <a:r>
              <a:rPr lang="en-GB" dirty="0"/>
              <a:t>2024).</a:t>
            </a:r>
          </a:p>
          <a:p>
            <a:pPr algn="just"/>
            <a:endParaRPr lang="en-GB" dirty="0"/>
          </a:p>
        </p:txBody>
      </p:sp>
      <p:pic>
        <p:nvPicPr>
          <p:cNvPr id="12290" name="Picture 2" descr="Multidisciplinary Team Stock Illustrations – 36 Multidisciplinary Team  Stock Illustrations, Vectors &amp; Clipart - Dreamsti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2381107"/>
            <a:ext cx="4038600" cy="36959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2596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762000"/>
            <a:ext cx="6377940" cy="1293028"/>
          </a:xfrm>
        </p:spPr>
        <p:txBody>
          <a:bodyPr/>
          <a:lstStyle/>
          <a:p>
            <a:pPr algn="ctr"/>
            <a:r>
              <a:rPr lang="en-GB" b="1" dirty="0"/>
              <a:t>Public health initiatives</a:t>
            </a:r>
          </a:p>
        </p:txBody>
      </p:sp>
      <p:sp>
        <p:nvSpPr>
          <p:cNvPr id="3" name="Content Placeholder 2"/>
          <p:cNvSpPr>
            <a:spLocks noGrp="1"/>
          </p:cNvSpPr>
          <p:nvPr>
            <p:ph idx="1"/>
          </p:nvPr>
        </p:nvSpPr>
        <p:spPr>
          <a:xfrm>
            <a:off x="10332" y="2286000"/>
            <a:ext cx="5171268" cy="4069080"/>
          </a:xfrm>
        </p:spPr>
        <p:txBody>
          <a:bodyPr>
            <a:normAutofit lnSpcReduction="10000"/>
          </a:bodyPr>
          <a:lstStyle/>
          <a:p>
            <a:pPr lvl="0" algn="just"/>
            <a:r>
              <a:rPr lang="en-GB" dirty="0"/>
              <a:t>Public health activities incorporate healthy lifestyles by educating people, prevention programmes and using reinforcing activities on the community.</a:t>
            </a:r>
          </a:p>
          <a:p>
            <a:pPr lvl="0" algn="just"/>
            <a:r>
              <a:rPr lang="en-GB" dirty="0"/>
              <a:t>The behaviours promoted through campaigns include balanced nutrition and reduced consumption of smoking/alcohol and physical activity.</a:t>
            </a:r>
          </a:p>
          <a:p>
            <a:pPr lvl="0" algn="just"/>
            <a:r>
              <a:rPr lang="en-GB" dirty="0"/>
              <a:t>Health promotion is often aimed at improving the environmental conditions that have effect on the health and wellbeing of the population (World Health Organization, 2024).</a:t>
            </a:r>
          </a:p>
          <a:p>
            <a:pPr algn="just"/>
            <a:endParaRPr lang="en-GB" dirty="0"/>
          </a:p>
        </p:txBody>
      </p:sp>
      <p:pic>
        <p:nvPicPr>
          <p:cNvPr id="13314" name="Picture 2" descr="Health activity Vectors - Download Free High-Quality Vectors from Freepik |  Freepi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0338" y="2519535"/>
            <a:ext cx="3566936" cy="36020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082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764373"/>
            <a:ext cx="6377940" cy="1293028"/>
          </a:xfrm>
        </p:spPr>
        <p:txBody>
          <a:bodyPr/>
          <a:lstStyle/>
          <a:p>
            <a:pPr algn="ctr"/>
            <a:r>
              <a:rPr lang="en-GB" b="1" dirty="0"/>
              <a:t>Access and equity</a:t>
            </a:r>
          </a:p>
        </p:txBody>
      </p:sp>
      <p:sp>
        <p:nvSpPr>
          <p:cNvPr id="3" name="Content Placeholder 2"/>
          <p:cNvSpPr>
            <a:spLocks noGrp="1"/>
          </p:cNvSpPr>
          <p:nvPr>
            <p:ph idx="1"/>
          </p:nvPr>
        </p:nvSpPr>
        <p:spPr>
          <a:xfrm>
            <a:off x="457200" y="2057401"/>
            <a:ext cx="4587240" cy="4069080"/>
          </a:xfrm>
        </p:spPr>
        <p:txBody>
          <a:bodyPr>
            <a:noAutofit/>
          </a:bodyPr>
          <a:lstStyle/>
          <a:p>
            <a:pPr lvl="0" algn="just"/>
            <a:r>
              <a:rPr lang="en-GB" sz="2400" dirty="0"/>
              <a:t>The disparities in healthcare are based on income, education, environment and access to medical services.</a:t>
            </a:r>
          </a:p>
          <a:p>
            <a:pPr lvl="0" algn="just"/>
            <a:r>
              <a:rPr lang="en-GB" sz="2400" dirty="0"/>
              <a:t>The inequalities in healthcare may cause unhealthy health and decreased life longevity among the disadvantaged groups (Cacciatore </a:t>
            </a:r>
            <a:r>
              <a:rPr lang="en-GB" sz="2400" i="1" dirty="0"/>
              <a:t>et al., </a:t>
            </a:r>
            <a:r>
              <a:rPr lang="en-GB" sz="2400" dirty="0"/>
              <a:t>2025).</a:t>
            </a:r>
          </a:p>
          <a:p>
            <a:pPr lvl="0" algn="just"/>
            <a:r>
              <a:rPr lang="en-GB" sz="2400" dirty="0"/>
              <a:t>The governments are putting up universal healthcare systems and specific interventions aimed at cutting these inequalities down.</a:t>
            </a:r>
          </a:p>
        </p:txBody>
      </p:sp>
      <p:pic>
        <p:nvPicPr>
          <p:cNvPr id="14338" name="Picture 2" descr="Profound' racial, ethnic disparities are pervasive in health care, even in  top-performing states | Medical Economic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86400" y="2450148"/>
            <a:ext cx="3317278" cy="3308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93608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3030" y="762000"/>
            <a:ext cx="6377940" cy="1293028"/>
          </a:xfrm>
        </p:spPr>
        <p:txBody>
          <a:bodyPr/>
          <a:lstStyle/>
          <a:p>
            <a:pPr algn="ctr"/>
            <a:r>
              <a:rPr lang="en-GB" b="1" dirty="0"/>
              <a:t>Conclusion</a:t>
            </a:r>
          </a:p>
        </p:txBody>
      </p:sp>
      <p:sp>
        <p:nvSpPr>
          <p:cNvPr id="3" name="Content Placeholder 2"/>
          <p:cNvSpPr>
            <a:spLocks noGrp="1"/>
          </p:cNvSpPr>
          <p:nvPr>
            <p:ph idx="1"/>
          </p:nvPr>
        </p:nvSpPr>
        <p:spPr/>
        <p:txBody>
          <a:bodyPr>
            <a:normAutofit/>
          </a:bodyPr>
          <a:lstStyle/>
          <a:p>
            <a:pPr lvl="0" algn="just"/>
            <a:r>
              <a:rPr lang="en-GB" sz="2400" dirty="0"/>
              <a:t>The concept of health, wellbeing and sustainable development are all intertwined in the commonly adopted policies of health care, scope of service delivery and population health practises.</a:t>
            </a:r>
          </a:p>
          <a:p>
            <a:pPr lvl="0" algn="just"/>
            <a:r>
              <a:rPr lang="en-GB" sz="2400" dirty="0"/>
              <a:t>It has shown policies and programmes in healthcare that are promoting support and long-term outcomes of healthcare access in the community are integrated approaches.</a:t>
            </a:r>
          </a:p>
          <a:p>
            <a:pPr algn="just"/>
            <a:endParaRPr lang="en-GB" sz="2400" dirty="0"/>
          </a:p>
        </p:txBody>
      </p:sp>
    </p:spTree>
    <p:extLst>
      <p:ext uri="{BB962C8B-B14F-4D97-AF65-F5344CB8AC3E}">
        <p14:creationId xmlns:p14="http://schemas.microsoft.com/office/powerpoint/2010/main" val="2250601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3030" y="762000"/>
            <a:ext cx="6377940" cy="835827"/>
          </a:xfrm>
        </p:spPr>
        <p:txBody>
          <a:bodyPr/>
          <a:lstStyle/>
          <a:p>
            <a:pPr algn="ctr"/>
            <a:r>
              <a:rPr lang="en-GB" b="1" dirty="0"/>
              <a:t>References</a:t>
            </a:r>
          </a:p>
        </p:txBody>
      </p:sp>
      <p:sp>
        <p:nvSpPr>
          <p:cNvPr id="3" name="Content Placeholder 2"/>
          <p:cNvSpPr>
            <a:spLocks noGrp="1"/>
          </p:cNvSpPr>
          <p:nvPr>
            <p:ph idx="1"/>
          </p:nvPr>
        </p:nvSpPr>
        <p:spPr>
          <a:xfrm>
            <a:off x="594360" y="1828800"/>
            <a:ext cx="7955280" cy="4069080"/>
          </a:xfrm>
        </p:spPr>
        <p:txBody>
          <a:bodyPr>
            <a:noAutofit/>
          </a:bodyPr>
          <a:lstStyle/>
          <a:p>
            <a:pPr algn="just"/>
            <a:r>
              <a:rPr lang="en-GB" sz="1200" dirty="0"/>
              <a:t>Adams, J. (2024). Personal Health A Holistic Approach to Well-Being. </a:t>
            </a:r>
            <a:r>
              <a:rPr lang="en-GB" sz="1200" i="1" dirty="0"/>
              <a:t>Health Science Journal</a:t>
            </a:r>
            <a:r>
              <a:rPr lang="en-GB" sz="1200" dirty="0"/>
              <a:t>, </a:t>
            </a:r>
            <a:r>
              <a:rPr lang="en-GB" sz="1200" i="1" dirty="0"/>
              <a:t>18</a:t>
            </a:r>
            <a:r>
              <a:rPr lang="en-GB" sz="1200" dirty="0"/>
              <a:t>(2), 1-2.</a:t>
            </a:r>
          </a:p>
          <a:p>
            <a:pPr algn="just"/>
            <a:r>
              <a:rPr lang="en-GB" sz="1200" dirty="0" err="1"/>
              <a:t>Alsubaie</a:t>
            </a:r>
            <a:r>
              <a:rPr lang="en-GB" sz="1200" dirty="0"/>
              <a:t>, S.S., </a:t>
            </a:r>
            <a:r>
              <a:rPr lang="en-GB" sz="1200" dirty="0" err="1"/>
              <a:t>Bukhamseen</a:t>
            </a:r>
            <a:r>
              <a:rPr lang="en-GB" sz="1200" dirty="0"/>
              <a:t>, Z.F.A., </a:t>
            </a:r>
            <a:r>
              <a:rPr lang="en-GB" sz="1200" dirty="0" err="1"/>
              <a:t>Alyami</a:t>
            </a:r>
            <a:r>
              <a:rPr lang="en-GB" sz="1200" dirty="0"/>
              <a:t>, F.S.A., </a:t>
            </a:r>
            <a:r>
              <a:rPr lang="en-GB" sz="1200" dirty="0" err="1"/>
              <a:t>Alotaibi</a:t>
            </a:r>
            <a:r>
              <a:rPr lang="en-GB" sz="1200" dirty="0"/>
              <a:t>, M.F., </a:t>
            </a:r>
            <a:r>
              <a:rPr lang="en-GB" sz="1200" dirty="0" err="1"/>
              <a:t>Alkahtani</a:t>
            </a:r>
            <a:r>
              <a:rPr lang="en-GB" sz="1200" dirty="0"/>
              <a:t>, F.A., </a:t>
            </a:r>
            <a:r>
              <a:rPr lang="en-GB" sz="1200" dirty="0" err="1"/>
              <a:t>Alkhamsan</a:t>
            </a:r>
            <a:r>
              <a:rPr lang="en-GB" sz="1200" dirty="0"/>
              <a:t>, M.S., </a:t>
            </a:r>
            <a:r>
              <a:rPr lang="en-GB" sz="1200" dirty="0" err="1"/>
              <a:t>Alaseel</a:t>
            </a:r>
            <a:r>
              <a:rPr lang="en-GB" sz="1200" dirty="0"/>
              <a:t>, A.J., </a:t>
            </a:r>
            <a:r>
              <a:rPr lang="en-GB" sz="1200" dirty="0" err="1"/>
              <a:t>Albahri</a:t>
            </a:r>
            <a:r>
              <a:rPr lang="en-GB" sz="1200" dirty="0"/>
              <a:t>, M.A.S., </a:t>
            </a:r>
            <a:r>
              <a:rPr lang="en-GB" sz="1200" dirty="0" err="1"/>
              <a:t>Bahrani</a:t>
            </a:r>
            <a:r>
              <a:rPr lang="en-GB" sz="1200" dirty="0"/>
              <a:t>, J.I.A.A. and </a:t>
            </a:r>
            <a:r>
              <a:rPr lang="en-GB" sz="1200" dirty="0" err="1"/>
              <a:t>Khamees</a:t>
            </a:r>
            <a:r>
              <a:rPr lang="en-GB" sz="1200" dirty="0"/>
              <a:t>, Z.H.A., (2024). Multidisciplinary approaches in general medical practice: enhancing collaboration for better patient care. </a:t>
            </a:r>
            <a:r>
              <a:rPr lang="en-GB" sz="1200" i="1" dirty="0"/>
              <a:t>J </a:t>
            </a:r>
            <a:r>
              <a:rPr lang="en-GB" sz="1200" i="1" dirty="0" err="1"/>
              <a:t>Ecohumanism</a:t>
            </a:r>
            <a:r>
              <a:rPr lang="en-GB" sz="1200" dirty="0"/>
              <a:t>, </a:t>
            </a:r>
            <a:r>
              <a:rPr lang="en-GB" sz="1200" i="1" dirty="0"/>
              <a:t>3</a:t>
            </a:r>
            <a:r>
              <a:rPr lang="en-GB" sz="1200" dirty="0"/>
              <a:t>(7), pp.2659-2669.</a:t>
            </a:r>
          </a:p>
          <a:p>
            <a:pPr algn="just"/>
            <a:r>
              <a:rPr lang="en-GB" sz="1200" dirty="0" err="1"/>
              <a:t>Bondarchuk</a:t>
            </a:r>
            <a:r>
              <a:rPr lang="en-GB" sz="1200" dirty="0"/>
              <a:t>, O., </a:t>
            </a:r>
            <a:r>
              <a:rPr lang="en-GB" sz="1200" dirty="0" err="1"/>
              <a:t>Balakhtar</a:t>
            </a:r>
            <a:r>
              <a:rPr lang="en-GB" sz="1200" dirty="0"/>
              <a:t>, V., </a:t>
            </a:r>
            <a:r>
              <a:rPr lang="en-GB" sz="1200" dirty="0" err="1"/>
              <a:t>Pinchuk</a:t>
            </a:r>
            <a:r>
              <a:rPr lang="en-GB" sz="1200" dirty="0"/>
              <a:t>, N., </a:t>
            </a:r>
            <a:r>
              <a:rPr lang="en-GB" sz="1200" dirty="0" err="1"/>
              <a:t>Pustovalov</a:t>
            </a:r>
            <a:r>
              <a:rPr lang="en-GB" sz="1200" dirty="0"/>
              <a:t>, I. and </a:t>
            </a:r>
            <a:r>
              <a:rPr lang="en-GB" sz="1200" dirty="0" err="1"/>
              <a:t>Pavlenok</a:t>
            </a:r>
            <a:r>
              <a:rPr lang="en-GB" sz="1200" dirty="0"/>
              <a:t>, K. (2024). Coping with </a:t>
            </a:r>
            <a:r>
              <a:rPr lang="en-GB" sz="1200" dirty="0" err="1"/>
              <a:t>stressfull</a:t>
            </a:r>
            <a:r>
              <a:rPr lang="en-GB" sz="1200" dirty="0"/>
              <a:t> situations using coping strategies and their impact on mental health. </a:t>
            </a:r>
            <a:r>
              <a:rPr lang="en-GB" sz="1200" i="1" dirty="0"/>
              <a:t>Multidisciplinary Reviews</a:t>
            </a:r>
            <a:r>
              <a:rPr lang="en-GB" sz="1200" dirty="0"/>
              <a:t>, </a:t>
            </a:r>
            <a:r>
              <a:rPr lang="en-GB" sz="1200" i="1" dirty="0"/>
              <a:t>7</a:t>
            </a:r>
            <a:r>
              <a:rPr lang="en-GB" sz="1200" dirty="0"/>
              <a:t>, 2024spe034.</a:t>
            </a:r>
          </a:p>
          <a:p>
            <a:pPr algn="just"/>
            <a:r>
              <a:rPr lang="en-GB" sz="1200" dirty="0"/>
              <a:t>Cacciatore, S., Mao, S., </a:t>
            </a:r>
            <a:r>
              <a:rPr lang="en-GB" sz="1200" dirty="0" err="1"/>
              <a:t>Nuñez</a:t>
            </a:r>
            <a:r>
              <a:rPr lang="en-GB" sz="1200" dirty="0"/>
              <a:t>, M.V., </a:t>
            </a:r>
            <a:r>
              <a:rPr lang="en-GB" sz="1200" dirty="0" err="1"/>
              <a:t>Massaro</a:t>
            </a:r>
            <a:r>
              <a:rPr lang="en-GB" sz="1200" dirty="0"/>
              <a:t>, C., </a:t>
            </a:r>
            <a:r>
              <a:rPr lang="en-GB" sz="1200" dirty="0" err="1"/>
              <a:t>Spadafora</a:t>
            </a:r>
            <a:r>
              <a:rPr lang="en-GB" sz="1200" dirty="0"/>
              <a:t>, L., </a:t>
            </a:r>
            <a:r>
              <a:rPr lang="en-GB" sz="1200" dirty="0" err="1"/>
              <a:t>Bernardi</a:t>
            </a:r>
            <a:r>
              <a:rPr lang="en-GB" sz="1200" dirty="0"/>
              <a:t>, M., </a:t>
            </a:r>
            <a:r>
              <a:rPr lang="en-GB" sz="1200" dirty="0" err="1"/>
              <a:t>Perone</a:t>
            </a:r>
            <a:r>
              <a:rPr lang="en-GB" sz="1200" dirty="0"/>
              <a:t>, F., </a:t>
            </a:r>
            <a:r>
              <a:rPr lang="en-GB" sz="1200" dirty="0" err="1"/>
              <a:t>Sabouret</a:t>
            </a:r>
            <a:r>
              <a:rPr lang="en-GB" sz="1200" dirty="0"/>
              <a:t>, P., </a:t>
            </a:r>
            <a:r>
              <a:rPr lang="en-GB" sz="1200" dirty="0" err="1"/>
              <a:t>Biondi-Zoccai</a:t>
            </a:r>
            <a:r>
              <a:rPr lang="en-GB" sz="1200" dirty="0"/>
              <a:t>, G., </a:t>
            </a:r>
            <a:r>
              <a:rPr lang="en-GB" sz="1200" dirty="0" err="1"/>
              <a:t>Banach</a:t>
            </a:r>
            <a:r>
              <a:rPr lang="en-GB" sz="1200" dirty="0"/>
              <a:t>, M. and </a:t>
            </a:r>
            <a:r>
              <a:rPr lang="en-GB" sz="1200" dirty="0" err="1"/>
              <a:t>Calvani</a:t>
            </a:r>
            <a:r>
              <a:rPr lang="en-GB" sz="1200" dirty="0"/>
              <a:t>, R., (2025). Urban health inequities and healthy longevity: traditional and emerging risk factors across the cities and policy implications. </a:t>
            </a:r>
            <a:r>
              <a:rPr lang="en-GB" sz="1200" i="1" dirty="0"/>
              <a:t>Aging clinical and experimental research</a:t>
            </a:r>
            <a:r>
              <a:rPr lang="en-GB" sz="1200" dirty="0"/>
              <a:t>, </a:t>
            </a:r>
            <a:r>
              <a:rPr lang="en-GB" sz="1200" i="1" dirty="0"/>
              <a:t>37</a:t>
            </a:r>
            <a:r>
              <a:rPr lang="en-GB" sz="1200" dirty="0"/>
              <a:t>(1), p.143.</a:t>
            </a:r>
          </a:p>
          <a:p>
            <a:pPr algn="just"/>
            <a:r>
              <a:rPr lang="en-GB" sz="1200" dirty="0" err="1"/>
              <a:t>Kubiszewski</a:t>
            </a:r>
            <a:r>
              <a:rPr lang="en-GB" sz="1200" dirty="0"/>
              <a:t>, I., Mulder, K., Jarvis, D. and </a:t>
            </a:r>
            <a:r>
              <a:rPr lang="en-GB" sz="1200" dirty="0" err="1"/>
              <a:t>Costanza</a:t>
            </a:r>
            <a:r>
              <a:rPr lang="en-GB" sz="1200" dirty="0"/>
              <a:t>, R. (2022). Toward better measurement of sustainable development and wellbeing: A small number of SDG indicators reliably predict life satisfaction. </a:t>
            </a:r>
            <a:r>
              <a:rPr lang="en-GB" sz="1200" i="1" dirty="0"/>
              <a:t>Sustainable Development</a:t>
            </a:r>
            <a:r>
              <a:rPr lang="en-GB" sz="1200" dirty="0"/>
              <a:t>, </a:t>
            </a:r>
            <a:r>
              <a:rPr lang="en-GB" sz="1200" i="1" dirty="0"/>
              <a:t>30</a:t>
            </a:r>
            <a:r>
              <a:rPr lang="en-GB" sz="1200" dirty="0"/>
              <a:t>(1), 139-148.</a:t>
            </a:r>
          </a:p>
          <a:p>
            <a:pPr algn="just"/>
            <a:r>
              <a:rPr lang="en-GB" sz="1200" dirty="0"/>
              <a:t>Monaco, S. (2024). SDG 3. Ensure healthy lives and promote well-being for all at all ages. In </a:t>
            </a:r>
            <a:r>
              <a:rPr lang="en-GB" sz="1200" i="1" dirty="0"/>
              <a:t>Identity, territories, and sustainability: challenges and opportunities for achieving the UN sustainable development goals</a:t>
            </a:r>
            <a:r>
              <a:rPr lang="en-GB" sz="1200" dirty="0"/>
              <a:t> (pp. 33-41). Emerald Publishing Limited.</a:t>
            </a:r>
          </a:p>
          <a:p>
            <a:pPr algn="just"/>
            <a:r>
              <a:rPr lang="en-GB" sz="1200" dirty="0"/>
              <a:t>NHS.UK, (2026). </a:t>
            </a:r>
            <a:r>
              <a:rPr lang="en-GB" sz="1200" i="1" dirty="0"/>
              <a:t>What are integrated care systems?</a:t>
            </a:r>
            <a:r>
              <a:rPr lang="en-GB" sz="1200" dirty="0"/>
              <a:t> [Online] Available Through &lt; https://surl.li/hmjkkj&gt; [Accessed on 07 March 2026]</a:t>
            </a:r>
          </a:p>
          <a:p>
            <a:pPr algn="just"/>
            <a:r>
              <a:rPr lang="en-GB" sz="1200" dirty="0" err="1"/>
              <a:t>Schramme</a:t>
            </a:r>
            <a:r>
              <a:rPr lang="en-GB" sz="1200" dirty="0"/>
              <a:t>, T. (2023). Health as complete well-being: The WHO definition and beyond. </a:t>
            </a:r>
            <a:r>
              <a:rPr lang="en-GB" sz="1200" i="1" dirty="0"/>
              <a:t>Public health ethics</a:t>
            </a:r>
            <a:r>
              <a:rPr lang="en-GB" sz="1200" dirty="0"/>
              <a:t>, </a:t>
            </a:r>
            <a:r>
              <a:rPr lang="en-GB" sz="1200" i="1" dirty="0"/>
              <a:t>16</a:t>
            </a:r>
            <a:r>
              <a:rPr lang="en-GB" sz="1200" dirty="0"/>
              <a:t>(3), 210-218.</a:t>
            </a:r>
          </a:p>
          <a:p>
            <a:pPr algn="just"/>
            <a:r>
              <a:rPr lang="en-GB" sz="1200" dirty="0"/>
              <a:t>Singh, V., Kumar, A. and Gupta, S. (2022). Mental health prevention and promotion—A narrative review. </a:t>
            </a:r>
            <a:r>
              <a:rPr lang="en-GB" sz="1200" i="1" dirty="0"/>
              <a:t>Frontiers in psychiatry</a:t>
            </a:r>
            <a:r>
              <a:rPr lang="en-GB" sz="1200" dirty="0"/>
              <a:t>, </a:t>
            </a:r>
            <a:r>
              <a:rPr lang="en-GB" sz="1200" i="1" dirty="0"/>
              <a:t>13</a:t>
            </a:r>
            <a:r>
              <a:rPr lang="en-GB" sz="1200" dirty="0"/>
              <a:t>, 898009.</a:t>
            </a:r>
          </a:p>
          <a:p>
            <a:pPr algn="just"/>
            <a:r>
              <a:rPr lang="en-GB" sz="1200" dirty="0"/>
              <a:t>World Health Organization. (2024). </a:t>
            </a:r>
            <a:r>
              <a:rPr lang="en-GB" sz="1200" i="1" dirty="0"/>
              <a:t>Achieving well-being: A global framework for integrating well-being into public health utilizing a health promotion approach</a:t>
            </a:r>
            <a:r>
              <a:rPr lang="en-GB" sz="1200" dirty="0"/>
              <a:t>. World Health Organization.</a:t>
            </a:r>
          </a:p>
        </p:txBody>
      </p:sp>
    </p:spTree>
    <p:extLst>
      <p:ext uri="{BB962C8B-B14F-4D97-AF65-F5344CB8AC3E}">
        <p14:creationId xmlns:p14="http://schemas.microsoft.com/office/powerpoint/2010/main" val="89150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ank You Medical Images – Browse 44,748 Stock Photos, Vectors, and Video |  Adobe 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524000"/>
            <a:ext cx="7194126" cy="4419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127913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Custom 2">
      <a:majorFont>
        <a:latin typeface="Times New Roman"/>
        <a:ea typeface=""/>
        <a:cs typeface=""/>
      </a:majorFont>
      <a:minorFont>
        <a:latin typeface="Times New Roman"/>
        <a:ea typeface=""/>
        <a:cs typeface=""/>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2275</Words>
  <Application>Microsoft Office PowerPoint</Application>
  <PresentationFormat>On-screen Show (4:3)</PresentationFormat>
  <Paragraphs>93</Paragraphs>
  <Slides>16</Slides>
  <Notes>12</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16</vt:i4>
      </vt:variant>
    </vt:vector>
  </HeadingPairs>
  <TitlesOfParts>
    <vt:vector size="21" baseType="lpstr">
      <vt:lpstr>Arial</vt:lpstr>
      <vt:lpstr>Calibri</vt:lpstr>
      <vt:lpstr>Times New Roman</vt:lpstr>
      <vt:lpstr>Custom Design</vt:lpstr>
      <vt:lpstr>Vapor Trail</vt:lpstr>
      <vt:lpstr>Health, Wellbeing and Sustainable Development Module Code: BMHP6030 Student name : Tatiana Marinho Student ID:2212472 Year: 2025-26 Lecturer: Dr Itse Olaoye</vt:lpstr>
      <vt:lpstr> Table of Content</vt:lpstr>
      <vt:lpstr>Introduction</vt:lpstr>
      <vt:lpstr>Key concepts</vt:lpstr>
      <vt:lpstr>Relevance of concepts</vt:lpstr>
      <vt:lpstr>Integration of health and well-being approaches</vt:lpstr>
      <vt:lpstr>cont…. (Integration of health and well-being approaches)</vt:lpstr>
      <vt:lpstr>Theoretical perspectives </vt:lpstr>
      <vt:lpstr>Policy and governance</vt:lpstr>
      <vt:lpstr>Service delivery</vt:lpstr>
      <vt:lpstr>cont... (Service delivery)</vt:lpstr>
      <vt:lpstr>Public health initiatives</vt:lpstr>
      <vt:lpstr>Access and equity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neel</dc:creator>
  <cp:lastModifiedBy>Tatiana Marinho (2212472)</cp:lastModifiedBy>
  <cp:revision>23</cp:revision>
  <dcterms:created xsi:type="dcterms:W3CDTF">2006-08-16T00:00:00Z</dcterms:created>
  <dcterms:modified xsi:type="dcterms:W3CDTF">2026-03-27T17:46:39Z</dcterms:modified>
</cp:coreProperties>
</file>