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media/image2.svg" ContentType="image/svg+xml"/>
  <Override PartName="/ppt/media/image4.svg" ContentType="image/svg+xml"/>
  <Override PartName="/ppt/media/image6.svg" ContentType="image/svg+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3"/>
    <p:sldId id="258" r:id="rId4"/>
    <p:sldId id="257" r:id="rId5"/>
    <p:sldId id="259" r:id="rId6"/>
    <p:sldId id="271" r:id="rId7"/>
    <p:sldId id="279" r:id="rId8"/>
    <p:sldId id="280" r:id="rId9"/>
    <p:sldId id="281" r:id="rId10"/>
    <p:sldId id="282" r:id="rId11"/>
    <p:sldId id="262" r:id="rId12"/>
    <p:sldId id="276" r:id="rId13"/>
    <p:sldId id="277" r:id="rId14"/>
    <p:sldId id="278" r:id="rId15"/>
    <p:sldId id="296" r:id="rId16"/>
    <p:sldId id="297" r:id="rId17"/>
    <p:sldId id="298" r:id="rId18"/>
    <p:sldId id="299" r:id="rId19"/>
    <p:sldId id="301" r:id="rId20"/>
    <p:sldId id="309" r:id="rId21"/>
    <p:sldId id="310" r:id="rId22"/>
    <p:sldId id="270" r:id="rId23"/>
  </p:sldIdLst>
  <p:sldSz cx="18288000" cy="10287000"/>
  <p:notesSz cx="6858000" cy="9144000"/>
  <p:embeddedFontLst>
    <p:embeddedFont>
      <p:font typeface="Yeseva One" panose="00000500000000000000"/>
      <p:regular r:id="rId27"/>
    </p:embeddedFont>
    <p:embeddedFont>
      <p:font typeface="Libre Baskerville" panose="02000000000000000000"/>
      <p:regular r:id="rId28"/>
      <p:bold r:id="rId29"/>
      <p:italic r:id="rId30"/>
    </p:embeddedFont>
    <p:embeddedFont>
      <p:font typeface="Calibri" panose="020F0502020204030204" charset="0"/>
      <p:regular r:id="rId31"/>
      <p:bold r:id="rId32"/>
      <p:italic r:id="rId33"/>
      <p:boldItalic r:id="rId34"/>
    </p:embeddedFont>
  </p:embeddedFontLst>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8"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D5D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028" autoAdjust="0"/>
  </p:normalViewPr>
  <p:slideViewPr>
    <p:cSldViewPr showGuides="1">
      <p:cViewPr varScale="1">
        <p:scale>
          <a:sx n="52" d="100"/>
          <a:sy n="52" d="100"/>
        </p:scale>
        <p:origin x="850" y="58"/>
      </p:cViewPr>
      <p:guideLst>
        <p:guide orient="horz" pos="2168"/>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5" Type="http://schemas.openxmlformats.org/officeDocument/2006/relationships/tags" Target="tags/tag2.xml"/><Relationship Id="rId34" Type="http://schemas.openxmlformats.org/officeDocument/2006/relationships/font" Target="fonts/font8.fntdata"/><Relationship Id="rId33" Type="http://schemas.openxmlformats.org/officeDocument/2006/relationships/font" Target="fonts/font7.fntdata"/><Relationship Id="rId32" Type="http://schemas.openxmlformats.org/officeDocument/2006/relationships/font" Target="fonts/font6.fntdata"/><Relationship Id="rId31" Type="http://schemas.openxmlformats.org/officeDocument/2006/relationships/font" Target="fonts/font5.fntdata"/><Relationship Id="rId30" Type="http://schemas.openxmlformats.org/officeDocument/2006/relationships/font" Target="fonts/font4.fntdata"/><Relationship Id="rId3" Type="http://schemas.openxmlformats.org/officeDocument/2006/relationships/slide" Target="slides/slide1.xml"/><Relationship Id="rId29" Type="http://schemas.openxmlformats.org/officeDocument/2006/relationships/font" Target="fonts/font3.fntdata"/><Relationship Id="rId28" Type="http://schemas.openxmlformats.org/officeDocument/2006/relationships/font" Target="fonts/font2.fntdata"/><Relationship Id="rId27" Type="http://schemas.openxmlformats.org/officeDocument/2006/relationships/font" Target="fonts/font1.fntdata"/><Relationship Id="rId26" Type="http://schemas.openxmlformats.org/officeDocument/2006/relationships/tableStyles" Target="tableStyles.xml"/><Relationship Id="rId25" Type="http://schemas.openxmlformats.org/officeDocument/2006/relationships/viewProps" Target="viewProps.xml"/><Relationship Id="rId24" Type="http://schemas.openxmlformats.org/officeDocument/2006/relationships/presProps" Target="presProps.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5.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7.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8.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9.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10.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2.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3.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4.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tags" Target="../tags/tag1.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5.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6.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7.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8.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9.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20.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21.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708391" y="2780562"/>
            <a:ext cx="12871218" cy="4817857"/>
          </a:xfrm>
          <a:prstGeom prst="rect">
            <a:avLst/>
          </a:prstGeom>
        </p:spPr>
        <p:txBody>
          <a:bodyPr wrap="square" lIns="0" tIns="0" rIns="0" bIns="0" rtlCol="0" anchor="t">
            <a:spAutoFit/>
          </a:bodyPr>
          <a:lstStyle/>
          <a:p>
            <a:pPr algn="ctr">
              <a:lnSpc>
                <a:spcPts val="12500"/>
              </a:lnSpc>
            </a:pPr>
            <a:r>
              <a:rPr lang="en-US" sz="12500" dirty="0">
                <a:solidFill>
                  <a:srgbClr val="000000"/>
                </a:solidFill>
                <a:latin typeface="Yeseva One" panose="00000500000000000000"/>
              </a:rPr>
              <a:t>Secure Workforce Management</a:t>
            </a:r>
            <a:endParaRPr lang="en-US" sz="12500" dirty="0">
              <a:solidFill>
                <a:srgbClr val="000000"/>
              </a:solidFill>
              <a:latin typeface="Consolas" panose="020B0609020204030204" pitchFamily="49" charset="0"/>
            </a:endParaRP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sz="3000" dirty="0">
                <a:solidFill>
                  <a:srgbClr val="000000"/>
                </a:solidFill>
                <a:latin typeface="Libre Baskerville" panose="02000000000000000000"/>
              </a:rPr>
              <a:t>29 NOV 2023</a:t>
            </a:r>
            <a:endParaRPr lang="en-US" sz="3000" dirty="0">
              <a:solidFill>
                <a:srgbClr val="000000"/>
              </a:solidFill>
              <a:latin typeface="Libre Baskerville" panose="02000000000000000000"/>
            </a:endParaRPr>
          </a:p>
        </p:txBody>
      </p:sp>
      <p:sp>
        <p:nvSpPr>
          <p:cNvPr id="7" name="TextBox 7"/>
          <p:cNvSpPr txBox="1"/>
          <p:nvPr/>
        </p:nvSpPr>
        <p:spPr>
          <a:xfrm>
            <a:off x="3283182" y="8858250"/>
            <a:ext cx="11721636" cy="400050"/>
          </a:xfrm>
          <a:prstGeom prst="rect">
            <a:avLst/>
          </a:prstGeom>
        </p:spPr>
        <p:txBody>
          <a:bodyPr lIns="0" tIns="0" rIns="0" bIns="0" rtlCol="0" anchor="t">
            <a:spAutoFit/>
          </a:bodyPr>
          <a:lstStyle/>
          <a:p>
            <a:pPr algn="ctr">
              <a:lnSpc>
                <a:spcPts val="3000"/>
              </a:lnSpc>
            </a:pPr>
            <a:r>
              <a:rPr lang="en-US" sz="3000" dirty="0">
                <a:solidFill>
                  <a:srgbClr val="000000"/>
                </a:solidFill>
                <a:latin typeface="Libre Baskerville" panose="02000000000000000000"/>
              </a:rPr>
              <a:t>GROUP 4</a:t>
            </a:r>
            <a:endParaRPr lang="en-US" sz="3000" dirty="0">
              <a:solidFill>
                <a:srgbClr val="000000"/>
              </a:solidFill>
              <a:latin typeface="Libre Baskerville" panose="02000000000000000000"/>
            </a:endParaRPr>
          </a:p>
        </p:txBody>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968750" y="2176417"/>
            <a:ext cx="8496705" cy="1166986"/>
          </a:xfrm>
          <a:prstGeom prst="rect">
            <a:avLst/>
          </a:prstGeom>
        </p:spPr>
        <p:txBody>
          <a:bodyPr lIns="0" tIns="0" rIns="0" bIns="0" rtlCol="0" anchor="t">
            <a:spAutoFit/>
          </a:bodyPr>
          <a:lstStyle/>
          <a:p>
            <a:pPr algn="ctr">
              <a:lnSpc>
                <a:spcPts val="9060"/>
              </a:lnSpc>
            </a:pPr>
            <a:r>
              <a:rPr lang="en-US" sz="9060" dirty="0">
                <a:solidFill>
                  <a:srgbClr val="000000"/>
                </a:solidFill>
                <a:latin typeface="Yeseva One" panose="00000500000000000000"/>
              </a:rPr>
              <a:t>CONTENTS</a:t>
            </a:r>
            <a:endParaRPr lang="en-US" sz="9060" dirty="0">
              <a:solidFill>
                <a:srgbClr val="000000"/>
              </a:solidFill>
              <a:latin typeface="Yeseva One" panose="00000500000000000000"/>
            </a:endParaRP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TextBox 9"/>
          <p:cNvSpPr txBox="1"/>
          <p:nvPr/>
        </p:nvSpPr>
        <p:spPr>
          <a:xfrm>
            <a:off x="5677797" y="4954561"/>
            <a:ext cx="10095603" cy="389081"/>
          </a:xfrm>
          <a:prstGeom prst="rect">
            <a:avLst/>
          </a:prstGeom>
        </p:spPr>
        <p:txBody>
          <a:bodyPr wrap="square" lIns="0" tIns="0" rIns="0" bIns="0" rtlCol="0" anchor="t">
            <a:spAutoFit/>
          </a:bodyPr>
          <a:lstStyle/>
          <a:p>
            <a:pPr>
              <a:lnSpc>
                <a:spcPts val="3000"/>
              </a:lnSpc>
            </a:pPr>
            <a:r>
              <a:rPr lang="en-US" sz="3000" dirty="0">
                <a:solidFill>
                  <a:srgbClr val="000000"/>
                </a:solidFill>
                <a:latin typeface="Libre Baskerville" panose="02000000000000000000"/>
              </a:rPr>
              <a:t>Managing Employee Departures Effectively</a:t>
            </a:r>
            <a:endParaRPr lang="en-US" sz="3000" dirty="0">
              <a:solidFill>
                <a:srgbClr val="000000"/>
              </a:solidFill>
              <a:latin typeface="Libre Baskerville" panose="02000000000000000000"/>
            </a:endParaRPr>
          </a:p>
        </p:txBody>
      </p:sp>
      <p:sp>
        <p:nvSpPr>
          <p:cNvPr id="10" name="TextBox 10"/>
          <p:cNvSpPr txBox="1"/>
          <p:nvPr/>
        </p:nvSpPr>
        <p:spPr>
          <a:xfrm>
            <a:off x="5677797" y="5694973"/>
            <a:ext cx="8991599" cy="389081"/>
          </a:xfrm>
          <a:prstGeom prst="rect">
            <a:avLst/>
          </a:prstGeom>
        </p:spPr>
        <p:txBody>
          <a:bodyPr wrap="square" lIns="0" tIns="0" rIns="0" bIns="0" rtlCol="0" anchor="t">
            <a:spAutoFit/>
          </a:bodyPr>
          <a:lstStyle/>
          <a:p>
            <a:pPr>
              <a:lnSpc>
                <a:spcPts val="3000"/>
              </a:lnSpc>
            </a:pPr>
            <a:r>
              <a:rPr lang="en-US" sz="3000" dirty="0">
                <a:solidFill>
                  <a:srgbClr val="000000"/>
                </a:solidFill>
                <a:latin typeface="Libre Baskerville" panose="02000000000000000000"/>
              </a:rPr>
              <a:t>Securing Temporary and Contract Workers</a:t>
            </a:r>
            <a:endParaRPr lang="en-US" sz="3000" dirty="0">
              <a:solidFill>
                <a:srgbClr val="000000"/>
              </a:solidFill>
              <a:latin typeface="Libre Baskerville" panose="02000000000000000000"/>
            </a:endParaRPr>
          </a:p>
        </p:txBody>
      </p:sp>
      <p:sp>
        <p:nvSpPr>
          <p:cNvPr id="11" name="TextBox 11"/>
          <p:cNvSpPr txBox="1"/>
          <p:nvPr/>
        </p:nvSpPr>
        <p:spPr>
          <a:xfrm>
            <a:off x="5677797" y="6437923"/>
            <a:ext cx="9220200" cy="389081"/>
          </a:xfrm>
          <a:prstGeom prst="rect">
            <a:avLst/>
          </a:prstGeom>
        </p:spPr>
        <p:txBody>
          <a:bodyPr wrap="square" lIns="0" tIns="0" rIns="0" bIns="0" rtlCol="0" anchor="t">
            <a:spAutoFit/>
          </a:bodyPr>
          <a:lstStyle/>
          <a:p>
            <a:pPr>
              <a:lnSpc>
                <a:spcPts val="3000"/>
              </a:lnSpc>
            </a:pPr>
            <a:r>
              <a:rPr lang="en-US" sz="3000" dirty="0">
                <a:solidFill>
                  <a:srgbClr val="000000"/>
                </a:solidFill>
                <a:latin typeface="Libre Baskerville" panose="02000000000000000000"/>
              </a:rPr>
              <a:t>Protecting Secure Areas during Interviews</a:t>
            </a:r>
            <a:endParaRPr lang="en-US" sz="3000" dirty="0">
              <a:solidFill>
                <a:srgbClr val="000000"/>
              </a:solidFill>
              <a:latin typeface="Libre Baskerville" panose="02000000000000000000"/>
            </a:endParaRPr>
          </a:p>
        </p:txBody>
      </p:sp>
      <p:sp>
        <p:nvSpPr>
          <p:cNvPr id="12" name="TextBox 12"/>
          <p:cNvSpPr txBox="1"/>
          <p:nvPr/>
        </p:nvSpPr>
        <p:spPr>
          <a:xfrm>
            <a:off x="5677797" y="7180873"/>
            <a:ext cx="9448800" cy="400050"/>
          </a:xfrm>
          <a:prstGeom prst="rect">
            <a:avLst/>
          </a:prstGeom>
        </p:spPr>
        <p:txBody>
          <a:bodyPr wrap="square" lIns="0" tIns="0" rIns="0" bIns="0" rtlCol="0" anchor="t">
            <a:spAutoFit/>
          </a:bodyPr>
          <a:lstStyle/>
          <a:p>
            <a:pPr>
              <a:lnSpc>
                <a:spcPts val="3000"/>
              </a:lnSpc>
            </a:pPr>
            <a:r>
              <a:rPr lang="en-US" sz="3000" dirty="0">
                <a:solidFill>
                  <a:srgbClr val="000000"/>
                </a:solidFill>
                <a:latin typeface="Libre Baskerville" panose="02000000000000000000"/>
              </a:rPr>
              <a:t>C</a:t>
            </a:r>
            <a:r>
              <a:rPr lang="en-US" altLang="zh-CN" sz="3000" dirty="0">
                <a:solidFill>
                  <a:srgbClr val="000000"/>
                </a:solidFill>
                <a:latin typeface="Libre Baskerville" panose="02000000000000000000"/>
              </a:rPr>
              <a:t>onclusion</a:t>
            </a:r>
            <a:endParaRPr lang="en-US" sz="3000" dirty="0">
              <a:solidFill>
                <a:srgbClr val="000000"/>
              </a:solidFill>
              <a:latin typeface="Libre Baskerville" panose="02000000000000000000"/>
            </a:endParaRPr>
          </a:p>
        </p:txBody>
      </p:sp>
      <p:sp>
        <p:nvSpPr>
          <p:cNvPr id="20" name="TextBox 20"/>
          <p:cNvSpPr txBox="1"/>
          <p:nvPr/>
        </p:nvSpPr>
        <p:spPr>
          <a:xfrm>
            <a:off x="4781714" y="4919636"/>
            <a:ext cx="848458" cy="448841"/>
          </a:xfrm>
          <a:prstGeom prst="rect">
            <a:avLst/>
          </a:prstGeom>
        </p:spPr>
        <p:txBody>
          <a:bodyPr wrap="square" lIns="0" tIns="0" rIns="0" bIns="0" rtlCol="0" anchor="t">
            <a:spAutoFit/>
          </a:bodyPr>
          <a:lstStyle/>
          <a:p>
            <a:pPr algn="ctr">
              <a:lnSpc>
                <a:spcPts val="3500"/>
              </a:lnSpc>
            </a:pPr>
            <a:r>
              <a:rPr lang="en-US" sz="3500">
                <a:solidFill>
                  <a:srgbClr val="000000"/>
                </a:solidFill>
                <a:latin typeface="Yeseva One" panose="00000500000000000000"/>
              </a:rPr>
              <a:t>01</a:t>
            </a:r>
            <a:endParaRPr lang="en-US" sz="3500">
              <a:solidFill>
                <a:srgbClr val="000000"/>
              </a:solidFill>
              <a:latin typeface="Yeseva One" panose="00000500000000000000"/>
            </a:endParaRPr>
          </a:p>
        </p:txBody>
      </p:sp>
      <p:sp>
        <p:nvSpPr>
          <p:cNvPr id="21" name="TextBox 21"/>
          <p:cNvSpPr txBox="1"/>
          <p:nvPr/>
        </p:nvSpPr>
        <p:spPr>
          <a:xfrm>
            <a:off x="4781714" y="5660047"/>
            <a:ext cx="848458" cy="448841"/>
          </a:xfrm>
          <a:prstGeom prst="rect">
            <a:avLst/>
          </a:prstGeom>
        </p:spPr>
        <p:txBody>
          <a:bodyPr wrap="square" lIns="0" tIns="0" rIns="0" bIns="0" rtlCol="0" anchor="t">
            <a:spAutoFit/>
          </a:bodyPr>
          <a:lstStyle/>
          <a:p>
            <a:pPr algn="ctr">
              <a:lnSpc>
                <a:spcPts val="3500"/>
              </a:lnSpc>
            </a:pPr>
            <a:r>
              <a:rPr lang="en-US" sz="3500">
                <a:solidFill>
                  <a:srgbClr val="000000"/>
                </a:solidFill>
                <a:latin typeface="Yeseva One" panose="00000500000000000000"/>
              </a:rPr>
              <a:t>02</a:t>
            </a:r>
            <a:endParaRPr lang="en-US" sz="3500">
              <a:solidFill>
                <a:srgbClr val="000000"/>
              </a:solidFill>
              <a:latin typeface="Yeseva One" panose="00000500000000000000"/>
            </a:endParaRPr>
          </a:p>
        </p:txBody>
      </p:sp>
      <p:sp>
        <p:nvSpPr>
          <p:cNvPr id="22" name="TextBox 22"/>
          <p:cNvSpPr txBox="1"/>
          <p:nvPr/>
        </p:nvSpPr>
        <p:spPr>
          <a:xfrm>
            <a:off x="4781714" y="6402997"/>
            <a:ext cx="848458" cy="448841"/>
          </a:xfrm>
          <a:prstGeom prst="rect">
            <a:avLst/>
          </a:prstGeom>
        </p:spPr>
        <p:txBody>
          <a:bodyPr wrap="square" lIns="0" tIns="0" rIns="0" bIns="0" rtlCol="0" anchor="t">
            <a:spAutoFit/>
          </a:bodyPr>
          <a:lstStyle/>
          <a:p>
            <a:pPr algn="ctr">
              <a:lnSpc>
                <a:spcPts val="3500"/>
              </a:lnSpc>
            </a:pPr>
            <a:r>
              <a:rPr lang="en-US" sz="3500">
                <a:solidFill>
                  <a:srgbClr val="000000"/>
                </a:solidFill>
                <a:latin typeface="Yeseva One" panose="00000500000000000000"/>
              </a:rPr>
              <a:t>03</a:t>
            </a:r>
            <a:endParaRPr lang="en-US" sz="3500">
              <a:solidFill>
                <a:srgbClr val="000000"/>
              </a:solidFill>
              <a:latin typeface="Yeseva One" panose="00000500000000000000"/>
            </a:endParaRPr>
          </a:p>
        </p:txBody>
      </p:sp>
      <p:sp>
        <p:nvSpPr>
          <p:cNvPr id="23" name="TextBox 23"/>
          <p:cNvSpPr txBox="1"/>
          <p:nvPr/>
        </p:nvSpPr>
        <p:spPr>
          <a:xfrm>
            <a:off x="4781714" y="7139597"/>
            <a:ext cx="848458" cy="448841"/>
          </a:xfrm>
          <a:prstGeom prst="rect">
            <a:avLst/>
          </a:prstGeom>
        </p:spPr>
        <p:txBody>
          <a:bodyPr wrap="square" lIns="0" tIns="0" rIns="0" bIns="0" rtlCol="0" anchor="t">
            <a:spAutoFit/>
          </a:bodyPr>
          <a:lstStyle/>
          <a:p>
            <a:pPr algn="ctr">
              <a:lnSpc>
                <a:spcPts val="3500"/>
              </a:lnSpc>
            </a:pPr>
            <a:r>
              <a:rPr lang="en-US" sz="3500">
                <a:solidFill>
                  <a:srgbClr val="000000"/>
                </a:solidFill>
                <a:latin typeface="Yeseva One" panose="00000500000000000000"/>
              </a:rPr>
              <a:t>04</a:t>
            </a:r>
            <a:endParaRPr lang="en-US" sz="3500">
              <a:solidFill>
                <a:srgbClr val="000000"/>
              </a:solidFill>
              <a:latin typeface="Yeseva One" panose="0000050000000000000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895647" y="2358094"/>
            <a:ext cx="8496705" cy="1166986"/>
          </a:xfrm>
          <a:prstGeom prst="rect">
            <a:avLst/>
          </a:prstGeom>
        </p:spPr>
        <p:txBody>
          <a:bodyPr lIns="0" tIns="0" rIns="0" bIns="0" rtlCol="0" anchor="t">
            <a:spAutoFit/>
          </a:bodyPr>
          <a:lstStyle/>
          <a:p>
            <a:pPr algn="ctr">
              <a:lnSpc>
                <a:spcPts val="9060"/>
              </a:lnSpc>
            </a:pPr>
            <a:r>
              <a:rPr lang="en-US" sz="9060" dirty="0">
                <a:solidFill>
                  <a:srgbClr val="000000"/>
                </a:solidFill>
                <a:latin typeface="Yeseva One" panose="00000500000000000000"/>
              </a:rPr>
              <a:t>Introduction</a:t>
            </a:r>
            <a:endParaRPr lang="en-US" sz="9060" dirty="0">
              <a:solidFill>
                <a:srgbClr val="000000"/>
              </a:solidFill>
              <a:latin typeface="Yeseva One" panose="00000500000000000000"/>
            </a:endParaRP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TextBox 9"/>
          <p:cNvSpPr txBox="1"/>
          <p:nvPr/>
        </p:nvSpPr>
        <p:spPr>
          <a:xfrm>
            <a:off x="3283182" y="3695700"/>
            <a:ext cx="11721636" cy="4524375"/>
          </a:xfrm>
          <a:prstGeom prst="rect">
            <a:avLst/>
          </a:prstGeom>
        </p:spPr>
        <p:txBody>
          <a:bodyPr lIns="0" tIns="0" rIns="0" bIns="0" rtlCol="0" anchor="t">
            <a:spAutoFit/>
          </a:bodyPr>
          <a:lstStyle/>
          <a:p>
            <a:pPr algn="ctr">
              <a:lnSpc>
                <a:spcPct val="150000"/>
              </a:lnSpc>
            </a:pPr>
            <a:r>
              <a:rPr lang="en-US" sz="2800" dirty="0">
                <a:solidFill>
                  <a:srgbClr val="000000"/>
                </a:solidFill>
                <a:latin typeface="Libre Baskerville" panose="02000000000000000000"/>
              </a:rPr>
              <a:t>Effectively managing employee departures is crucial for upholding an organization's data security, governance, and compliance. The first half explores key actions that management must consider during employee departures, from revoking access permissions to data backup and migration. The second half discusses information security during interviews and special considerations for non-regular employees</a:t>
            </a:r>
            <a:endParaRPr lang="en-US" sz="2800" dirty="0">
              <a:solidFill>
                <a:srgbClr val="000000"/>
              </a:solidFill>
              <a:latin typeface="Libre Baskerville" panose="0200000000000000000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389081"/>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Effective Security Measures during Termination</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0" name="TextBox 10"/>
          <p:cNvSpPr txBox="1"/>
          <p:nvPr/>
        </p:nvSpPr>
        <p:spPr>
          <a:xfrm>
            <a:off x="1148408" y="3589581"/>
            <a:ext cx="14739784" cy="1028743"/>
          </a:xfrm>
          <a:prstGeom prst="rect">
            <a:avLst/>
          </a:prstGeom>
        </p:spPr>
        <p:txBody>
          <a:bodyPr wrap="square" lIns="0" tIns="0" rIns="0" bIns="0" rtlCol="0" anchor="t">
            <a:spAutoFit/>
          </a:bodyPr>
          <a:lstStyle/>
          <a:p>
            <a:pPr algn="ctr">
              <a:lnSpc>
                <a:spcPts val="9060"/>
              </a:lnSpc>
            </a:pPr>
            <a:r>
              <a:rPr lang="en-US" sz="4800" dirty="0">
                <a:solidFill>
                  <a:srgbClr val="000000"/>
                </a:solidFill>
                <a:latin typeface="Yeseva One" panose="00000500000000000000"/>
              </a:rPr>
              <a:t>01 Revoke Access</a:t>
            </a:r>
            <a:endParaRPr lang="en-US" sz="4800" dirty="0">
              <a:solidFill>
                <a:srgbClr val="000000"/>
              </a:solidFill>
              <a:latin typeface="Yeseva One" panose="00000500000000000000"/>
            </a:endParaRPr>
          </a:p>
        </p:txBody>
      </p:sp>
      <p:sp>
        <p:nvSpPr>
          <p:cNvPr id="11" name="TextBox 11"/>
          <p:cNvSpPr txBox="1"/>
          <p:nvPr/>
        </p:nvSpPr>
        <p:spPr>
          <a:xfrm>
            <a:off x="1148408" y="4672646"/>
            <a:ext cx="16268700" cy="1312411"/>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Immediately revoke departing employees’ system and physical access to prevent unauthorized access.</a:t>
            </a:r>
            <a:endParaRPr lang="en-US" sz="3000" dirty="0">
              <a:solidFill>
                <a:srgbClr val="000000"/>
              </a:solidFill>
              <a:latin typeface="Libre Baskerville" panose="02000000000000000000"/>
            </a:endParaRPr>
          </a:p>
        </p:txBody>
      </p:sp>
      <p:sp>
        <p:nvSpPr>
          <p:cNvPr id="12" name="TextBox 10"/>
          <p:cNvSpPr txBox="1"/>
          <p:nvPr/>
        </p:nvSpPr>
        <p:spPr>
          <a:xfrm>
            <a:off x="1148408" y="6105975"/>
            <a:ext cx="14739784" cy="1028743"/>
          </a:xfrm>
          <a:prstGeom prst="rect">
            <a:avLst/>
          </a:prstGeom>
        </p:spPr>
        <p:txBody>
          <a:bodyPr wrap="square" lIns="0" tIns="0" rIns="0" bIns="0" rtlCol="0" anchor="t">
            <a:spAutoFit/>
          </a:bodyPr>
          <a:lstStyle/>
          <a:p>
            <a:pPr algn="ctr">
              <a:lnSpc>
                <a:spcPts val="9060"/>
              </a:lnSpc>
            </a:pPr>
            <a:r>
              <a:rPr lang="en-US" sz="4800" dirty="0">
                <a:solidFill>
                  <a:srgbClr val="000000"/>
                </a:solidFill>
                <a:latin typeface="Yeseva One" panose="00000500000000000000"/>
              </a:rPr>
              <a:t>02 Back up data</a:t>
            </a:r>
            <a:endParaRPr lang="en-US" sz="4800" dirty="0">
              <a:solidFill>
                <a:srgbClr val="000000"/>
              </a:solidFill>
              <a:latin typeface="Yeseva One" panose="00000500000000000000"/>
            </a:endParaRPr>
          </a:p>
        </p:txBody>
      </p:sp>
      <p:sp>
        <p:nvSpPr>
          <p:cNvPr id="13" name="TextBox 11"/>
          <p:cNvSpPr txBox="1"/>
          <p:nvPr/>
        </p:nvSpPr>
        <p:spPr>
          <a:xfrm>
            <a:off x="1164450" y="7191142"/>
            <a:ext cx="16268700" cy="1312411"/>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Back up key data of employees to ensure that the organization does not lose important information due to departure.</a:t>
            </a:r>
            <a:endParaRPr lang="en-US" sz="3000" dirty="0">
              <a:solidFill>
                <a:srgbClr val="000000"/>
              </a:solidFill>
              <a:latin typeface="Libre Baskerville" panose="02000000000000000000"/>
            </a:endParaRPr>
          </a:p>
        </p:txBody>
      </p:sp>
      <p:sp>
        <p:nvSpPr>
          <p:cNvPr id="6" name="TextBox 11"/>
          <p:cNvSpPr txBox="1"/>
          <p:nvPr/>
        </p:nvSpPr>
        <p:spPr>
          <a:xfrm>
            <a:off x="1149210" y="1915874"/>
            <a:ext cx="16268700" cy="1312411"/>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Having effective safety measures in place is critical when an employee leaves the company.</a:t>
            </a:r>
            <a:endParaRPr lang="en-US" sz="3000" dirty="0">
              <a:solidFill>
                <a:srgbClr val="000000"/>
              </a:solidFill>
              <a:latin typeface="Libre Baskerville" panose="0200000000000000000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389081"/>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Effective Security Measures during Termination</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0" name="TextBox 10"/>
          <p:cNvSpPr txBox="1"/>
          <p:nvPr/>
        </p:nvSpPr>
        <p:spPr>
          <a:xfrm>
            <a:off x="1126958" y="1898344"/>
            <a:ext cx="14739784" cy="1028743"/>
          </a:xfrm>
          <a:prstGeom prst="rect">
            <a:avLst/>
          </a:prstGeom>
        </p:spPr>
        <p:txBody>
          <a:bodyPr wrap="square" lIns="0" tIns="0" rIns="0" bIns="0" rtlCol="0" anchor="t">
            <a:spAutoFit/>
          </a:bodyPr>
          <a:lstStyle/>
          <a:p>
            <a:pPr algn="ctr">
              <a:lnSpc>
                <a:spcPts val="9060"/>
              </a:lnSpc>
            </a:pPr>
            <a:r>
              <a:rPr lang="en-US" sz="4800" dirty="0">
                <a:solidFill>
                  <a:srgbClr val="000000"/>
                </a:solidFill>
                <a:latin typeface="Yeseva One" panose="00000500000000000000"/>
              </a:rPr>
              <a:t>03 Security training and reminders</a:t>
            </a:r>
            <a:endParaRPr lang="en-US" sz="4800" dirty="0">
              <a:solidFill>
                <a:srgbClr val="000000"/>
              </a:solidFill>
              <a:latin typeface="Yeseva One" panose="00000500000000000000"/>
            </a:endParaRPr>
          </a:p>
        </p:txBody>
      </p:sp>
      <p:sp>
        <p:nvSpPr>
          <p:cNvPr id="11" name="TextBox 11"/>
          <p:cNvSpPr txBox="1"/>
          <p:nvPr/>
        </p:nvSpPr>
        <p:spPr>
          <a:xfrm>
            <a:off x="1126958" y="2981409"/>
            <a:ext cx="16268700" cy="1312411"/>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Provide remaining employees with training on new security measures and remind them to remain vigilant during staff changes to ensure data security.</a:t>
            </a:r>
            <a:endParaRPr lang="en-US" sz="3000" dirty="0">
              <a:solidFill>
                <a:srgbClr val="000000"/>
              </a:solidFill>
              <a:latin typeface="Libre Baskerville" panose="02000000000000000000"/>
            </a:endParaRPr>
          </a:p>
        </p:txBody>
      </p:sp>
      <p:sp>
        <p:nvSpPr>
          <p:cNvPr id="12" name="TextBox 10"/>
          <p:cNvSpPr txBox="1"/>
          <p:nvPr/>
        </p:nvSpPr>
        <p:spPr>
          <a:xfrm>
            <a:off x="1126958" y="4414738"/>
            <a:ext cx="14739784" cy="1028743"/>
          </a:xfrm>
          <a:prstGeom prst="rect">
            <a:avLst/>
          </a:prstGeom>
        </p:spPr>
        <p:txBody>
          <a:bodyPr wrap="square" lIns="0" tIns="0" rIns="0" bIns="0" rtlCol="0" anchor="t">
            <a:spAutoFit/>
          </a:bodyPr>
          <a:lstStyle/>
          <a:p>
            <a:pPr algn="ctr">
              <a:lnSpc>
                <a:spcPts val="9060"/>
              </a:lnSpc>
            </a:pPr>
            <a:r>
              <a:rPr lang="en-US" sz="4800" dirty="0">
                <a:solidFill>
                  <a:srgbClr val="000000"/>
                </a:solidFill>
                <a:latin typeface="Yeseva One" panose="00000500000000000000"/>
              </a:rPr>
              <a:t>04 Communicate Changes</a:t>
            </a:r>
            <a:endParaRPr lang="en-US" sz="4800" dirty="0">
              <a:solidFill>
                <a:srgbClr val="000000"/>
              </a:solidFill>
              <a:latin typeface="Yeseva One" panose="00000500000000000000"/>
            </a:endParaRPr>
          </a:p>
        </p:txBody>
      </p:sp>
      <p:sp>
        <p:nvSpPr>
          <p:cNvPr id="13" name="TextBox 11"/>
          <p:cNvSpPr txBox="1"/>
          <p:nvPr/>
        </p:nvSpPr>
        <p:spPr>
          <a:xfrm>
            <a:off x="1143000" y="5499905"/>
            <a:ext cx="16268700" cy="1312411"/>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Communicate separations to relevant departments and employees promptly and clearly to ensure a smooth flow of information and job transitions.</a:t>
            </a:r>
            <a:endParaRPr lang="en-US" sz="3000" dirty="0">
              <a:solidFill>
                <a:srgbClr val="000000"/>
              </a:solidFill>
              <a:latin typeface="Libre Baskerville" panose="02000000000000000000"/>
            </a:endParaRPr>
          </a:p>
        </p:txBody>
      </p:sp>
      <p:sp>
        <p:nvSpPr>
          <p:cNvPr id="6" name="TextBox 11"/>
          <p:cNvSpPr txBox="1"/>
          <p:nvPr/>
        </p:nvSpPr>
        <p:spPr>
          <a:xfrm>
            <a:off x="1143000" y="7620379"/>
            <a:ext cx="16268700" cy="1312411"/>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By performing these critical termination operations, organizations can effectively mitigate potential risks, protect data, and ensure business continuity.</a:t>
            </a:r>
            <a:endParaRPr lang="en-US" sz="3000" dirty="0">
              <a:solidFill>
                <a:srgbClr val="000000"/>
              </a:solidFill>
              <a:latin typeface="Libre Baskerville" panose="0200000000000000000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Friendly vs. Hostile</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TextBox 8"/>
          <p:cNvSpPr txBox="1"/>
          <p:nvPr/>
        </p:nvSpPr>
        <p:spPr>
          <a:xfrm>
            <a:off x="1102295" y="3100423"/>
            <a:ext cx="16230600" cy="1047916"/>
          </a:xfrm>
          <a:prstGeom prst="rect">
            <a:avLst/>
          </a:prstGeom>
        </p:spPr>
        <p:txBody>
          <a:bodyPr lIns="0" tIns="0" rIns="0" bIns="0" rtlCol="0" anchor="t">
            <a:spAutoFit/>
          </a:bodyPr>
          <a:lstStyle/>
          <a:p>
            <a:pPr algn="ctr">
              <a:lnSpc>
                <a:spcPts val="9060"/>
              </a:lnSpc>
            </a:pPr>
            <a:r>
              <a:rPr lang="en-US" altLang="zh-CN" sz="5400" dirty="0">
                <a:solidFill>
                  <a:srgbClr val="000000"/>
                </a:solidFill>
                <a:latin typeface="Yeseva One" panose="00000500000000000000"/>
              </a:rPr>
              <a:t>01 Revoke Access Permissions</a:t>
            </a:r>
            <a:endParaRPr lang="en-US" sz="5400" dirty="0">
              <a:solidFill>
                <a:srgbClr val="000000"/>
              </a:solidFill>
              <a:latin typeface="Yeseva One" panose="00000500000000000000"/>
            </a:endParaRPr>
          </a:p>
        </p:txBody>
      </p:sp>
      <p:sp>
        <p:nvSpPr>
          <p:cNvPr id="9" name="TextBox 9"/>
          <p:cNvSpPr txBox="1"/>
          <p:nvPr/>
        </p:nvSpPr>
        <p:spPr>
          <a:xfrm>
            <a:off x="1320806" y="5185067"/>
            <a:ext cx="7877739" cy="4082400"/>
          </a:xfrm>
          <a:prstGeom prst="rect">
            <a:avLst/>
          </a:prstGeom>
        </p:spPr>
        <p:txBody>
          <a:bodyPr lIns="0" tIns="0" rIns="0" bIns="0" rtlCol="0" anchor="t">
            <a:spAutoFit/>
          </a:bodyPr>
          <a:lstStyle/>
          <a:p>
            <a:pPr>
              <a:lnSpc>
                <a:spcPct val="150000"/>
              </a:lnSpc>
            </a:pPr>
            <a:r>
              <a:rPr lang="en-US" altLang="zh-CN" sz="3000" dirty="0">
                <a:solidFill>
                  <a:srgbClr val="000000"/>
                </a:solidFill>
                <a:latin typeface="Libre Baskerville" panose="02000000000000000000"/>
              </a:rPr>
              <a:t>In a friendly departure, promptly revoke the departing employee's access to systems and physical spaces. Ensure a smooth transition by limiting access only to essential information during the notice period.</a:t>
            </a:r>
            <a:endParaRPr lang="en-US" altLang="zh-CN" sz="3000" dirty="0">
              <a:solidFill>
                <a:srgbClr val="000000"/>
              </a:solidFill>
              <a:latin typeface="Libre Baskerville" panose="02000000000000000000"/>
            </a:endParaRPr>
          </a:p>
        </p:txBody>
      </p:sp>
      <p:sp>
        <p:nvSpPr>
          <p:cNvPr id="10" name="TextBox 10"/>
          <p:cNvSpPr txBox="1"/>
          <p:nvPr/>
        </p:nvSpPr>
        <p:spPr>
          <a:xfrm>
            <a:off x="1320806" y="4658017"/>
            <a:ext cx="6014652"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Friendly Departure</a:t>
            </a:r>
            <a:endParaRPr lang="en-US" sz="3500" dirty="0">
              <a:solidFill>
                <a:srgbClr val="000000"/>
              </a:solidFill>
              <a:latin typeface="Yeseva One" panose="00000500000000000000"/>
            </a:endParaRPr>
          </a:p>
        </p:txBody>
      </p:sp>
      <p:sp>
        <p:nvSpPr>
          <p:cNvPr id="11" name="TextBox 11"/>
          <p:cNvSpPr txBox="1"/>
          <p:nvPr/>
        </p:nvSpPr>
        <p:spPr>
          <a:xfrm>
            <a:off x="9436106" y="5185067"/>
            <a:ext cx="7877739" cy="4082400"/>
          </a:xfrm>
          <a:prstGeom prst="rect">
            <a:avLst/>
          </a:prstGeom>
        </p:spPr>
        <p:txBody>
          <a:bodyPr lIns="0" tIns="0" rIns="0" bIns="0" rtlCol="0" anchor="t">
            <a:spAutoFit/>
          </a:bodyPr>
          <a:lstStyle/>
          <a:p>
            <a:pPr>
              <a:lnSpc>
                <a:spcPct val="150000"/>
              </a:lnSpc>
            </a:pPr>
            <a:r>
              <a:rPr lang="en-US" altLang="zh-CN" sz="3000" dirty="0">
                <a:solidFill>
                  <a:srgbClr val="000000"/>
                </a:solidFill>
                <a:latin typeface="Libre Baskerville" panose="02000000000000000000"/>
              </a:rPr>
              <a:t>In a hostile departure, immediate and thorough revocation of access is crucial to prevent any potential misuse or unauthorized entry. This step is heightened in importance to mitigate security risks.</a:t>
            </a:r>
            <a:endParaRPr lang="en-US" sz="3000" dirty="0">
              <a:solidFill>
                <a:srgbClr val="000000"/>
              </a:solidFill>
              <a:latin typeface="Libre Baskerville" panose="02000000000000000000"/>
            </a:endParaRPr>
          </a:p>
        </p:txBody>
      </p:sp>
      <p:sp>
        <p:nvSpPr>
          <p:cNvPr id="12" name="TextBox 12"/>
          <p:cNvSpPr txBox="1"/>
          <p:nvPr/>
        </p:nvSpPr>
        <p:spPr>
          <a:xfrm>
            <a:off x="9436106" y="4658017"/>
            <a:ext cx="5746518"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Hostile Departure</a:t>
            </a:r>
            <a:endParaRPr lang="en-US" sz="3500" dirty="0">
              <a:solidFill>
                <a:srgbClr val="000000"/>
              </a:solidFill>
              <a:latin typeface="Yeseva One" panose="00000500000000000000"/>
            </a:endParaRPr>
          </a:p>
        </p:txBody>
      </p:sp>
      <p:sp>
        <p:nvSpPr>
          <p:cNvPr id="6" name="TextBox 11"/>
          <p:cNvSpPr txBox="1"/>
          <p:nvPr/>
        </p:nvSpPr>
        <p:spPr>
          <a:xfrm>
            <a:off x="1083245" y="1727703"/>
            <a:ext cx="16268700" cy="1312411"/>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Critical actions share common elements but vary in intensity and urgency depending on the nature of the departure.</a:t>
            </a:r>
            <a:endParaRPr lang="en-US" sz="3000" dirty="0">
              <a:solidFill>
                <a:srgbClr val="000000"/>
              </a:solidFill>
              <a:latin typeface="Libre Baskerville" panose="0200000000000000000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Friendly vs. Hostile</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TextBox 8"/>
          <p:cNvSpPr txBox="1"/>
          <p:nvPr/>
        </p:nvSpPr>
        <p:spPr>
          <a:xfrm>
            <a:off x="1083245" y="2043826"/>
            <a:ext cx="16230600" cy="1047916"/>
          </a:xfrm>
          <a:prstGeom prst="rect">
            <a:avLst/>
          </a:prstGeom>
        </p:spPr>
        <p:txBody>
          <a:bodyPr lIns="0" tIns="0" rIns="0" bIns="0" rtlCol="0" anchor="t">
            <a:spAutoFit/>
          </a:bodyPr>
          <a:lstStyle/>
          <a:p>
            <a:pPr algn="ctr">
              <a:lnSpc>
                <a:spcPts val="9060"/>
              </a:lnSpc>
            </a:pPr>
            <a:r>
              <a:rPr lang="en-US" altLang="zh-CN" sz="5400" dirty="0">
                <a:solidFill>
                  <a:srgbClr val="000000"/>
                </a:solidFill>
                <a:latin typeface="Yeseva One" panose="00000500000000000000"/>
              </a:rPr>
              <a:t>02 Backup Data</a:t>
            </a:r>
            <a:endParaRPr lang="en-US" sz="5400" dirty="0">
              <a:solidFill>
                <a:srgbClr val="000000"/>
              </a:solidFill>
              <a:latin typeface="Yeseva One" panose="00000500000000000000"/>
            </a:endParaRPr>
          </a:p>
        </p:txBody>
      </p:sp>
      <p:sp>
        <p:nvSpPr>
          <p:cNvPr id="9" name="TextBox 9"/>
          <p:cNvSpPr txBox="1"/>
          <p:nvPr/>
        </p:nvSpPr>
        <p:spPr>
          <a:xfrm>
            <a:off x="1328165" y="4591971"/>
            <a:ext cx="7877739" cy="4082400"/>
          </a:xfrm>
          <a:prstGeom prst="rect">
            <a:avLst/>
          </a:prstGeom>
        </p:spPr>
        <p:txBody>
          <a:bodyPr lIns="0" tIns="0" rIns="0" bIns="0" rtlCol="0" anchor="t">
            <a:spAutoFit/>
          </a:bodyPr>
          <a:lstStyle/>
          <a:p>
            <a:pPr>
              <a:lnSpc>
                <a:spcPct val="150000"/>
              </a:lnSpc>
            </a:pPr>
            <a:r>
              <a:rPr lang="en-US" altLang="zh-CN" sz="3000" dirty="0">
                <a:solidFill>
                  <a:srgbClr val="000000"/>
                </a:solidFill>
                <a:latin typeface="Libre Baskerville" panose="02000000000000000000"/>
              </a:rPr>
              <a:t>Conduct a comprehensive backup of the employee's critical data, ensuring that important information is retained for knowledge transfer or future reference. This supports a seamless transition for the team.</a:t>
            </a:r>
            <a:endParaRPr lang="en-US" altLang="zh-CN" sz="3000" dirty="0">
              <a:solidFill>
                <a:srgbClr val="000000"/>
              </a:solidFill>
              <a:latin typeface="Libre Baskerville" panose="02000000000000000000"/>
            </a:endParaRPr>
          </a:p>
        </p:txBody>
      </p:sp>
      <p:sp>
        <p:nvSpPr>
          <p:cNvPr id="10" name="TextBox 10"/>
          <p:cNvSpPr txBox="1"/>
          <p:nvPr/>
        </p:nvSpPr>
        <p:spPr>
          <a:xfrm>
            <a:off x="1328165" y="4064921"/>
            <a:ext cx="6014652"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Friendly Departure</a:t>
            </a:r>
            <a:endParaRPr lang="en-US" sz="3500" dirty="0">
              <a:solidFill>
                <a:srgbClr val="000000"/>
              </a:solidFill>
              <a:latin typeface="Yeseva One" panose="00000500000000000000"/>
            </a:endParaRPr>
          </a:p>
        </p:txBody>
      </p:sp>
      <p:sp>
        <p:nvSpPr>
          <p:cNvPr id="11" name="TextBox 11"/>
          <p:cNvSpPr txBox="1"/>
          <p:nvPr/>
        </p:nvSpPr>
        <p:spPr>
          <a:xfrm>
            <a:off x="9443465" y="4591971"/>
            <a:ext cx="7877739" cy="4082400"/>
          </a:xfrm>
          <a:prstGeom prst="rect">
            <a:avLst/>
          </a:prstGeom>
        </p:spPr>
        <p:txBody>
          <a:bodyPr lIns="0" tIns="0" rIns="0" bIns="0" rtlCol="0" anchor="t">
            <a:spAutoFit/>
          </a:bodyPr>
          <a:lstStyle/>
          <a:p>
            <a:pPr>
              <a:lnSpc>
                <a:spcPct val="150000"/>
              </a:lnSpc>
            </a:pPr>
            <a:r>
              <a:rPr lang="en-US" altLang="zh-CN" sz="3000" dirty="0">
                <a:solidFill>
                  <a:srgbClr val="000000"/>
                </a:solidFill>
                <a:latin typeface="Libre Baskerville" panose="02000000000000000000"/>
              </a:rPr>
              <a:t>Prioritize a secure and complete backup of all relevant data. In hostile scenarios, there might be a need to expedite this process to safeguard sensitive information and minimize potential data loss or misuse.</a:t>
            </a:r>
            <a:endParaRPr lang="en-US" sz="3000" dirty="0">
              <a:solidFill>
                <a:srgbClr val="000000"/>
              </a:solidFill>
              <a:latin typeface="Libre Baskerville" panose="02000000000000000000"/>
            </a:endParaRPr>
          </a:p>
        </p:txBody>
      </p:sp>
      <p:sp>
        <p:nvSpPr>
          <p:cNvPr id="12" name="TextBox 12"/>
          <p:cNvSpPr txBox="1"/>
          <p:nvPr/>
        </p:nvSpPr>
        <p:spPr>
          <a:xfrm>
            <a:off x="9443465" y="4064921"/>
            <a:ext cx="5746518"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Hostile Departure</a:t>
            </a:r>
            <a:endParaRPr lang="en-US" sz="3500" dirty="0">
              <a:solidFill>
                <a:srgbClr val="000000"/>
              </a:solidFill>
              <a:latin typeface="Yeseva One" panose="0000050000000000000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Friendly vs. Hostile</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TextBox 8"/>
          <p:cNvSpPr txBox="1"/>
          <p:nvPr/>
        </p:nvSpPr>
        <p:spPr>
          <a:xfrm>
            <a:off x="1083245" y="2043826"/>
            <a:ext cx="16230600" cy="1047916"/>
          </a:xfrm>
          <a:prstGeom prst="rect">
            <a:avLst/>
          </a:prstGeom>
        </p:spPr>
        <p:txBody>
          <a:bodyPr lIns="0" tIns="0" rIns="0" bIns="0" rtlCol="0" anchor="t">
            <a:spAutoFit/>
          </a:bodyPr>
          <a:lstStyle/>
          <a:p>
            <a:pPr algn="ctr">
              <a:lnSpc>
                <a:spcPts val="9060"/>
              </a:lnSpc>
            </a:pPr>
            <a:r>
              <a:rPr lang="en-US" altLang="zh-CN" sz="5400" dirty="0">
                <a:solidFill>
                  <a:srgbClr val="000000"/>
                </a:solidFill>
                <a:latin typeface="Yeseva One" panose="00000500000000000000"/>
              </a:rPr>
              <a:t>03 Communication of Changes</a:t>
            </a:r>
            <a:endParaRPr lang="en-US" sz="5400" dirty="0">
              <a:solidFill>
                <a:srgbClr val="000000"/>
              </a:solidFill>
              <a:latin typeface="Yeseva One" panose="00000500000000000000"/>
            </a:endParaRPr>
          </a:p>
        </p:txBody>
      </p:sp>
      <p:sp>
        <p:nvSpPr>
          <p:cNvPr id="9" name="TextBox 9"/>
          <p:cNvSpPr txBox="1"/>
          <p:nvPr/>
        </p:nvSpPr>
        <p:spPr>
          <a:xfrm>
            <a:off x="1328165" y="4591971"/>
            <a:ext cx="7877739" cy="4774897"/>
          </a:xfrm>
          <a:prstGeom prst="rect">
            <a:avLst/>
          </a:prstGeom>
        </p:spPr>
        <p:txBody>
          <a:bodyPr lIns="0" tIns="0" rIns="0" bIns="0" rtlCol="0" anchor="t">
            <a:spAutoFit/>
          </a:bodyPr>
          <a:lstStyle/>
          <a:p>
            <a:pPr>
              <a:lnSpc>
                <a:spcPct val="150000"/>
              </a:lnSpc>
            </a:pPr>
            <a:r>
              <a:rPr lang="en-US" altLang="zh-CN" sz="3000" dirty="0">
                <a:solidFill>
                  <a:srgbClr val="000000"/>
                </a:solidFill>
                <a:latin typeface="Libre Baskerville" panose="02000000000000000000"/>
              </a:rPr>
              <a:t>Communicate the departure professionally to relevant teams and stakeholders. Emphasize the positive aspects, such as acknowledging the employee's contributions and outlining plans for the transition to maintain a positive work environment.</a:t>
            </a:r>
            <a:endParaRPr lang="en-US" altLang="zh-CN" sz="3000" dirty="0">
              <a:solidFill>
                <a:srgbClr val="000000"/>
              </a:solidFill>
              <a:latin typeface="Libre Baskerville" panose="02000000000000000000"/>
            </a:endParaRPr>
          </a:p>
        </p:txBody>
      </p:sp>
      <p:sp>
        <p:nvSpPr>
          <p:cNvPr id="10" name="TextBox 10"/>
          <p:cNvSpPr txBox="1"/>
          <p:nvPr/>
        </p:nvSpPr>
        <p:spPr>
          <a:xfrm>
            <a:off x="1328165" y="4064921"/>
            <a:ext cx="6014652"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Friendly Departure</a:t>
            </a:r>
            <a:endParaRPr lang="en-US" sz="3500" dirty="0">
              <a:solidFill>
                <a:srgbClr val="000000"/>
              </a:solidFill>
              <a:latin typeface="Yeseva One" panose="00000500000000000000"/>
            </a:endParaRPr>
          </a:p>
        </p:txBody>
      </p:sp>
      <p:sp>
        <p:nvSpPr>
          <p:cNvPr id="11" name="TextBox 11"/>
          <p:cNvSpPr txBox="1"/>
          <p:nvPr/>
        </p:nvSpPr>
        <p:spPr>
          <a:xfrm>
            <a:off x="9443465" y="4591971"/>
            <a:ext cx="7877739" cy="4082400"/>
          </a:xfrm>
          <a:prstGeom prst="rect">
            <a:avLst/>
          </a:prstGeom>
        </p:spPr>
        <p:txBody>
          <a:bodyPr lIns="0" tIns="0" rIns="0" bIns="0" rtlCol="0" anchor="t">
            <a:spAutoFit/>
          </a:bodyPr>
          <a:lstStyle/>
          <a:p>
            <a:pPr>
              <a:lnSpc>
                <a:spcPct val="150000"/>
              </a:lnSpc>
            </a:pPr>
            <a:r>
              <a:rPr lang="en-US" altLang="zh-CN" sz="3000" dirty="0">
                <a:solidFill>
                  <a:srgbClr val="000000"/>
                </a:solidFill>
                <a:latin typeface="Libre Baskerville" panose="02000000000000000000"/>
              </a:rPr>
              <a:t>Handle communication carefully and discreetly. Provide only essential information to avoid unnecessary disruptions, maintaining a focus on security and minimizing the impact on the workplace.</a:t>
            </a:r>
            <a:endParaRPr lang="en-US" sz="3000" dirty="0">
              <a:solidFill>
                <a:srgbClr val="000000"/>
              </a:solidFill>
              <a:latin typeface="Libre Baskerville" panose="02000000000000000000"/>
            </a:endParaRPr>
          </a:p>
        </p:txBody>
      </p:sp>
      <p:sp>
        <p:nvSpPr>
          <p:cNvPr id="12" name="TextBox 12"/>
          <p:cNvSpPr txBox="1"/>
          <p:nvPr/>
        </p:nvSpPr>
        <p:spPr>
          <a:xfrm>
            <a:off x="9443465" y="4064921"/>
            <a:ext cx="5746518"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Hostile Departure</a:t>
            </a:r>
            <a:endParaRPr lang="en-US" sz="3500" dirty="0">
              <a:solidFill>
                <a:srgbClr val="000000"/>
              </a:solidFill>
              <a:latin typeface="Yeseva One" panose="0000050000000000000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Friendly vs. Hostile</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TextBox 8"/>
          <p:cNvSpPr txBox="1"/>
          <p:nvPr/>
        </p:nvSpPr>
        <p:spPr>
          <a:xfrm>
            <a:off x="1083245" y="2043826"/>
            <a:ext cx="16230600" cy="1047916"/>
          </a:xfrm>
          <a:prstGeom prst="rect">
            <a:avLst/>
          </a:prstGeom>
        </p:spPr>
        <p:txBody>
          <a:bodyPr lIns="0" tIns="0" rIns="0" bIns="0" rtlCol="0" anchor="t">
            <a:spAutoFit/>
          </a:bodyPr>
          <a:lstStyle/>
          <a:p>
            <a:pPr algn="ctr">
              <a:lnSpc>
                <a:spcPts val="9060"/>
              </a:lnSpc>
            </a:pPr>
            <a:r>
              <a:rPr lang="en-US" altLang="zh-CN" sz="5400" dirty="0">
                <a:solidFill>
                  <a:srgbClr val="000000"/>
                </a:solidFill>
                <a:latin typeface="Yeseva One" panose="00000500000000000000"/>
              </a:rPr>
              <a:t>04 Security Training and Reminders</a:t>
            </a:r>
            <a:endParaRPr lang="en-US" sz="5400" dirty="0">
              <a:solidFill>
                <a:srgbClr val="000000"/>
              </a:solidFill>
              <a:latin typeface="Yeseva One" panose="00000500000000000000"/>
            </a:endParaRPr>
          </a:p>
        </p:txBody>
      </p:sp>
      <p:sp>
        <p:nvSpPr>
          <p:cNvPr id="9" name="TextBox 9"/>
          <p:cNvSpPr txBox="1"/>
          <p:nvPr/>
        </p:nvSpPr>
        <p:spPr>
          <a:xfrm>
            <a:off x="1328165" y="4591971"/>
            <a:ext cx="7877739" cy="4082400"/>
          </a:xfrm>
          <a:prstGeom prst="rect">
            <a:avLst/>
          </a:prstGeom>
        </p:spPr>
        <p:txBody>
          <a:bodyPr lIns="0" tIns="0" rIns="0" bIns="0" rtlCol="0" anchor="t">
            <a:spAutoFit/>
          </a:bodyPr>
          <a:lstStyle/>
          <a:p>
            <a:pPr>
              <a:lnSpc>
                <a:spcPct val="150000"/>
              </a:lnSpc>
            </a:pPr>
            <a:r>
              <a:rPr lang="en-US" altLang="zh-CN" sz="3000" dirty="0">
                <a:solidFill>
                  <a:srgbClr val="000000"/>
                </a:solidFill>
                <a:latin typeface="Libre Baskerville" panose="02000000000000000000"/>
              </a:rPr>
              <a:t>Offer security training to remaining employees, focusing on any changes or updates resulting from the departure. Remind staff to be vigilant during the transition period but maintain a positive and constructive tone.</a:t>
            </a:r>
            <a:endParaRPr lang="en-US" altLang="zh-CN" sz="3000" dirty="0">
              <a:solidFill>
                <a:srgbClr val="000000"/>
              </a:solidFill>
              <a:latin typeface="Libre Baskerville" panose="02000000000000000000"/>
            </a:endParaRPr>
          </a:p>
        </p:txBody>
      </p:sp>
      <p:sp>
        <p:nvSpPr>
          <p:cNvPr id="10" name="TextBox 10"/>
          <p:cNvSpPr txBox="1"/>
          <p:nvPr/>
        </p:nvSpPr>
        <p:spPr>
          <a:xfrm>
            <a:off x="1328165" y="4064921"/>
            <a:ext cx="6014652"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Friendly Departure</a:t>
            </a:r>
            <a:endParaRPr lang="en-US" sz="3500" dirty="0">
              <a:solidFill>
                <a:srgbClr val="000000"/>
              </a:solidFill>
              <a:latin typeface="Yeseva One" panose="00000500000000000000"/>
            </a:endParaRPr>
          </a:p>
        </p:txBody>
      </p:sp>
      <p:sp>
        <p:nvSpPr>
          <p:cNvPr id="11" name="TextBox 11"/>
          <p:cNvSpPr txBox="1"/>
          <p:nvPr/>
        </p:nvSpPr>
        <p:spPr>
          <a:xfrm>
            <a:off x="9443465" y="4591971"/>
            <a:ext cx="7877739" cy="4774897"/>
          </a:xfrm>
          <a:prstGeom prst="rect">
            <a:avLst/>
          </a:prstGeom>
        </p:spPr>
        <p:txBody>
          <a:bodyPr lIns="0" tIns="0" rIns="0" bIns="0" rtlCol="0" anchor="t">
            <a:spAutoFit/>
          </a:bodyPr>
          <a:lstStyle/>
          <a:p>
            <a:pPr>
              <a:lnSpc>
                <a:spcPct val="150000"/>
              </a:lnSpc>
            </a:pPr>
            <a:r>
              <a:rPr lang="en-US" altLang="zh-CN" sz="3000" dirty="0">
                <a:solidFill>
                  <a:srgbClr val="000000"/>
                </a:solidFill>
                <a:latin typeface="Libre Baskerville" panose="02000000000000000000"/>
              </a:rPr>
              <a:t>Intensify security training efforts. Emphasize the importance of heightened vigilance and adherence to security protocols. Consider additional measures, such as reinforcing the reporting process for any suspicious activities.</a:t>
            </a:r>
            <a:endParaRPr lang="en-US" sz="3000" dirty="0">
              <a:solidFill>
                <a:srgbClr val="000000"/>
              </a:solidFill>
              <a:latin typeface="Libre Baskerville" panose="02000000000000000000"/>
            </a:endParaRPr>
          </a:p>
        </p:txBody>
      </p:sp>
      <p:sp>
        <p:nvSpPr>
          <p:cNvPr id="12" name="TextBox 12"/>
          <p:cNvSpPr txBox="1"/>
          <p:nvPr/>
        </p:nvSpPr>
        <p:spPr>
          <a:xfrm>
            <a:off x="9443465" y="4064921"/>
            <a:ext cx="5746518"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Hostile Departure</a:t>
            </a:r>
            <a:endParaRPr lang="en-US" sz="3500" dirty="0">
              <a:solidFill>
                <a:srgbClr val="000000"/>
              </a:solidFill>
              <a:latin typeface="Yeseva One" panose="0000050000000000000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Securing Temporary and Contract Workers</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TextBox 8"/>
          <p:cNvSpPr txBox="1"/>
          <p:nvPr/>
        </p:nvSpPr>
        <p:spPr>
          <a:xfrm>
            <a:off x="1197530" y="2739272"/>
            <a:ext cx="16230600" cy="1047916"/>
          </a:xfrm>
          <a:prstGeom prst="rect">
            <a:avLst/>
          </a:prstGeom>
        </p:spPr>
        <p:txBody>
          <a:bodyPr lIns="0" tIns="0" rIns="0" bIns="0" rtlCol="0" anchor="t">
            <a:spAutoFit/>
          </a:bodyPr>
          <a:lstStyle/>
          <a:p>
            <a:pPr algn="ctr">
              <a:lnSpc>
                <a:spcPts val="9060"/>
              </a:lnSpc>
            </a:pPr>
            <a:r>
              <a:rPr lang="en-US" sz="5400" dirty="0">
                <a:solidFill>
                  <a:srgbClr val="000000"/>
                </a:solidFill>
                <a:latin typeface="Yeseva One" panose="00000500000000000000"/>
              </a:rPr>
              <a:t>Security Contrasts: Temp vs. Regular Workers</a:t>
            </a:r>
            <a:endParaRPr lang="en-US" sz="5400" dirty="0">
              <a:solidFill>
                <a:srgbClr val="000000"/>
              </a:solidFill>
              <a:latin typeface="Yeseva One" panose="00000500000000000000"/>
            </a:endParaRPr>
          </a:p>
        </p:txBody>
      </p:sp>
      <p:sp>
        <p:nvSpPr>
          <p:cNvPr id="9" name="TextBox 9"/>
          <p:cNvSpPr txBox="1"/>
          <p:nvPr/>
        </p:nvSpPr>
        <p:spPr>
          <a:xfrm>
            <a:off x="1259160" y="4889046"/>
            <a:ext cx="16107339" cy="2697405"/>
          </a:xfrm>
          <a:prstGeom prst="rect">
            <a:avLst/>
          </a:prstGeom>
        </p:spPr>
        <p:txBody>
          <a:bodyPr wrap="square" lIns="0" tIns="0" rIns="0" bIns="0" rtlCol="0" anchor="t">
            <a:spAutoFit/>
          </a:bodyPr>
          <a:lstStyle/>
          <a:p>
            <a:pPr algn="ctr">
              <a:lnSpc>
                <a:spcPct val="150000"/>
              </a:lnSpc>
            </a:pPr>
            <a:r>
              <a:rPr lang="en-US" altLang="zh-CN" sz="3000" dirty="0">
                <a:solidFill>
                  <a:srgbClr val="000000"/>
                </a:solidFill>
                <a:latin typeface="Libre Baskerville" panose="02000000000000000000"/>
              </a:rPr>
              <a:t>Temporary and regular workers exhibit distinct characteristics in the workplace, leading to varied security considerations. Key differentiators include access permissions, training, and data control. Understanding these variances is pivotal for implementing tailored security measures for each category.</a:t>
            </a:r>
            <a:endParaRPr lang="en-US" altLang="zh-CN" sz="3000" dirty="0">
              <a:solidFill>
                <a:srgbClr val="000000"/>
              </a:solidFill>
              <a:latin typeface="Libre Baskerville" panose="0200000000000000000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Securing Temporary and Contract Workers</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8" name="TextBox 8"/>
          <p:cNvSpPr txBox="1"/>
          <p:nvPr/>
        </p:nvSpPr>
        <p:spPr>
          <a:xfrm>
            <a:off x="1143000" y="2432212"/>
            <a:ext cx="16230600" cy="1047916"/>
          </a:xfrm>
          <a:prstGeom prst="rect">
            <a:avLst/>
          </a:prstGeom>
        </p:spPr>
        <p:txBody>
          <a:bodyPr lIns="0" tIns="0" rIns="0" bIns="0" rtlCol="0" anchor="t">
            <a:spAutoFit/>
          </a:bodyPr>
          <a:lstStyle/>
          <a:p>
            <a:pPr algn="ctr">
              <a:lnSpc>
                <a:spcPts val="9060"/>
              </a:lnSpc>
            </a:pPr>
            <a:r>
              <a:rPr lang="en-US" sz="5400" dirty="0">
                <a:solidFill>
                  <a:srgbClr val="000000"/>
                </a:solidFill>
                <a:latin typeface="Yeseva One" panose="00000500000000000000"/>
              </a:rPr>
              <a:t>01 Access Permissions and Control</a:t>
            </a:r>
            <a:endParaRPr lang="en-US" sz="5400" dirty="0">
              <a:solidFill>
                <a:srgbClr val="000000"/>
              </a:solidFill>
              <a:latin typeface="Yeseva One" panose="00000500000000000000"/>
            </a:endParaRPr>
          </a:p>
        </p:txBody>
      </p:sp>
      <p:sp>
        <p:nvSpPr>
          <p:cNvPr id="9" name="TextBox 9"/>
          <p:cNvSpPr txBox="1"/>
          <p:nvPr/>
        </p:nvSpPr>
        <p:spPr>
          <a:xfrm>
            <a:off x="1320806" y="5185067"/>
            <a:ext cx="7877739" cy="3389902"/>
          </a:xfrm>
          <a:prstGeom prst="rect">
            <a:avLst/>
          </a:prstGeom>
        </p:spPr>
        <p:txBody>
          <a:bodyPr lIns="0" tIns="0" rIns="0" bIns="0" rtlCol="0" anchor="t">
            <a:spAutoFit/>
          </a:bodyPr>
          <a:lstStyle/>
          <a:p>
            <a:pPr>
              <a:lnSpc>
                <a:spcPct val="150000"/>
              </a:lnSpc>
            </a:pPr>
            <a:r>
              <a:rPr lang="en-US" sz="3000" dirty="0">
                <a:solidFill>
                  <a:srgbClr val="000000"/>
                </a:solidFill>
                <a:latin typeface="Libre Baskerville" panose="02000000000000000000"/>
              </a:rPr>
              <a:t>Should have temporary and strictly restricted access permissions, allowing them access only to specific information and resources necessary to complete their tasks.</a:t>
            </a:r>
            <a:endParaRPr lang="en-US" sz="3000" dirty="0">
              <a:solidFill>
                <a:srgbClr val="000000"/>
              </a:solidFill>
              <a:latin typeface="Libre Baskerville" panose="02000000000000000000"/>
            </a:endParaRPr>
          </a:p>
        </p:txBody>
      </p:sp>
      <p:sp>
        <p:nvSpPr>
          <p:cNvPr id="10" name="TextBox 10"/>
          <p:cNvSpPr txBox="1"/>
          <p:nvPr/>
        </p:nvSpPr>
        <p:spPr>
          <a:xfrm>
            <a:off x="1320806" y="4658017"/>
            <a:ext cx="6014652"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Temporary Workers</a:t>
            </a:r>
            <a:endParaRPr lang="en-US" sz="3500" dirty="0">
              <a:solidFill>
                <a:srgbClr val="000000"/>
              </a:solidFill>
              <a:latin typeface="Yeseva One" panose="00000500000000000000"/>
            </a:endParaRPr>
          </a:p>
        </p:txBody>
      </p:sp>
      <p:sp>
        <p:nvSpPr>
          <p:cNvPr id="11" name="TextBox 11"/>
          <p:cNvSpPr txBox="1"/>
          <p:nvPr/>
        </p:nvSpPr>
        <p:spPr>
          <a:xfrm>
            <a:off x="9436106" y="5185067"/>
            <a:ext cx="7877739" cy="2004908"/>
          </a:xfrm>
          <a:prstGeom prst="rect">
            <a:avLst/>
          </a:prstGeom>
        </p:spPr>
        <p:txBody>
          <a:bodyPr lIns="0" tIns="0" rIns="0" bIns="0" rtlCol="0" anchor="t">
            <a:spAutoFit/>
          </a:bodyPr>
          <a:lstStyle/>
          <a:p>
            <a:pPr>
              <a:lnSpc>
                <a:spcPct val="150000"/>
              </a:lnSpc>
            </a:pPr>
            <a:r>
              <a:rPr lang="en-US" sz="3000" dirty="0">
                <a:solidFill>
                  <a:srgbClr val="000000"/>
                </a:solidFill>
                <a:latin typeface="Libre Baskerville" panose="02000000000000000000"/>
              </a:rPr>
              <a:t>Typically have broad system and physical access permissions based on their roles and levels.</a:t>
            </a:r>
            <a:endParaRPr lang="en-US" sz="3000" dirty="0">
              <a:solidFill>
                <a:srgbClr val="000000"/>
              </a:solidFill>
              <a:latin typeface="Libre Baskerville" panose="02000000000000000000"/>
            </a:endParaRPr>
          </a:p>
        </p:txBody>
      </p:sp>
      <p:sp>
        <p:nvSpPr>
          <p:cNvPr id="12" name="TextBox 12"/>
          <p:cNvSpPr txBox="1"/>
          <p:nvPr/>
        </p:nvSpPr>
        <p:spPr>
          <a:xfrm>
            <a:off x="9436106" y="4658017"/>
            <a:ext cx="5746518"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Regular Workers</a:t>
            </a:r>
            <a:endParaRPr lang="en-US" sz="3500" dirty="0">
              <a:solidFill>
                <a:srgbClr val="000000"/>
              </a:solidFill>
              <a:latin typeface="Yeseva One" panose="0000050000000000000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Securing Temporary and Contract Workers</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8" name="TextBox 8"/>
          <p:cNvSpPr txBox="1"/>
          <p:nvPr/>
        </p:nvSpPr>
        <p:spPr>
          <a:xfrm>
            <a:off x="1143000" y="2432212"/>
            <a:ext cx="16230600" cy="1047916"/>
          </a:xfrm>
          <a:prstGeom prst="rect">
            <a:avLst/>
          </a:prstGeom>
        </p:spPr>
        <p:txBody>
          <a:bodyPr lIns="0" tIns="0" rIns="0" bIns="0" rtlCol="0" anchor="t">
            <a:spAutoFit/>
          </a:bodyPr>
          <a:lstStyle/>
          <a:p>
            <a:pPr algn="ctr">
              <a:lnSpc>
                <a:spcPts val="9060"/>
              </a:lnSpc>
            </a:pPr>
            <a:r>
              <a:rPr lang="en-US" sz="5400" dirty="0">
                <a:solidFill>
                  <a:srgbClr val="000000"/>
                </a:solidFill>
                <a:latin typeface="Yeseva One" panose="00000500000000000000"/>
              </a:rPr>
              <a:t>02 Security Training and Oversight</a:t>
            </a:r>
            <a:endParaRPr lang="en-US" sz="5400" dirty="0">
              <a:solidFill>
                <a:srgbClr val="000000"/>
              </a:solidFill>
              <a:latin typeface="Yeseva One" panose="00000500000000000000"/>
            </a:endParaRPr>
          </a:p>
        </p:txBody>
      </p:sp>
      <p:sp>
        <p:nvSpPr>
          <p:cNvPr id="9" name="TextBox 9"/>
          <p:cNvSpPr txBox="1"/>
          <p:nvPr/>
        </p:nvSpPr>
        <p:spPr>
          <a:xfrm>
            <a:off x="1320806" y="5185067"/>
            <a:ext cx="7877739" cy="3389902"/>
          </a:xfrm>
          <a:prstGeom prst="rect">
            <a:avLst/>
          </a:prstGeom>
        </p:spPr>
        <p:txBody>
          <a:bodyPr lIns="0" tIns="0" rIns="0" bIns="0" rtlCol="0" anchor="t">
            <a:spAutoFit/>
          </a:bodyPr>
          <a:lstStyle/>
          <a:p>
            <a:pPr>
              <a:lnSpc>
                <a:spcPct val="150000"/>
              </a:lnSpc>
            </a:pPr>
            <a:r>
              <a:rPr lang="en-US" sz="3000" dirty="0">
                <a:solidFill>
                  <a:srgbClr val="000000"/>
                </a:solidFill>
                <a:latin typeface="Libre Baskerville" panose="02000000000000000000"/>
              </a:rPr>
              <a:t>Require tailored, task-specific security training and closer oversight to ensure adherence to the company's security guidelines even within a short-term engagement.</a:t>
            </a:r>
            <a:endParaRPr lang="en-US" sz="3000" dirty="0">
              <a:solidFill>
                <a:srgbClr val="000000"/>
              </a:solidFill>
              <a:latin typeface="Libre Baskerville" panose="02000000000000000000"/>
            </a:endParaRPr>
          </a:p>
        </p:txBody>
      </p:sp>
      <p:sp>
        <p:nvSpPr>
          <p:cNvPr id="10" name="TextBox 10"/>
          <p:cNvSpPr txBox="1"/>
          <p:nvPr/>
        </p:nvSpPr>
        <p:spPr>
          <a:xfrm>
            <a:off x="1320806" y="4658017"/>
            <a:ext cx="6014652"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Temporary Workers</a:t>
            </a:r>
            <a:endParaRPr lang="en-US" sz="3500" dirty="0">
              <a:solidFill>
                <a:srgbClr val="000000"/>
              </a:solidFill>
              <a:latin typeface="Yeseva One" panose="00000500000000000000"/>
            </a:endParaRPr>
          </a:p>
        </p:txBody>
      </p:sp>
      <p:sp>
        <p:nvSpPr>
          <p:cNvPr id="11" name="TextBox 11"/>
          <p:cNvSpPr txBox="1"/>
          <p:nvPr/>
        </p:nvSpPr>
        <p:spPr>
          <a:xfrm>
            <a:off x="9436106" y="5185067"/>
            <a:ext cx="7877739" cy="2697405"/>
          </a:xfrm>
          <a:prstGeom prst="rect">
            <a:avLst/>
          </a:prstGeom>
        </p:spPr>
        <p:txBody>
          <a:bodyPr lIns="0" tIns="0" rIns="0" bIns="0" rtlCol="0" anchor="t">
            <a:spAutoFit/>
          </a:bodyPr>
          <a:lstStyle/>
          <a:p>
            <a:pPr>
              <a:lnSpc>
                <a:spcPct val="150000"/>
              </a:lnSpc>
            </a:pPr>
            <a:r>
              <a:rPr lang="en-US" sz="3000" dirty="0">
                <a:solidFill>
                  <a:srgbClr val="000000"/>
                </a:solidFill>
                <a:latin typeface="Libre Baskerville" panose="02000000000000000000"/>
              </a:rPr>
              <a:t>Receive regular comprehensive security training and oversight to ensure their awareness of the latest security standards and company policies.</a:t>
            </a:r>
            <a:endParaRPr lang="en-US" sz="3000" dirty="0">
              <a:solidFill>
                <a:srgbClr val="000000"/>
              </a:solidFill>
              <a:latin typeface="Libre Baskerville" panose="02000000000000000000"/>
            </a:endParaRPr>
          </a:p>
        </p:txBody>
      </p:sp>
      <p:sp>
        <p:nvSpPr>
          <p:cNvPr id="12" name="TextBox 12"/>
          <p:cNvSpPr txBox="1"/>
          <p:nvPr/>
        </p:nvSpPr>
        <p:spPr>
          <a:xfrm>
            <a:off x="9436106" y="4658017"/>
            <a:ext cx="5746518"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Regular Workers</a:t>
            </a:r>
            <a:endParaRPr lang="en-US" sz="3500" dirty="0">
              <a:solidFill>
                <a:srgbClr val="000000"/>
              </a:solidFill>
              <a:latin typeface="Yeseva One" panose="0000050000000000000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Securing Temporary and Contract Workers</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8" name="TextBox 8"/>
          <p:cNvSpPr txBox="1"/>
          <p:nvPr/>
        </p:nvSpPr>
        <p:spPr>
          <a:xfrm>
            <a:off x="1143000" y="2432212"/>
            <a:ext cx="16230600" cy="1047916"/>
          </a:xfrm>
          <a:prstGeom prst="rect">
            <a:avLst/>
          </a:prstGeom>
        </p:spPr>
        <p:txBody>
          <a:bodyPr lIns="0" tIns="0" rIns="0" bIns="0" rtlCol="0" anchor="t">
            <a:spAutoFit/>
          </a:bodyPr>
          <a:lstStyle/>
          <a:p>
            <a:pPr algn="ctr">
              <a:lnSpc>
                <a:spcPts val="9060"/>
              </a:lnSpc>
            </a:pPr>
            <a:r>
              <a:rPr lang="en-US" sz="5400" dirty="0">
                <a:solidFill>
                  <a:srgbClr val="000000"/>
                </a:solidFill>
                <a:latin typeface="Yeseva One" panose="00000500000000000000"/>
              </a:rPr>
              <a:t>03 Data Access and Control</a:t>
            </a:r>
            <a:endParaRPr lang="en-US" sz="5400" dirty="0">
              <a:solidFill>
                <a:srgbClr val="000000"/>
              </a:solidFill>
              <a:latin typeface="Yeseva One" panose="00000500000000000000"/>
            </a:endParaRPr>
          </a:p>
        </p:txBody>
      </p:sp>
      <p:sp>
        <p:nvSpPr>
          <p:cNvPr id="9" name="TextBox 9"/>
          <p:cNvSpPr txBox="1"/>
          <p:nvPr/>
        </p:nvSpPr>
        <p:spPr>
          <a:xfrm>
            <a:off x="1320806" y="5185067"/>
            <a:ext cx="7877739" cy="2697405"/>
          </a:xfrm>
          <a:prstGeom prst="rect">
            <a:avLst/>
          </a:prstGeom>
        </p:spPr>
        <p:txBody>
          <a:bodyPr lIns="0" tIns="0" rIns="0" bIns="0" rtlCol="0" anchor="t">
            <a:spAutoFit/>
          </a:bodyPr>
          <a:lstStyle/>
          <a:p>
            <a:pPr>
              <a:lnSpc>
                <a:spcPct val="150000"/>
              </a:lnSpc>
            </a:pPr>
            <a:r>
              <a:rPr lang="en-US" sz="3000" dirty="0">
                <a:solidFill>
                  <a:srgbClr val="000000"/>
                </a:solidFill>
                <a:latin typeface="Libre Baskerville" panose="02000000000000000000"/>
              </a:rPr>
              <a:t>Have access only to specific data necessary for their assigned tasks, with stricter controls in place to reduce the risk of data leaks or misuse.</a:t>
            </a:r>
            <a:endParaRPr lang="en-US" sz="3000" dirty="0">
              <a:solidFill>
                <a:srgbClr val="000000"/>
              </a:solidFill>
              <a:latin typeface="Libre Baskerville" panose="02000000000000000000"/>
            </a:endParaRPr>
          </a:p>
        </p:txBody>
      </p:sp>
      <p:sp>
        <p:nvSpPr>
          <p:cNvPr id="10" name="TextBox 10"/>
          <p:cNvSpPr txBox="1"/>
          <p:nvPr/>
        </p:nvSpPr>
        <p:spPr>
          <a:xfrm>
            <a:off x="1320806" y="4658017"/>
            <a:ext cx="6014652"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Temporary Workers</a:t>
            </a:r>
            <a:endParaRPr lang="en-US" sz="3500" dirty="0">
              <a:solidFill>
                <a:srgbClr val="000000"/>
              </a:solidFill>
              <a:latin typeface="Yeseva One" panose="00000500000000000000"/>
            </a:endParaRPr>
          </a:p>
        </p:txBody>
      </p:sp>
      <p:sp>
        <p:nvSpPr>
          <p:cNvPr id="11" name="TextBox 11"/>
          <p:cNvSpPr txBox="1"/>
          <p:nvPr/>
        </p:nvSpPr>
        <p:spPr>
          <a:xfrm>
            <a:off x="9436106" y="5185067"/>
            <a:ext cx="7877739" cy="2004908"/>
          </a:xfrm>
          <a:prstGeom prst="rect">
            <a:avLst/>
          </a:prstGeom>
        </p:spPr>
        <p:txBody>
          <a:bodyPr lIns="0" tIns="0" rIns="0" bIns="0" rtlCol="0" anchor="t">
            <a:spAutoFit/>
          </a:bodyPr>
          <a:lstStyle/>
          <a:p>
            <a:pPr>
              <a:lnSpc>
                <a:spcPct val="150000"/>
              </a:lnSpc>
            </a:pPr>
            <a:r>
              <a:rPr lang="en-US" sz="3000" dirty="0">
                <a:solidFill>
                  <a:srgbClr val="000000"/>
                </a:solidFill>
                <a:latin typeface="Libre Baskerville" panose="02000000000000000000"/>
              </a:rPr>
              <a:t>May have more extensive data access, including sensitive information, to support their daily responsibilities.</a:t>
            </a:r>
            <a:endParaRPr lang="en-US" sz="3000" dirty="0">
              <a:solidFill>
                <a:srgbClr val="000000"/>
              </a:solidFill>
              <a:latin typeface="Libre Baskerville" panose="02000000000000000000"/>
            </a:endParaRPr>
          </a:p>
        </p:txBody>
      </p:sp>
      <p:sp>
        <p:nvSpPr>
          <p:cNvPr id="12" name="TextBox 12"/>
          <p:cNvSpPr txBox="1"/>
          <p:nvPr/>
        </p:nvSpPr>
        <p:spPr>
          <a:xfrm>
            <a:off x="9436106" y="4658017"/>
            <a:ext cx="5746518"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Regular Workers</a:t>
            </a:r>
            <a:endParaRPr lang="en-US" sz="3500" dirty="0">
              <a:solidFill>
                <a:srgbClr val="000000"/>
              </a:solidFill>
              <a:latin typeface="Yeseva One" panose="0000050000000000000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pPr>
            <a:r>
              <a:rPr lang="en-US" sz="3000" b="1" dirty="0">
                <a:solidFill>
                  <a:srgbClr val="000000"/>
                </a:solidFill>
                <a:latin typeface="Libre Baskerville" panose="02000000000000000000"/>
                <a:sym typeface="+mn-ea"/>
              </a:rPr>
              <a:t>Protecting Secure Areas during Interviews</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10" name="TextBox 10"/>
          <p:cNvSpPr txBox="1"/>
          <p:nvPr/>
        </p:nvSpPr>
        <p:spPr>
          <a:xfrm>
            <a:off x="1218893" y="2933626"/>
            <a:ext cx="14739784" cy="1161415"/>
          </a:xfrm>
          <a:prstGeom prst="rect">
            <a:avLst/>
          </a:prstGeom>
        </p:spPr>
        <p:txBody>
          <a:bodyPr wrap="square" lIns="0" tIns="0" rIns="0" bIns="0" rtlCol="0" anchor="t">
            <a:spAutoFit/>
          </a:bodyPr>
          <a:lstStyle/>
          <a:p>
            <a:pPr algn="ctr">
              <a:lnSpc>
                <a:spcPts val="9060"/>
              </a:lnSpc>
            </a:pPr>
            <a:r>
              <a:rPr lang="en-US" sz="4800" dirty="0">
                <a:solidFill>
                  <a:srgbClr val="000000"/>
                </a:solidFill>
                <a:latin typeface="Yeseva One" panose="00000500000000000000"/>
              </a:rPr>
              <a:t>01 </a:t>
            </a:r>
            <a:r>
              <a:rPr lang="en-US" sz="4800" b="1" dirty="0">
                <a:solidFill>
                  <a:srgbClr val="000000"/>
                </a:solidFill>
                <a:latin typeface="Libre Baskerville" panose="02000000000000000000"/>
                <a:sym typeface="+mn-ea"/>
              </a:rPr>
              <a:t>Security Risks</a:t>
            </a:r>
            <a:endParaRPr lang="en-US" sz="4800" b="1" dirty="0">
              <a:solidFill>
                <a:srgbClr val="000000"/>
              </a:solidFill>
              <a:latin typeface="Yeseva One" panose="00000500000000000000"/>
            </a:endParaRPr>
          </a:p>
        </p:txBody>
      </p:sp>
      <p:sp>
        <p:nvSpPr>
          <p:cNvPr id="11" name="TextBox 11"/>
          <p:cNvSpPr txBox="1"/>
          <p:nvPr/>
        </p:nvSpPr>
        <p:spPr>
          <a:xfrm>
            <a:off x="1218893" y="4305616"/>
            <a:ext cx="16268700" cy="4847590"/>
          </a:xfrm>
          <a:prstGeom prst="rect">
            <a:avLst/>
          </a:prstGeom>
        </p:spPr>
        <p:txBody>
          <a:bodyPr wrap="square" lIns="0" tIns="0" rIns="0" bIns="0" rtlCol="0" anchor="t">
            <a:spAutoFit/>
          </a:bodyPr>
          <a:lstStyle/>
          <a:p>
            <a:pPr>
              <a:lnSpc>
                <a:spcPct val="150000"/>
              </a:lnSpc>
            </a:pPr>
            <a:r>
              <a:rPr lang="en-US" sz="3000" b="1" dirty="0">
                <a:solidFill>
                  <a:srgbClr val="000000"/>
                </a:solidFill>
                <a:latin typeface="Libre Baskerville" panose="02000000000000000000"/>
              </a:rPr>
              <a:t>Unauthorized Access</a:t>
            </a:r>
            <a:r>
              <a:rPr lang="en-US" sz="3000" dirty="0">
                <a:solidFill>
                  <a:srgbClr val="000000"/>
                </a:solidFill>
                <a:latin typeface="Libre Baskerville" panose="02000000000000000000"/>
              </a:rPr>
              <a:t>: Allowing a candidate into secure areas poses the risk of unauthorized access. Even with good intentions, candidates may inadvertently compromise sensitive information or infrastructure.</a:t>
            </a:r>
            <a:endParaRPr lang="en-US" sz="3000" dirty="0">
              <a:solidFill>
                <a:srgbClr val="000000"/>
              </a:solidFill>
              <a:latin typeface="Libre Baskerville" panose="02000000000000000000"/>
            </a:endParaRPr>
          </a:p>
          <a:p>
            <a:pPr>
              <a:lnSpc>
                <a:spcPct val="150000"/>
              </a:lnSpc>
            </a:pPr>
            <a:endParaRPr lang="en-US" sz="3000" dirty="0">
              <a:solidFill>
                <a:srgbClr val="000000"/>
              </a:solidFill>
              <a:latin typeface="Libre Baskerville" panose="02000000000000000000"/>
            </a:endParaRPr>
          </a:p>
          <a:p>
            <a:pPr>
              <a:lnSpc>
                <a:spcPct val="150000"/>
              </a:lnSpc>
            </a:pPr>
            <a:r>
              <a:rPr lang="en-US" sz="3000" b="1" dirty="0">
                <a:solidFill>
                  <a:srgbClr val="000000"/>
                </a:solidFill>
                <a:latin typeface="Libre Baskerville" panose="02000000000000000000"/>
              </a:rPr>
              <a:t>Industrial Espionage</a:t>
            </a:r>
            <a:r>
              <a:rPr lang="en-US" sz="3000" dirty="0">
                <a:solidFill>
                  <a:srgbClr val="000000"/>
                </a:solidFill>
                <a:latin typeface="Libre Baskerville" panose="02000000000000000000"/>
              </a:rPr>
              <a:t>: In some cases, competitors or malicious actors may pose as job candidates to gather information about a company's operations. Granting access to secure areas increases the risk of industrial espionage.</a:t>
            </a:r>
            <a:endParaRPr lang="en-US" sz="3000" dirty="0">
              <a:solidFill>
                <a:srgbClr val="000000"/>
              </a:solidFill>
              <a:latin typeface="Libre Baskerville" panose="02000000000000000000"/>
            </a:endParaRPr>
          </a:p>
        </p:txBody>
      </p:sp>
      <p:sp>
        <p:nvSpPr>
          <p:cNvPr id="6" name="TextBox 11"/>
          <p:cNvSpPr txBox="1"/>
          <p:nvPr>
            <p:custDataLst>
              <p:tags r:id="rId4"/>
            </p:custDataLst>
          </p:nvPr>
        </p:nvSpPr>
        <p:spPr>
          <a:xfrm>
            <a:off x="1149350" y="1739900"/>
            <a:ext cx="16268700" cy="4507230"/>
          </a:xfrm>
          <a:prstGeom prst="rect">
            <a:avLst/>
          </a:prstGeom>
        </p:spPr>
        <p:txBody>
          <a:bodyPr wrap="square" lIns="0" tIns="0" rIns="0" bIns="0" rtlCol="0" anchor="t">
            <a:noAutofit/>
          </a:bodyPr>
          <a:p>
            <a:pPr>
              <a:lnSpc>
                <a:spcPct val="150000"/>
              </a:lnSpc>
            </a:pPr>
            <a:r>
              <a:rPr lang="en-US" sz="3000" dirty="0">
                <a:solidFill>
                  <a:srgbClr val="000000"/>
                </a:solidFill>
                <a:latin typeface="Libre Baskerville" panose="02000000000000000000"/>
              </a:rPr>
              <a:t>Showing a job candidate secure areas during interviews is generally not advisable for several reasons: </a:t>
            </a:r>
            <a:endParaRPr lang="en-US" altLang="zh-CN" sz="3000" dirty="0">
              <a:solidFill>
                <a:srgbClr val="000000"/>
              </a:solidFill>
              <a:latin typeface="Libre Baskerville" panose="0200000000000000000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pPr>
            <a:r>
              <a:rPr lang="en-US" sz="3000" b="1" dirty="0">
                <a:solidFill>
                  <a:srgbClr val="000000"/>
                </a:solidFill>
                <a:latin typeface="Libre Baskerville" panose="02000000000000000000"/>
                <a:sym typeface="+mn-ea"/>
              </a:rPr>
              <a:t>Protecting Secure Areas during Interviews</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10" name="TextBox 10"/>
          <p:cNvSpPr txBox="1"/>
          <p:nvPr/>
        </p:nvSpPr>
        <p:spPr>
          <a:xfrm>
            <a:off x="1218893" y="1943026"/>
            <a:ext cx="14739784" cy="1161415"/>
          </a:xfrm>
          <a:prstGeom prst="rect">
            <a:avLst/>
          </a:prstGeom>
        </p:spPr>
        <p:txBody>
          <a:bodyPr wrap="square" lIns="0" tIns="0" rIns="0" bIns="0" rtlCol="0" anchor="t">
            <a:spAutoFit/>
          </a:bodyPr>
          <a:lstStyle/>
          <a:p>
            <a:pPr algn="ctr">
              <a:lnSpc>
                <a:spcPts val="9060"/>
              </a:lnSpc>
            </a:pPr>
            <a:r>
              <a:rPr lang="en-US" sz="4800" dirty="0">
                <a:solidFill>
                  <a:srgbClr val="000000"/>
                </a:solidFill>
                <a:latin typeface="Yeseva One" panose="00000500000000000000"/>
              </a:rPr>
              <a:t>02 </a:t>
            </a:r>
            <a:r>
              <a:rPr lang="en-US" sz="4800" b="1" dirty="0">
                <a:solidFill>
                  <a:srgbClr val="000000"/>
                </a:solidFill>
                <a:latin typeface="Libre Baskerville" panose="02000000000000000000"/>
                <a:sym typeface="+mn-ea"/>
              </a:rPr>
              <a:t>Confidentiality and Privacy Concerns</a:t>
            </a:r>
            <a:endParaRPr lang="en-US" sz="4800" b="1" dirty="0">
              <a:solidFill>
                <a:srgbClr val="000000"/>
              </a:solidFill>
              <a:latin typeface="Libre Baskerville" panose="02000000000000000000"/>
              <a:sym typeface="+mn-ea"/>
            </a:endParaRPr>
          </a:p>
        </p:txBody>
      </p:sp>
      <p:sp>
        <p:nvSpPr>
          <p:cNvPr id="11" name="TextBox 11"/>
          <p:cNvSpPr txBox="1"/>
          <p:nvPr/>
        </p:nvSpPr>
        <p:spPr>
          <a:xfrm>
            <a:off x="1218893" y="3315016"/>
            <a:ext cx="16268700" cy="4847590"/>
          </a:xfrm>
          <a:prstGeom prst="rect">
            <a:avLst/>
          </a:prstGeom>
        </p:spPr>
        <p:txBody>
          <a:bodyPr wrap="square" lIns="0" tIns="0" rIns="0" bIns="0" rtlCol="0" anchor="t">
            <a:spAutoFit/>
          </a:bodyPr>
          <a:lstStyle/>
          <a:p>
            <a:pPr>
              <a:lnSpc>
                <a:spcPct val="150000"/>
              </a:lnSpc>
            </a:pPr>
            <a:r>
              <a:rPr lang="en-US" sz="3000" b="1" dirty="0">
                <a:solidFill>
                  <a:srgbClr val="000000"/>
                </a:solidFill>
                <a:latin typeface="Libre Baskerville" panose="02000000000000000000"/>
              </a:rPr>
              <a:t>Sensitive Information</a:t>
            </a:r>
            <a:r>
              <a:rPr lang="en-US" sz="3000" dirty="0">
                <a:solidFill>
                  <a:srgbClr val="000000"/>
                </a:solidFill>
                <a:latin typeface="Libre Baskerville" panose="02000000000000000000"/>
              </a:rPr>
              <a:t>: Secure areas often contain confidential information. Allowing candidates into these areas may expose them to proprietary data, trade secrets, or other sensitive information that should be kept confidential.</a:t>
            </a:r>
            <a:endParaRPr lang="en-US" sz="3000" dirty="0">
              <a:solidFill>
                <a:srgbClr val="000000"/>
              </a:solidFill>
              <a:latin typeface="Libre Baskerville" panose="02000000000000000000"/>
            </a:endParaRPr>
          </a:p>
          <a:p>
            <a:pPr>
              <a:lnSpc>
                <a:spcPct val="150000"/>
              </a:lnSpc>
            </a:pPr>
            <a:endParaRPr lang="en-US" sz="3000" dirty="0">
              <a:solidFill>
                <a:srgbClr val="000000"/>
              </a:solidFill>
              <a:latin typeface="Libre Baskerville" panose="02000000000000000000"/>
            </a:endParaRPr>
          </a:p>
          <a:p>
            <a:pPr>
              <a:lnSpc>
                <a:spcPct val="150000"/>
              </a:lnSpc>
            </a:pPr>
            <a:r>
              <a:rPr lang="en-US" sz="3000" b="1" dirty="0">
                <a:solidFill>
                  <a:srgbClr val="000000"/>
                </a:solidFill>
                <a:latin typeface="Libre Baskerville" panose="02000000000000000000"/>
              </a:rPr>
              <a:t>Privacy of Other Employees</a:t>
            </a:r>
            <a:r>
              <a:rPr lang="en-US" sz="3000" dirty="0">
                <a:solidFill>
                  <a:srgbClr val="000000"/>
                </a:solidFill>
                <a:latin typeface="Libre Baskerville" panose="02000000000000000000"/>
              </a:rPr>
              <a:t>: Allowing candidates into secure areas may also compromise the privacy of employees working in those areas. This is especially true if the nature of the work requires a high level of confidentiality</a:t>
            </a:r>
            <a:endParaRPr lang="en-US" sz="3000" dirty="0">
              <a:solidFill>
                <a:srgbClr val="000000"/>
              </a:solidFill>
              <a:latin typeface="Libre Baskerville" panose="0200000000000000000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pPr>
            <a:r>
              <a:rPr lang="en-US" sz="3000" b="1" dirty="0">
                <a:solidFill>
                  <a:srgbClr val="000000"/>
                </a:solidFill>
                <a:latin typeface="Libre Baskerville" panose="02000000000000000000"/>
                <a:sym typeface="+mn-ea"/>
              </a:rPr>
              <a:t>Protecting Secure Areas during Interviews</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10" name="TextBox 10"/>
          <p:cNvSpPr txBox="1"/>
          <p:nvPr/>
        </p:nvSpPr>
        <p:spPr>
          <a:xfrm>
            <a:off x="1218893" y="1943026"/>
            <a:ext cx="14739784" cy="1161415"/>
          </a:xfrm>
          <a:prstGeom prst="rect">
            <a:avLst/>
          </a:prstGeom>
        </p:spPr>
        <p:txBody>
          <a:bodyPr wrap="square" lIns="0" tIns="0" rIns="0" bIns="0" rtlCol="0" anchor="t">
            <a:spAutoFit/>
          </a:bodyPr>
          <a:lstStyle/>
          <a:p>
            <a:pPr algn="ctr">
              <a:lnSpc>
                <a:spcPts val="9060"/>
              </a:lnSpc>
            </a:pPr>
            <a:r>
              <a:rPr lang="en-US" sz="4800" dirty="0">
                <a:solidFill>
                  <a:srgbClr val="000000"/>
                </a:solidFill>
                <a:latin typeface="Yeseva One" panose="00000500000000000000"/>
              </a:rPr>
              <a:t>03 </a:t>
            </a:r>
            <a:r>
              <a:rPr lang="en-US" sz="4800" b="1" dirty="0">
                <a:solidFill>
                  <a:srgbClr val="000000"/>
                </a:solidFill>
                <a:latin typeface="Libre Baskerville" panose="02000000000000000000"/>
                <a:sym typeface="+mn-ea"/>
              </a:rPr>
              <a:t>Maintaining Professionalism</a:t>
            </a:r>
            <a:endParaRPr lang="en-US" sz="4800" b="1" dirty="0">
              <a:solidFill>
                <a:srgbClr val="000000"/>
              </a:solidFill>
              <a:latin typeface="Libre Baskerville" panose="02000000000000000000"/>
              <a:sym typeface="+mn-ea"/>
            </a:endParaRPr>
          </a:p>
        </p:txBody>
      </p:sp>
      <p:sp>
        <p:nvSpPr>
          <p:cNvPr id="11" name="TextBox 11"/>
          <p:cNvSpPr txBox="1"/>
          <p:nvPr/>
        </p:nvSpPr>
        <p:spPr>
          <a:xfrm>
            <a:off x="1218893" y="3315016"/>
            <a:ext cx="16268700" cy="2769870"/>
          </a:xfrm>
          <a:prstGeom prst="rect">
            <a:avLst/>
          </a:prstGeom>
        </p:spPr>
        <p:txBody>
          <a:bodyPr wrap="square" lIns="0" tIns="0" rIns="0" bIns="0" rtlCol="0" anchor="t">
            <a:spAutoFit/>
          </a:bodyPr>
          <a:lstStyle/>
          <a:p>
            <a:pPr>
              <a:lnSpc>
                <a:spcPct val="150000"/>
              </a:lnSpc>
            </a:pPr>
            <a:r>
              <a:rPr lang="en-US" sz="3000" b="1" dirty="0">
                <a:solidFill>
                  <a:srgbClr val="000000"/>
                </a:solidFill>
                <a:latin typeface="Libre Baskerville" panose="02000000000000000000"/>
              </a:rPr>
              <a:t>Professional Boundaries</a:t>
            </a:r>
            <a:r>
              <a:rPr lang="en-US" sz="3000" dirty="0">
                <a:solidFill>
                  <a:srgbClr val="000000"/>
                </a:solidFill>
                <a:latin typeface="Libre Baskerville" panose="02000000000000000000"/>
              </a:rPr>
              <a:t>: It's essential to maintain a professional boundary during the interview process. Granting access to secure areas may blur these boundaries and create an informal atmosphere that is not suitable for evaluating a candidate's skills and qualifications.</a:t>
            </a:r>
            <a:endParaRPr lang="en-US" sz="3000" dirty="0">
              <a:solidFill>
                <a:srgbClr val="000000"/>
              </a:solidFill>
              <a:latin typeface="Libre Baskerville" panose="0200000000000000000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pPr>
            <a:r>
              <a:rPr lang="en-US" sz="3000" b="1" dirty="0">
                <a:solidFill>
                  <a:srgbClr val="000000"/>
                </a:solidFill>
                <a:latin typeface="Libre Baskerville" panose="02000000000000000000"/>
                <a:sym typeface="+mn-ea"/>
              </a:rPr>
              <a:t>Non-regular employees</a:t>
            </a:r>
            <a:endParaRPr lang="en-US" sz="3000" b="1" dirty="0">
              <a:solidFill>
                <a:srgbClr val="000000"/>
              </a:solidFill>
              <a:latin typeface="Libre Baskerville" panose="02000000000000000000"/>
              <a:sym typeface="+mn-ea"/>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6" name="TextBox 11"/>
          <p:cNvSpPr txBox="1"/>
          <p:nvPr/>
        </p:nvSpPr>
        <p:spPr>
          <a:xfrm>
            <a:off x="1149350" y="2007235"/>
            <a:ext cx="16268700" cy="4239895"/>
          </a:xfrm>
          <a:prstGeom prst="rect">
            <a:avLst/>
          </a:prstGeom>
        </p:spPr>
        <p:txBody>
          <a:bodyPr wrap="square" lIns="0" tIns="0" rIns="0" bIns="0" rtlCol="0" anchor="t">
            <a:noAutofit/>
          </a:bodyPr>
          <a:lstStyle/>
          <a:p>
            <a:pPr>
              <a:lnSpc>
                <a:spcPct val="150000"/>
              </a:lnSpc>
            </a:pPr>
            <a:r>
              <a:rPr lang="en-US" sz="3000" dirty="0">
                <a:solidFill>
                  <a:srgbClr val="000000"/>
                </a:solidFill>
                <a:latin typeface="Libre Baskerville" panose="02000000000000000000"/>
              </a:rPr>
              <a:t>Special security considerations for non-employee workers are significant </a:t>
            </a:r>
            <a:endParaRPr lang="en-US" sz="3000" dirty="0">
              <a:solidFill>
                <a:srgbClr val="000000"/>
              </a:solidFill>
              <a:latin typeface="Libre Baskerville" panose="02000000000000000000"/>
            </a:endParaRPr>
          </a:p>
          <a:p>
            <a:pPr>
              <a:lnSpc>
                <a:spcPct val="150000"/>
              </a:lnSpc>
            </a:pPr>
            <a:endParaRPr lang="en-US" sz="3000" dirty="0">
              <a:solidFill>
                <a:srgbClr val="000000"/>
              </a:solidFill>
              <a:latin typeface="Libre Baskerville" panose="02000000000000000000"/>
            </a:endParaRPr>
          </a:p>
          <a:p>
            <a:pPr>
              <a:lnSpc>
                <a:spcPct val="150000"/>
              </a:lnSpc>
            </a:pPr>
            <a:r>
              <a:rPr lang="en-US" sz="3000" dirty="0">
                <a:solidFill>
                  <a:srgbClr val="000000"/>
                </a:solidFill>
                <a:latin typeface="Libre Baskerville" panose="02000000000000000000"/>
              </a:rPr>
              <a:t>Reduced Oversight: Non-employee workers may not be subject to the same level of oversight and accountability as regular employees, making it crucial to implement additional security measures.</a:t>
            </a:r>
            <a:endParaRPr lang="en-US" sz="3000" dirty="0">
              <a:solidFill>
                <a:srgbClr val="000000"/>
              </a:solidFill>
              <a:latin typeface="Libre Baskerville" panose="02000000000000000000"/>
            </a:endParaRPr>
          </a:p>
          <a:p>
            <a:pPr>
              <a:lnSpc>
                <a:spcPct val="150000"/>
              </a:lnSpc>
            </a:pPr>
            <a:r>
              <a:rPr lang="en-US" sz="3000" dirty="0">
                <a:solidFill>
                  <a:srgbClr val="000000"/>
                </a:solidFill>
                <a:latin typeface="Libre Baskerville" panose="02000000000000000000"/>
              </a:rPr>
              <a:t>Variable Loyalty: Non-employee workers may have varying levels of loyalty to the organization, and the risk of insider threats may be higher.</a:t>
            </a:r>
            <a:endParaRPr lang="en-US" sz="3000" dirty="0">
              <a:solidFill>
                <a:srgbClr val="000000"/>
              </a:solidFill>
              <a:latin typeface="Libre Baskerville" panose="02000000000000000000"/>
            </a:endParaRPr>
          </a:p>
          <a:p>
            <a:pPr>
              <a:lnSpc>
                <a:spcPct val="150000"/>
              </a:lnSpc>
            </a:pPr>
            <a:r>
              <a:rPr lang="en-US" sz="3000" dirty="0">
                <a:solidFill>
                  <a:srgbClr val="000000"/>
                </a:solidFill>
                <a:latin typeface="Libre Baskerville" panose="02000000000000000000"/>
              </a:rPr>
              <a:t>Protecting Assets: Organizations need to protect their assets, data, and reputation from potential security breaches, and ensuring that non-employee workers adhere to security protocols is vital for this purpose.</a:t>
            </a:r>
            <a:endParaRPr lang="en-US" sz="3000" dirty="0">
              <a:solidFill>
                <a:srgbClr val="000000"/>
              </a:solidFill>
              <a:latin typeface="Libre Baskerville" panose="0200000000000000000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pPr>
            <a:r>
              <a:rPr lang="en-US" sz="3000" b="1" dirty="0">
                <a:solidFill>
                  <a:srgbClr val="000000"/>
                </a:solidFill>
                <a:latin typeface="Libre Baskerville" panose="02000000000000000000"/>
                <a:sym typeface="+mn-ea"/>
              </a:rPr>
              <a:t>special security considerations</a:t>
            </a:r>
            <a:endParaRPr lang="en-US" sz="3000" b="1" dirty="0">
              <a:solidFill>
                <a:srgbClr val="000000"/>
              </a:solidFill>
              <a:latin typeface="Libre Baskerville" panose="02000000000000000000"/>
              <a:sym typeface="+mn-ea"/>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9" name="TextBox 9"/>
          <p:cNvSpPr txBox="1"/>
          <p:nvPr/>
        </p:nvSpPr>
        <p:spPr>
          <a:xfrm>
            <a:off x="1128430" y="3224489"/>
            <a:ext cx="7877739" cy="3846830"/>
          </a:xfrm>
          <a:prstGeom prst="rect">
            <a:avLst/>
          </a:prstGeom>
        </p:spPr>
        <p:txBody>
          <a:bodyPr lIns="0" tIns="0" rIns="0" bIns="0" rtlCol="0" anchor="t">
            <a:spAutoFit/>
          </a:bodyPr>
          <a:lstStyle/>
          <a:p>
            <a:pPr>
              <a:lnSpc>
                <a:spcPts val="3000"/>
              </a:lnSpc>
            </a:pPr>
            <a:endParaRPr lang="en-US" sz="3000">
              <a:solidFill>
                <a:srgbClr val="000000"/>
              </a:solidFill>
              <a:latin typeface="Libre Baskerville" panose="02000000000000000000"/>
            </a:endParaRPr>
          </a:p>
          <a:p>
            <a:pPr>
              <a:lnSpc>
                <a:spcPts val="3000"/>
              </a:lnSpc>
            </a:pPr>
            <a:r>
              <a:rPr lang="en-US" sz="3000" b="1">
                <a:solidFill>
                  <a:srgbClr val="000000"/>
                </a:solidFill>
                <a:latin typeface="Libre Baskerville" panose="02000000000000000000"/>
              </a:rPr>
              <a:t>Access Control</a:t>
            </a:r>
            <a:r>
              <a:rPr lang="en-US" sz="3000">
                <a:solidFill>
                  <a:srgbClr val="000000"/>
                </a:solidFill>
                <a:latin typeface="Libre Baskerville" panose="02000000000000000000"/>
              </a:rPr>
              <a:t>: Contractors may need access to specific areas to perform their duties. Implementing strict access controls ensures that they only access the areas necessary for their work.</a:t>
            </a:r>
            <a:endParaRPr lang="en-US" sz="3000">
              <a:solidFill>
                <a:srgbClr val="000000"/>
              </a:solidFill>
              <a:latin typeface="Libre Baskerville" panose="02000000000000000000"/>
            </a:endParaRPr>
          </a:p>
          <a:p>
            <a:pPr>
              <a:lnSpc>
                <a:spcPts val="3000"/>
              </a:lnSpc>
            </a:pPr>
            <a:endParaRPr lang="en-US" sz="3000">
              <a:solidFill>
                <a:srgbClr val="000000"/>
              </a:solidFill>
              <a:latin typeface="Libre Baskerville" panose="02000000000000000000"/>
            </a:endParaRPr>
          </a:p>
          <a:p>
            <a:pPr>
              <a:lnSpc>
                <a:spcPts val="3000"/>
              </a:lnSpc>
            </a:pPr>
            <a:r>
              <a:rPr lang="en-US" sz="3000" b="1">
                <a:solidFill>
                  <a:srgbClr val="000000"/>
                </a:solidFill>
                <a:latin typeface="Libre Baskerville" panose="02000000000000000000"/>
              </a:rPr>
              <a:t>Monitoring</a:t>
            </a:r>
            <a:r>
              <a:rPr lang="en-US" sz="3000">
                <a:solidFill>
                  <a:srgbClr val="000000"/>
                </a:solidFill>
                <a:latin typeface="Libre Baskerville" panose="02000000000000000000"/>
              </a:rPr>
              <a:t>: Regular monitoring of contractor activities helps prevent any misuse of information or resources.</a:t>
            </a:r>
            <a:endParaRPr lang="en-US" sz="3000">
              <a:solidFill>
                <a:srgbClr val="000000"/>
              </a:solidFill>
              <a:latin typeface="Libre Baskerville" panose="02000000000000000000"/>
            </a:endParaRPr>
          </a:p>
        </p:txBody>
      </p:sp>
      <p:sp>
        <p:nvSpPr>
          <p:cNvPr id="10" name="TextBox 10"/>
          <p:cNvSpPr txBox="1"/>
          <p:nvPr/>
        </p:nvSpPr>
        <p:spPr>
          <a:xfrm>
            <a:off x="1128430" y="2697439"/>
            <a:ext cx="3940619" cy="448310"/>
          </a:xfrm>
          <a:prstGeom prst="rect">
            <a:avLst/>
          </a:prstGeom>
        </p:spPr>
        <p:txBody>
          <a:bodyPr lIns="0" tIns="0" rIns="0" bIns="0" rtlCol="0" anchor="t">
            <a:spAutoFit/>
          </a:bodyPr>
          <a:lstStyle/>
          <a:p>
            <a:pPr>
              <a:lnSpc>
                <a:spcPts val="3500"/>
              </a:lnSpc>
            </a:pPr>
            <a:r>
              <a:rPr lang="en-US" sz="3500">
                <a:solidFill>
                  <a:srgbClr val="000000"/>
                </a:solidFill>
                <a:latin typeface="Yeseva One" panose="00000500000000000000"/>
                <a:sym typeface="+mn-ea"/>
              </a:rPr>
              <a:t>01  </a:t>
            </a:r>
            <a:r>
              <a:rPr lang="en-US" sz="3500">
                <a:solidFill>
                  <a:srgbClr val="000000"/>
                </a:solidFill>
                <a:latin typeface="Libre Baskerville" panose="02000000000000000000"/>
                <a:sym typeface="+mn-ea"/>
              </a:rPr>
              <a:t>Contractors</a:t>
            </a:r>
            <a:endParaRPr lang="en-US" sz="3500">
              <a:solidFill>
                <a:srgbClr val="000000"/>
              </a:solidFill>
              <a:latin typeface="Yeseva One" panose="00000500000000000000"/>
            </a:endParaRPr>
          </a:p>
        </p:txBody>
      </p:sp>
      <p:sp>
        <p:nvSpPr>
          <p:cNvPr id="11" name="TextBox 11"/>
          <p:cNvSpPr txBox="1"/>
          <p:nvPr/>
        </p:nvSpPr>
        <p:spPr>
          <a:xfrm>
            <a:off x="9243730" y="3224489"/>
            <a:ext cx="7877739" cy="4231640"/>
          </a:xfrm>
          <a:prstGeom prst="rect">
            <a:avLst/>
          </a:prstGeom>
        </p:spPr>
        <p:txBody>
          <a:bodyPr lIns="0" tIns="0" rIns="0" bIns="0" rtlCol="0" anchor="t">
            <a:spAutoFit/>
          </a:bodyPr>
          <a:lstStyle/>
          <a:p>
            <a:pPr>
              <a:lnSpc>
                <a:spcPts val="3000"/>
              </a:lnSpc>
            </a:pPr>
            <a:endParaRPr lang="en-US" sz="3000">
              <a:solidFill>
                <a:srgbClr val="000000"/>
              </a:solidFill>
              <a:latin typeface="Libre Baskerville" panose="02000000000000000000"/>
            </a:endParaRPr>
          </a:p>
          <a:p>
            <a:pPr>
              <a:lnSpc>
                <a:spcPts val="3000"/>
              </a:lnSpc>
            </a:pPr>
            <a:r>
              <a:rPr lang="en-US" sz="3000" b="1">
                <a:solidFill>
                  <a:srgbClr val="000000"/>
                </a:solidFill>
                <a:latin typeface="Libre Baskerville" panose="02000000000000000000"/>
              </a:rPr>
              <a:t>Limited Access</a:t>
            </a:r>
            <a:r>
              <a:rPr lang="en-US" sz="3000">
                <a:solidFill>
                  <a:srgbClr val="000000"/>
                </a:solidFill>
                <a:latin typeface="Libre Baskerville" panose="02000000000000000000"/>
              </a:rPr>
              <a:t>: Restricting temporary workers' access to sensitive areas reduces the risk of unauthorized access or data breaches.</a:t>
            </a:r>
            <a:endParaRPr lang="en-US" sz="3000">
              <a:solidFill>
                <a:srgbClr val="000000"/>
              </a:solidFill>
              <a:latin typeface="Libre Baskerville" panose="02000000000000000000"/>
            </a:endParaRPr>
          </a:p>
          <a:p>
            <a:pPr>
              <a:lnSpc>
                <a:spcPts val="3000"/>
              </a:lnSpc>
            </a:pPr>
            <a:endParaRPr lang="en-US" sz="3000">
              <a:solidFill>
                <a:srgbClr val="000000"/>
              </a:solidFill>
              <a:latin typeface="Libre Baskerville" panose="02000000000000000000"/>
            </a:endParaRPr>
          </a:p>
          <a:p>
            <a:pPr>
              <a:lnSpc>
                <a:spcPts val="3000"/>
              </a:lnSpc>
            </a:pPr>
            <a:r>
              <a:rPr lang="en-US" sz="3000" b="1">
                <a:solidFill>
                  <a:srgbClr val="000000"/>
                </a:solidFill>
                <a:latin typeface="Libre Baskerville" panose="02000000000000000000"/>
              </a:rPr>
              <a:t>Security Training</a:t>
            </a:r>
            <a:r>
              <a:rPr lang="en-US" sz="3000">
                <a:solidFill>
                  <a:srgbClr val="000000"/>
                </a:solidFill>
                <a:latin typeface="Libre Baskerville" panose="02000000000000000000"/>
              </a:rPr>
              <a:t>: Providing temporary workers with security training ensures they understand and adhere to the organization's security policies.</a:t>
            </a:r>
            <a:endParaRPr lang="en-US" sz="3000">
              <a:solidFill>
                <a:srgbClr val="000000"/>
              </a:solidFill>
              <a:latin typeface="Libre Baskerville" panose="02000000000000000000"/>
            </a:endParaRPr>
          </a:p>
        </p:txBody>
      </p:sp>
      <p:sp>
        <p:nvSpPr>
          <p:cNvPr id="12" name="TextBox 12"/>
          <p:cNvSpPr txBox="1"/>
          <p:nvPr/>
        </p:nvSpPr>
        <p:spPr>
          <a:xfrm>
            <a:off x="9243695" y="2697480"/>
            <a:ext cx="7341870" cy="448310"/>
          </a:xfrm>
          <a:prstGeom prst="rect">
            <a:avLst/>
          </a:prstGeom>
        </p:spPr>
        <p:txBody>
          <a:bodyPr wrap="square" lIns="0" tIns="0" rIns="0" bIns="0" rtlCol="0" anchor="t">
            <a:spAutoFit/>
          </a:bodyPr>
          <a:lstStyle/>
          <a:p>
            <a:pPr>
              <a:lnSpc>
                <a:spcPts val="3500"/>
              </a:lnSpc>
            </a:pPr>
            <a:r>
              <a:rPr lang="en-US" sz="3500">
                <a:solidFill>
                  <a:srgbClr val="000000"/>
                </a:solidFill>
                <a:latin typeface="Yeseva One" panose="00000500000000000000"/>
                <a:sym typeface="+mn-ea"/>
              </a:rPr>
              <a:t>02  </a:t>
            </a:r>
            <a:r>
              <a:rPr lang="en-US" sz="3500">
                <a:solidFill>
                  <a:srgbClr val="000000"/>
                </a:solidFill>
                <a:latin typeface="Libre Baskerville" panose="02000000000000000000"/>
                <a:sym typeface="+mn-ea"/>
              </a:rPr>
              <a:t>Temporary Workers</a:t>
            </a:r>
            <a:endParaRPr lang="en-US" sz="3500">
              <a:solidFill>
                <a:srgbClr val="000000"/>
              </a:solidFill>
              <a:latin typeface="Yeseva One" panose="0000050000000000000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pPr>
            <a:r>
              <a:rPr lang="en-US" sz="3000" b="1" dirty="0">
                <a:solidFill>
                  <a:srgbClr val="000000"/>
                </a:solidFill>
                <a:latin typeface="Libre Baskerville" panose="02000000000000000000"/>
                <a:sym typeface="+mn-ea"/>
              </a:rPr>
              <a:t>special security considerations</a:t>
            </a:r>
            <a:endParaRPr lang="en-US" sz="3000" b="1" dirty="0">
              <a:solidFill>
                <a:srgbClr val="000000"/>
              </a:solidFill>
              <a:latin typeface="Libre Baskerville" panose="02000000000000000000"/>
              <a:sym typeface="+mn-ea"/>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9" name="TextBox 9"/>
          <p:cNvSpPr txBox="1"/>
          <p:nvPr/>
        </p:nvSpPr>
        <p:spPr>
          <a:xfrm>
            <a:off x="1128430" y="3224489"/>
            <a:ext cx="7877739" cy="3462020"/>
          </a:xfrm>
          <a:prstGeom prst="rect">
            <a:avLst/>
          </a:prstGeom>
        </p:spPr>
        <p:txBody>
          <a:bodyPr lIns="0" tIns="0" rIns="0" bIns="0" rtlCol="0" anchor="t">
            <a:spAutoFit/>
          </a:bodyPr>
          <a:lstStyle/>
          <a:p>
            <a:pPr>
              <a:lnSpc>
                <a:spcPts val="3000"/>
              </a:lnSpc>
            </a:pPr>
            <a:endParaRPr lang="en-US" sz="3000">
              <a:solidFill>
                <a:srgbClr val="000000"/>
              </a:solidFill>
              <a:latin typeface="Libre Baskerville" panose="02000000000000000000"/>
            </a:endParaRPr>
          </a:p>
          <a:p>
            <a:pPr>
              <a:lnSpc>
                <a:spcPts val="3000"/>
              </a:lnSpc>
            </a:pPr>
            <a:r>
              <a:rPr lang="en-US" sz="3000" b="1">
                <a:solidFill>
                  <a:srgbClr val="000000"/>
                </a:solidFill>
                <a:latin typeface="Libre Baskerville" panose="02000000000000000000"/>
              </a:rPr>
              <a:t>Supervised Access</a:t>
            </a:r>
            <a:r>
              <a:rPr lang="en-US" sz="3000">
                <a:solidFill>
                  <a:srgbClr val="000000"/>
                </a:solidFill>
                <a:latin typeface="Libre Baskerville" panose="02000000000000000000"/>
              </a:rPr>
              <a:t>: Interns should have supervised access to secure areas, with a focus on learning rather than unrestricted access to sensitive information.</a:t>
            </a:r>
            <a:endParaRPr lang="en-US" sz="3000">
              <a:solidFill>
                <a:srgbClr val="000000"/>
              </a:solidFill>
              <a:latin typeface="Libre Baskerville" panose="02000000000000000000"/>
            </a:endParaRPr>
          </a:p>
          <a:p>
            <a:pPr>
              <a:lnSpc>
                <a:spcPts val="3000"/>
              </a:lnSpc>
            </a:pPr>
            <a:endParaRPr lang="en-US" sz="3000">
              <a:solidFill>
                <a:srgbClr val="000000"/>
              </a:solidFill>
              <a:latin typeface="Libre Baskerville" panose="02000000000000000000"/>
            </a:endParaRPr>
          </a:p>
          <a:p>
            <a:pPr>
              <a:lnSpc>
                <a:spcPts val="3000"/>
              </a:lnSpc>
            </a:pPr>
            <a:r>
              <a:rPr lang="en-US" sz="3000" b="1">
                <a:solidFill>
                  <a:srgbClr val="000000"/>
                </a:solidFill>
                <a:latin typeface="Libre Baskerville" panose="02000000000000000000"/>
              </a:rPr>
              <a:t>Educational Focus</a:t>
            </a:r>
            <a:r>
              <a:rPr lang="en-US" sz="3000">
                <a:solidFill>
                  <a:srgbClr val="000000"/>
                </a:solidFill>
                <a:latin typeface="Libre Baskerville" panose="02000000000000000000"/>
              </a:rPr>
              <a:t>: Providing interns with security education ensures they are </a:t>
            </a:r>
            <a:endParaRPr lang="en-US" sz="3000">
              <a:solidFill>
                <a:srgbClr val="000000"/>
              </a:solidFill>
              <a:latin typeface="Libre Baskerville" panose="02000000000000000000"/>
            </a:endParaRPr>
          </a:p>
        </p:txBody>
      </p:sp>
      <p:sp>
        <p:nvSpPr>
          <p:cNvPr id="10" name="TextBox 10"/>
          <p:cNvSpPr txBox="1"/>
          <p:nvPr/>
        </p:nvSpPr>
        <p:spPr>
          <a:xfrm>
            <a:off x="1128430" y="2697439"/>
            <a:ext cx="3940619" cy="448310"/>
          </a:xfrm>
          <a:prstGeom prst="rect">
            <a:avLst/>
          </a:prstGeom>
        </p:spPr>
        <p:txBody>
          <a:bodyPr lIns="0" tIns="0" rIns="0" bIns="0" rtlCol="0" anchor="t">
            <a:spAutoFit/>
          </a:bodyPr>
          <a:lstStyle/>
          <a:p>
            <a:pPr>
              <a:lnSpc>
                <a:spcPts val="3500"/>
              </a:lnSpc>
            </a:pPr>
            <a:r>
              <a:rPr lang="en-US" sz="3500">
                <a:solidFill>
                  <a:srgbClr val="000000"/>
                </a:solidFill>
                <a:latin typeface="Yeseva One" panose="00000500000000000000"/>
                <a:sym typeface="+mn-ea"/>
              </a:rPr>
              <a:t>03  </a:t>
            </a:r>
            <a:r>
              <a:rPr lang="en-US" sz="3500">
                <a:solidFill>
                  <a:srgbClr val="000000"/>
                </a:solidFill>
                <a:latin typeface="Libre Baskerville" panose="02000000000000000000"/>
                <a:sym typeface="+mn-ea"/>
              </a:rPr>
              <a:t>Interns</a:t>
            </a:r>
            <a:endParaRPr lang="en-US" sz="3500">
              <a:solidFill>
                <a:srgbClr val="000000"/>
              </a:solidFill>
              <a:latin typeface="Yeseva One" panose="00000500000000000000"/>
            </a:endParaRPr>
          </a:p>
        </p:txBody>
      </p:sp>
      <p:sp>
        <p:nvSpPr>
          <p:cNvPr id="11" name="TextBox 11"/>
          <p:cNvSpPr txBox="1"/>
          <p:nvPr/>
        </p:nvSpPr>
        <p:spPr>
          <a:xfrm>
            <a:off x="9243730" y="3224489"/>
            <a:ext cx="7877739" cy="4231640"/>
          </a:xfrm>
          <a:prstGeom prst="rect">
            <a:avLst/>
          </a:prstGeom>
        </p:spPr>
        <p:txBody>
          <a:bodyPr lIns="0" tIns="0" rIns="0" bIns="0" rtlCol="0" anchor="t">
            <a:spAutoFit/>
          </a:bodyPr>
          <a:lstStyle/>
          <a:p>
            <a:pPr>
              <a:lnSpc>
                <a:spcPts val="3000"/>
              </a:lnSpc>
            </a:pPr>
            <a:endParaRPr lang="en-US" sz="3000">
              <a:solidFill>
                <a:srgbClr val="000000"/>
              </a:solidFill>
              <a:latin typeface="Libre Baskerville" panose="02000000000000000000"/>
            </a:endParaRPr>
          </a:p>
          <a:p>
            <a:pPr>
              <a:lnSpc>
                <a:spcPts val="3000"/>
              </a:lnSpc>
            </a:pPr>
            <a:r>
              <a:rPr lang="en-US" sz="3000" b="1">
                <a:solidFill>
                  <a:srgbClr val="000000"/>
                </a:solidFill>
                <a:latin typeface="Libre Baskerville" panose="02000000000000000000"/>
              </a:rPr>
              <a:t>Contractual Agreements</a:t>
            </a:r>
            <a:r>
              <a:rPr lang="en-US" sz="3000">
                <a:solidFill>
                  <a:srgbClr val="000000"/>
                </a:solidFill>
                <a:latin typeface="Libre Baskerville" panose="02000000000000000000"/>
              </a:rPr>
              <a:t>: Including security requirements in contracts with vendors and suppliers ensures they adhere to the organization's security standards.</a:t>
            </a:r>
            <a:endParaRPr lang="en-US" sz="3000">
              <a:solidFill>
                <a:srgbClr val="000000"/>
              </a:solidFill>
              <a:latin typeface="Libre Baskerville" panose="02000000000000000000"/>
            </a:endParaRPr>
          </a:p>
          <a:p>
            <a:pPr>
              <a:lnSpc>
                <a:spcPts val="3000"/>
              </a:lnSpc>
            </a:pPr>
            <a:endParaRPr lang="en-US" sz="3000">
              <a:solidFill>
                <a:srgbClr val="000000"/>
              </a:solidFill>
              <a:latin typeface="Libre Baskerville" panose="02000000000000000000"/>
            </a:endParaRPr>
          </a:p>
          <a:p>
            <a:pPr>
              <a:lnSpc>
                <a:spcPts val="3000"/>
              </a:lnSpc>
            </a:pPr>
            <a:r>
              <a:rPr lang="en-US" sz="3000" b="1">
                <a:solidFill>
                  <a:srgbClr val="000000"/>
                </a:solidFill>
                <a:latin typeface="Libre Baskerville" panose="02000000000000000000"/>
              </a:rPr>
              <a:t>Regular Audits</a:t>
            </a:r>
            <a:r>
              <a:rPr lang="en-US" sz="3000">
                <a:solidFill>
                  <a:srgbClr val="000000"/>
                </a:solidFill>
                <a:latin typeface="Libre Baskerville" panose="02000000000000000000"/>
              </a:rPr>
              <a:t>: Conducting regular security audits on vendor activities helps ensure compliance with security protocols.</a:t>
            </a:r>
            <a:endParaRPr lang="en-US" sz="3000">
              <a:solidFill>
                <a:srgbClr val="000000"/>
              </a:solidFill>
              <a:latin typeface="Libre Baskerville" panose="02000000000000000000"/>
            </a:endParaRPr>
          </a:p>
        </p:txBody>
      </p:sp>
      <p:sp>
        <p:nvSpPr>
          <p:cNvPr id="12" name="TextBox 12"/>
          <p:cNvSpPr txBox="1"/>
          <p:nvPr/>
        </p:nvSpPr>
        <p:spPr>
          <a:xfrm>
            <a:off x="9243695" y="2697480"/>
            <a:ext cx="7341870" cy="448310"/>
          </a:xfrm>
          <a:prstGeom prst="rect">
            <a:avLst/>
          </a:prstGeom>
        </p:spPr>
        <p:txBody>
          <a:bodyPr wrap="square" lIns="0" tIns="0" rIns="0" bIns="0" rtlCol="0" anchor="t">
            <a:spAutoFit/>
          </a:bodyPr>
          <a:lstStyle/>
          <a:p>
            <a:pPr>
              <a:lnSpc>
                <a:spcPts val="3500"/>
              </a:lnSpc>
            </a:pPr>
            <a:r>
              <a:rPr lang="en-US" sz="3500">
                <a:solidFill>
                  <a:srgbClr val="000000"/>
                </a:solidFill>
                <a:latin typeface="Yeseva One" panose="00000500000000000000"/>
                <a:sym typeface="+mn-ea"/>
              </a:rPr>
              <a:t>04  </a:t>
            </a:r>
            <a:r>
              <a:rPr lang="en-US" sz="3500">
                <a:solidFill>
                  <a:srgbClr val="000000"/>
                </a:solidFill>
                <a:latin typeface="Libre Baskerville" panose="02000000000000000000"/>
                <a:sym typeface="+mn-ea"/>
              </a:rPr>
              <a:t>Vendors and Suppliers</a:t>
            </a:r>
            <a:endParaRPr lang="en-US" sz="3500">
              <a:solidFill>
                <a:srgbClr val="000000"/>
              </a:solidFill>
              <a:latin typeface="Yeseva One" panose="0000050000000000000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968875" y="1234440"/>
            <a:ext cx="8496935" cy="1344930"/>
          </a:xfrm>
          <a:prstGeom prst="rect">
            <a:avLst/>
          </a:prstGeom>
        </p:spPr>
        <p:txBody>
          <a:bodyPr lIns="0" tIns="0" rIns="0" bIns="0" rtlCol="0" anchor="t">
            <a:noAutofit/>
          </a:bodyPr>
          <a:lstStyle/>
          <a:p>
            <a:pPr algn="ctr">
              <a:lnSpc>
                <a:spcPts val="9060"/>
              </a:lnSpc>
            </a:pPr>
            <a:r>
              <a:rPr lang="en-US" sz="9060" b="1" dirty="0">
                <a:solidFill>
                  <a:srgbClr val="000000"/>
                </a:solidFill>
                <a:latin typeface="Libre Baskerville" panose="02000000000000000000"/>
                <a:sym typeface="+mn-ea"/>
              </a:rPr>
              <a:t>C</a:t>
            </a:r>
            <a:r>
              <a:rPr lang="en-US" altLang="zh-CN" sz="9060" b="1" dirty="0">
                <a:solidFill>
                  <a:srgbClr val="000000"/>
                </a:solidFill>
                <a:latin typeface="Libre Baskerville" panose="02000000000000000000"/>
                <a:sym typeface="+mn-ea"/>
              </a:rPr>
              <a:t>onclusion</a:t>
            </a:r>
            <a:endParaRPr lang="en-US" sz="9060" b="1" dirty="0">
              <a:solidFill>
                <a:srgbClr val="000000"/>
              </a:solidFill>
              <a:latin typeface="Yeseva One" panose="00000500000000000000"/>
            </a:endParaRP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TextBox 9"/>
          <p:cNvSpPr txBox="1"/>
          <p:nvPr/>
        </p:nvSpPr>
        <p:spPr>
          <a:xfrm>
            <a:off x="3282950" y="2898140"/>
            <a:ext cx="11721465" cy="6546850"/>
          </a:xfrm>
          <a:prstGeom prst="rect">
            <a:avLst/>
          </a:prstGeom>
        </p:spPr>
        <p:txBody>
          <a:bodyPr lIns="0" tIns="0" rIns="0" bIns="0" rtlCol="0" anchor="t">
            <a:noAutofit/>
          </a:bodyPr>
          <a:lstStyle/>
          <a:p>
            <a:pPr algn="ctr">
              <a:lnSpc>
                <a:spcPct val="150000"/>
              </a:lnSpc>
            </a:pPr>
            <a:r>
              <a:rPr lang="en-US" sz="2800" dirty="0">
                <a:solidFill>
                  <a:srgbClr val="000000"/>
                </a:solidFill>
                <a:latin typeface="Libre Baskerville" panose="02000000000000000000"/>
              </a:rPr>
              <a:t>Understanding the impact of different departure scenarios on security and compliance helps establish robust systems to ensure the proper protection of sensitive information and maintain a secure working environment.</a:t>
            </a:r>
            <a:endParaRPr lang="en-US" sz="2800" dirty="0">
              <a:solidFill>
                <a:srgbClr val="000000"/>
              </a:solidFill>
              <a:latin typeface="Libre Baskerville" panose="02000000000000000000"/>
            </a:endParaRPr>
          </a:p>
          <a:p>
            <a:pPr algn="ctr">
              <a:lnSpc>
                <a:spcPct val="150000"/>
              </a:lnSpc>
            </a:pPr>
            <a:endParaRPr lang="en-US" sz="2800" dirty="0">
              <a:solidFill>
                <a:srgbClr val="000000"/>
              </a:solidFill>
              <a:latin typeface="Libre Baskerville" panose="02000000000000000000"/>
            </a:endParaRPr>
          </a:p>
          <a:p>
            <a:pPr algn="ctr">
              <a:lnSpc>
                <a:spcPct val="150000"/>
              </a:lnSpc>
            </a:pPr>
            <a:r>
              <a:rPr lang="en-US" sz="2800" dirty="0">
                <a:solidFill>
                  <a:srgbClr val="000000"/>
                </a:solidFill>
                <a:latin typeface="Libre Baskerville" panose="02000000000000000000"/>
              </a:rPr>
              <a:t>Organizations should not show safe areas to candidates during interviews, and special considerations need to be made for non-regular employees.</a:t>
            </a:r>
            <a:endParaRPr lang="en-US" sz="2800" dirty="0">
              <a:solidFill>
                <a:srgbClr val="000000"/>
              </a:solidFill>
              <a:latin typeface="Libre Baskerville" panose="0200000000000000000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283182" y="3632200"/>
            <a:ext cx="11721636" cy="3251201"/>
          </a:xfrm>
          <a:prstGeom prst="rect">
            <a:avLst/>
          </a:prstGeom>
        </p:spPr>
        <p:txBody>
          <a:bodyPr lIns="0" tIns="0" rIns="0" bIns="0" rtlCol="0" anchor="t">
            <a:spAutoFit/>
          </a:bodyPr>
          <a:lstStyle/>
          <a:p>
            <a:pPr algn="ctr">
              <a:lnSpc>
                <a:spcPts val="12500"/>
              </a:lnSpc>
            </a:pPr>
            <a:r>
              <a:rPr lang="en-US" sz="12500" dirty="0">
                <a:solidFill>
                  <a:srgbClr val="000000"/>
                </a:solidFill>
                <a:latin typeface="Yeseva One" panose="00000500000000000000"/>
              </a:rPr>
              <a:t>Thank</a:t>
            </a:r>
            <a:endParaRPr lang="en-US" sz="12500" dirty="0">
              <a:solidFill>
                <a:srgbClr val="000000"/>
              </a:solidFill>
              <a:latin typeface="Yeseva One" panose="00000500000000000000"/>
            </a:endParaRPr>
          </a:p>
          <a:p>
            <a:pPr algn="ctr">
              <a:lnSpc>
                <a:spcPts val="12500"/>
              </a:lnSpc>
            </a:pPr>
            <a:r>
              <a:rPr lang="en-US" sz="12500" dirty="0">
                <a:solidFill>
                  <a:srgbClr val="000000"/>
                </a:solidFill>
                <a:latin typeface="Yeseva One" panose="00000500000000000000"/>
              </a:rPr>
              <a:t>You</a:t>
            </a:r>
            <a:endParaRPr lang="en-US" sz="12500" dirty="0">
              <a:solidFill>
                <a:srgbClr val="000000"/>
              </a:solidFill>
              <a:latin typeface="Yeseva One" panose="00000500000000000000"/>
            </a:endParaRP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6" name="TextBox 6"/>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sz="3000" dirty="0">
                <a:solidFill>
                  <a:srgbClr val="000000"/>
                </a:solidFill>
                <a:latin typeface="Libre Baskerville" panose="02000000000000000000"/>
              </a:rPr>
              <a:t>29 NOV 2023</a:t>
            </a:r>
            <a:endParaRPr lang="en-US" sz="3000" dirty="0">
              <a:solidFill>
                <a:srgbClr val="000000"/>
              </a:solidFill>
              <a:latin typeface="Libre Baskerville" panose="02000000000000000000"/>
            </a:endParaRPr>
          </a:p>
        </p:txBody>
      </p:sp>
      <p:sp>
        <p:nvSpPr>
          <p:cNvPr id="7" name="TextBox 7"/>
          <p:cNvSpPr txBox="1"/>
          <p:nvPr/>
        </p:nvSpPr>
        <p:spPr>
          <a:xfrm>
            <a:off x="3283182" y="8858250"/>
            <a:ext cx="11721636" cy="400050"/>
          </a:xfrm>
          <a:prstGeom prst="rect">
            <a:avLst/>
          </a:prstGeom>
        </p:spPr>
        <p:txBody>
          <a:bodyPr lIns="0" tIns="0" rIns="0" bIns="0" rtlCol="0" anchor="t">
            <a:spAutoFit/>
          </a:bodyPr>
          <a:lstStyle/>
          <a:p>
            <a:pPr algn="ctr">
              <a:lnSpc>
                <a:spcPts val="3000"/>
              </a:lnSpc>
            </a:pPr>
            <a:r>
              <a:rPr lang="en-US" sz="3000" dirty="0">
                <a:solidFill>
                  <a:srgbClr val="000000"/>
                </a:solidFill>
                <a:latin typeface="Libre Baskerville" panose="02000000000000000000"/>
              </a:rPr>
              <a:t>GROUP 4</a:t>
            </a:r>
            <a:endParaRPr lang="en-US" sz="3000" dirty="0">
              <a:solidFill>
                <a:srgbClr val="000000"/>
              </a:solidFill>
              <a:latin typeface="Libre Baskerville" panose="02000000000000000000"/>
            </a:endParaRPr>
          </a:p>
        </p:txBody>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commondata" val="eyJoZGlkIjoiOWY2NWU1Njk3Y2Y3ZTRhNGZkNjA2NmExNmIyYmY3YjkifQ=="/>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8887</Words>
  <Application>WPS 演示</Application>
  <PresentationFormat>自定义</PresentationFormat>
  <Paragraphs>217</Paragraphs>
  <Slides>21</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21</vt:i4>
      </vt:variant>
    </vt:vector>
  </HeadingPairs>
  <TitlesOfParts>
    <vt:vector size="32" baseType="lpstr">
      <vt:lpstr>Arial</vt:lpstr>
      <vt:lpstr>宋体</vt:lpstr>
      <vt:lpstr>Wingdings</vt:lpstr>
      <vt:lpstr>Yeseva One</vt:lpstr>
      <vt:lpstr>Consolas</vt:lpstr>
      <vt:lpstr>Libre Baskerville</vt:lpstr>
      <vt:lpstr>微软雅黑</vt:lpstr>
      <vt:lpstr>Arial Unicode MS</vt:lpstr>
      <vt:lpstr>Calibri</vt:lpstr>
      <vt:lpstr>Canva Sans</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Minimalist Beige Cream Brand Proposal Presentation</dc:title>
  <dc:creator/>
  <cp:lastModifiedBy>欢</cp:lastModifiedBy>
  <cp:revision>27</cp:revision>
  <dcterms:created xsi:type="dcterms:W3CDTF">2006-08-16T00:00:00Z</dcterms:created>
  <dcterms:modified xsi:type="dcterms:W3CDTF">2023-11-29T12:37:11Z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C58391B3146741038587024BA0E72B1C_12</vt:lpwstr>
  </property>
  <property fmtid="{D5CDD505-2E9C-101B-9397-08002B2CF9AE}" pid="3" name="KSOProductBuildVer">
    <vt:lpwstr>2052-12.1.0.15712</vt:lpwstr>
  </property>
</Properties>
</file>