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0" r:id="rId1"/>
  </p:sldMasterIdLst>
  <p:notesMasterIdLst>
    <p:notesMasterId r:id="rId15"/>
  </p:notes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A046ED-63AB-405E-A9C2-AC4B42444C65}" type="datetimeFigureOut">
              <a:rPr lang="en-GB" smtClean="0"/>
              <a:t>20/07/2023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F176A-B0DD-4587-A891-0D7BF1B5C66D}" type="slidenum">
              <a:rPr lang="en-GB" smtClean="0"/>
              <a:t>‹#›</a:t>
            </a:fld>
            <a:endParaRPr lang="en-GB"/>
          </a:p>
        </p:txBody>
      </p:sp>
    </p:spTree>
    <p:extLst>
      <p:ext uri="{BB962C8B-B14F-4D97-AF65-F5344CB8AC3E}">
        <p14:creationId xmlns:p14="http://schemas.microsoft.com/office/powerpoint/2010/main" val="109708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F176A-B0DD-4587-A891-0D7BF1B5C66D}" type="slidenum">
              <a:rPr lang="en-GB" smtClean="0"/>
              <a:t>2</a:t>
            </a:fld>
            <a:endParaRPr lang="en-GB"/>
          </a:p>
        </p:txBody>
      </p:sp>
    </p:spTree>
    <p:extLst>
      <p:ext uri="{BB962C8B-B14F-4D97-AF65-F5344CB8AC3E}">
        <p14:creationId xmlns:p14="http://schemas.microsoft.com/office/powerpoint/2010/main" val="3245621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382821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565165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19290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DE23C7-78A4-413A-A84B-93D4CC0A9EB1}"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85411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DE23C7-78A4-413A-A84B-93D4CC0A9EB1}" type="datetimeFigureOut">
              <a:rPr lang="en-US" smtClean="0"/>
              <a:t>7/20/2023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774005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73089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743120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197645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DE23C7-78A4-413A-A84B-93D4CC0A9EB1}" type="datetimeFigureOut">
              <a:rPr lang="en-US" smtClean="0"/>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07380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DE23C7-78A4-413A-A84B-93D4CC0A9EB1}" type="datetimeFigureOut">
              <a:rPr lang="en-US" smtClean="0"/>
              <a:pPr/>
              <a:t>7/20/2023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2526749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pPr/>
              <a:t>7/20/2023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119864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pPr/>
              <a:t>7/20/2023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32953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pPr/>
              <a:t>7/20/2023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3743769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DE23C7-78A4-413A-A84B-93D4CC0A9EB1}" type="datetimeFigureOut">
              <a:rPr lang="en-US" smtClean="0"/>
              <a:pPr/>
              <a:t>7/20/2023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256735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DE23C7-78A4-413A-A84B-93D4CC0A9EB1}" type="datetimeFigureOut">
              <a:rPr lang="en-US" smtClean="0"/>
              <a:pPr/>
              <a:t>7/20/2023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1882618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924186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E23C7-78A4-413A-A84B-93D4CC0A9EB1}" type="datetimeFigureOut">
              <a:rPr lang="en-US" smtClean="0"/>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184584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CDE23C7-78A4-413A-A84B-93D4CC0A9EB1}" type="datetimeFigureOut">
              <a:rPr lang="en-US" smtClean="0"/>
              <a:pPr/>
              <a:t>7/20/2023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CB39E08-E0E5-4B1A-8F7D-08FE7678A3B6}" type="slidenum">
              <a:rPr lang="en-US" smtClean="0"/>
              <a:pPr/>
              <a:t>‹#›</a:t>
            </a:fld>
            <a:endParaRPr lang="en-US"/>
          </a:p>
        </p:txBody>
      </p:sp>
    </p:spTree>
    <p:extLst>
      <p:ext uri="{BB962C8B-B14F-4D97-AF65-F5344CB8AC3E}">
        <p14:creationId xmlns:p14="http://schemas.microsoft.com/office/powerpoint/2010/main" val="3945839932"/>
      </p:ext>
    </p:extLst>
  </p:cSld>
  <p:clrMap bg1="dk1" tx1="lt1" bg2="dk2" tx2="lt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 id="2147484032" r:id="rId12"/>
    <p:sldLayoutId id="2147484033" r:id="rId13"/>
    <p:sldLayoutId id="2147484034" r:id="rId14"/>
    <p:sldLayoutId id="2147484035" r:id="rId15"/>
    <p:sldLayoutId id="2147484036" r:id="rId16"/>
    <p:sldLayoutId id="214748403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jpeg"/><Relationship Id="rId10" Type="http://schemas.openxmlformats.org/officeDocument/2006/relationships/image" Target="../media/image8.pn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9.jp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11.jp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1.jpe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16.jp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png"/><Relationship Id="rId5" Type="http://schemas.openxmlformats.org/officeDocument/2006/relationships/image" Target="../media/image17.jp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1.jpeg"/><Relationship Id="rId9" Type="http://schemas.openxmlformats.org/officeDocument/2006/relationships/image" Target="../media/image18.jpg"/></Relationships>
</file>

<file path=ppt/slides/_rels/slide13.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14.m4a"/><Relationship Id="rId7" Type="http://schemas.openxmlformats.org/officeDocument/2006/relationships/image" Target="../media/image19.jp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jpeg"/><Relationship Id="rId5" Type="http://schemas.openxmlformats.org/officeDocument/2006/relationships/slideLayout" Target="../slideLayouts/slideLayout2.xml"/><Relationship Id="rId4" Type="http://schemas.openxmlformats.org/officeDocument/2006/relationships/audio" Target="../media/media14.m4a"/></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descr="A person and robot looking at a digital network&#10;&#10;Description automatically generated">
            <a:extLst>
              <a:ext uri="{FF2B5EF4-FFF2-40B4-BE49-F238E27FC236}">
                <a16:creationId xmlns:a16="http://schemas.microsoft.com/office/drawing/2014/main" id="{94D4FF9A-36AB-B424-E002-49B3BCAB0A31}"/>
              </a:ext>
            </a:extLst>
          </p:cNvPr>
          <p:cNvPicPr>
            <a:picLocks noChangeAspect="1"/>
          </p:cNvPicPr>
          <p:nvPr/>
        </p:nvPicPr>
        <p:blipFill rotWithShape="1">
          <a:blip r:embed="rId5">
            <a:duotone>
              <a:prstClr val="black"/>
              <a:schemeClr val="accent5">
                <a:tint val="45000"/>
                <a:satMod val="400000"/>
              </a:schemeClr>
            </a:duotone>
            <a:alphaModFix amt="25000"/>
            <a:extLst>
              <a:ext uri="{28A0092B-C50C-407E-A947-70E740481C1C}">
                <a14:useLocalDpi xmlns:a14="http://schemas.microsoft.com/office/drawing/2010/main" val="0"/>
              </a:ext>
            </a:extLst>
          </a:blip>
          <a:srcRect l="830" t="18182" r="8261"/>
          <a:stretch/>
        </p:blipFill>
        <p:spPr>
          <a:xfrm>
            <a:off x="0" y="0"/>
            <a:ext cx="12191980" cy="6857990"/>
          </a:xfrm>
          <a:prstGeom prst="rect">
            <a:avLst/>
          </a:prstGeom>
          <a:noFill/>
        </p:spPr>
      </p:pic>
      <p:sp>
        <p:nvSpPr>
          <p:cNvPr id="2" name="Title 1">
            <a:extLst>
              <a:ext uri="{FF2B5EF4-FFF2-40B4-BE49-F238E27FC236}">
                <a16:creationId xmlns:a16="http://schemas.microsoft.com/office/drawing/2014/main" id="{3E7F00CF-BAD4-7AD9-BAD6-43BEF3EBF9AD}"/>
              </a:ext>
            </a:extLst>
          </p:cNvPr>
          <p:cNvSpPr>
            <a:spLocks noGrp="1"/>
          </p:cNvSpPr>
          <p:nvPr>
            <p:ph type="ctrTitle"/>
          </p:nvPr>
        </p:nvSpPr>
        <p:spPr>
          <a:xfrm>
            <a:off x="1154955" y="421240"/>
            <a:ext cx="8214489" cy="1143001"/>
          </a:xfrm>
        </p:spPr>
        <p:txBody>
          <a:bodyPr>
            <a:normAutofit/>
          </a:bodyPr>
          <a:lstStyle/>
          <a:p>
            <a:pPr algn="ctr">
              <a:lnSpc>
                <a:spcPct val="90000"/>
              </a:lnSpc>
            </a:pPr>
            <a:r>
              <a:rPr lang="en-GB" sz="3600" dirty="0"/>
              <a:t>How Innovations are Impacting and affecting society </a:t>
            </a:r>
          </a:p>
        </p:txBody>
      </p:sp>
      <p:sp>
        <p:nvSpPr>
          <p:cNvPr id="3" name="Subtitle 2">
            <a:extLst>
              <a:ext uri="{FF2B5EF4-FFF2-40B4-BE49-F238E27FC236}">
                <a16:creationId xmlns:a16="http://schemas.microsoft.com/office/drawing/2014/main" id="{810B7861-8D15-87D7-772D-9687A2CB516A}"/>
              </a:ext>
            </a:extLst>
          </p:cNvPr>
          <p:cNvSpPr>
            <a:spLocks noGrp="1"/>
          </p:cNvSpPr>
          <p:nvPr>
            <p:ph type="subTitle" idx="1"/>
          </p:nvPr>
        </p:nvSpPr>
        <p:spPr>
          <a:xfrm>
            <a:off x="760288" y="3791164"/>
            <a:ext cx="10623477" cy="2527442"/>
          </a:xfrm>
        </p:spPr>
        <p:txBody>
          <a:bodyPr>
            <a:noAutofit/>
          </a:bodyPr>
          <a:lstStyle/>
          <a:p>
            <a:pPr>
              <a:lnSpc>
                <a:spcPct val="90000"/>
              </a:lnSpc>
            </a:pPr>
            <a:r>
              <a:rPr lang="en-GB" dirty="0"/>
              <a:t>Artificial Intelligence (AI) – is a branch of computer science that focuses on creating intelligent machines that can perform tasks that typically require human intelligence. </a:t>
            </a:r>
          </a:p>
          <a:p>
            <a:pPr>
              <a:lnSpc>
                <a:spcPct val="90000"/>
              </a:lnSpc>
            </a:pPr>
            <a:endParaRPr lang="en-GB" dirty="0"/>
          </a:p>
          <a:p>
            <a:pPr>
              <a:lnSpc>
                <a:spcPct val="90000"/>
              </a:lnSpc>
            </a:pPr>
            <a:endParaRPr lang="en-GB" dirty="0"/>
          </a:p>
          <a:p>
            <a:pPr>
              <a:lnSpc>
                <a:spcPct val="90000"/>
              </a:lnSpc>
            </a:pPr>
            <a:r>
              <a:rPr lang="en-GB" dirty="0"/>
              <a:t>These tasks includes problem-solving, speech recognition, learning, planning, perception and natural language recognition</a:t>
            </a:r>
          </a:p>
        </p:txBody>
      </p:sp>
      <p:sp>
        <p:nvSpPr>
          <p:cNvPr id="55" name="Rectangle 5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Slide Number Placeholder 5">
            <a:extLst>
              <a:ext uri="{FF2B5EF4-FFF2-40B4-BE49-F238E27FC236}">
                <a16:creationId xmlns:a16="http://schemas.microsoft.com/office/drawing/2014/main" id="{E27B8990-9A72-47E9-AC0A-F6EB302F4E5E}"/>
              </a:ext>
            </a:extLst>
          </p:cNvPr>
          <p:cNvSpPr>
            <a:spLocks noGrp="1"/>
          </p:cNvSpPr>
          <p:nvPr>
            <p:ph type="sldNum" sz="quarter" idx="12"/>
          </p:nvPr>
        </p:nvSpPr>
        <p:spPr>
          <a:xfrm>
            <a:off x="10352540" y="295729"/>
            <a:ext cx="838199" cy="767687"/>
          </a:xfrm>
        </p:spPr>
        <p:txBody>
          <a:bodyPr>
            <a:normAutofit/>
          </a:bodyPr>
          <a:lstStyle/>
          <a:p>
            <a:pPr>
              <a:spcAft>
                <a:spcPts val="600"/>
              </a:spcAft>
            </a:pPr>
            <a:fld id="{3FAE4C1A-77DB-4702-BC27-716D25204027}" type="slidenum">
              <a:rPr lang="en-US" smtClean="0">
                <a:effectLst>
                  <a:outerShdw blurRad="38100" dist="38100" dir="2700000" algn="tl">
                    <a:srgbClr val="000000">
                      <a:alpha val="43137"/>
                    </a:srgbClr>
                  </a:outerShdw>
                </a:effectLst>
              </a:rPr>
              <a:pPr>
                <a:spcAft>
                  <a:spcPts val="600"/>
                </a:spcAft>
              </a:pPr>
              <a:t>1</a:t>
            </a:fld>
            <a:endParaRPr lang="en-US" dirty="0">
              <a:effectLst>
                <a:outerShdw blurRad="38100" dist="38100" dir="2700000" algn="tl">
                  <a:srgbClr val="000000">
                    <a:alpha val="43137"/>
                  </a:srgbClr>
                </a:outerShdw>
              </a:effectLst>
            </a:endParaRPr>
          </a:p>
        </p:txBody>
      </p:sp>
      <p:pic>
        <p:nvPicPr>
          <p:cNvPr id="4" name="Recorded Sound">
            <a:hlinkClick r:id="" action="ppaction://media"/>
            <a:extLst>
              <a:ext uri="{FF2B5EF4-FFF2-40B4-BE49-F238E27FC236}">
                <a16:creationId xmlns:a16="http://schemas.microsoft.com/office/drawing/2014/main" id="{6E5BAF13-C366-134D-665E-C3F1BA3ECA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075257827"/>
      </p:ext>
    </p:extLst>
  </p:cSld>
  <p:clrMapOvr>
    <a:masterClrMapping/>
  </p:clrMapOvr>
  <mc:AlternateContent xmlns:mc="http://schemas.openxmlformats.org/markup-compatibility/2006" xmlns:p14="http://schemas.microsoft.com/office/powerpoint/2010/main">
    <mc:Choice Requires="p14">
      <p:transition spd="slow" p14:dur="2000" advTm="32893"/>
    </mc:Choice>
    <mc:Fallback xmlns="">
      <p:transition spd="slow" advTm="32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400"/>
                                        <p:tgtEl>
                                          <p:spTgt spid="3">
                                            <p:txEl>
                                              <p:pRg st="3" end="3"/>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par>
                          <p:cTn id="16" fill="hold">
                            <p:stCondLst>
                              <p:cond delay="6720"/>
                            </p:stCondLst>
                            <p:childTnLst>
                              <p:par>
                                <p:cTn id="17" presetID="1" presetClass="mediacall" presetSubtype="0" fill="hold" nodeType="afterEffect">
                                  <p:stCondLst>
                                    <p:cond delay="0"/>
                                  </p:stCondLst>
                                  <p:childTnLst>
                                    <p:cmd type="call" cmd="playFrom(0.0)">
                                      <p:cBhvr>
                                        <p:cTn id="18" dur="267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 name="Picture 24">
            <a:extLst>
              <a:ext uri="{FF2B5EF4-FFF2-40B4-BE49-F238E27FC236}">
                <a16:creationId xmlns:a16="http://schemas.microsoft.com/office/drawing/2014/main" id="{5B89E5C5-A037-45B3-9D37-3658914D47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3" name="Picture 26">
            <a:extLst>
              <a:ext uri="{FF2B5EF4-FFF2-40B4-BE49-F238E27FC236}">
                <a16:creationId xmlns:a16="http://schemas.microsoft.com/office/drawing/2014/main" id="{5ACB93B0-521E-443D-9750-AFCFDDB3E8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4" name="Oval 28">
            <a:extLst>
              <a:ext uri="{FF2B5EF4-FFF2-40B4-BE49-F238E27FC236}">
                <a16:creationId xmlns:a16="http://schemas.microsoft.com/office/drawing/2014/main" id="{DA1DAC79-DDBA-4382-9D43-6E5F685BE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5878"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5" name="Picture 30">
            <a:extLst>
              <a:ext uri="{FF2B5EF4-FFF2-40B4-BE49-F238E27FC236}">
                <a16:creationId xmlns:a16="http://schemas.microsoft.com/office/drawing/2014/main" id="{E0880F10-995F-4F01-A83B-7ECDB7BE79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6" name="Picture 32">
            <a:extLst>
              <a:ext uri="{FF2B5EF4-FFF2-40B4-BE49-F238E27FC236}">
                <a16:creationId xmlns:a16="http://schemas.microsoft.com/office/drawing/2014/main" id="{A2D49266-1F08-40F2-B0E1-1D919DCB57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34">
            <a:extLst>
              <a:ext uri="{FF2B5EF4-FFF2-40B4-BE49-F238E27FC236}">
                <a16:creationId xmlns:a16="http://schemas.microsoft.com/office/drawing/2014/main" id="{6AACA73D-178F-4CFC-99E3-9F4FCBBD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36">
            <a:extLst>
              <a:ext uri="{FF2B5EF4-FFF2-40B4-BE49-F238E27FC236}">
                <a16:creationId xmlns:a16="http://schemas.microsoft.com/office/drawing/2014/main" id="{7B0A5210-2F29-4D85-A400-9C79B13FC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38">
            <a:extLst>
              <a:ext uri="{FF2B5EF4-FFF2-40B4-BE49-F238E27FC236}">
                <a16:creationId xmlns:a16="http://schemas.microsoft.com/office/drawing/2014/main" id="{B0611BBE-2B4A-4DA2-B8A9-CD877B876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w="22225">
            <a:solidFill>
              <a:srgbClr val="44AA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face">
            <a:extLst>
              <a:ext uri="{FF2B5EF4-FFF2-40B4-BE49-F238E27FC236}">
                <a16:creationId xmlns:a16="http://schemas.microsoft.com/office/drawing/2014/main" id="{D24D91DE-4C3C-2DBB-CA4E-D683D45DB301}"/>
              </a:ext>
            </a:extLst>
          </p:cNvPr>
          <p:cNvPicPr>
            <a:picLocks noChangeAspect="1"/>
          </p:cNvPicPr>
          <p:nvPr/>
        </p:nvPicPr>
        <p:blipFill rotWithShape="1">
          <a:blip r:embed="rId10">
            <a:extLst>
              <a:ext uri="{28A0092B-C50C-407E-A947-70E740481C1C}">
                <a14:useLocalDpi xmlns:a14="http://schemas.microsoft.com/office/drawing/2010/main" val="0"/>
              </a:ext>
            </a:extLst>
          </a:blip>
          <a:srcRect r="1" b="2227"/>
          <a:stretch/>
        </p:blipFill>
        <p:spPr>
          <a:xfrm>
            <a:off x="643467" y="643467"/>
            <a:ext cx="10905066" cy="5571066"/>
          </a:xfrm>
          <a:prstGeom prst="rect">
            <a:avLst/>
          </a:prstGeom>
        </p:spPr>
      </p:pic>
      <p:sp>
        <p:nvSpPr>
          <p:cNvPr id="41" name="Rectangle 40">
            <a:extLst>
              <a:ext uri="{FF2B5EF4-FFF2-40B4-BE49-F238E27FC236}">
                <a16:creationId xmlns:a16="http://schemas.microsoft.com/office/drawing/2014/main" id="{91091950-5655-45D2-858E-FE8CBE07C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9F2A4A56-2C29-A816-E645-DF25B2D0F3D2}"/>
              </a:ext>
            </a:extLst>
          </p:cNvPr>
          <p:cNvSpPr txBox="1"/>
          <p:nvPr/>
        </p:nvSpPr>
        <p:spPr>
          <a:xfrm>
            <a:off x="10808413" y="643467"/>
            <a:ext cx="312906" cy="646331"/>
          </a:xfrm>
          <a:prstGeom prst="rect">
            <a:avLst/>
          </a:prstGeom>
          <a:noFill/>
        </p:spPr>
        <p:txBody>
          <a:bodyPr wrap="none" rtlCol="0">
            <a:spAutoFit/>
          </a:bodyPr>
          <a:lstStyle/>
          <a:p>
            <a:r>
              <a:rPr lang="en-GB" dirty="0"/>
              <a:t>2</a:t>
            </a:r>
          </a:p>
          <a:p>
            <a:endParaRPr lang="en-GB" dirty="0"/>
          </a:p>
        </p:txBody>
      </p:sp>
      <p:pic>
        <p:nvPicPr>
          <p:cNvPr id="2" name="Recorded Sound">
            <a:hlinkClick r:id="" action="ppaction://media"/>
            <a:extLst>
              <a:ext uri="{FF2B5EF4-FFF2-40B4-BE49-F238E27FC236}">
                <a16:creationId xmlns:a16="http://schemas.microsoft.com/office/drawing/2014/main" id="{E15B2D36-9471-A776-5EDB-422602BA464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012" y="1732414"/>
            <a:ext cx="406400" cy="406400"/>
          </a:xfrm>
          <a:prstGeom prst="rect">
            <a:avLst/>
          </a:prstGeom>
        </p:spPr>
      </p:pic>
    </p:spTree>
    <p:extLst>
      <p:ext uri="{BB962C8B-B14F-4D97-AF65-F5344CB8AC3E}">
        <p14:creationId xmlns:p14="http://schemas.microsoft.com/office/powerpoint/2010/main" val="391185355"/>
      </p:ext>
    </p:extLst>
  </p:cSld>
  <p:clrMapOvr>
    <a:masterClrMapping/>
  </p:clrMapOvr>
  <mc:AlternateContent xmlns:mc="http://schemas.openxmlformats.org/markup-compatibility/2006">
    <mc:Choice xmlns:p14="http://schemas.microsoft.com/office/powerpoint/2010/main" Requires="p14">
      <p:transition spd="slow" p14:dur="2000" advTm="20806"/>
    </mc:Choice>
    <mc:Fallback>
      <p:transition spd="slow" advTm="20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8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7FE5F-8817-E228-2B51-1DADB839DFD3}"/>
              </a:ext>
            </a:extLst>
          </p:cNvPr>
          <p:cNvSpPr>
            <a:spLocks noGrp="1"/>
          </p:cNvSpPr>
          <p:nvPr>
            <p:ph type="title"/>
          </p:nvPr>
        </p:nvSpPr>
        <p:spPr>
          <a:xfrm>
            <a:off x="646111" y="452718"/>
            <a:ext cx="9404723" cy="852100"/>
          </a:xfrm>
        </p:spPr>
        <p:txBody>
          <a:bodyPr/>
          <a:lstStyle/>
          <a:p>
            <a:r>
              <a:rPr lang="en-GB" sz="3600" dirty="0"/>
              <a:t>Artificial intelligence in healthcare</a:t>
            </a:r>
          </a:p>
        </p:txBody>
      </p:sp>
      <p:sp>
        <p:nvSpPr>
          <p:cNvPr id="3" name="Content Placeholder 2">
            <a:extLst>
              <a:ext uri="{FF2B5EF4-FFF2-40B4-BE49-F238E27FC236}">
                <a16:creationId xmlns:a16="http://schemas.microsoft.com/office/drawing/2014/main" id="{F034A44B-9A22-743B-FB28-BE4EDC187A85}"/>
              </a:ext>
            </a:extLst>
          </p:cNvPr>
          <p:cNvSpPr>
            <a:spLocks noGrp="1"/>
          </p:cNvSpPr>
          <p:nvPr>
            <p:ph idx="1"/>
          </p:nvPr>
        </p:nvSpPr>
        <p:spPr>
          <a:xfrm>
            <a:off x="452064" y="1726058"/>
            <a:ext cx="10972800" cy="4520302"/>
          </a:xfrm>
        </p:spPr>
        <p:txBody>
          <a:bodyPr>
            <a:normAutofit/>
          </a:bodyPr>
          <a:lstStyle/>
          <a:p>
            <a:r>
              <a:rPr lang="en-GB" sz="2400" dirty="0"/>
              <a:t>Medical imaging – AI powered image analysis can assist radiologist in diagnosing diseases like cancer and detecting subtle changes in medical scans such as x-rays, MRI and CT scans. </a:t>
            </a:r>
          </a:p>
          <a:p>
            <a:r>
              <a:rPr lang="en-GB" sz="2400" dirty="0"/>
              <a:t>Diagnostics and diseases prediction – Ai can help diagnosing and predicting patients based on a combination of medical history, symptoms and other data. </a:t>
            </a:r>
          </a:p>
          <a:p>
            <a:r>
              <a:rPr lang="en-GB" sz="2400" dirty="0"/>
              <a:t>Drug discovery – AI can accelerate drug discovery processes by analysing vast amount of biological data and identifying potential drug candidates. </a:t>
            </a:r>
          </a:p>
          <a:p>
            <a:endParaRPr lang="en-GB" dirty="0"/>
          </a:p>
        </p:txBody>
      </p:sp>
      <p:sp>
        <p:nvSpPr>
          <p:cNvPr id="4" name="TextBox 3">
            <a:extLst>
              <a:ext uri="{FF2B5EF4-FFF2-40B4-BE49-F238E27FC236}">
                <a16:creationId xmlns:a16="http://schemas.microsoft.com/office/drawing/2014/main" id="{73BAC565-9C3B-B15B-0612-68E8A358229B}"/>
              </a:ext>
            </a:extLst>
          </p:cNvPr>
          <p:cNvSpPr txBox="1"/>
          <p:nvPr/>
        </p:nvSpPr>
        <p:spPr>
          <a:xfrm>
            <a:off x="10613204" y="611640"/>
            <a:ext cx="544531" cy="369332"/>
          </a:xfrm>
          <a:prstGeom prst="rect">
            <a:avLst/>
          </a:prstGeom>
          <a:noFill/>
        </p:spPr>
        <p:txBody>
          <a:bodyPr wrap="square" rtlCol="0">
            <a:spAutoFit/>
          </a:bodyPr>
          <a:lstStyle/>
          <a:p>
            <a:r>
              <a:rPr lang="en-GB" dirty="0"/>
              <a:t>3</a:t>
            </a:r>
          </a:p>
        </p:txBody>
      </p:sp>
      <p:pic>
        <p:nvPicPr>
          <p:cNvPr id="5" name="Recorded Sound">
            <a:hlinkClick r:id="" action="ppaction://media"/>
            <a:extLst>
              <a:ext uri="{FF2B5EF4-FFF2-40B4-BE49-F238E27FC236}">
                <a16:creationId xmlns:a16="http://schemas.microsoft.com/office/drawing/2014/main" id="{964C32EA-E20F-2ADA-F7E9-468A80630C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896261" y="1304818"/>
            <a:ext cx="406400" cy="406400"/>
          </a:xfrm>
          <a:prstGeom prst="rect">
            <a:avLst/>
          </a:prstGeom>
        </p:spPr>
      </p:pic>
    </p:spTree>
    <p:extLst>
      <p:ext uri="{BB962C8B-B14F-4D97-AF65-F5344CB8AC3E}">
        <p14:creationId xmlns:p14="http://schemas.microsoft.com/office/powerpoint/2010/main" val="2680973212"/>
      </p:ext>
    </p:extLst>
  </p:cSld>
  <p:clrMapOvr>
    <a:masterClrMapping/>
  </p:clrMapOvr>
  <mc:AlternateContent xmlns:mc="http://schemas.openxmlformats.org/markup-compatibility/2006">
    <mc:Choice xmlns:p14="http://schemas.microsoft.com/office/powerpoint/2010/main" Requires="p14">
      <p:transition spd="slow" p14:dur="2000" advTm="41243"/>
    </mc:Choice>
    <mc:Fallback>
      <p:transition spd="slow" advTm="41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2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6"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descr="A robot hand holding a glowing circle with icons&#10;&#10;Description automatically generated">
            <a:extLst>
              <a:ext uri="{FF2B5EF4-FFF2-40B4-BE49-F238E27FC236}">
                <a16:creationId xmlns:a16="http://schemas.microsoft.com/office/drawing/2014/main" id="{A7E57FAE-7FE8-BCFB-4F41-2A335B4A3387}"/>
              </a:ext>
            </a:extLst>
          </p:cNvPr>
          <p:cNvPicPr>
            <a:picLocks noChangeAspect="1"/>
          </p:cNvPicPr>
          <p:nvPr/>
        </p:nvPicPr>
        <p:blipFill rotWithShape="1">
          <a:blip r:embed="rId5">
            <a:extLst>
              <a:ext uri="{28A0092B-C50C-407E-A947-70E740481C1C}">
                <a14:useLocalDpi xmlns:a14="http://schemas.microsoft.com/office/drawing/2010/main" val="0"/>
              </a:ext>
            </a:extLst>
          </a:blip>
          <a:srcRect l="31966" r="30326"/>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5" name="Rectangle 1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8A3C180-84C0-832B-746C-56809C6528A6}"/>
              </a:ext>
            </a:extLst>
          </p:cNvPr>
          <p:cNvSpPr>
            <a:spLocks noGrp="1"/>
          </p:cNvSpPr>
          <p:nvPr>
            <p:ph idx="1"/>
          </p:nvPr>
        </p:nvSpPr>
        <p:spPr>
          <a:xfrm>
            <a:off x="5410950" y="2052918"/>
            <a:ext cx="4638903" cy="4195481"/>
          </a:xfrm>
        </p:spPr>
        <p:txBody>
          <a:bodyPr>
            <a:normAutofit/>
          </a:bodyPr>
          <a:lstStyle/>
          <a:p>
            <a:r>
              <a:rPr lang="en-GB"/>
              <a:t>An AI program has been created to answer emergency calls, recognizing cardiac arrest foster and more often than medical dispatchers.</a:t>
            </a:r>
          </a:p>
          <a:p>
            <a:endParaRPr lang="en-GB"/>
          </a:p>
          <a:p>
            <a:r>
              <a:rPr lang="en-GB"/>
              <a:t>Another example is </a:t>
            </a:r>
            <a:r>
              <a:rPr lang="en-GB" err="1"/>
              <a:t>Kconnect</a:t>
            </a:r>
            <a:r>
              <a:rPr lang="en-GB"/>
              <a:t>, developed by EU to help people find information in multiple language. </a:t>
            </a:r>
          </a:p>
          <a:p>
            <a:endParaRPr lang="en-GB"/>
          </a:p>
          <a:p>
            <a:endParaRPr lang="en-GB"/>
          </a:p>
          <a:p>
            <a:endParaRPr lang="en-GB"/>
          </a:p>
        </p:txBody>
      </p:sp>
      <p:sp>
        <p:nvSpPr>
          <p:cNvPr id="4" name="TextBox 3">
            <a:extLst>
              <a:ext uri="{FF2B5EF4-FFF2-40B4-BE49-F238E27FC236}">
                <a16:creationId xmlns:a16="http://schemas.microsoft.com/office/drawing/2014/main" id="{C970B50E-9BA3-6695-AFEF-3E20A853BC1F}"/>
              </a:ext>
            </a:extLst>
          </p:cNvPr>
          <p:cNvSpPr txBox="1"/>
          <p:nvPr/>
        </p:nvSpPr>
        <p:spPr>
          <a:xfrm>
            <a:off x="10633753" y="609601"/>
            <a:ext cx="400692" cy="369332"/>
          </a:xfrm>
          <a:prstGeom prst="rect">
            <a:avLst/>
          </a:prstGeom>
          <a:noFill/>
        </p:spPr>
        <p:txBody>
          <a:bodyPr wrap="square" rtlCol="0">
            <a:spAutoFit/>
          </a:bodyPr>
          <a:lstStyle/>
          <a:p>
            <a:pPr>
              <a:spcAft>
                <a:spcPts val="600"/>
              </a:spcAft>
            </a:pPr>
            <a:r>
              <a:rPr lang="en-GB"/>
              <a:t>4</a:t>
            </a:r>
          </a:p>
        </p:txBody>
      </p:sp>
      <p:pic>
        <p:nvPicPr>
          <p:cNvPr id="2" name="Recorded Sound">
            <a:hlinkClick r:id="" action="ppaction://media"/>
            <a:extLst>
              <a:ext uri="{FF2B5EF4-FFF2-40B4-BE49-F238E27FC236}">
                <a16:creationId xmlns:a16="http://schemas.microsoft.com/office/drawing/2014/main" id="{FB1E0728-4F7A-01EE-8D66-B3D0E384D69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437331" y="527835"/>
            <a:ext cx="406400" cy="406400"/>
          </a:xfrm>
          <a:prstGeom prst="rect">
            <a:avLst/>
          </a:prstGeom>
        </p:spPr>
      </p:pic>
    </p:spTree>
    <p:extLst>
      <p:ext uri="{BB962C8B-B14F-4D97-AF65-F5344CB8AC3E}">
        <p14:creationId xmlns:p14="http://schemas.microsoft.com/office/powerpoint/2010/main" val="1013358728"/>
      </p:ext>
    </p:extLst>
  </p:cSld>
  <p:clrMapOvr>
    <a:masterClrMapping/>
  </p:clrMapOvr>
  <mc:AlternateContent xmlns:mc="http://schemas.openxmlformats.org/markup-compatibility/2006">
    <mc:Choice xmlns:p14="http://schemas.microsoft.com/office/powerpoint/2010/main" Requires="p14">
      <p:transition spd="slow" p14:dur="2000" advTm="21482"/>
    </mc:Choice>
    <mc:Fallback>
      <p:transition spd="slow" advTm="21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4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6">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0D221D5-EEAB-D7C1-F739-2BED1D87B14C}"/>
              </a:ext>
            </a:extLst>
          </p:cNvPr>
          <p:cNvSpPr>
            <a:spLocks noGrp="1"/>
          </p:cNvSpPr>
          <p:nvPr>
            <p:ph type="title"/>
          </p:nvPr>
        </p:nvSpPr>
        <p:spPr>
          <a:xfrm>
            <a:off x="648930" y="629267"/>
            <a:ext cx="9252154" cy="1016654"/>
          </a:xfrm>
        </p:spPr>
        <p:txBody>
          <a:bodyPr>
            <a:normAutofit/>
          </a:bodyPr>
          <a:lstStyle/>
          <a:p>
            <a:pPr>
              <a:lnSpc>
                <a:spcPct val="90000"/>
              </a:lnSpc>
            </a:pPr>
            <a:r>
              <a:rPr lang="en-GB" sz="3300">
                <a:solidFill>
                  <a:srgbClr val="EBEBEB"/>
                </a:solidFill>
              </a:rPr>
              <a:t>Change making – the art of creating value</a:t>
            </a:r>
          </a:p>
        </p:txBody>
      </p:sp>
      <p:sp useBgFill="1">
        <p:nvSpPr>
          <p:cNvPr id="33" name="Freeform: Shape 32">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2425B78F-3609-6AAA-16B8-48F6F515DE6A}"/>
              </a:ext>
            </a:extLst>
          </p:cNvPr>
          <p:cNvSpPr>
            <a:spLocks noGrp="1"/>
          </p:cNvSpPr>
          <p:nvPr>
            <p:ph idx="1"/>
          </p:nvPr>
        </p:nvSpPr>
        <p:spPr>
          <a:xfrm>
            <a:off x="648931" y="2548281"/>
            <a:ext cx="5122606" cy="3658689"/>
          </a:xfrm>
        </p:spPr>
        <p:txBody>
          <a:bodyPr>
            <a:normAutofit/>
          </a:bodyPr>
          <a:lstStyle/>
          <a:p>
            <a:pPr marL="0" indent="0">
              <a:buNone/>
            </a:pPr>
            <a:r>
              <a:rPr lang="en-GB"/>
              <a:t>Changemakers  are individuals or groups who take proactive steps to bring positive changes to their communities, industries or to the world. </a:t>
            </a:r>
          </a:p>
          <a:p>
            <a:pPr marL="0" indent="0">
              <a:buNone/>
            </a:pPr>
            <a:endParaRPr lang="en-GB"/>
          </a:p>
          <a:p>
            <a:pPr marL="0" indent="0">
              <a:buNone/>
            </a:pPr>
            <a:r>
              <a:rPr lang="en-GB"/>
              <a:t>Their dedication and actions inspire others to get involved in causes they care about and create a collective force for positive change. </a:t>
            </a:r>
          </a:p>
        </p:txBody>
      </p:sp>
      <p:pic>
        <p:nvPicPr>
          <p:cNvPr id="9" name="Picture 8" descr="A group of people posing for a photo&#10;&#10;Description automatically generated">
            <a:extLst>
              <a:ext uri="{FF2B5EF4-FFF2-40B4-BE49-F238E27FC236}">
                <a16:creationId xmlns:a16="http://schemas.microsoft.com/office/drawing/2014/main" id="{1F3A8AAE-FC02-AED3-7980-803BA712B0F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1916" y="2846020"/>
            <a:ext cx="5451627" cy="3066540"/>
          </a:xfrm>
          <a:prstGeom prst="rect">
            <a:avLst/>
          </a:prstGeom>
          <a:effectLst/>
        </p:spPr>
      </p:pic>
      <p:sp>
        <p:nvSpPr>
          <p:cNvPr id="10" name="TextBox 9">
            <a:extLst>
              <a:ext uri="{FF2B5EF4-FFF2-40B4-BE49-F238E27FC236}">
                <a16:creationId xmlns:a16="http://schemas.microsoft.com/office/drawing/2014/main" id="{A2A3FBDC-3EF1-7C26-80A1-5797B94A3755}"/>
              </a:ext>
            </a:extLst>
          </p:cNvPr>
          <p:cNvSpPr txBox="1"/>
          <p:nvPr/>
        </p:nvSpPr>
        <p:spPr>
          <a:xfrm>
            <a:off x="10726220" y="719191"/>
            <a:ext cx="312906" cy="369332"/>
          </a:xfrm>
          <a:prstGeom prst="rect">
            <a:avLst/>
          </a:prstGeom>
          <a:noFill/>
        </p:spPr>
        <p:txBody>
          <a:bodyPr wrap="none" rtlCol="0">
            <a:spAutoFit/>
          </a:bodyPr>
          <a:lstStyle/>
          <a:p>
            <a:r>
              <a:rPr lang="en-GB" dirty="0">
                <a:solidFill>
                  <a:schemeClr val="bg1"/>
                </a:solidFill>
              </a:rPr>
              <a:t>5</a:t>
            </a:r>
          </a:p>
        </p:txBody>
      </p:sp>
      <p:pic>
        <p:nvPicPr>
          <p:cNvPr id="4" name="Recorded Sound">
            <a:hlinkClick r:id="" action="ppaction://media"/>
            <a:extLst>
              <a:ext uri="{FF2B5EF4-FFF2-40B4-BE49-F238E27FC236}">
                <a16:creationId xmlns:a16="http://schemas.microsoft.com/office/drawing/2014/main" id="{7753F90C-D5BE-4C6A-50C9-2F4E633E20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889394" y="1653627"/>
            <a:ext cx="406400" cy="406400"/>
          </a:xfrm>
          <a:prstGeom prst="rect">
            <a:avLst/>
          </a:prstGeom>
        </p:spPr>
      </p:pic>
    </p:spTree>
    <p:extLst>
      <p:ext uri="{BB962C8B-B14F-4D97-AF65-F5344CB8AC3E}">
        <p14:creationId xmlns:p14="http://schemas.microsoft.com/office/powerpoint/2010/main" val="26379644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3573"/>
    </mc:Choice>
    <mc:Fallback>
      <p:transition spd="slow" advTm="23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5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2" name="Picture 11" descr="A person with different logos">
            <a:extLst>
              <a:ext uri="{FF2B5EF4-FFF2-40B4-BE49-F238E27FC236}">
                <a16:creationId xmlns:a16="http://schemas.microsoft.com/office/drawing/2014/main" id="{866A2FD2-CB21-4DE8-4D3A-AC17732BE141}"/>
              </a:ext>
            </a:extLst>
          </p:cNvPr>
          <p:cNvPicPr>
            <a:picLocks noChangeAspect="1"/>
          </p:cNvPicPr>
          <p:nvPr/>
        </p:nvPicPr>
        <p:blipFill rotWithShape="1">
          <a:blip r:embed="rId5">
            <a:extLst>
              <a:ext uri="{28A0092B-C50C-407E-A947-70E740481C1C}">
                <a14:useLocalDpi xmlns:a14="http://schemas.microsoft.com/office/drawing/2010/main" val="0"/>
              </a:ext>
            </a:extLst>
          </a:blip>
          <a:srcRect r="1" b="6129"/>
          <a:stretch/>
        </p:blipFill>
        <p:spPr>
          <a:xfrm>
            <a:off x="647701" y="924674"/>
            <a:ext cx="6493910" cy="5455577"/>
          </a:xfrm>
          <a:prstGeom prst="rect">
            <a:avLst/>
          </a:prstGeom>
          <a:effectLst>
            <a:outerShdw blurRad="50800" dist="38100" dir="5400000" algn="t" rotWithShape="0">
              <a:prstClr val="black">
                <a:alpha val="43000"/>
              </a:prstClr>
            </a:outerShdw>
          </a:effectLst>
        </p:spPr>
      </p:pic>
      <p:sp>
        <p:nvSpPr>
          <p:cNvPr id="9" name="TextBox 8">
            <a:extLst>
              <a:ext uri="{FF2B5EF4-FFF2-40B4-BE49-F238E27FC236}">
                <a16:creationId xmlns:a16="http://schemas.microsoft.com/office/drawing/2014/main" id="{B2128BF4-366B-2ACD-44EF-BC87F6FD1828}"/>
              </a:ext>
            </a:extLst>
          </p:cNvPr>
          <p:cNvSpPr txBox="1"/>
          <p:nvPr/>
        </p:nvSpPr>
        <p:spPr>
          <a:xfrm>
            <a:off x="7789312" y="1447799"/>
            <a:ext cx="3754987" cy="4572001"/>
          </a:xfrm>
          <a:prstGeom prst="rect">
            <a:avLst/>
          </a:prstGeom>
        </p:spPr>
        <p:txBody>
          <a:bodyPr vert="horz" lIns="91440" tIns="45720" rIns="91440" bIns="45720" rtlCol="0">
            <a:normAutofit lnSpcReduction="10000"/>
          </a:bodyPr>
          <a:lstStyle/>
          <a:p>
            <a:pPr>
              <a:spcBef>
                <a:spcPts val="1000"/>
              </a:spcBef>
              <a:buClr>
                <a:schemeClr val="bg2">
                  <a:lumMod val="40000"/>
                  <a:lumOff val="60000"/>
                </a:schemeClr>
              </a:buClr>
              <a:buSzPct val="80000"/>
              <a:buFont typeface="Wingdings 3" charset="2"/>
              <a:buChar char=""/>
            </a:pPr>
            <a:r>
              <a:rPr lang="en-US" sz="2400" dirty="0">
                <a:latin typeface="+mj-lt"/>
                <a:ea typeface="+mj-ea"/>
                <a:cs typeface="+mj-cs"/>
              </a:rPr>
              <a:t>Elon Musk – a famous businessman inventor and innovator who has revolutionized technology. Musk is an inspiration for people and a change maker because in addition to owning several cutting-edge business, he has been advancing aur economy and improving environment</a:t>
            </a:r>
            <a:r>
              <a:rPr lang="en-US" dirty="0">
                <a:latin typeface="+mj-lt"/>
                <a:ea typeface="+mj-ea"/>
                <a:cs typeface="+mj-cs"/>
              </a:rPr>
              <a:t>. </a:t>
            </a:r>
          </a:p>
        </p:txBody>
      </p:sp>
      <p:sp>
        <p:nvSpPr>
          <p:cNvPr id="14" name="TextBox 13">
            <a:extLst>
              <a:ext uri="{FF2B5EF4-FFF2-40B4-BE49-F238E27FC236}">
                <a16:creationId xmlns:a16="http://schemas.microsoft.com/office/drawing/2014/main" id="{21F57926-6274-DA27-4157-EDDC210428AE}"/>
              </a:ext>
            </a:extLst>
          </p:cNvPr>
          <p:cNvSpPr txBox="1"/>
          <p:nvPr/>
        </p:nvSpPr>
        <p:spPr>
          <a:xfrm>
            <a:off x="10726220" y="636998"/>
            <a:ext cx="312906" cy="369332"/>
          </a:xfrm>
          <a:prstGeom prst="rect">
            <a:avLst/>
          </a:prstGeom>
          <a:noFill/>
        </p:spPr>
        <p:txBody>
          <a:bodyPr wrap="none" rtlCol="0">
            <a:spAutoFit/>
          </a:bodyPr>
          <a:lstStyle/>
          <a:p>
            <a:r>
              <a:rPr lang="en-GB" dirty="0"/>
              <a:t>6</a:t>
            </a:r>
          </a:p>
        </p:txBody>
      </p:sp>
      <p:pic>
        <p:nvPicPr>
          <p:cNvPr id="2" name="Recorded Sound">
            <a:hlinkClick r:id="" action="ppaction://media"/>
            <a:extLst>
              <a:ext uri="{FF2B5EF4-FFF2-40B4-BE49-F238E27FC236}">
                <a16:creationId xmlns:a16="http://schemas.microsoft.com/office/drawing/2014/main" id="{184295E6-F844-EBBC-C854-1688CC0C47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89312" y="721474"/>
            <a:ext cx="406400" cy="406400"/>
          </a:xfrm>
          <a:prstGeom prst="rect">
            <a:avLst/>
          </a:prstGeom>
        </p:spPr>
      </p:pic>
    </p:spTree>
    <p:extLst>
      <p:ext uri="{BB962C8B-B14F-4D97-AF65-F5344CB8AC3E}">
        <p14:creationId xmlns:p14="http://schemas.microsoft.com/office/powerpoint/2010/main" val="920589441"/>
      </p:ext>
    </p:extLst>
  </p:cSld>
  <p:clrMapOvr>
    <a:masterClrMapping/>
  </p:clrMapOvr>
  <mc:AlternateContent xmlns:mc="http://schemas.openxmlformats.org/markup-compatibility/2006">
    <mc:Choice xmlns:p14="http://schemas.microsoft.com/office/powerpoint/2010/main" Requires="p14">
      <p:transition spd="slow" p14:dur="2000" advTm="21911"/>
    </mc:Choice>
    <mc:Fallback>
      <p:transition spd="slow" advTm="21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9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9" name="Rectangle 1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7" name="Freeform: Shape 1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00210CA5-591F-E5D8-7137-EF35F6A4EC0A}"/>
              </a:ext>
            </a:extLst>
          </p:cNvPr>
          <p:cNvSpPr>
            <a:spLocks noGrp="1"/>
          </p:cNvSpPr>
          <p:nvPr>
            <p:ph idx="1"/>
          </p:nvPr>
        </p:nvSpPr>
        <p:spPr>
          <a:xfrm>
            <a:off x="648931" y="2548281"/>
            <a:ext cx="5122606" cy="3658689"/>
          </a:xfrm>
        </p:spPr>
        <p:txBody>
          <a:bodyPr>
            <a:normAutofit/>
          </a:bodyPr>
          <a:lstStyle/>
          <a:p>
            <a:pPr>
              <a:lnSpc>
                <a:spcPct val="90000"/>
              </a:lnSpc>
            </a:pPr>
            <a:r>
              <a:rPr lang="en-GB" sz="1600" b="1" dirty="0"/>
              <a:t>Tesla is an electric car company founded by Elon Musk, the most valuable electric car company. Tesla cars have gained popularity for their combination of sustainable technology, performance and sleek design.</a:t>
            </a:r>
          </a:p>
          <a:p>
            <a:pPr>
              <a:lnSpc>
                <a:spcPct val="90000"/>
              </a:lnSpc>
            </a:pPr>
            <a:r>
              <a:rPr lang="en-GB" sz="1600" b="1" dirty="0"/>
              <a:t>One of the most important features of Tesla cars is the fast-charging time which allows users to charge from 0% to 80% in less than 25 min.</a:t>
            </a:r>
          </a:p>
          <a:p>
            <a:pPr>
              <a:lnSpc>
                <a:spcPct val="90000"/>
              </a:lnSpc>
            </a:pPr>
            <a:r>
              <a:rPr lang="en-GB" sz="1600" b="1" dirty="0"/>
              <a:t>Another important asset of Tesla Company is the charging stations which are distributed worldwide and strategically positioned so that if you embark in a long journey, you can charge anywhere you need. </a:t>
            </a:r>
          </a:p>
        </p:txBody>
      </p:sp>
      <p:pic>
        <p:nvPicPr>
          <p:cNvPr id="6" name="Picture 5" descr="A map of europe with red pins&#10;&#10;Description automatically generated">
            <a:extLst>
              <a:ext uri="{FF2B5EF4-FFF2-40B4-BE49-F238E27FC236}">
                <a16:creationId xmlns:a16="http://schemas.microsoft.com/office/drawing/2014/main" id="{81A9F07C-F766-18DD-08E0-54AA3B6D82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1916" y="2384366"/>
            <a:ext cx="5918574" cy="4088353"/>
          </a:xfrm>
          <a:prstGeom prst="rect">
            <a:avLst/>
          </a:prstGeom>
          <a:effectLst/>
        </p:spPr>
      </p:pic>
      <p:sp>
        <p:nvSpPr>
          <p:cNvPr id="4" name="TextBox 3">
            <a:extLst>
              <a:ext uri="{FF2B5EF4-FFF2-40B4-BE49-F238E27FC236}">
                <a16:creationId xmlns:a16="http://schemas.microsoft.com/office/drawing/2014/main" id="{C15D2C06-EFB0-BD16-55B2-2568E426A779}"/>
              </a:ext>
            </a:extLst>
          </p:cNvPr>
          <p:cNvSpPr txBox="1"/>
          <p:nvPr/>
        </p:nvSpPr>
        <p:spPr>
          <a:xfrm>
            <a:off x="10705672" y="554804"/>
            <a:ext cx="312906" cy="369332"/>
          </a:xfrm>
          <a:prstGeom prst="rect">
            <a:avLst/>
          </a:prstGeom>
          <a:noFill/>
        </p:spPr>
        <p:txBody>
          <a:bodyPr wrap="none" rtlCol="0">
            <a:spAutoFit/>
          </a:bodyPr>
          <a:lstStyle/>
          <a:p>
            <a:pPr>
              <a:spcAft>
                <a:spcPts val="600"/>
              </a:spcAft>
            </a:pPr>
            <a:r>
              <a:rPr lang="en-GB" dirty="0">
                <a:solidFill>
                  <a:schemeClr val="bg1"/>
                </a:solidFill>
              </a:rPr>
              <a:t>7</a:t>
            </a:r>
          </a:p>
        </p:txBody>
      </p:sp>
      <p:pic>
        <p:nvPicPr>
          <p:cNvPr id="2" name="Recorded Sound">
            <a:hlinkClick r:id="" action="ppaction://media"/>
            <a:extLst>
              <a:ext uri="{FF2B5EF4-FFF2-40B4-BE49-F238E27FC236}">
                <a16:creationId xmlns:a16="http://schemas.microsoft.com/office/drawing/2014/main" id="{49065880-45B1-D881-A70D-E27EA867DA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35979" y="1795885"/>
            <a:ext cx="406400" cy="406400"/>
          </a:xfrm>
          <a:prstGeom prst="rect">
            <a:avLst/>
          </a:prstGeom>
        </p:spPr>
      </p:pic>
    </p:spTree>
    <p:extLst>
      <p:ext uri="{BB962C8B-B14F-4D97-AF65-F5344CB8AC3E}">
        <p14:creationId xmlns:p14="http://schemas.microsoft.com/office/powerpoint/2010/main" val="9672050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2700"/>
    </mc:Choice>
    <mc:Fallback>
      <p:transition spd="slow" advTm="42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7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F7CE9-8F19-7C01-7AF0-9C9D685F4F6B}"/>
              </a:ext>
            </a:extLst>
          </p:cNvPr>
          <p:cNvSpPr>
            <a:spLocks noGrp="1"/>
          </p:cNvSpPr>
          <p:nvPr>
            <p:ph type="title"/>
          </p:nvPr>
        </p:nvSpPr>
        <p:spPr>
          <a:xfrm>
            <a:off x="6742108" y="629266"/>
            <a:ext cx="3307744" cy="1641986"/>
          </a:xfrm>
        </p:spPr>
        <p:txBody>
          <a:bodyPr vert="horz" lIns="91440" tIns="45720" rIns="91440" bIns="45720" rtlCol="0" anchor="t">
            <a:normAutofit/>
          </a:bodyPr>
          <a:lstStyle/>
          <a:p>
            <a:r>
              <a:rPr lang="en-US"/>
              <a:t>Funding your idea</a:t>
            </a:r>
          </a:p>
        </p:txBody>
      </p:sp>
      <p:pic>
        <p:nvPicPr>
          <p:cNvPr id="6" name="Content Placeholder 5" descr="A blue and white background with white text&#10;&#10;Description automatically generated">
            <a:extLst>
              <a:ext uri="{FF2B5EF4-FFF2-40B4-BE49-F238E27FC236}">
                <a16:creationId xmlns:a16="http://schemas.microsoft.com/office/drawing/2014/main" id="{795169D5-EB03-F6EB-8D4E-2F68F9B5AA10}"/>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b="7445"/>
          <a:stretch/>
        </p:blipFill>
        <p:spPr>
          <a:xfrm>
            <a:off x="-2" y="10"/>
            <a:ext cx="6094407" cy="6857990"/>
          </a:xfrm>
          <a:prstGeom prst="rect">
            <a:avLst/>
          </a:prstGeom>
        </p:spPr>
      </p:pic>
      <p:pic>
        <p:nvPicPr>
          <p:cNvPr id="8" name="Picture 7" descr="A close-up of hands holding money and lightbulb">
            <a:extLst>
              <a:ext uri="{FF2B5EF4-FFF2-40B4-BE49-F238E27FC236}">
                <a16:creationId xmlns:a16="http://schemas.microsoft.com/office/drawing/2014/main" id="{802D944C-245E-8EF9-EF2D-B6DE6B6E9F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53224" y="2271252"/>
            <a:ext cx="5217017" cy="3853100"/>
          </a:xfrm>
          <a:prstGeom prst="rect">
            <a:avLst/>
          </a:prstGeom>
        </p:spPr>
      </p:pic>
      <p:sp>
        <p:nvSpPr>
          <p:cNvPr id="9" name="TextBox 8">
            <a:extLst>
              <a:ext uri="{FF2B5EF4-FFF2-40B4-BE49-F238E27FC236}">
                <a16:creationId xmlns:a16="http://schemas.microsoft.com/office/drawing/2014/main" id="{8B086720-4BB1-8B87-3A91-9E4DE2F38E49}"/>
              </a:ext>
            </a:extLst>
          </p:cNvPr>
          <p:cNvSpPr txBox="1"/>
          <p:nvPr/>
        </p:nvSpPr>
        <p:spPr>
          <a:xfrm>
            <a:off x="10736494" y="629266"/>
            <a:ext cx="312906" cy="369332"/>
          </a:xfrm>
          <a:prstGeom prst="rect">
            <a:avLst/>
          </a:prstGeom>
          <a:noFill/>
        </p:spPr>
        <p:txBody>
          <a:bodyPr wrap="none" rtlCol="0">
            <a:spAutoFit/>
          </a:bodyPr>
          <a:lstStyle/>
          <a:p>
            <a:r>
              <a:rPr lang="en-GB" dirty="0"/>
              <a:t>8</a:t>
            </a:r>
          </a:p>
        </p:txBody>
      </p:sp>
      <p:pic>
        <p:nvPicPr>
          <p:cNvPr id="3" name="Recorded Sound">
            <a:hlinkClick r:id="" action="ppaction://media"/>
            <a:extLst>
              <a:ext uri="{FF2B5EF4-FFF2-40B4-BE49-F238E27FC236}">
                <a16:creationId xmlns:a16="http://schemas.microsoft.com/office/drawing/2014/main" id="{B5D1455D-62F4-65B2-20B1-99CEF8332DF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55191" y="975481"/>
            <a:ext cx="406400" cy="406400"/>
          </a:xfrm>
          <a:prstGeom prst="rect">
            <a:avLst/>
          </a:prstGeom>
        </p:spPr>
      </p:pic>
    </p:spTree>
    <p:extLst>
      <p:ext uri="{BB962C8B-B14F-4D97-AF65-F5344CB8AC3E}">
        <p14:creationId xmlns:p14="http://schemas.microsoft.com/office/powerpoint/2010/main" val="2264268547"/>
      </p:ext>
    </p:extLst>
  </p:cSld>
  <p:clrMapOvr>
    <a:masterClrMapping/>
  </p:clrMapOvr>
  <mc:AlternateContent xmlns:mc="http://schemas.openxmlformats.org/markup-compatibility/2006">
    <mc:Choice xmlns:p14="http://schemas.microsoft.com/office/powerpoint/2010/main" Requires="p14">
      <p:transition spd="slow" p14:dur="2000" advTm="54756"/>
    </mc:Choice>
    <mc:Fallback>
      <p:transition spd="slow" advTm="54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68A91C9-2387-2534-D878-B2D6DCDC0782}"/>
              </a:ext>
            </a:extLst>
          </p:cNvPr>
          <p:cNvSpPr>
            <a:spLocks noGrp="1"/>
          </p:cNvSpPr>
          <p:nvPr>
            <p:ph type="title"/>
          </p:nvPr>
        </p:nvSpPr>
        <p:spPr>
          <a:xfrm>
            <a:off x="636916" y="5901070"/>
            <a:ext cx="9184606" cy="624335"/>
          </a:xfrm>
        </p:spPr>
        <p:txBody>
          <a:bodyPr vert="horz" lIns="91440" tIns="45720" rIns="91440" bIns="45720" rtlCol="0" anchor="b">
            <a:normAutofit/>
          </a:bodyPr>
          <a:lstStyle/>
          <a:p>
            <a:pPr>
              <a:lnSpc>
                <a:spcPct val="90000"/>
              </a:lnSpc>
            </a:pPr>
            <a:r>
              <a:rPr lang="en-US" sz="3600" dirty="0"/>
              <a:t>Understanding social enterprise</a:t>
            </a:r>
          </a:p>
        </p:txBody>
      </p:sp>
      <p:pic>
        <p:nvPicPr>
          <p:cNvPr id="5" name="Picture 4" descr="A diagram of a company's company's business&#10;&#10;Description automatically generated">
            <a:extLst>
              <a:ext uri="{FF2B5EF4-FFF2-40B4-BE49-F238E27FC236}">
                <a16:creationId xmlns:a16="http://schemas.microsoft.com/office/drawing/2014/main" id="{68FF8433-86B3-1779-7A87-3EEC248108B4}"/>
              </a:ext>
            </a:extLst>
          </p:cNvPr>
          <p:cNvPicPr>
            <a:picLocks noChangeAspect="1"/>
          </p:cNvPicPr>
          <p:nvPr/>
        </p:nvPicPr>
        <p:blipFill rotWithShape="1">
          <a:blip r:embed="rId9">
            <a:extLst>
              <a:ext uri="{28A0092B-C50C-407E-A947-70E740481C1C}">
                <a14:useLocalDpi xmlns:a14="http://schemas.microsoft.com/office/drawing/2010/main" val="0"/>
              </a:ext>
            </a:extLst>
          </a:blip>
          <a:srcRect t="9074" r="-1" b="21201"/>
          <a:stretch/>
        </p:blipFill>
        <p:spPr>
          <a:xfrm>
            <a:off x="372140" y="640079"/>
            <a:ext cx="10065672" cy="5048339"/>
          </a:xfrm>
          <a:prstGeom prst="rect">
            <a:avLst/>
          </a:prstGeom>
          <a:effectLst>
            <a:outerShdw blurRad="50800" dist="38100" dir="5400000" algn="t" rotWithShape="0">
              <a:prstClr val="black">
                <a:alpha val="43000"/>
              </a:prstClr>
            </a:outerShdw>
          </a:effectLst>
        </p:spPr>
      </p:pic>
      <p:sp>
        <p:nvSpPr>
          <p:cNvPr id="6" name="TextBox 5">
            <a:extLst>
              <a:ext uri="{FF2B5EF4-FFF2-40B4-BE49-F238E27FC236}">
                <a16:creationId xmlns:a16="http://schemas.microsoft.com/office/drawing/2014/main" id="{DFE2C137-D53E-D5C5-B6E9-7E019A5F4E4A}"/>
              </a:ext>
            </a:extLst>
          </p:cNvPr>
          <p:cNvSpPr txBox="1"/>
          <p:nvPr/>
        </p:nvSpPr>
        <p:spPr>
          <a:xfrm>
            <a:off x="10749516" y="754912"/>
            <a:ext cx="312906" cy="369332"/>
          </a:xfrm>
          <a:prstGeom prst="rect">
            <a:avLst/>
          </a:prstGeom>
          <a:noFill/>
        </p:spPr>
        <p:txBody>
          <a:bodyPr wrap="none" rtlCol="0">
            <a:spAutoFit/>
          </a:bodyPr>
          <a:lstStyle/>
          <a:p>
            <a:r>
              <a:rPr lang="en-GB" dirty="0"/>
              <a:t>9</a:t>
            </a:r>
          </a:p>
        </p:txBody>
      </p:sp>
      <p:pic>
        <p:nvPicPr>
          <p:cNvPr id="3" name="Recorded Sound">
            <a:hlinkClick r:id="" action="ppaction://media"/>
            <a:extLst>
              <a:ext uri="{FF2B5EF4-FFF2-40B4-BE49-F238E27FC236}">
                <a16:creationId xmlns:a16="http://schemas.microsoft.com/office/drawing/2014/main" id="{32C1EA9E-4B2E-86C9-3FFA-E712DD0491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73542" y="6010037"/>
            <a:ext cx="406400" cy="406400"/>
          </a:xfrm>
          <a:prstGeom prst="rect">
            <a:avLst/>
          </a:prstGeom>
        </p:spPr>
      </p:pic>
    </p:spTree>
    <p:extLst>
      <p:ext uri="{BB962C8B-B14F-4D97-AF65-F5344CB8AC3E}">
        <p14:creationId xmlns:p14="http://schemas.microsoft.com/office/powerpoint/2010/main" val="225103858"/>
      </p:ext>
    </p:extLst>
  </p:cSld>
  <p:clrMapOvr>
    <a:masterClrMapping/>
  </p:clrMapOvr>
  <mc:AlternateContent xmlns:mc="http://schemas.openxmlformats.org/markup-compatibility/2006">
    <mc:Choice xmlns:p14="http://schemas.microsoft.com/office/powerpoint/2010/main" Requires="p14">
      <p:transition spd="slow" p14:dur="2000" advTm="24644"/>
    </mc:Choice>
    <mc:Fallback>
      <p:transition spd="slow" advTm="24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6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 name="Picture 6" descr="A close-up of words&#10;&#10;Description automatically generated">
            <a:extLst>
              <a:ext uri="{FF2B5EF4-FFF2-40B4-BE49-F238E27FC236}">
                <a16:creationId xmlns:a16="http://schemas.microsoft.com/office/drawing/2014/main" id="{DEFAE5F0-A25F-6E27-4F2F-8070608CEE2C}"/>
              </a:ext>
            </a:extLst>
          </p:cNvPr>
          <p:cNvPicPr>
            <a:picLocks noChangeAspect="1"/>
          </p:cNvPicPr>
          <p:nvPr/>
        </p:nvPicPr>
        <p:blipFill rotWithShape="1">
          <a:blip r:embed="rId5">
            <a:extLst>
              <a:ext uri="{28A0092B-C50C-407E-A947-70E740481C1C}">
                <a14:useLocalDpi xmlns:a14="http://schemas.microsoft.com/office/drawing/2010/main" val="0"/>
              </a:ext>
            </a:extLst>
          </a:blip>
          <a:srcRect l="19019" r="19609"/>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24" name="Rectangle 23">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1803177-14C8-1181-2121-5BC2D6A908D9}"/>
              </a:ext>
            </a:extLst>
          </p:cNvPr>
          <p:cNvSpPr>
            <a:spLocks noGrp="1"/>
          </p:cNvSpPr>
          <p:nvPr>
            <p:ph idx="1"/>
          </p:nvPr>
        </p:nvSpPr>
        <p:spPr>
          <a:xfrm>
            <a:off x="647701" y="2438401"/>
            <a:ext cx="4797256" cy="3809998"/>
          </a:xfrm>
        </p:spPr>
        <p:txBody>
          <a:bodyPr>
            <a:normAutofit/>
          </a:bodyPr>
          <a:lstStyle/>
          <a:p>
            <a:pPr>
              <a:spcAft>
                <a:spcPts val="800"/>
              </a:spcAft>
            </a:pPr>
            <a:r>
              <a:rPr lang="en-GB" kern="100">
                <a:effectLst/>
                <a:latin typeface="Calibri" panose="020F0502020204030204" pitchFamily="34" charset="0"/>
                <a:ea typeface="Calibri" panose="020F0502020204030204" pitchFamily="34" charset="0"/>
                <a:cs typeface="Calibri" panose="020F0502020204030204" pitchFamily="34" charset="0"/>
              </a:rPr>
              <a:t>Social enterprises can take various legal forms, including nonprofit organizations, cooperatives, social purpose corporations, or hybrid models that combine aspects of both for-profit and non-profit entities. They are part of a growing movement that seeks to harness the power of business to address social and environmental challenges, driving positive changes in society. </a:t>
            </a:r>
            <a:endParaRPr lang="en-GB" kern="1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5" name="TextBox 4">
            <a:extLst>
              <a:ext uri="{FF2B5EF4-FFF2-40B4-BE49-F238E27FC236}">
                <a16:creationId xmlns:a16="http://schemas.microsoft.com/office/drawing/2014/main" id="{01E96F58-6B65-FE57-59A1-00C760922161}"/>
              </a:ext>
            </a:extLst>
          </p:cNvPr>
          <p:cNvSpPr txBox="1"/>
          <p:nvPr/>
        </p:nvSpPr>
        <p:spPr>
          <a:xfrm>
            <a:off x="10767317" y="565079"/>
            <a:ext cx="441146" cy="369332"/>
          </a:xfrm>
          <a:prstGeom prst="rect">
            <a:avLst/>
          </a:prstGeom>
          <a:noFill/>
        </p:spPr>
        <p:txBody>
          <a:bodyPr wrap="none" rtlCol="0">
            <a:spAutoFit/>
          </a:bodyPr>
          <a:lstStyle/>
          <a:p>
            <a:pPr>
              <a:spcAft>
                <a:spcPts val="600"/>
              </a:spcAft>
            </a:pPr>
            <a:r>
              <a:rPr lang="en-GB"/>
              <a:t>10</a:t>
            </a:r>
          </a:p>
        </p:txBody>
      </p:sp>
      <p:pic>
        <p:nvPicPr>
          <p:cNvPr id="2" name="Recorded Sound">
            <a:hlinkClick r:id="" action="ppaction://media"/>
            <a:extLst>
              <a:ext uri="{FF2B5EF4-FFF2-40B4-BE49-F238E27FC236}">
                <a16:creationId xmlns:a16="http://schemas.microsoft.com/office/drawing/2014/main" id="{CA9A3815-D993-C8F6-F6DA-410C825686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639929" y="1143000"/>
            <a:ext cx="406400" cy="406400"/>
          </a:xfrm>
          <a:prstGeom prst="rect">
            <a:avLst/>
          </a:prstGeom>
        </p:spPr>
      </p:pic>
    </p:spTree>
    <p:extLst>
      <p:ext uri="{BB962C8B-B14F-4D97-AF65-F5344CB8AC3E}">
        <p14:creationId xmlns:p14="http://schemas.microsoft.com/office/powerpoint/2010/main" val="87986764"/>
      </p:ext>
    </p:extLst>
  </p:cSld>
  <p:clrMapOvr>
    <a:masterClrMapping/>
  </p:clrMapOvr>
  <mc:AlternateContent xmlns:mc="http://schemas.openxmlformats.org/markup-compatibility/2006">
    <mc:Choice xmlns:p14="http://schemas.microsoft.com/office/powerpoint/2010/main" Requires="p14">
      <p:transition spd="slow" p14:dur="2000" advTm="27935"/>
    </mc:Choice>
    <mc:Fallback>
      <p:transition spd="slow" advTm="27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B5ADB-AB0C-CC46-F9E1-C87A27C0516E}"/>
              </a:ext>
            </a:extLst>
          </p:cNvPr>
          <p:cNvSpPr>
            <a:spLocks noGrp="1"/>
          </p:cNvSpPr>
          <p:nvPr>
            <p:ph type="title"/>
          </p:nvPr>
        </p:nvSpPr>
        <p:spPr>
          <a:xfrm>
            <a:off x="650669" y="629266"/>
            <a:ext cx="3330328" cy="1641986"/>
          </a:xfrm>
        </p:spPr>
        <p:txBody>
          <a:bodyPr>
            <a:normAutofit/>
          </a:bodyPr>
          <a:lstStyle/>
          <a:p>
            <a:r>
              <a:rPr lang="en-GB" dirty="0"/>
              <a:t>Measuring success</a:t>
            </a:r>
          </a:p>
        </p:txBody>
      </p:sp>
      <p:pic>
        <p:nvPicPr>
          <p:cNvPr id="5" name="Picture 4" descr="A hand holding a ruler and a stack of wooden blocks&#10;&#10;Description automatically generated">
            <a:extLst>
              <a:ext uri="{FF2B5EF4-FFF2-40B4-BE49-F238E27FC236}">
                <a16:creationId xmlns:a16="http://schemas.microsoft.com/office/drawing/2014/main" id="{95A29540-A2D2-D20A-D272-B4FFF80E582A}"/>
              </a:ext>
            </a:extLst>
          </p:cNvPr>
          <p:cNvPicPr>
            <a:picLocks noChangeAspect="1"/>
          </p:cNvPicPr>
          <p:nvPr/>
        </p:nvPicPr>
        <p:blipFill rotWithShape="1">
          <a:blip r:embed="rId5">
            <a:extLst>
              <a:ext uri="{28A0092B-C50C-407E-A947-70E740481C1C}">
                <a14:useLocalDpi xmlns:a14="http://schemas.microsoft.com/office/drawing/2010/main" val="0"/>
              </a:ext>
            </a:extLst>
          </a:blip>
          <a:srcRect l="26416" r="-1" b="-1"/>
          <a:stretch/>
        </p:blipFill>
        <p:spPr>
          <a:xfrm>
            <a:off x="4634680" y="10"/>
            <a:ext cx="7560130" cy="6857990"/>
          </a:xfrm>
          <a:prstGeom prst="rect">
            <a:avLst/>
          </a:prstGeom>
        </p:spPr>
      </p:pic>
      <p:sp>
        <p:nvSpPr>
          <p:cNvPr id="10" name="Rectangle 9">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3317B47-9D28-11F0-A12E-E1CD32E0483B}"/>
              </a:ext>
            </a:extLst>
          </p:cNvPr>
          <p:cNvSpPr>
            <a:spLocks noGrp="1"/>
          </p:cNvSpPr>
          <p:nvPr>
            <p:ph idx="1"/>
          </p:nvPr>
        </p:nvSpPr>
        <p:spPr>
          <a:xfrm>
            <a:off x="650669" y="2438400"/>
            <a:ext cx="3330328" cy="3809999"/>
          </a:xfrm>
        </p:spPr>
        <p:txBody>
          <a:bodyPr>
            <a:normAutofit/>
          </a:bodyPr>
          <a:lstStyle/>
          <a:p>
            <a:r>
              <a:rPr lang="en-GB" dirty="0"/>
              <a:t>Success is often associated with achieving specific accomplishments or desired outcomes that are considered meaningful and significant to an individual or a group. </a:t>
            </a:r>
          </a:p>
        </p:txBody>
      </p:sp>
      <p:sp>
        <p:nvSpPr>
          <p:cNvPr id="6" name="TextBox 5">
            <a:extLst>
              <a:ext uri="{FF2B5EF4-FFF2-40B4-BE49-F238E27FC236}">
                <a16:creationId xmlns:a16="http://schemas.microsoft.com/office/drawing/2014/main" id="{5B7D3B88-D783-6628-CAAF-A8E542629FAF}"/>
              </a:ext>
            </a:extLst>
          </p:cNvPr>
          <p:cNvSpPr txBox="1"/>
          <p:nvPr/>
        </p:nvSpPr>
        <p:spPr>
          <a:xfrm>
            <a:off x="10611293" y="629266"/>
            <a:ext cx="441146" cy="369332"/>
          </a:xfrm>
          <a:prstGeom prst="rect">
            <a:avLst/>
          </a:prstGeom>
          <a:noFill/>
        </p:spPr>
        <p:txBody>
          <a:bodyPr wrap="none" rtlCol="0">
            <a:spAutoFit/>
          </a:bodyPr>
          <a:lstStyle/>
          <a:p>
            <a:r>
              <a:rPr lang="en-GB" dirty="0"/>
              <a:t>11</a:t>
            </a:r>
          </a:p>
        </p:txBody>
      </p:sp>
      <p:pic>
        <p:nvPicPr>
          <p:cNvPr id="4" name="Recorded Sound">
            <a:hlinkClick r:id="" action="ppaction://media"/>
            <a:extLst>
              <a:ext uri="{FF2B5EF4-FFF2-40B4-BE49-F238E27FC236}">
                <a16:creationId xmlns:a16="http://schemas.microsoft.com/office/drawing/2014/main" id="{7DC8618A-8798-241C-66B3-1FD8A07DEC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28280" y="1988335"/>
            <a:ext cx="406400" cy="406400"/>
          </a:xfrm>
          <a:prstGeom prst="rect">
            <a:avLst/>
          </a:prstGeom>
        </p:spPr>
      </p:pic>
    </p:spTree>
    <p:extLst>
      <p:ext uri="{BB962C8B-B14F-4D97-AF65-F5344CB8AC3E}">
        <p14:creationId xmlns:p14="http://schemas.microsoft.com/office/powerpoint/2010/main" val="2738469387"/>
      </p:ext>
    </p:extLst>
  </p:cSld>
  <p:clrMapOvr>
    <a:masterClrMapping/>
  </p:clrMapOvr>
  <mc:AlternateContent xmlns:mc="http://schemas.openxmlformats.org/markup-compatibility/2006">
    <mc:Choice xmlns:p14="http://schemas.microsoft.com/office/powerpoint/2010/main" Requires="p14">
      <p:transition spd="slow" p14:dur="2000" advTm="14979"/>
    </mc:Choice>
    <mc:Fallback>
      <p:transition spd="slow" advTm="14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9" name="Picture 4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0" name="Picture 4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 name="Oval 5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2" name="Picture 5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3" name="Picture 5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4" name="Rectangle 5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DAD396A-D4A1-5CA2-3C7C-9C53D2F45092}"/>
              </a:ext>
            </a:extLst>
          </p:cNvPr>
          <p:cNvSpPr>
            <a:spLocks noGrp="1"/>
          </p:cNvSpPr>
          <p:nvPr>
            <p:ph type="title"/>
          </p:nvPr>
        </p:nvSpPr>
        <p:spPr>
          <a:xfrm>
            <a:off x="636916" y="5586983"/>
            <a:ext cx="9184606" cy="762000"/>
          </a:xfrm>
        </p:spPr>
        <p:txBody>
          <a:bodyPr vert="horz" lIns="91440" tIns="45720" rIns="91440" bIns="45720" rtlCol="0" anchor="b">
            <a:normAutofit/>
          </a:bodyPr>
          <a:lstStyle/>
          <a:p>
            <a:r>
              <a:rPr lang="en-US" sz="3200" b="1" dirty="0"/>
              <a:t>The Pygmalion effect</a:t>
            </a:r>
          </a:p>
        </p:txBody>
      </p:sp>
      <p:pic>
        <p:nvPicPr>
          <p:cNvPr id="5" name="Picture 4" descr="A diagram of a problem&#10;&#10;Description automatically generated">
            <a:extLst>
              <a:ext uri="{FF2B5EF4-FFF2-40B4-BE49-F238E27FC236}">
                <a16:creationId xmlns:a16="http://schemas.microsoft.com/office/drawing/2014/main" id="{6CD5A73E-D14F-77D1-898E-68B5F71C9649}"/>
              </a:ext>
            </a:extLst>
          </p:cNvPr>
          <p:cNvPicPr>
            <a:picLocks noChangeAspect="1"/>
          </p:cNvPicPr>
          <p:nvPr/>
        </p:nvPicPr>
        <p:blipFill rotWithShape="1">
          <a:blip r:embed="rId9">
            <a:extLst>
              <a:ext uri="{28A0092B-C50C-407E-A947-70E740481C1C}">
                <a14:useLocalDpi xmlns:a14="http://schemas.microsoft.com/office/drawing/2010/main" val="0"/>
              </a:ext>
            </a:extLst>
          </a:blip>
          <a:srcRect t="1516" r="-1" b="435"/>
          <a:stretch/>
        </p:blipFill>
        <p:spPr>
          <a:xfrm>
            <a:off x="635458" y="640080"/>
            <a:ext cx="9802354" cy="4846320"/>
          </a:xfrm>
          <a:prstGeom prst="rect">
            <a:avLst/>
          </a:prstGeom>
          <a:effectLst>
            <a:outerShdw blurRad="50800" dist="38100" dir="5400000" algn="t" rotWithShape="0">
              <a:prstClr val="black">
                <a:alpha val="43000"/>
              </a:prstClr>
            </a:outerShdw>
          </a:effectLst>
        </p:spPr>
      </p:pic>
      <p:sp>
        <p:nvSpPr>
          <p:cNvPr id="6" name="TextBox 5">
            <a:extLst>
              <a:ext uri="{FF2B5EF4-FFF2-40B4-BE49-F238E27FC236}">
                <a16:creationId xmlns:a16="http://schemas.microsoft.com/office/drawing/2014/main" id="{3E096DCE-5B85-6912-35F6-C73CBDB95DAF}"/>
              </a:ext>
            </a:extLst>
          </p:cNvPr>
          <p:cNvSpPr txBox="1"/>
          <p:nvPr/>
        </p:nvSpPr>
        <p:spPr>
          <a:xfrm>
            <a:off x="10579395" y="723014"/>
            <a:ext cx="441146" cy="369332"/>
          </a:xfrm>
          <a:prstGeom prst="rect">
            <a:avLst/>
          </a:prstGeom>
          <a:noFill/>
        </p:spPr>
        <p:txBody>
          <a:bodyPr wrap="none" rtlCol="0">
            <a:spAutoFit/>
          </a:bodyPr>
          <a:lstStyle/>
          <a:p>
            <a:r>
              <a:rPr lang="en-GB" dirty="0"/>
              <a:t>12</a:t>
            </a:r>
          </a:p>
        </p:txBody>
      </p:sp>
      <p:pic>
        <p:nvPicPr>
          <p:cNvPr id="3" name="Recorded Sound">
            <a:hlinkClick r:id="" action="ppaction://media"/>
            <a:extLst>
              <a:ext uri="{FF2B5EF4-FFF2-40B4-BE49-F238E27FC236}">
                <a16:creationId xmlns:a16="http://schemas.microsoft.com/office/drawing/2014/main" id="{B50A7399-0C83-A712-863F-34D77AD1B2B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522412" y="1201506"/>
            <a:ext cx="406400" cy="406400"/>
          </a:xfrm>
          <a:prstGeom prst="rect">
            <a:avLst/>
          </a:prstGeom>
        </p:spPr>
      </p:pic>
    </p:spTree>
    <p:extLst>
      <p:ext uri="{BB962C8B-B14F-4D97-AF65-F5344CB8AC3E}">
        <p14:creationId xmlns:p14="http://schemas.microsoft.com/office/powerpoint/2010/main" val="1465458616"/>
      </p:ext>
    </p:extLst>
  </p:cSld>
  <p:clrMapOvr>
    <a:masterClrMapping/>
  </p:clrMapOvr>
  <mc:AlternateContent xmlns:mc="http://schemas.openxmlformats.org/markup-compatibility/2006">
    <mc:Choice xmlns:p14="http://schemas.microsoft.com/office/powerpoint/2010/main" Requires="p14">
      <p:transition spd="slow" p14:dur="2000" advTm="27611"/>
    </mc:Choice>
    <mc:Fallback>
      <p:transition spd="slow" advTm="27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276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6">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A diagram of a person and person&#10;&#10;Description automatically generated">
            <a:extLst>
              <a:ext uri="{FF2B5EF4-FFF2-40B4-BE49-F238E27FC236}">
                <a16:creationId xmlns:a16="http://schemas.microsoft.com/office/drawing/2014/main" id="{D99FB496-0763-19BF-DF4A-1A2EAD47389A}"/>
              </a:ext>
            </a:extLst>
          </p:cNvPr>
          <p:cNvPicPr>
            <a:picLocks noChangeAspect="1"/>
          </p:cNvPicPr>
          <p:nvPr/>
        </p:nvPicPr>
        <p:blipFill rotWithShape="1">
          <a:blip r:embed="rId7">
            <a:extLst>
              <a:ext uri="{28A0092B-C50C-407E-A947-70E740481C1C}">
                <a14:useLocalDpi xmlns:a14="http://schemas.microsoft.com/office/drawing/2010/main" val="0"/>
              </a:ext>
            </a:extLst>
          </a:blip>
          <a:srcRect l="16904" r="14324" b="-1"/>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26" name="Rectangle 25">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A4ED694-1D4D-0C44-EC6B-CBFA6EADCC19}"/>
              </a:ext>
            </a:extLst>
          </p:cNvPr>
          <p:cNvSpPr>
            <a:spLocks noGrp="1"/>
          </p:cNvSpPr>
          <p:nvPr>
            <p:ph idx="1"/>
          </p:nvPr>
        </p:nvSpPr>
        <p:spPr>
          <a:xfrm>
            <a:off x="647701" y="967563"/>
            <a:ext cx="3324141" cy="5280836"/>
          </a:xfrm>
        </p:spPr>
        <p:txBody>
          <a:bodyPr>
            <a:normAutofit/>
          </a:bodyPr>
          <a:lstStyle/>
          <a:p>
            <a:pPr>
              <a:lnSpc>
                <a:spcPct val="90000"/>
              </a:lnSpc>
            </a:pPr>
            <a:r>
              <a:rPr lang="en-GB" sz="1900" dirty="0"/>
              <a:t>Success and wellbeing are closely interconnected but they represent different aspects of a fulfilling and satisfying life. </a:t>
            </a:r>
          </a:p>
          <a:p>
            <a:pPr>
              <a:lnSpc>
                <a:spcPct val="90000"/>
              </a:lnSpc>
            </a:pPr>
            <a:endParaRPr lang="en-GB" sz="1900" dirty="0"/>
          </a:p>
          <a:p>
            <a:pPr marL="0" indent="0">
              <a:lnSpc>
                <a:spcPct val="90000"/>
              </a:lnSpc>
              <a:buNone/>
            </a:pPr>
            <a:endParaRPr lang="en-GB" sz="1900" dirty="0"/>
          </a:p>
          <a:p>
            <a:pPr>
              <a:lnSpc>
                <a:spcPct val="90000"/>
              </a:lnSpc>
            </a:pPr>
            <a:r>
              <a:rPr lang="en-GB" sz="1900" dirty="0"/>
              <a:t>Success and wellbeing are unique to each individual and finding the right balance may require self-reflection, adjustment and ongoing self-care. </a:t>
            </a:r>
          </a:p>
        </p:txBody>
      </p:sp>
      <p:sp>
        <p:nvSpPr>
          <p:cNvPr id="7" name="TextBox 6">
            <a:extLst>
              <a:ext uri="{FF2B5EF4-FFF2-40B4-BE49-F238E27FC236}">
                <a16:creationId xmlns:a16="http://schemas.microsoft.com/office/drawing/2014/main" id="{516A2542-41AF-C2B6-82D1-C972DD4B591B}"/>
              </a:ext>
            </a:extLst>
          </p:cNvPr>
          <p:cNvSpPr txBox="1"/>
          <p:nvPr/>
        </p:nvSpPr>
        <p:spPr>
          <a:xfrm>
            <a:off x="10592656" y="609601"/>
            <a:ext cx="441146" cy="369332"/>
          </a:xfrm>
          <a:prstGeom prst="rect">
            <a:avLst/>
          </a:prstGeom>
          <a:noFill/>
        </p:spPr>
        <p:txBody>
          <a:bodyPr wrap="none" rtlCol="0">
            <a:spAutoFit/>
          </a:bodyPr>
          <a:lstStyle/>
          <a:p>
            <a:r>
              <a:rPr lang="en-GB" dirty="0"/>
              <a:t>13</a:t>
            </a:r>
          </a:p>
        </p:txBody>
      </p:sp>
      <p:pic>
        <p:nvPicPr>
          <p:cNvPr id="2" name="Recorded Sound">
            <a:hlinkClick r:id="" action="ppaction://media"/>
            <a:extLst>
              <a:ext uri="{FF2B5EF4-FFF2-40B4-BE49-F238E27FC236}">
                <a16:creationId xmlns:a16="http://schemas.microsoft.com/office/drawing/2014/main" id="{78D77C3A-8D32-E12F-E71C-A5179E0D419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pic>
        <p:nvPicPr>
          <p:cNvPr id="4" name="Recorded Sound">
            <a:hlinkClick r:id="" action="ppaction://media"/>
            <a:extLst>
              <a:ext uri="{FF2B5EF4-FFF2-40B4-BE49-F238E27FC236}">
                <a16:creationId xmlns:a16="http://schemas.microsoft.com/office/drawing/2014/main" id="{EF93DAD2-0ED1-A15B-E1AB-852BCE6894CA}"/>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2106571" y="2847654"/>
            <a:ext cx="406400" cy="406400"/>
          </a:xfrm>
          <a:prstGeom prst="rect">
            <a:avLst/>
          </a:prstGeom>
        </p:spPr>
      </p:pic>
    </p:spTree>
    <p:extLst>
      <p:ext uri="{BB962C8B-B14F-4D97-AF65-F5344CB8AC3E}">
        <p14:creationId xmlns:p14="http://schemas.microsoft.com/office/powerpoint/2010/main" val="3141433639"/>
      </p:ext>
    </p:extLst>
  </p:cSld>
  <p:clrMapOvr>
    <a:masterClrMapping/>
  </p:clrMapOvr>
  <mc:AlternateContent xmlns:mc="http://schemas.openxmlformats.org/markup-compatibility/2006">
    <mc:Choice xmlns:p14="http://schemas.microsoft.com/office/powerpoint/2010/main" Requires="p14">
      <p:transition spd="slow" p14:dur="2000" advTm="20525"/>
    </mc:Choice>
    <mc:Fallback>
      <p:transition spd="slow" advTm="20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525" fill="hold"/>
                                        <p:tgtEl>
                                          <p:spTgt spid="2"/>
                                        </p:tgtEl>
                                      </p:cBhvr>
                                    </p:cmd>
                                  </p:childTnLst>
                                </p:cTn>
                              </p:par>
                            </p:childTnLst>
                          </p:cTn>
                        </p:par>
                        <p:par>
                          <p:cTn id="7" fill="hold">
                            <p:stCondLst>
                              <p:cond delay="20525"/>
                            </p:stCondLst>
                            <p:childTnLst>
                              <p:par>
                                <p:cTn id="8" presetID="1" presetClass="mediacall" presetSubtype="0" fill="hold" nodeType="afterEffect">
                                  <p:stCondLst>
                                    <p:cond delay="0"/>
                                  </p:stCondLst>
                                  <p:childTnLst>
                                    <p:cmd type="call" cmd="playFrom(0.0)">
                                      <p:cBhvr>
                                        <p:cTn id="9" dur="199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267</TotalTime>
  <Words>517</Words>
  <Application>Microsoft Office PowerPoint</Application>
  <PresentationFormat>Widescreen</PresentationFormat>
  <Paragraphs>45</Paragraphs>
  <Slides>13</Slides>
  <Notes>1</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vt:lpstr>
      <vt:lpstr>How Innovations are Impacting and affecting society </vt:lpstr>
      <vt:lpstr>PowerPoint Presentation</vt:lpstr>
      <vt:lpstr>Artificial intelligence in healthcare</vt:lpstr>
      <vt:lpstr>PowerPoint Presentation</vt:lpstr>
      <vt:lpstr>Change making – the art of creating value</vt:lpstr>
      <vt:lpstr>PowerPoint Presentation</vt:lpstr>
      <vt:lpstr>PowerPoint Presentation</vt:lpstr>
      <vt:lpstr>Funding your idea</vt:lpstr>
      <vt:lpstr>Understanding social enterprise</vt:lpstr>
      <vt:lpstr>PowerPoint Presentation</vt:lpstr>
      <vt:lpstr>Measuring success</vt:lpstr>
      <vt:lpstr>The Pygmalion effect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Innovations are Impacting and affecting society </dc:title>
  <dc:creator>Ganescu Ganescu (1913069)</dc:creator>
  <cp:lastModifiedBy>Ganescu Ganescu (1913069)</cp:lastModifiedBy>
  <cp:revision>11</cp:revision>
  <dcterms:created xsi:type="dcterms:W3CDTF">2023-07-19T19:51:09Z</dcterms:created>
  <dcterms:modified xsi:type="dcterms:W3CDTF">2023-07-20T11:25:02Z</dcterms:modified>
</cp:coreProperties>
</file>