
<file path=[Content_Types].xml><?xml version="1.0" encoding="utf-8"?>
<Types xmlns="http://schemas.openxmlformats.org/package/2006/content-types">
  <Default ContentType="image/jpeg" Extension="jpg"/>
  <Default ContentType="image/png" Extension="png"/>
  <Default ContentType="application/vnd.openxmlformats-package.relationships+xml" Extension="rels"/>
  <Default ContentType="application/xml" Extension="xml"/>
  <Override ContentType="application/vnd.openxmlformats-officedocument.custom-properties+xml" PartName="/docProps/custom.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ustom.xml" Type="http://schemas.openxmlformats.org/officeDocument/2006/relationships/custom-properties"/><Relationship Id="rId2" Target="docProps/core.xml" Type="http://schemas.openxmlformats.org/package/2006/relationships/metadata/core-properties"/><Relationship Id="rId1"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saveSubsetFonts="1" strictFirstAndLastChars="0">
  <p:sldMasterIdLst>
    <p:sldMasterId id="2147483660"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Lst>
  <p:sldSz cx="12192000" cy="6858000"/>
  <p:notesSz cx="6858000" cy="9144000"/>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8" roundtripDataSignature="AMtx7mglxQPHnaf3x+RhdqB6un46mOWzQ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C9D45D1-BB3A-48B7-BC17-8B8C8C43BA45}">
  <a:tblStyle styleId="{2C9D45D1-BB3A-48B7-BC17-8B8C8C43BA45}" styleName="Table_0">
    <a:wholeTbl>
      <a:tcTxStyle b="off" i="off">
        <a:font>
          <a:latin typeface="Calibri"/>
          <a:ea typeface="Calibri"/>
          <a:cs typeface="Calibri"/>
        </a:font>
        <a:schemeClr val="dk1"/>
      </a:tcTxStyle>
      <a:tcStyle>
        <a:tcBdr>
          <a:left>
            <a:ln cap="flat" cmpd="sng" w="12700">
              <a:solidFill>
                <a:schemeClr val="lt1"/>
              </a:solidFill>
              <a:prstDash val="solid"/>
              <a:round/>
              <a:headEnd len="sm" type="none" w="sm"/>
              <a:tailEnd len="sm" type="none" w="sm"/>
            </a:ln>
          </a:left>
          <a:right>
            <a:ln cap="flat" cmpd="sng" w="12700">
              <a:solidFill>
                <a:schemeClr val="lt1"/>
              </a:solidFill>
              <a:prstDash val="solid"/>
              <a:round/>
              <a:headEnd len="sm" type="none" w="sm"/>
              <a:tailEnd len="sm" type="none" w="sm"/>
            </a:ln>
          </a:right>
          <a:top>
            <a:ln cap="flat" cmpd="sng" w="12700">
              <a:solidFill>
                <a:schemeClr val="lt1"/>
              </a:solidFill>
              <a:prstDash val="solid"/>
              <a:round/>
              <a:headEnd len="sm" type="none" w="sm"/>
              <a:tailEnd len="sm" type="none" w="sm"/>
            </a:ln>
          </a:top>
          <a:bottom>
            <a:ln cap="flat" cmpd="sng" w="12700">
              <a:solidFill>
                <a:schemeClr val="lt1"/>
              </a:solidFill>
              <a:prstDash val="solid"/>
              <a:round/>
              <a:headEnd len="sm" type="none" w="sm"/>
              <a:tailEnd len="sm" type="none" w="sm"/>
            </a:ln>
          </a:bottom>
          <a:insideH>
            <a:ln cap="flat" cmpd="sng" w="12700">
              <a:solidFill>
                <a:schemeClr val="lt1"/>
              </a:solidFill>
              <a:prstDash val="solid"/>
              <a:round/>
              <a:headEnd len="sm" type="none" w="sm"/>
              <a:tailEnd len="sm" type="none" w="sm"/>
            </a:ln>
          </a:insideH>
          <a:insideV>
            <a:ln cap="flat" cmpd="sng" w="12700">
              <a:solidFill>
                <a:schemeClr val="lt1"/>
              </a:solidFill>
              <a:prstDash val="solid"/>
              <a:round/>
              <a:headEnd len="sm" type="none" w="sm"/>
              <a:tailEnd len="sm" type="none" w="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type="none" w="sm"/>
              <a:tailEnd len="sm" type="none" w="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cap="flat" cmpd="sng" w="38100">
              <a:solidFill>
                <a:schemeClr val="lt1"/>
              </a:solidFill>
              <a:prstDash val="solid"/>
              <a:round/>
              <a:headEnd len="sm" type="none" w="sm"/>
              <a:tailEnd len="sm" type="none" w="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7"/>
    <p:restoredTop sz="94760"/>
  </p:normalViewPr>
  <p:slideViewPr>
    <p:cSldViewPr snapToGrid="0">
      <p:cViewPr>
        <p:scale>
          <a:sx d="100" n="115"/>
          <a:sy d="100" n="115"/>
        </p:scale>
        <p:origin x="496" y="144"/>
      </p:cViewPr>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27" Target="slides/slide21.xml" Type="http://schemas.openxmlformats.org/officeDocument/2006/relationships/slide"/><Relationship Id="rId26" Target="slides/slide20.xml" Type="http://schemas.openxmlformats.org/officeDocument/2006/relationships/slide"/><Relationship Id="rId25" Target="slides/slide19.xml" Type="http://schemas.openxmlformats.org/officeDocument/2006/relationships/slide"/><Relationship Id="rId24" Target="slides/slide18.xml" Type="http://schemas.openxmlformats.org/officeDocument/2006/relationships/slide"/><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3" Target="slides/slide17.xml" Type="http://schemas.openxmlformats.org/officeDocument/2006/relationships/slide"/><Relationship Id="rId2" Target="viewProps.xml" Type="http://schemas.openxmlformats.org/officeDocument/2006/relationships/viewProps"/><Relationship Id="rId22" Target="slides/slide16.xml" Type="http://schemas.openxmlformats.org/officeDocument/2006/relationships/slide"/><Relationship Id="rId28" Target="metadata" Type="http://customschemas.google.com/relationships/presentationmetadata"/><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ChangeAspect="1" noGrp="1" noRot="1"/>
          </p:cNvSpPr>
          <p:nvPr>
            <p:ph idx="2" type="sldImg"/>
          </p:nvPr>
        </p:nvSpPr>
        <p:spPr>
          <a:xfrm>
            <a:off x="1143225" y="685800"/>
            <a:ext cx="4572225"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a:endParaRPr/>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4.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6.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8.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20.xml" Type="http://schemas.openxmlformats.org/officeDocument/2006/relationships/slide"/><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2" Target="../slides/slide2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3"/>
        <p:cNvGrpSpPr/>
        <p:nvPr/>
      </p:nvGrpSpPr>
      <p:grpSpPr>
        <a:xfrm>
          <a:off x="0" y="0"/>
          <a:ext cx="0" cy="0"/>
          <a:chOff x="0" y="0"/>
          <a:chExt cx="0" cy="0"/>
        </a:xfrm>
      </p:grpSpPr>
      <p:sp>
        <p:nvSpPr>
          <p:cNvPr id="84" name="Google Shape;84;p1: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85" name="Google Shape;85;p1:notes"/>
          <p:cNvSpPr>
            <a:spLocks noChangeAspect="1" noGrp="1" noRot="1"/>
          </p:cNvSpPr>
          <p:nvPr>
            <p:ph idx="2" type="sldImg"/>
          </p:nvPr>
        </p:nvSpPr>
        <p:spPr>
          <a:xfrm>
            <a:off x="1143225" y="685800"/>
            <a:ext cx="4572225"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8"/>
        <p:cNvGrpSpPr/>
        <p:nvPr/>
      </p:nvGrpSpPr>
      <p:grpSpPr>
        <a:xfrm>
          <a:off x="0" y="0"/>
          <a:ext cx="0" cy="0"/>
          <a:chOff x="0" y="0"/>
          <a:chExt cx="0" cy="0"/>
        </a:xfrm>
      </p:grpSpPr>
      <p:sp>
        <p:nvSpPr>
          <p:cNvPr id="89" name="Google Shape;89;p2: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90" name="Google Shape;90;p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4"/>
        <p:cNvGrpSpPr/>
        <p:nvPr/>
      </p:nvGrpSpPr>
      <p:grpSpPr>
        <a:xfrm>
          <a:off x="0" y="0"/>
          <a:ext cx="0" cy="0"/>
          <a:chOff x="0" y="0"/>
          <a:chExt cx="0" cy="0"/>
        </a:xfrm>
      </p:grpSpPr>
      <p:sp>
        <p:nvSpPr>
          <p:cNvPr id="95" name="Google Shape;95;p3: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96" name="Google Shape;96;p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0"/>
        <p:cNvGrpSpPr/>
        <p:nvPr/>
      </p:nvGrpSpPr>
      <p:grpSpPr>
        <a:xfrm>
          <a:off x="0" y="0"/>
          <a:ext cx="0" cy="0"/>
          <a:chOff x="0" y="0"/>
          <a:chExt cx="0" cy="0"/>
        </a:xfrm>
      </p:grpSpPr>
      <p:sp>
        <p:nvSpPr>
          <p:cNvPr id="101" name="Google Shape;101;p4: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102" name="Google Shape;102;p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6"/>
        <p:cNvGrpSpPr/>
        <p:nvPr/>
      </p:nvGrpSpPr>
      <p:grpSpPr>
        <a:xfrm>
          <a:off x="0" y="0"/>
          <a:ext cx="0" cy="0"/>
          <a:chOff x="0" y="0"/>
          <a:chExt cx="0" cy="0"/>
        </a:xfrm>
      </p:grpSpPr>
      <p:sp>
        <p:nvSpPr>
          <p:cNvPr id="107" name="Google Shape;107;p5: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108" name="Google Shape;108;p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4"/>
        <p:cNvGrpSpPr/>
        <p:nvPr/>
      </p:nvGrpSpPr>
      <p:grpSpPr>
        <a:xfrm>
          <a:off x="0" y="0"/>
          <a:ext cx="0" cy="0"/>
          <a:chOff x="0" y="0"/>
          <a:chExt cx="0" cy="0"/>
        </a:xfrm>
      </p:grpSpPr>
      <p:sp>
        <p:nvSpPr>
          <p:cNvPr id="115" name="Google Shape;115;p6: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116" name="Google Shape;116;p6:notes"/>
          <p:cNvSpPr>
            <a:spLocks noChangeAspect="1" noGrp="1" noRot="1"/>
          </p:cNvSpPr>
          <p:nvPr>
            <p:ph idx="2" type="sldImg"/>
          </p:nvPr>
        </p:nvSpPr>
        <p:spPr>
          <a:xfrm>
            <a:off x="1143225" y="685800"/>
            <a:ext cx="4572225"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1"/>
        <p:cNvGrpSpPr/>
        <p:nvPr/>
      </p:nvGrpSpPr>
      <p:grpSpPr>
        <a:xfrm>
          <a:off x="0" y="0"/>
          <a:ext cx="0" cy="0"/>
          <a:chOff x="0" y="0"/>
          <a:chExt cx="0" cy="0"/>
        </a:xfrm>
      </p:grpSpPr>
      <p:sp>
        <p:nvSpPr>
          <p:cNvPr id="122" name="Google Shape;122;p7: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123" name="Google Shape;123;p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8"/>
        <p:cNvGrpSpPr/>
        <p:nvPr/>
      </p:nvGrpSpPr>
      <p:grpSpPr>
        <a:xfrm>
          <a:off x="0" y="0"/>
          <a:ext cx="0" cy="0"/>
          <a:chOff x="0" y="0"/>
          <a:chExt cx="0" cy="0"/>
        </a:xfrm>
      </p:grpSpPr>
      <p:sp>
        <p:nvSpPr>
          <p:cNvPr id="129" name="Google Shape;129;p8: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130" name="Google Shape;130;p8:notes"/>
          <p:cNvSpPr>
            <a:spLocks noChangeAspect="1" noGrp="1" noRot="1"/>
          </p:cNvSpPr>
          <p:nvPr>
            <p:ph idx="2" type="sldImg"/>
          </p:nvPr>
        </p:nvSpPr>
        <p:spPr>
          <a:xfrm>
            <a:off x="1143225" y="685800"/>
            <a:ext cx="4572225"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5"/>
        <p:cNvGrpSpPr/>
        <p:nvPr/>
      </p:nvGrpSpPr>
      <p:grpSpPr>
        <a:xfrm>
          <a:off x="0" y="0"/>
          <a:ext cx="0" cy="0"/>
          <a:chOff x="0" y="0"/>
          <a:chExt cx="0" cy="0"/>
        </a:xfrm>
      </p:grpSpPr>
      <p:sp>
        <p:nvSpPr>
          <p:cNvPr id="136" name="Google Shape;136;p9: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137" name="Google Shape;137;p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8"/>
        <p:cNvGrpSpPr/>
        <p:nvPr/>
      </p:nvGrpSpPr>
      <p:grpSpPr>
        <a:xfrm>
          <a:off x="0" y="0"/>
          <a:ext cx="0" cy="0"/>
          <a:chOff x="0" y="0"/>
          <a:chExt cx="0" cy="0"/>
        </a:xfrm>
      </p:grpSpPr>
      <p:sp>
        <p:nvSpPr>
          <p:cNvPr id="169" name="Google Shape;169;p10: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170" name="Google Shape;170;p10:notes"/>
          <p:cNvSpPr>
            <a:spLocks noChangeAspect="1" noGrp="1" noRot="1"/>
          </p:cNvSpPr>
          <p:nvPr>
            <p:ph idx="2" type="sldImg"/>
          </p:nvPr>
        </p:nvSpPr>
        <p:spPr>
          <a:xfrm>
            <a:off x="1143225" y="685800"/>
            <a:ext cx="4572225"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74"/>
        <p:cNvGrpSpPr/>
        <p:nvPr/>
      </p:nvGrpSpPr>
      <p:grpSpPr>
        <a:xfrm>
          <a:off x="0" y="0"/>
          <a:ext cx="0" cy="0"/>
          <a:chOff x="0" y="0"/>
          <a:chExt cx="0" cy="0"/>
        </a:xfrm>
      </p:grpSpPr>
      <p:sp>
        <p:nvSpPr>
          <p:cNvPr id="175" name="Google Shape;175;p11: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176" name="Google Shape;176;p11:notes"/>
          <p:cNvSpPr>
            <a:spLocks noChangeAspect="1" noGrp="1" noRot="1"/>
          </p:cNvSpPr>
          <p:nvPr>
            <p:ph idx="2" type="sldImg"/>
          </p:nvPr>
        </p:nvSpPr>
        <p:spPr>
          <a:xfrm>
            <a:off x="1143225" y="685800"/>
            <a:ext cx="4572225"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80"/>
        <p:cNvGrpSpPr/>
        <p:nvPr/>
      </p:nvGrpSpPr>
      <p:grpSpPr>
        <a:xfrm>
          <a:off x="0" y="0"/>
          <a:ext cx="0" cy="0"/>
          <a:chOff x="0" y="0"/>
          <a:chExt cx="0" cy="0"/>
        </a:xfrm>
      </p:grpSpPr>
      <p:sp>
        <p:nvSpPr>
          <p:cNvPr id="181" name="Google Shape;181;p12: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182" name="Google Shape;182;p12:notes"/>
          <p:cNvSpPr>
            <a:spLocks noChangeAspect="1" noGrp="1" noRot="1"/>
          </p:cNvSpPr>
          <p:nvPr>
            <p:ph idx="2" type="sldImg"/>
          </p:nvPr>
        </p:nvSpPr>
        <p:spPr>
          <a:xfrm>
            <a:off x="1143225" y="685800"/>
            <a:ext cx="4572225"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86"/>
        <p:cNvGrpSpPr/>
        <p:nvPr/>
      </p:nvGrpSpPr>
      <p:grpSpPr>
        <a:xfrm>
          <a:off x="0" y="0"/>
          <a:ext cx="0" cy="0"/>
          <a:chOff x="0" y="0"/>
          <a:chExt cx="0" cy="0"/>
        </a:xfrm>
      </p:grpSpPr>
      <p:sp>
        <p:nvSpPr>
          <p:cNvPr id="187" name="Google Shape;187;p13: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
        <p:nvSpPr>
          <p:cNvPr id="188" name="Google Shape;188;p13:notes"/>
          <p:cNvSpPr>
            <a:spLocks noChangeAspect="1" noGrp="1" noRot="1"/>
          </p:cNvSpPr>
          <p:nvPr>
            <p:ph idx="2" type="sldImg"/>
          </p:nvPr>
        </p:nvSpPr>
        <p:spPr>
          <a:xfrm>
            <a:off x="1143225" y="685800"/>
            <a:ext cx="4572225" cy="3429000"/>
          </a:xfrm>
          <a:custGeom>
            <a:avLst/>
            <a:gdLst/>
            <a:ahLst/>
            <a:cxnLst/>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2" Target="../media/image1.png" Type="http://schemas.openxmlformats.org/officeDocument/2006/relationships/image"/><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1"/>
        <p:cNvGrpSpPr/>
        <p:nvPr/>
      </p:nvGrpSpPr>
      <p:grpSpPr>
        <a:xfrm>
          <a:off x="0" y="0"/>
          <a:ext cx="0" cy="0"/>
          <a:chOff x="0" y="0"/>
          <a:chExt cx="0" cy="0"/>
        </a:xfrm>
      </p:grpSpPr>
      <p:sp>
        <p:nvSpPr>
          <p:cNvPr id="12" name="Google Shape;12;p15"/>
          <p:cNvSpPr txBox="1">
            <a:spLocks noGrp="1"/>
          </p:cNvSpPr>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15"/>
          <p:cNvSpPr txBox="1">
            <a:spLocks noGrp="1"/>
          </p:cNvSpPr>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a:endParaRPr/>
          </a:p>
        </p:txBody>
      </p:sp>
      <p:sp>
        <p:nvSpPr>
          <p:cNvPr id="14" name="Google Shape;14;p15"/>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15" name="Google Shape;15;p15"/>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16" name="Google Shape;16;p15"/>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logo mono_image bckgrnd 2">
  <p:cSld name="logo mono_image bckgrnd 2">
    <p:spTree>
      <p:nvGrpSpPr>
        <p:cNvPr id="1" name="Shape 17"/>
        <p:cNvGrpSpPr/>
        <p:nvPr/>
      </p:nvGrpSpPr>
      <p:grpSpPr>
        <a:xfrm>
          <a:off x="0" y="0"/>
          <a:ext cx="0" cy="0"/>
          <a:chOff x="0" y="0"/>
          <a:chExt cx="0" cy="0"/>
        </a:xfrm>
      </p:grpSpPr>
      <p:sp>
        <p:nvSpPr>
          <p:cNvPr id="18" name="Google Shape;18;p16"/>
          <p:cNvSpPr>
            <a:spLocks noGrp="1"/>
          </p:cNvSpPr>
          <p:nvPr>
            <p:ph idx="2" type="pic"/>
          </p:nvPr>
        </p:nvSpPr>
        <p:spPr>
          <a:xfrm>
            <a:off x="0" y="0"/>
            <a:ext cx="12192000" cy="6858000"/>
          </a:xfrm>
          <a:prstGeom prst="rect">
            <a:avLst/>
          </a:prstGeom>
          <a:noFill/>
          <a:ln>
            <a:noFill/>
          </a:ln>
        </p:spPr>
      </p:sp>
      <p:pic>
        <p:nvPicPr>
          <p:cNvPr descr="A picture containing screenshot, white, design  Description automatically generated" id="19" name="Google Shape;19;p16"/>
          <p:cNvPicPr preferRelativeResize="0"/>
          <p:nvPr/>
        </p:nvPicPr>
        <p:blipFill rotWithShape="1">
          <a:blip r:embed="rId2">
            <a:alphaModFix/>
          </a:blip>
          <a:srcRect/>
          <a:stretch/>
        </p:blipFill>
        <p:spPr>
          <a:xfrm>
            <a:off x="0" y="0"/>
            <a:ext cx="12192000" cy="685800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0"/>
        <p:cNvGrpSpPr/>
        <p:nvPr/>
      </p:nvGrpSpPr>
      <p:grpSpPr>
        <a:xfrm>
          <a:off x="0" y="0"/>
          <a:ext cx="0" cy="0"/>
          <a:chOff x="0" y="0"/>
          <a:chExt cx="0" cy="0"/>
        </a:xfrm>
      </p:grpSpPr>
      <p:sp>
        <p:nvSpPr>
          <p:cNvPr id="21" name="Google Shape;21;p17"/>
          <p:cNvSpPr txBox="1">
            <a:spLocks noGrp="1"/>
          </p:cNvSpPr>
          <p:nvPr>
            <p:ph type="ctrTitle"/>
          </p:nvPr>
        </p:nvSpPr>
        <p:spPr>
          <a:xfrm>
            <a:off x="1524000" y="1122363"/>
            <a:ext cx="9144000" cy="2387600"/>
          </a:xfrm>
          <a:prstGeom prst="rect">
            <a:avLst/>
          </a:prstGeom>
          <a:noFill/>
          <a:ln>
            <a:noFill/>
          </a:ln>
        </p:spPr>
        <p:txBody>
          <a:bodyPr anchor="b" anchorCtr="0" bIns="45700" lIns="91425" numCol="1" rIns="91425" spcFirstLastPara="1" tIns="45700" wrap="square">
            <a:normAutofit/>
          </a:bodyPr>
          <a:lstStyle>
            <a:lvl1pPr algn="ctr" lvl="0">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7"/>
          <p:cNvSpPr txBox="1">
            <a:spLocks noGrp="1"/>
          </p:cNvSpPr>
          <p:nvPr>
            <p:ph idx="1" type="subTitle"/>
          </p:nvPr>
        </p:nvSpPr>
        <p:spPr>
          <a:xfrm>
            <a:off x="1524000" y="3602038"/>
            <a:ext cx="9144000" cy="1655762"/>
          </a:xfrm>
          <a:prstGeom prst="rect">
            <a:avLst/>
          </a:prstGeom>
          <a:noFill/>
          <a:ln>
            <a:noFill/>
          </a:ln>
        </p:spPr>
        <p:txBody>
          <a:bodyPr anchor="t" anchorCtr="0" bIns="45700" lIns="91425" numCol="1" rIns="91425" spcFirstLastPara="1" tIns="45700" wrap="square">
            <a:normAutofit/>
          </a:bodyPr>
          <a:lstStyle>
            <a:lvl1pPr algn="ctr" lvl="0">
              <a:lnSpc>
                <a:spcPct val="90000"/>
              </a:lnSpc>
              <a:spcBef>
                <a:spcPts val="1000"/>
              </a:spcBef>
              <a:spcAft>
                <a:spcPts val="0"/>
              </a:spcAft>
              <a:buClr>
                <a:schemeClr val="dk1"/>
              </a:buClr>
              <a:buSzPts val="2400"/>
              <a:buNone/>
              <a:defRPr sz="2400"/>
            </a:lvl1pPr>
            <a:lvl2pPr algn="ctr" lvl="1">
              <a:lnSpc>
                <a:spcPct val="90000"/>
              </a:lnSpc>
              <a:spcBef>
                <a:spcPts val="500"/>
              </a:spcBef>
              <a:spcAft>
                <a:spcPts val="0"/>
              </a:spcAft>
              <a:buClr>
                <a:schemeClr val="dk1"/>
              </a:buClr>
              <a:buSzPts val="2000"/>
              <a:buNone/>
              <a:defRPr sz="2000"/>
            </a:lvl2pPr>
            <a:lvl3pPr algn="ctr" lvl="2">
              <a:lnSpc>
                <a:spcPct val="90000"/>
              </a:lnSpc>
              <a:spcBef>
                <a:spcPts val="500"/>
              </a:spcBef>
              <a:spcAft>
                <a:spcPts val="0"/>
              </a:spcAft>
              <a:buClr>
                <a:schemeClr val="dk1"/>
              </a:buClr>
              <a:buSzPts val="1800"/>
              <a:buNone/>
              <a:defRPr sz="1800"/>
            </a:lvl3pPr>
            <a:lvl4pPr algn="ctr" lvl="3">
              <a:lnSpc>
                <a:spcPct val="90000"/>
              </a:lnSpc>
              <a:spcBef>
                <a:spcPts val="500"/>
              </a:spcBef>
              <a:spcAft>
                <a:spcPts val="0"/>
              </a:spcAft>
              <a:buClr>
                <a:schemeClr val="dk1"/>
              </a:buClr>
              <a:buSzPts val="1600"/>
              <a:buNone/>
              <a:defRPr sz="1600"/>
            </a:lvl4pPr>
            <a:lvl5pPr algn="ctr" lvl="4">
              <a:lnSpc>
                <a:spcPct val="90000"/>
              </a:lnSpc>
              <a:spcBef>
                <a:spcPts val="500"/>
              </a:spcBef>
              <a:spcAft>
                <a:spcPts val="0"/>
              </a:spcAft>
              <a:buClr>
                <a:schemeClr val="dk1"/>
              </a:buClr>
              <a:buSzPts val="1600"/>
              <a:buNone/>
              <a:defRPr sz="1600"/>
            </a:lvl5pPr>
            <a:lvl6pPr algn="ctr" lvl="5">
              <a:lnSpc>
                <a:spcPct val="90000"/>
              </a:lnSpc>
              <a:spcBef>
                <a:spcPts val="500"/>
              </a:spcBef>
              <a:spcAft>
                <a:spcPts val="0"/>
              </a:spcAft>
              <a:buClr>
                <a:schemeClr val="dk1"/>
              </a:buClr>
              <a:buSzPts val="1600"/>
              <a:buNone/>
              <a:defRPr sz="1600"/>
            </a:lvl6pPr>
            <a:lvl7pPr algn="ctr" lvl="6">
              <a:lnSpc>
                <a:spcPct val="90000"/>
              </a:lnSpc>
              <a:spcBef>
                <a:spcPts val="500"/>
              </a:spcBef>
              <a:spcAft>
                <a:spcPts val="0"/>
              </a:spcAft>
              <a:buClr>
                <a:schemeClr val="dk1"/>
              </a:buClr>
              <a:buSzPts val="1600"/>
              <a:buNone/>
              <a:defRPr sz="1600"/>
            </a:lvl7pPr>
            <a:lvl8pPr algn="ctr" lvl="7">
              <a:lnSpc>
                <a:spcPct val="90000"/>
              </a:lnSpc>
              <a:spcBef>
                <a:spcPts val="500"/>
              </a:spcBef>
              <a:spcAft>
                <a:spcPts val="0"/>
              </a:spcAft>
              <a:buClr>
                <a:schemeClr val="dk1"/>
              </a:buClr>
              <a:buSzPts val="1600"/>
              <a:buNone/>
              <a:defRPr sz="1600"/>
            </a:lvl8pPr>
            <a:lvl9pPr algn="ctr" lvl="8">
              <a:lnSpc>
                <a:spcPct val="90000"/>
              </a:lnSpc>
              <a:spcBef>
                <a:spcPts val="500"/>
              </a:spcBef>
              <a:spcAft>
                <a:spcPts val="0"/>
              </a:spcAft>
              <a:buClr>
                <a:schemeClr val="dk1"/>
              </a:buClr>
              <a:buSzPts val="1600"/>
              <a:buNone/>
              <a:defRPr sz="1600"/>
            </a:lvl9pPr>
          </a:lstStyle>
          <a:p>
            <a:endParaRPr/>
          </a:p>
        </p:txBody>
      </p:sp>
      <p:sp>
        <p:nvSpPr>
          <p:cNvPr id="23" name="Google Shape;23;p17"/>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24" name="Google Shape;24;p17"/>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25" name="Google Shape;25;p17"/>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18"/>
          <p:cNvSpPr txBox="1">
            <a:spLocks noGrp="1"/>
          </p:cNvSpPr>
          <p:nvPr>
            <p:ph type="title"/>
          </p:nvPr>
        </p:nvSpPr>
        <p:spPr>
          <a:xfrm>
            <a:off x="831850" y="1709738"/>
            <a:ext cx="10515600" cy="2852737"/>
          </a:xfrm>
          <a:prstGeom prst="rect">
            <a:avLst/>
          </a:prstGeom>
          <a:noFill/>
          <a:ln>
            <a:noFill/>
          </a:ln>
        </p:spPr>
        <p:txBody>
          <a:bodyPr anchor="b" anchorCtr="0" bIns="45700" lIns="91425" numCol="1" rIns="91425" spcFirstLastPara="1" tIns="45700" wrap="square">
            <a:normAutofit/>
          </a:bodyPr>
          <a:lstStyle>
            <a:lvl1pPr algn="l" lvl="0">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8"/>
          <p:cNvSpPr txBox="1">
            <a:spLocks noGrp="1"/>
          </p:cNvSpPr>
          <p:nvPr>
            <p:ph idx="1" type="body"/>
          </p:nvPr>
        </p:nvSpPr>
        <p:spPr>
          <a:xfrm>
            <a:off x="831850" y="4589463"/>
            <a:ext cx="10515600" cy="1500187"/>
          </a:xfrm>
          <a:prstGeom prst="rect">
            <a:avLst/>
          </a:prstGeom>
          <a:noFill/>
          <a:ln>
            <a:noFill/>
          </a:ln>
        </p:spPr>
        <p:txBody>
          <a:bodyPr anchor="t" anchorCtr="0" bIns="45700" lIns="91425" numCol="1" rIns="91425" spcFirstLastPara="1" tIns="45700" wrap="square">
            <a:normAutofit/>
          </a:bodyPr>
          <a:lstStyle>
            <a:lvl1pPr algn="l" indent="-228600" lvl="0" marL="457200">
              <a:lnSpc>
                <a:spcPct val="90000"/>
              </a:lnSpc>
              <a:spcBef>
                <a:spcPts val="1000"/>
              </a:spcBef>
              <a:spcAft>
                <a:spcPts val="0"/>
              </a:spcAft>
              <a:buClr>
                <a:srgbClr val="888888"/>
              </a:buClr>
              <a:buSzPts val="2400"/>
              <a:buNone/>
              <a:defRPr sz="2400">
                <a:solidFill>
                  <a:srgbClr val="888888"/>
                </a:solidFill>
              </a:defRPr>
            </a:lvl1pPr>
            <a:lvl2pPr algn="l" indent="-228600" lvl="1" marL="914400">
              <a:lnSpc>
                <a:spcPct val="90000"/>
              </a:lnSpc>
              <a:spcBef>
                <a:spcPts val="500"/>
              </a:spcBef>
              <a:spcAft>
                <a:spcPts val="0"/>
              </a:spcAft>
              <a:buClr>
                <a:srgbClr val="888888"/>
              </a:buClr>
              <a:buSzPts val="2000"/>
              <a:buNone/>
              <a:defRPr sz="2000">
                <a:solidFill>
                  <a:srgbClr val="888888"/>
                </a:solidFill>
              </a:defRPr>
            </a:lvl2pPr>
            <a:lvl3pPr algn="l" indent="-228600" lvl="2" marL="1371600">
              <a:lnSpc>
                <a:spcPct val="90000"/>
              </a:lnSpc>
              <a:spcBef>
                <a:spcPts val="500"/>
              </a:spcBef>
              <a:spcAft>
                <a:spcPts val="0"/>
              </a:spcAft>
              <a:buClr>
                <a:srgbClr val="888888"/>
              </a:buClr>
              <a:buSzPts val="1800"/>
              <a:buNone/>
              <a:defRPr sz="1800">
                <a:solidFill>
                  <a:srgbClr val="888888"/>
                </a:solidFill>
              </a:defRPr>
            </a:lvl3pPr>
            <a:lvl4pPr algn="l" indent="-228600" lvl="3" marL="1828800">
              <a:lnSpc>
                <a:spcPct val="90000"/>
              </a:lnSpc>
              <a:spcBef>
                <a:spcPts val="500"/>
              </a:spcBef>
              <a:spcAft>
                <a:spcPts val="0"/>
              </a:spcAft>
              <a:buClr>
                <a:srgbClr val="888888"/>
              </a:buClr>
              <a:buSzPts val="1600"/>
              <a:buNone/>
              <a:defRPr sz="1600">
                <a:solidFill>
                  <a:srgbClr val="888888"/>
                </a:solidFill>
              </a:defRPr>
            </a:lvl4pPr>
            <a:lvl5pPr algn="l" indent="-228600" lvl="4" marL="2286000">
              <a:lnSpc>
                <a:spcPct val="90000"/>
              </a:lnSpc>
              <a:spcBef>
                <a:spcPts val="500"/>
              </a:spcBef>
              <a:spcAft>
                <a:spcPts val="0"/>
              </a:spcAft>
              <a:buClr>
                <a:srgbClr val="888888"/>
              </a:buClr>
              <a:buSzPts val="1600"/>
              <a:buNone/>
              <a:defRPr sz="1600">
                <a:solidFill>
                  <a:srgbClr val="888888"/>
                </a:solidFill>
              </a:defRPr>
            </a:lvl5pPr>
            <a:lvl6pPr algn="l" indent="-228600" lvl="5" marL="2743200">
              <a:lnSpc>
                <a:spcPct val="90000"/>
              </a:lnSpc>
              <a:spcBef>
                <a:spcPts val="500"/>
              </a:spcBef>
              <a:spcAft>
                <a:spcPts val="0"/>
              </a:spcAft>
              <a:buClr>
                <a:srgbClr val="888888"/>
              </a:buClr>
              <a:buSzPts val="1600"/>
              <a:buNone/>
              <a:defRPr sz="1600">
                <a:solidFill>
                  <a:srgbClr val="888888"/>
                </a:solidFill>
              </a:defRPr>
            </a:lvl6pPr>
            <a:lvl7pPr algn="l" indent="-228600" lvl="6" marL="3200400">
              <a:lnSpc>
                <a:spcPct val="90000"/>
              </a:lnSpc>
              <a:spcBef>
                <a:spcPts val="500"/>
              </a:spcBef>
              <a:spcAft>
                <a:spcPts val="0"/>
              </a:spcAft>
              <a:buClr>
                <a:srgbClr val="888888"/>
              </a:buClr>
              <a:buSzPts val="1600"/>
              <a:buNone/>
              <a:defRPr sz="1600">
                <a:solidFill>
                  <a:srgbClr val="888888"/>
                </a:solidFill>
              </a:defRPr>
            </a:lvl7pPr>
            <a:lvl8pPr algn="l" indent="-228600" lvl="7" marL="3657600">
              <a:lnSpc>
                <a:spcPct val="90000"/>
              </a:lnSpc>
              <a:spcBef>
                <a:spcPts val="500"/>
              </a:spcBef>
              <a:spcAft>
                <a:spcPts val="0"/>
              </a:spcAft>
              <a:buClr>
                <a:srgbClr val="888888"/>
              </a:buClr>
              <a:buSzPts val="1600"/>
              <a:buNone/>
              <a:defRPr sz="1600">
                <a:solidFill>
                  <a:srgbClr val="888888"/>
                </a:solidFill>
              </a:defRPr>
            </a:lvl8pPr>
            <a:lvl9pPr algn="l" indent="-228600" lvl="8" marL="4114800">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9" name="Google Shape;29;p18"/>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30" name="Google Shape;30;p18"/>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31" name="Google Shape;31;p18"/>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2"/>
        <p:cNvGrpSpPr/>
        <p:nvPr/>
      </p:nvGrpSpPr>
      <p:grpSpPr>
        <a:xfrm>
          <a:off x="0" y="0"/>
          <a:ext cx="0" cy="0"/>
          <a:chOff x="0" y="0"/>
          <a:chExt cx="0" cy="0"/>
        </a:xfrm>
      </p:grpSpPr>
      <p:sp>
        <p:nvSpPr>
          <p:cNvPr id="33" name="Google Shape;33;p19"/>
          <p:cNvSpPr txBox="1">
            <a:spLocks noGrp="1"/>
          </p:cNvSpPr>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19"/>
          <p:cNvSpPr txBox="1">
            <a:spLocks noGrp="1"/>
          </p:cNvSpPr>
          <p:nvPr>
            <p:ph idx="1" type="body"/>
          </p:nvPr>
        </p:nvSpPr>
        <p:spPr>
          <a:xfrm>
            <a:off x="838200" y="1825625"/>
            <a:ext cx="5181600" cy="435133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a:endParaRPr/>
          </a:p>
        </p:txBody>
      </p:sp>
      <p:sp>
        <p:nvSpPr>
          <p:cNvPr id="35" name="Google Shape;35;p19"/>
          <p:cNvSpPr txBox="1">
            <a:spLocks noGrp="1"/>
          </p:cNvSpPr>
          <p:nvPr>
            <p:ph idx="2" type="body"/>
          </p:nvPr>
        </p:nvSpPr>
        <p:spPr>
          <a:xfrm>
            <a:off x="6172200" y="1825625"/>
            <a:ext cx="5181600" cy="435133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a:endParaRPr/>
          </a:p>
        </p:txBody>
      </p:sp>
      <p:sp>
        <p:nvSpPr>
          <p:cNvPr id="36" name="Google Shape;36;p19"/>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37" name="Google Shape;37;p19"/>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38" name="Google Shape;38;p19"/>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9"/>
        <p:cNvGrpSpPr/>
        <p:nvPr/>
      </p:nvGrpSpPr>
      <p:grpSpPr>
        <a:xfrm>
          <a:off x="0" y="0"/>
          <a:ext cx="0" cy="0"/>
          <a:chOff x="0" y="0"/>
          <a:chExt cx="0" cy="0"/>
        </a:xfrm>
      </p:grpSpPr>
      <p:sp>
        <p:nvSpPr>
          <p:cNvPr id="40" name="Google Shape;40;p20"/>
          <p:cNvSpPr txBox="1">
            <a:spLocks noGrp="1"/>
          </p:cNvSpPr>
          <p:nvPr>
            <p:ph type="title"/>
          </p:nvPr>
        </p:nvSpPr>
        <p:spPr>
          <a:xfrm>
            <a:off x="839788"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20"/>
          <p:cNvSpPr txBox="1">
            <a:spLocks noGrp="1"/>
          </p:cNvSpPr>
          <p:nvPr>
            <p:ph idx="1" type="body"/>
          </p:nvPr>
        </p:nvSpPr>
        <p:spPr>
          <a:xfrm>
            <a:off x="839788" y="1681163"/>
            <a:ext cx="5157787" cy="823912"/>
          </a:xfrm>
          <a:prstGeom prst="rect">
            <a:avLst/>
          </a:prstGeom>
          <a:noFill/>
          <a:ln>
            <a:noFill/>
          </a:ln>
        </p:spPr>
        <p:txBody>
          <a:bodyPr anchor="b"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2400"/>
              <a:buNone/>
              <a:defRPr b="1" sz="2400"/>
            </a:lvl1pPr>
            <a:lvl2pPr algn="l" indent="-228600" lvl="1" marL="914400">
              <a:lnSpc>
                <a:spcPct val="90000"/>
              </a:lnSpc>
              <a:spcBef>
                <a:spcPts val="500"/>
              </a:spcBef>
              <a:spcAft>
                <a:spcPts val="0"/>
              </a:spcAft>
              <a:buClr>
                <a:schemeClr val="dk1"/>
              </a:buClr>
              <a:buSzPts val="2000"/>
              <a:buNone/>
              <a:defRPr b="1" sz="2000"/>
            </a:lvl2pPr>
            <a:lvl3pPr algn="l" indent="-228600" lvl="2" marL="1371600">
              <a:lnSpc>
                <a:spcPct val="90000"/>
              </a:lnSpc>
              <a:spcBef>
                <a:spcPts val="500"/>
              </a:spcBef>
              <a:spcAft>
                <a:spcPts val="0"/>
              </a:spcAft>
              <a:buClr>
                <a:schemeClr val="dk1"/>
              </a:buClr>
              <a:buSzPts val="1800"/>
              <a:buNone/>
              <a:defRPr b="1" sz="1800"/>
            </a:lvl3pPr>
            <a:lvl4pPr algn="l" indent="-228600" lvl="3" marL="1828800">
              <a:lnSpc>
                <a:spcPct val="90000"/>
              </a:lnSpc>
              <a:spcBef>
                <a:spcPts val="500"/>
              </a:spcBef>
              <a:spcAft>
                <a:spcPts val="0"/>
              </a:spcAft>
              <a:buClr>
                <a:schemeClr val="dk1"/>
              </a:buClr>
              <a:buSzPts val="1600"/>
              <a:buNone/>
              <a:defRPr b="1" sz="1600"/>
            </a:lvl4pPr>
            <a:lvl5pPr algn="l" indent="-228600" lvl="4" marL="2286000">
              <a:lnSpc>
                <a:spcPct val="90000"/>
              </a:lnSpc>
              <a:spcBef>
                <a:spcPts val="500"/>
              </a:spcBef>
              <a:spcAft>
                <a:spcPts val="0"/>
              </a:spcAft>
              <a:buClr>
                <a:schemeClr val="dk1"/>
              </a:buClr>
              <a:buSzPts val="1600"/>
              <a:buNone/>
              <a:defRPr b="1" sz="1600"/>
            </a:lvl5pPr>
            <a:lvl6pPr algn="l" indent="-228600" lvl="5" marL="2743200">
              <a:lnSpc>
                <a:spcPct val="90000"/>
              </a:lnSpc>
              <a:spcBef>
                <a:spcPts val="500"/>
              </a:spcBef>
              <a:spcAft>
                <a:spcPts val="0"/>
              </a:spcAft>
              <a:buClr>
                <a:schemeClr val="dk1"/>
              </a:buClr>
              <a:buSzPts val="1600"/>
              <a:buNone/>
              <a:defRPr b="1" sz="1600"/>
            </a:lvl6pPr>
            <a:lvl7pPr algn="l" indent="-228600" lvl="6" marL="3200400">
              <a:lnSpc>
                <a:spcPct val="90000"/>
              </a:lnSpc>
              <a:spcBef>
                <a:spcPts val="500"/>
              </a:spcBef>
              <a:spcAft>
                <a:spcPts val="0"/>
              </a:spcAft>
              <a:buClr>
                <a:schemeClr val="dk1"/>
              </a:buClr>
              <a:buSzPts val="1600"/>
              <a:buNone/>
              <a:defRPr b="1" sz="1600"/>
            </a:lvl7pPr>
            <a:lvl8pPr algn="l" indent="-228600" lvl="7" marL="3657600">
              <a:lnSpc>
                <a:spcPct val="90000"/>
              </a:lnSpc>
              <a:spcBef>
                <a:spcPts val="500"/>
              </a:spcBef>
              <a:spcAft>
                <a:spcPts val="0"/>
              </a:spcAft>
              <a:buClr>
                <a:schemeClr val="dk1"/>
              </a:buClr>
              <a:buSzPts val="1600"/>
              <a:buNone/>
              <a:defRPr b="1" sz="1600"/>
            </a:lvl8pPr>
            <a:lvl9pPr algn="l" indent="-228600" lvl="8" marL="4114800">
              <a:lnSpc>
                <a:spcPct val="90000"/>
              </a:lnSpc>
              <a:spcBef>
                <a:spcPts val="500"/>
              </a:spcBef>
              <a:spcAft>
                <a:spcPts val="0"/>
              </a:spcAft>
              <a:buClr>
                <a:schemeClr val="dk1"/>
              </a:buClr>
              <a:buSzPts val="1600"/>
              <a:buNone/>
              <a:defRPr b="1" sz="1600"/>
            </a:lvl9pPr>
          </a:lstStyle>
          <a:p>
            <a:endParaRPr/>
          </a:p>
        </p:txBody>
      </p:sp>
      <p:sp>
        <p:nvSpPr>
          <p:cNvPr id="42" name="Google Shape;42;p20"/>
          <p:cNvSpPr txBox="1">
            <a:spLocks noGrp="1"/>
          </p:cNvSpPr>
          <p:nvPr>
            <p:ph idx="2" type="body"/>
          </p:nvPr>
        </p:nvSpPr>
        <p:spPr>
          <a:xfrm>
            <a:off x="839788" y="2505075"/>
            <a:ext cx="5157787" cy="368458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a:endParaRPr/>
          </a:p>
        </p:txBody>
      </p:sp>
      <p:sp>
        <p:nvSpPr>
          <p:cNvPr id="43" name="Google Shape;43;p20"/>
          <p:cNvSpPr txBox="1">
            <a:spLocks noGrp="1"/>
          </p:cNvSpPr>
          <p:nvPr>
            <p:ph idx="3" type="body"/>
          </p:nvPr>
        </p:nvSpPr>
        <p:spPr>
          <a:xfrm>
            <a:off x="6172200" y="1681163"/>
            <a:ext cx="5183188" cy="823912"/>
          </a:xfrm>
          <a:prstGeom prst="rect">
            <a:avLst/>
          </a:prstGeom>
          <a:noFill/>
          <a:ln>
            <a:noFill/>
          </a:ln>
        </p:spPr>
        <p:txBody>
          <a:bodyPr anchor="b"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2400"/>
              <a:buNone/>
              <a:defRPr b="1" sz="2400"/>
            </a:lvl1pPr>
            <a:lvl2pPr algn="l" indent="-228600" lvl="1" marL="914400">
              <a:lnSpc>
                <a:spcPct val="90000"/>
              </a:lnSpc>
              <a:spcBef>
                <a:spcPts val="500"/>
              </a:spcBef>
              <a:spcAft>
                <a:spcPts val="0"/>
              </a:spcAft>
              <a:buClr>
                <a:schemeClr val="dk1"/>
              </a:buClr>
              <a:buSzPts val="2000"/>
              <a:buNone/>
              <a:defRPr b="1" sz="2000"/>
            </a:lvl2pPr>
            <a:lvl3pPr algn="l" indent="-228600" lvl="2" marL="1371600">
              <a:lnSpc>
                <a:spcPct val="90000"/>
              </a:lnSpc>
              <a:spcBef>
                <a:spcPts val="500"/>
              </a:spcBef>
              <a:spcAft>
                <a:spcPts val="0"/>
              </a:spcAft>
              <a:buClr>
                <a:schemeClr val="dk1"/>
              </a:buClr>
              <a:buSzPts val="1800"/>
              <a:buNone/>
              <a:defRPr b="1" sz="1800"/>
            </a:lvl3pPr>
            <a:lvl4pPr algn="l" indent="-228600" lvl="3" marL="1828800">
              <a:lnSpc>
                <a:spcPct val="90000"/>
              </a:lnSpc>
              <a:spcBef>
                <a:spcPts val="500"/>
              </a:spcBef>
              <a:spcAft>
                <a:spcPts val="0"/>
              </a:spcAft>
              <a:buClr>
                <a:schemeClr val="dk1"/>
              </a:buClr>
              <a:buSzPts val="1600"/>
              <a:buNone/>
              <a:defRPr b="1" sz="1600"/>
            </a:lvl4pPr>
            <a:lvl5pPr algn="l" indent="-228600" lvl="4" marL="2286000">
              <a:lnSpc>
                <a:spcPct val="90000"/>
              </a:lnSpc>
              <a:spcBef>
                <a:spcPts val="500"/>
              </a:spcBef>
              <a:spcAft>
                <a:spcPts val="0"/>
              </a:spcAft>
              <a:buClr>
                <a:schemeClr val="dk1"/>
              </a:buClr>
              <a:buSzPts val="1600"/>
              <a:buNone/>
              <a:defRPr b="1" sz="1600"/>
            </a:lvl5pPr>
            <a:lvl6pPr algn="l" indent="-228600" lvl="5" marL="2743200">
              <a:lnSpc>
                <a:spcPct val="90000"/>
              </a:lnSpc>
              <a:spcBef>
                <a:spcPts val="500"/>
              </a:spcBef>
              <a:spcAft>
                <a:spcPts val="0"/>
              </a:spcAft>
              <a:buClr>
                <a:schemeClr val="dk1"/>
              </a:buClr>
              <a:buSzPts val="1600"/>
              <a:buNone/>
              <a:defRPr b="1" sz="1600"/>
            </a:lvl6pPr>
            <a:lvl7pPr algn="l" indent="-228600" lvl="6" marL="3200400">
              <a:lnSpc>
                <a:spcPct val="90000"/>
              </a:lnSpc>
              <a:spcBef>
                <a:spcPts val="500"/>
              </a:spcBef>
              <a:spcAft>
                <a:spcPts val="0"/>
              </a:spcAft>
              <a:buClr>
                <a:schemeClr val="dk1"/>
              </a:buClr>
              <a:buSzPts val="1600"/>
              <a:buNone/>
              <a:defRPr b="1" sz="1600"/>
            </a:lvl7pPr>
            <a:lvl8pPr algn="l" indent="-228600" lvl="7" marL="3657600">
              <a:lnSpc>
                <a:spcPct val="90000"/>
              </a:lnSpc>
              <a:spcBef>
                <a:spcPts val="500"/>
              </a:spcBef>
              <a:spcAft>
                <a:spcPts val="0"/>
              </a:spcAft>
              <a:buClr>
                <a:schemeClr val="dk1"/>
              </a:buClr>
              <a:buSzPts val="1600"/>
              <a:buNone/>
              <a:defRPr b="1" sz="1600"/>
            </a:lvl8pPr>
            <a:lvl9pPr algn="l" indent="-228600" lvl="8" marL="4114800">
              <a:lnSpc>
                <a:spcPct val="90000"/>
              </a:lnSpc>
              <a:spcBef>
                <a:spcPts val="500"/>
              </a:spcBef>
              <a:spcAft>
                <a:spcPts val="0"/>
              </a:spcAft>
              <a:buClr>
                <a:schemeClr val="dk1"/>
              </a:buClr>
              <a:buSzPts val="1600"/>
              <a:buNone/>
              <a:defRPr b="1" sz="1600"/>
            </a:lvl9pPr>
          </a:lstStyle>
          <a:p>
            <a:endParaRPr/>
          </a:p>
        </p:txBody>
      </p:sp>
      <p:sp>
        <p:nvSpPr>
          <p:cNvPr id="44" name="Google Shape;44;p20"/>
          <p:cNvSpPr txBox="1">
            <a:spLocks noGrp="1"/>
          </p:cNvSpPr>
          <p:nvPr>
            <p:ph idx="4" type="body"/>
          </p:nvPr>
        </p:nvSpPr>
        <p:spPr>
          <a:xfrm>
            <a:off x="6172200" y="2505075"/>
            <a:ext cx="5183188" cy="368458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a:endParaRPr/>
          </a:p>
        </p:txBody>
      </p:sp>
      <p:sp>
        <p:nvSpPr>
          <p:cNvPr id="45" name="Google Shape;45;p20"/>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46" name="Google Shape;46;p20"/>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47" name="Google Shape;47;p20"/>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8"/>
        <p:cNvGrpSpPr/>
        <p:nvPr/>
      </p:nvGrpSpPr>
      <p:grpSpPr>
        <a:xfrm>
          <a:off x="0" y="0"/>
          <a:ext cx="0" cy="0"/>
          <a:chOff x="0" y="0"/>
          <a:chExt cx="0" cy="0"/>
        </a:xfrm>
      </p:grpSpPr>
      <p:sp>
        <p:nvSpPr>
          <p:cNvPr id="49" name="Google Shape;49;p21"/>
          <p:cNvSpPr txBox="1">
            <a:spLocks noGrp="1"/>
          </p:cNvSpPr>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21"/>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51" name="Google Shape;51;p21"/>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52" name="Google Shape;52;p21"/>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22"/>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55" name="Google Shape;55;p22"/>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56" name="Google Shape;56;p22"/>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7"/>
        <p:cNvGrpSpPr/>
        <p:nvPr/>
      </p:nvGrpSpPr>
      <p:grpSpPr>
        <a:xfrm>
          <a:off x="0" y="0"/>
          <a:ext cx="0" cy="0"/>
          <a:chOff x="0" y="0"/>
          <a:chExt cx="0" cy="0"/>
        </a:xfrm>
      </p:grpSpPr>
      <p:sp>
        <p:nvSpPr>
          <p:cNvPr id="58" name="Google Shape;58;p23"/>
          <p:cNvSpPr txBox="1">
            <a:spLocks noGrp="1"/>
          </p:cNvSpPr>
          <p:nvPr>
            <p:ph type="title"/>
          </p:nvPr>
        </p:nvSpPr>
        <p:spPr>
          <a:xfrm>
            <a:off x="839788" y="457200"/>
            <a:ext cx="3932237" cy="1600200"/>
          </a:xfrm>
          <a:prstGeom prst="rect">
            <a:avLst/>
          </a:prstGeom>
          <a:noFill/>
          <a:ln>
            <a:noFill/>
          </a:ln>
        </p:spPr>
        <p:txBody>
          <a:bodyPr anchor="b" anchorCtr="0" bIns="45700" lIns="91425" numCol="1" rIns="91425" spcFirstLastPara="1" tIns="45700" wrap="square">
            <a:normAutofit/>
          </a:bodyPr>
          <a:lstStyle>
            <a:lvl1pPr algn="l" lvl="0">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23"/>
          <p:cNvSpPr txBox="1">
            <a:spLocks noGrp="1"/>
          </p:cNvSpPr>
          <p:nvPr>
            <p:ph idx="1" type="body"/>
          </p:nvPr>
        </p:nvSpPr>
        <p:spPr>
          <a:xfrm>
            <a:off x="5183188" y="987425"/>
            <a:ext cx="6172200" cy="4873625"/>
          </a:xfrm>
          <a:prstGeom prst="rect">
            <a:avLst/>
          </a:prstGeom>
          <a:noFill/>
          <a:ln>
            <a:noFill/>
          </a:ln>
        </p:spPr>
        <p:txBody>
          <a:bodyPr anchor="t" anchorCtr="0" bIns="45700" lIns="91425" numCol="1" rIns="91425" spcFirstLastPara="1" tIns="45700" wrap="square">
            <a:normAutofit/>
          </a:bodyPr>
          <a:lstStyle>
            <a:lvl1pPr algn="l" indent="-431800" lvl="0" marL="457200">
              <a:lnSpc>
                <a:spcPct val="90000"/>
              </a:lnSpc>
              <a:spcBef>
                <a:spcPts val="1000"/>
              </a:spcBef>
              <a:spcAft>
                <a:spcPts val="0"/>
              </a:spcAft>
              <a:buClr>
                <a:schemeClr val="dk1"/>
              </a:buClr>
              <a:buSzPts val="3200"/>
              <a:buChar char="•"/>
              <a:defRPr sz="3200"/>
            </a:lvl1pPr>
            <a:lvl2pPr algn="l" indent="-406400" lvl="1" marL="914400">
              <a:lnSpc>
                <a:spcPct val="90000"/>
              </a:lnSpc>
              <a:spcBef>
                <a:spcPts val="500"/>
              </a:spcBef>
              <a:spcAft>
                <a:spcPts val="0"/>
              </a:spcAft>
              <a:buClr>
                <a:schemeClr val="dk1"/>
              </a:buClr>
              <a:buSzPts val="2800"/>
              <a:buChar char="•"/>
              <a:defRPr sz="2800"/>
            </a:lvl2pPr>
            <a:lvl3pPr algn="l" indent="-381000" lvl="2" marL="1371600">
              <a:lnSpc>
                <a:spcPct val="90000"/>
              </a:lnSpc>
              <a:spcBef>
                <a:spcPts val="500"/>
              </a:spcBef>
              <a:spcAft>
                <a:spcPts val="0"/>
              </a:spcAft>
              <a:buClr>
                <a:schemeClr val="dk1"/>
              </a:buClr>
              <a:buSzPts val="2400"/>
              <a:buChar char="•"/>
              <a:defRPr sz="2400"/>
            </a:lvl3pPr>
            <a:lvl4pPr algn="l" indent="-355600" lvl="3" marL="1828800">
              <a:lnSpc>
                <a:spcPct val="90000"/>
              </a:lnSpc>
              <a:spcBef>
                <a:spcPts val="500"/>
              </a:spcBef>
              <a:spcAft>
                <a:spcPts val="0"/>
              </a:spcAft>
              <a:buClr>
                <a:schemeClr val="dk1"/>
              </a:buClr>
              <a:buSzPts val="2000"/>
              <a:buChar char="•"/>
              <a:defRPr sz="2000"/>
            </a:lvl4pPr>
            <a:lvl5pPr algn="l" indent="-355600" lvl="4" marL="2286000">
              <a:lnSpc>
                <a:spcPct val="90000"/>
              </a:lnSpc>
              <a:spcBef>
                <a:spcPts val="500"/>
              </a:spcBef>
              <a:spcAft>
                <a:spcPts val="0"/>
              </a:spcAft>
              <a:buClr>
                <a:schemeClr val="dk1"/>
              </a:buClr>
              <a:buSzPts val="2000"/>
              <a:buChar char="•"/>
              <a:defRPr sz="2000"/>
            </a:lvl5pPr>
            <a:lvl6pPr algn="l" indent="-355600" lvl="5" marL="2743200">
              <a:lnSpc>
                <a:spcPct val="90000"/>
              </a:lnSpc>
              <a:spcBef>
                <a:spcPts val="500"/>
              </a:spcBef>
              <a:spcAft>
                <a:spcPts val="0"/>
              </a:spcAft>
              <a:buClr>
                <a:schemeClr val="dk1"/>
              </a:buClr>
              <a:buSzPts val="2000"/>
              <a:buChar char="•"/>
              <a:defRPr sz="2000"/>
            </a:lvl6pPr>
            <a:lvl7pPr algn="l" indent="-355600" lvl="6" marL="3200400">
              <a:lnSpc>
                <a:spcPct val="90000"/>
              </a:lnSpc>
              <a:spcBef>
                <a:spcPts val="500"/>
              </a:spcBef>
              <a:spcAft>
                <a:spcPts val="0"/>
              </a:spcAft>
              <a:buClr>
                <a:schemeClr val="dk1"/>
              </a:buClr>
              <a:buSzPts val="2000"/>
              <a:buChar char="•"/>
              <a:defRPr sz="2000"/>
            </a:lvl7pPr>
            <a:lvl8pPr algn="l" indent="-355600" lvl="7" marL="3657600">
              <a:lnSpc>
                <a:spcPct val="90000"/>
              </a:lnSpc>
              <a:spcBef>
                <a:spcPts val="500"/>
              </a:spcBef>
              <a:spcAft>
                <a:spcPts val="0"/>
              </a:spcAft>
              <a:buClr>
                <a:schemeClr val="dk1"/>
              </a:buClr>
              <a:buSzPts val="2000"/>
              <a:buChar char="•"/>
              <a:defRPr sz="2000"/>
            </a:lvl8pPr>
            <a:lvl9pPr algn="l" indent="-355600" lvl="8" marL="4114800">
              <a:lnSpc>
                <a:spcPct val="90000"/>
              </a:lnSpc>
              <a:spcBef>
                <a:spcPts val="500"/>
              </a:spcBef>
              <a:spcAft>
                <a:spcPts val="0"/>
              </a:spcAft>
              <a:buClr>
                <a:schemeClr val="dk1"/>
              </a:buClr>
              <a:buSzPts val="2000"/>
              <a:buChar char="•"/>
              <a:defRPr sz="2000"/>
            </a:lvl9pPr>
          </a:lstStyle>
          <a:p>
            <a:endParaRPr/>
          </a:p>
        </p:txBody>
      </p:sp>
      <p:sp>
        <p:nvSpPr>
          <p:cNvPr id="60" name="Google Shape;60;p23"/>
          <p:cNvSpPr txBox="1">
            <a:spLocks noGrp="1"/>
          </p:cNvSpPr>
          <p:nvPr>
            <p:ph idx="2" type="body"/>
          </p:nvPr>
        </p:nvSpPr>
        <p:spPr>
          <a:xfrm>
            <a:off x="839788" y="2057400"/>
            <a:ext cx="3932237" cy="3811588"/>
          </a:xfrm>
          <a:prstGeom prst="rect">
            <a:avLst/>
          </a:prstGeom>
          <a:noFill/>
          <a:ln>
            <a:noFill/>
          </a:ln>
        </p:spPr>
        <p:txBody>
          <a:bodyPr anchor="t"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1600"/>
              <a:buNone/>
              <a:defRPr sz="1600"/>
            </a:lvl1pPr>
            <a:lvl2pPr algn="l" indent="-228600" lvl="1" marL="914400">
              <a:lnSpc>
                <a:spcPct val="90000"/>
              </a:lnSpc>
              <a:spcBef>
                <a:spcPts val="500"/>
              </a:spcBef>
              <a:spcAft>
                <a:spcPts val="0"/>
              </a:spcAft>
              <a:buClr>
                <a:schemeClr val="dk1"/>
              </a:buClr>
              <a:buSzPts val="1400"/>
              <a:buNone/>
              <a:defRPr sz="1400"/>
            </a:lvl2pPr>
            <a:lvl3pPr algn="l" indent="-228600" lvl="2" marL="1371600">
              <a:lnSpc>
                <a:spcPct val="90000"/>
              </a:lnSpc>
              <a:spcBef>
                <a:spcPts val="500"/>
              </a:spcBef>
              <a:spcAft>
                <a:spcPts val="0"/>
              </a:spcAft>
              <a:buClr>
                <a:schemeClr val="dk1"/>
              </a:buClr>
              <a:buSzPts val="1200"/>
              <a:buNone/>
              <a:defRPr sz="1200"/>
            </a:lvl3pPr>
            <a:lvl4pPr algn="l" indent="-228600" lvl="3" marL="1828800">
              <a:lnSpc>
                <a:spcPct val="90000"/>
              </a:lnSpc>
              <a:spcBef>
                <a:spcPts val="500"/>
              </a:spcBef>
              <a:spcAft>
                <a:spcPts val="0"/>
              </a:spcAft>
              <a:buClr>
                <a:schemeClr val="dk1"/>
              </a:buClr>
              <a:buSzPts val="1000"/>
              <a:buNone/>
              <a:defRPr sz="1000"/>
            </a:lvl4pPr>
            <a:lvl5pPr algn="l" indent="-228600" lvl="4" marL="2286000">
              <a:lnSpc>
                <a:spcPct val="90000"/>
              </a:lnSpc>
              <a:spcBef>
                <a:spcPts val="500"/>
              </a:spcBef>
              <a:spcAft>
                <a:spcPts val="0"/>
              </a:spcAft>
              <a:buClr>
                <a:schemeClr val="dk1"/>
              </a:buClr>
              <a:buSzPts val="1000"/>
              <a:buNone/>
              <a:defRPr sz="1000"/>
            </a:lvl5pPr>
            <a:lvl6pPr algn="l" indent="-228600" lvl="5" marL="2743200">
              <a:lnSpc>
                <a:spcPct val="90000"/>
              </a:lnSpc>
              <a:spcBef>
                <a:spcPts val="500"/>
              </a:spcBef>
              <a:spcAft>
                <a:spcPts val="0"/>
              </a:spcAft>
              <a:buClr>
                <a:schemeClr val="dk1"/>
              </a:buClr>
              <a:buSzPts val="1000"/>
              <a:buNone/>
              <a:defRPr sz="1000"/>
            </a:lvl6pPr>
            <a:lvl7pPr algn="l" indent="-228600" lvl="6" marL="3200400">
              <a:lnSpc>
                <a:spcPct val="90000"/>
              </a:lnSpc>
              <a:spcBef>
                <a:spcPts val="500"/>
              </a:spcBef>
              <a:spcAft>
                <a:spcPts val="0"/>
              </a:spcAft>
              <a:buClr>
                <a:schemeClr val="dk1"/>
              </a:buClr>
              <a:buSzPts val="1000"/>
              <a:buNone/>
              <a:defRPr sz="1000"/>
            </a:lvl7pPr>
            <a:lvl8pPr algn="l" indent="-228600" lvl="7" marL="3657600">
              <a:lnSpc>
                <a:spcPct val="90000"/>
              </a:lnSpc>
              <a:spcBef>
                <a:spcPts val="500"/>
              </a:spcBef>
              <a:spcAft>
                <a:spcPts val="0"/>
              </a:spcAft>
              <a:buClr>
                <a:schemeClr val="dk1"/>
              </a:buClr>
              <a:buSzPts val="1000"/>
              <a:buNone/>
              <a:defRPr sz="1000"/>
            </a:lvl8pPr>
            <a:lvl9pPr algn="l" indent="-228600" lvl="8" marL="4114800">
              <a:lnSpc>
                <a:spcPct val="90000"/>
              </a:lnSpc>
              <a:spcBef>
                <a:spcPts val="500"/>
              </a:spcBef>
              <a:spcAft>
                <a:spcPts val="0"/>
              </a:spcAft>
              <a:buClr>
                <a:schemeClr val="dk1"/>
              </a:buClr>
              <a:buSzPts val="1000"/>
              <a:buNone/>
              <a:defRPr sz="1000"/>
            </a:lvl9pPr>
          </a:lstStyle>
          <a:p>
            <a:endParaRPr/>
          </a:p>
        </p:txBody>
      </p:sp>
      <p:sp>
        <p:nvSpPr>
          <p:cNvPr id="61" name="Google Shape;61;p23"/>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62" name="Google Shape;62;p23"/>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63" name="Google Shape;63;p23"/>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4"/>
        <p:cNvGrpSpPr/>
        <p:nvPr/>
      </p:nvGrpSpPr>
      <p:grpSpPr>
        <a:xfrm>
          <a:off x="0" y="0"/>
          <a:ext cx="0" cy="0"/>
          <a:chOff x="0" y="0"/>
          <a:chExt cx="0" cy="0"/>
        </a:xfrm>
      </p:grpSpPr>
      <p:sp>
        <p:nvSpPr>
          <p:cNvPr id="65" name="Google Shape;65;p24"/>
          <p:cNvSpPr txBox="1">
            <a:spLocks noGrp="1"/>
          </p:cNvSpPr>
          <p:nvPr>
            <p:ph type="title"/>
          </p:nvPr>
        </p:nvSpPr>
        <p:spPr>
          <a:xfrm>
            <a:off x="839788" y="457200"/>
            <a:ext cx="3932237" cy="1600200"/>
          </a:xfrm>
          <a:prstGeom prst="rect">
            <a:avLst/>
          </a:prstGeom>
          <a:noFill/>
          <a:ln>
            <a:noFill/>
          </a:ln>
        </p:spPr>
        <p:txBody>
          <a:bodyPr anchor="b" anchorCtr="0" bIns="45700" lIns="91425" numCol="1" rIns="91425" spcFirstLastPara="1" tIns="45700" wrap="square">
            <a:normAutofit/>
          </a:bodyPr>
          <a:lstStyle>
            <a:lvl1pPr algn="l" lvl="0">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 name="Google Shape;66;p24"/>
          <p:cNvSpPr>
            <a:spLocks noGrp="1"/>
          </p:cNvSpPr>
          <p:nvPr>
            <p:ph idx="2" type="pic"/>
          </p:nvPr>
        </p:nvSpPr>
        <p:spPr>
          <a:xfrm>
            <a:off x="5183188" y="987425"/>
            <a:ext cx="6172200" cy="4873625"/>
          </a:xfrm>
          <a:prstGeom prst="rect">
            <a:avLst/>
          </a:prstGeom>
          <a:noFill/>
          <a:ln>
            <a:noFill/>
          </a:ln>
        </p:spPr>
      </p:sp>
      <p:sp>
        <p:nvSpPr>
          <p:cNvPr id="67" name="Google Shape;67;p24"/>
          <p:cNvSpPr txBox="1">
            <a:spLocks noGrp="1"/>
          </p:cNvSpPr>
          <p:nvPr>
            <p:ph idx="1" type="body"/>
          </p:nvPr>
        </p:nvSpPr>
        <p:spPr>
          <a:xfrm>
            <a:off x="839788" y="2057400"/>
            <a:ext cx="3932237" cy="3811588"/>
          </a:xfrm>
          <a:prstGeom prst="rect">
            <a:avLst/>
          </a:prstGeom>
          <a:noFill/>
          <a:ln>
            <a:noFill/>
          </a:ln>
        </p:spPr>
        <p:txBody>
          <a:bodyPr anchor="t"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1600"/>
              <a:buNone/>
              <a:defRPr sz="1600"/>
            </a:lvl1pPr>
            <a:lvl2pPr algn="l" indent="-228600" lvl="1" marL="914400">
              <a:lnSpc>
                <a:spcPct val="90000"/>
              </a:lnSpc>
              <a:spcBef>
                <a:spcPts val="500"/>
              </a:spcBef>
              <a:spcAft>
                <a:spcPts val="0"/>
              </a:spcAft>
              <a:buClr>
                <a:schemeClr val="dk1"/>
              </a:buClr>
              <a:buSzPts val="1400"/>
              <a:buNone/>
              <a:defRPr sz="1400"/>
            </a:lvl2pPr>
            <a:lvl3pPr algn="l" indent="-228600" lvl="2" marL="1371600">
              <a:lnSpc>
                <a:spcPct val="90000"/>
              </a:lnSpc>
              <a:spcBef>
                <a:spcPts val="500"/>
              </a:spcBef>
              <a:spcAft>
                <a:spcPts val="0"/>
              </a:spcAft>
              <a:buClr>
                <a:schemeClr val="dk1"/>
              </a:buClr>
              <a:buSzPts val="1200"/>
              <a:buNone/>
              <a:defRPr sz="1200"/>
            </a:lvl3pPr>
            <a:lvl4pPr algn="l" indent="-228600" lvl="3" marL="1828800">
              <a:lnSpc>
                <a:spcPct val="90000"/>
              </a:lnSpc>
              <a:spcBef>
                <a:spcPts val="500"/>
              </a:spcBef>
              <a:spcAft>
                <a:spcPts val="0"/>
              </a:spcAft>
              <a:buClr>
                <a:schemeClr val="dk1"/>
              </a:buClr>
              <a:buSzPts val="1000"/>
              <a:buNone/>
              <a:defRPr sz="1000"/>
            </a:lvl4pPr>
            <a:lvl5pPr algn="l" indent="-228600" lvl="4" marL="2286000">
              <a:lnSpc>
                <a:spcPct val="90000"/>
              </a:lnSpc>
              <a:spcBef>
                <a:spcPts val="500"/>
              </a:spcBef>
              <a:spcAft>
                <a:spcPts val="0"/>
              </a:spcAft>
              <a:buClr>
                <a:schemeClr val="dk1"/>
              </a:buClr>
              <a:buSzPts val="1000"/>
              <a:buNone/>
              <a:defRPr sz="1000"/>
            </a:lvl5pPr>
            <a:lvl6pPr algn="l" indent="-228600" lvl="5" marL="2743200">
              <a:lnSpc>
                <a:spcPct val="90000"/>
              </a:lnSpc>
              <a:spcBef>
                <a:spcPts val="500"/>
              </a:spcBef>
              <a:spcAft>
                <a:spcPts val="0"/>
              </a:spcAft>
              <a:buClr>
                <a:schemeClr val="dk1"/>
              </a:buClr>
              <a:buSzPts val="1000"/>
              <a:buNone/>
              <a:defRPr sz="1000"/>
            </a:lvl6pPr>
            <a:lvl7pPr algn="l" indent="-228600" lvl="6" marL="3200400">
              <a:lnSpc>
                <a:spcPct val="90000"/>
              </a:lnSpc>
              <a:spcBef>
                <a:spcPts val="500"/>
              </a:spcBef>
              <a:spcAft>
                <a:spcPts val="0"/>
              </a:spcAft>
              <a:buClr>
                <a:schemeClr val="dk1"/>
              </a:buClr>
              <a:buSzPts val="1000"/>
              <a:buNone/>
              <a:defRPr sz="1000"/>
            </a:lvl7pPr>
            <a:lvl8pPr algn="l" indent="-228600" lvl="7" marL="3657600">
              <a:lnSpc>
                <a:spcPct val="90000"/>
              </a:lnSpc>
              <a:spcBef>
                <a:spcPts val="500"/>
              </a:spcBef>
              <a:spcAft>
                <a:spcPts val="0"/>
              </a:spcAft>
              <a:buClr>
                <a:schemeClr val="dk1"/>
              </a:buClr>
              <a:buSzPts val="1000"/>
              <a:buNone/>
              <a:defRPr sz="1000"/>
            </a:lvl8pPr>
            <a:lvl9pPr algn="l" indent="-228600" lvl="8" marL="4114800">
              <a:lnSpc>
                <a:spcPct val="90000"/>
              </a:lnSpc>
              <a:spcBef>
                <a:spcPts val="500"/>
              </a:spcBef>
              <a:spcAft>
                <a:spcPts val="0"/>
              </a:spcAft>
              <a:buClr>
                <a:schemeClr val="dk1"/>
              </a:buClr>
              <a:buSzPts val="1000"/>
              <a:buNone/>
              <a:defRPr sz="1000"/>
            </a:lvl9pPr>
          </a:lstStyle>
          <a:p>
            <a:endParaRPr/>
          </a:p>
        </p:txBody>
      </p:sp>
      <p:sp>
        <p:nvSpPr>
          <p:cNvPr id="68" name="Google Shape;68;p24"/>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69" name="Google Shape;69;p24"/>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70" name="Google Shape;70;p24"/>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1"/>
        <p:cNvGrpSpPr/>
        <p:nvPr/>
      </p:nvGrpSpPr>
      <p:grpSpPr>
        <a:xfrm>
          <a:off x="0" y="0"/>
          <a:ext cx="0" cy="0"/>
          <a:chOff x="0" y="0"/>
          <a:chExt cx="0" cy="0"/>
        </a:xfrm>
      </p:grpSpPr>
      <p:sp>
        <p:nvSpPr>
          <p:cNvPr id="72" name="Google Shape;72;p25"/>
          <p:cNvSpPr txBox="1">
            <a:spLocks noGrp="1"/>
          </p:cNvSpPr>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5"/>
          <p:cNvSpPr txBox="1">
            <a:spLocks noGrp="1"/>
          </p:cNvSpPr>
          <p:nvPr>
            <p:ph idx="1" type="body"/>
          </p:nvPr>
        </p:nvSpPr>
        <p:spPr>
          <a:xfrm rot="5400000">
            <a:off x="3920331" y="-1256506"/>
            <a:ext cx="4351338" cy="10515600"/>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a:endParaRPr/>
          </a:p>
        </p:txBody>
      </p:sp>
      <p:sp>
        <p:nvSpPr>
          <p:cNvPr id="74" name="Google Shape;74;p25"/>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75" name="Google Shape;75;p25"/>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76" name="Google Shape;76;p25"/>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7"/>
        <p:cNvGrpSpPr/>
        <p:nvPr/>
      </p:nvGrpSpPr>
      <p:grpSpPr>
        <a:xfrm>
          <a:off x="0" y="0"/>
          <a:ext cx="0" cy="0"/>
          <a:chOff x="0" y="0"/>
          <a:chExt cx="0" cy="0"/>
        </a:xfrm>
      </p:grpSpPr>
      <p:sp>
        <p:nvSpPr>
          <p:cNvPr id="78" name="Google Shape;78;p26"/>
          <p:cNvSpPr txBox="1">
            <a:spLocks noGrp="1"/>
          </p:cNvSpPr>
          <p:nvPr>
            <p:ph type="title"/>
          </p:nvPr>
        </p:nvSpPr>
        <p:spPr>
          <a:xfrm rot="5400000">
            <a:off x="7133431" y="1956594"/>
            <a:ext cx="5811838" cy="2628900"/>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26"/>
          <p:cNvSpPr txBox="1">
            <a:spLocks noGrp="1"/>
          </p:cNvSpPr>
          <p:nvPr>
            <p:ph idx="1" type="body"/>
          </p:nvPr>
        </p:nvSpPr>
        <p:spPr>
          <a:xfrm rot="5400000">
            <a:off x="1799431" y="-596106"/>
            <a:ext cx="5811838" cy="7734300"/>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a:endParaRPr/>
          </a:p>
        </p:txBody>
      </p:sp>
      <p:sp>
        <p:nvSpPr>
          <p:cNvPr id="80" name="Google Shape;80;p26"/>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81" name="Google Shape;81;p26"/>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a:endParaRPr/>
          </a:p>
        </p:txBody>
      </p:sp>
      <p:sp>
        <p:nvSpPr>
          <p:cNvPr id="82" name="Google Shape;82;p26"/>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4"/>
          <p:cNvSpPr txBox="1">
            <a:spLocks noGrp="1"/>
          </p:cNvSpPr>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marR="0" rtl="0">
              <a:lnSpc>
                <a:spcPct val="90000"/>
              </a:lnSpc>
              <a:spcBef>
                <a:spcPts val="0"/>
              </a:spcBef>
              <a:spcAft>
                <a:spcPts val="0"/>
              </a:spcAft>
              <a:buClr>
                <a:schemeClr val="dk1"/>
              </a:buClr>
              <a:buSzPts val="4400"/>
              <a:buFont typeface="Calibri"/>
              <a:buNone/>
              <a:defRPr b="0" cap="none" i="0" strike="noStrike" sz="4400" u="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4"/>
          <p:cNvSpPr txBox="1">
            <a:spLocks noGrp="1"/>
          </p:cNvSpPr>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a:bodyPr>
          <a:lstStyle>
            <a:lvl1pPr algn="l" indent="-406400" lvl="0" marL="457200" marR="0" rtl="0">
              <a:lnSpc>
                <a:spcPct val="90000"/>
              </a:lnSpc>
              <a:spcBef>
                <a:spcPts val="1000"/>
              </a:spcBef>
              <a:spcAft>
                <a:spcPts val="0"/>
              </a:spcAft>
              <a:buClr>
                <a:schemeClr val="dk1"/>
              </a:buClr>
              <a:buSzPts val="2800"/>
              <a:buFont typeface="Arial"/>
              <a:buChar char="•"/>
              <a:defRPr b="0" cap="none" i="0" strike="noStrike" sz="2800" u="none">
                <a:solidFill>
                  <a:schemeClr val="dk1"/>
                </a:solidFill>
                <a:latin typeface="Calibri"/>
                <a:ea typeface="Calibri"/>
                <a:cs typeface="Calibri"/>
                <a:sym typeface="Calibri"/>
              </a:defRPr>
            </a:lvl1pPr>
            <a:lvl2pPr algn="l" indent="-381000" lvl="1" marL="914400" marR="0" rtl="0">
              <a:lnSpc>
                <a:spcPct val="90000"/>
              </a:lnSpc>
              <a:spcBef>
                <a:spcPts val="500"/>
              </a:spcBef>
              <a:spcAft>
                <a:spcPts val="0"/>
              </a:spcAft>
              <a:buClr>
                <a:schemeClr val="dk1"/>
              </a:buClr>
              <a:buSzPts val="2400"/>
              <a:buFont typeface="Arial"/>
              <a:buChar char="•"/>
              <a:defRPr b="0" cap="none" i="0" strike="noStrike" sz="2400" u="none">
                <a:solidFill>
                  <a:schemeClr val="dk1"/>
                </a:solidFill>
                <a:latin typeface="Calibri"/>
                <a:ea typeface="Calibri"/>
                <a:cs typeface="Calibri"/>
                <a:sym typeface="Calibri"/>
              </a:defRPr>
            </a:lvl2pPr>
            <a:lvl3pPr algn="l" indent="-355600" lvl="2" marL="1371600" marR="0" rtl="0">
              <a:lnSpc>
                <a:spcPct val="90000"/>
              </a:lnSpc>
              <a:spcBef>
                <a:spcPts val="500"/>
              </a:spcBef>
              <a:spcAft>
                <a:spcPts val="0"/>
              </a:spcAft>
              <a:buClr>
                <a:schemeClr val="dk1"/>
              </a:buClr>
              <a:buSzPts val="2000"/>
              <a:buFont typeface="Arial"/>
              <a:buChar char="•"/>
              <a:defRPr b="0" cap="none" i="0" strike="noStrike" sz="2000" u="none">
                <a:solidFill>
                  <a:schemeClr val="dk1"/>
                </a:solidFill>
                <a:latin typeface="Calibri"/>
                <a:ea typeface="Calibri"/>
                <a:cs typeface="Calibri"/>
                <a:sym typeface="Calibri"/>
              </a:defRPr>
            </a:lvl3pPr>
            <a:lvl4pPr algn="l" indent="-342900" lvl="3" marL="18288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4pPr>
            <a:lvl5pPr algn="l" indent="-342900" lvl="4" marL="22860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5pPr>
            <a:lvl6pPr algn="l" indent="-342900" lvl="5" marL="27432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6pPr>
            <a:lvl7pPr algn="l" indent="-342900" lvl="6" marL="32004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7pPr>
            <a:lvl8pPr algn="l" indent="-342900" lvl="7" marL="36576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8pPr>
            <a:lvl9pPr algn="l" indent="-342900" lvl="8" marL="41148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9pPr>
          </a:lstStyle>
          <a:p>
            <a:endParaRPr/>
          </a:p>
        </p:txBody>
      </p:sp>
      <p:sp>
        <p:nvSpPr>
          <p:cNvPr id="8" name="Google Shape;8;p14"/>
          <p:cNvSpPr txBox="1">
            <a:spLocks noGrp="1"/>
          </p:cNvSpPr>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marR="0" rtl="0">
              <a:spcBef>
                <a:spcPts val="0"/>
              </a:spcBef>
              <a:spcAft>
                <a:spcPts val="0"/>
              </a:spcAft>
              <a:buSzPts val="1400"/>
              <a:buNone/>
              <a:defRPr b="0" cap="none" i="0" strike="noStrike" sz="1200" u="none">
                <a:solidFill>
                  <a:srgbClr val="888888"/>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a:endParaRPr/>
          </a:p>
        </p:txBody>
      </p:sp>
      <p:sp>
        <p:nvSpPr>
          <p:cNvPr id="9" name="Google Shape;9;p14"/>
          <p:cNvSpPr txBox="1">
            <a:spLocks noGrp="1"/>
          </p:cNvSpPr>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marR="0" rtl="0">
              <a:spcBef>
                <a:spcPts val="0"/>
              </a:spcBef>
              <a:spcAft>
                <a:spcPts val="0"/>
              </a:spcAft>
              <a:buSzPts val="1400"/>
              <a:buNone/>
              <a:defRPr b="0" cap="none" i="0" strike="noStrike" sz="1200" u="none">
                <a:solidFill>
                  <a:srgbClr val="888888"/>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a:endParaRPr/>
          </a:p>
        </p:txBody>
      </p:sp>
      <p:sp>
        <p:nvSpPr>
          <p:cNvPr id="10" name="Google Shape;10;p14"/>
          <p:cNvSpPr txBox="1">
            <a:spLocks noGrp="1"/>
          </p:cNvSpPr>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rtl="0">
              <a:spcBef>
                <a:spcPts val="0"/>
              </a:spcBef>
              <a:buNone/>
              <a:defRPr b="0" cap="none" i="0" strike="noStrike" sz="1200" u="none">
                <a:solidFill>
                  <a:srgbClr val="888888"/>
                </a:solidFill>
                <a:latin typeface="Calibri"/>
                <a:ea typeface="Calibri"/>
                <a:cs typeface="Calibri"/>
                <a:sym typeface="Calibri"/>
              </a:defRPr>
            </a:lvl1pPr>
            <a:lvl2pPr algn="r" indent="0" lvl="1" marL="0" marR="0" rtl="0">
              <a:spcBef>
                <a:spcPts val="0"/>
              </a:spcBef>
              <a:buNone/>
              <a:defRPr b="0" cap="none" i="0" strike="noStrike" sz="1200" u="none">
                <a:solidFill>
                  <a:srgbClr val="888888"/>
                </a:solidFill>
                <a:latin typeface="Calibri"/>
                <a:ea typeface="Calibri"/>
                <a:cs typeface="Calibri"/>
                <a:sym typeface="Calibri"/>
              </a:defRPr>
            </a:lvl2pPr>
            <a:lvl3pPr algn="r" indent="0" lvl="2" marL="0" marR="0" rtl="0">
              <a:spcBef>
                <a:spcPts val="0"/>
              </a:spcBef>
              <a:buNone/>
              <a:defRPr b="0" cap="none" i="0" strike="noStrike" sz="1200" u="none">
                <a:solidFill>
                  <a:srgbClr val="888888"/>
                </a:solidFill>
                <a:latin typeface="Calibri"/>
                <a:ea typeface="Calibri"/>
                <a:cs typeface="Calibri"/>
                <a:sym typeface="Calibri"/>
              </a:defRPr>
            </a:lvl3pPr>
            <a:lvl4pPr algn="r" indent="0" lvl="3" marL="0" marR="0" rtl="0">
              <a:spcBef>
                <a:spcPts val="0"/>
              </a:spcBef>
              <a:buNone/>
              <a:defRPr b="0" cap="none" i="0" strike="noStrike" sz="1200" u="none">
                <a:solidFill>
                  <a:srgbClr val="888888"/>
                </a:solidFill>
                <a:latin typeface="Calibri"/>
                <a:ea typeface="Calibri"/>
                <a:cs typeface="Calibri"/>
                <a:sym typeface="Calibri"/>
              </a:defRPr>
            </a:lvl4pPr>
            <a:lvl5pPr algn="r" indent="0" lvl="4" marL="0" marR="0" rtl="0">
              <a:spcBef>
                <a:spcPts val="0"/>
              </a:spcBef>
              <a:buNone/>
              <a:defRPr b="0" cap="none" i="0" strike="noStrike" sz="1200" u="none">
                <a:solidFill>
                  <a:srgbClr val="888888"/>
                </a:solidFill>
                <a:latin typeface="Calibri"/>
                <a:ea typeface="Calibri"/>
                <a:cs typeface="Calibri"/>
                <a:sym typeface="Calibri"/>
              </a:defRPr>
            </a:lvl5pPr>
            <a:lvl6pPr algn="r" indent="0" lvl="5" marL="0" marR="0" rtl="0">
              <a:spcBef>
                <a:spcPts val="0"/>
              </a:spcBef>
              <a:buNone/>
              <a:defRPr b="0" cap="none" i="0" strike="noStrike" sz="1200" u="none">
                <a:solidFill>
                  <a:srgbClr val="888888"/>
                </a:solidFill>
                <a:latin typeface="Calibri"/>
                <a:ea typeface="Calibri"/>
                <a:cs typeface="Calibri"/>
                <a:sym typeface="Calibri"/>
              </a:defRPr>
            </a:lvl6pPr>
            <a:lvl7pPr algn="r" indent="0" lvl="6" marL="0" marR="0" rtl="0">
              <a:spcBef>
                <a:spcPts val="0"/>
              </a:spcBef>
              <a:buNone/>
              <a:defRPr b="0" cap="none" i="0" strike="noStrike" sz="1200" u="none">
                <a:solidFill>
                  <a:srgbClr val="888888"/>
                </a:solidFill>
                <a:latin typeface="Calibri"/>
                <a:ea typeface="Calibri"/>
                <a:cs typeface="Calibri"/>
                <a:sym typeface="Calibri"/>
              </a:defRPr>
            </a:lvl7pPr>
            <a:lvl8pPr algn="r" indent="0" lvl="7" marL="0" marR="0" rtl="0">
              <a:spcBef>
                <a:spcPts val="0"/>
              </a:spcBef>
              <a:buNone/>
              <a:defRPr b="0" cap="none" i="0" strike="noStrike" sz="1200" u="none">
                <a:solidFill>
                  <a:srgbClr val="888888"/>
                </a:solidFill>
                <a:latin typeface="Calibri"/>
                <a:ea typeface="Calibri"/>
                <a:cs typeface="Calibri"/>
                <a:sym typeface="Calibri"/>
              </a:defRPr>
            </a:lvl8pPr>
            <a:lvl9pPr algn="r" indent="0" lvl="8" marL="0" marR="0" rtl="0">
              <a:spcBef>
                <a:spcPts val="0"/>
              </a:spcBef>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1.xml" Type="http://schemas.openxmlformats.org/officeDocument/2006/relationships/slideLayout"/></Relationships>
</file>

<file path=ppt/slides/_rels/slide3.xml.rels><?xml version="1.0" encoding="UTF-8" standalone="yes"?><Relationships xmlns="http://schemas.openxmlformats.org/package/2006/relationships"><Relationship Id="rId2" Target="../notesSlides/notesSlide3.xml" Type="http://schemas.openxmlformats.org/officeDocument/2006/relationships/notesSlide"/><Relationship Id="rId1" Target="../slideLayouts/slideLayout1.xml" Type="http://schemas.openxmlformats.org/officeDocument/2006/relationships/slideLayout"/></Relationships>
</file>

<file path=ppt/slides/_rels/slide4.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2" Target="../notesSlides/notesSlide4.xml" Type="http://schemas.openxmlformats.org/officeDocument/2006/relationships/notesSlide"/><Relationship Id="rId1" Target="../slideLayouts/slideLayout1.xml" Type="http://schemas.openxmlformats.org/officeDocument/2006/relationships/slideLayout"/></Relationships>
</file>

<file path=ppt/slides/_rels/slide6.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2" Target="../notesSlides/notesSlide6.xml" Type="http://schemas.openxmlformats.org/officeDocument/2006/relationships/notesSlide"/><Relationship Id="rId1" Target="../slideLayouts/slideLayout1.xml" Type="http://schemas.openxmlformats.org/officeDocument/2006/relationships/slideLayout"/></Relationships>
</file>

<file path=ppt/slides/_rels/slide9.xml.rels><?xml version="1.0" encoding="UTF-8" standalone="yes"?><Relationships xmlns="http://schemas.openxmlformats.org/package/2006/relationships"><Relationship Id="rId2" Target="https://gocardless.com/guides/posts/what-is-a-pestel-analysis/" TargetMode="External" Type="http://schemas.openxmlformats.org/officeDocument/2006/relationships/hyperlink"/><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2" Target="../notesSlides/notesSlide7.xml" Type="http://schemas.openxmlformats.org/officeDocument/2006/relationships/notesSlide"/><Relationship Id="rId1" Target="../slideLayouts/slideLayout1.xml" Type="http://schemas.openxmlformats.org/officeDocument/2006/relationships/slideLayout"/></Relationships>
</file>

<file path=ppt/slides/_rels/slide11.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2" Target="../notesSlides/notesSlide8.xml" Type="http://schemas.openxmlformats.org/officeDocument/2006/relationships/notesSlide"/><Relationship Id="rId1" Target="../slideLayouts/slideLayout1.xml" Type="http://schemas.openxmlformats.org/officeDocument/2006/relationships/slideLayout"/></Relationships>
</file>

<file path=ppt/slides/_rels/slide13.xml.rels><?xml version="1.0" encoding="UTF-8" standalone="yes"?><Relationships xmlns="http://schemas.openxmlformats.org/package/2006/relationships"><Relationship Id="rId2" Target="https://leanscape.io/what-is-a-cause-and-effect-diagram-fishbone-or-ishikawa" TargetMode="External" Type="http://schemas.openxmlformats.org/officeDocument/2006/relationships/hyperlink"/><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5.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6.xml.rels><?xml version="1.0" encoding="UTF-8" standalone="yes"?><Relationships xmlns="http://schemas.openxmlformats.org/package/2006/relationships"><Relationship Id="rId2" Target="../notesSlides/notesSlide10.xml" Type="http://schemas.openxmlformats.org/officeDocument/2006/relationships/notesSlide"/><Relationship Id="rId1" Target="../slideLayouts/slideLayout1.xml" Type="http://schemas.openxmlformats.org/officeDocument/2006/relationships/slideLayout"/></Relationships>
</file>

<file path=ppt/slides/_rels/slide17.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8.xml.rels><?xml version="1.0" encoding="UTF-8" standalone="yes"?><Relationships xmlns="http://schemas.openxmlformats.org/package/2006/relationships"><Relationship Id="rId2" Target="../notesSlides/notesSlide11.xml" Type="http://schemas.openxmlformats.org/officeDocument/2006/relationships/notesSlide"/><Relationship Id="rId1" Target="../slideLayouts/slideLayout1.xml" Type="http://schemas.openxmlformats.org/officeDocument/2006/relationships/slideLayout"/></Relationships>
</file>

<file path=ppt/slides/_rels/slide19.xml.rels><?xml version="1.0" encoding="UTF-8" standalone="yes"?><Relationships xmlns="http://schemas.openxmlformats.org/package/2006/relationships"><Relationship Id="rId3" Target="https://leanscape.io/what-is-a-cause-and-effect-diagram-fishbone-or-ishikawa" TargetMode="External" Type="http://schemas.openxmlformats.org/officeDocument/2006/relationships/hyperlink"/><Relationship Id="rId2" Target="https://gocardless.com/guides/posts/what-is-a-pestel-analysis/" TargetMode="External" Type="http://schemas.openxmlformats.org/officeDocument/2006/relationships/hyperlink"/><Relationship Id="rId1" Target="../slideLayouts/slideLayout2.xml" Type="http://schemas.openxmlformats.org/officeDocument/2006/relationships/slideLayout"/></Relationships>
</file>

<file path=ppt/slides/_rels/slide20.xml.rels><?xml version="1.0" encoding="UTF-8" standalone="yes"?><Relationships xmlns="http://schemas.openxmlformats.org/package/2006/relationships"><Relationship Id="rId2" Target="../notesSlides/notesSlide12.xml" Type="http://schemas.openxmlformats.org/officeDocument/2006/relationships/notesSlide"/><Relationship Id="rId1" Target="../slideLayouts/slideLayout1.xml" Type="http://schemas.openxmlformats.org/officeDocument/2006/relationships/slideLayout"/></Relationships>
</file>

<file path=ppt/slides/_rels/slide21.xml.rels><?xml version="1.0" encoding="UTF-8" standalone="yes"?><Relationships xmlns="http://schemas.openxmlformats.org/package/2006/relationships"><Relationship Id="rId3" Target="../media/image2.jpg" Type="http://schemas.openxmlformats.org/officeDocument/2006/relationships/image"/><Relationship Id="rId2" Target="../notesSlides/notesSlide13.xml" Type="http://schemas.openxmlformats.org/officeDocument/2006/relationships/notesSlide"/><Relationship Id="rId1" Target="../slideLayouts/slideLayout1.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
          <p:cNvSpPr txBox="1"/>
          <p:nvPr/>
        </p:nvSpPr>
        <p:spPr>
          <a:xfrm>
            <a:off x="708804" y="862642"/>
            <a:ext cx="10774392" cy="4893647"/>
          </a:xfrm>
          <a:prstGeom prst="rect">
            <a:avLst/>
          </a:prstGeom>
          <a:noFill/>
          <a:ln>
            <a:noFill/>
          </a:ln>
        </p:spPr>
        <p:txBody>
          <a:bodyPr anchor="t" anchorCtr="0" bIns="45700" lIns="91425" numCol="1" rIns="91425" spcFirstLastPara="1" tIns="45700" wrap="square">
            <a:spAutoFit/>
          </a:bodyPr>
          <a:lstStyle/>
          <a:p>
            <a:pPr algn="l" indent="0" lvl="0" marL="0" marR="0" rtl="0">
              <a:spcBef>
                <a:spcPts val="0"/>
              </a:spcBef>
              <a:spcAft>
                <a:spcPts val="0"/>
              </a:spcAft>
              <a:buNone/>
            </a:pPr>
            <a:r>
              <a:rPr altLang="en-GB" b="1" cap="none" i="0" lang="en-GB" strike="noStrike" sz="3200" u="none">
                <a:solidFill>
                  <a:schemeClr val="dk1"/>
                </a:solidFill>
                <a:latin typeface="Arial"/>
                <a:ea typeface="Arial"/>
                <a:cs typeface="Arial"/>
                <a:sym typeface="Arial"/>
              </a:rPr>
              <a:t>Student Name:	Liliana Platon</a:t>
            </a:r>
            <a:endParaRPr/>
          </a:p>
          <a:p>
            <a:pPr algn="l" indent="0" lvl="0" marL="0" marR="0" rtl="0">
              <a:spcBef>
                <a:spcPts val="0"/>
              </a:spcBef>
              <a:spcAft>
                <a:spcPts val="0"/>
              </a:spcAft>
              <a:buNone/>
            </a:pPr>
            <a:endParaRPr sz="1600">
              <a:solidFill>
                <a:schemeClr val="dk1"/>
              </a:solidFill>
              <a:latin typeface="Arial"/>
              <a:ea typeface="Arial"/>
              <a:cs typeface="Arial"/>
              <a:sym typeface="Arial"/>
            </a:endParaRPr>
          </a:p>
          <a:p>
            <a:pPr algn="l" indent="0" lvl="0" marL="0" marR="0" rtl="0">
              <a:spcBef>
                <a:spcPts val="0"/>
              </a:spcBef>
              <a:spcAft>
                <a:spcPts val="0"/>
              </a:spcAft>
              <a:buNone/>
            </a:pPr>
            <a:r>
              <a:rPr altLang="en-GB" b="1" lang="en-GB" sz="3200">
                <a:solidFill>
                  <a:schemeClr val="dk1"/>
                </a:solidFill>
                <a:latin typeface="Arial"/>
                <a:ea typeface="Arial"/>
                <a:cs typeface="Arial"/>
                <a:sym typeface="Arial"/>
              </a:rPr>
              <a:t>Student ID:		</a:t>
            </a:r>
            <a:r>
              <a:rPr altLang="en-GB" lang="en-GB" sz="3200">
                <a:solidFill>
                  <a:schemeClr val="dk1"/>
                </a:solidFill>
                <a:latin typeface="Arial"/>
                <a:ea typeface="Arial"/>
                <a:cs typeface="Arial"/>
                <a:sym typeface="Arial"/>
              </a:rPr>
              <a:t>2437585</a:t>
            </a:r>
            <a:endParaRPr/>
          </a:p>
          <a:p>
            <a:pPr algn="l" indent="0" lvl="0" marL="0" marR="0" rtl="0">
              <a:spcBef>
                <a:spcPts val="0"/>
              </a:spcBef>
              <a:spcAft>
                <a:spcPts val="0"/>
              </a:spcAft>
              <a:buNone/>
            </a:pPr>
            <a:endParaRPr sz="1600">
              <a:solidFill>
                <a:schemeClr val="dk1"/>
              </a:solidFill>
              <a:latin typeface="Arial"/>
              <a:ea typeface="Arial"/>
              <a:cs typeface="Arial"/>
              <a:sym typeface="Arial"/>
            </a:endParaRPr>
          </a:p>
          <a:p>
            <a:pPr algn="l" indent="0" lvl="0" marL="0" marR="0" rtl="0">
              <a:spcBef>
                <a:spcPts val="0"/>
              </a:spcBef>
              <a:spcAft>
                <a:spcPts val="0"/>
              </a:spcAft>
              <a:buNone/>
            </a:pPr>
            <a:r>
              <a:rPr altLang="en-GB" b="1" lang="en-GB" sz="3200">
                <a:solidFill>
                  <a:schemeClr val="dk1"/>
                </a:solidFill>
                <a:latin typeface="Arial"/>
                <a:ea typeface="Arial"/>
                <a:cs typeface="Arial"/>
                <a:sym typeface="Arial"/>
              </a:rPr>
              <a:t>Lecturer’s Name: Chijioke Uba</a:t>
            </a:r>
            <a:endParaRPr/>
          </a:p>
          <a:p>
            <a:pPr algn="l" indent="0" lvl="0" marL="0" marR="0" rtl="0">
              <a:spcBef>
                <a:spcPts val="0"/>
              </a:spcBef>
              <a:spcAft>
                <a:spcPts val="0"/>
              </a:spcAft>
              <a:buNone/>
            </a:pPr>
            <a:endParaRPr sz="3200">
              <a:solidFill>
                <a:schemeClr val="dk1"/>
              </a:solidFill>
              <a:latin typeface="Arial"/>
              <a:ea typeface="Arial"/>
              <a:cs typeface="Arial"/>
              <a:sym typeface="Arial"/>
            </a:endParaRPr>
          </a:p>
          <a:p>
            <a:pPr algn="l" indent="0" lvl="0" marL="0" marR="0" rtl="0">
              <a:spcBef>
                <a:spcPts val="0"/>
              </a:spcBef>
              <a:spcAft>
                <a:spcPts val="0"/>
              </a:spcAft>
              <a:buNone/>
            </a:pPr>
            <a:r>
              <a:rPr altLang="en-GB" b="1" lang="en-GB" sz="3200">
                <a:solidFill>
                  <a:schemeClr val="dk1"/>
                </a:solidFill>
                <a:latin typeface="Arial"/>
                <a:ea typeface="Arial"/>
                <a:cs typeface="Arial"/>
                <a:sym typeface="Arial"/>
              </a:rPr>
              <a:t>Module Code: </a:t>
            </a:r>
            <a:r>
              <a:rPr altLang="en-GB" b="1" lang="en-GB" sz="2800">
                <a:solidFill>
                  <a:schemeClr val="dk1"/>
                </a:solidFill>
                <a:latin typeface="Arial"/>
                <a:ea typeface="Arial"/>
                <a:cs typeface="Arial"/>
                <a:sym typeface="Arial"/>
              </a:rPr>
              <a:t>	</a:t>
            </a:r>
            <a:r>
              <a:rPr altLang="en-GB" lang="en-GB" sz="2800">
                <a:solidFill>
                  <a:schemeClr val="dk1"/>
                </a:solidFill>
                <a:latin typeface="Arial"/>
                <a:ea typeface="Arial"/>
                <a:cs typeface="Arial"/>
                <a:sym typeface="Arial"/>
              </a:rPr>
              <a:t>LCLM 4004</a:t>
            </a:r>
            <a:endParaRPr/>
          </a:p>
          <a:p>
            <a:pPr algn="l" indent="0" lvl="0" marL="0" marR="0" rtl="0">
              <a:spcBef>
                <a:spcPts val="0"/>
              </a:spcBef>
              <a:spcAft>
                <a:spcPts val="0"/>
              </a:spcAft>
              <a:buNone/>
            </a:pPr>
            <a:endParaRPr sz="2800">
              <a:solidFill>
                <a:schemeClr val="dk1"/>
              </a:solidFill>
              <a:latin typeface="Arial"/>
              <a:ea typeface="Arial"/>
              <a:cs typeface="Arial"/>
              <a:sym typeface="Arial"/>
            </a:endParaRPr>
          </a:p>
          <a:p>
            <a:pPr algn="l" indent="0" lvl="0" marL="0" marR="0" rtl="0">
              <a:spcBef>
                <a:spcPts val="0"/>
              </a:spcBef>
              <a:spcAft>
                <a:spcPts val="0"/>
              </a:spcAft>
              <a:buNone/>
            </a:pPr>
            <a:r>
              <a:rPr altLang="en-GB" b="1" lang="en-GB" sz="3200">
                <a:solidFill>
                  <a:schemeClr val="dk1"/>
                </a:solidFill>
                <a:latin typeface="Arial"/>
                <a:ea typeface="Arial"/>
                <a:cs typeface="Arial"/>
                <a:sym typeface="Arial"/>
              </a:rPr>
              <a:t>Module Name: </a:t>
            </a:r>
            <a:r>
              <a:rPr altLang="en-GB" b="1" lang="en-GB" sz="2800">
                <a:solidFill>
                  <a:schemeClr val="dk1"/>
                </a:solidFill>
                <a:latin typeface="Arial"/>
                <a:ea typeface="Arial"/>
                <a:cs typeface="Arial"/>
                <a:sym typeface="Arial"/>
              </a:rPr>
              <a:t>	</a:t>
            </a:r>
            <a:r>
              <a:rPr altLang="en-GB" lang="en-GB" sz="2800">
                <a:solidFill>
                  <a:schemeClr val="dk1"/>
                </a:solidFill>
                <a:latin typeface="Arial"/>
                <a:ea typeface="Arial"/>
                <a:cs typeface="Arial"/>
                <a:sym typeface="Arial"/>
              </a:rPr>
              <a:t>Problem Solving and Decision-Making</a:t>
            </a:r>
            <a:endParaRPr/>
          </a:p>
          <a:p>
            <a:pPr algn="l" indent="0" lvl="0" marL="0" marR="0" rtl="0">
              <a:spcBef>
                <a:spcPts val="0"/>
              </a:spcBef>
              <a:spcAft>
                <a:spcPts val="0"/>
              </a:spcAft>
              <a:buNone/>
            </a:pPr>
            <a:endParaRPr sz="2800">
              <a:solidFill>
                <a:schemeClr val="dk1"/>
              </a:solidFill>
              <a:latin typeface="Arial"/>
              <a:ea typeface="Arial"/>
              <a:cs typeface="Arial"/>
              <a:sym typeface="Arial"/>
            </a:endParaRPr>
          </a:p>
          <a:p>
            <a:pPr algn="l" indent="0" lvl="0" marL="0" marR="0" rtl="0">
              <a:spcBef>
                <a:spcPts val="0"/>
              </a:spcBef>
              <a:spcAft>
                <a:spcPts val="0"/>
              </a:spcAft>
              <a:buNone/>
            </a:pPr>
            <a:r>
              <a:rPr altLang="en-GB" b="1" lang="en-GB" sz="3200">
                <a:solidFill>
                  <a:schemeClr val="dk1"/>
                </a:solidFill>
                <a:latin typeface="Arial"/>
                <a:ea typeface="Arial"/>
                <a:cs typeface="Arial"/>
                <a:sym typeface="Arial"/>
              </a:rPr>
              <a:t>Component 1: </a:t>
            </a:r>
            <a:r>
              <a:rPr altLang="en-GB" b="1" lang="en-GB" sz="2800">
                <a:solidFill>
                  <a:schemeClr val="dk1"/>
                </a:solidFill>
                <a:latin typeface="Arial"/>
                <a:ea typeface="Arial"/>
                <a:cs typeface="Arial"/>
                <a:sym typeface="Arial"/>
              </a:rPr>
              <a:t>	</a:t>
            </a:r>
            <a:r>
              <a:rPr altLang="en-GB" lang="en-GB" sz="2800">
                <a:solidFill>
                  <a:schemeClr val="dk1"/>
                </a:solidFill>
                <a:latin typeface="Arial"/>
                <a:ea typeface="Arial"/>
                <a:cs typeface="Arial"/>
                <a:sym typeface="Arial"/>
              </a:rPr>
              <a:t>Green Haven Florists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2"/>
          <p:cNvSpPr txBox="1">
            <a:spLocks noGrp="1"/>
          </p:cNvSpPr>
          <p:nvPr>
            <p:ph type="title"/>
          </p:nvPr>
        </p:nvSpPr>
        <p:spPr>
          <a:xfrm>
            <a:off x="526211" y="227104"/>
            <a:ext cx="11326483" cy="747682"/>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ct val="100000"/>
              <a:buFont typeface="Arial"/>
              <a:buNone/>
            </a:pPr>
            <a:r>
              <a:rPr altLang="en-GB" b="1" lang="en-GB" sz="3200" u="sng">
                <a:latin typeface="Arial"/>
                <a:ea typeface="Arial"/>
                <a:cs typeface="Arial"/>
                <a:sym typeface="Arial"/>
              </a:rPr>
              <a:t> Overview of the presentation </a:t>
            </a:r>
            <a:endParaRPr/>
          </a:p>
        </p:txBody>
      </p:sp>
      <p:sp>
        <p:nvSpPr>
          <p:cNvPr id="93" name="Google Shape;93;p2"/>
          <p:cNvSpPr txBox="1">
            <a:spLocks noGrp="1"/>
          </p:cNvSpPr>
          <p:nvPr>
            <p:ph idx="1" type="body"/>
          </p:nvPr>
        </p:nvSpPr>
        <p:spPr>
          <a:xfrm>
            <a:off x="526211" y="1161751"/>
            <a:ext cx="11102197" cy="5451893"/>
          </a:xfrm>
          <a:prstGeom prst="rect">
            <a:avLst/>
          </a:prstGeom>
          <a:noFill/>
          <a:ln>
            <a:noFill/>
          </a:ln>
        </p:spPr>
        <p:txBody>
          <a:bodyPr anchor="t" anchorCtr="0" bIns="45700" lIns="91425" numCol="1" rIns="91425" spcFirstLastPara="1" tIns="45700" wrap="square">
            <a:normAutofit/>
          </a:bodyPr>
          <a:lstStyle/>
          <a:p>
            <a:pPr algn="l" indent="-50800" lvl="0" marL="228600" rtl="0">
              <a:lnSpc>
                <a:spcPct val="90000"/>
              </a:lnSpc>
              <a:spcBef>
                <a:spcPts val="0"/>
              </a:spcBef>
              <a:spcAft>
                <a:spcPts val="0"/>
              </a:spcAft>
              <a:buClr>
                <a:schemeClr val="dk1"/>
              </a:buClr>
              <a:buSzPts val="2800"/>
              <a:buNone/>
            </a:pPr>
            <a:endParaRPr sz="2800">
              <a:solidFill>
                <a:schemeClr val="dk1"/>
              </a:solidFill>
              <a:latin typeface="Calibri"/>
              <a:ea typeface="Calibri"/>
              <a:cs typeface="Calibri"/>
              <a:sym typeface="Calibri"/>
            </a:endParaRPr>
          </a:p>
          <a:p>
            <a:pPr algn="l" indent="-228600" lvl="0" marL="228600" rtl="0">
              <a:lnSpc>
                <a:spcPct val="120000"/>
              </a:lnSpc>
              <a:spcBef>
                <a:spcPts val="1000"/>
              </a:spcBef>
              <a:spcAft>
                <a:spcPts val="0"/>
              </a:spcAft>
              <a:buClr>
                <a:schemeClr val="dk1"/>
              </a:buClr>
              <a:buSzPts val="2800"/>
              <a:buChar char="•"/>
            </a:pPr>
            <a:r>
              <a:rPr altLang="en-GB" lang="en-GB">
                <a:latin typeface="Arial"/>
                <a:ea typeface="Arial"/>
                <a:cs typeface="Arial"/>
                <a:sym typeface="Arial"/>
              </a:rPr>
              <a:t>The presentation  will:</a:t>
            </a:r>
            <a:endParaRPr/>
          </a:p>
          <a:p>
            <a:pPr algn="l" indent="-228600" lvl="1" marL="685800" rtl="0">
              <a:lnSpc>
                <a:spcPct val="120000"/>
              </a:lnSpc>
              <a:spcBef>
                <a:spcPts val="500"/>
              </a:spcBef>
              <a:spcAft>
                <a:spcPts val="0"/>
              </a:spcAft>
              <a:buClr>
                <a:schemeClr val="dk1"/>
              </a:buClr>
              <a:buSzPts val="2400"/>
              <a:buChar char="•"/>
            </a:pPr>
            <a:r>
              <a:rPr altLang="en-GB" lang="en-GB">
                <a:latin typeface="Arial"/>
                <a:ea typeface="Arial"/>
                <a:cs typeface="Arial"/>
                <a:sym typeface="Arial"/>
              </a:rPr>
              <a:t>Provide an overview Green Havan Florists and the nature and scope of the problems they are encountering.</a:t>
            </a:r>
            <a:endParaRPr/>
          </a:p>
          <a:p>
            <a:pPr algn="l" indent="-228600" lvl="1" marL="685800" rtl="0">
              <a:lnSpc>
                <a:spcPct val="120000"/>
              </a:lnSpc>
              <a:spcBef>
                <a:spcPts val="500"/>
              </a:spcBef>
              <a:spcAft>
                <a:spcPts val="0"/>
              </a:spcAft>
              <a:buClr>
                <a:schemeClr val="dk1"/>
              </a:buClr>
              <a:buSzPts val="2400"/>
              <a:buChar char="•"/>
            </a:pPr>
            <a:r>
              <a:rPr altLang="en-GB" lang="en-GB">
                <a:latin typeface="Arial"/>
                <a:ea typeface="Arial"/>
                <a:cs typeface="Arial"/>
                <a:sym typeface="Arial"/>
              </a:rPr>
              <a:t>Provide an application of the 5W2H model that summarises these issues.</a:t>
            </a:r>
            <a:endParaRPr/>
          </a:p>
          <a:p>
            <a:pPr algn="l" indent="-228600" lvl="1" marL="685800" rtl="0">
              <a:lnSpc>
                <a:spcPct val="120000"/>
              </a:lnSpc>
              <a:spcBef>
                <a:spcPts val="500"/>
              </a:spcBef>
              <a:spcAft>
                <a:spcPts val="0"/>
              </a:spcAft>
              <a:buClr>
                <a:schemeClr val="dk1"/>
              </a:buClr>
              <a:buSzPts val="2400"/>
              <a:buChar char="•"/>
            </a:pPr>
            <a:r>
              <a:rPr altLang="en-GB" lang="en-GB">
                <a:latin typeface="Arial"/>
                <a:ea typeface="Arial"/>
                <a:cs typeface="Arial"/>
                <a:sym typeface="Arial"/>
              </a:rPr>
              <a:t>Provide a critique and application of the PESTEL framework to the Garden Haven case.</a:t>
            </a:r>
            <a:endParaRPr/>
          </a:p>
          <a:p>
            <a:pPr algn="l" indent="-228600" lvl="1" marL="685800" rtl="0">
              <a:lnSpc>
                <a:spcPct val="120000"/>
              </a:lnSpc>
              <a:spcBef>
                <a:spcPts val="500"/>
              </a:spcBef>
              <a:spcAft>
                <a:spcPts val="0"/>
              </a:spcAft>
              <a:buClr>
                <a:schemeClr val="dk1"/>
              </a:buClr>
              <a:buSzPts val="2400"/>
              <a:buChar char="•"/>
            </a:pPr>
            <a:r>
              <a:rPr altLang="en-GB" lang="en-GB">
                <a:latin typeface="Arial"/>
                <a:ea typeface="Arial"/>
                <a:cs typeface="Arial"/>
                <a:sym typeface="Arial"/>
              </a:rPr>
              <a:t>Provide a critique and application of the Cause-and-Effect model.</a:t>
            </a:r>
            <a:endParaRPr/>
          </a:p>
          <a:p>
            <a:pPr algn="l" indent="-228600" lvl="1" marL="685800" rtl="0">
              <a:lnSpc>
                <a:spcPct val="120000"/>
              </a:lnSpc>
              <a:spcBef>
                <a:spcPts val="500"/>
              </a:spcBef>
              <a:spcAft>
                <a:spcPts val="0"/>
              </a:spcAft>
              <a:buClr>
                <a:schemeClr val="dk1"/>
              </a:buClr>
              <a:buSzPts val="2400"/>
              <a:buChar char="•"/>
            </a:pPr>
            <a:r>
              <a:rPr altLang="en-GB" lang="en-GB">
                <a:latin typeface="Arial"/>
                <a:ea typeface="Arial"/>
                <a:cs typeface="Arial"/>
                <a:sym typeface="Arial"/>
              </a:rPr>
              <a:t>And, finally, provide a summary of the key findings.</a:t>
            </a:r>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p>
          <a:p>
            <a:pPr algn="l" indent="-50800" lvl="0" marL="228600" rtl="0">
              <a:lnSpc>
                <a:spcPct val="90000"/>
              </a:lnSpc>
              <a:spcBef>
                <a:spcPts val="1000"/>
              </a:spcBef>
              <a:spcAft>
                <a:spcPts val="0"/>
              </a:spcAft>
              <a:buClr>
                <a:schemeClr val="dk1"/>
              </a:buClr>
              <a:buSzPts val="2800"/>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3"/>
          <p:cNvSpPr txBox="1">
            <a:spLocks noGrp="1"/>
          </p:cNvSpPr>
          <p:nvPr>
            <p:ph type="title"/>
          </p:nvPr>
        </p:nvSpPr>
        <p:spPr>
          <a:xfrm>
            <a:off x="491706" y="408257"/>
            <a:ext cx="11179834"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3200"/>
              <a:buFont typeface="Arial"/>
              <a:buNone/>
            </a:pPr>
            <a:r>
              <a:rPr altLang="en-GB" b="1" lang="en-GB" sz="3200" u="sng">
                <a:latin typeface="Arial"/>
                <a:ea typeface="Arial"/>
                <a:cs typeface="Arial"/>
                <a:sym typeface="Arial"/>
              </a:rPr>
              <a:t>Provide an overview of Green Havan Florists (approx. 30 seconds).</a:t>
            </a:r>
            <a:endParaRPr sz="3200" u="sng"/>
          </a:p>
        </p:txBody>
      </p:sp>
      <p:sp>
        <p:nvSpPr>
          <p:cNvPr id="99" name="Google Shape;99;p3"/>
          <p:cNvSpPr txBox="1">
            <a:spLocks noGrp="1"/>
          </p:cNvSpPr>
          <p:nvPr>
            <p:ph idx="1" type="body"/>
          </p:nvPr>
        </p:nvSpPr>
        <p:spPr>
          <a:xfrm>
            <a:off x="838200" y="1989527"/>
            <a:ext cx="10515600" cy="3531379"/>
          </a:xfrm>
          <a:prstGeom prst="rect">
            <a:avLst/>
          </a:prstGeom>
          <a:noFill/>
          <a:ln>
            <a:noFill/>
          </a:ln>
        </p:spPr>
        <p:txBody>
          <a:bodyPr anchor="t" anchorCtr="0" bIns="45700" lIns="91425" numCol="1" rIns="91425" spcFirstLastPara="1" tIns="45700" wrap="square">
            <a:normAutofit/>
          </a:bodyPr>
          <a:lstStyle/>
          <a:p>
            <a:pPr algn="l" indent="-228600" lvl="0" marL="228600" rtl="0">
              <a:lnSpc>
                <a:spcPct val="90000"/>
              </a:lnSpc>
              <a:spcBef>
                <a:spcPts val="0"/>
              </a:spcBef>
              <a:spcAft>
                <a:spcPts val="0"/>
              </a:spcAft>
              <a:buClr>
                <a:schemeClr val="dk1"/>
              </a:buClr>
              <a:buSzPts val="2800"/>
              <a:buChar char="•"/>
            </a:pPr>
            <a:r>
              <a:rPr altLang="en-GB" dirty="0" lang="en-GB">
                <a:latin typeface="Arial"/>
                <a:ea typeface="Arial"/>
                <a:cs typeface="Arial"/>
                <a:sym typeface="Arial"/>
              </a:rPr>
              <a:t>Assume that the audience does not know anything about Green </a:t>
            </a:r>
            <a:r>
              <a:rPr altLang="en-GB" dirty="0" err="1" lang="en-GB">
                <a:latin typeface="Arial"/>
                <a:ea typeface="Arial"/>
                <a:cs typeface="Arial"/>
                <a:sym typeface="Arial"/>
              </a:rPr>
              <a:t>Havan</a:t>
            </a:r>
            <a:r>
              <a:rPr altLang="en-GB" dirty="0" lang="en-GB">
                <a:latin typeface="Arial"/>
                <a:ea typeface="Arial"/>
                <a:cs typeface="Arial"/>
                <a:sym typeface="Arial"/>
              </a:rPr>
              <a:t> Florists and has not read the assignment brief.</a:t>
            </a:r>
            <a:endParaRPr dirty="0"/>
          </a:p>
          <a:p>
            <a:pPr algn="l" indent="-50800" lvl="0" marL="228600" rtl="0">
              <a:lnSpc>
                <a:spcPct val="90000"/>
              </a:lnSpc>
              <a:spcBef>
                <a:spcPts val="1000"/>
              </a:spcBef>
              <a:spcAft>
                <a:spcPts val="0"/>
              </a:spcAft>
              <a:buClr>
                <a:schemeClr val="dk1"/>
              </a:buClr>
              <a:buSzPts val="2800"/>
              <a:buNone/>
            </a:pPr>
            <a:endParaRPr dirty="0">
              <a:latin typeface="Arial"/>
              <a:ea typeface="Arial"/>
              <a:cs typeface="Arial"/>
              <a:sym typeface="Arial"/>
            </a:endParaRPr>
          </a:p>
          <a:p>
            <a:pPr algn="l" indent="-228600" lvl="0" marL="228600" rtl="0">
              <a:lnSpc>
                <a:spcPct val="90000"/>
              </a:lnSpc>
              <a:spcBef>
                <a:spcPts val="1000"/>
              </a:spcBef>
              <a:spcAft>
                <a:spcPts val="0"/>
              </a:spcAft>
              <a:buClr>
                <a:schemeClr val="dk1"/>
              </a:buClr>
              <a:buSzPts val="2800"/>
              <a:buChar char="•"/>
            </a:pPr>
            <a:r>
              <a:rPr altLang="en-GB" dirty="0" lang="en-GB">
                <a:latin typeface="Arial"/>
                <a:ea typeface="Arial"/>
                <a:cs typeface="Arial"/>
                <a:sym typeface="Arial"/>
              </a:rPr>
              <a:t>Provide a general overview of the Green </a:t>
            </a:r>
            <a:r>
              <a:rPr altLang="en-GB" dirty="0" err="1" lang="en-GB">
                <a:latin typeface="Arial"/>
                <a:ea typeface="Arial"/>
                <a:cs typeface="Arial"/>
                <a:sym typeface="Arial"/>
              </a:rPr>
              <a:t>Havan</a:t>
            </a:r>
            <a:r>
              <a:rPr altLang="en-GB" dirty="0" lang="en-GB">
                <a:latin typeface="Arial"/>
                <a:ea typeface="Arial"/>
                <a:cs typeface="Arial"/>
                <a:sym typeface="Arial"/>
              </a:rPr>
              <a:t> Florists so that the audience is now familiar with the case-study.</a:t>
            </a:r>
            <a:endParaRPr dirty="0"/>
          </a:p>
          <a:p>
            <a:pPr algn="l" indent="0" lvl="0" marL="0" rtl="0">
              <a:lnSpc>
                <a:spcPct val="90000"/>
              </a:lnSpc>
              <a:spcBef>
                <a:spcPts val="1000"/>
              </a:spcBef>
              <a:spcAft>
                <a:spcPts val="0"/>
              </a:spcAft>
              <a:buClr>
                <a:schemeClr val="dk1"/>
              </a:buClr>
              <a:buSzPts val="2800"/>
              <a:buNone/>
            </a:pPr>
            <a:endParaRPr altLang="en-GB" dirty="0" lang="en-GB">
              <a:latin typeface="Arial"/>
              <a:ea typeface="Arial"/>
              <a:cs typeface="Arial"/>
              <a:sym typeface="Arial"/>
            </a:endParaRPr>
          </a:p>
          <a:p>
            <a:pPr algn="l" indent="0" lvl="0" marL="0" rtl="0">
              <a:lnSpc>
                <a:spcPct val="90000"/>
              </a:lnSpc>
              <a:spcBef>
                <a:spcPts val="1000"/>
              </a:spcBef>
              <a:spcAft>
                <a:spcPts val="0"/>
              </a:spcAft>
              <a:buClr>
                <a:schemeClr val="dk1"/>
              </a:buClr>
              <a:buSzPts val="2800"/>
              <a:buNone/>
            </a:pPr>
            <a:endParaRPr altLang="en-GB" dirty="0" lang="en-GB">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83FEAD2-4651-041C-E0E1-EB4968CF5FF8}"/>
              </a:ext>
            </a:extLst>
          </p:cNvPr>
          <p:cNvSpPr>
            <a:spLocks noGrp="1"/>
          </p:cNvSpPr>
          <p:nvPr>
            <p:ph idx="2" type="pic"/>
          </p:nvPr>
        </p:nvSpPr>
        <p:spPr>
          <a:xfrm>
            <a:off x="0" y="304800"/>
            <a:ext cx="12192000" cy="6858000"/>
          </a:xfrm>
        </p:spPr>
        <p:txBody>
          <a:bodyPr numCol="1"/>
          <a:lstStyle/>
          <a:p>
            <a:endParaRPr dirty="0" lang="en-US"/>
          </a:p>
          <a:p>
            <a:r>
              <a:rPr dirty="0" lang="en-US" sz="2800"/>
              <a:t>Green Haven Florists is a independent, small flower shop which is located in Norwich, in UK. It was founded by partners Priya and Liam Patel in 2016. The business has a great reputation for eco friendly packaging, floral arrangements and close ties to the local community. This small independent business serves corporate clients and weddings, but also walk in customers. Green Haven Florists initially thrived because of their great values and personal service, but now is facing rising costs, declining in-store sales and increasing competition from national and online flower retailers.</a:t>
            </a:r>
          </a:p>
        </p:txBody>
      </p:sp>
    </p:spTree>
    <p:extLst>
      <p:ext uri="{BB962C8B-B14F-4D97-AF65-F5344CB8AC3E}">
        <p14:creationId xmlns:p14="http://schemas.microsoft.com/office/powerpoint/2010/main" val="285641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4"/>
          <p:cNvSpPr txBox="1">
            <a:spLocks noGrp="1"/>
          </p:cNvSpPr>
          <p:nvPr>
            <p:ph type="title"/>
          </p:nvPr>
        </p:nvSpPr>
        <p:spPr>
          <a:xfrm>
            <a:off x="491706" y="104833"/>
            <a:ext cx="11179834"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3200"/>
              <a:buFont typeface="Arial"/>
              <a:buNone/>
            </a:pPr>
            <a:r>
              <a:rPr altLang="en-GB" b="1" dirty="0" lang="en-GB" sz="3200" u="sng">
                <a:latin typeface="Arial"/>
                <a:ea typeface="Arial"/>
                <a:cs typeface="Arial"/>
                <a:sym typeface="Arial"/>
              </a:rPr>
              <a:t>Provide an insight into the problems Green Haven Florists are facing (approx. 1 minute).</a:t>
            </a:r>
            <a:endParaRPr dirty="0" sz="3200" u="sng"/>
          </a:p>
        </p:txBody>
      </p:sp>
      <p:sp>
        <p:nvSpPr>
          <p:cNvPr id="105" name="Google Shape;105;p4"/>
          <p:cNvSpPr txBox="1">
            <a:spLocks noGrp="1"/>
          </p:cNvSpPr>
          <p:nvPr>
            <p:ph idx="1" type="body"/>
          </p:nvPr>
        </p:nvSpPr>
        <p:spPr>
          <a:xfrm>
            <a:off x="823823" y="1430396"/>
            <a:ext cx="10515600" cy="4976215"/>
          </a:xfrm>
          <a:prstGeom prst="rect">
            <a:avLst/>
          </a:prstGeom>
          <a:noFill/>
          <a:ln>
            <a:noFill/>
          </a:ln>
        </p:spPr>
        <p:txBody>
          <a:bodyPr anchor="t" anchorCtr="0" bIns="45700" lIns="91425" numCol="1" rIns="91425" spcFirstLastPara="1" tIns="45700" wrap="square">
            <a:normAutofit fontScale="92500" lnSpcReduction="20000"/>
          </a:bodyPr>
          <a:lstStyle/>
          <a:p>
            <a:pPr algn="l" indent="-228600" lvl="0" marL="228600" rtl="0">
              <a:lnSpc>
                <a:spcPct val="120000"/>
              </a:lnSpc>
              <a:spcBef>
                <a:spcPts val="0"/>
              </a:spcBef>
              <a:spcAft>
                <a:spcPts val="0"/>
              </a:spcAft>
              <a:buClr>
                <a:schemeClr val="dk1"/>
              </a:buClr>
              <a:buSzPct val="100000"/>
              <a:buChar char="•"/>
            </a:pPr>
            <a:r>
              <a:rPr altLang="en-GB" dirty="0" lang="en-GB">
                <a:latin typeface="Arial"/>
                <a:ea typeface="Arial"/>
                <a:cs typeface="Arial"/>
                <a:sym typeface="Arial"/>
              </a:rPr>
              <a:t>Identify and discuss Green Haven Florists root problem (e.g. the 30% decline in in-store sales).</a:t>
            </a:r>
            <a:endParaRPr dirty="0"/>
          </a:p>
          <a:p>
            <a:pPr algn="l" indent="-175768" lvl="0" marL="228600" rtl="0">
              <a:lnSpc>
                <a:spcPct val="90000"/>
              </a:lnSpc>
              <a:spcBef>
                <a:spcPts val="1000"/>
              </a:spcBef>
              <a:spcAft>
                <a:spcPts val="0"/>
              </a:spcAft>
              <a:buClr>
                <a:schemeClr val="dk1"/>
              </a:buClr>
              <a:buSzPct val="100000"/>
              <a:buNone/>
            </a:pPr>
            <a:endParaRPr dirty="0" sz="900">
              <a:latin typeface="Arial"/>
              <a:ea typeface="Arial"/>
              <a:cs typeface="Arial"/>
              <a:sym typeface="Arial"/>
            </a:endParaRPr>
          </a:p>
          <a:p>
            <a:pPr algn="l" indent="-228600" lvl="0" marL="228600" rtl="0">
              <a:lnSpc>
                <a:spcPct val="120000"/>
              </a:lnSpc>
              <a:spcBef>
                <a:spcPts val="1000"/>
              </a:spcBef>
              <a:spcAft>
                <a:spcPts val="0"/>
              </a:spcAft>
              <a:buClr>
                <a:schemeClr val="dk1"/>
              </a:buClr>
              <a:buSzPct val="100000"/>
              <a:buChar char="•"/>
            </a:pPr>
            <a:r>
              <a:rPr altLang="en-GB" dirty="0" lang="en-GB">
                <a:latin typeface="Arial"/>
                <a:ea typeface="Arial"/>
                <a:cs typeface="Arial"/>
                <a:sym typeface="Arial"/>
              </a:rPr>
              <a:t>Breakdown the case-study and identify the reasons that are contributing to this decline in sales.</a:t>
            </a:r>
            <a:endParaRPr dirty="0"/>
          </a:p>
          <a:p>
            <a:pPr algn="l" indent="-175768" lvl="0" marL="228600" rtl="0">
              <a:lnSpc>
                <a:spcPct val="90000"/>
              </a:lnSpc>
              <a:spcBef>
                <a:spcPts val="1000"/>
              </a:spcBef>
              <a:spcAft>
                <a:spcPts val="0"/>
              </a:spcAft>
              <a:buClr>
                <a:schemeClr val="dk1"/>
              </a:buClr>
              <a:buSzPct val="100000"/>
              <a:buNone/>
            </a:pPr>
            <a:endParaRPr dirty="0" sz="900">
              <a:latin typeface="Arial"/>
              <a:ea typeface="Arial"/>
              <a:cs typeface="Arial"/>
              <a:sym typeface="Arial"/>
            </a:endParaRPr>
          </a:p>
          <a:p>
            <a:pPr algn="l" indent="-228600" lvl="0" marL="228600" rtl="0">
              <a:lnSpc>
                <a:spcPct val="90000"/>
              </a:lnSpc>
              <a:spcBef>
                <a:spcPts val="1000"/>
              </a:spcBef>
              <a:spcAft>
                <a:spcPts val="0"/>
              </a:spcAft>
              <a:buClr>
                <a:schemeClr val="dk1"/>
              </a:buClr>
              <a:buSzPct val="100000"/>
              <a:buChar char="•"/>
            </a:pPr>
            <a:r>
              <a:rPr altLang="en-GB" dirty="0" lang="en-GB">
                <a:latin typeface="Arial"/>
                <a:ea typeface="Arial"/>
                <a:cs typeface="Arial"/>
                <a:sym typeface="Arial"/>
              </a:rPr>
              <a:t>Evaluate the nature and scope of these problems.</a:t>
            </a:r>
            <a:endParaRPr dirty="0"/>
          </a:p>
          <a:p>
            <a:pPr algn="l" indent="-228600" lvl="2" marL="1143000" rtl="0">
              <a:lnSpc>
                <a:spcPct val="120000"/>
              </a:lnSpc>
              <a:spcBef>
                <a:spcPts val="500"/>
              </a:spcBef>
              <a:spcAft>
                <a:spcPts val="0"/>
              </a:spcAft>
              <a:buClr>
                <a:schemeClr val="dk1"/>
              </a:buClr>
              <a:buSzPct val="100000"/>
              <a:buChar char="•"/>
            </a:pPr>
            <a:r>
              <a:rPr altLang="en-GB" dirty="0" lang="en-GB" sz="2600">
                <a:latin typeface="Arial"/>
                <a:ea typeface="Arial"/>
                <a:cs typeface="Arial"/>
                <a:sym typeface="Arial"/>
              </a:rPr>
              <a:t>For example: </a:t>
            </a:r>
            <a:endParaRPr dirty="0"/>
          </a:p>
          <a:p>
            <a:pPr algn="l" indent="-228600" lvl="3" marL="1600200" rtl="0">
              <a:lnSpc>
                <a:spcPct val="120000"/>
              </a:lnSpc>
              <a:spcBef>
                <a:spcPts val="500"/>
              </a:spcBef>
              <a:spcAft>
                <a:spcPts val="0"/>
              </a:spcAft>
              <a:buClr>
                <a:schemeClr val="dk1"/>
              </a:buClr>
              <a:buSzPct val="100000"/>
              <a:buChar char="•"/>
            </a:pPr>
            <a:r>
              <a:rPr altLang="en-GB" dirty="0" lang="en-GB" sz="2600">
                <a:latin typeface="Arial"/>
                <a:ea typeface="Arial"/>
                <a:cs typeface="Arial"/>
                <a:sym typeface="Arial"/>
              </a:rPr>
              <a:t>Identify which problems are ‘internal’ or ‘external’.</a:t>
            </a:r>
            <a:endParaRPr dirty="0"/>
          </a:p>
          <a:p>
            <a:pPr algn="l" indent="-228600" lvl="3" marL="1600200" rtl="0">
              <a:lnSpc>
                <a:spcPct val="120000"/>
              </a:lnSpc>
              <a:spcBef>
                <a:spcPts val="500"/>
              </a:spcBef>
              <a:spcAft>
                <a:spcPts val="0"/>
              </a:spcAft>
              <a:buClr>
                <a:schemeClr val="dk1"/>
              </a:buClr>
              <a:buSzPct val="100000"/>
              <a:buChar char="•"/>
            </a:pPr>
            <a:r>
              <a:rPr altLang="en-GB" dirty="0" lang="en-GB" sz="2600">
                <a:latin typeface="Arial"/>
                <a:ea typeface="Arial"/>
                <a:cs typeface="Arial"/>
                <a:sym typeface="Arial"/>
              </a:rPr>
              <a:t>Discuss how much ‘control’ Green Haven have over these problems.</a:t>
            </a:r>
            <a:endParaRPr dirty="0"/>
          </a:p>
          <a:p>
            <a:pPr algn="l" indent="0" lvl="3" marL="1371600" rtl="0">
              <a:lnSpc>
                <a:spcPct val="90000"/>
              </a:lnSpc>
              <a:spcBef>
                <a:spcPts val="500"/>
              </a:spcBef>
              <a:spcAft>
                <a:spcPts val="0"/>
              </a:spcAft>
              <a:buClr>
                <a:schemeClr val="dk1"/>
              </a:buClr>
              <a:buSzPct val="100000"/>
              <a:buNone/>
            </a:pPr>
            <a:endParaRPr dirty="0" sz="2600">
              <a:latin typeface="Arial"/>
              <a:ea typeface="Arial"/>
              <a:cs typeface="Arial"/>
              <a:sym typeface="Arial"/>
            </a:endParaRPr>
          </a:p>
          <a:p>
            <a:pPr algn="l" indent="-228600" lvl="3" marL="1600200" rtl="0">
              <a:lnSpc>
                <a:spcPct val="90000"/>
              </a:lnSpc>
              <a:spcBef>
                <a:spcPts val="500"/>
              </a:spcBef>
              <a:spcAft>
                <a:spcPts val="0"/>
              </a:spcAft>
              <a:buClr>
                <a:schemeClr val="dk1"/>
              </a:buClr>
              <a:buSzPct val="100000"/>
              <a:buChar char="•"/>
            </a:pPr>
            <a:r>
              <a:rPr altLang="en-GB" b="1" dirty="0" lang="en-GB" sz="2600">
                <a:latin typeface="Arial"/>
                <a:ea typeface="Arial"/>
                <a:cs typeface="Arial"/>
                <a:sym typeface="Arial"/>
              </a:rPr>
              <a:t>NOTE: </a:t>
            </a:r>
            <a:r>
              <a:rPr altLang="en-GB" dirty="0" lang="en-GB" sz="2600">
                <a:latin typeface="Arial"/>
                <a:ea typeface="Arial"/>
                <a:cs typeface="Arial"/>
                <a:sym typeface="Arial"/>
              </a:rPr>
              <a:t>Keep focused on the problems…</a:t>
            </a:r>
            <a:r>
              <a:rPr altLang="en-GB" b="1" dirty="0" lang="en-GB" sz="2600" u="sng">
                <a:latin typeface="Arial"/>
                <a:ea typeface="Arial"/>
                <a:cs typeface="Arial"/>
                <a:sym typeface="Arial"/>
              </a:rPr>
              <a:t>NOT</a:t>
            </a:r>
            <a:r>
              <a:rPr altLang="en-GB" dirty="0" lang="en-GB" sz="2600">
                <a:latin typeface="Arial"/>
                <a:ea typeface="Arial"/>
                <a:cs typeface="Arial"/>
                <a:sym typeface="Arial"/>
              </a:rPr>
              <a:t> the solutions.</a:t>
            </a:r>
            <a:endParaRPr dirty="0"/>
          </a:p>
          <a:p>
            <a:pPr algn="l" indent="-64135" lvl="0" marL="228600" rtl="0">
              <a:lnSpc>
                <a:spcPct val="90000"/>
              </a:lnSpc>
              <a:spcBef>
                <a:spcPts val="1000"/>
              </a:spcBef>
              <a:spcAft>
                <a:spcPts val="0"/>
              </a:spcAft>
              <a:buClr>
                <a:schemeClr val="dk1"/>
              </a:buClr>
              <a:buSzPct val="100000"/>
              <a:buNone/>
            </a:pPr>
            <a:endParaRPr dirty="0">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BE698F0-6B91-47D7-975F-657980B8AC84}"/>
              </a:ext>
            </a:extLst>
          </p:cNvPr>
          <p:cNvSpPr>
            <a:spLocks noGrp="1"/>
          </p:cNvSpPr>
          <p:nvPr>
            <p:ph idx="2" type="pic"/>
          </p:nvPr>
        </p:nvSpPr>
        <p:spPr/>
        <p:txBody>
          <a:bodyPr numCol="1"/>
          <a:lstStyle/>
          <a:p>
            <a:r>
              <a:rPr altLang="en-GB" dirty="0" kern="100" lang="en-GB" sz="1800">
                <a:effectLst/>
                <a:latin charset="0" panose="020B0004020202020204" pitchFamily="34" typeface="Aptos"/>
                <a:ea charset="0" panose="020B0004020202020204" pitchFamily="34" typeface="Aptos"/>
                <a:cs charset="0" panose="02020603050405020304" pitchFamily="18" typeface="Times New Roman"/>
              </a:rPr>
              <a:t> </a:t>
            </a:r>
          </a:p>
          <a:p>
            <a:r>
              <a:rPr dirty="0" lang="en-US"/>
              <a:t>Green Haven Florists’ root problem is the 30% decline in in-store sales over the past 12 months, this has crucially impacted the company’s profitability and the revenue. the decline was the result of a combination of external and internal factors, which many are interconnected. From the external perspective, customers </a:t>
            </a:r>
            <a:r>
              <a:rPr dirty="0" err="1" lang="en-US"/>
              <a:t>behaviour</a:t>
            </a:r>
            <a:r>
              <a:rPr dirty="0" lang="en-US"/>
              <a:t> has strongly shifted toward online shopping, as many consumers are now prioritizing speed, convenience and lower prices. National chains and large online flowers retailers intensified competition as they were providing frequent discounts, same day delivery which has reduced the appeal of visiting a store physical. Also, Green Haven’s high street location suffered reduced footfall because of the closer business closures, which limited spontaneous walk-in sales. Rising flower import costs, caused by supply chain disruption and inflation, have increased further pressure on margins. All these external factors are largely outside Green Haven Florist’s direct control. From the internal perspective, diverse issues are contributing to the decline of sales, because the shop’s website is outdated and is hard to navigate, which has weakened the ability to convert interest into purchases. There are limited efforts of digital marketing, and the business is just relying on occasional social media posts and word of mouth, this reduces brand visibility compared to their competitors. Green Havens Florist’s commitment to sustainability is a crucial key strength, also it increases operating costs and limiting price competitiveness. Internal challenges are within the owner’s control, but haven’t yet been addressed effectively. </a:t>
            </a:r>
          </a:p>
        </p:txBody>
      </p:sp>
    </p:spTree>
    <p:extLst>
      <p:ext uri="{BB962C8B-B14F-4D97-AF65-F5344CB8AC3E}">
        <p14:creationId xmlns:p14="http://schemas.microsoft.com/office/powerpoint/2010/main" val="1491193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graphicFrame>
        <p:nvGraphicFramePr>
          <p:cNvPr id="111" name="Google Shape;111;p5"/>
          <p:cNvGraphicFramePr/>
          <p:nvPr>
            <p:extLst>
              <p:ext uri="{D42A27DB-BD31-4B8C-83A1-F6EECF244321}">
                <p14:modId xmlns:p14="http://schemas.microsoft.com/office/powerpoint/2010/main" val="918577350"/>
              </p:ext>
            </p:extLst>
          </p:nvPr>
        </p:nvGraphicFramePr>
        <p:xfrm>
          <a:off x="2" y="1"/>
          <a:ext cx="12191998" cy="6588368"/>
        </p:xfrm>
        <a:graphic>
          <a:graphicData uri="http://schemas.openxmlformats.org/drawingml/2006/table">
            <a:tbl>
              <a:tblPr bandRow="1" firstRow="1">
                <a:noFill/>
                <a:tableStyleId>{2C9D45D1-BB3A-48B7-BC17-8B8C8C43BA45}</a:tableStyleId>
              </a:tblPr>
              <a:tblGrid>
                <a:gridCol w="1741714">
                  <a:extLst>
                    <a:ext uri="{9D8B030D-6E8A-4147-A177-3AD203B41FA5}">
                      <a16:colId xmlns:a16="http://schemas.microsoft.com/office/drawing/2014/main" val="20000"/>
                    </a:ext>
                  </a:extLst>
                </a:gridCol>
                <a:gridCol w="1741714">
                  <a:extLst>
                    <a:ext uri="{9D8B030D-6E8A-4147-A177-3AD203B41FA5}">
                      <a16:colId xmlns:a16="http://schemas.microsoft.com/office/drawing/2014/main" val="20001"/>
                    </a:ext>
                  </a:extLst>
                </a:gridCol>
                <a:gridCol w="1741714">
                  <a:extLst>
                    <a:ext uri="{9D8B030D-6E8A-4147-A177-3AD203B41FA5}">
                      <a16:colId xmlns:a16="http://schemas.microsoft.com/office/drawing/2014/main" val="20002"/>
                    </a:ext>
                  </a:extLst>
                </a:gridCol>
                <a:gridCol w="1741714">
                  <a:extLst>
                    <a:ext uri="{9D8B030D-6E8A-4147-A177-3AD203B41FA5}">
                      <a16:colId xmlns:a16="http://schemas.microsoft.com/office/drawing/2014/main" val="20003"/>
                    </a:ext>
                  </a:extLst>
                </a:gridCol>
                <a:gridCol w="1741714">
                  <a:extLst>
                    <a:ext uri="{9D8B030D-6E8A-4147-A177-3AD203B41FA5}">
                      <a16:colId xmlns:a16="http://schemas.microsoft.com/office/drawing/2014/main" val="20004"/>
                    </a:ext>
                  </a:extLst>
                </a:gridCol>
                <a:gridCol w="1741714">
                  <a:extLst>
                    <a:ext uri="{9D8B030D-6E8A-4147-A177-3AD203B41FA5}">
                      <a16:colId xmlns:a16="http://schemas.microsoft.com/office/drawing/2014/main" val="20005"/>
                    </a:ext>
                  </a:extLst>
                </a:gridCol>
                <a:gridCol w="1741714">
                  <a:extLst>
                    <a:ext uri="{9D8B030D-6E8A-4147-A177-3AD203B41FA5}">
                      <a16:colId xmlns:a16="http://schemas.microsoft.com/office/drawing/2014/main" val="20006"/>
                    </a:ext>
                  </a:extLst>
                </a:gridCol>
              </a:tblGrid>
              <a:tr h="467994">
                <a:tc gridSpan="7">
                  <a:txBody>
                    <a:bodyPr numCol="1"/>
                    <a:lstStyle/>
                    <a:p>
                      <a:pPr algn="ctr" indent="0" lvl="0" marL="0" marR="0" rtl="0">
                        <a:spcBef>
                          <a:spcPts val="0"/>
                        </a:spcBef>
                        <a:spcAft>
                          <a:spcPts val="0"/>
                        </a:spcAft>
                        <a:buNone/>
                      </a:pPr>
                      <a:r>
                        <a:rPr altLang="en-GB" cap="none" lang="en-GB" strike="noStrike" sz="2400" u="none">
                          <a:solidFill>
                            <a:schemeClr val="dk1"/>
                          </a:solidFill>
                        </a:rPr>
                        <a:t>Identify the Root Problem</a:t>
                      </a:r>
                      <a:endParaRPr/>
                    </a:p>
                  </a:txBody>
                  <a:tcPr marB="45725" marL="91450" marR="91450" marT="45725">
                    <a:solidFill>
                      <a:schemeClr val="lt2"/>
                    </a:solidFill>
                  </a:tcPr>
                </a:tc>
                <a:tc hMerge="1">
                  <a:txBody>
                    <a:bodyPr numCol="1"/>
                    <a:lstStyle/>
                    <a:p>
                      <a:endParaRPr lang="en-US"/>
                    </a:p>
                  </a:txBody>
                  <a:tcPr/>
                </a:tc>
                <a:tc hMerge="1">
                  <a:txBody>
                    <a:bodyPr numCol="1"/>
                    <a:lstStyle/>
                    <a:p>
                      <a:endParaRPr lang="en-US"/>
                    </a:p>
                  </a:txBody>
                  <a:tcPr/>
                </a:tc>
                <a:tc hMerge="1">
                  <a:txBody>
                    <a:bodyPr numCol="1"/>
                    <a:lstStyle/>
                    <a:p>
                      <a:endParaRPr lang="en-US"/>
                    </a:p>
                  </a:txBody>
                  <a:tcPr/>
                </a:tc>
                <a:tc hMerge="1">
                  <a:txBody>
                    <a:bodyPr numCol="1"/>
                    <a:lstStyle/>
                    <a:p>
                      <a:endParaRPr lang="en-US"/>
                    </a:p>
                  </a:txBody>
                  <a:tcPr/>
                </a:tc>
                <a:tc hMerge="1">
                  <a:txBody>
                    <a:bodyPr numCol="1"/>
                    <a:lstStyle/>
                    <a:p>
                      <a:endParaRPr lang="en-US"/>
                    </a:p>
                  </a:txBody>
                  <a:tcPr/>
                </a:tc>
                <a:tc hMerge="1">
                  <a:txBody>
                    <a:bodyPr numCol="1"/>
                    <a:lstStyle/>
                    <a:p>
                      <a:endParaRPr lang="en-US"/>
                    </a:p>
                  </a:txBody>
                  <a:tcPr/>
                </a:tc>
                <a:extLst>
                  <a:ext uri="{0D108BD9-81ED-4DB2-BD59-A6C34878D82A}">
                    <a16:rowId xmlns:a16="http://schemas.microsoft.com/office/drawing/2014/main" val="10000"/>
                  </a:ext>
                </a:extLst>
              </a:tr>
              <a:tr h="467994">
                <a:tc>
                  <a:txBody>
                    <a:bodyPr numCol="1"/>
                    <a:lstStyle/>
                    <a:p>
                      <a:pPr algn="ctr" indent="0" lvl="0" marL="0" marR="0" rtl="0">
                        <a:spcBef>
                          <a:spcPts val="0"/>
                        </a:spcBef>
                        <a:spcAft>
                          <a:spcPts val="0"/>
                        </a:spcAft>
                        <a:buNone/>
                      </a:pPr>
                      <a:r>
                        <a:rPr altLang="en-GB" cap="none" dirty="0" lang="en-GB" strike="noStrike" sz="2400" u="none">
                          <a:solidFill>
                            <a:schemeClr val="dk1"/>
                          </a:solidFill>
                        </a:rPr>
                        <a:t>What?</a:t>
                      </a:r>
                      <a:endParaRPr dirty="0"/>
                    </a:p>
                  </a:txBody>
                  <a:tcPr marB="45725" marL="91450" marR="91450" marT="45725">
                    <a:solidFill>
                      <a:srgbClr val="FF0000"/>
                    </a:solidFill>
                  </a:tcPr>
                </a:tc>
                <a:tc>
                  <a:txBody>
                    <a:bodyPr numCol="1"/>
                    <a:lstStyle/>
                    <a:p>
                      <a:pPr algn="ctr" indent="0" lvl="0" marL="0" marR="0" rtl="0">
                        <a:spcBef>
                          <a:spcPts val="0"/>
                        </a:spcBef>
                        <a:spcAft>
                          <a:spcPts val="0"/>
                        </a:spcAft>
                        <a:buNone/>
                      </a:pPr>
                      <a:r>
                        <a:rPr altLang="en-GB" cap="none" lang="en-GB" strike="noStrike" sz="2400" u="none">
                          <a:solidFill>
                            <a:schemeClr val="dk1"/>
                          </a:solidFill>
                        </a:rPr>
                        <a:t>Where? </a:t>
                      </a:r>
                      <a:endParaRPr/>
                    </a:p>
                  </a:txBody>
                  <a:tcPr marB="45725" marL="91450" marR="91450" marT="45725">
                    <a:solidFill>
                      <a:srgbClr val="FFC000"/>
                    </a:solidFill>
                  </a:tcPr>
                </a:tc>
                <a:tc>
                  <a:txBody>
                    <a:bodyPr numCol="1"/>
                    <a:lstStyle/>
                    <a:p>
                      <a:pPr algn="ctr" indent="0" lvl="0" marL="0" marR="0" rtl="0">
                        <a:spcBef>
                          <a:spcPts val="0"/>
                        </a:spcBef>
                        <a:spcAft>
                          <a:spcPts val="0"/>
                        </a:spcAft>
                        <a:buNone/>
                      </a:pPr>
                      <a:r>
                        <a:rPr altLang="en-GB" cap="none" lang="en-GB" strike="noStrike" sz="2400" u="none">
                          <a:solidFill>
                            <a:schemeClr val="dk1"/>
                          </a:solidFill>
                        </a:rPr>
                        <a:t>When?</a:t>
                      </a:r>
                      <a:endParaRPr/>
                    </a:p>
                  </a:txBody>
                  <a:tcPr marB="45725" marL="91450" marR="91450" marT="45725">
                    <a:solidFill>
                      <a:srgbClr val="FFFF00"/>
                    </a:solidFill>
                  </a:tcPr>
                </a:tc>
                <a:tc>
                  <a:txBody>
                    <a:bodyPr numCol="1"/>
                    <a:lstStyle/>
                    <a:p>
                      <a:pPr algn="ctr" indent="0" lvl="0" marL="0" marR="0" rtl="0">
                        <a:spcBef>
                          <a:spcPts val="0"/>
                        </a:spcBef>
                        <a:spcAft>
                          <a:spcPts val="0"/>
                        </a:spcAft>
                        <a:buNone/>
                      </a:pPr>
                      <a:r>
                        <a:rPr altLang="en-GB" cap="none" lang="en-GB" strike="noStrike" sz="2400" u="none">
                          <a:solidFill>
                            <a:schemeClr val="dk1"/>
                          </a:solidFill>
                        </a:rPr>
                        <a:t>Who?</a:t>
                      </a:r>
                      <a:endParaRPr/>
                    </a:p>
                  </a:txBody>
                  <a:tcPr marB="45725" marL="91450" marR="91450" marT="45725">
                    <a:solidFill>
                      <a:srgbClr val="92D050"/>
                    </a:solidFill>
                  </a:tcPr>
                </a:tc>
                <a:tc>
                  <a:txBody>
                    <a:bodyPr numCol="1"/>
                    <a:lstStyle/>
                    <a:p>
                      <a:pPr algn="ctr" indent="0" lvl="0" marL="0" marR="0" rtl="0">
                        <a:spcBef>
                          <a:spcPts val="0"/>
                        </a:spcBef>
                        <a:spcAft>
                          <a:spcPts val="0"/>
                        </a:spcAft>
                        <a:buNone/>
                      </a:pPr>
                      <a:r>
                        <a:rPr altLang="en-GB" cap="none" lang="en-GB" strike="noStrike" sz="2400" u="none">
                          <a:solidFill>
                            <a:schemeClr val="dk1"/>
                          </a:solidFill>
                        </a:rPr>
                        <a:t>Why?</a:t>
                      </a:r>
                      <a:endParaRPr/>
                    </a:p>
                  </a:txBody>
                  <a:tcPr marB="45725" marL="91450" marR="91450" marT="45725">
                    <a:solidFill>
                      <a:srgbClr val="00B0F0"/>
                    </a:solidFill>
                  </a:tcPr>
                </a:tc>
                <a:tc>
                  <a:txBody>
                    <a:bodyPr numCol="1"/>
                    <a:lstStyle/>
                    <a:p>
                      <a:pPr algn="ctr" indent="0" lvl="0" marL="0" marR="0" rtl="0">
                        <a:spcBef>
                          <a:spcPts val="0"/>
                        </a:spcBef>
                        <a:spcAft>
                          <a:spcPts val="0"/>
                        </a:spcAft>
                        <a:buNone/>
                      </a:pPr>
                      <a:r>
                        <a:rPr altLang="en-GB" cap="none" lang="en-GB" strike="noStrike" sz="2400" u="none">
                          <a:solidFill>
                            <a:schemeClr val="dk1"/>
                          </a:solidFill>
                        </a:rPr>
                        <a:t>How?</a:t>
                      </a:r>
                      <a:endParaRPr/>
                    </a:p>
                  </a:txBody>
                  <a:tcPr marB="45725" marL="91450" marR="91450" marT="45725">
                    <a:solidFill>
                      <a:srgbClr val="0070C0"/>
                    </a:solidFill>
                  </a:tcPr>
                </a:tc>
                <a:tc>
                  <a:txBody>
                    <a:bodyPr numCol="1"/>
                    <a:lstStyle/>
                    <a:p>
                      <a:pPr algn="ctr" indent="0" lvl="0" marL="0" marR="0" rtl="0">
                        <a:spcBef>
                          <a:spcPts val="0"/>
                        </a:spcBef>
                        <a:spcAft>
                          <a:spcPts val="0"/>
                        </a:spcAft>
                        <a:buNone/>
                      </a:pPr>
                      <a:r>
                        <a:rPr altLang="en-GB" cap="none" lang="en-GB" strike="noStrike" sz="2400" u="none">
                          <a:solidFill>
                            <a:schemeClr val="dk1"/>
                          </a:solidFill>
                        </a:rPr>
                        <a:t>How much?</a:t>
                      </a:r>
                      <a:endParaRPr/>
                    </a:p>
                  </a:txBody>
                  <a:tcPr marB="45725" marL="91450" marR="91450" marT="45725">
                    <a:solidFill>
                      <a:srgbClr val="7030A0"/>
                    </a:solidFill>
                  </a:tcPr>
                </a:tc>
                <a:extLst>
                  <a:ext uri="{0D108BD9-81ED-4DB2-BD59-A6C34878D82A}">
                    <a16:rowId xmlns:a16="http://schemas.microsoft.com/office/drawing/2014/main" val="10001"/>
                  </a:ext>
                </a:extLst>
              </a:tr>
              <a:tr h="935978">
                <a:tc>
                  <a:txBody>
                    <a:bodyPr numCol="1"/>
                    <a:lstStyle/>
                    <a:p>
                      <a:pPr algn="l" indent="0" lvl="0" marL="0" marR="0" rtl="0">
                        <a:spcBef>
                          <a:spcPts val="0"/>
                        </a:spcBef>
                        <a:spcAft>
                          <a:spcPts val="0"/>
                        </a:spcAft>
                        <a:buNone/>
                      </a:pPr>
                      <a:r>
                        <a:rPr altLang="en-GB" cap="none" dirty="0" lang="en-GB" strike="noStrike" sz="2400" u="none"/>
                        <a:t>What effect is it having?</a:t>
                      </a:r>
                      <a:endParaRPr dirty="0" sz="1800"/>
                    </a:p>
                  </a:txBody>
                  <a:tcPr marB="45725" marL="91450" marR="91450" marT="45725">
                    <a:solidFill>
                      <a:srgbClr val="FF0000"/>
                    </a:solidFill>
                  </a:tcPr>
                </a:tc>
                <a:tc>
                  <a:txBody>
                    <a:bodyPr numCol="1"/>
                    <a:lstStyle/>
                    <a:p>
                      <a:pPr algn="l" indent="0" lvl="0" marL="0" marR="0" rtl="0">
                        <a:spcBef>
                          <a:spcPts val="0"/>
                        </a:spcBef>
                        <a:spcAft>
                          <a:spcPts val="0"/>
                        </a:spcAft>
                        <a:buNone/>
                      </a:pPr>
                      <a:r>
                        <a:rPr altLang="en-GB" dirty="0" lang="en-GB" sz="1800"/>
                        <a:t>Where is the problem occurring?</a:t>
                      </a:r>
                      <a:endParaRPr dirty="0" sz="1400"/>
                    </a:p>
                  </a:txBody>
                  <a:tcPr marB="45725" marL="91450" marR="91450" marT="45725">
                    <a:solidFill>
                      <a:srgbClr val="FFC000"/>
                    </a:solidFill>
                  </a:tcPr>
                </a:tc>
                <a:tc>
                  <a:txBody>
                    <a:bodyPr numCol="1"/>
                    <a:lstStyle/>
                    <a:p>
                      <a:pPr algn="l" indent="0" lvl="0" marL="0" marR="0" rtl="0">
                        <a:spcBef>
                          <a:spcPts val="0"/>
                        </a:spcBef>
                        <a:spcAft>
                          <a:spcPts val="0"/>
                        </a:spcAft>
                        <a:buNone/>
                      </a:pPr>
                      <a:r>
                        <a:rPr altLang="en-GB" dirty="0" lang="en-GB" sz="1800"/>
                        <a:t>When was the problem first noticed?</a:t>
                      </a:r>
                      <a:endParaRPr dirty="0" sz="1400"/>
                    </a:p>
                  </a:txBody>
                  <a:tcPr marB="45725" marL="91450" marR="91450" marT="45725">
                    <a:solidFill>
                      <a:srgbClr val="FFFF00"/>
                    </a:solidFill>
                  </a:tcPr>
                </a:tc>
                <a:tc>
                  <a:txBody>
                    <a:bodyPr numCol="1"/>
                    <a:lstStyle/>
                    <a:p>
                      <a:pPr algn="l" indent="0" lvl="0" marL="0" marR="0" rtl="0">
                        <a:spcBef>
                          <a:spcPts val="0"/>
                        </a:spcBef>
                        <a:spcAft>
                          <a:spcPts val="0"/>
                        </a:spcAft>
                        <a:buNone/>
                      </a:pPr>
                      <a:r>
                        <a:rPr altLang="en-GB" dirty="0" lang="en-GB" sz="1800"/>
                        <a:t>Who is impacted by the problem?</a:t>
                      </a:r>
                      <a:endParaRPr dirty="0" sz="1400"/>
                    </a:p>
                  </a:txBody>
                  <a:tcPr marB="45725" marL="91450" marR="91450" marT="45725">
                    <a:solidFill>
                      <a:srgbClr val="92D050"/>
                    </a:solidFill>
                  </a:tcPr>
                </a:tc>
                <a:tc>
                  <a:txBody>
                    <a:bodyPr numCol="1"/>
                    <a:lstStyle/>
                    <a:p>
                      <a:pPr algn="l" indent="0" lvl="0" marL="0" marR="0" rtl="0">
                        <a:spcBef>
                          <a:spcPts val="0"/>
                        </a:spcBef>
                        <a:spcAft>
                          <a:spcPts val="0"/>
                        </a:spcAft>
                        <a:buNone/>
                      </a:pPr>
                      <a:r>
                        <a:rPr altLang="en-GB" dirty="0" lang="en-GB" sz="1600"/>
                        <a:t>Why is the problem happening?</a:t>
                      </a:r>
                      <a:endParaRPr dirty="0" sz="1200"/>
                    </a:p>
                  </a:txBody>
                  <a:tcPr marB="45725" marL="91450" marR="91450" marT="45725">
                    <a:solidFill>
                      <a:srgbClr val="00B0F0"/>
                    </a:solidFill>
                  </a:tcPr>
                </a:tc>
                <a:tc>
                  <a:txBody>
                    <a:bodyPr numCol="1"/>
                    <a:lstStyle/>
                    <a:p>
                      <a:pPr algn="l" indent="0" lvl="0" marL="0" marR="0" rtl="0">
                        <a:spcBef>
                          <a:spcPts val="0"/>
                        </a:spcBef>
                        <a:spcAft>
                          <a:spcPts val="0"/>
                        </a:spcAft>
                        <a:buNone/>
                      </a:pPr>
                      <a:r>
                        <a:rPr altLang="en-GB" dirty="0" lang="en-GB" sz="2000"/>
                        <a:t>How serious is the problem?</a:t>
                      </a:r>
                      <a:endParaRPr dirty="0" sz="1600"/>
                    </a:p>
                  </a:txBody>
                  <a:tcPr marB="45725" marL="91450" marR="91450" marT="45725">
                    <a:solidFill>
                      <a:srgbClr val="0070C0"/>
                    </a:solidFill>
                  </a:tcPr>
                </a:tc>
                <a:tc>
                  <a:txBody>
                    <a:bodyPr numCol="1"/>
                    <a:lstStyle/>
                    <a:p>
                      <a:pPr algn="l" indent="0" lvl="0" marL="0" marR="0" rtl="0">
                        <a:spcBef>
                          <a:spcPts val="0"/>
                        </a:spcBef>
                        <a:spcAft>
                          <a:spcPts val="0"/>
                        </a:spcAft>
                        <a:buNone/>
                      </a:pPr>
                      <a:r>
                        <a:rPr altLang="en-GB" dirty="0" lang="en-GB" sz="1800"/>
                        <a:t>How much money is being lost?</a:t>
                      </a:r>
                      <a:endParaRPr dirty="0" sz="1400"/>
                    </a:p>
                  </a:txBody>
                  <a:tcPr marB="45725" marL="91450" marR="91450" marT="45725">
                    <a:solidFill>
                      <a:srgbClr val="7030A0"/>
                    </a:solidFill>
                  </a:tcPr>
                </a:tc>
                <a:extLst>
                  <a:ext uri="{0D108BD9-81ED-4DB2-BD59-A6C34878D82A}">
                    <a16:rowId xmlns:a16="http://schemas.microsoft.com/office/drawing/2014/main" val="10002"/>
                  </a:ext>
                </a:extLst>
              </a:tr>
              <a:tr h="4040272">
                <a:tc>
                  <a:txBody>
                    <a:bodyPr numCol="1"/>
                    <a:lstStyle/>
                    <a:p>
                      <a:pPr algn="l" indent="-285750" lvl="0" marL="285750" marR="0" rtl="0">
                        <a:spcBef>
                          <a:spcPts val="0"/>
                        </a:spcBef>
                        <a:spcAft>
                          <a:spcPts val="0"/>
                        </a:spcAft>
                        <a:buClr>
                          <a:schemeClr val="dk1"/>
                        </a:buClr>
                        <a:buSzPts val="1800"/>
                        <a:buFont typeface="Arial"/>
                        <a:buChar char="•"/>
                      </a:pPr>
                      <a:r>
                        <a:rPr altLang="en-GB" dirty="0" kern="100" lang="en-GB" sz="1100">
                          <a:effectLst/>
                          <a:latin charset="0" panose="020B0004020202020204" pitchFamily="34" typeface="Aptos"/>
                          <a:ea charset="0" panose="020B0004020202020204" pitchFamily="34" typeface="Aptos"/>
                          <a:cs charset="0" panose="02020603050405020304" pitchFamily="18" typeface="Times New Roman"/>
                        </a:rPr>
                        <a:t>The decline has placed financial strain on the business, reduced competitiveness, and increased pressure on Liam and Priya to reassess how the business operates in a changing retail environment.</a:t>
                      </a:r>
                      <a:endParaRPr dirty="0" sz="1100"/>
                    </a:p>
                  </a:txBody>
                  <a:tcPr marB="45725" marL="91450" marR="91450" marT="45725">
                    <a:solidFill>
                      <a:srgbClr val="FF0000"/>
                    </a:solidFill>
                  </a:tcPr>
                </a:tc>
                <a:tc>
                  <a:txBody>
                    <a:bodyPr numCol="1"/>
                    <a:lstStyle/>
                    <a:p>
                      <a:pPr algn="l" defTabSz="914400" eaLnBrk="1" hangingPunct="1" indent="-285750" latinLnBrk="0" lvl="0" marL="285750" marR="0" rtl="0">
                        <a:lnSpc>
                          <a:spcPct val="100000"/>
                        </a:lnSpc>
                        <a:spcBef>
                          <a:spcPts val="0"/>
                        </a:spcBef>
                        <a:spcAft>
                          <a:spcPts val="0"/>
                        </a:spcAft>
                        <a:buClr>
                          <a:schemeClr val="dk1"/>
                        </a:buClr>
                        <a:buSzPts val="1800"/>
                        <a:buFont typeface="Arial"/>
                        <a:buChar char="•"/>
                        <a:tabLst/>
                        <a:defRPr/>
                      </a:pPr>
                      <a:r>
                        <a:rPr altLang="en-GB" dirty="0" kern="100" lang="en-GB" sz="1100">
                          <a:effectLst/>
                          <a:latin charset="0" panose="020B0004020202020204" pitchFamily="34" typeface="Aptos"/>
                          <a:ea charset="0" panose="020B0004020202020204" pitchFamily="34" typeface="Aptos"/>
                          <a:cs charset="0" panose="02020603050405020304" pitchFamily="18" typeface="Times New Roman"/>
                        </a:rPr>
                        <a:t>Primarily in Green Haven Florists’ physical store on the Norwich high street, where foot traffic has fallen significantly.</a:t>
                      </a:r>
                    </a:p>
                    <a:p>
                      <a:pPr algn="l" indent="-285750" lvl="0" marL="285750" marR="0" rtl="0">
                        <a:spcBef>
                          <a:spcPts val="0"/>
                        </a:spcBef>
                        <a:spcAft>
                          <a:spcPts val="0"/>
                        </a:spcAft>
                        <a:buClr>
                          <a:schemeClr val="dk1"/>
                        </a:buClr>
                        <a:buSzPts val="1800"/>
                        <a:buFont typeface="Arial"/>
                        <a:buChar char="•"/>
                      </a:pPr>
                      <a:endParaRPr dirty="0" sz="1100"/>
                    </a:p>
                  </a:txBody>
                  <a:tcPr marB="45725" marL="91450" marR="91450" marT="45725">
                    <a:solidFill>
                      <a:srgbClr val="FFC000"/>
                    </a:solidFill>
                  </a:tcPr>
                </a:tc>
                <a:tc>
                  <a:txBody>
                    <a:bodyPr numCol="1"/>
                    <a:lstStyle/>
                    <a:p>
                      <a:pPr algn="l" defTabSz="914400" eaLnBrk="1" hangingPunct="1" indent="-285750" latinLnBrk="0" lvl="0" marL="285750" marR="0" rtl="0">
                        <a:lnSpc>
                          <a:spcPct val="100000"/>
                        </a:lnSpc>
                        <a:spcBef>
                          <a:spcPts val="0"/>
                        </a:spcBef>
                        <a:spcAft>
                          <a:spcPts val="0"/>
                        </a:spcAft>
                        <a:buClr>
                          <a:schemeClr val="dk1"/>
                        </a:buClr>
                        <a:buSzPts val="1800"/>
                        <a:buFont typeface="Arial"/>
                        <a:buChar char="•"/>
                        <a:tabLst/>
                        <a:defRPr/>
                      </a:pPr>
                      <a:r>
                        <a:rPr altLang="en-GB" dirty="0" kern="100" lang="en-GB" sz="1100">
                          <a:effectLst/>
                          <a:latin charset="0" panose="020B0004020202020204" pitchFamily="34" typeface="Aptos"/>
                          <a:ea charset="0" panose="020B0004020202020204" pitchFamily="34" typeface="Aptos"/>
                          <a:cs charset="0" panose="02020603050405020304" pitchFamily="18" typeface="Times New Roman"/>
                        </a:rPr>
                        <a:t>The decline has become evident over the last year, coinciding with increased online shopping and local business closures.</a:t>
                      </a:r>
                    </a:p>
                    <a:p>
                      <a:pPr algn="l" indent="-285750" lvl="0" marL="285750" marR="0" rtl="0">
                        <a:spcBef>
                          <a:spcPts val="0"/>
                        </a:spcBef>
                        <a:spcAft>
                          <a:spcPts val="0"/>
                        </a:spcAft>
                        <a:buClr>
                          <a:schemeClr val="dk1"/>
                        </a:buClr>
                        <a:buSzPts val="1800"/>
                        <a:buFont typeface="Arial"/>
                        <a:buChar char="•"/>
                      </a:pPr>
                      <a:endParaRPr dirty="0" sz="1100"/>
                    </a:p>
                  </a:txBody>
                  <a:tcPr marB="45725" marL="91450" marR="91450" marT="45725">
                    <a:solidFill>
                      <a:srgbClr val="FFFF00"/>
                    </a:solidFill>
                  </a:tcPr>
                </a:tc>
                <a:tc>
                  <a:txBody>
                    <a:bodyPr numCol="1"/>
                    <a:lstStyle/>
                    <a:p>
                      <a:pPr algn="l" defTabSz="914400" eaLnBrk="1" hangingPunct="1" indent="-285750" latinLnBrk="0" lvl="0" marL="285750" marR="0" rtl="0">
                        <a:lnSpc>
                          <a:spcPct val="100000"/>
                        </a:lnSpc>
                        <a:spcBef>
                          <a:spcPts val="0"/>
                        </a:spcBef>
                        <a:spcAft>
                          <a:spcPts val="0"/>
                        </a:spcAft>
                        <a:buClr>
                          <a:schemeClr val="dk1"/>
                        </a:buClr>
                        <a:buSzPts val="1800"/>
                        <a:buFont typeface="Arial"/>
                        <a:buChar char="•"/>
                        <a:tabLst/>
                        <a:defRPr/>
                      </a:pPr>
                      <a:r>
                        <a:rPr altLang="en-GB" dirty="0" kern="100" lang="en-GB" sz="1100">
                          <a:effectLst/>
                          <a:latin charset="0" panose="020B0004020202020204" pitchFamily="34" typeface="Aptos"/>
                          <a:ea charset="0" panose="020B0004020202020204" pitchFamily="34" typeface="Aptos"/>
                          <a:cs charset="0" panose="02020603050405020304" pitchFamily="18" typeface="Times New Roman"/>
                        </a:rPr>
                        <a:t>The business owners, Liam and Priya, are directly affected through reduced income. Employees, suppliers, and loyal customers are also impacted due to potential service limitations and long-term business risk.</a:t>
                      </a:r>
                    </a:p>
                    <a:p>
                      <a:pPr algn="l" indent="-285750" lvl="0" marL="285750" marR="0" rtl="0">
                        <a:spcBef>
                          <a:spcPts val="0"/>
                        </a:spcBef>
                        <a:spcAft>
                          <a:spcPts val="0"/>
                        </a:spcAft>
                        <a:buClr>
                          <a:schemeClr val="dk1"/>
                        </a:buClr>
                        <a:buSzPts val="1800"/>
                        <a:buFont typeface="Arial"/>
                        <a:buChar char="•"/>
                      </a:pPr>
                      <a:endParaRPr dirty="0" sz="1100"/>
                    </a:p>
                  </a:txBody>
                  <a:tcPr marB="45725" marL="91450" marR="91450" marT="45725">
                    <a:solidFill>
                      <a:srgbClr val="92D050"/>
                    </a:solidFill>
                  </a:tcPr>
                </a:tc>
                <a:tc>
                  <a:txBody>
                    <a:bodyPr numCol="1"/>
                    <a:lstStyle/>
                    <a:p>
                      <a:pPr algn="l" defTabSz="914400" eaLnBrk="1" hangingPunct="1" indent="-285750" latinLnBrk="0" lvl="0" marL="285750" marR="0" rtl="0">
                        <a:lnSpc>
                          <a:spcPct val="100000"/>
                        </a:lnSpc>
                        <a:spcBef>
                          <a:spcPts val="0"/>
                        </a:spcBef>
                        <a:spcAft>
                          <a:spcPts val="0"/>
                        </a:spcAft>
                        <a:buClr>
                          <a:schemeClr val="dk1"/>
                        </a:buClr>
                        <a:buSzPts val="1800"/>
                        <a:buFont typeface="Arial"/>
                        <a:buChar char="•"/>
                        <a:tabLst/>
                        <a:defRPr/>
                      </a:pPr>
                      <a:r>
                        <a:rPr altLang="en-GB" dirty="0" kern="100" lang="en-GB" sz="1100">
                          <a:effectLst/>
                          <a:latin charset="0" panose="020B0004020202020204" pitchFamily="34" typeface="Aptos"/>
                          <a:ea charset="0" panose="020B0004020202020204" pitchFamily="34" typeface="Aptos"/>
                          <a:cs charset="0" panose="02020603050405020304" pitchFamily="18" typeface="Times New Roman"/>
                        </a:rPr>
                        <a:t>Externally, customers are shifting towards online flower retailers that offer convenience, lower prices, and fast delivery. Competition has intensified with the arrival of a national chain and a digitally savvy boutique florist. Internally, Green Haven’s outdated website, limited digital marketing, and higher sustainability-related costs have reduced competitiveness.</a:t>
                      </a:r>
                    </a:p>
                    <a:p>
                      <a:pPr algn="l" indent="-285750" lvl="0" marL="285750" marR="0" rtl="0">
                        <a:spcBef>
                          <a:spcPts val="0"/>
                        </a:spcBef>
                        <a:spcAft>
                          <a:spcPts val="0"/>
                        </a:spcAft>
                        <a:buClr>
                          <a:schemeClr val="dk1"/>
                        </a:buClr>
                        <a:buSzPts val="1800"/>
                        <a:buFont typeface="Arial"/>
                        <a:buChar char="•"/>
                      </a:pPr>
                      <a:endParaRPr dirty="0" sz="1100"/>
                    </a:p>
                  </a:txBody>
                  <a:tcPr marB="45725" marL="91450" marR="91450" marT="45725">
                    <a:solidFill>
                      <a:srgbClr val="00B0F0"/>
                    </a:solidFill>
                  </a:tcPr>
                </a:tc>
                <a:tc>
                  <a:txBody>
                    <a:bodyPr numCol="1"/>
                    <a:lstStyle/>
                    <a:p>
                      <a:pPr algn="l" defTabSz="914400" eaLnBrk="1" hangingPunct="1" indent="-285750" latinLnBrk="0" lvl="0" marL="285750" marR="0" rtl="0">
                        <a:lnSpc>
                          <a:spcPct val="100000"/>
                        </a:lnSpc>
                        <a:spcBef>
                          <a:spcPts val="0"/>
                        </a:spcBef>
                        <a:spcAft>
                          <a:spcPts val="0"/>
                        </a:spcAft>
                        <a:buClr>
                          <a:schemeClr val="dk1"/>
                        </a:buClr>
                        <a:buSzPts val="1800"/>
                        <a:buFont typeface="Arial"/>
                        <a:buChar char="•"/>
                        <a:tabLst/>
                        <a:defRPr/>
                      </a:pPr>
                      <a:r>
                        <a:rPr altLang="en-GB" dirty="0" kern="100" lang="en-GB" sz="1100">
                          <a:effectLst/>
                          <a:latin charset="0" panose="020B0004020202020204" pitchFamily="34" typeface="Aptos"/>
                          <a:ea charset="0" panose="020B0004020202020204" pitchFamily="34" typeface="Aptos"/>
                          <a:cs charset="0" panose="02020603050405020304" pitchFamily="18" typeface="Times New Roman"/>
                        </a:rPr>
                        <a:t>The problem is high risk. A sustained 30% decline threatens long-term viability if the business cannot stabilise revenue.</a:t>
                      </a:r>
                    </a:p>
                    <a:p>
                      <a:pPr algn="l" indent="-285750" lvl="0" marL="285750" marR="0" rtl="0">
                        <a:spcBef>
                          <a:spcPts val="0"/>
                        </a:spcBef>
                        <a:spcAft>
                          <a:spcPts val="0"/>
                        </a:spcAft>
                        <a:buClr>
                          <a:schemeClr val="dk1"/>
                        </a:buClr>
                        <a:buSzPts val="1800"/>
                        <a:buFont typeface="Arial"/>
                        <a:buChar char="•"/>
                      </a:pPr>
                      <a:endParaRPr dirty="0" sz="1100"/>
                    </a:p>
                  </a:txBody>
                  <a:tcPr marB="45725" marL="91450" marR="91450" marT="45725">
                    <a:solidFill>
                      <a:srgbClr val="0070C0"/>
                    </a:solidFill>
                  </a:tcPr>
                </a:tc>
                <a:tc>
                  <a:txBody>
                    <a:bodyPr numCol="1"/>
                    <a:lstStyle/>
                    <a:p>
                      <a:pPr algn="l" defTabSz="914400" eaLnBrk="1" hangingPunct="1" indent="-285750" latinLnBrk="0" lvl="0" marL="285750" marR="0" rtl="0">
                        <a:lnSpc>
                          <a:spcPct val="100000"/>
                        </a:lnSpc>
                        <a:spcBef>
                          <a:spcPts val="0"/>
                        </a:spcBef>
                        <a:spcAft>
                          <a:spcPts val="0"/>
                        </a:spcAft>
                        <a:buClr>
                          <a:schemeClr val="dk1"/>
                        </a:buClr>
                        <a:buSzPts val="1800"/>
                        <a:buFont typeface="Arial"/>
                        <a:buChar char="•"/>
                        <a:tabLst/>
                        <a:defRPr/>
                      </a:pPr>
                      <a:r>
                        <a:rPr altLang="en-GB" dirty="0" kern="100" lang="en-GB" sz="1100">
                          <a:effectLst/>
                          <a:latin charset="0" panose="020B0004020202020204" pitchFamily="34" typeface="Aptos"/>
                          <a:ea charset="0" panose="020B0004020202020204" pitchFamily="34" typeface="Aptos"/>
                          <a:cs charset="0" panose="02020603050405020304" pitchFamily="18" typeface="Times New Roman"/>
                        </a:rPr>
                        <a:t>While exact figures are not provided, a 30% reduction in in-store sales represents a substantial loss of income, especially for a small independent business with rising operating costs.</a:t>
                      </a:r>
                    </a:p>
                    <a:p>
                      <a:pPr algn="l" indent="-285750" lvl="0" marL="285750" marR="0" rtl="0">
                        <a:spcBef>
                          <a:spcPts val="0"/>
                        </a:spcBef>
                        <a:spcAft>
                          <a:spcPts val="0"/>
                        </a:spcAft>
                        <a:buClr>
                          <a:schemeClr val="dk1"/>
                        </a:buClr>
                        <a:buSzPts val="1800"/>
                        <a:buFont typeface="Arial"/>
                        <a:buChar char="•"/>
                      </a:pPr>
                      <a:endParaRPr dirty="0" sz="1100"/>
                    </a:p>
                  </a:txBody>
                  <a:tcPr marB="45725" marL="91450" marR="91450" marT="45725">
                    <a:solidFill>
                      <a:srgbClr val="7030A0"/>
                    </a:solidFill>
                  </a:tcPr>
                </a:tc>
                <a:extLst>
                  <a:ext uri="{0D108BD9-81ED-4DB2-BD59-A6C34878D82A}">
                    <a16:rowId xmlns:a16="http://schemas.microsoft.com/office/drawing/2014/main" val="10003"/>
                  </a:ext>
                </a:extLst>
              </a:tr>
              <a:tr h="364130">
                <a:tc>
                  <a:txBody>
                    <a:bodyPr numCol="1"/>
                    <a:lstStyle/>
                    <a:p>
                      <a:pPr algn="l" indent="-285750" lvl="0" marL="285750" marR="0" rtl="0">
                        <a:spcBef>
                          <a:spcPts val="0"/>
                        </a:spcBef>
                        <a:spcAft>
                          <a:spcPts val="0"/>
                        </a:spcAft>
                        <a:buClr>
                          <a:schemeClr val="dk1"/>
                        </a:buClr>
                        <a:buSzPts val="1800"/>
                        <a:buFont typeface="Arial"/>
                        <a:buChar char="•"/>
                      </a:pPr>
                      <a:endParaRPr dirty="0"/>
                    </a:p>
                  </a:txBody>
                  <a:tcPr marB="45725" marL="91450" marR="91450" marT="45725">
                    <a:solidFill>
                      <a:srgbClr val="FF0000"/>
                    </a:solidFill>
                  </a:tcPr>
                </a:tc>
                <a:tc>
                  <a:txBody>
                    <a:bodyPr numCol="1"/>
                    <a:lstStyle/>
                    <a:p>
                      <a:pPr algn="l" indent="-285750" lvl="0" marL="285750" marR="0" rtl="0">
                        <a:spcBef>
                          <a:spcPts val="0"/>
                        </a:spcBef>
                        <a:spcAft>
                          <a:spcPts val="0"/>
                        </a:spcAft>
                        <a:buClr>
                          <a:schemeClr val="dk1"/>
                        </a:buClr>
                        <a:buSzPts val="1800"/>
                        <a:buFont typeface="Arial"/>
                        <a:buChar char="•"/>
                      </a:pPr>
                      <a:endParaRPr dirty="0"/>
                    </a:p>
                  </a:txBody>
                  <a:tcPr marB="45725" marL="91450" marR="91450" marT="45725">
                    <a:solidFill>
                      <a:srgbClr val="FFC000"/>
                    </a:solidFill>
                  </a:tcPr>
                </a:tc>
                <a:tc>
                  <a:txBody>
                    <a:bodyPr numCol="1"/>
                    <a:lstStyle/>
                    <a:p>
                      <a:pPr algn="l" indent="-285750" lvl="0" marL="285750" marR="0" rtl="0">
                        <a:spcBef>
                          <a:spcPts val="0"/>
                        </a:spcBef>
                        <a:spcAft>
                          <a:spcPts val="0"/>
                        </a:spcAft>
                        <a:buClr>
                          <a:schemeClr val="dk1"/>
                        </a:buClr>
                        <a:buSzPts val="1800"/>
                        <a:buFont typeface="Arial"/>
                        <a:buChar char="•"/>
                      </a:pPr>
                      <a:endParaRPr dirty="0"/>
                    </a:p>
                  </a:txBody>
                  <a:tcPr marB="45725" marL="91450" marR="91450" marT="45725">
                    <a:solidFill>
                      <a:srgbClr val="FFFF00"/>
                    </a:solidFill>
                  </a:tcPr>
                </a:tc>
                <a:tc>
                  <a:txBody>
                    <a:bodyPr numCol="1"/>
                    <a:lstStyle/>
                    <a:p>
                      <a:pPr algn="l" indent="-285750" lvl="0" marL="285750" marR="0" rtl="0">
                        <a:spcBef>
                          <a:spcPts val="0"/>
                        </a:spcBef>
                        <a:spcAft>
                          <a:spcPts val="0"/>
                        </a:spcAft>
                        <a:buClr>
                          <a:schemeClr val="dk1"/>
                        </a:buClr>
                        <a:buSzPts val="1800"/>
                        <a:buFont typeface="Arial"/>
                        <a:buChar char="•"/>
                      </a:pPr>
                      <a:endParaRPr dirty="0"/>
                    </a:p>
                  </a:txBody>
                  <a:tcPr marB="45725" marL="91450" marR="91450" marT="45725">
                    <a:solidFill>
                      <a:srgbClr val="92D050"/>
                    </a:solidFill>
                  </a:tcPr>
                </a:tc>
                <a:tc>
                  <a:txBody>
                    <a:bodyPr numCol="1"/>
                    <a:lstStyle/>
                    <a:p>
                      <a:pPr algn="l" indent="-285750" lvl="0" marL="285750" marR="0" rtl="0">
                        <a:spcBef>
                          <a:spcPts val="0"/>
                        </a:spcBef>
                        <a:spcAft>
                          <a:spcPts val="0"/>
                        </a:spcAft>
                        <a:buClr>
                          <a:schemeClr val="dk1"/>
                        </a:buClr>
                        <a:buSzPts val="1800"/>
                        <a:buFont typeface="Arial"/>
                        <a:buChar char="•"/>
                      </a:pPr>
                      <a:endParaRPr dirty="0"/>
                    </a:p>
                  </a:txBody>
                  <a:tcPr marB="45725" marL="91450" marR="91450" marT="45725">
                    <a:solidFill>
                      <a:srgbClr val="00B0F0"/>
                    </a:solidFill>
                  </a:tcPr>
                </a:tc>
                <a:tc>
                  <a:txBody>
                    <a:bodyPr numCol="1"/>
                    <a:lstStyle/>
                    <a:p>
                      <a:pPr algn="l" indent="-285750" lvl="0" marL="285750" marR="0" rtl="0">
                        <a:spcBef>
                          <a:spcPts val="0"/>
                        </a:spcBef>
                        <a:spcAft>
                          <a:spcPts val="0"/>
                        </a:spcAft>
                        <a:buClr>
                          <a:schemeClr val="dk1"/>
                        </a:buClr>
                        <a:buSzPts val="1800"/>
                        <a:buFont typeface="Arial"/>
                        <a:buChar char="•"/>
                      </a:pPr>
                      <a:endParaRPr dirty="0"/>
                    </a:p>
                  </a:txBody>
                  <a:tcPr marB="45725" marL="91450" marR="91450" marT="45725">
                    <a:solidFill>
                      <a:srgbClr val="0070C0"/>
                    </a:solidFill>
                  </a:tcPr>
                </a:tc>
                <a:tc>
                  <a:txBody>
                    <a:bodyPr numCol="1"/>
                    <a:lstStyle/>
                    <a:p>
                      <a:pPr algn="l" indent="-285750" lvl="0" marL="285750" marR="0" rtl="0">
                        <a:spcBef>
                          <a:spcPts val="0"/>
                        </a:spcBef>
                        <a:spcAft>
                          <a:spcPts val="0"/>
                        </a:spcAft>
                        <a:buClr>
                          <a:schemeClr val="dk1"/>
                        </a:buClr>
                        <a:buSzPts val="1800"/>
                        <a:buFont typeface="Arial"/>
                        <a:buChar char="•"/>
                      </a:pPr>
                      <a:endParaRPr dirty="0"/>
                    </a:p>
                  </a:txBody>
                  <a:tcPr marB="45725" marL="91450" marR="91450" marT="45725">
                    <a:solidFill>
                      <a:srgbClr val="7030A0"/>
                    </a:solidFill>
                  </a:tcPr>
                </a:tc>
                <a:extLst>
                  <a:ext uri="{0D108BD9-81ED-4DB2-BD59-A6C34878D82A}">
                    <a16:rowId xmlns:a16="http://schemas.microsoft.com/office/drawing/2014/main" val="10004"/>
                  </a:ext>
                </a:extLst>
              </a:tr>
              <a:tr h="312000">
                <a:tc>
                  <a:txBody>
                    <a:bodyPr numCol="1"/>
                    <a:lstStyle/>
                    <a:p>
                      <a:pPr algn="l" indent="-285750" lvl="0" marL="285750" marR="0" rtl="0">
                        <a:spcBef>
                          <a:spcPts val="0"/>
                        </a:spcBef>
                        <a:spcAft>
                          <a:spcPts val="0"/>
                        </a:spcAft>
                        <a:buClr>
                          <a:schemeClr val="dk1"/>
                        </a:buClr>
                        <a:buSzPts val="1800"/>
                        <a:buFont typeface="Arial"/>
                        <a:buChar char="•"/>
                      </a:pPr>
                      <a:endParaRPr dirty="0"/>
                    </a:p>
                  </a:txBody>
                  <a:tcPr marB="45725" marL="91450" marR="91450" marT="45725">
                    <a:solidFill>
                      <a:srgbClr val="FF0000"/>
                    </a:solidFill>
                  </a:tcPr>
                </a:tc>
                <a:tc>
                  <a:txBody>
                    <a:bodyPr numCol="1"/>
                    <a:lstStyle/>
                    <a:p>
                      <a:pPr algn="l" indent="-285750" lvl="0" marL="285750" marR="0" rtl="0">
                        <a:spcBef>
                          <a:spcPts val="0"/>
                        </a:spcBef>
                        <a:spcAft>
                          <a:spcPts val="0"/>
                        </a:spcAft>
                        <a:buClr>
                          <a:schemeClr val="dk1"/>
                        </a:buClr>
                        <a:buSzPts val="1800"/>
                        <a:buFont typeface="Arial"/>
                        <a:buChar char="•"/>
                      </a:pPr>
                      <a:endParaRPr/>
                    </a:p>
                  </a:txBody>
                  <a:tcPr marB="45725" marL="91450" marR="91450" marT="45725">
                    <a:solidFill>
                      <a:srgbClr val="FFC000"/>
                    </a:solidFill>
                  </a:tcPr>
                </a:tc>
                <a:tc>
                  <a:txBody>
                    <a:bodyPr numCol="1"/>
                    <a:lstStyle/>
                    <a:p>
                      <a:pPr algn="l" indent="-285750" lvl="0" marL="285750" marR="0" rtl="0">
                        <a:spcBef>
                          <a:spcPts val="0"/>
                        </a:spcBef>
                        <a:spcAft>
                          <a:spcPts val="0"/>
                        </a:spcAft>
                        <a:buClr>
                          <a:schemeClr val="dk1"/>
                        </a:buClr>
                        <a:buSzPts val="1800"/>
                        <a:buFont typeface="Arial"/>
                        <a:buChar char="•"/>
                      </a:pPr>
                      <a:endParaRPr/>
                    </a:p>
                  </a:txBody>
                  <a:tcPr marB="45725" marL="91450" marR="91450" marT="45725">
                    <a:solidFill>
                      <a:srgbClr val="FFFF00"/>
                    </a:solidFill>
                  </a:tcPr>
                </a:tc>
                <a:tc>
                  <a:txBody>
                    <a:bodyPr numCol="1"/>
                    <a:lstStyle/>
                    <a:p>
                      <a:pPr algn="l" indent="-285750" lvl="0" marL="285750" marR="0" rtl="0">
                        <a:spcBef>
                          <a:spcPts val="0"/>
                        </a:spcBef>
                        <a:spcAft>
                          <a:spcPts val="0"/>
                        </a:spcAft>
                        <a:buClr>
                          <a:schemeClr val="dk1"/>
                        </a:buClr>
                        <a:buSzPts val="1800"/>
                        <a:buFont typeface="Arial"/>
                        <a:buChar char="•"/>
                      </a:pPr>
                      <a:endParaRPr/>
                    </a:p>
                  </a:txBody>
                  <a:tcPr marB="45725" marL="91450" marR="91450" marT="45725">
                    <a:solidFill>
                      <a:srgbClr val="92D050"/>
                    </a:solidFill>
                  </a:tcPr>
                </a:tc>
                <a:tc>
                  <a:txBody>
                    <a:bodyPr numCol="1"/>
                    <a:lstStyle/>
                    <a:p>
                      <a:pPr algn="l" indent="-285750" lvl="0" marL="285750" marR="0" rtl="0">
                        <a:spcBef>
                          <a:spcPts val="0"/>
                        </a:spcBef>
                        <a:spcAft>
                          <a:spcPts val="0"/>
                        </a:spcAft>
                        <a:buClr>
                          <a:schemeClr val="dk1"/>
                        </a:buClr>
                        <a:buSzPts val="1800"/>
                        <a:buFont typeface="Arial"/>
                        <a:buChar char="•"/>
                      </a:pPr>
                      <a:endParaRPr/>
                    </a:p>
                  </a:txBody>
                  <a:tcPr marB="45725" marL="91450" marR="91450" marT="45725">
                    <a:solidFill>
                      <a:srgbClr val="00B0F0"/>
                    </a:solidFill>
                  </a:tcPr>
                </a:tc>
                <a:tc>
                  <a:txBody>
                    <a:bodyPr numCol="1"/>
                    <a:lstStyle/>
                    <a:p>
                      <a:pPr algn="l" indent="-285750" lvl="0" marL="285750" marR="0" rtl="0">
                        <a:spcBef>
                          <a:spcPts val="0"/>
                        </a:spcBef>
                        <a:spcAft>
                          <a:spcPts val="0"/>
                        </a:spcAft>
                        <a:buClr>
                          <a:schemeClr val="dk1"/>
                        </a:buClr>
                        <a:buSzPts val="1800"/>
                        <a:buFont typeface="Arial"/>
                        <a:buChar char="•"/>
                      </a:pPr>
                      <a:endParaRPr/>
                    </a:p>
                  </a:txBody>
                  <a:tcPr marB="45725" marL="91450" marR="91450" marT="45725">
                    <a:solidFill>
                      <a:srgbClr val="0070C0"/>
                    </a:solidFill>
                  </a:tcPr>
                </a:tc>
                <a:tc>
                  <a:txBody>
                    <a:bodyPr numCol="1"/>
                    <a:lstStyle/>
                    <a:p>
                      <a:pPr algn="l" indent="-285750" lvl="0" marL="285750" marR="0" rtl="0">
                        <a:spcBef>
                          <a:spcPts val="0"/>
                        </a:spcBef>
                        <a:spcAft>
                          <a:spcPts val="0"/>
                        </a:spcAft>
                        <a:buClr>
                          <a:schemeClr val="dk1"/>
                        </a:buClr>
                        <a:buSzPts val="1800"/>
                        <a:buFont typeface="Arial"/>
                        <a:buChar char="•"/>
                      </a:pPr>
                      <a:endParaRPr dirty="0"/>
                    </a:p>
                  </a:txBody>
                  <a:tcPr marB="45725" marL="91450" marR="91450" marT="45725">
                    <a:solidFill>
                      <a:srgbClr val="7030A0"/>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6"/>
          <p:cNvSpPr txBox="1">
            <a:spLocks noGrp="1"/>
          </p:cNvSpPr>
          <p:nvPr>
            <p:ph type="title"/>
          </p:nvPr>
        </p:nvSpPr>
        <p:spPr>
          <a:xfrm>
            <a:off x="838200" y="244355"/>
            <a:ext cx="10515600"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3200"/>
              <a:buFont typeface="Arial"/>
              <a:buNone/>
            </a:pPr>
            <a:r>
              <a:rPr altLang="en-GB" b="1" dirty="0" lang="en-GB" sz="3200" u="sng">
                <a:latin typeface="Arial"/>
                <a:ea typeface="Arial"/>
                <a:cs typeface="Arial"/>
                <a:sym typeface="Arial"/>
              </a:rPr>
              <a:t>Provide a critique of the PESTEL Framework (approx. 1 minute).</a:t>
            </a:r>
            <a:endParaRPr dirty="0"/>
          </a:p>
        </p:txBody>
      </p:sp>
      <p:sp>
        <p:nvSpPr>
          <p:cNvPr id="119" name="Google Shape;119;p6"/>
          <p:cNvSpPr txBox="1">
            <a:spLocks noGrp="1"/>
          </p:cNvSpPr>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a:bodyPr>
          <a:lstStyle/>
          <a:p>
            <a:pPr algn="l" indent="-228600" lvl="0" marL="228600" rtl="0">
              <a:lnSpc>
                <a:spcPct val="100000"/>
              </a:lnSpc>
              <a:spcBef>
                <a:spcPts val="0"/>
              </a:spcBef>
              <a:spcAft>
                <a:spcPts val="0"/>
              </a:spcAft>
              <a:buClr>
                <a:schemeClr val="dk1"/>
              </a:buClr>
              <a:buSzPts val="2800"/>
              <a:buChar char="•"/>
            </a:pPr>
            <a:r>
              <a:rPr altLang="en-GB" dirty="0" lang="en-GB">
                <a:latin typeface="Arial"/>
                <a:ea typeface="Arial"/>
                <a:cs typeface="Arial"/>
                <a:sym typeface="Arial"/>
              </a:rPr>
              <a:t>For example:</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Explain what a PESTEL Framework is.</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Why is it used?</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Where/how is it used?</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What are the benefits of this framework?</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What are the criticisms of this framework?</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Ensure that you reference all the sources you have used in this discussion on the slide/s.</a:t>
            </a:r>
            <a:endParaRPr dirty="0"/>
          </a:p>
        </p:txBody>
      </p:sp>
      <p:sp>
        <p:nvSpPr>
          <p:cNvPr id="120" name="Google Shape;120;p6"/>
          <p:cNvSpPr txBox="1"/>
          <p:nvPr/>
        </p:nvSpPr>
        <p:spPr>
          <a:xfrm>
            <a:off x="838200" y="5853797"/>
            <a:ext cx="10169106" cy="369332"/>
          </a:xfrm>
          <a:prstGeom prst="rect">
            <a:avLst/>
          </a:prstGeom>
          <a:noFill/>
          <a:ln>
            <a:noFill/>
          </a:ln>
        </p:spPr>
        <p:txBody>
          <a:bodyPr anchor="t" anchorCtr="0" bIns="45700" lIns="91425" numCol="1" rIns="91425" spcFirstLastPara="1" tIns="45700" wrap="square">
            <a:spAutoFit/>
          </a:bodyPr>
          <a:lstStyle/>
          <a:p>
            <a:pPr algn="l" indent="-285750" lvl="0" marL="285750" marR="0" rtl="0">
              <a:spcBef>
                <a:spcPts val="0"/>
              </a:spcBef>
              <a:spcAft>
                <a:spcPts val="0"/>
              </a:spcAft>
              <a:buClr>
                <a:srgbClr val="FF0000"/>
              </a:buClr>
              <a:buSzPts val="1800"/>
              <a:buFont typeface="Arial"/>
              <a:buChar char="•"/>
            </a:pPr>
            <a:r>
              <a:rPr altLang="en-GB" b="1" lang="en-GB" sz="1800">
                <a:solidFill>
                  <a:srgbClr val="FF0000"/>
                </a:solidFill>
                <a:latin typeface="Arial"/>
                <a:ea typeface="Arial"/>
                <a:cs typeface="Arial"/>
                <a:sym typeface="Arial"/>
              </a:rPr>
              <a:t>Ensure that you reference all the sources you have used in this discussion on this slide.</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5235294-6EF2-44C4-0C72-6990EF15C64D}"/>
              </a:ext>
            </a:extLst>
          </p:cNvPr>
          <p:cNvSpPr>
            <a:spLocks noGrp="1"/>
          </p:cNvSpPr>
          <p:nvPr>
            <p:ph idx="2" type="pic"/>
          </p:nvPr>
        </p:nvSpPr>
        <p:spPr/>
        <p:txBody>
          <a:bodyPr numCol="1">
            <a:normAutofit/>
          </a:bodyPr>
          <a:lstStyle/>
          <a:p>
            <a:r>
              <a:rPr altLang="en-GB" dirty="0" kern="100" lang="en-GB" sz="1800">
                <a:effectLst/>
                <a:latin charset="0" panose="020B0004020202020204" pitchFamily="34" typeface="Aptos"/>
                <a:ea charset="0" panose="020B0004020202020204" pitchFamily="34" typeface="Aptos"/>
                <a:cs charset="0" panose="02020603050405020304" pitchFamily="18" typeface="Times New Roman"/>
              </a:rPr>
              <a:t> </a:t>
            </a:r>
          </a:p>
          <a:p>
            <a:r>
              <a:rPr altLang="en-GB" dirty="0" kern="100" lang="en-GB" sz="2400">
                <a:effectLst/>
                <a:latin charset="0" panose="020B0004020202020204" pitchFamily="34" typeface="Aptos"/>
                <a:ea charset="0" panose="020B0004020202020204" pitchFamily="34" typeface="Aptos"/>
                <a:cs charset="0" panose="02020603050405020304" pitchFamily="18" typeface="Times New Roman"/>
              </a:rPr>
              <a:t> </a:t>
            </a:r>
            <a:endParaRPr altLang="en-GB" dirty="0" kern="100" lang="en-GB" sz="2000">
              <a:effectLst/>
              <a:latin charset="0" panose="020B0004020202020204" pitchFamily="34" typeface="Aptos"/>
              <a:ea charset="0" panose="020B0004020202020204" pitchFamily="34" typeface="Aptos"/>
              <a:cs charset="0" panose="02020603050405020304" pitchFamily="18" typeface="Times New Roman"/>
            </a:endParaRPr>
          </a:p>
          <a:p>
            <a:pPr indent="-285750" marL="285750">
              <a:buFont charset="0" panose="020B0604020202020204" pitchFamily="34" typeface="Arial"/>
              <a:buChar char="•"/>
            </a:pPr>
            <a:r>
              <a:rPr dirty="0" lang="en-US" sz="2000"/>
              <a:t>The Pestel framework is a strategic planning tool to </a:t>
            </a:r>
            <a:r>
              <a:rPr dirty="0" err="1" lang="en-US" sz="2000"/>
              <a:t>analyse</a:t>
            </a:r>
            <a:r>
              <a:rPr dirty="0" lang="en-US" sz="2000"/>
              <a:t> the external macro environmental factors which can have an impact on a business. The framework look at economic, political, social, legal, environmental and technological influences which are largely outside a organization’s control. </a:t>
            </a:r>
          </a:p>
          <a:p>
            <a:pPr indent="-285750" marL="285750">
              <a:buFont charset="0" panose="020B0604020202020204" pitchFamily="34" typeface="Arial"/>
              <a:buChar char="•"/>
            </a:pPr>
            <a:r>
              <a:rPr dirty="0" lang="en-US" sz="2000"/>
              <a:t>The framework is used by the businesses to understand opportunities and external risks, especially when making strategic choices like adapting business models, new markets or responding to environmental change. </a:t>
            </a:r>
          </a:p>
          <a:p>
            <a:pPr indent="-285750" marL="285750">
              <a:buFont charset="0" panose="020B0604020202020204" pitchFamily="34" typeface="Arial"/>
              <a:buChar char="•"/>
            </a:pPr>
            <a:r>
              <a:rPr dirty="0" lang="en-US" sz="2000"/>
              <a:t>This framework is well used during strategic planning, along with tools such as SWOT analysis. </a:t>
            </a:r>
          </a:p>
          <a:p>
            <a:pPr indent="-285750" marL="285750">
              <a:buFont charset="0" panose="020B0604020202020204" pitchFamily="34" typeface="Arial"/>
              <a:buChar char="•"/>
            </a:pPr>
            <a:r>
              <a:rPr dirty="0" lang="en-US" sz="2000"/>
              <a:t>One benefit of this framework is that it offers a comprehensive and structured overview of the larger business environment. It does encourage </a:t>
            </a:r>
            <a:r>
              <a:rPr altLang="en-GB" dirty="0" kern="100" lang="en-GB" sz="2000">
                <a:effectLst/>
                <a:latin charset="0" panose="020B0004020202020204" pitchFamily="34" typeface="Aptos"/>
                <a:ea charset="0" panose="020B0004020202020204" pitchFamily="34" typeface="Aptos"/>
                <a:cs charset="0" panose="02020603050405020304" pitchFamily="18" typeface="Times New Roman"/>
              </a:rPr>
              <a:t>organisations</a:t>
            </a:r>
            <a:r>
              <a:rPr dirty="0" lang="en-US" sz="2000"/>
              <a:t> tot think past internal operations and anticipate any external changes, like new legislations or economic shifts, that might affect performance. </a:t>
            </a:r>
          </a:p>
          <a:p>
            <a:pPr indent="-285750" marL="285750">
              <a:buFont charset="0" panose="020B0604020202020204" pitchFamily="34" typeface="Arial"/>
              <a:buChar char="•"/>
            </a:pPr>
            <a:r>
              <a:rPr dirty="0" lang="en-US" sz="2000"/>
              <a:t>The criticism of this framework is that it can be overly descriptive and broad which offers little guidance on how factors must be acted upon or </a:t>
            </a:r>
            <a:r>
              <a:rPr dirty="0" err="1" lang="en-US" sz="2000"/>
              <a:t>prioritised</a:t>
            </a:r>
            <a:r>
              <a:rPr dirty="0" lang="en-US" sz="2000"/>
              <a:t>. This analysis is also time sensitive, which means that findings could quickly become outdated in fast changing markets. Also, Pestel doesn’t consider internal capabilities or industry competition, it should be used alongside other planning tools to be effective.</a:t>
            </a:r>
          </a:p>
          <a:p>
            <a:pPr indent="-285750" marL="285750">
              <a:buFont charset="0" panose="020B0604020202020204" pitchFamily="34" typeface="Arial"/>
              <a:buChar char="•"/>
            </a:pPr>
            <a:endParaRPr dirty="0" lang="en-US" sz="2000"/>
          </a:p>
          <a:p>
            <a:pPr algn="l"/>
            <a:r>
              <a:rPr altLang="en-GB" b="0" dirty="0" i="0" lang="en-GB" strike="noStrike" sz="2000" u="none">
                <a:solidFill>
                  <a:srgbClr val="000000"/>
                </a:solidFill>
                <a:effectLst/>
                <a:latin charset="0" panose="020F0502020204030204" pitchFamily="34" typeface="Calibri"/>
              </a:rPr>
              <a:t>GoCardless (2021). </a:t>
            </a:r>
            <a:r>
              <a:rPr altLang="en-GB" b="0" dirty="0" i="1" lang="en-GB" strike="noStrike" sz="2000" u="none">
                <a:solidFill>
                  <a:srgbClr val="000000"/>
                </a:solidFill>
                <a:effectLst/>
                <a:latin charset="0" panose="020F0502020204030204" pitchFamily="34" typeface="Calibri"/>
              </a:rPr>
              <a:t>What Is a PESTEL Analysis?</a:t>
            </a:r>
            <a:r>
              <a:rPr altLang="en-GB" b="0" dirty="0" i="0" lang="en-GB" strike="noStrike" sz="2000" u="none">
                <a:solidFill>
                  <a:srgbClr val="000000"/>
                </a:solidFill>
                <a:effectLst/>
                <a:latin charset="0" panose="020F0502020204030204" pitchFamily="34" typeface="Calibri"/>
              </a:rPr>
              <a:t> [online] </a:t>
            </a:r>
            <a:r>
              <a:rPr altLang="en-GB" b="0" dirty="0" err="1" i="0" lang="en-GB" strike="noStrike" sz="2000" u="none">
                <a:solidFill>
                  <a:srgbClr val="000000"/>
                </a:solidFill>
                <a:effectLst/>
                <a:latin charset="0" panose="020F0502020204030204" pitchFamily="34" typeface="Calibri"/>
              </a:rPr>
              <a:t>gocardless.com</a:t>
            </a:r>
            <a:r>
              <a:rPr altLang="en-GB" b="0" dirty="0" i="0" lang="en-GB" strike="noStrike" sz="2000" u="none">
                <a:solidFill>
                  <a:srgbClr val="000000"/>
                </a:solidFill>
                <a:effectLst/>
                <a:latin charset="0" panose="020F0502020204030204" pitchFamily="34" typeface="Calibri"/>
              </a:rPr>
              <a:t>. Available at: </a:t>
            </a:r>
            <a:r>
              <a:rPr altLang="en-GB" b="0" dirty="0" i="0" lang="en-GB" strike="noStrike" sz="2000" u="none">
                <a:solidFill>
                  <a:srgbClr val="000000"/>
                </a:solidFill>
                <a:effectLst/>
                <a:latin charset="0" panose="020F0502020204030204" pitchFamily="34" typeface="Calibri"/>
                <a:hlinkClick r:id="rId2"/>
              </a:rPr>
              <a:t>https://gocardless.com/guides/posts/what-is-a-pestel-analysis/</a:t>
            </a:r>
            <a:r>
              <a:rPr altLang="en-GB" b="0" dirty="0" i="0" lang="en-GB" strike="noStrike" sz="2000" u="none">
                <a:solidFill>
                  <a:srgbClr val="000000"/>
                </a:solidFill>
                <a:effectLst/>
                <a:latin charset="0" panose="020F0502020204030204" pitchFamily="34" typeface="Calibri"/>
              </a:rPr>
              <a:t>. </a:t>
            </a:r>
          </a:p>
          <a:p>
            <a:pPr algn="l"/>
            <a:r>
              <a:rPr altLang="en-GB" b="0" dirty="0" i="0" lang="en-GB" strike="noStrike" sz="2000" u="none">
                <a:solidFill>
                  <a:srgbClr val="000000"/>
                </a:solidFill>
                <a:effectLst/>
                <a:latin charset="0" panose="020F0502020204030204" pitchFamily="34" typeface="Calibri"/>
              </a:rPr>
              <a:t>‌</a:t>
            </a:r>
          </a:p>
          <a:p>
            <a:r>
              <a:rPr dirty="0" lang="en-US" sz="2000"/>
              <a:t> </a:t>
            </a:r>
          </a:p>
        </p:txBody>
      </p:sp>
    </p:spTree>
    <p:extLst>
      <p:ext uri="{BB962C8B-B14F-4D97-AF65-F5344CB8AC3E}">
        <p14:creationId xmlns:p14="http://schemas.microsoft.com/office/powerpoint/2010/main" val="526685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7"/>
          <p:cNvSpPr txBox="1">
            <a:spLocks noGrp="1"/>
          </p:cNvSpPr>
          <p:nvPr>
            <p:ph type="title"/>
          </p:nvPr>
        </p:nvSpPr>
        <p:spPr>
          <a:xfrm>
            <a:off x="838200" y="489116"/>
            <a:ext cx="10515600" cy="1179002"/>
          </a:xfrm>
          <a:prstGeom prst="rect">
            <a:avLst/>
          </a:prstGeom>
          <a:noFill/>
          <a:ln>
            <a:noFill/>
          </a:ln>
        </p:spPr>
        <p:txBody>
          <a:bodyPr anchor="ctr" anchorCtr="0" bIns="45700" lIns="91425" numCol="1" rIns="91425" spcFirstLastPara="1" tIns="45700" wrap="square">
            <a:normAutofit fontScale="90000"/>
          </a:bodyPr>
          <a:lstStyle/>
          <a:p>
            <a:pPr algn="l" indent="0" lvl="0" marL="0" rtl="0">
              <a:lnSpc>
                <a:spcPct val="90000"/>
              </a:lnSpc>
              <a:spcBef>
                <a:spcPts val="0"/>
              </a:spcBef>
              <a:spcAft>
                <a:spcPts val="0"/>
              </a:spcAft>
              <a:buClr>
                <a:schemeClr val="dk1"/>
              </a:buClr>
              <a:buSzPct val="100000"/>
              <a:buFont typeface="Arial"/>
              <a:buNone/>
            </a:pPr>
            <a:br>
              <a:rPr altLang="en-GB" b="1" dirty="0" lang="en-GB" u="sng">
                <a:latin typeface="Arial"/>
                <a:ea typeface="Arial"/>
                <a:cs typeface="Arial"/>
                <a:sym typeface="Arial"/>
              </a:rPr>
            </a:br>
            <a:br>
              <a:rPr altLang="en-GB" b="1" dirty="0" lang="en-GB" u="sng">
                <a:latin typeface="Arial"/>
                <a:ea typeface="Arial"/>
                <a:cs typeface="Arial"/>
                <a:sym typeface="Arial"/>
              </a:rPr>
            </a:br>
            <a:r>
              <a:rPr altLang="en-GB" b="1" dirty="0" lang="en-GB" sz="3600" u="sng">
                <a:latin typeface="Arial"/>
                <a:ea typeface="Arial"/>
                <a:cs typeface="Arial"/>
                <a:sym typeface="Arial"/>
              </a:rPr>
              <a:t>Provide an application and discuss the information provided in your PESTEL Framework (approx. </a:t>
            </a:r>
            <a:br>
              <a:rPr altLang="en-GB" b="1" dirty="0" lang="en-GB" sz="3600" u="sng">
                <a:latin typeface="Arial"/>
                <a:ea typeface="Arial"/>
                <a:cs typeface="Arial"/>
                <a:sym typeface="Arial"/>
              </a:rPr>
            </a:br>
            <a:r>
              <a:rPr altLang="en-GB" b="1" dirty="0" lang="en-GB" sz="3600" u="sng">
                <a:latin typeface="Arial"/>
                <a:ea typeface="Arial"/>
                <a:cs typeface="Arial"/>
                <a:sym typeface="Arial"/>
              </a:rPr>
              <a:t>1 minute).</a:t>
            </a:r>
            <a:br>
              <a:rPr altLang="en-GB" b="1" dirty="0" lang="en-GB" u="sng"/>
            </a:br>
            <a:br>
              <a:rPr altLang="en-GB" b="1" dirty="0" lang="en-GB">
                <a:latin typeface="Arial"/>
                <a:ea typeface="Arial"/>
                <a:cs typeface="Arial"/>
                <a:sym typeface="Arial"/>
              </a:rPr>
            </a:br>
            <a:endParaRPr dirty="0"/>
          </a:p>
        </p:txBody>
      </p:sp>
      <p:sp>
        <p:nvSpPr>
          <p:cNvPr id="126" name="Google Shape;126;p7"/>
          <p:cNvSpPr txBox="1">
            <a:spLocks noGrp="1"/>
          </p:cNvSpPr>
          <p:nvPr>
            <p:ph idx="1" type="body"/>
          </p:nvPr>
        </p:nvSpPr>
        <p:spPr>
          <a:xfrm>
            <a:off x="682304" y="1763353"/>
            <a:ext cx="10671496" cy="4974328"/>
          </a:xfrm>
          <a:prstGeom prst="rect">
            <a:avLst/>
          </a:prstGeom>
          <a:noFill/>
          <a:ln>
            <a:noFill/>
          </a:ln>
        </p:spPr>
        <p:txBody>
          <a:bodyPr anchor="t" anchorCtr="0" bIns="45700" lIns="91425" numCol="1" rIns="91425" spcFirstLastPara="1" tIns="45700" wrap="square">
            <a:normAutofit/>
          </a:bodyPr>
          <a:lstStyle/>
          <a:p>
            <a:pPr algn="l" indent="-50800" lvl="0" marL="228600" rtl="0">
              <a:lnSpc>
                <a:spcPct val="90000"/>
              </a:lnSpc>
              <a:spcBef>
                <a:spcPts val="0"/>
              </a:spcBef>
              <a:spcAft>
                <a:spcPts val="0"/>
              </a:spcAft>
              <a:buClr>
                <a:schemeClr val="dk1"/>
              </a:buClr>
              <a:buSzPts val="2800"/>
              <a:buNone/>
            </a:pPr>
            <a:endParaRPr>
              <a:latin typeface="Arial"/>
              <a:ea typeface="Arial"/>
              <a:cs typeface="Arial"/>
              <a:sym typeface="Arial"/>
            </a:endParaRPr>
          </a:p>
          <a:p>
            <a:pPr algn="l" indent="-228600" lvl="0" marL="228600" rtl="0">
              <a:lnSpc>
                <a:spcPct val="90000"/>
              </a:lnSpc>
              <a:spcBef>
                <a:spcPts val="1000"/>
              </a:spcBef>
              <a:spcAft>
                <a:spcPts val="0"/>
              </a:spcAft>
              <a:buClr>
                <a:schemeClr val="dk1"/>
              </a:buClr>
              <a:buSzPts val="2800"/>
              <a:buChar char="•"/>
            </a:pPr>
            <a:r>
              <a:rPr altLang="en-GB" lang="en-GB">
                <a:latin typeface="Arial"/>
                <a:ea typeface="Arial"/>
                <a:cs typeface="Arial"/>
                <a:sym typeface="Arial"/>
              </a:rPr>
              <a:t>Here is the tabular PESTLE analysis of </a:t>
            </a:r>
            <a:r>
              <a:rPr altLang="en-GB" b="1" lang="en-GB" sz="2800">
                <a:latin typeface="Arial"/>
                <a:ea typeface="Arial"/>
                <a:cs typeface="Arial"/>
                <a:sym typeface="Arial"/>
              </a:rPr>
              <a:t>Olive Tree Bistro.</a:t>
            </a: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228600" lvl="0" marL="228600" rtl="0">
              <a:lnSpc>
                <a:spcPct val="90000"/>
              </a:lnSpc>
              <a:spcBef>
                <a:spcPts val="1000"/>
              </a:spcBef>
              <a:spcAft>
                <a:spcPts val="0"/>
              </a:spcAft>
              <a:buClr>
                <a:srgbClr val="FF0000"/>
              </a:buClr>
              <a:buSzPts val="1800"/>
              <a:buChar char="•"/>
            </a:pPr>
            <a:r>
              <a:rPr altLang="en-GB" b="1" lang="en-GB" sz="1800">
                <a:solidFill>
                  <a:srgbClr val="FF0000"/>
                </a:solidFill>
                <a:latin typeface="Arial"/>
                <a:ea typeface="Arial"/>
                <a:cs typeface="Arial"/>
                <a:sym typeface="Arial"/>
              </a:rPr>
              <a:t>Ensure that you reference all the sources you have used in this discussion on this slide.</a:t>
            </a:r>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0" lvl="0" marL="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l" indent="-50800" lvl="0" marL="228600" rtl="0">
              <a:lnSpc>
                <a:spcPct val="90000"/>
              </a:lnSpc>
              <a:spcBef>
                <a:spcPts val="1000"/>
              </a:spcBef>
              <a:spcAft>
                <a:spcPts val="0"/>
              </a:spcAft>
              <a:buClr>
                <a:schemeClr val="dk1"/>
              </a:buClr>
              <a:buSzPts val="2800"/>
              <a:buNone/>
            </a:pPr>
            <a:endParaRPr/>
          </a:p>
        </p:txBody>
      </p:sp>
      <p:graphicFrame>
        <p:nvGraphicFramePr>
          <p:cNvPr id="127" name="Google Shape;127;p7"/>
          <p:cNvGraphicFramePr/>
          <p:nvPr/>
        </p:nvGraphicFramePr>
        <p:xfrm>
          <a:off x="948904" y="2123386"/>
          <a:ext cx="9782350" cy="2980025"/>
        </p:xfrm>
        <a:graphic>
          <a:graphicData uri="http://schemas.openxmlformats.org/drawingml/2006/table">
            <a:tbl>
              <a:tblPr bandRow="1" firstRow="1">
                <a:noFill/>
                <a:tableStyleId>{2C9D45D1-BB3A-48B7-BC17-8B8C8C43BA45}</a:tableStyleId>
              </a:tblPr>
              <a:tblGrid>
                <a:gridCol w="1594825">
                  <a:extLst>
                    <a:ext uri="{9D8B030D-6E8A-4147-A177-3AD203B41FA5}">
                      <a16:colId xmlns:a16="http://schemas.microsoft.com/office/drawing/2014/main" val="20000"/>
                    </a:ext>
                  </a:extLst>
                </a:gridCol>
                <a:gridCol w="1674475">
                  <a:extLst>
                    <a:ext uri="{9D8B030D-6E8A-4147-A177-3AD203B41FA5}">
                      <a16:colId xmlns:a16="http://schemas.microsoft.com/office/drawing/2014/main" val="20001"/>
                    </a:ext>
                  </a:extLst>
                </a:gridCol>
                <a:gridCol w="1661075">
                  <a:extLst>
                    <a:ext uri="{9D8B030D-6E8A-4147-A177-3AD203B41FA5}">
                      <a16:colId xmlns:a16="http://schemas.microsoft.com/office/drawing/2014/main" val="20002"/>
                    </a:ext>
                  </a:extLst>
                </a:gridCol>
                <a:gridCol w="1663775">
                  <a:extLst>
                    <a:ext uri="{9D8B030D-6E8A-4147-A177-3AD203B41FA5}">
                      <a16:colId xmlns:a16="http://schemas.microsoft.com/office/drawing/2014/main" val="20003"/>
                    </a:ext>
                  </a:extLst>
                </a:gridCol>
                <a:gridCol w="1376650">
                  <a:extLst>
                    <a:ext uri="{9D8B030D-6E8A-4147-A177-3AD203B41FA5}">
                      <a16:colId xmlns:a16="http://schemas.microsoft.com/office/drawing/2014/main" val="20004"/>
                    </a:ext>
                  </a:extLst>
                </a:gridCol>
                <a:gridCol w="1811550">
                  <a:extLst>
                    <a:ext uri="{9D8B030D-6E8A-4147-A177-3AD203B41FA5}">
                      <a16:colId xmlns:a16="http://schemas.microsoft.com/office/drawing/2014/main" val="20005"/>
                    </a:ext>
                  </a:extLst>
                </a:gridCol>
              </a:tblGrid>
              <a:tr h="1237850">
                <a:tc>
                  <a:txBody>
                    <a:bodyPr numCol="1"/>
                    <a:lstStyle/>
                    <a:p>
                      <a:pPr algn="l" indent="0" lvl="0" marL="0" marR="0" rtl="0">
                        <a:spcBef>
                          <a:spcPts val="0"/>
                        </a:spcBef>
                        <a:spcAft>
                          <a:spcPts val="0"/>
                        </a:spcAft>
                        <a:buNone/>
                      </a:pPr>
                      <a:endParaRPr sz="1600"/>
                    </a:p>
                    <a:p>
                      <a:pPr algn="ctr" indent="0" lvl="0" marL="0" marR="0" rtl="0">
                        <a:spcBef>
                          <a:spcPts val="0"/>
                        </a:spcBef>
                        <a:spcAft>
                          <a:spcPts val="0"/>
                        </a:spcAft>
                        <a:buNone/>
                      </a:pPr>
                      <a:r>
                        <a:rPr altLang="en-GB" lang="en-GB" sz="2400">
                          <a:solidFill>
                            <a:schemeClr val="dk1"/>
                          </a:solidFill>
                        </a:rPr>
                        <a:t>Political  Factors</a:t>
                      </a:r>
                      <a:endParaRPr/>
                    </a:p>
                  </a:txBody>
                  <a:tcPr marB="45725" marL="91450" marR="91450" marT="45725">
                    <a:solidFill>
                      <a:schemeClr val="lt1"/>
                    </a:solidFill>
                  </a:tcPr>
                </a:tc>
                <a:tc>
                  <a:txBody>
                    <a:bodyPr numCol="1"/>
                    <a:lstStyle/>
                    <a:p>
                      <a:pPr algn="l" indent="0" lvl="0" marL="0" marR="0" rtl="0">
                        <a:spcBef>
                          <a:spcPts val="0"/>
                        </a:spcBef>
                        <a:spcAft>
                          <a:spcPts val="0"/>
                        </a:spcAft>
                        <a:buNone/>
                      </a:pPr>
                      <a:endParaRPr sz="1600"/>
                    </a:p>
                    <a:p>
                      <a:pPr algn="ctr" indent="0" lvl="0" marL="0" marR="0" rtl="0">
                        <a:spcBef>
                          <a:spcPts val="0"/>
                        </a:spcBef>
                        <a:spcAft>
                          <a:spcPts val="0"/>
                        </a:spcAft>
                        <a:buNone/>
                      </a:pPr>
                      <a:r>
                        <a:rPr altLang="en-GB" lang="en-GB" sz="2400">
                          <a:solidFill>
                            <a:schemeClr val="dk1"/>
                          </a:solidFill>
                        </a:rPr>
                        <a:t>Economic Factors</a:t>
                      </a:r>
                      <a:endParaRPr/>
                    </a:p>
                  </a:txBody>
                  <a:tcPr marB="45725" marL="91450" marR="91450" marT="45725">
                    <a:solidFill>
                      <a:schemeClr val="lt1"/>
                    </a:solidFill>
                  </a:tcPr>
                </a:tc>
                <a:tc>
                  <a:txBody>
                    <a:bodyPr numCol="1"/>
                    <a:lstStyle/>
                    <a:p>
                      <a:pPr algn="l" indent="0" lvl="0" marL="0" marR="0" rtl="0">
                        <a:spcBef>
                          <a:spcPts val="0"/>
                        </a:spcBef>
                        <a:spcAft>
                          <a:spcPts val="0"/>
                        </a:spcAft>
                        <a:buNone/>
                      </a:pPr>
                      <a:endParaRPr sz="1600"/>
                    </a:p>
                    <a:p>
                      <a:pPr algn="ctr" indent="0" lvl="0" marL="0" marR="0" rtl="0">
                        <a:spcBef>
                          <a:spcPts val="0"/>
                        </a:spcBef>
                        <a:spcAft>
                          <a:spcPts val="0"/>
                        </a:spcAft>
                        <a:buNone/>
                      </a:pPr>
                      <a:r>
                        <a:rPr altLang="en-GB" lang="en-GB" sz="2400">
                          <a:solidFill>
                            <a:schemeClr val="dk1"/>
                          </a:solidFill>
                        </a:rPr>
                        <a:t>Social Factors</a:t>
                      </a:r>
                      <a:endParaRPr/>
                    </a:p>
                  </a:txBody>
                  <a:tcPr marB="45725" marL="91450" marR="91450" marT="45725">
                    <a:solidFill>
                      <a:schemeClr val="lt1"/>
                    </a:solidFill>
                  </a:tcPr>
                </a:tc>
                <a:tc>
                  <a:txBody>
                    <a:bodyPr numCol="1"/>
                    <a:lstStyle/>
                    <a:p>
                      <a:pPr algn="l" indent="0" lvl="0" marL="0" marR="0" rtl="0">
                        <a:spcBef>
                          <a:spcPts val="0"/>
                        </a:spcBef>
                        <a:spcAft>
                          <a:spcPts val="0"/>
                        </a:spcAft>
                        <a:buNone/>
                      </a:pPr>
                      <a:endParaRPr sz="1600"/>
                    </a:p>
                    <a:p>
                      <a:pPr algn="ctr" indent="0" lvl="0" marL="0" marR="0" rtl="0">
                        <a:spcBef>
                          <a:spcPts val="0"/>
                        </a:spcBef>
                        <a:spcAft>
                          <a:spcPts val="0"/>
                        </a:spcAft>
                        <a:buNone/>
                      </a:pPr>
                      <a:r>
                        <a:rPr altLang="en-GB" lang="en-GB" sz="2000">
                          <a:solidFill>
                            <a:schemeClr val="dk1"/>
                          </a:solidFill>
                        </a:rPr>
                        <a:t>Technological </a:t>
                      </a:r>
                      <a:endParaRPr/>
                    </a:p>
                    <a:p>
                      <a:pPr algn="ctr" indent="0" lvl="0" marL="0" marR="0" rtl="0">
                        <a:spcBef>
                          <a:spcPts val="0"/>
                        </a:spcBef>
                        <a:spcAft>
                          <a:spcPts val="0"/>
                        </a:spcAft>
                        <a:buNone/>
                      </a:pPr>
                      <a:r>
                        <a:rPr altLang="en-GB" lang="en-GB" sz="2000">
                          <a:solidFill>
                            <a:schemeClr val="dk1"/>
                          </a:solidFill>
                        </a:rPr>
                        <a:t>Factors</a:t>
                      </a:r>
                      <a:endParaRPr/>
                    </a:p>
                  </a:txBody>
                  <a:tcPr marB="45725" marL="91450" marR="91450" marT="45725">
                    <a:solidFill>
                      <a:schemeClr val="lt1"/>
                    </a:solidFill>
                  </a:tcPr>
                </a:tc>
                <a:tc>
                  <a:txBody>
                    <a:bodyPr numCol="1"/>
                    <a:lstStyle/>
                    <a:p>
                      <a:pPr algn="l" indent="0" lvl="0" marL="0" marR="0" rtl="0">
                        <a:spcBef>
                          <a:spcPts val="0"/>
                        </a:spcBef>
                        <a:spcAft>
                          <a:spcPts val="0"/>
                        </a:spcAft>
                        <a:buNone/>
                      </a:pPr>
                      <a:endParaRPr sz="1600"/>
                    </a:p>
                    <a:p>
                      <a:pPr algn="ctr" indent="0" lvl="0" marL="0" marR="0" rtl="0">
                        <a:spcBef>
                          <a:spcPts val="0"/>
                        </a:spcBef>
                        <a:spcAft>
                          <a:spcPts val="0"/>
                        </a:spcAft>
                        <a:buNone/>
                      </a:pPr>
                      <a:r>
                        <a:rPr altLang="en-GB" lang="en-GB" sz="2400">
                          <a:solidFill>
                            <a:schemeClr val="dk1"/>
                          </a:solidFill>
                        </a:rPr>
                        <a:t>Legal Factors</a:t>
                      </a:r>
                      <a:endParaRPr/>
                    </a:p>
                  </a:txBody>
                  <a:tcPr marB="45725" marL="91450" marR="91450" marT="45725">
                    <a:solidFill>
                      <a:schemeClr val="lt1"/>
                    </a:solidFill>
                  </a:tcPr>
                </a:tc>
                <a:tc>
                  <a:txBody>
                    <a:bodyPr numCol="1"/>
                    <a:lstStyle/>
                    <a:p>
                      <a:pPr algn="l" indent="0" lvl="0" marL="0" marR="0" rtl="0">
                        <a:spcBef>
                          <a:spcPts val="0"/>
                        </a:spcBef>
                        <a:spcAft>
                          <a:spcPts val="0"/>
                        </a:spcAft>
                        <a:buNone/>
                      </a:pPr>
                      <a:endParaRPr sz="1600"/>
                    </a:p>
                    <a:p>
                      <a:pPr algn="ctr" indent="0" lvl="0" marL="0" marR="0" rtl="0">
                        <a:spcBef>
                          <a:spcPts val="0"/>
                        </a:spcBef>
                        <a:spcAft>
                          <a:spcPts val="0"/>
                        </a:spcAft>
                        <a:buNone/>
                      </a:pPr>
                      <a:r>
                        <a:rPr altLang="en-GB" lang="en-GB" sz="2000">
                          <a:solidFill>
                            <a:schemeClr val="dk1"/>
                          </a:solidFill>
                        </a:rPr>
                        <a:t>Environmental Factors</a:t>
                      </a:r>
                      <a:endParaRPr/>
                    </a:p>
                  </a:txBody>
                  <a:tcPr marB="45725" marL="91450" marR="91450" marT="45725">
                    <a:solidFill>
                      <a:schemeClr val="lt1"/>
                    </a:solidFill>
                  </a:tcPr>
                </a:tc>
                <a:extLst>
                  <a:ext uri="{0D108BD9-81ED-4DB2-BD59-A6C34878D82A}">
                    <a16:rowId xmlns:a16="http://schemas.microsoft.com/office/drawing/2014/main" val="10000"/>
                  </a:ext>
                </a:extLst>
              </a:tr>
              <a:tr h="1742175">
                <a:tc>
                  <a:txBody>
                    <a:bodyPr numCol="1"/>
                    <a:lstStyle/>
                    <a:p>
                      <a:pPr algn="l" indent="-285750" lvl="0" marL="285750" marR="0" rtl="0">
                        <a:spcBef>
                          <a:spcPts val="0"/>
                        </a:spcBef>
                        <a:spcAft>
                          <a:spcPts val="0"/>
                        </a:spcAft>
                        <a:buClr>
                          <a:schemeClr val="dk1"/>
                        </a:buClr>
                        <a:buSzPts val="1400"/>
                        <a:buFont typeface="Noto Sans Symbols"/>
                        <a:buChar char="▪"/>
                      </a:pPr>
                      <a:r>
                        <a:rPr altLang="en-GB" b="1" lang="en-GB" sz="1400"/>
                        <a:t>Sub factor 1</a:t>
                      </a:r>
                      <a:endParaRPr/>
                    </a:p>
                    <a:p>
                      <a:pPr algn="l" indent="-285750" lvl="0" marL="285750" marR="0" rtl="0">
                        <a:spcBef>
                          <a:spcPts val="0"/>
                        </a:spcBef>
                        <a:spcAft>
                          <a:spcPts val="0"/>
                        </a:spcAft>
                        <a:buClr>
                          <a:schemeClr val="dk1"/>
                        </a:buClr>
                        <a:buSzPts val="1400"/>
                        <a:buFont typeface="Noto Sans Symbols"/>
                        <a:buChar char="▪"/>
                      </a:pPr>
                      <a:r>
                        <a:rPr altLang="en-GB" b="1" lang="en-GB" sz="1400"/>
                        <a:t>Sub factor 2</a:t>
                      </a:r>
                      <a:endParaRPr/>
                    </a:p>
                  </a:txBody>
                  <a:tcPr marB="45725" marL="91450" marR="91450" marT="45725">
                    <a:solidFill>
                      <a:schemeClr val="lt1"/>
                    </a:solidFill>
                  </a:tcPr>
                </a:tc>
                <a:tc>
                  <a:txBody>
                    <a:bodyPr numCol="1"/>
                    <a:lstStyle/>
                    <a:p>
                      <a:pPr algn="l" indent="-285750" lvl="0" marL="285750" marR="0" rtl="0">
                        <a:spcBef>
                          <a:spcPts val="0"/>
                        </a:spcBef>
                        <a:spcAft>
                          <a:spcPts val="0"/>
                        </a:spcAft>
                        <a:buClr>
                          <a:schemeClr val="dk1"/>
                        </a:buClr>
                        <a:buSzPts val="1400"/>
                        <a:buFont typeface="Noto Sans Symbols"/>
                        <a:buChar char="▪"/>
                      </a:pPr>
                      <a:r>
                        <a:rPr altLang="en-GB" b="1" lang="en-GB" sz="1400"/>
                        <a:t>Sub factor 1</a:t>
                      </a:r>
                      <a:endParaRPr/>
                    </a:p>
                    <a:p>
                      <a:pPr algn="l" indent="-285750" lvl="0" marL="285750" marR="0" rtl="0">
                        <a:spcBef>
                          <a:spcPts val="0"/>
                        </a:spcBef>
                        <a:spcAft>
                          <a:spcPts val="0"/>
                        </a:spcAft>
                        <a:buClr>
                          <a:schemeClr val="dk1"/>
                        </a:buClr>
                        <a:buSzPts val="1400"/>
                        <a:buFont typeface="Noto Sans Symbols"/>
                        <a:buChar char="▪"/>
                      </a:pPr>
                      <a:r>
                        <a:rPr altLang="en-GB" b="1" lang="en-GB" sz="1400"/>
                        <a:t>Sub factor 2</a:t>
                      </a:r>
                      <a:endParaRPr/>
                    </a:p>
                    <a:p>
                      <a:pPr algn="l" indent="0" lvl="0" marL="0" marR="0" rtl="0">
                        <a:spcBef>
                          <a:spcPts val="0"/>
                        </a:spcBef>
                        <a:spcAft>
                          <a:spcPts val="0"/>
                        </a:spcAft>
                        <a:buNone/>
                      </a:pPr>
                      <a:endParaRPr b="1" sz="1400"/>
                    </a:p>
                  </a:txBody>
                  <a:tcPr marB="45725" marL="91450" marR="91450" marT="45725">
                    <a:solidFill>
                      <a:schemeClr val="lt1"/>
                    </a:solidFill>
                  </a:tcPr>
                </a:tc>
                <a:tc>
                  <a:txBody>
                    <a:bodyPr numCol="1"/>
                    <a:lstStyle/>
                    <a:p>
                      <a:pPr algn="l" indent="-285750" lvl="0" marL="285750" marR="0" rtl="0">
                        <a:spcBef>
                          <a:spcPts val="0"/>
                        </a:spcBef>
                        <a:spcAft>
                          <a:spcPts val="0"/>
                        </a:spcAft>
                        <a:buClr>
                          <a:schemeClr val="dk1"/>
                        </a:buClr>
                        <a:buSzPts val="1400"/>
                        <a:buFont typeface="Noto Sans Symbols"/>
                        <a:buChar char="▪"/>
                      </a:pPr>
                      <a:r>
                        <a:rPr altLang="en-GB" b="1" lang="en-GB" sz="1400"/>
                        <a:t>Sub factor 1</a:t>
                      </a:r>
                      <a:endParaRPr/>
                    </a:p>
                    <a:p>
                      <a:pPr algn="l" indent="-285750" lvl="0" marL="285750" marR="0" rtl="0">
                        <a:spcBef>
                          <a:spcPts val="0"/>
                        </a:spcBef>
                        <a:spcAft>
                          <a:spcPts val="0"/>
                        </a:spcAft>
                        <a:buClr>
                          <a:schemeClr val="dk1"/>
                        </a:buClr>
                        <a:buSzPts val="1400"/>
                        <a:buFont typeface="Noto Sans Symbols"/>
                        <a:buChar char="▪"/>
                      </a:pPr>
                      <a:r>
                        <a:rPr altLang="en-GB" b="1" lang="en-GB" sz="1400"/>
                        <a:t>Sub factor 2</a:t>
                      </a:r>
                      <a:endParaRPr/>
                    </a:p>
                    <a:p>
                      <a:pPr algn="l" indent="0" lvl="0" marL="0" marR="0" rtl="0">
                        <a:spcBef>
                          <a:spcPts val="0"/>
                        </a:spcBef>
                        <a:spcAft>
                          <a:spcPts val="0"/>
                        </a:spcAft>
                        <a:buNone/>
                      </a:pPr>
                      <a:endParaRPr b="1" sz="1400"/>
                    </a:p>
                  </a:txBody>
                  <a:tcPr marB="45725" marL="91450" marR="91450" marT="45725">
                    <a:solidFill>
                      <a:schemeClr val="lt1"/>
                    </a:solidFill>
                  </a:tcPr>
                </a:tc>
                <a:tc>
                  <a:txBody>
                    <a:bodyPr numCol="1"/>
                    <a:lstStyle/>
                    <a:p>
                      <a:pPr algn="l" indent="-285750" lvl="0" marL="285750" marR="0" rtl="0">
                        <a:spcBef>
                          <a:spcPts val="0"/>
                        </a:spcBef>
                        <a:spcAft>
                          <a:spcPts val="0"/>
                        </a:spcAft>
                        <a:buClr>
                          <a:schemeClr val="dk1"/>
                        </a:buClr>
                        <a:buSzPts val="1400"/>
                        <a:buFont typeface="Noto Sans Symbols"/>
                        <a:buChar char="▪"/>
                      </a:pPr>
                      <a:r>
                        <a:rPr altLang="en-GB" b="1" lang="en-GB" sz="1400"/>
                        <a:t>Sub factor 1</a:t>
                      </a:r>
                      <a:endParaRPr/>
                    </a:p>
                    <a:p>
                      <a:pPr algn="l" indent="-285750" lvl="0" marL="285750" marR="0" rtl="0">
                        <a:spcBef>
                          <a:spcPts val="0"/>
                        </a:spcBef>
                        <a:spcAft>
                          <a:spcPts val="0"/>
                        </a:spcAft>
                        <a:buClr>
                          <a:schemeClr val="dk1"/>
                        </a:buClr>
                        <a:buSzPts val="1400"/>
                        <a:buFont typeface="Noto Sans Symbols"/>
                        <a:buChar char="▪"/>
                      </a:pPr>
                      <a:r>
                        <a:rPr altLang="en-GB" b="1" lang="en-GB" sz="1400"/>
                        <a:t>Sub factor 2</a:t>
                      </a:r>
                      <a:endParaRPr/>
                    </a:p>
                    <a:p>
                      <a:pPr algn="l" indent="0" lvl="0" marL="0" marR="0" rtl="0">
                        <a:spcBef>
                          <a:spcPts val="0"/>
                        </a:spcBef>
                        <a:spcAft>
                          <a:spcPts val="0"/>
                        </a:spcAft>
                        <a:buNone/>
                      </a:pPr>
                      <a:endParaRPr b="1" sz="1400"/>
                    </a:p>
                  </a:txBody>
                  <a:tcPr marB="45725" marL="91450" marR="91450" marT="45725">
                    <a:solidFill>
                      <a:schemeClr val="lt1"/>
                    </a:solidFill>
                  </a:tcPr>
                </a:tc>
                <a:tc>
                  <a:txBody>
                    <a:bodyPr numCol="1"/>
                    <a:lstStyle/>
                    <a:p>
                      <a:pPr algn="l" indent="-285750" lvl="0" marL="285750" marR="0" rtl="0">
                        <a:spcBef>
                          <a:spcPts val="0"/>
                        </a:spcBef>
                        <a:spcAft>
                          <a:spcPts val="0"/>
                        </a:spcAft>
                        <a:buClr>
                          <a:schemeClr val="dk1"/>
                        </a:buClr>
                        <a:buSzPts val="1400"/>
                        <a:buFont typeface="Noto Sans Symbols"/>
                        <a:buChar char="▪"/>
                      </a:pPr>
                      <a:r>
                        <a:rPr altLang="en-GB" b="1" lang="en-GB" sz="1400"/>
                        <a:t>Sub factor 1</a:t>
                      </a:r>
                      <a:endParaRPr/>
                    </a:p>
                    <a:p>
                      <a:pPr algn="l" indent="-285750" lvl="0" marL="285750" marR="0" rtl="0">
                        <a:spcBef>
                          <a:spcPts val="0"/>
                        </a:spcBef>
                        <a:spcAft>
                          <a:spcPts val="0"/>
                        </a:spcAft>
                        <a:buClr>
                          <a:schemeClr val="dk1"/>
                        </a:buClr>
                        <a:buSzPts val="1400"/>
                        <a:buFont typeface="Noto Sans Symbols"/>
                        <a:buChar char="▪"/>
                      </a:pPr>
                      <a:r>
                        <a:rPr altLang="en-GB" b="1" lang="en-GB" sz="1400"/>
                        <a:t>Sub factor 2</a:t>
                      </a:r>
                      <a:endParaRPr/>
                    </a:p>
                    <a:p>
                      <a:pPr algn="l" indent="0" lvl="0" marL="0" marR="0" rtl="0">
                        <a:spcBef>
                          <a:spcPts val="0"/>
                        </a:spcBef>
                        <a:spcAft>
                          <a:spcPts val="0"/>
                        </a:spcAft>
                        <a:buNone/>
                      </a:pPr>
                      <a:endParaRPr b="1" sz="1400"/>
                    </a:p>
                  </a:txBody>
                  <a:tcPr marB="45725" marL="91450" marR="91450" marT="45725">
                    <a:solidFill>
                      <a:schemeClr val="lt1"/>
                    </a:solidFill>
                  </a:tcPr>
                </a:tc>
                <a:tc>
                  <a:txBody>
                    <a:bodyPr numCol="1"/>
                    <a:lstStyle/>
                    <a:p>
                      <a:pPr algn="l" indent="-285750" lvl="0" marL="285750" marR="0" rtl="0">
                        <a:spcBef>
                          <a:spcPts val="0"/>
                        </a:spcBef>
                        <a:spcAft>
                          <a:spcPts val="0"/>
                        </a:spcAft>
                        <a:buClr>
                          <a:schemeClr val="dk1"/>
                        </a:buClr>
                        <a:buSzPts val="1400"/>
                        <a:buFont typeface="Noto Sans Symbols"/>
                        <a:buChar char="▪"/>
                      </a:pPr>
                      <a:r>
                        <a:rPr altLang="en-GB" b="1" lang="en-GB" sz="1400"/>
                        <a:t>Sub factor 1</a:t>
                      </a:r>
                      <a:endParaRPr/>
                    </a:p>
                    <a:p>
                      <a:pPr algn="l" indent="-285750" lvl="0" marL="285750" marR="0" rtl="0">
                        <a:spcBef>
                          <a:spcPts val="0"/>
                        </a:spcBef>
                        <a:spcAft>
                          <a:spcPts val="0"/>
                        </a:spcAft>
                        <a:buClr>
                          <a:schemeClr val="dk1"/>
                        </a:buClr>
                        <a:buSzPts val="1400"/>
                        <a:buFont typeface="Noto Sans Symbols"/>
                        <a:buChar char="▪"/>
                      </a:pPr>
                      <a:r>
                        <a:rPr altLang="en-GB" b="1" lang="en-GB" sz="1400"/>
                        <a:t>Sub factor 2</a:t>
                      </a:r>
                      <a:endParaRPr/>
                    </a:p>
                    <a:p>
                      <a:pPr algn="l" indent="0" lvl="0" marL="0" marR="0" rtl="0">
                        <a:spcBef>
                          <a:spcPts val="0"/>
                        </a:spcBef>
                        <a:spcAft>
                          <a:spcPts val="0"/>
                        </a:spcAft>
                        <a:buNone/>
                      </a:pPr>
                      <a:endParaRPr b="1" sz="1400"/>
                    </a:p>
                  </a:txBody>
                  <a:tcPr marB="45725" marL="91450" marR="91450" marT="45725">
                    <a:solidFill>
                      <a:schemeClr val="lt1"/>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F4916AC-8FC5-F204-374D-BF79B8CD7B6C}"/>
              </a:ext>
            </a:extLst>
          </p:cNvPr>
          <p:cNvSpPr>
            <a:spLocks noGrp="1"/>
          </p:cNvSpPr>
          <p:nvPr>
            <p:ph idx="2" type="pic"/>
          </p:nvPr>
        </p:nvSpPr>
        <p:spPr/>
        <p:txBody>
          <a:bodyPr numCol="1">
            <a:normAutofit/>
          </a:bodyPr>
          <a:lstStyle/>
          <a:p>
            <a:endParaRPr dirty="0" lang="en-US" sz="2400"/>
          </a:p>
          <a:p>
            <a:r>
              <a:rPr dirty="0" lang="en-US" sz="1600"/>
              <a:t>One sub factor, under political factors is government employment policies, like increase in the National Living Wage, that will increase staffing costs for the business. Another sub factor is trade and import regulations, that influences the cost and availability of imported flowers following supply chain disruptions.</a:t>
            </a:r>
          </a:p>
          <a:p>
            <a:endParaRPr dirty="0" lang="en-US" sz="1600"/>
          </a:p>
          <a:p>
            <a:r>
              <a:rPr dirty="0" lang="en-US" sz="1600"/>
              <a:t>Regarding economic factors, a key sub factor is inflation which will raise the cost of fresh flowers, rent and utilities. Reduced consumer spending is another sub factor, because customers which face higher living costs will be less likely to purchase non-essential things, like premium flowers arrangements. </a:t>
            </a:r>
          </a:p>
          <a:p>
            <a:endParaRPr dirty="0" lang="en-US" sz="1600"/>
          </a:p>
          <a:p>
            <a:r>
              <a:rPr dirty="0" lang="en-US" sz="1600"/>
              <a:t>Regarding social factors, a sub factor is growing environmental awareness, as it aligns with Green Haven Florist’s sustainable ethos and also it increases customer expectations. Another sub factor is changing customer </a:t>
            </a:r>
            <a:r>
              <a:rPr dirty="0" err="1" lang="en-US" sz="1600"/>
              <a:t>behaviour</a:t>
            </a:r>
            <a:r>
              <a:rPr dirty="0" lang="en-US" sz="1600"/>
              <a:t>, with customers increasingly home delivery and online shopping. </a:t>
            </a:r>
          </a:p>
          <a:p>
            <a:endParaRPr dirty="0" lang="en-US" sz="1600"/>
          </a:p>
          <a:p>
            <a:r>
              <a:rPr dirty="0" lang="en-US" sz="1600"/>
              <a:t>A sub factor of technological factors is the growth of online retail platforms, that has increased competition from massive online florists. Another sub factor is Green Haven Florist’s outdated website, that limits customer engagement and online sales. </a:t>
            </a:r>
          </a:p>
          <a:p>
            <a:endParaRPr dirty="0" lang="en-US" sz="1600"/>
          </a:p>
          <a:p>
            <a:r>
              <a:rPr dirty="0" lang="en-US" sz="1600"/>
              <a:t>Regarding legal factors, health and safety and consumer protection laws needs ongoing compliance which increases operational responsibilities. Another sub factor is employment legislation which influences scheduling and staffing flexibility. </a:t>
            </a:r>
          </a:p>
          <a:p>
            <a:endParaRPr dirty="0" lang="en-US" sz="1600"/>
          </a:p>
          <a:p>
            <a:r>
              <a:rPr dirty="0" lang="en-US" sz="1600"/>
              <a:t>Environmental factors which include the rising costs of sustainable materials, like biodegradable packaging and supply chain pressures linked to climate and transport issues, which affects the availability of flowers. As a summary, the PESTEL analysis shows how external pressures have crucially impacted Green Haven Florist’s competitiveness and performance. </a:t>
            </a:r>
          </a:p>
          <a:p>
            <a:endParaRPr dirty="0" lang="en-US" sz="1600"/>
          </a:p>
          <a:p>
            <a:pPr algn="l"/>
            <a:r>
              <a:rPr altLang="en-GB" dirty="0" lang="en-GB" strike="noStrike" sz="1600" u="none">
                <a:solidFill>
                  <a:srgbClr val="000000"/>
                </a:solidFill>
                <a:effectLst/>
                <a:latin typeface="+mn-lt"/>
              </a:rPr>
              <a:t>Institute of Leadership &amp; Management (2013) Solving Problems and Making Decisions, 5th </a:t>
            </a:r>
            <a:r>
              <a:rPr altLang="en-GB" dirty="0" err="1" lang="en-GB" strike="noStrike" sz="1600" u="none">
                <a:solidFill>
                  <a:srgbClr val="000000"/>
                </a:solidFill>
                <a:effectLst/>
                <a:latin typeface="+mn-lt"/>
              </a:rPr>
              <a:t>edn</a:t>
            </a:r>
            <a:r>
              <a:rPr altLang="en-GB" dirty="0" lang="en-GB" strike="noStrike" sz="1600" u="none">
                <a:solidFill>
                  <a:srgbClr val="000000"/>
                </a:solidFill>
                <a:effectLst/>
                <a:latin typeface="+mn-lt"/>
              </a:rPr>
              <a:t>., Routledge, Abingdon, pp. 56–57.</a:t>
            </a:r>
          </a:p>
          <a:p>
            <a:endParaRPr dirty="0" lang="en-US" sz="1600"/>
          </a:p>
        </p:txBody>
      </p:sp>
    </p:spTree>
    <p:extLst>
      <p:ext uri="{BB962C8B-B14F-4D97-AF65-F5344CB8AC3E}">
        <p14:creationId xmlns:p14="http://schemas.microsoft.com/office/powerpoint/2010/main" val="642368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8"/>
          <p:cNvSpPr txBox="1">
            <a:spLocks noGrp="1"/>
          </p:cNvSpPr>
          <p:nvPr>
            <p:ph type="title"/>
          </p:nvPr>
        </p:nvSpPr>
        <p:spPr>
          <a:xfrm>
            <a:off x="838200" y="218476"/>
            <a:ext cx="10515600"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3200"/>
              <a:buFont typeface="Arial"/>
              <a:buNone/>
            </a:pPr>
            <a:r>
              <a:rPr altLang="en-GB" b="1" dirty="0" lang="en-GB" sz="3200" u="sng">
                <a:latin typeface="Arial"/>
                <a:ea typeface="Arial"/>
                <a:cs typeface="Arial"/>
                <a:sym typeface="Arial"/>
              </a:rPr>
              <a:t>Provide a critique of the Cause-and-Effect model (approx. 1 minute).</a:t>
            </a:r>
            <a:endParaRPr dirty="0"/>
          </a:p>
        </p:txBody>
      </p:sp>
      <p:sp>
        <p:nvSpPr>
          <p:cNvPr id="133" name="Google Shape;133;p8"/>
          <p:cNvSpPr txBox="1">
            <a:spLocks noGrp="1"/>
          </p:cNvSpPr>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a:bodyPr>
          <a:lstStyle/>
          <a:p>
            <a:pPr algn="l" indent="-228600" lvl="0" marL="228600" rtl="0">
              <a:lnSpc>
                <a:spcPct val="100000"/>
              </a:lnSpc>
              <a:spcBef>
                <a:spcPts val="0"/>
              </a:spcBef>
              <a:spcAft>
                <a:spcPts val="0"/>
              </a:spcAft>
              <a:buClr>
                <a:schemeClr val="dk1"/>
              </a:buClr>
              <a:buSzPts val="2800"/>
              <a:buChar char="•"/>
            </a:pPr>
            <a:r>
              <a:rPr altLang="en-GB" dirty="0" lang="en-GB">
                <a:latin typeface="Arial"/>
                <a:ea typeface="Arial"/>
                <a:cs typeface="Arial"/>
                <a:sym typeface="Arial"/>
              </a:rPr>
              <a:t>For example, discuss:</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Explain what the Cause-and-Effect Model is.</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Why is it used?</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Where/how is it used?</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What are the benefits of this model?</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What are the criticisms of this model?</a:t>
            </a:r>
            <a:endParaRPr dirty="0"/>
          </a:p>
          <a:p>
            <a:pPr algn="l" indent="-228600" lvl="1" marL="685800" rtl="0">
              <a:lnSpc>
                <a:spcPct val="100000"/>
              </a:lnSpc>
              <a:spcBef>
                <a:spcPts val="500"/>
              </a:spcBef>
              <a:spcAft>
                <a:spcPts val="0"/>
              </a:spcAft>
              <a:buClr>
                <a:schemeClr val="dk1"/>
              </a:buClr>
              <a:buSzPts val="2800"/>
              <a:buChar char="•"/>
            </a:pPr>
            <a:r>
              <a:rPr altLang="en-GB" dirty="0" lang="en-GB" sz="2800">
                <a:latin typeface="Arial"/>
                <a:ea typeface="Arial"/>
                <a:cs typeface="Arial"/>
                <a:sym typeface="Arial"/>
              </a:rPr>
              <a:t>Ensure that you reference all the sources you have used in this discussion on the slide/s.</a:t>
            </a:r>
            <a:endParaRPr dirty="0"/>
          </a:p>
        </p:txBody>
      </p:sp>
      <p:sp>
        <p:nvSpPr>
          <p:cNvPr id="134" name="Google Shape;134;p8"/>
          <p:cNvSpPr txBox="1"/>
          <p:nvPr/>
        </p:nvSpPr>
        <p:spPr>
          <a:xfrm>
            <a:off x="942435" y="5812218"/>
            <a:ext cx="10177013" cy="369332"/>
          </a:xfrm>
          <a:prstGeom prst="rect">
            <a:avLst/>
          </a:prstGeom>
          <a:noFill/>
          <a:ln>
            <a:noFill/>
          </a:ln>
        </p:spPr>
        <p:txBody>
          <a:bodyPr anchor="t" anchorCtr="0" bIns="45700" lIns="91425" numCol="1" rIns="91425" spcFirstLastPara="1" tIns="45700" wrap="square">
            <a:spAutoFit/>
          </a:bodyPr>
          <a:lstStyle/>
          <a:p>
            <a:pPr algn="l" indent="-285750" lvl="0" marL="285750" marR="0" rtl="0">
              <a:spcBef>
                <a:spcPts val="0"/>
              </a:spcBef>
              <a:spcAft>
                <a:spcPts val="0"/>
              </a:spcAft>
              <a:buClr>
                <a:srgbClr val="FF0000"/>
              </a:buClr>
              <a:buSzPts val="1800"/>
              <a:buFont typeface="Arial"/>
              <a:buChar char="•"/>
            </a:pPr>
            <a:r>
              <a:rPr altLang="en-GB" b="1" lang="en-GB" sz="1800">
                <a:solidFill>
                  <a:srgbClr val="FF0000"/>
                </a:solidFill>
                <a:latin typeface="Arial"/>
                <a:ea typeface="Arial"/>
                <a:cs typeface="Arial"/>
                <a:sym typeface="Arial"/>
              </a:rPr>
              <a:t>Ensure that you reference all the sources you have used in this discussion on this slide.</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632321B-C532-4DDA-A422-C34FBA55D2E9}"/>
              </a:ext>
            </a:extLst>
          </p:cNvPr>
          <p:cNvSpPr>
            <a:spLocks noGrp="1"/>
          </p:cNvSpPr>
          <p:nvPr>
            <p:ph idx="2" type="pic"/>
          </p:nvPr>
        </p:nvSpPr>
        <p:spPr/>
        <p:txBody>
          <a:bodyPr numCol="1"/>
          <a:lstStyle/>
          <a:p>
            <a:r>
              <a:rPr altLang="en-GB" dirty="0" kern="100" lang="en-GB" sz="1800">
                <a:effectLst/>
                <a:latin charset="0" panose="020B0004020202020204" pitchFamily="34" typeface="Aptos"/>
                <a:ea charset="0" panose="020B0004020202020204" pitchFamily="34" typeface="Aptos"/>
                <a:cs charset="0" panose="02020603050405020304" pitchFamily="18" typeface="Times New Roman"/>
              </a:rPr>
              <a:t> </a:t>
            </a:r>
          </a:p>
          <a:p>
            <a:r>
              <a:rPr dirty="0" lang="en-US" sz="2000"/>
              <a:t>The Cause and Effect model is known also as the Fishbone or Ishikawa diagram, it is a problem solving tool which is used to find he root causes of an issue. This visually maps out causes that might possible contribute to an observed effect, like reduced customers satisfaction or declining sales. This model is to help company’s to obtain a structured understanding of why the problem is occurring and to move beyond surface levels symptoms. It is very often used in quality management, business improvement initiatives and operations. Usually this model is used in workshops and team discussions, where specific causes are grouped into different categories, like technology, people, processes and environment. This will encourage systematic analysis and collaborative thinking. A key benefit of this model is that it offers a visual and clear presentation of complex problems, which makes it easier to understand and talk. Also, it helps to prevent assumptions when encouraging evidence-based analysis. But, the model also has limitations, because it can become overly simplistic, because it doesn’t indicate what causes are the most crucial. Also, the quality of the output depends heavily on the judgement and knowledge of participants, that can add bias. Furthermore, it focuses on identifying causes rather than offering solutions which means is required further analysis. </a:t>
            </a:r>
          </a:p>
          <a:p>
            <a:endParaRPr dirty="0" lang="en-US" sz="2000"/>
          </a:p>
          <a:p>
            <a:pPr algn="l"/>
            <a:r>
              <a:rPr altLang="en-GB" b="0" dirty="0" err="1" i="0" lang="en-GB" strike="noStrike" sz="2000" u="none">
                <a:solidFill>
                  <a:srgbClr val="000000"/>
                </a:solidFill>
                <a:effectLst/>
                <a:latin charset="0" panose="020F0502020204030204" pitchFamily="34" typeface="Calibri"/>
              </a:rPr>
              <a:t>Leanscape</a:t>
            </a:r>
            <a:r>
              <a:rPr altLang="en-GB" b="0" dirty="0" i="0" lang="en-GB" strike="noStrike" sz="2000" u="none">
                <a:solidFill>
                  <a:srgbClr val="000000"/>
                </a:solidFill>
                <a:effectLst/>
                <a:latin charset="0" panose="020F0502020204030204" pitchFamily="34" typeface="Calibri"/>
              </a:rPr>
              <a:t> (2026). </a:t>
            </a:r>
            <a:r>
              <a:rPr altLang="en-GB" b="0" dirty="0" err="1" i="1" lang="en-GB" strike="noStrike" sz="2000" u="none">
                <a:solidFill>
                  <a:srgbClr val="000000"/>
                </a:solidFill>
                <a:effectLst/>
                <a:latin charset="0" panose="020F0502020204030204" pitchFamily="34" typeface="Calibri"/>
              </a:rPr>
              <a:t>Leanscape</a:t>
            </a:r>
            <a:r>
              <a:rPr altLang="en-GB" b="0" dirty="0" i="1" lang="en-GB" strike="noStrike" sz="2000" u="none">
                <a:solidFill>
                  <a:srgbClr val="000000"/>
                </a:solidFill>
                <a:effectLst/>
                <a:latin charset="0" panose="020F0502020204030204" pitchFamily="34" typeface="Calibri"/>
              </a:rPr>
              <a:t> | Business Transformation &amp; Operational Excellence</a:t>
            </a:r>
            <a:r>
              <a:rPr altLang="en-GB" b="0" dirty="0" i="0" lang="en-GB" strike="noStrike" sz="2000" u="none">
                <a:solidFill>
                  <a:srgbClr val="000000"/>
                </a:solidFill>
                <a:effectLst/>
                <a:latin charset="0" panose="020F0502020204030204" pitchFamily="34" typeface="Calibri"/>
              </a:rPr>
              <a:t>. [online] </a:t>
            </a:r>
            <a:r>
              <a:rPr altLang="en-GB" b="0" dirty="0" err="1" i="0" lang="en-GB" strike="noStrike" sz="2000" u="none">
                <a:solidFill>
                  <a:srgbClr val="000000"/>
                </a:solidFill>
                <a:effectLst/>
                <a:latin charset="0" panose="020F0502020204030204" pitchFamily="34" typeface="Calibri"/>
              </a:rPr>
              <a:t>Leanscape.io</a:t>
            </a:r>
            <a:r>
              <a:rPr altLang="en-GB" b="0" dirty="0" i="0" lang="en-GB" strike="noStrike" sz="2000" u="none">
                <a:solidFill>
                  <a:srgbClr val="000000"/>
                </a:solidFill>
                <a:effectLst/>
                <a:latin charset="0" panose="020F0502020204030204" pitchFamily="34" typeface="Calibri"/>
              </a:rPr>
              <a:t>. Available at: </a:t>
            </a:r>
            <a:r>
              <a:rPr altLang="en-GB" b="0" dirty="0" i="0" lang="en-GB" strike="noStrike" sz="2000" u="none">
                <a:solidFill>
                  <a:srgbClr val="000000"/>
                </a:solidFill>
                <a:effectLst/>
                <a:latin charset="0" panose="020F0502020204030204" pitchFamily="34" typeface="Calibri"/>
                <a:hlinkClick r:id="rId2"/>
              </a:rPr>
              <a:t>https://leanscape.io/what-is-a-cause-and-effect-diagram-fishbone-or-ishikawa</a:t>
            </a:r>
            <a:r>
              <a:rPr altLang="en-GB" b="0" dirty="0" i="0" lang="en-GB" strike="noStrike" sz="2000" u="none">
                <a:solidFill>
                  <a:srgbClr val="000000"/>
                </a:solidFill>
                <a:effectLst/>
                <a:latin charset="0" panose="020F0502020204030204" pitchFamily="34" typeface="Calibri"/>
              </a:rPr>
              <a:t>  [Accessed 12 Feb. 2026].</a:t>
            </a:r>
          </a:p>
          <a:p>
            <a:pPr algn="l"/>
            <a:r>
              <a:rPr altLang="en-GB" b="0" dirty="0" i="0" lang="en-GB" strike="noStrike" sz="2000" u="none">
                <a:solidFill>
                  <a:srgbClr val="000000"/>
                </a:solidFill>
                <a:effectLst/>
                <a:latin charset="0" panose="020F0502020204030204" pitchFamily="34" typeface="Calibri"/>
              </a:rPr>
              <a:t>‌</a:t>
            </a:r>
          </a:p>
          <a:p>
            <a:endParaRPr dirty="0" lang="en-US" sz="2000"/>
          </a:p>
        </p:txBody>
      </p:sp>
    </p:spTree>
    <p:extLst>
      <p:ext uri="{BB962C8B-B14F-4D97-AF65-F5344CB8AC3E}">
        <p14:creationId xmlns:p14="http://schemas.microsoft.com/office/powerpoint/2010/main" val="1216542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9"/>
          <p:cNvSpPr>
            <a:spLocks noGrp="1"/>
          </p:cNvSpPr>
          <p:nvPr>
            <p:ph idx="2" type="pic"/>
          </p:nvPr>
        </p:nvSpPr>
        <p:spPr>
          <a:xfrm>
            <a:off x="413111" y="1048612"/>
            <a:ext cx="11585447" cy="4496781"/>
          </a:xfrm>
          <a:prstGeom prst="rect">
            <a:avLst/>
          </a:prstGeom>
          <a:noFill/>
          <a:ln cap="flat" cmpd="sng" w="38100">
            <a:solidFill>
              <a:schemeClr val="dk1"/>
            </a:solidFill>
            <a:prstDash val="solid"/>
            <a:round/>
            <a:headEnd len="sm" type="none" w="sm"/>
            <a:tailEnd len="sm" type="none" w="sm"/>
          </a:ln>
        </p:spPr>
        <p:txBody>
          <a:bodyPr numCol="1"/>
          <a:lstStyle/>
          <a:p>
            <a:endParaRPr lang="en-US"/>
          </a:p>
        </p:txBody>
      </p:sp>
      <p:cxnSp>
        <p:nvCxnSpPr>
          <p:cNvPr id="140" name="Google Shape;140;p9"/>
          <p:cNvCxnSpPr/>
          <p:nvPr/>
        </p:nvCxnSpPr>
        <p:spPr>
          <a:xfrm>
            <a:off x="701977" y="3417569"/>
            <a:ext cx="8615759" cy="22861"/>
          </a:xfrm>
          <a:prstGeom prst="straightConnector1">
            <a:avLst/>
          </a:prstGeom>
          <a:noFill/>
          <a:ln cap="flat" cmpd="sng" w="57150">
            <a:solidFill>
              <a:schemeClr val="dk1"/>
            </a:solidFill>
            <a:prstDash val="solid"/>
            <a:miter lim="800000"/>
            <a:headEnd len="sm" type="none" w="sm"/>
            <a:tailEnd len="sm" type="none" w="sm"/>
          </a:ln>
        </p:spPr>
      </p:cxnSp>
      <p:cxnSp>
        <p:nvCxnSpPr>
          <p:cNvPr id="141" name="Google Shape;141;p9"/>
          <p:cNvCxnSpPr/>
          <p:nvPr/>
        </p:nvCxnSpPr>
        <p:spPr>
          <a:xfrm rot="10800000">
            <a:off x="1744458" y="1936353"/>
            <a:ext cx="1466092" cy="1453896"/>
          </a:xfrm>
          <a:prstGeom prst="straightConnector1">
            <a:avLst/>
          </a:prstGeom>
          <a:noFill/>
          <a:ln cap="flat" cmpd="sng" w="57150">
            <a:solidFill>
              <a:srgbClr val="FFC000"/>
            </a:solidFill>
            <a:prstDash val="solid"/>
            <a:miter lim="800000"/>
            <a:headEnd len="sm" type="none" w="sm"/>
            <a:tailEnd len="sm" type="none" w="sm"/>
          </a:ln>
        </p:spPr>
      </p:cxnSp>
      <p:cxnSp>
        <p:nvCxnSpPr>
          <p:cNvPr id="142" name="Google Shape;142;p9"/>
          <p:cNvCxnSpPr/>
          <p:nvPr/>
        </p:nvCxnSpPr>
        <p:spPr>
          <a:xfrm flipH="1">
            <a:off x="1736841" y="3456320"/>
            <a:ext cx="1481326" cy="1460754"/>
          </a:xfrm>
          <a:prstGeom prst="straightConnector1">
            <a:avLst/>
          </a:prstGeom>
          <a:noFill/>
          <a:ln cap="flat" cmpd="sng" w="57150">
            <a:solidFill>
              <a:srgbClr val="7030A0"/>
            </a:solidFill>
            <a:prstDash val="solid"/>
            <a:miter lim="800000"/>
            <a:headEnd len="sm" type="none" w="sm"/>
            <a:tailEnd len="sm" type="none" w="sm"/>
          </a:ln>
        </p:spPr>
      </p:cxnSp>
      <p:cxnSp>
        <p:nvCxnSpPr>
          <p:cNvPr id="143" name="Google Shape;143;p9"/>
          <p:cNvCxnSpPr/>
          <p:nvPr/>
        </p:nvCxnSpPr>
        <p:spPr>
          <a:xfrm rot="10800000">
            <a:off x="4610100" y="1967102"/>
            <a:ext cx="1485900" cy="1442466"/>
          </a:xfrm>
          <a:prstGeom prst="straightConnector1">
            <a:avLst/>
          </a:prstGeom>
          <a:noFill/>
          <a:ln cap="flat" cmpd="sng" w="57150">
            <a:solidFill>
              <a:srgbClr val="FF0000"/>
            </a:solidFill>
            <a:prstDash val="solid"/>
            <a:miter lim="800000"/>
            <a:headEnd len="sm" type="none" w="sm"/>
            <a:tailEnd len="sm" type="none" w="sm"/>
          </a:ln>
        </p:spPr>
      </p:cxnSp>
      <p:cxnSp>
        <p:nvCxnSpPr>
          <p:cNvPr id="144" name="Google Shape;144;p9"/>
          <p:cNvCxnSpPr/>
          <p:nvPr/>
        </p:nvCxnSpPr>
        <p:spPr>
          <a:xfrm flipH="1">
            <a:off x="4578912" y="3445002"/>
            <a:ext cx="1485900" cy="1440180"/>
          </a:xfrm>
          <a:prstGeom prst="straightConnector1">
            <a:avLst/>
          </a:prstGeom>
          <a:noFill/>
          <a:ln cap="flat" cmpd="sng" w="57150">
            <a:solidFill>
              <a:srgbClr val="00B0F0"/>
            </a:solidFill>
            <a:prstDash val="solid"/>
            <a:miter lim="800000"/>
            <a:headEnd len="sm" type="none" w="sm"/>
            <a:tailEnd len="sm" type="none" w="sm"/>
          </a:ln>
        </p:spPr>
      </p:cxnSp>
      <p:cxnSp>
        <p:nvCxnSpPr>
          <p:cNvPr id="145" name="Google Shape;145;p9"/>
          <p:cNvCxnSpPr>
            <a:endCxn id="146" idx="2"/>
          </p:cNvCxnSpPr>
          <p:nvPr/>
        </p:nvCxnSpPr>
        <p:spPr>
          <a:xfrm rot="10800000">
            <a:off x="7481250" y="1976409"/>
            <a:ext cx="1524300" cy="1441200"/>
          </a:xfrm>
          <a:prstGeom prst="straightConnector1">
            <a:avLst/>
          </a:prstGeom>
          <a:noFill/>
          <a:ln cap="flat" cmpd="sng" w="57150">
            <a:solidFill>
              <a:srgbClr val="C00000"/>
            </a:solidFill>
            <a:prstDash val="solid"/>
            <a:miter lim="800000"/>
            <a:headEnd len="sm" type="none" w="sm"/>
            <a:tailEnd len="sm" type="none" w="sm"/>
          </a:ln>
        </p:spPr>
      </p:cxnSp>
      <p:cxnSp>
        <p:nvCxnSpPr>
          <p:cNvPr id="147" name="Google Shape;147;p9"/>
          <p:cNvCxnSpPr/>
          <p:nvPr/>
        </p:nvCxnSpPr>
        <p:spPr>
          <a:xfrm flipH="1">
            <a:off x="7481251" y="3458662"/>
            <a:ext cx="1501135" cy="1440180"/>
          </a:xfrm>
          <a:prstGeom prst="straightConnector1">
            <a:avLst/>
          </a:prstGeom>
          <a:noFill/>
          <a:ln cap="flat" cmpd="sng" w="57150">
            <a:solidFill>
              <a:srgbClr val="00B050"/>
            </a:solidFill>
            <a:prstDash val="solid"/>
            <a:miter lim="800000"/>
            <a:headEnd len="sm" type="none" w="sm"/>
            <a:tailEnd len="sm" type="none" w="sm"/>
          </a:ln>
        </p:spPr>
      </p:cxnSp>
      <p:sp>
        <p:nvSpPr>
          <p:cNvPr id="148" name="Google Shape;148;p9"/>
          <p:cNvSpPr txBox="1"/>
          <p:nvPr/>
        </p:nvSpPr>
        <p:spPr>
          <a:xfrm>
            <a:off x="608512" y="1484101"/>
            <a:ext cx="2129680" cy="461665"/>
          </a:xfrm>
          <a:prstGeom prst="rect">
            <a:avLst/>
          </a:prstGeom>
          <a:noFill/>
          <a:ln cap="flat" cmpd="sng" w="57150">
            <a:solidFill>
              <a:srgbClr val="FFC000"/>
            </a:solidFill>
            <a:prstDash val="solid"/>
            <a:round/>
            <a:headEnd len="sm" type="none" w="sm"/>
            <a:tailEnd len="sm" type="none" w="sm"/>
          </a:ln>
        </p:spPr>
        <p:txBody>
          <a:bodyPr anchor="t" anchorCtr="0" bIns="45700" lIns="91425" numCol="1" rIns="91425" spcFirstLastPara="1" tIns="45700" wrap="square">
            <a:spAutoFit/>
          </a:bodyPr>
          <a:lstStyle/>
          <a:p>
            <a:pPr algn="ctr" indent="0" lvl="0" marL="0" marR="0" rtl="0">
              <a:spcBef>
                <a:spcPts val="0"/>
              </a:spcBef>
              <a:spcAft>
                <a:spcPts val="0"/>
              </a:spcAft>
              <a:buNone/>
            </a:pPr>
            <a:r>
              <a:rPr altLang="en-GB" b="1" lang="en-GB" sz="2400">
                <a:solidFill>
                  <a:srgbClr val="FFC000"/>
                </a:solidFill>
                <a:latin typeface="Arial"/>
                <a:ea typeface="Arial"/>
                <a:cs typeface="Arial"/>
                <a:sym typeface="Arial"/>
              </a:rPr>
              <a:t>Methods</a:t>
            </a:r>
            <a:endParaRPr/>
          </a:p>
        </p:txBody>
      </p:sp>
      <p:sp>
        <p:nvSpPr>
          <p:cNvPr id="149" name="Google Shape;149;p9"/>
          <p:cNvSpPr txBox="1"/>
          <p:nvPr/>
        </p:nvSpPr>
        <p:spPr>
          <a:xfrm>
            <a:off x="3545260" y="1505437"/>
            <a:ext cx="2129680" cy="461665"/>
          </a:xfrm>
          <a:prstGeom prst="rect">
            <a:avLst/>
          </a:prstGeom>
          <a:noFill/>
          <a:ln cap="flat" cmpd="sng" w="57150">
            <a:solidFill>
              <a:srgbClr val="FF0000"/>
            </a:solidFill>
            <a:prstDash val="solid"/>
            <a:round/>
            <a:headEnd len="sm" type="none" w="sm"/>
            <a:tailEnd len="sm" type="none" w="sm"/>
          </a:ln>
        </p:spPr>
        <p:txBody>
          <a:bodyPr anchor="t" anchorCtr="0" bIns="45700" lIns="91425" numCol="1" rIns="91425" spcFirstLastPara="1" tIns="45700" wrap="square">
            <a:spAutoFit/>
          </a:bodyPr>
          <a:lstStyle/>
          <a:p>
            <a:pPr algn="ctr" indent="0" lvl="0" marL="0" marR="0" rtl="0">
              <a:spcBef>
                <a:spcPts val="0"/>
              </a:spcBef>
              <a:spcAft>
                <a:spcPts val="0"/>
              </a:spcAft>
              <a:buNone/>
            </a:pPr>
            <a:r>
              <a:rPr altLang="en-GB" b="1" lang="en-GB" sz="2400">
                <a:solidFill>
                  <a:srgbClr val="FF0000"/>
                </a:solidFill>
                <a:latin typeface="Arial"/>
                <a:ea typeface="Arial"/>
                <a:cs typeface="Arial"/>
                <a:sym typeface="Arial"/>
              </a:rPr>
              <a:t>Machines</a:t>
            </a:r>
            <a:endParaRPr/>
          </a:p>
        </p:txBody>
      </p:sp>
      <p:sp>
        <p:nvSpPr>
          <p:cNvPr id="146" name="Google Shape;146;p9"/>
          <p:cNvSpPr txBox="1"/>
          <p:nvPr/>
        </p:nvSpPr>
        <p:spPr>
          <a:xfrm>
            <a:off x="6405359" y="1514744"/>
            <a:ext cx="2151782" cy="461665"/>
          </a:xfrm>
          <a:prstGeom prst="rect">
            <a:avLst/>
          </a:prstGeom>
          <a:noFill/>
          <a:ln cap="flat" cmpd="sng" w="57150">
            <a:solidFill>
              <a:srgbClr val="C00000"/>
            </a:solidFill>
            <a:prstDash val="solid"/>
            <a:round/>
            <a:headEnd len="sm" type="none" w="sm"/>
            <a:tailEnd len="sm" type="none" w="sm"/>
          </a:ln>
        </p:spPr>
        <p:txBody>
          <a:bodyPr anchor="t" anchorCtr="0" bIns="45700" lIns="91425" numCol="1" rIns="91425" spcFirstLastPara="1" tIns="45700" wrap="square">
            <a:spAutoFit/>
          </a:bodyPr>
          <a:lstStyle/>
          <a:p>
            <a:pPr algn="ctr" indent="0" lvl="0" marL="0" marR="0" rtl="0">
              <a:spcBef>
                <a:spcPts val="0"/>
              </a:spcBef>
              <a:spcAft>
                <a:spcPts val="0"/>
              </a:spcAft>
              <a:buNone/>
            </a:pPr>
            <a:r>
              <a:rPr altLang="en-GB" b="1" lang="en-GB" sz="2400">
                <a:solidFill>
                  <a:srgbClr val="C00000"/>
                </a:solidFill>
                <a:latin typeface="Arial"/>
                <a:ea typeface="Arial"/>
                <a:cs typeface="Arial"/>
                <a:sym typeface="Arial"/>
              </a:rPr>
              <a:t>People</a:t>
            </a:r>
            <a:endParaRPr/>
          </a:p>
        </p:txBody>
      </p:sp>
      <p:sp>
        <p:nvSpPr>
          <p:cNvPr id="150" name="Google Shape;150;p9"/>
          <p:cNvSpPr txBox="1"/>
          <p:nvPr/>
        </p:nvSpPr>
        <p:spPr>
          <a:xfrm>
            <a:off x="587172" y="4912234"/>
            <a:ext cx="2151020" cy="461665"/>
          </a:xfrm>
          <a:prstGeom prst="rect">
            <a:avLst/>
          </a:prstGeom>
          <a:noFill/>
          <a:ln cap="flat" cmpd="sng" w="57150">
            <a:solidFill>
              <a:srgbClr val="7030A0"/>
            </a:solidFill>
            <a:prstDash val="solid"/>
            <a:round/>
            <a:headEnd len="sm" type="none" w="sm"/>
            <a:tailEnd len="sm" type="none" w="sm"/>
          </a:ln>
        </p:spPr>
        <p:txBody>
          <a:bodyPr anchor="t" anchorCtr="0" bIns="45700" lIns="91425" numCol="1" rIns="91425" spcFirstLastPara="1" tIns="45700" wrap="square">
            <a:spAutoFit/>
          </a:bodyPr>
          <a:lstStyle/>
          <a:p>
            <a:pPr algn="ctr" indent="0" lvl="0" marL="0" marR="0" rtl="0">
              <a:spcBef>
                <a:spcPts val="0"/>
              </a:spcBef>
              <a:spcAft>
                <a:spcPts val="0"/>
              </a:spcAft>
              <a:buNone/>
            </a:pPr>
            <a:r>
              <a:rPr altLang="en-GB" b="1" lang="en-GB" sz="2400">
                <a:solidFill>
                  <a:srgbClr val="7030A0"/>
                </a:solidFill>
                <a:latin typeface="Arial"/>
                <a:ea typeface="Arial"/>
                <a:cs typeface="Arial"/>
                <a:sym typeface="Arial"/>
              </a:rPr>
              <a:t>Materials</a:t>
            </a:r>
            <a:endParaRPr/>
          </a:p>
        </p:txBody>
      </p:sp>
      <p:sp>
        <p:nvSpPr>
          <p:cNvPr id="151" name="Google Shape;151;p9"/>
          <p:cNvSpPr txBox="1"/>
          <p:nvPr/>
        </p:nvSpPr>
        <p:spPr>
          <a:xfrm>
            <a:off x="3503402" y="4921646"/>
            <a:ext cx="2151020" cy="461665"/>
          </a:xfrm>
          <a:prstGeom prst="rect">
            <a:avLst/>
          </a:prstGeom>
          <a:noFill/>
          <a:ln cap="flat" cmpd="sng" w="57150">
            <a:solidFill>
              <a:srgbClr val="00B0F0"/>
            </a:solidFill>
            <a:prstDash val="solid"/>
            <a:round/>
            <a:headEnd len="sm" type="none" w="sm"/>
            <a:tailEnd len="sm" type="none" w="sm"/>
          </a:ln>
        </p:spPr>
        <p:txBody>
          <a:bodyPr anchor="t" anchorCtr="0" bIns="45700" lIns="91425" numCol="1" rIns="91425" spcFirstLastPara="1" tIns="45700" wrap="square">
            <a:spAutoFit/>
          </a:bodyPr>
          <a:lstStyle/>
          <a:p>
            <a:pPr algn="ctr" indent="0" lvl="0" marL="0" marR="0" rtl="0">
              <a:spcBef>
                <a:spcPts val="0"/>
              </a:spcBef>
              <a:spcAft>
                <a:spcPts val="0"/>
              </a:spcAft>
              <a:buNone/>
            </a:pPr>
            <a:r>
              <a:rPr altLang="en-GB" b="1" lang="en-GB" sz="2400">
                <a:solidFill>
                  <a:srgbClr val="00B0F0"/>
                </a:solidFill>
                <a:latin typeface="Arial"/>
                <a:ea typeface="Arial"/>
                <a:cs typeface="Arial"/>
                <a:sym typeface="Arial"/>
              </a:rPr>
              <a:t>Measurement</a:t>
            </a:r>
            <a:endParaRPr/>
          </a:p>
        </p:txBody>
      </p:sp>
      <p:sp>
        <p:nvSpPr>
          <p:cNvPr id="152" name="Google Shape;152;p9"/>
          <p:cNvSpPr txBox="1"/>
          <p:nvPr/>
        </p:nvSpPr>
        <p:spPr>
          <a:xfrm>
            <a:off x="6385494" y="4917074"/>
            <a:ext cx="2191513" cy="461665"/>
          </a:xfrm>
          <a:prstGeom prst="rect">
            <a:avLst/>
          </a:prstGeom>
          <a:noFill/>
          <a:ln cap="flat" cmpd="sng" w="57150">
            <a:solidFill>
              <a:srgbClr val="00B050"/>
            </a:solidFill>
            <a:prstDash val="solid"/>
            <a:round/>
            <a:headEnd len="sm" type="none" w="sm"/>
            <a:tailEnd len="sm" type="none" w="sm"/>
          </a:ln>
        </p:spPr>
        <p:txBody>
          <a:bodyPr anchor="t" anchorCtr="0" bIns="45700" lIns="91425" numCol="1" rIns="91425" spcFirstLastPara="1" tIns="45700" wrap="square">
            <a:spAutoFit/>
          </a:bodyPr>
          <a:lstStyle/>
          <a:p>
            <a:pPr algn="ctr" indent="0" lvl="0" marL="0" marR="0" rtl="0">
              <a:spcBef>
                <a:spcPts val="0"/>
              </a:spcBef>
              <a:spcAft>
                <a:spcPts val="0"/>
              </a:spcAft>
              <a:buNone/>
            </a:pPr>
            <a:r>
              <a:rPr altLang="en-GB" b="1" lang="en-GB" sz="2400">
                <a:solidFill>
                  <a:srgbClr val="00B050"/>
                </a:solidFill>
                <a:latin typeface="Arial"/>
                <a:ea typeface="Arial"/>
                <a:cs typeface="Arial"/>
                <a:sym typeface="Arial"/>
              </a:rPr>
              <a:t>Environment</a:t>
            </a:r>
            <a:endParaRPr/>
          </a:p>
        </p:txBody>
      </p:sp>
      <p:sp>
        <p:nvSpPr>
          <p:cNvPr id="153" name="Google Shape;153;p9"/>
          <p:cNvSpPr txBox="1"/>
          <p:nvPr/>
        </p:nvSpPr>
        <p:spPr>
          <a:xfrm>
            <a:off x="9424002" y="3186737"/>
            <a:ext cx="2167128" cy="276999"/>
          </a:xfrm>
          <a:prstGeom prst="rect">
            <a:avLst/>
          </a:prstGeom>
          <a:noFill/>
          <a:ln cap="flat" cmpd="sng" w="5715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altLang="en-GB" b="1" lang="en-GB" sz="1200">
                <a:solidFill>
                  <a:schemeClr val="dk1"/>
                </a:solidFill>
                <a:latin typeface="Arial"/>
                <a:ea typeface="Arial"/>
                <a:cs typeface="Arial"/>
                <a:sym typeface="Arial"/>
              </a:rPr>
              <a:t>Root Problem</a:t>
            </a:r>
            <a:endParaRPr/>
          </a:p>
        </p:txBody>
      </p:sp>
      <p:sp>
        <p:nvSpPr>
          <p:cNvPr id="154" name="Google Shape;154;p9"/>
          <p:cNvSpPr txBox="1"/>
          <p:nvPr/>
        </p:nvSpPr>
        <p:spPr>
          <a:xfrm>
            <a:off x="6369413" y="4416742"/>
            <a:ext cx="2207594" cy="307736"/>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kern="100" lang="en-US">
                <a:latin charset="0" panose="020B0004020202020204" pitchFamily="34" typeface="Aptos"/>
                <a:ea charset="0" panose="020B0004020202020204" pitchFamily="34" typeface="Aptos"/>
                <a:cs charset="0" panose="020F0502020204030204" pitchFamily="34" typeface="Calibri"/>
              </a:rPr>
              <a:t>N</a:t>
            </a:r>
            <a:r>
              <a:rPr dirty="0" kern="100" lang="en-US" sz="1400">
                <a:latin charset="0" panose="020B0004020202020204" pitchFamily="34" typeface="Aptos"/>
                <a:ea charset="0" panose="020B0004020202020204" pitchFamily="34" typeface="Aptos"/>
                <a:cs charset="0" panose="020F0502020204030204" pitchFamily="34" typeface="Calibri"/>
              </a:rPr>
              <a:t>ational chai</a:t>
            </a:r>
            <a:r>
              <a:rPr altLang="en-GB" dirty="0" kern="100" lang="en-GB" sz="1200">
                <a:solidFill>
                  <a:schemeClr val="dk1"/>
                </a:solidFill>
                <a:ea charset="0" panose="020B0004020202020204" pitchFamily="34" typeface="Aptos"/>
              </a:rPr>
              <a:t>n</a:t>
            </a:r>
            <a:endParaRPr dirty="0"/>
          </a:p>
        </p:txBody>
      </p:sp>
      <p:sp>
        <p:nvSpPr>
          <p:cNvPr id="155" name="Google Shape;155;p9"/>
          <p:cNvSpPr txBox="1"/>
          <p:nvPr/>
        </p:nvSpPr>
        <p:spPr>
          <a:xfrm>
            <a:off x="6377453" y="3799203"/>
            <a:ext cx="2207594" cy="307736"/>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kern="100" lang="en-US">
                <a:latin charset="0" panose="020B0004020202020204" pitchFamily="34" typeface="Aptos"/>
                <a:ea charset="0" panose="020B0004020202020204" pitchFamily="34" typeface="Aptos"/>
                <a:cs charset="0" panose="020F0502020204030204" pitchFamily="34" typeface="Calibri"/>
              </a:rPr>
              <a:t>I</a:t>
            </a:r>
            <a:r>
              <a:rPr dirty="0" kern="100" lang="en-US" sz="1400">
                <a:latin charset="0" panose="020B0004020202020204" pitchFamily="34" typeface="Aptos"/>
                <a:ea charset="0" panose="020B0004020202020204" pitchFamily="34" typeface="Aptos"/>
                <a:cs charset="0" panose="020F0502020204030204" pitchFamily="34" typeface="Calibri"/>
              </a:rPr>
              <a:t>ncreased competition</a:t>
            </a:r>
            <a:endParaRPr dirty="0"/>
          </a:p>
        </p:txBody>
      </p:sp>
      <p:sp>
        <p:nvSpPr>
          <p:cNvPr id="156" name="Google Shape;156;p9"/>
          <p:cNvSpPr txBox="1"/>
          <p:nvPr/>
        </p:nvSpPr>
        <p:spPr>
          <a:xfrm>
            <a:off x="6405359" y="2241614"/>
            <a:ext cx="2207594" cy="307736"/>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kern="100" lang="en-US">
                <a:latin charset="0" panose="020B0004020202020204" pitchFamily="34" typeface="Aptos"/>
                <a:ea charset="0" panose="020B0004020202020204" pitchFamily="34" typeface="Aptos"/>
                <a:cs charset="0" panose="020F0502020204030204" pitchFamily="34" typeface="Calibri"/>
              </a:rPr>
              <a:t>L</a:t>
            </a:r>
            <a:r>
              <a:rPr dirty="0" kern="100" lang="en-US" sz="1400">
                <a:effectLst/>
                <a:latin charset="0" panose="020B0004020202020204" pitchFamily="34" typeface="Aptos"/>
                <a:ea charset="0" panose="020B0004020202020204" pitchFamily="34" typeface="Aptos"/>
                <a:cs charset="0" panose="020F0502020204030204" pitchFamily="34" typeface="Calibri"/>
              </a:rPr>
              <a:t>imited digital marketing</a:t>
            </a:r>
            <a:endParaRPr dirty="0"/>
          </a:p>
        </p:txBody>
      </p:sp>
      <p:sp>
        <p:nvSpPr>
          <p:cNvPr id="157" name="Google Shape;157;p9"/>
          <p:cNvSpPr txBox="1"/>
          <p:nvPr/>
        </p:nvSpPr>
        <p:spPr>
          <a:xfrm>
            <a:off x="6405359" y="2814221"/>
            <a:ext cx="2207594" cy="307736"/>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kern="100" lang="en-US">
                <a:latin charset="0" panose="020B0004020202020204" pitchFamily="34" typeface="Aptos"/>
                <a:ea charset="0" panose="020B0004020202020204" pitchFamily="34" typeface="Aptos"/>
                <a:cs charset="0" panose="020F0502020204030204" pitchFamily="34" typeface="Calibri"/>
              </a:rPr>
              <a:t>T</a:t>
            </a:r>
            <a:r>
              <a:rPr dirty="0" kern="100" lang="en-US" sz="1400">
                <a:effectLst/>
                <a:latin charset="0" panose="020B0004020202020204" pitchFamily="34" typeface="Aptos"/>
                <a:ea charset="0" panose="020B0004020202020204" pitchFamily="34" typeface="Aptos"/>
                <a:cs charset="0" panose="020F0502020204030204" pitchFamily="34" typeface="Calibri"/>
              </a:rPr>
              <a:t>ime constraints</a:t>
            </a:r>
            <a:endParaRPr dirty="0"/>
          </a:p>
        </p:txBody>
      </p:sp>
      <p:sp>
        <p:nvSpPr>
          <p:cNvPr id="158" name="Google Shape;158;p9"/>
          <p:cNvSpPr txBox="1"/>
          <p:nvPr/>
        </p:nvSpPr>
        <p:spPr>
          <a:xfrm>
            <a:off x="3506303" y="4416742"/>
            <a:ext cx="2207594" cy="307736"/>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kern="100" lang="en-US">
                <a:latin charset="0" panose="020B0004020202020204" pitchFamily="34" typeface="Aptos"/>
                <a:ea charset="0" panose="020B0004020202020204" pitchFamily="34" typeface="Aptos"/>
                <a:cs charset="0" panose="020F0502020204030204" pitchFamily="34" typeface="Calibri"/>
              </a:rPr>
              <a:t>M</a:t>
            </a:r>
            <a:r>
              <a:rPr dirty="0" kern="100" lang="en-US" sz="1400">
                <a:effectLst/>
                <a:latin charset="0" panose="020B0004020202020204" pitchFamily="34" typeface="Aptos"/>
                <a:ea charset="0" panose="020B0004020202020204" pitchFamily="34" typeface="Aptos"/>
                <a:cs charset="0" panose="020F0502020204030204" pitchFamily="34" typeface="Calibri"/>
              </a:rPr>
              <a:t>arketing effectiveness</a:t>
            </a:r>
            <a:endParaRPr dirty="0"/>
          </a:p>
        </p:txBody>
      </p:sp>
      <p:sp>
        <p:nvSpPr>
          <p:cNvPr id="159" name="Google Shape;159;p9"/>
          <p:cNvSpPr txBox="1"/>
          <p:nvPr/>
        </p:nvSpPr>
        <p:spPr>
          <a:xfrm>
            <a:off x="3545260" y="3791588"/>
            <a:ext cx="2207594" cy="307736"/>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kern="100" lang="en-US">
                <a:latin charset="0" panose="020B0004020202020204" pitchFamily="34" typeface="Aptos"/>
                <a:ea charset="0" panose="020B0004020202020204" pitchFamily="34" typeface="Aptos"/>
                <a:cs charset="0" panose="020F0502020204030204" pitchFamily="34" typeface="Calibri"/>
              </a:rPr>
              <a:t>W</a:t>
            </a:r>
            <a:r>
              <a:rPr dirty="0" kern="100" lang="en-US" sz="1400">
                <a:effectLst/>
                <a:latin charset="0" panose="020B0004020202020204" pitchFamily="34" typeface="Aptos"/>
                <a:ea charset="0" panose="020B0004020202020204" pitchFamily="34" typeface="Aptos"/>
                <a:cs charset="0" panose="020F0502020204030204" pitchFamily="34" typeface="Calibri"/>
              </a:rPr>
              <a:t>ebsite traffic</a:t>
            </a:r>
            <a:endParaRPr dirty="0"/>
          </a:p>
        </p:txBody>
      </p:sp>
      <p:sp>
        <p:nvSpPr>
          <p:cNvPr id="160" name="Google Shape;160;p9"/>
          <p:cNvSpPr txBox="1"/>
          <p:nvPr/>
        </p:nvSpPr>
        <p:spPr>
          <a:xfrm>
            <a:off x="614996" y="4389626"/>
            <a:ext cx="2207594" cy="307736"/>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kern="100" lang="en-US">
                <a:latin charset="0" panose="020B0004020202020204" pitchFamily="34" typeface="Aptos"/>
                <a:ea charset="0" panose="020B0004020202020204" pitchFamily="34" typeface="Aptos"/>
                <a:cs charset="0" panose="020F0502020204030204" pitchFamily="34" typeface="Calibri"/>
              </a:rPr>
              <a:t>P</a:t>
            </a:r>
            <a:r>
              <a:rPr dirty="0" kern="100" lang="en-US" sz="1400">
                <a:latin charset="0" panose="020B0004020202020204" pitchFamily="34" typeface="Aptos"/>
                <a:ea charset="0" panose="020B0004020202020204" pitchFamily="34" typeface="Aptos"/>
                <a:cs charset="0" panose="020F0502020204030204" pitchFamily="34" typeface="Calibri"/>
              </a:rPr>
              <a:t>rice of fresh flowers</a:t>
            </a:r>
            <a:endParaRPr dirty="0"/>
          </a:p>
        </p:txBody>
      </p:sp>
      <p:sp>
        <p:nvSpPr>
          <p:cNvPr id="161" name="Google Shape;161;p9"/>
          <p:cNvSpPr txBox="1"/>
          <p:nvPr/>
        </p:nvSpPr>
        <p:spPr>
          <a:xfrm>
            <a:off x="614996" y="3799203"/>
            <a:ext cx="2207594" cy="523180"/>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kern="100" lang="en-US">
                <a:latin charset="0" panose="020B0004020202020204" pitchFamily="34" typeface="Aptos"/>
                <a:ea charset="0" panose="020B0004020202020204" pitchFamily="34" typeface="Aptos"/>
                <a:cs charset="0" panose="020F0502020204030204" pitchFamily="34" typeface="Calibri"/>
              </a:rPr>
              <a:t>S</a:t>
            </a:r>
            <a:r>
              <a:rPr dirty="0" kern="100" lang="en-US" sz="1400">
                <a:latin charset="0" panose="020B0004020202020204" pitchFamily="34" typeface="Aptos"/>
                <a:ea charset="0" panose="020B0004020202020204" pitchFamily="34" typeface="Aptos"/>
                <a:cs charset="0" panose="020F0502020204030204" pitchFamily="34" typeface="Calibri"/>
              </a:rPr>
              <a:t>ustainable packaging price</a:t>
            </a:r>
            <a:endParaRPr dirty="0"/>
          </a:p>
        </p:txBody>
      </p:sp>
      <p:sp>
        <p:nvSpPr>
          <p:cNvPr id="162" name="Google Shape;162;p9"/>
          <p:cNvSpPr txBox="1"/>
          <p:nvPr/>
        </p:nvSpPr>
        <p:spPr>
          <a:xfrm>
            <a:off x="3492003" y="2178258"/>
            <a:ext cx="2207594" cy="307736"/>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lang="en-US">
                <a:latin charset="0" panose="020B0004020202020204" pitchFamily="34" typeface="Aptos"/>
                <a:cs charset="0" panose="020F0502020204030204" pitchFamily="34" typeface="Calibri"/>
              </a:rPr>
              <a:t>L</a:t>
            </a:r>
            <a:r>
              <a:rPr dirty="0" lang="en-US" sz="1400">
                <a:latin charset="0" panose="020B0004020202020204" pitchFamily="34" typeface="Aptos"/>
                <a:cs charset="0" panose="020F0502020204030204" pitchFamily="34" typeface="Calibri"/>
              </a:rPr>
              <a:t>imited online system</a:t>
            </a:r>
            <a:endParaRPr dirty="0"/>
          </a:p>
        </p:txBody>
      </p:sp>
      <p:sp>
        <p:nvSpPr>
          <p:cNvPr id="163" name="Google Shape;163;p9"/>
          <p:cNvSpPr txBox="1"/>
          <p:nvPr/>
        </p:nvSpPr>
        <p:spPr>
          <a:xfrm>
            <a:off x="3519909" y="2814220"/>
            <a:ext cx="2207594" cy="307736"/>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lang="en-US">
                <a:latin charset="0" panose="020B0004020202020204" pitchFamily="34" typeface="Aptos"/>
                <a:cs charset="0" panose="020F0502020204030204" pitchFamily="34" typeface="Calibri"/>
              </a:rPr>
              <a:t>O</a:t>
            </a:r>
            <a:r>
              <a:rPr dirty="0" lang="en-US" sz="1400">
                <a:latin charset="0" panose="020B0004020202020204" pitchFamily="34" typeface="Aptos"/>
                <a:cs charset="0" panose="020F0502020204030204" pitchFamily="34" typeface="Calibri"/>
              </a:rPr>
              <a:t>utdated website</a:t>
            </a:r>
            <a:endParaRPr dirty="0"/>
          </a:p>
        </p:txBody>
      </p:sp>
      <p:sp>
        <p:nvSpPr>
          <p:cNvPr id="164" name="Google Shape;164;p9"/>
          <p:cNvSpPr txBox="1"/>
          <p:nvPr/>
        </p:nvSpPr>
        <p:spPr>
          <a:xfrm>
            <a:off x="569555" y="2177470"/>
            <a:ext cx="2207594" cy="461624"/>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lang="en-US" sz="1200">
                <a:latin typeface="+mn-lt"/>
                <a:cs charset="0" panose="020F0502020204030204" pitchFamily="34" typeface="Calibri"/>
              </a:rPr>
              <a:t>Ineffective marketing techniques</a:t>
            </a:r>
            <a:endParaRPr dirty="0">
              <a:latin typeface="+mn-lt"/>
            </a:endParaRPr>
          </a:p>
        </p:txBody>
      </p:sp>
      <p:sp>
        <p:nvSpPr>
          <p:cNvPr id="165" name="Google Shape;165;p9"/>
          <p:cNvSpPr txBox="1"/>
          <p:nvPr/>
        </p:nvSpPr>
        <p:spPr>
          <a:xfrm>
            <a:off x="606084" y="2797352"/>
            <a:ext cx="2207594" cy="461624"/>
          </a:xfrm>
          <a:prstGeom prst="rect">
            <a:avLst/>
          </a:prstGeom>
          <a:noFill/>
          <a:ln cap="flat" cmpd="sng" w="12700">
            <a:solidFill>
              <a:schemeClr val="dk1"/>
            </a:solidFill>
            <a:prstDash val="solid"/>
            <a:round/>
            <a:headEnd len="sm" type="none" w="sm"/>
            <a:tailEnd len="sm" type="none" w="sm"/>
          </a:ln>
        </p:spPr>
        <p:txBody>
          <a:bodyPr anchor="t" anchorCtr="0" bIns="45700" lIns="91425" numCol="1" rIns="91425" spcFirstLastPara="1" tIns="45700" wrap="square">
            <a:spAutoFit/>
          </a:bodyPr>
          <a:lstStyle/>
          <a:p>
            <a:pPr algn="l" indent="0" lvl="0" marL="0" marR="0" rtl="0">
              <a:spcBef>
                <a:spcPts val="0"/>
              </a:spcBef>
              <a:spcAft>
                <a:spcPts val="0"/>
              </a:spcAft>
              <a:buNone/>
            </a:pPr>
            <a:r>
              <a:rPr dirty="0" lang="en-US" sz="1200">
                <a:latin typeface="+mn-lt"/>
                <a:cs charset="0" panose="020F0502020204030204" pitchFamily="34" typeface="Calibri"/>
              </a:rPr>
              <a:t>Lack structured sales strategies</a:t>
            </a:r>
            <a:endParaRPr dirty="0" sz="1200">
              <a:latin typeface="+mn-lt"/>
            </a:endParaRPr>
          </a:p>
        </p:txBody>
      </p:sp>
      <p:sp>
        <p:nvSpPr>
          <p:cNvPr id="166" name="Google Shape;166;p9"/>
          <p:cNvSpPr txBox="1"/>
          <p:nvPr/>
        </p:nvSpPr>
        <p:spPr>
          <a:xfrm>
            <a:off x="292474" y="94505"/>
            <a:ext cx="10920760" cy="954107"/>
          </a:xfrm>
          <a:prstGeom prst="rect">
            <a:avLst/>
          </a:prstGeom>
          <a:noFill/>
          <a:ln>
            <a:noFill/>
          </a:ln>
        </p:spPr>
        <p:txBody>
          <a:bodyPr anchor="t" anchorCtr="0" bIns="45700" lIns="91425" numCol="1" rIns="91425" spcFirstLastPara="1" tIns="45700" wrap="square">
            <a:spAutoFit/>
          </a:bodyPr>
          <a:lstStyle/>
          <a:p>
            <a:pPr algn="l" indent="0" lvl="0" marL="0" marR="0" rtl="0">
              <a:spcBef>
                <a:spcPts val="0"/>
              </a:spcBef>
              <a:spcAft>
                <a:spcPts val="0"/>
              </a:spcAft>
              <a:buNone/>
            </a:pPr>
            <a:r>
              <a:rPr altLang="en-GB" b="1" lang="en-GB" sz="2800">
                <a:solidFill>
                  <a:schemeClr val="dk1"/>
                </a:solidFill>
                <a:latin typeface="Calibri"/>
                <a:ea typeface="Calibri"/>
                <a:cs typeface="Calibri"/>
                <a:sym typeface="Calibri"/>
              </a:rPr>
              <a:t>Provide an application and discuss the information provided in your Cause-and-Effect diagram (approx. 1 minute).</a:t>
            </a:r>
            <a:endParaRPr/>
          </a:p>
        </p:txBody>
      </p:sp>
      <p:sp>
        <p:nvSpPr>
          <p:cNvPr id="167" name="Google Shape;167;p9"/>
          <p:cNvSpPr txBox="1"/>
          <p:nvPr/>
        </p:nvSpPr>
        <p:spPr>
          <a:xfrm>
            <a:off x="1932318" y="5874927"/>
            <a:ext cx="10041596" cy="369332"/>
          </a:xfrm>
          <a:prstGeom prst="rect">
            <a:avLst/>
          </a:prstGeom>
          <a:noFill/>
          <a:ln>
            <a:noFill/>
          </a:ln>
        </p:spPr>
        <p:txBody>
          <a:bodyPr anchor="t" anchorCtr="0" bIns="45700" lIns="91425" numCol="1" rIns="91425" spcFirstLastPara="1" tIns="45700" wrap="square">
            <a:spAutoFit/>
          </a:bodyPr>
          <a:lstStyle/>
          <a:p>
            <a:pPr algn="l" indent="-285750" lvl="0" marL="285750" marR="0" rtl="0">
              <a:spcBef>
                <a:spcPts val="0"/>
              </a:spcBef>
              <a:spcAft>
                <a:spcPts val="0"/>
              </a:spcAft>
              <a:buClr>
                <a:srgbClr val="FF0000"/>
              </a:buClr>
              <a:buSzPts val="1800"/>
              <a:buFont typeface="Arial"/>
              <a:buChar char="•"/>
            </a:pPr>
            <a:r>
              <a:rPr altLang="en-GB" b="1" lang="en-GB" sz="1800">
                <a:solidFill>
                  <a:srgbClr val="FF0000"/>
                </a:solidFill>
                <a:latin typeface="Arial"/>
                <a:ea typeface="Arial"/>
                <a:cs typeface="Arial"/>
                <a:sym typeface="Arial"/>
              </a:rPr>
              <a:t>Ensure that you provide a reference source for the Cause-and-Effect model on this slide</a:t>
            </a:r>
            <a:endParaRPr sz="1800">
              <a:solidFill>
                <a:schemeClr val="dk1"/>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F462350-10B7-E720-AF7F-A1365F6F70BB}"/>
              </a:ext>
            </a:extLst>
          </p:cNvPr>
          <p:cNvSpPr>
            <a:spLocks noGrp="1"/>
          </p:cNvSpPr>
          <p:nvPr>
            <p:ph idx="2" type="pic"/>
          </p:nvPr>
        </p:nvSpPr>
        <p:spPr/>
        <p:txBody>
          <a:bodyPr numCol="1">
            <a:normAutofit/>
          </a:bodyPr>
          <a:lstStyle/>
          <a:p>
            <a:r>
              <a:rPr altLang="en-GB" dirty="0" kern="100" lang="en-GB" sz="2000">
                <a:effectLst/>
                <a:latin charset="0" panose="020B0004020202020204" pitchFamily="34" typeface="Aptos"/>
                <a:ea charset="0" panose="020B0004020202020204" pitchFamily="34" typeface="Aptos"/>
                <a:cs charset="0" panose="02020603050405020304" pitchFamily="18" typeface="Times New Roman"/>
              </a:rPr>
              <a:t> </a:t>
            </a:r>
          </a:p>
          <a:p>
            <a:r>
              <a:rPr altLang="en-GB" dirty="0" kern="100" lang="en-GB" sz="2000">
                <a:latin charset="0" panose="020B0004020202020204" pitchFamily="34" typeface="Aptos"/>
                <a:ea charset="0" panose="020B0004020202020204" pitchFamily="34" typeface="Aptos"/>
                <a:cs charset="0" panose="020F0502020204030204" pitchFamily="34" typeface="Calibri"/>
              </a:rPr>
              <a:t>T</a:t>
            </a:r>
            <a:r>
              <a:rPr altLang="en-GB" dirty="0" kern="100" lang="en-GB" sz="2000">
                <a:effectLst/>
                <a:latin charset="0" panose="020B0004020202020204" pitchFamily="34" typeface="Aptos"/>
                <a:ea charset="0" panose="020B0004020202020204" pitchFamily="34" typeface="Aptos"/>
                <a:cs charset="0" panose="020F0502020204030204" pitchFamily="34" typeface="Calibri"/>
              </a:rPr>
              <a:t>he cause and effect diagram was used to identify the root causes of declining in-store sales at Green Haven Florists by grouping dividing factors into key categories. </a:t>
            </a:r>
          </a:p>
          <a:p>
            <a:r>
              <a:rPr dirty="0" lang="en-US" sz="2000">
                <a:latin charset="0" panose="020B0004020202020204" pitchFamily="34" typeface="Aptos"/>
                <a:cs charset="0" panose="020F0502020204030204" pitchFamily="34" typeface="Calibri"/>
              </a:rPr>
              <a:t>Under Methods, ineffective marketing techniques and a lack structured sales strategies have reduced customer footfall and awareness. The business depends heavily on word of mouth not on planned digital or promotional activity. </a:t>
            </a:r>
          </a:p>
          <a:p>
            <a:r>
              <a:rPr dirty="0" lang="en-US" sz="2000">
                <a:latin charset="0" panose="020B0004020202020204" pitchFamily="34" typeface="Aptos"/>
                <a:cs charset="0" panose="020F0502020204030204" pitchFamily="34" typeface="Calibri"/>
              </a:rPr>
              <a:t>Regarding Machines, the crucial issue is the limited online system and outdated website, which does restrict delivery options, online ordering and customer engagement compared to their competitors.</a:t>
            </a:r>
          </a:p>
          <a:p>
            <a:r>
              <a:rPr dirty="0" kern="100" lang="en-US" sz="2000">
                <a:effectLst/>
                <a:latin charset="0" panose="020B0004020202020204" pitchFamily="34" typeface="Aptos"/>
                <a:ea charset="0" panose="020B0004020202020204" pitchFamily="34" typeface="Aptos"/>
                <a:cs charset="0" panose="020F0502020204030204" pitchFamily="34" typeface="Calibri"/>
              </a:rPr>
              <a:t>Regarding People, limited digital marketing and time constraints faced by the owners made it hard to adapt to challenging consumer </a:t>
            </a:r>
            <a:r>
              <a:rPr dirty="0" err="1" kern="100" lang="en-US" sz="2000">
                <a:effectLst/>
                <a:latin charset="0" panose="020B0004020202020204" pitchFamily="34" typeface="Aptos"/>
                <a:ea charset="0" panose="020B0004020202020204" pitchFamily="34" typeface="Aptos"/>
                <a:cs charset="0" panose="020F0502020204030204" pitchFamily="34" typeface="Calibri"/>
              </a:rPr>
              <a:t>behaviour</a:t>
            </a:r>
            <a:r>
              <a:rPr dirty="0" kern="100" lang="en-US" sz="2000">
                <a:effectLst/>
                <a:latin charset="0" panose="020B0004020202020204" pitchFamily="34" typeface="Aptos"/>
                <a:ea charset="0" panose="020B0004020202020204" pitchFamily="34" typeface="Aptos"/>
                <a:cs charset="0" panose="020F0502020204030204" pitchFamily="34" typeface="Calibri"/>
              </a:rPr>
              <a:t> and to manage online growth effectively.</a:t>
            </a:r>
          </a:p>
          <a:p>
            <a:r>
              <a:rPr dirty="0" kern="100" lang="en-US" sz="2000">
                <a:latin charset="0" panose="020B0004020202020204" pitchFamily="34" typeface="Aptos"/>
                <a:ea charset="0" panose="020B0004020202020204" pitchFamily="34" typeface="Aptos"/>
                <a:cs charset="0" panose="020F0502020204030204" pitchFamily="34" typeface="Calibri"/>
              </a:rPr>
              <a:t>Under Materials, the sustainable packaging price and price of fresh flowers has increased which made Green Haven Florist less competitive compared to other larger online retailers.</a:t>
            </a:r>
          </a:p>
          <a:p>
            <a:r>
              <a:rPr dirty="0" kern="100" lang="en-US" sz="2000">
                <a:effectLst/>
                <a:latin charset="0" panose="020B0004020202020204" pitchFamily="34" typeface="Aptos"/>
                <a:ea charset="0" panose="020B0004020202020204" pitchFamily="34" typeface="Aptos"/>
                <a:cs charset="0" panose="020F0502020204030204" pitchFamily="34" typeface="Calibri"/>
              </a:rPr>
              <a:t>Under Measurements, there is limited use of performance data, like website traffic, tracking customer trends or marketing effectiveness, that reduces informed decision making. </a:t>
            </a:r>
          </a:p>
          <a:p>
            <a:r>
              <a:rPr dirty="0" kern="100" lang="en-US" sz="2000">
                <a:latin charset="0" panose="020B0004020202020204" pitchFamily="34" typeface="Aptos"/>
                <a:ea charset="0" panose="020B0004020202020204" pitchFamily="34" typeface="Aptos"/>
                <a:cs charset="0" panose="020F0502020204030204" pitchFamily="34" typeface="Calibri"/>
              </a:rPr>
              <a:t>Environmental factors involve increased competition from online florists and national chains and reduced high street footfall. </a:t>
            </a:r>
          </a:p>
          <a:p>
            <a:r>
              <a:rPr dirty="0" kern="100" lang="en-US" sz="2000">
                <a:effectLst/>
                <a:latin charset="0" panose="020B0004020202020204" pitchFamily="34" typeface="Aptos"/>
                <a:ea charset="0" panose="020B0004020202020204" pitchFamily="34" typeface="Aptos"/>
                <a:cs charset="0" panose="020F0502020204030204" pitchFamily="34" typeface="Calibri"/>
              </a:rPr>
              <a:t>As a result, the di</a:t>
            </a:r>
            <a:r>
              <a:rPr dirty="0" kern="100" lang="en-US" sz="2000">
                <a:latin charset="0" panose="020B0004020202020204" pitchFamily="34" typeface="Aptos"/>
                <a:ea charset="0" panose="020B0004020202020204" pitchFamily="34" typeface="Aptos"/>
                <a:cs charset="0" panose="020F0502020204030204" pitchFamily="34" typeface="Calibri"/>
              </a:rPr>
              <a:t>agram shows that the decline in sales was caused by technological, mix of operational and environmental factors, not only a single issue. </a:t>
            </a:r>
          </a:p>
          <a:p>
            <a:endParaRPr dirty="0" kern="100" lang="en-US" sz="2000">
              <a:effectLst/>
              <a:latin charset="0" panose="020B0004020202020204" pitchFamily="34" typeface="Aptos"/>
              <a:ea charset="0" panose="020B0004020202020204" pitchFamily="34" typeface="Aptos"/>
              <a:cs charset="0" panose="020F0502020204030204" pitchFamily="34" typeface="Calibri"/>
            </a:endParaRPr>
          </a:p>
          <a:p>
            <a:r>
              <a:rPr altLang="en-GB" dirty="0" i="0" lang="en-GB" strike="noStrike" sz="1200" u="none">
                <a:solidFill>
                  <a:srgbClr val="000000"/>
                </a:solidFill>
                <a:effectLst/>
                <a:latin typeface="+mn-lt"/>
              </a:rPr>
              <a:t>Institute of Leadership &amp; Management (2013) </a:t>
            </a:r>
            <a:r>
              <a:rPr altLang="en-GB" dirty="0" i="1" lang="en-GB" strike="noStrike" sz="1200" u="none">
                <a:solidFill>
                  <a:srgbClr val="000000"/>
                </a:solidFill>
                <a:effectLst/>
                <a:latin typeface="+mn-lt"/>
              </a:rPr>
              <a:t>Solving Problems and Making Decisions</a:t>
            </a:r>
            <a:r>
              <a:rPr altLang="en-GB" dirty="0" i="0" lang="en-GB" strike="noStrike" sz="1200" u="none">
                <a:solidFill>
                  <a:srgbClr val="000000"/>
                </a:solidFill>
                <a:effectLst/>
                <a:latin typeface="+mn-lt"/>
              </a:rPr>
              <a:t>, 5th </a:t>
            </a:r>
            <a:r>
              <a:rPr altLang="en-GB" dirty="0" err="1" i="0" lang="en-GB" strike="noStrike" sz="1200" u="none">
                <a:solidFill>
                  <a:srgbClr val="000000"/>
                </a:solidFill>
                <a:effectLst/>
                <a:latin typeface="+mn-lt"/>
              </a:rPr>
              <a:t>edn</a:t>
            </a:r>
            <a:r>
              <a:rPr altLang="en-GB" dirty="0" i="0" lang="en-GB" strike="noStrike" sz="1200" u="none">
                <a:solidFill>
                  <a:srgbClr val="000000"/>
                </a:solidFill>
                <a:effectLst/>
                <a:latin typeface="+mn-lt"/>
              </a:rPr>
              <a:t>., Routledge, Abingdon, Session C: Finding a Solution, pp. </a:t>
            </a:r>
            <a:r>
              <a:rPr dirty="0" i="0" kern="100" lang="en-US" strike="noStrike" sz="1200" u="none">
                <a:solidFill>
                  <a:srgbClr val="000000"/>
                </a:solidFill>
                <a:latin typeface="+mn-lt"/>
                <a:cs charset="0" panose="020F0502020204030204" pitchFamily="34" typeface="Calibri"/>
              </a:rPr>
              <a:t>47-53. </a:t>
            </a:r>
            <a:endParaRPr dirty="0" kern="100" lang="en-US" sz="1200">
              <a:effectLst/>
              <a:latin typeface="+mn-lt"/>
              <a:ea charset="0" panose="020B0004020202020204" pitchFamily="34" typeface="Aptos"/>
              <a:cs charset="0" panose="020F0502020204030204" pitchFamily="34" typeface="Calibri"/>
            </a:endParaRPr>
          </a:p>
        </p:txBody>
      </p:sp>
    </p:spTree>
    <p:extLst>
      <p:ext uri="{BB962C8B-B14F-4D97-AF65-F5344CB8AC3E}">
        <p14:creationId xmlns:p14="http://schemas.microsoft.com/office/powerpoint/2010/main" val="1792694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0"/>
          <p:cNvSpPr txBox="1">
            <a:spLocks noGrp="1"/>
          </p:cNvSpPr>
          <p:nvPr>
            <p:ph type="title"/>
          </p:nvPr>
        </p:nvSpPr>
        <p:spPr>
          <a:xfrm>
            <a:off x="838200" y="563533"/>
            <a:ext cx="10515600" cy="930275"/>
          </a:xfrm>
          <a:prstGeom prst="rect">
            <a:avLst/>
          </a:prstGeom>
          <a:noFill/>
          <a:ln>
            <a:noFill/>
          </a:ln>
        </p:spPr>
        <p:txBody>
          <a:bodyPr anchor="ctr" anchorCtr="0" bIns="45700" lIns="91425" numCol="1" rIns="91425" spcFirstLastPara="1" tIns="45700" wrap="square">
            <a:noAutofit/>
          </a:bodyPr>
          <a:lstStyle/>
          <a:p>
            <a:pPr algn="l" indent="0" lvl="0" marL="0" rtl="0">
              <a:lnSpc>
                <a:spcPct val="90000"/>
              </a:lnSpc>
              <a:spcBef>
                <a:spcPts val="0"/>
              </a:spcBef>
              <a:spcAft>
                <a:spcPts val="0"/>
              </a:spcAft>
              <a:buClr>
                <a:schemeClr val="dk1"/>
              </a:buClr>
              <a:buSzPts val="3200"/>
              <a:buFont typeface="Arial"/>
              <a:buNone/>
            </a:pPr>
            <a:r>
              <a:rPr altLang="en-GB" b="1" dirty="0" lang="en-GB" sz="3200" u="sng">
                <a:latin typeface="Arial"/>
                <a:ea typeface="Arial"/>
                <a:cs typeface="Arial"/>
                <a:sym typeface="Arial"/>
              </a:rPr>
              <a:t>Provide a summary of your Key Findings (approx. 30 seconds)</a:t>
            </a:r>
            <a:endParaRPr dirty="0"/>
          </a:p>
        </p:txBody>
      </p:sp>
      <p:sp>
        <p:nvSpPr>
          <p:cNvPr id="173" name="Google Shape;173;p10"/>
          <p:cNvSpPr txBox="1">
            <a:spLocks noGrp="1"/>
          </p:cNvSpPr>
          <p:nvPr>
            <p:ph idx="1" type="body"/>
          </p:nvPr>
        </p:nvSpPr>
        <p:spPr>
          <a:xfrm>
            <a:off x="838200" y="2141537"/>
            <a:ext cx="10515600" cy="4351338"/>
          </a:xfrm>
          <a:prstGeom prst="rect">
            <a:avLst/>
          </a:prstGeom>
          <a:noFill/>
          <a:ln>
            <a:noFill/>
          </a:ln>
        </p:spPr>
        <p:txBody>
          <a:bodyPr anchor="t" anchorCtr="0" bIns="45700" lIns="91425" numCol="1" rIns="91425" spcFirstLastPara="1" tIns="45700" wrap="square">
            <a:normAutofit/>
          </a:bodyPr>
          <a:lstStyle/>
          <a:p>
            <a:pPr algn="l" indent="-228600" lvl="0" marL="228600" rtl="0">
              <a:lnSpc>
                <a:spcPct val="90000"/>
              </a:lnSpc>
              <a:spcBef>
                <a:spcPts val="0"/>
              </a:spcBef>
              <a:spcAft>
                <a:spcPts val="0"/>
              </a:spcAft>
              <a:buClr>
                <a:schemeClr val="dk1"/>
              </a:buClr>
              <a:buSzPts val="2800"/>
              <a:buChar char="•"/>
            </a:pPr>
            <a:r>
              <a:rPr altLang="en-GB" dirty="0" lang="en-GB">
                <a:latin typeface="Arial"/>
                <a:ea typeface="Arial"/>
                <a:cs typeface="Arial"/>
                <a:sym typeface="Arial"/>
              </a:rPr>
              <a:t>Detail and discuss the key findings from your presentation:</a:t>
            </a:r>
            <a:endParaRPr dirty="0"/>
          </a:p>
          <a:p>
            <a:pPr algn="l" indent="-165100" lvl="0" marL="228600" rtl="0">
              <a:lnSpc>
                <a:spcPct val="90000"/>
              </a:lnSpc>
              <a:spcBef>
                <a:spcPts val="1000"/>
              </a:spcBef>
              <a:spcAft>
                <a:spcPts val="0"/>
              </a:spcAft>
              <a:buClr>
                <a:schemeClr val="dk1"/>
              </a:buClr>
              <a:buSzPts val="1000"/>
              <a:buNone/>
            </a:pPr>
            <a:endParaRPr dirty="0" sz="1000">
              <a:latin typeface="Arial"/>
              <a:ea typeface="Arial"/>
              <a:cs typeface="Arial"/>
              <a:sym typeface="Arial"/>
            </a:endParaRPr>
          </a:p>
          <a:p>
            <a:pPr algn="l" indent="-228600" lvl="2" marL="1143000" rtl="0">
              <a:lnSpc>
                <a:spcPct val="90000"/>
              </a:lnSpc>
              <a:spcBef>
                <a:spcPts val="500"/>
              </a:spcBef>
              <a:spcAft>
                <a:spcPts val="0"/>
              </a:spcAft>
              <a:buClr>
                <a:schemeClr val="dk1"/>
              </a:buClr>
              <a:buSzPts val="2400"/>
              <a:buChar char="•"/>
            </a:pPr>
            <a:r>
              <a:rPr altLang="en-GB" b="1" dirty="0" lang="en-GB" sz="2400">
                <a:latin typeface="Arial"/>
                <a:ea typeface="Arial"/>
                <a:cs typeface="Arial"/>
                <a:sym typeface="Arial"/>
              </a:rPr>
              <a:t>Key Finding 1</a:t>
            </a:r>
            <a:r>
              <a:rPr altLang="en-GB" dirty="0" lang="en-GB" sz="2400">
                <a:latin typeface="Arial"/>
                <a:ea typeface="Arial"/>
                <a:cs typeface="Arial"/>
                <a:sym typeface="Arial"/>
              </a:rPr>
              <a:t>: </a:t>
            </a:r>
            <a:endParaRPr dirty="0"/>
          </a:p>
          <a:p>
            <a:pPr algn="l" indent="-50800" lvl="0" marL="228600" rtl="0">
              <a:lnSpc>
                <a:spcPct val="90000"/>
              </a:lnSpc>
              <a:spcBef>
                <a:spcPts val="1000"/>
              </a:spcBef>
              <a:spcAft>
                <a:spcPts val="0"/>
              </a:spcAft>
              <a:buClr>
                <a:schemeClr val="dk1"/>
              </a:buClr>
              <a:buSzPts val="2800"/>
              <a:buNone/>
            </a:pPr>
            <a:endParaRPr dirty="0">
              <a:latin typeface="Arial"/>
              <a:ea typeface="Arial"/>
              <a:cs typeface="Arial"/>
              <a:sym typeface="Arial"/>
            </a:endParaRPr>
          </a:p>
          <a:p>
            <a:pPr algn="l" indent="-228600" lvl="2" marL="1143000" rtl="0">
              <a:lnSpc>
                <a:spcPct val="90000"/>
              </a:lnSpc>
              <a:spcBef>
                <a:spcPts val="500"/>
              </a:spcBef>
              <a:spcAft>
                <a:spcPts val="0"/>
              </a:spcAft>
              <a:buClr>
                <a:schemeClr val="dk1"/>
              </a:buClr>
              <a:buSzPts val="2400"/>
              <a:buChar char="•"/>
            </a:pPr>
            <a:r>
              <a:rPr altLang="en-GB" b="1" dirty="0" lang="en-GB" sz="2400">
                <a:latin typeface="Arial"/>
                <a:ea typeface="Arial"/>
                <a:cs typeface="Arial"/>
                <a:sym typeface="Arial"/>
              </a:rPr>
              <a:t>Key Finding 2</a:t>
            </a:r>
            <a:r>
              <a:rPr altLang="en-GB" dirty="0" lang="en-GB" sz="2400">
                <a:latin typeface="Arial"/>
                <a:ea typeface="Arial"/>
                <a:cs typeface="Arial"/>
                <a:sym typeface="Arial"/>
              </a:rPr>
              <a:t>: </a:t>
            </a:r>
            <a:endParaRPr dirty="0"/>
          </a:p>
          <a:p>
            <a:pPr algn="l" indent="-50800" lvl="0" marL="228600" rtl="0">
              <a:lnSpc>
                <a:spcPct val="90000"/>
              </a:lnSpc>
              <a:spcBef>
                <a:spcPts val="1000"/>
              </a:spcBef>
              <a:spcAft>
                <a:spcPts val="0"/>
              </a:spcAft>
              <a:buClr>
                <a:schemeClr val="dk1"/>
              </a:buClr>
              <a:buSzPts val="2800"/>
              <a:buNone/>
            </a:pPr>
            <a:endParaRPr dirty="0">
              <a:latin typeface="Arial"/>
              <a:ea typeface="Arial"/>
              <a:cs typeface="Arial"/>
              <a:sym typeface="Arial"/>
            </a:endParaRPr>
          </a:p>
          <a:p>
            <a:pPr algn="l" indent="-228600" lvl="2" marL="1143000" rtl="0">
              <a:lnSpc>
                <a:spcPct val="90000"/>
              </a:lnSpc>
              <a:spcBef>
                <a:spcPts val="500"/>
              </a:spcBef>
              <a:spcAft>
                <a:spcPts val="0"/>
              </a:spcAft>
              <a:buClr>
                <a:schemeClr val="dk1"/>
              </a:buClr>
              <a:buSzPts val="2400"/>
              <a:buChar char="•"/>
            </a:pPr>
            <a:r>
              <a:rPr altLang="en-GB" b="1" dirty="0" lang="en-GB" sz="2400">
                <a:latin typeface="Arial"/>
                <a:ea typeface="Arial"/>
                <a:cs typeface="Arial"/>
                <a:sym typeface="Arial"/>
              </a:rPr>
              <a:t>Key Finding 3</a:t>
            </a:r>
            <a:r>
              <a:rPr altLang="en-GB" dirty="0" lang="en-GB" sz="2400">
                <a:latin typeface="Arial"/>
                <a:ea typeface="Arial"/>
                <a:cs typeface="Arial"/>
                <a:sym typeface="Arial"/>
              </a:rPr>
              <a:t>: </a:t>
            </a:r>
            <a:endParaRPr dirty="0"/>
          </a:p>
          <a:p>
            <a:pPr algn="l" indent="0" lvl="0" marL="0" rtl="0">
              <a:lnSpc>
                <a:spcPct val="90000"/>
              </a:lnSpc>
              <a:spcBef>
                <a:spcPts val="1000"/>
              </a:spcBef>
              <a:spcAft>
                <a:spcPts val="0"/>
              </a:spcAft>
              <a:buClr>
                <a:schemeClr val="dk1"/>
              </a:buClr>
              <a:buSzPts val="2800"/>
              <a:buNone/>
            </a:pPr>
            <a:endParaRPr dirty="0">
              <a:latin typeface="Arial"/>
              <a:ea typeface="Arial"/>
              <a:cs typeface="Arial"/>
              <a:sym typeface="Arial"/>
            </a:endParaRPr>
          </a:p>
          <a:p>
            <a:pPr algn="l" indent="-228600" lvl="2" marL="1143000" rtl="0">
              <a:lnSpc>
                <a:spcPct val="90000"/>
              </a:lnSpc>
              <a:spcBef>
                <a:spcPts val="500"/>
              </a:spcBef>
              <a:spcAft>
                <a:spcPts val="0"/>
              </a:spcAft>
              <a:buClr>
                <a:schemeClr val="dk1"/>
              </a:buClr>
              <a:buSzPts val="2400"/>
              <a:buChar char="•"/>
            </a:pPr>
            <a:r>
              <a:rPr altLang="en-GB" b="1" dirty="0" lang="en-GB" sz="2400">
                <a:latin typeface="Arial"/>
                <a:ea typeface="Arial"/>
                <a:cs typeface="Arial"/>
                <a:sym typeface="Arial"/>
              </a:rPr>
              <a:t>Key Finding 4</a:t>
            </a:r>
            <a:r>
              <a:rPr altLang="en-GB" dirty="0" lang="en-GB" sz="2400">
                <a:latin typeface="Arial"/>
                <a:ea typeface="Arial"/>
                <a:cs typeface="Arial"/>
                <a:sym typeface="Arial"/>
              </a:rPr>
              <a:t>: </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D35D825-B02A-C1F0-4A53-34B4D33A7158}"/>
              </a:ext>
            </a:extLst>
          </p:cNvPr>
          <p:cNvSpPr>
            <a:spLocks noGrp="1"/>
          </p:cNvSpPr>
          <p:nvPr>
            <p:ph idx="2" type="pic"/>
          </p:nvPr>
        </p:nvSpPr>
        <p:spPr>
          <a:xfrm>
            <a:off x="0" y="304800"/>
            <a:ext cx="12192000" cy="6858000"/>
          </a:xfrm>
        </p:spPr>
        <p:txBody>
          <a:bodyPr numCol="1"/>
          <a:lstStyle/>
          <a:p>
            <a:endParaRPr dirty="0" lang="en-US" sz="2000"/>
          </a:p>
          <a:p>
            <a:r>
              <a:rPr dirty="0" lang="en-US" sz="2000"/>
              <a:t>Key finding 1: (Rising operational costs)– The price of sustainable materials and imported flowers has increased which has put pressure on profit margins which which is making it harder to keep the florist’s eco friendly practices. </a:t>
            </a:r>
          </a:p>
          <a:p>
            <a:endParaRPr dirty="0" lang="en-US" sz="2000"/>
          </a:p>
          <a:p>
            <a:r>
              <a:rPr dirty="0" lang="en-US" sz="2000"/>
              <a:t>Key finding 2: (Declining in store sales and foot traffic) – Green Haven Florist has faced a 30% drop in store because of the some shoppers visiting the higher street and growing a preference for better and convenient inline flower delivery services.</a:t>
            </a:r>
          </a:p>
          <a:p>
            <a:endParaRPr dirty="0" lang="en-US" sz="2000"/>
          </a:p>
          <a:p>
            <a:r>
              <a:rPr dirty="0" lang="en-US" sz="2000"/>
              <a:t>Key finding 3: (Changing customer expectations and higher competition) – online retailers and new local competitors provide lower prices, strong branding and flexible delivery. These days, customers will choose same day delivery, subscription services and easy online ordering, but Green Haven Florist is struggling to offer this. </a:t>
            </a:r>
          </a:p>
          <a:p>
            <a:endParaRPr dirty="0" lang="en-US" sz="2000"/>
          </a:p>
          <a:p>
            <a:r>
              <a:rPr dirty="0" lang="en-US" sz="2000"/>
              <a:t>Key finding 4: (Weak digital presence) – the website currently is outdated and their digital marketing is weak, this reduces the shop’s visibility, especially to customers which are young and online focused, while their competitors e-commerce and social media works effectively for them.</a:t>
            </a:r>
          </a:p>
          <a:p>
            <a:endParaRPr dirty="0" lang="en-US"/>
          </a:p>
          <a:p>
            <a:endParaRPr dirty="0" lang="en-US"/>
          </a:p>
        </p:txBody>
      </p:sp>
    </p:spTree>
    <p:extLst>
      <p:ext uri="{BB962C8B-B14F-4D97-AF65-F5344CB8AC3E}">
        <p14:creationId xmlns:p14="http://schemas.microsoft.com/office/powerpoint/2010/main" val="38432384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11"/>
          <p:cNvSpPr txBox="1">
            <a:spLocks noGrp="1"/>
          </p:cNvSpPr>
          <p:nvPr>
            <p:ph type="title"/>
          </p:nvPr>
        </p:nvSpPr>
        <p:spPr>
          <a:xfrm>
            <a:off x="838200" y="365125"/>
            <a:ext cx="10515600" cy="796925"/>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4400"/>
              <a:buFont typeface="Arial"/>
              <a:buNone/>
            </a:pPr>
            <a:r>
              <a:rPr altLang="en-GB" b="1" lang="en-GB">
                <a:latin typeface="Arial"/>
                <a:ea typeface="Arial"/>
                <a:cs typeface="Arial"/>
                <a:sym typeface="Arial"/>
              </a:rPr>
              <a:t>Reference List:</a:t>
            </a:r>
            <a:endParaRPr/>
          </a:p>
        </p:txBody>
      </p:sp>
      <p:sp>
        <p:nvSpPr>
          <p:cNvPr id="179" name="Google Shape;179;p11"/>
          <p:cNvSpPr txBox="1">
            <a:spLocks noGrp="1"/>
          </p:cNvSpPr>
          <p:nvPr>
            <p:ph idx="1" type="body"/>
          </p:nvPr>
        </p:nvSpPr>
        <p:spPr>
          <a:xfrm>
            <a:off x="734683" y="1460365"/>
            <a:ext cx="10515600" cy="4351338"/>
          </a:xfrm>
          <a:prstGeom prst="rect">
            <a:avLst/>
          </a:prstGeom>
          <a:noFill/>
          <a:ln>
            <a:noFill/>
          </a:ln>
        </p:spPr>
        <p:txBody>
          <a:bodyPr anchor="t" anchorCtr="0" bIns="45700" lIns="91425" numCol="1" rIns="91425" spcFirstLastPara="1" tIns="45700" wrap="square">
            <a:normAutofit/>
          </a:bodyPr>
          <a:lstStyle/>
          <a:p>
            <a:pPr algn="just" indent="-228600" lvl="0" marL="228600" rtl="0">
              <a:lnSpc>
                <a:spcPct val="90000"/>
              </a:lnSpc>
              <a:spcBef>
                <a:spcPts val="0"/>
              </a:spcBef>
              <a:spcAft>
                <a:spcPts val="0"/>
              </a:spcAft>
              <a:buClr>
                <a:schemeClr val="dk1"/>
              </a:buClr>
              <a:buSzPts val="2800"/>
              <a:buChar char="•"/>
            </a:pPr>
            <a:r>
              <a:rPr altLang="en-GB" lang="en-GB">
                <a:latin typeface="Arial"/>
                <a:ea typeface="Arial"/>
                <a:cs typeface="Arial"/>
                <a:sym typeface="Arial"/>
              </a:rPr>
              <a:t>Provide a list of the sources you have used in this presentation.</a:t>
            </a:r>
            <a:endParaRPr/>
          </a:p>
          <a:p>
            <a:pPr algn="just" indent="0" lvl="0" marL="0" rtl="0">
              <a:lnSpc>
                <a:spcPct val="90000"/>
              </a:lnSpc>
              <a:spcBef>
                <a:spcPts val="1000"/>
              </a:spcBef>
              <a:spcAft>
                <a:spcPts val="0"/>
              </a:spcAft>
              <a:buClr>
                <a:schemeClr val="dk1"/>
              </a:buClr>
              <a:buSzPts val="2800"/>
              <a:buNone/>
            </a:pPr>
            <a:endParaRPr>
              <a:latin typeface="Arial"/>
              <a:ea typeface="Arial"/>
              <a:cs typeface="Arial"/>
              <a:sym typeface="Arial"/>
            </a:endParaRPr>
          </a:p>
          <a:p>
            <a:pPr algn="just" indent="-228600" lvl="0" marL="228600" rtl="0">
              <a:lnSpc>
                <a:spcPct val="90000"/>
              </a:lnSpc>
              <a:spcBef>
                <a:spcPts val="1000"/>
              </a:spcBef>
              <a:spcAft>
                <a:spcPts val="0"/>
              </a:spcAft>
              <a:buClr>
                <a:schemeClr val="dk1"/>
              </a:buClr>
              <a:buSzPts val="2800"/>
              <a:buChar char="•"/>
            </a:pPr>
            <a:r>
              <a:rPr altLang="en-GB" lang="en-GB">
                <a:latin typeface="Arial"/>
                <a:ea typeface="Arial"/>
                <a:cs typeface="Arial"/>
                <a:sym typeface="Arial"/>
              </a:rPr>
              <a:t>Note: You should not include any sources that have not been specifically cited in the previous slides.</a:t>
            </a:r>
            <a:endParaRPr/>
          </a:p>
          <a:p>
            <a:pPr algn="just" indent="-50800" lvl="0" marL="228600" rtl="0">
              <a:lnSpc>
                <a:spcPct val="90000"/>
              </a:lnSpc>
              <a:spcBef>
                <a:spcPts val="1000"/>
              </a:spcBef>
              <a:spcAft>
                <a:spcPts val="0"/>
              </a:spcAft>
              <a:buClr>
                <a:schemeClr val="dk1"/>
              </a:buClr>
              <a:buSzPts val="2800"/>
              <a:buNone/>
            </a:pPr>
            <a:endParaRPr>
              <a:latin typeface="Arial"/>
              <a:ea typeface="Arial"/>
              <a:cs typeface="Arial"/>
              <a:sym typeface="Arial"/>
            </a:endParaRPr>
          </a:p>
          <a:p>
            <a:pPr algn="just" indent="-228600" lvl="0" marL="228600" rtl="0">
              <a:lnSpc>
                <a:spcPct val="90000"/>
              </a:lnSpc>
              <a:spcBef>
                <a:spcPts val="1000"/>
              </a:spcBef>
              <a:spcAft>
                <a:spcPts val="0"/>
              </a:spcAft>
              <a:buClr>
                <a:schemeClr val="dk1"/>
              </a:buClr>
              <a:buSzPts val="2800"/>
              <a:buChar char="•"/>
            </a:pPr>
            <a:r>
              <a:rPr altLang="en-GB" lang="en-GB">
                <a:latin typeface="Arial"/>
                <a:ea typeface="Arial"/>
                <a:cs typeface="Arial"/>
                <a:sym typeface="Arial"/>
              </a:rPr>
              <a:t>Ensure this list is presented in the correct format. See the Harvard Reference Handbook for further clarification. </a:t>
            </a:r>
            <a:endParaRPr/>
          </a:p>
          <a:p>
            <a:pPr algn="just" indent="0" lvl="0" marL="0" rtl="0">
              <a:lnSpc>
                <a:spcPct val="90000"/>
              </a:lnSpc>
              <a:spcBef>
                <a:spcPts val="1000"/>
              </a:spcBef>
              <a:spcAft>
                <a:spcPts val="0"/>
              </a:spcAft>
              <a:buClr>
                <a:schemeClr val="dk1"/>
              </a:buClr>
              <a:buSzPts val="1600"/>
              <a:buNone/>
            </a:pPr>
            <a:endParaRPr sz="1600">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CBB029C-1018-1C6A-D5E3-80452BDDA445}"/>
              </a:ext>
            </a:extLst>
          </p:cNvPr>
          <p:cNvSpPr>
            <a:spLocks noGrp="1"/>
          </p:cNvSpPr>
          <p:nvPr>
            <p:ph idx="2" type="pic"/>
          </p:nvPr>
        </p:nvSpPr>
        <p:spPr/>
        <p:txBody>
          <a:bodyPr numCol="1"/>
          <a:lstStyle/>
          <a:p>
            <a:r>
              <a:rPr dirty="0" lang="en-US"/>
              <a:t>Reference list: </a:t>
            </a:r>
          </a:p>
          <a:p>
            <a:endParaRPr dirty="0" lang="en-US"/>
          </a:p>
          <a:p>
            <a:pPr algn="l"/>
            <a:r>
              <a:rPr altLang="en-GB" b="0" dirty="0" i="0" lang="en-GB" strike="noStrike" u="none">
                <a:solidFill>
                  <a:srgbClr val="000000"/>
                </a:solidFill>
                <a:effectLst/>
                <a:latin charset="0" panose="020F0502020204030204" pitchFamily="34" typeface="Calibri"/>
              </a:rPr>
              <a:t>GoCardless (2021). </a:t>
            </a:r>
            <a:r>
              <a:rPr altLang="en-GB" b="0" dirty="0" i="1" lang="en-GB" strike="noStrike" u="none">
                <a:solidFill>
                  <a:srgbClr val="000000"/>
                </a:solidFill>
                <a:effectLst/>
                <a:latin charset="0" panose="020F0502020204030204" pitchFamily="34" typeface="Calibri"/>
              </a:rPr>
              <a:t>What Is a PESTEL Analysis?</a:t>
            </a:r>
            <a:r>
              <a:rPr altLang="en-GB" b="0" dirty="0" i="0" lang="en-GB" strike="noStrike" u="none">
                <a:solidFill>
                  <a:srgbClr val="000000"/>
                </a:solidFill>
                <a:effectLst/>
                <a:latin charset="0" panose="020F0502020204030204" pitchFamily="34" typeface="Calibri"/>
              </a:rPr>
              <a:t> [online] </a:t>
            </a:r>
            <a:r>
              <a:rPr altLang="en-GB" b="0" dirty="0" err="1" i="0" lang="en-GB" strike="noStrike" u="none">
                <a:solidFill>
                  <a:srgbClr val="000000"/>
                </a:solidFill>
                <a:effectLst/>
                <a:latin charset="0" panose="020F0502020204030204" pitchFamily="34" typeface="Calibri"/>
              </a:rPr>
              <a:t>gocardless.com</a:t>
            </a:r>
            <a:r>
              <a:rPr altLang="en-GB" b="0" dirty="0" i="0" lang="en-GB" strike="noStrike" u="none">
                <a:solidFill>
                  <a:srgbClr val="000000"/>
                </a:solidFill>
                <a:effectLst/>
                <a:latin charset="0" panose="020F0502020204030204" pitchFamily="34" typeface="Calibri"/>
              </a:rPr>
              <a:t>. Available at: </a:t>
            </a:r>
            <a:r>
              <a:rPr altLang="en-GB" b="0" dirty="0" i="0" lang="en-GB" strike="noStrike" u="none">
                <a:solidFill>
                  <a:srgbClr val="000000"/>
                </a:solidFill>
                <a:effectLst/>
                <a:latin charset="0" panose="020F0502020204030204" pitchFamily="34" typeface="Calibri"/>
                <a:hlinkClick r:id="rId2"/>
              </a:rPr>
              <a:t>https://gocardless.com/guides/posts/what-is-a-pestel-analysis/</a:t>
            </a:r>
            <a:r>
              <a:rPr altLang="en-GB" b="0" dirty="0" i="0" lang="en-GB" strike="noStrike" u="none">
                <a:solidFill>
                  <a:srgbClr val="000000"/>
                </a:solidFill>
                <a:effectLst/>
                <a:latin charset="0" panose="020F0502020204030204" pitchFamily="34" typeface="Calibri"/>
              </a:rPr>
              <a:t>. </a:t>
            </a:r>
          </a:p>
          <a:p>
            <a:pPr algn="l"/>
            <a:endParaRPr altLang="en-GB" dirty="0" lang="en-GB">
              <a:solidFill>
                <a:srgbClr val="000000"/>
              </a:solidFill>
              <a:latin charset="0" panose="020F0502020204030204" pitchFamily="34" typeface="Calibri"/>
            </a:endParaRPr>
          </a:p>
          <a:p>
            <a:pPr algn="l"/>
            <a:r>
              <a:rPr altLang="en-GB" dirty="0" lang="en-GB" strike="noStrike" sz="1800" u="none">
                <a:solidFill>
                  <a:srgbClr val="000000"/>
                </a:solidFill>
                <a:effectLst/>
                <a:latin typeface="+mn-lt"/>
              </a:rPr>
              <a:t>Institute of Leadership &amp; Management (2013) Solving Problems and Making Decisions, 5th </a:t>
            </a:r>
            <a:r>
              <a:rPr altLang="en-GB" dirty="0" err="1" lang="en-GB" strike="noStrike" sz="1800" u="none">
                <a:solidFill>
                  <a:srgbClr val="000000"/>
                </a:solidFill>
                <a:effectLst/>
                <a:latin typeface="+mn-lt"/>
              </a:rPr>
              <a:t>edn</a:t>
            </a:r>
            <a:r>
              <a:rPr altLang="en-GB" dirty="0" lang="en-GB" strike="noStrike" sz="1800" u="none">
                <a:solidFill>
                  <a:srgbClr val="000000"/>
                </a:solidFill>
                <a:effectLst/>
                <a:latin typeface="+mn-lt"/>
              </a:rPr>
              <a:t>., Routledge, Abingdon, pp. 56–57.</a:t>
            </a:r>
          </a:p>
          <a:p>
            <a:pPr algn="l"/>
            <a:endParaRPr altLang="en-GB" b="0" dirty="0" i="0" lang="en-GB">
              <a:solidFill>
                <a:srgbClr val="000000"/>
              </a:solidFill>
              <a:latin typeface="+mn-lt"/>
            </a:endParaRPr>
          </a:p>
          <a:p>
            <a:pPr algn="l"/>
            <a:r>
              <a:rPr altLang="en-GB" dirty="0" i="0" lang="en-GB" strike="noStrike" sz="1800" u="none">
                <a:solidFill>
                  <a:srgbClr val="000000"/>
                </a:solidFill>
                <a:effectLst/>
                <a:latin typeface="+mn-lt"/>
              </a:rPr>
              <a:t>Institute of Leadership &amp; Management (2013) </a:t>
            </a:r>
            <a:r>
              <a:rPr altLang="en-GB" dirty="0" i="1" lang="en-GB" strike="noStrike" sz="1800" u="none">
                <a:solidFill>
                  <a:srgbClr val="000000"/>
                </a:solidFill>
                <a:effectLst/>
                <a:latin typeface="+mn-lt"/>
              </a:rPr>
              <a:t>Solving Problems and Making Decisions</a:t>
            </a:r>
            <a:r>
              <a:rPr altLang="en-GB" dirty="0" i="0" lang="en-GB" strike="noStrike" sz="1800" u="none">
                <a:solidFill>
                  <a:srgbClr val="000000"/>
                </a:solidFill>
                <a:effectLst/>
                <a:latin typeface="+mn-lt"/>
              </a:rPr>
              <a:t>, 5th </a:t>
            </a:r>
            <a:r>
              <a:rPr altLang="en-GB" dirty="0" err="1" i="0" lang="en-GB" strike="noStrike" sz="1800" u="none">
                <a:solidFill>
                  <a:srgbClr val="000000"/>
                </a:solidFill>
                <a:effectLst/>
                <a:latin typeface="+mn-lt"/>
              </a:rPr>
              <a:t>edn</a:t>
            </a:r>
            <a:r>
              <a:rPr altLang="en-GB" dirty="0" i="0" lang="en-GB" strike="noStrike" sz="1800" u="none">
                <a:solidFill>
                  <a:srgbClr val="000000"/>
                </a:solidFill>
                <a:effectLst/>
                <a:latin typeface="+mn-lt"/>
              </a:rPr>
              <a:t>., Routledge, Abingdon, Session C: Finding a Solution, pp. </a:t>
            </a:r>
            <a:r>
              <a:rPr i="0" kern="100" lang="en-US" strike="noStrike" sz="1800" u="none">
                <a:solidFill>
                  <a:srgbClr val="000000"/>
                </a:solidFill>
                <a:latin typeface="+mn-lt"/>
                <a:cs charset="0" panose="020F0502020204030204" pitchFamily="34" typeface="Calibri"/>
              </a:rPr>
              <a:t>47-53. </a:t>
            </a:r>
            <a:endParaRPr altLang="en-GB" b="0" dirty="0" i="0" lang="en-GB" strike="noStrike" u="none">
              <a:solidFill>
                <a:srgbClr val="000000"/>
              </a:solidFill>
              <a:effectLst/>
              <a:latin charset="0" panose="020F0502020204030204" pitchFamily="34" typeface="Calibri"/>
            </a:endParaRPr>
          </a:p>
          <a:p>
            <a:pPr algn="l"/>
            <a:endParaRPr altLang="en-GB" dirty="0" lang="en-GB">
              <a:solidFill>
                <a:srgbClr val="000000"/>
              </a:solidFill>
              <a:latin charset="0" panose="020F0502020204030204" pitchFamily="34" typeface="Calibri"/>
            </a:endParaRPr>
          </a:p>
          <a:p>
            <a:pPr algn="l"/>
            <a:r>
              <a:rPr altLang="en-GB" b="0" dirty="0" err="1" i="0" lang="en-GB" strike="noStrike" u="none">
                <a:solidFill>
                  <a:srgbClr val="000000"/>
                </a:solidFill>
                <a:effectLst/>
                <a:latin charset="0" panose="020F0502020204030204" pitchFamily="34" typeface="Calibri"/>
              </a:rPr>
              <a:t>Leanscape</a:t>
            </a:r>
            <a:r>
              <a:rPr altLang="en-GB" b="0" dirty="0" i="0" lang="en-GB" strike="noStrike" u="none">
                <a:solidFill>
                  <a:srgbClr val="000000"/>
                </a:solidFill>
                <a:effectLst/>
                <a:latin charset="0" panose="020F0502020204030204" pitchFamily="34" typeface="Calibri"/>
              </a:rPr>
              <a:t> (2026). </a:t>
            </a:r>
            <a:r>
              <a:rPr altLang="en-GB" b="0" dirty="0" err="1" i="1" lang="en-GB" strike="noStrike" u="none">
                <a:solidFill>
                  <a:srgbClr val="000000"/>
                </a:solidFill>
                <a:effectLst/>
                <a:latin charset="0" panose="020F0502020204030204" pitchFamily="34" typeface="Calibri"/>
              </a:rPr>
              <a:t>Leanscape</a:t>
            </a:r>
            <a:r>
              <a:rPr altLang="en-GB" b="0" dirty="0" i="1" lang="en-GB" strike="noStrike" u="none">
                <a:solidFill>
                  <a:srgbClr val="000000"/>
                </a:solidFill>
                <a:effectLst/>
                <a:latin charset="0" panose="020F0502020204030204" pitchFamily="34" typeface="Calibri"/>
              </a:rPr>
              <a:t> | Business Transformation &amp; Operational Excellence</a:t>
            </a:r>
            <a:r>
              <a:rPr altLang="en-GB" b="0" dirty="0" i="0" lang="en-GB" strike="noStrike" u="none">
                <a:solidFill>
                  <a:srgbClr val="000000"/>
                </a:solidFill>
                <a:effectLst/>
                <a:latin charset="0" panose="020F0502020204030204" pitchFamily="34" typeface="Calibri"/>
              </a:rPr>
              <a:t>. [online] </a:t>
            </a:r>
            <a:r>
              <a:rPr altLang="en-GB" b="0" dirty="0" err="1" i="0" lang="en-GB" strike="noStrike" u="none">
                <a:solidFill>
                  <a:srgbClr val="000000"/>
                </a:solidFill>
                <a:effectLst/>
                <a:latin charset="0" panose="020F0502020204030204" pitchFamily="34" typeface="Calibri"/>
              </a:rPr>
              <a:t>Leanscape.io</a:t>
            </a:r>
            <a:r>
              <a:rPr altLang="en-GB" b="0" dirty="0" i="0" lang="en-GB" strike="noStrike" u="none">
                <a:solidFill>
                  <a:srgbClr val="000000"/>
                </a:solidFill>
                <a:effectLst/>
                <a:latin charset="0" panose="020F0502020204030204" pitchFamily="34" typeface="Calibri"/>
              </a:rPr>
              <a:t>. Available at: </a:t>
            </a:r>
            <a:r>
              <a:rPr altLang="en-GB" b="0" dirty="0" i="0" lang="en-GB" strike="noStrike" u="none">
                <a:solidFill>
                  <a:srgbClr val="000000"/>
                </a:solidFill>
                <a:effectLst/>
                <a:latin charset="0" panose="020F0502020204030204" pitchFamily="34" typeface="Calibri"/>
                <a:hlinkClick r:id="rId3"/>
              </a:rPr>
              <a:t>https://leanscape.io/what-is-a-cause-and-effect-diagram-fishbone-or-ishikawa</a:t>
            </a:r>
            <a:r>
              <a:rPr altLang="en-GB" b="0" dirty="0" i="0" lang="en-GB" strike="noStrike" u="none">
                <a:solidFill>
                  <a:srgbClr val="000000"/>
                </a:solidFill>
                <a:effectLst/>
                <a:latin charset="0" panose="020F0502020204030204" pitchFamily="34" typeface="Calibri"/>
              </a:rPr>
              <a:t>  [Accessed 12 Feb. 2026].</a:t>
            </a:r>
          </a:p>
          <a:p>
            <a:pPr algn="l"/>
            <a:r>
              <a:rPr altLang="en-GB" b="0" dirty="0" i="0" lang="en-GB" strike="noStrike" u="none">
                <a:solidFill>
                  <a:srgbClr val="000000"/>
                </a:solidFill>
                <a:effectLst/>
                <a:latin charset="0" panose="020F0502020204030204" pitchFamily="34" typeface="Calibri"/>
              </a:rPr>
              <a:t>‌</a:t>
            </a:r>
          </a:p>
          <a:p>
            <a:pPr algn="l"/>
            <a:endParaRPr altLang="en-GB" b="0" dirty="0" i="0" lang="en-GB" strike="noStrike" u="none">
              <a:solidFill>
                <a:srgbClr val="000000"/>
              </a:solidFill>
              <a:effectLst/>
              <a:latin charset="0" panose="020F0502020204030204" pitchFamily="34" typeface="Calibri"/>
            </a:endParaRPr>
          </a:p>
          <a:p>
            <a:pPr algn="l"/>
            <a:r>
              <a:rPr altLang="en-GB" b="0" dirty="0" i="0" lang="en-GB" strike="noStrike" u="none">
                <a:solidFill>
                  <a:srgbClr val="000000"/>
                </a:solidFill>
                <a:effectLst/>
                <a:latin charset="0" panose="020F0502020204030204" pitchFamily="34" typeface="Calibri"/>
              </a:rPr>
              <a:t>‌</a:t>
            </a:r>
          </a:p>
          <a:p>
            <a:endParaRPr dirty="0" lang="en-US"/>
          </a:p>
        </p:txBody>
      </p:sp>
    </p:spTree>
    <p:extLst>
      <p:ext uri="{BB962C8B-B14F-4D97-AF65-F5344CB8AC3E}">
        <p14:creationId xmlns:p14="http://schemas.microsoft.com/office/powerpoint/2010/main" val="2252163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2"/>
          <p:cNvSpPr txBox="1">
            <a:spLocks noGrp="1"/>
          </p:cNvSpPr>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ctr" indent="0" lvl="0" marL="0" rtl="0">
              <a:lnSpc>
                <a:spcPct val="90000"/>
              </a:lnSpc>
              <a:spcBef>
                <a:spcPts val="0"/>
              </a:spcBef>
              <a:spcAft>
                <a:spcPts val="0"/>
              </a:spcAft>
              <a:buClr>
                <a:schemeClr val="dk1"/>
              </a:buClr>
              <a:buSzPts val="4400"/>
              <a:buFont typeface="Arial"/>
              <a:buNone/>
            </a:pPr>
            <a:br>
              <a:rPr altLang="en-GB" b="1" lang="en-GB">
                <a:latin typeface="Arial"/>
                <a:ea typeface="Arial"/>
                <a:cs typeface="Arial"/>
                <a:sym typeface="Arial"/>
              </a:rPr>
            </a:br>
            <a:endParaRPr b="1">
              <a:latin typeface="Arial"/>
              <a:ea typeface="Arial"/>
              <a:cs typeface="Arial"/>
              <a:sym typeface="Arial"/>
            </a:endParaRPr>
          </a:p>
        </p:txBody>
      </p:sp>
      <p:sp>
        <p:nvSpPr>
          <p:cNvPr id="185" name="Google Shape;185;p12"/>
          <p:cNvSpPr txBox="1">
            <a:spLocks noGrp="1"/>
          </p:cNvSpPr>
          <p:nvPr>
            <p:ph idx="1" type="body"/>
          </p:nvPr>
        </p:nvSpPr>
        <p:spPr>
          <a:xfrm>
            <a:off x="838200" y="2424023"/>
            <a:ext cx="10515600" cy="1570007"/>
          </a:xfrm>
          <a:prstGeom prst="rect">
            <a:avLst/>
          </a:prstGeom>
          <a:noFill/>
          <a:ln>
            <a:noFill/>
          </a:ln>
        </p:spPr>
        <p:txBody>
          <a:bodyPr anchor="t" anchorCtr="0" bIns="45700" lIns="91425" numCol="1" rIns="91425" spcFirstLastPara="1" tIns="45700" wrap="square">
            <a:normAutofit/>
          </a:bodyPr>
          <a:lstStyle/>
          <a:p>
            <a:pPr algn="l" indent="-50800" lvl="0" marL="228600" rtl="0">
              <a:lnSpc>
                <a:spcPct val="90000"/>
              </a:lnSpc>
              <a:spcBef>
                <a:spcPts val="0"/>
              </a:spcBef>
              <a:spcAft>
                <a:spcPts val="0"/>
              </a:spcAft>
              <a:buClr>
                <a:schemeClr val="dk1"/>
              </a:buClr>
              <a:buSzPts val="2800"/>
              <a:buNone/>
            </a:pPr>
            <a:endParaRPr>
              <a:latin typeface="Arial"/>
              <a:ea typeface="Arial"/>
              <a:cs typeface="Arial"/>
              <a:sym typeface="Arial"/>
            </a:endParaRPr>
          </a:p>
          <a:p>
            <a:pPr algn="ctr" indent="0" lvl="0" marL="0" rtl="0">
              <a:lnSpc>
                <a:spcPct val="90000"/>
              </a:lnSpc>
              <a:spcBef>
                <a:spcPts val="1000"/>
              </a:spcBef>
              <a:spcAft>
                <a:spcPts val="0"/>
              </a:spcAft>
              <a:buClr>
                <a:schemeClr val="dk1"/>
              </a:buClr>
              <a:buSzPts val="4800"/>
              <a:buNone/>
            </a:pPr>
            <a:r>
              <a:rPr altLang="en-GB" b="1" lang="en-GB" sz="4800">
                <a:latin typeface="Arial"/>
                <a:ea typeface="Arial"/>
                <a:cs typeface="Arial"/>
                <a:sym typeface="Arial"/>
              </a:rPr>
              <a:t>Thank you for listening</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3"/>
          <p:cNvSpPr txBox="1">
            <a:spLocks noGrp="1"/>
          </p:cNvSpPr>
          <p:nvPr>
            <p:ph idx="1" type="body"/>
          </p:nvPr>
        </p:nvSpPr>
        <p:spPr>
          <a:xfrm>
            <a:off x="769121" y="1495426"/>
            <a:ext cx="10584679" cy="4681537"/>
          </a:xfrm>
          <a:prstGeom prst="rect">
            <a:avLst/>
          </a:prstGeom>
          <a:noFill/>
          <a:ln>
            <a:noFill/>
          </a:ln>
        </p:spPr>
        <p:txBody>
          <a:bodyPr anchor="t" anchorCtr="0" bIns="45700" lIns="91425" numCol="1" rIns="91425" spcFirstLastPara="1" tIns="45700" wrap="square">
            <a:normAutofit/>
          </a:bodyPr>
          <a:lstStyle/>
          <a:p>
            <a:pPr algn="l" indent="-50800" lvl="0" marL="228600" rtl="0">
              <a:lnSpc>
                <a:spcPct val="90000"/>
              </a:lnSpc>
              <a:spcBef>
                <a:spcPts val="0"/>
              </a:spcBef>
              <a:spcAft>
                <a:spcPts val="0"/>
              </a:spcAft>
              <a:buClr>
                <a:schemeClr val="dk1"/>
              </a:buClr>
              <a:buSzPts val="2800"/>
              <a:buNone/>
            </a:pPr>
            <a:endParaRPr>
              <a:latin typeface="Arial"/>
              <a:ea typeface="Arial"/>
              <a:cs typeface="Arial"/>
              <a:sym typeface="Arial"/>
            </a:endParaRPr>
          </a:p>
          <a:p>
            <a:pPr algn="ctr" indent="0" lvl="0" marL="0" rtl="0">
              <a:lnSpc>
                <a:spcPct val="90000"/>
              </a:lnSpc>
              <a:spcBef>
                <a:spcPts val="1000"/>
              </a:spcBef>
              <a:spcAft>
                <a:spcPts val="0"/>
              </a:spcAft>
              <a:buClr>
                <a:schemeClr val="dk1"/>
              </a:buClr>
              <a:buSzPts val="4800"/>
              <a:buNone/>
            </a:pPr>
            <a:endParaRPr sz="4800">
              <a:latin typeface="Arial"/>
              <a:ea typeface="Arial"/>
              <a:cs typeface="Arial"/>
              <a:sym typeface="Arial"/>
            </a:endParaRPr>
          </a:p>
        </p:txBody>
      </p:sp>
      <p:pic>
        <p:nvPicPr>
          <p:cNvPr descr="Questions &amp; Answers on Collaboration ..." id="191" name="Google Shape;191;p13"/>
          <p:cNvPicPr preferRelativeResize="0"/>
          <p:nvPr/>
        </p:nvPicPr>
        <p:blipFill rotWithShape="1">
          <a:blip r:embed="rId3">
            <a:alphaModFix/>
          </a:blip>
          <a:srcRect/>
          <a:stretch/>
        </p:blipFill>
        <p:spPr>
          <a:xfrm>
            <a:off x="2885871" y="2087592"/>
            <a:ext cx="6551427" cy="2737628"/>
          </a:xfrm>
          <a:prstGeom prst="rect">
            <a:avLst/>
          </a:prstGeom>
          <a:noFill/>
          <a:ln cap="flat" cmpd="sng" w="57150">
            <a:solidFill>
              <a:schemeClr val="dk1"/>
            </a:solidFill>
            <a:prstDash val="solid"/>
            <a:round/>
            <a:headEnd len="sm" type="none" w="sm"/>
            <a:tailEnd len="sm" type="none" w="sm"/>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Words>2780</Words>
  <Paragraphs>220</Paragraphs>
  <Slides>21</Slides>
  <Notes>13</Notes>
  <TotalTime>3103</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21</vt:i4>
      </vt:variant>
    </vt:vector>
  </HeadingPairs>
  <TitlesOfParts>
    <vt:vector baseType="lpstr" size="26">
      <vt:lpstr>Aptos</vt:lpstr>
      <vt:lpstr>Arial</vt:lpstr>
      <vt:lpstr>Calibri</vt:lpstr>
      <vt:lpstr>Noto Sans Symbols</vt:lpstr>
      <vt:lpstr>Office Theme</vt:lpstr>
      <vt:lpstr>PowerPoint Presentation</vt:lpstr>
      <vt:lpstr>Overview of the presentation</vt:lpstr>
      <vt:lpstr>Provide an overview of Green Havan Florists (approx. 30 seconds).</vt:lpstr>
      <vt:lpstr>PowerPoint Presentation</vt:lpstr>
      <vt:lpstr>Provide an insight into the problems Green Haven Florists are facing (approx. 1 minute).</vt:lpstr>
      <vt:lpstr>PowerPoint Presentation</vt:lpstr>
      <vt:lpstr>PowerPoint Presentation</vt:lpstr>
      <vt:lpstr>Provide a critique of the PESTEL Framework (approx. 1 minute).</vt:lpstr>
      <vt:lpstr>PowerPoint Presentation</vt:lpstr>
      <vt:lpstr>Provide an application and discuss the information provided in your PESTEL Framework (approx.  1 minute).</vt:lpstr>
      <vt:lpstr>PowerPoint Presentation</vt:lpstr>
      <vt:lpstr>Provide a critique of the Cause-and-Effect model (approx. 1 minute).</vt:lpstr>
      <vt:lpstr>PowerPoint Presentation</vt:lpstr>
      <vt:lpstr>PowerPoint Presentation</vt:lpstr>
      <vt:lpstr>PowerPoint Presentation</vt:lpstr>
      <vt:lpstr>Provide a summary of your Key Findings (approx. 30 seconds)</vt:lpstr>
      <vt:lpstr>PowerPoint Presentation</vt:lpstr>
      <vt:lpstr>Reference List:</vt:lpstr>
      <vt:lpstr>PowerPoint Presentation</vt:lpstr>
      <vt:lpstr/>
      <vt:lpstr>PowerPoint Presentation</vt:lpstr>
    </vt:vector>
  </TitlesOfParts>
  <LinksUpToDate>false</LinksUpToDate>
  <SharedDoc>false</SharedDoc>
  <HyperlinksChanged>false</HyperlinksChanged>
  <Application>Microsoft Macintosh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2024-01-29T11:42:05Z</dcterms:created>
  <dc:creator>Olu Adegbite</dc:creator>
  <cp:lastModifiedBy>Lory Platon</cp:lastModifiedBy>
  <dcterms:modified xsi:type="dcterms:W3CDTF">2026-02-12T21:27:35Z</dcterms:modified>
  <cp:revision>2</cp:revision>
</cp:coreProperties>
</file>

<file path=docProps/custom.xml><?xml version="1.0" encoding="utf-8"?>
<Properties xmlns="http://schemas.openxmlformats.org/officeDocument/2006/custom-properties" xmlns:vt="http://schemas.openxmlformats.org/officeDocument/2006/docPropsVTypes">
  <property fmtid="{D5CDD505-2E9C-101B-9397-08002B2CF9AE}" name="ContentTypeId" pid="2">
    <vt:lpwstr>0x0101009EFF472D76CF0A40888B78A9EA0200F3</vt:lpwstr>
  </property>
</Properties>
</file>