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4"/>
  </p:notesMasterIdLst>
  <p:handoutMasterIdLst>
    <p:handoutMasterId r:id="rId15"/>
  </p:handoutMasterIdLst>
  <p:sldIdLst>
    <p:sldId id="259" r:id="rId5"/>
    <p:sldId id="281" r:id="rId6"/>
    <p:sldId id="306" r:id="rId7"/>
    <p:sldId id="309" r:id="rId8"/>
    <p:sldId id="296" r:id="rId9"/>
    <p:sldId id="308" r:id="rId10"/>
    <p:sldId id="310" r:id="rId11"/>
    <p:sldId id="300" r:id="rId12"/>
    <p:sldId id="301"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1977BE-C3C0-4313-9593-491BB3EE52E2}" v="665" dt="2024-07-10T10:44:09.1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598" autoAdjust="0"/>
  </p:normalViewPr>
  <p:slideViewPr>
    <p:cSldViewPr snapToGrid="0">
      <p:cViewPr>
        <p:scale>
          <a:sx n="66" d="100"/>
          <a:sy n="66" d="100"/>
        </p:scale>
        <p:origin x="1330" y="317"/>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0C5714-0868-4287-90D8-28FB7BF6BD2C}" type="doc">
      <dgm:prSet loTypeId="urn:microsoft.com/office/officeart/2005/8/layout/default" loCatId="list" qsTypeId="urn:microsoft.com/office/officeart/2005/8/quickstyle/simple1" qsCatId="simple" csTypeId="urn:microsoft.com/office/officeart/2005/8/colors/accent2_2" csCatId="accent2" phldr="1"/>
      <dgm:spPr/>
      <dgm:t>
        <a:bodyPr rtlCol="0"/>
        <a:lstStyle/>
        <a:p>
          <a:pPr rtl="0"/>
          <a:endParaRPr lang="en-GB"/>
        </a:p>
      </dgm:t>
    </dgm:pt>
    <dgm:pt modelId="{E40F4386-8831-418F-B705-2EF711FB0638}">
      <dgm:prSet phldrT="[Text]"/>
      <dgm:spPr/>
      <dgm:t>
        <a:bodyPr rtlCol="0"/>
        <a:lstStyle/>
        <a:p>
          <a:pPr rtl="0"/>
          <a:r>
            <a:rPr lang="en-GB" dirty="0"/>
            <a:t>situation has changed in the current care home</a:t>
          </a:r>
        </a:p>
      </dgm:t>
    </dgm:pt>
    <dgm:pt modelId="{BA5DB78F-0BD1-45CF-9B96-46A70AB3D9A2}" type="parTrans" cxnId="{6DB8FFBA-487B-4E87-9D41-FD7AF2F69CF4}">
      <dgm:prSet/>
      <dgm:spPr/>
      <dgm:t>
        <a:bodyPr rtlCol="0"/>
        <a:lstStyle/>
        <a:p>
          <a:pPr rtl="0"/>
          <a:endParaRPr lang="en-GB"/>
        </a:p>
      </dgm:t>
    </dgm:pt>
    <dgm:pt modelId="{D0CAE994-5783-41EC-9711-4E1D519F3834}" type="sibTrans" cxnId="{6DB8FFBA-487B-4E87-9D41-FD7AF2F69CF4}">
      <dgm:prSet/>
      <dgm:spPr/>
      <dgm:t>
        <a:bodyPr rtlCol="0"/>
        <a:lstStyle/>
        <a:p>
          <a:pPr rtl="0"/>
          <a:endParaRPr lang="en-GB"/>
        </a:p>
      </dgm:t>
    </dgm:pt>
    <dgm:pt modelId="{9D775CEA-FB87-47C4-9A33-B679A4F91D5A}">
      <dgm:prSet phldrT="[Text]"/>
      <dgm:spPr/>
      <dgm:t>
        <a:bodyPr rtlCol="0"/>
        <a:lstStyle/>
        <a:p>
          <a:pPr rtl="0"/>
          <a:r>
            <a:rPr lang="en-GB" dirty="0"/>
            <a:t>Example </a:t>
          </a:r>
        </a:p>
      </dgm:t>
    </dgm:pt>
    <dgm:pt modelId="{C3B4CFE3-1417-4427-AA54-FBDCAAFFE651}" type="parTrans" cxnId="{7FD8009C-0CEB-41DE-B0CC-709282B25D15}">
      <dgm:prSet/>
      <dgm:spPr/>
      <dgm:t>
        <a:bodyPr rtlCol="0"/>
        <a:lstStyle/>
        <a:p>
          <a:pPr rtl="0"/>
          <a:endParaRPr lang="en-GB"/>
        </a:p>
      </dgm:t>
    </dgm:pt>
    <dgm:pt modelId="{DCB568C9-3C02-42D5-BA11-189A5C3024AA}" type="sibTrans" cxnId="{7FD8009C-0CEB-41DE-B0CC-709282B25D15}">
      <dgm:prSet/>
      <dgm:spPr/>
      <dgm:t>
        <a:bodyPr rtlCol="0"/>
        <a:lstStyle/>
        <a:p>
          <a:pPr rtl="0"/>
          <a:endParaRPr lang="en-GB"/>
        </a:p>
      </dgm:t>
    </dgm:pt>
    <dgm:pt modelId="{216BC4CD-18EE-4F27-8680-F1299126CE77}">
      <dgm:prSet phldrT="[Text]"/>
      <dgm:spPr/>
      <dgm:t>
        <a:bodyPr rtlCol="0"/>
        <a:lstStyle/>
        <a:p>
          <a:pPr rtl="0"/>
          <a:r>
            <a:rPr lang="en-GB" b="0" i="0" dirty="0"/>
            <a:t>Staff shortage.</a:t>
          </a:r>
        </a:p>
        <a:p>
          <a:r>
            <a:rPr lang="en-GB" b="0" i="0" dirty="0"/>
            <a:t>‌</a:t>
          </a:r>
          <a:endParaRPr lang="en-GB" dirty="0"/>
        </a:p>
      </dgm:t>
    </dgm:pt>
    <dgm:pt modelId="{9035202F-34B7-4FD2-ABEC-FBF9181D08E7}" type="parTrans" cxnId="{0A3B7C5F-7735-4608-8242-E6F73844D071}">
      <dgm:prSet/>
      <dgm:spPr/>
      <dgm:t>
        <a:bodyPr rtlCol="0"/>
        <a:lstStyle/>
        <a:p>
          <a:pPr rtl="0"/>
          <a:endParaRPr lang="en-GB"/>
        </a:p>
      </dgm:t>
    </dgm:pt>
    <dgm:pt modelId="{53BD166D-91E5-487C-BD55-AC4B1FA9AFAB}" type="sibTrans" cxnId="{0A3B7C5F-7735-4608-8242-E6F73844D071}">
      <dgm:prSet/>
      <dgm:spPr/>
      <dgm:t>
        <a:bodyPr rtlCol="0"/>
        <a:lstStyle/>
        <a:p>
          <a:pPr rtl="0"/>
          <a:endParaRPr lang="en-GB"/>
        </a:p>
      </dgm:t>
    </dgm:pt>
    <dgm:pt modelId="{C9D54AD6-2B46-4A5C-8B15-6EB605017506}">
      <dgm:prSet phldrT="[Text]"/>
      <dgm:spPr/>
      <dgm:t>
        <a:bodyPr rtlCol="0"/>
        <a:lstStyle/>
        <a:p>
          <a:pPr rtl="0"/>
          <a:r>
            <a:rPr lang="en-GB" dirty="0"/>
            <a:t>Is still the same from the past to current</a:t>
          </a:r>
        </a:p>
      </dgm:t>
    </dgm:pt>
    <dgm:pt modelId="{F129E4C2-7904-46D3-A1B6-3961A818C015}" type="parTrans" cxnId="{792B05C2-5166-497A-B522-DD33ED15AE00}">
      <dgm:prSet/>
      <dgm:spPr/>
      <dgm:t>
        <a:bodyPr rtlCol="0"/>
        <a:lstStyle/>
        <a:p>
          <a:pPr rtl="0"/>
          <a:endParaRPr lang="en-GB"/>
        </a:p>
      </dgm:t>
    </dgm:pt>
    <dgm:pt modelId="{BF7E5694-37A7-4053-9E35-03119E673100}" type="sibTrans" cxnId="{792B05C2-5166-497A-B522-DD33ED15AE00}">
      <dgm:prSet/>
      <dgm:spPr/>
      <dgm:t>
        <a:bodyPr rtlCol="0"/>
        <a:lstStyle/>
        <a:p>
          <a:pPr rtl="0"/>
          <a:endParaRPr lang="en-GB"/>
        </a:p>
      </dgm:t>
    </dgm:pt>
    <dgm:pt modelId="{7C246739-132B-41AD-8DFA-A108B89D138D}">
      <dgm:prSet phldrT="[Text]"/>
      <dgm:spPr/>
      <dgm:t>
        <a:bodyPr rtlCol="0"/>
        <a:lstStyle/>
        <a:p>
          <a:pPr rtl="0"/>
          <a:r>
            <a:rPr lang="en-GB" b="0" i="0" u="none" dirty="0"/>
            <a:t>.Has its human Right</a:t>
          </a:r>
          <a:endParaRPr lang="en-GB" dirty="0"/>
        </a:p>
      </dgm:t>
    </dgm:pt>
    <dgm:pt modelId="{6DC6AB27-331E-4C02-81E1-D2DC0951F94A}" type="parTrans" cxnId="{21F68C21-0932-40ED-B3AD-15446DF383C2}">
      <dgm:prSet/>
      <dgm:spPr/>
      <dgm:t>
        <a:bodyPr rtlCol="0"/>
        <a:lstStyle/>
        <a:p>
          <a:pPr rtl="0"/>
          <a:endParaRPr lang="en-GB"/>
        </a:p>
      </dgm:t>
    </dgm:pt>
    <dgm:pt modelId="{ABE6CE27-78DF-4DFE-AE98-C519395C0138}" type="sibTrans" cxnId="{21F68C21-0932-40ED-B3AD-15446DF383C2}">
      <dgm:prSet/>
      <dgm:spPr/>
      <dgm:t>
        <a:bodyPr rtlCol="0"/>
        <a:lstStyle/>
        <a:p>
          <a:pPr rtl="0"/>
          <a:endParaRPr lang="en-GB"/>
        </a:p>
      </dgm:t>
    </dgm:pt>
    <dgm:pt modelId="{04956CC5-BC9D-4B6B-9065-8589629A4900}">
      <dgm:prSet phldrT="[Text]"/>
      <dgm:spPr/>
      <dgm:t>
        <a:bodyPr rtlCol="0"/>
        <a:lstStyle/>
        <a:p>
          <a:pPr rtl="0"/>
          <a:r>
            <a:rPr lang="en-GB" dirty="0"/>
            <a:t>Medical help has improved</a:t>
          </a:r>
        </a:p>
      </dgm:t>
    </dgm:pt>
    <dgm:pt modelId="{EF3CCB5D-2D2B-414F-9C3E-2A98641DE75C}" type="parTrans" cxnId="{BE51D2B2-029C-4554-8705-90B588CC81C4}">
      <dgm:prSet/>
      <dgm:spPr/>
      <dgm:t>
        <a:bodyPr rtlCol="0"/>
        <a:lstStyle/>
        <a:p>
          <a:pPr rtl="0"/>
          <a:endParaRPr lang="en-GB"/>
        </a:p>
      </dgm:t>
    </dgm:pt>
    <dgm:pt modelId="{4A8BA95F-C155-4C29-BC73-64B882D2BD09}" type="sibTrans" cxnId="{BE51D2B2-029C-4554-8705-90B588CC81C4}">
      <dgm:prSet/>
      <dgm:spPr/>
      <dgm:t>
        <a:bodyPr rtlCol="0"/>
        <a:lstStyle/>
        <a:p>
          <a:pPr rtl="0"/>
          <a:endParaRPr lang="en-GB"/>
        </a:p>
      </dgm:t>
    </dgm:pt>
    <dgm:pt modelId="{25D1910D-4E8B-4393-8125-38DEB2A68B1E}">
      <dgm:prSet phldrT="[Text]"/>
      <dgm:spPr/>
      <dgm:t>
        <a:bodyPr rtlCol="0"/>
        <a:lstStyle/>
        <a:p>
          <a:pPr rtl="0"/>
          <a:r>
            <a:rPr lang="en-GB" dirty="0"/>
            <a:t>Providing healthy eating personnel carriers has changed a lot </a:t>
          </a:r>
        </a:p>
      </dgm:t>
    </dgm:pt>
    <dgm:pt modelId="{71FC1CD1-8933-446D-A410-F2E5ECFCDCD4}" type="parTrans" cxnId="{D76B7430-3357-4174-8439-41EDA872EF5F}">
      <dgm:prSet/>
      <dgm:spPr/>
      <dgm:t>
        <a:bodyPr rtlCol="0"/>
        <a:lstStyle/>
        <a:p>
          <a:pPr rtl="0"/>
          <a:endParaRPr lang="en-GB"/>
        </a:p>
      </dgm:t>
    </dgm:pt>
    <dgm:pt modelId="{FD38C820-2D77-442C-81A5-3C5E08D280FF}" type="sibTrans" cxnId="{D76B7430-3357-4174-8439-41EDA872EF5F}">
      <dgm:prSet/>
      <dgm:spPr/>
      <dgm:t>
        <a:bodyPr rtlCol="0"/>
        <a:lstStyle/>
        <a:p>
          <a:pPr rtl="0"/>
          <a:endParaRPr lang="en-GB"/>
        </a:p>
      </dgm:t>
    </dgm:pt>
    <dgm:pt modelId="{93FF5F9D-AAFA-4950-8546-6AECA4470D48}">
      <dgm:prSet phldrT="[Text]"/>
      <dgm:spPr/>
      <dgm:t>
        <a:bodyPr rtlCol="0"/>
        <a:lstStyle/>
        <a:p>
          <a:pPr rtl="0"/>
          <a:r>
            <a:rPr lang="en-GB" dirty="0"/>
            <a:t>Every individual gets respected  with dignity</a:t>
          </a:r>
        </a:p>
      </dgm:t>
    </dgm:pt>
    <dgm:pt modelId="{38F0A00F-2CCF-46E9-AA53-7C6F7D500B84}" type="sibTrans" cxnId="{06A2C4EF-834F-43FD-B45A-1554E6A68EBB}">
      <dgm:prSet/>
      <dgm:spPr/>
      <dgm:t>
        <a:bodyPr rtlCol="0"/>
        <a:lstStyle/>
        <a:p>
          <a:pPr rtl="0"/>
          <a:endParaRPr lang="en-GB"/>
        </a:p>
      </dgm:t>
    </dgm:pt>
    <dgm:pt modelId="{3D298734-E7B7-4677-BE81-F586C8D97438}" type="parTrans" cxnId="{06A2C4EF-834F-43FD-B45A-1554E6A68EBB}">
      <dgm:prSet/>
      <dgm:spPr/>
      <dgm:t>
        <a:bodyPr rtlCol="0"/>
        <a:lstStyle/>
        <a:p>
          <a:pPr rtl="0"/>
          <a:endParaRPr lang="en-GB"/>
        </a:p>
      </dgm:t>
    </dgm:pt>
    <dgm:pt modelId="{7715C3FB-FC4E-4BDB-86BA-D7CEF372FC7B}" type="pres">
      <dgm:prSet presAssocID="{160C5714-0868-4287-90D8-28FB7BF6BD2C}" presName="diagram" presStyleCnt="0">
        <dgm:presLayoutVars>
          <dgm:dir/>
          <dgm:resizeHandles val="exact"/>
        </dgm:presLayoutVars>
      </dgm:prSet>
      <dgm:spPr/>
    </dgm:pt>
    <dgm:pt modelId="{BF87ECF8-2AB9-4032-B212-195B48BC3770}" type="pres">
      <dgm:prSet presAssocID="{E40F4386-8831-418F-B705-2EF711FB0638}" presName="node" presStyleLbl="node1" presStyleIdx="0" presStyleCnt="5">
        <dgm:presLayoutVars>
          <dgm:bulletEnabled val="1"/>
        </dgm:presLayoutVars>
      </dgm:prSet>
      <dgm:spPr/>
    </dgm:pt>
    <dgm:pt modelId="{421EC0AE-858C-426B-88FD-5F0B43AC3455}" type="pres">
      <dgm:prSet presAssocID="{D0CAE994-5783-41EC-9711-4E1D519F3834}" presName="sibTrans" presStyleCnt="0"/>
      <dgm:spPr/>
    </dgm:pt>
    <dgm:pt modelId="{37E4CA93-7950-4242-8D94-F460232CFB24}" type="pres">
      <dgm:prSet presAssocID="{216BC4CD-18EE-4F27-8680-F1299126CE77}" presName="node" presStyleLbl="node1" presStyleIdx="1" presStyleCnt="5">
        <dgm:presLayoutVars>
          <dgm:bulletEnabled val="1"/>
        </dgm:presLayoutVars>
      </dgm:prSet>
      <dgm:spPr/>
    </dgm:pt>
    <dgm:pt modelId="{E780C4EA-E031-4E38-A876-4A691A9D11CA}" type="pres">
      <dgm:prSet presAssocID="{53BD166D-91E5-487C-BD55-AC4B1FA9AFAB}" presName="sibTrans" presStyleCnt="0"/>
      <dgm:spPr/>
    </dgm:pt>
    <dgm:pt modelId="{92D48444-AE82-4DD1-B899-463F41B74A33}" type="pres">
      <dgm:prSet presAssocID="{93FF5F9D-AAFA-4950-8546-6AECA4470D48}" presName="node" presStyleLbl="node1" presStyleIdx="2" presStyleCnt="5">
        <dgm:presLayoutVars>
          <dgm:bulletEnabled val="1"/>
        </dgm:presLayoutVars>
      </dgm:prSet>
      <dgm:spPr/>
    </dgm:pt>
    <dgm:pt modelId="{C9AF30A4-AC9E-4049-B9D6-F6D82446B672}" type="pres">
      <dgm:prSet presAssocID="{38F0A00F-2CCF-46E9-AA53-7C6F7D500B84}" presName="sibTrans" presStyleCnt="0"/>
      <dgm:spPr/>
    </dgm:pt>
    <dgm:pt modelId="{A98F0F8B-843B-4903-95CF-9B311ADA1201}" type="pres">
      <dgm:prSet presAssocID="{04956CC5-BC9D-4B6B-9065-8589629A4900}" presName="node" presStyleLbl="node1" presStyleIdx="3" presStyleCnt="5">
        <dgm:presLayoutVars>
          <dgm:bulletEnabled val="1"/>
        </dgm:presLayoutVars>
      </dgm:prSet>
      <dgm:spPr/>
    </dgm:pt>
    <dgm:pt modelId="{91BDBFF2-A67F-491B-ACD0-6C6429C0664C}" type="pres">
      <dgm:prSet presAssocID="{4A8BA95F-C155-4C29-BC73-64B882D2BD09}" presName="sibTrans" presStyleCnt="0"/>
      <dgm:spPr/>
    </dgm:pt>
    <dgm:pt modelId="{2937B779-F61B-4067-8F8F-7290EC393D76}" type="pres">
      <dgm:prSet presAssocID="{25D1910D-4E8B-4393-8125-38DEB2A68B1E}" presName="node" presStyleLbl="node1" presStyleIdx="4" presStyleCnt="5">
        <dgm:presLayoutVars>
          <dgm:bulletEnabled val="1"/>
        </dgm:presLayoutVars>
      </dgm:prSet>
      <dgm:spPr/>
    </dgm:pt>
  </dgm:ptLst>
  <dgm:cxnLst>
    <dgm:cxn modelId="{2E09420A-1735-4EA9-90B4-92F1314CB0C7}" type="presOf" srcId="{9D775CEA-FB87-47C4-9A33-B679A4F91D5A}" destId="{BF87ECF8-2AB9-4032-B212-195B48BC3770}" srcOrd="0" destOrd="1" presId="urn:microsoft.com/office/officeart/2005/8/layout/default"/>
    <dgm:cxn modelId="{21F68C21-0932-40ED-B3AD-15446DF383C2}" srcId="{93FF5F9D-AAFA-4950-8546-6AECA4470D48}" destId="{7C246739-132B-41AD-8DFA-A108B89D138D}" srcOrd="0" destOrd="0" parTransId="{6DC6AB27-331E-4C02-81E1-D2DC0951F94A}" sibTransId="{ABE6CE27-78DF-4DFE-AE98-C519395C0138}"/>
    <dgm:cxn modelId="{D76B7430-3357-4174-8439-41EDA872EF5F}" srcId="{160C5714-0868-4287-90D8-28FB7BF6BD2C}" destId="{25D1910D-4E8B-4393-8125-38DEB2A68B1E}" srcOrd="4" destOrd="0" parTransId="{71FC1CD1-8933-446D-A410-F2E5ECFCDCD4}" sibTransId="{FD38C820-2D77-442C-81A5-3C5E08D280FF}"/>
    <dgm:cxn modelId="{F6743F40-667C-44D4-8917-9447DC505FF8}" type="presOf" srcId="{7C246739-132B-41AD-8DFA-A108B89D138D}" destId="{92D48444-AE82-4DD1-B899-463F41B74A33}" srcOrd="0" destOrd="1" presId="urn:microsoft.com/office/officeart/2005/8/layout/default"/>
    <dgm:cxn modelId="{7003C85C-C786-49C8-ACD8-102DFEC7795B}" type="presOf" srcId="{04956CC5-BC9D-4B6B-9065-8589629A4900}" destId="{A98F0F8B-843B-4903-95CF-9B311ADA1201}" srcOrd="0" destOrd="0" presId="urn:microsoft.com/office/officeart/2005/8/layout/default"/>
    <dgm:cxn modelId="{0A3B7C5F-7735-4608-8242-E6F73844D071}" srcId="{160C5714-0868-4287-90D8-28FB7BF6BD2C}" destId="{216BC4CD-18EE-4F27-8680-F1299126CE77}" srcOrd="1" destOrd="0" parTransId="{9035202F-34B7-4FD2-ABEC-FBF9181D08E7}" sibTransId="{53BD166D-91E5-487C-BD55-AC4B1FA9AFAB}"/>
    <dgm:cxn modelId="{1238A26F-FD57-473C-BA0E-AF72401B3CBE}" type="presOf" srcId="{93FF5F9D-AAFA-4950-8546-6AECA4470D48}" destId="{92D48444-AE82-4DD1-B899-463F41B74A33}" srcOrd="0" destOrd="0" presId="urn:microsoft.com/office/officeart/2005/8/layout/default"/>
    <dgm:cxn modelId="{7FD8009C-0CEB-41DE-B0CC-709282B25D15}" srcId="{E40F4386-8831-418F-B705-2EF711FB0638}" destId="{9D775CEA-FB87-47C4-9A33-B679A4F91D5A}" srcOrd="0" destOrd="0" parTransId="{C3B4CFE3-1417-4427-AA54-FBDCAAFFE651}" sibTransId="{DCB568C9-3C02-42D5-BA11-189A5C3024AA}"/>
    <dgm:cxn modelId="{715A32A1-6EBB-4211-9E8D-C8BC32F43EC3}" type="presOf" srcId="{216BC4CD-18EE-4F27-8680-F1299126CE77}" destId="{37E4CA93-7950-4242-8D94-F460232CFB24}" srcOrd="0" destOrd="0" presId="urn:microsoft.com/office/officeart/2005/8/layout/default"/>
    <dgm:cxn modelId="{BE51D2B2-029C-4554-8705-90B588CC81C4}" srcId="{160C5714-0868-4287-90D8-28FB7BF6BD2C}" destId="{04956CC5-BC9D-4B6B-9065-8589629A4900}" srcOrd="3" destOrd="0" parTransId="{EF3CCB5D-2D2B-414F-9C3E-2A98641DE75C}" sibTransId="{4A8BA95F-C155-4C29-BC73-64B882D2BD09}"/>
    <dgm:cxn modelId="{6DB8FFBA-487B-4E87-9D41-FD7AF2F69CF4}" srcId="{160C5714-0868-4287-90D8-28FB7BF6BD2C}" destId="{E40F4386-8831-418F-B705-2EF711FB0638}" srcOrd="0" destOrd="0" parTransId="{BA5DB78F-0BD1-45CF-9B96-46A70AB3D9A2}" sibTransId="{D0CAE994-5783-41EC-9711-4E1D519F3834}"/>
    <dgm:cxn modelId="{792B05C2-5166-497A-B522-DD33ED15AE00}" srcId="{216BC4CD-18EE-4F27-8680-F1299126CE77}" destId="{C9D54AD6-2B46-4A5C-8B15-6EB605017506}" srcOrd="0" destOrd="0" parTransId="{F129E4C2-7904-46D3-A1B6-3961A818C015}" sibTransId="{BF7E5694-37A7-4053-9E35-03119E673100}"/>
    <dgm:cxn modelId="{ADF6CAC9-8A43-43DE-91C1-56209DD6C769}" type="presOf" srcId="{C9D54AD6-2B46-4A5C-8B15-6EB605017506}" destId="{37E4CA93-7950-4242-8D94-F460232CFB24}" srcOrd="0" destOrd="1" presId="urn:microsoft.com/office/officeart/2005/8/layout/default"/>
    <dgm:cxn modelId="{36599CE6-6E0F-4E14-AF22-7B3BF5B49C72}" type="presOf" srcId="{160C5714-0868-4287-90D8-28FB7BF6BD2C}" destId="{7715C3FB-FC4E-4BDB-86BA-D7CEF372FC7B}" srcOrd="0" destOrd="0" presId="urn:microsoft.com/office/officeart/2005/8/layout/default"/>
    <dgm:cxn modelId="{06A2C4EF-834F-43FD-B45A-1554E6A68EBB}" srcId="{160C5714-0868-4287-90D8-28FB7BF6BD2C}" destId="{93FF5F9D-AAFA-4950-8546-6AECA4470D48}" srcOrd="2" destOrd="0" parTransId="{3D298734-E7B7-4677-BE81-F586C8D97438}" sibTransId="{38F0A00F-2CCF-46E9-AA53-7C6F7D500B84}"/>
    <dgm:cxn modelId="{49F80DF7-AD61-42E3-8C14-1FB3F7AA0787}" type="presOf" srcId="{E40F4386-8831-418F-B705-2EF711FB0638}" destId="{BF87ECF8-2AB9-4032-B212-195B48BC3770}" srcOrd="0" destOrd="0" presId="urn:microsoft.com/office/officeart/2005/8/layout/default"/>
    <dgm:cxn modelId="{C358F2F7-005F-41A5-A6B7-07379EA9C83E}" type="presOf" srcId="{25D1910D-4E8B-4393-8125-38DEB2A68B1E}" destId="{2937B779-F61B-4067-8F8F-7290EC393D76}" srcOrd="0" destOrd="0" presId="urn:microsoft.com/office/officeart/2005/8/layout/default"/>
    <dgm:cxn modelId="{EA767D2A-D295-4BB6-8B8F-A570A27C1938}" type="presParOf" srcId="{7715C3FB-FC4E-4BDB-86BA-D7CEF372FC7B}" destId="{BF87ECF8-2AB9-4032-B212-195B48BC3770}" srcOrd="0" destOrd="0" presId="urn:microsoft.com/office/officeart/2005/8/layout/default"/>
    <dgm:cxn modelId="{76457271-6F97-41E9-9B9E-41E625206311}" type="presParOf" srcId="{7715C3FB-FC4E-4BDB-86BA-D7CEF372FC7B}" destId="{421EC0AE-858C-426B-88FD-5F0B43AC3455}" srcOrd="1" destOrd="0" presId="urn:microsoft.com/office/officeart/2005/8/layout/default"/>
    <dgm:cxn modelId="{77FBBC80-FD5C-4D94-99B1-02B739BFD76D}" type="presParOf" srcId="{7715C3FB-FC4E-4BDB-86BA-D7CEF372FC7B}" destId="{37E4CA93-7950-4242-8D94-F460232CFB24}" srcOrd="2" destOrd="0" presId="urn:microsoft.com/office/officeart/2005/8/layout/default"/>
    <dgm:cxn modelId="{4B0C9200-DCAD-4CA7-9D05-E3141367A007}" type="presParOf" srcId="{7715C3FB-FC4E-4BDB-86BA-D7CEF372FC7B}" destId="{E780C4EA-E031-4E38-A876-4A691A9D11CA}" srcOrd="3" destOrd="0" presId="urn:microsoft.com/office/officeart/2005/8/layout/default"/>
    <dgm:cxn modelId="{49AAAEE1-8039-4BDD-882F-5240EDAF1335}" type="presParOf" srcId="{7715C3FB-FC4E-4BDB-86BA-D7CEF372FC7B}" destId="{92D48444-AE82-4DD1-B899-463F41B74A33}" srcOrd="4" destOrd="0" presId="urn:microsoft.com/office/officeart/2005/8/layout/default"/>
    <dgm:cxn modelId="{B5682C9B-8A99-470D-BCF3-AA0E88B66512}" type="presParOf" srcId="{7715C3FB-FC4E-4BDB-86BA-D7CEF372FC7B}" destId="{C9AF30A4-AC9E-4049-B9D6-F6D82446B672}" srcOrd="5" destOrd="0" presId="urn:microsoft.com/office/officeart/2005/8/layout/default"/>
    <dgm:cxn modelId="{26291FA1-12D7-4C8A-945A-16F98E841D9E}" type="presParOf" srcId="{7715C3FB-FC4E-4BDB-86BA-D7CEF372FC7B}" destId="{A98F0F8B-843B-4903-95CF-9B311ADA1201}" srcOrd="6" destOrd="0" presId="urn:microsoft.com/office/officeart/2005/8/layout/default"/>
    <dgm:cxn modelId="{3703E56E-9480-4F62-9C7D-C0D923653544}" type="presParOf" srcId="{7715C3FB-FC4E-4BDB-86BA-D7CEF372FC7B}" destId="{91BDBFF2-A67F-491B-ACD0-6C6429C0664C}" srcOrd="7" destOrd="0" presId="urn:microsoft.com/office/officeart/2005/8/layout/default"/>
    <dgm:cxn modelId="{F4CFC625-DDAA-466E-B0FE-A41C38E4EF50}" type="presParOf" srcId="{7715C3FB-FC4E-4BDB-86BA-D7CEF372FC7B}" destId="{2937B779-F61B-4067-8F8F-7290EC393D7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87ECF8-2AB9-4032-B212-195B48BC3770}">
      <dsp:nvSpPr>
        <dsp:cNvPr id="0" name=""/>
        <dsp:cNvSpPr/>
      </dsp:nvSpPr>
      <dsp:spPr>
        <a:xfrm>
          <a:off x="0" y="3691"/>
          <a:ext cx="3341503" cy="20049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rtlCol="0" anchor="t" anchorCtr="0">
          <a:noAutofit/>
        </a:bodyPr>
        <a:lstStyle/>
        <a:p>
          <a:pPr marL="0" lvl="0" indent="0" algn="l" defTabSz="1244600" rtl="0">
            <a:lnSpc>
              <a:spcPct val="90000"/>
            </a:lnSpc>
            <a:spcBef>
              <a:spcPct val="0"/>
            </a:spcBef>
            <a:spcAft>
              <a:spcPct val="35000"/>
            </a:spcAft>
            <a:buNone/>
          </a:pPr>
          <a:r>
            <a:rPr lang="en-GB" sz="2800" kern="1200" dirty="0"/>
            <a:t>situation has changed in the current care home</a:t>
          </a:r>
        </a:p>
        <a:p>
          <a:pPr marL="228600" lvl="1" indent="-228600" algn="l" defTabSz="977900" rtl="0">
            <a:lnSpc>
              <a:spcPct val="90000"/>
            </a:lnSpc>
            <a:spcBef>
              <a:spcPct val="0"/>
            </a:spcBef>
            <a:spcAft>
              <a:spcPct val="15000"/>
            </a:spcAft>
            <a:buChar char="•"/>
          </a:pPr>
          <a:r>
            <a:rPr lang="en-GB" sz="2200" kern="1200" dirty="0"/>
            <a:t>Example </a:t>
          </a:r>
        </a:p>
      </dsp:txBody>
      <dsp:txXfrm>
        <a:off x="0" y="3691"/>
        <a:ext cx="3341503" cy="2004901"/>
      </dsp:txXfrm>
    </dsp:sp>
    <dsp:sp modelId="{37E4CA93-7950-4242-8D94-F460232CFB24}">
      <dsp:nvSpPr>
        <dsp:cNvPr id="0" name=""/>
        <dsp:cNvSpPr/>
      </dsp:nvSpPr>
      <dsp:spPr>
        <a:xfrm>
          <a:off x="3675653" y="3691"/>
          <a:ext cx="3341503" cy="20049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rtlCol="0" anchor="t" anchorCtr="0">
          <a:noAutofit/>
        </a:bodyPr>
        <a:lstStyle/>
        <a:p>
          <a:pPr marL="0" lvl="0" indent="0" algn="l" defTabSz="1244600" rtl="0">
            <a:lnSpc>
              <a:spcPct val="90000"/>
            </a:lnSpc>
            <a:spcBef>
              <a:spcPct val="0"/>
            </a:spcBef>
            <a:spcAft>
              <a:spcPct val="35000"/>
            </a:spcAft>
            <a:buNone/>
          </a:pPr>
          <a:r>
            <a:rPr lang="en-GB" sz="2800" b="0" i="0" kern="1200" dirty="0"/>
            <a:t>Staff shortage.</a:t>
          </a:r>
        </a:p>
        <a:p>
          <a:pPr marL="0" lvl="0" indent="0" algn="l" defTabSz="1244600">
            <a:lnSpc>
              <a:spcPct val="90000"/>
            </a:lnSpc>
            <a:spcBef>
              <a:spcPct val="0"/>
            </a:spcBef>
            <a:spcAft>
              <a:spcPct val="35000"/>
            </a:spcAft>
            <a:buNone/>
          </a:pPr>
          <a:r>
            <a:rPr lang="en-GB" sz="2800" b="0" i="0" kern="1200" dirty="0"/>
            <a:t>‌</a:t>
          </a:r>
          <a:endParaRPr lang="en-GB" sz="2800" kern="1200" dirty="0"/>
        </a:p>
        <a:p>
          <a:pPr marL="228600" lvl="1" indent="-228600" algn="l" defTabSz="977900" rtl="0">
            <a:lnSpc>
              <a:spcPct val="90000"/>
            </a:lnSpc>
            <a:spcBef>
              <a:spcPct val="0"/>
            </a:spcBef>
            <a:spcAft>
              <a:spcPct val="15000"/>
            </a:spcAft>
            <a:buChar char="•"/>
          </a:pPr>
          <a:r>
            <a:rPr lang="en-GB" sz="2200" kern="1200" dirty="0"/>
            <a:t>Is still the same from the past to current</a:t>
          </a:r>
        </a:p>
      </dsp:txBody>
      <dsp:txXfrm>
        <a:off x="3675653" y="3691"/>
        <a:ext cx="3341503" cy="2004901"/>
      </dsp:txXfrm>
    </dsp:sp>
    <dsp:sp modelId="{92D48444-AE82-4DD1-B899-463F41B74A33}">
      <dsp:nvSpPr>
        <dsp:cNvPr id="0" name=""/>
        <dsp:cNvSpPr/>
      </dsp:nvSpPr>
      <dsp:spPr>
        <a:xfrm>
          <a:off x="7351306" y="3691"/>
          <a:ext cx="3341503" cy="20049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rtlCol="0" anchor="t" anchorCtr="0">
          <a:noAutofit/>
        </a:bodyPr>
        <a:lstStyle/>
        <a:p>
          <a:pPr marL="0" lvl="0" indent="0" algn="l" defTabSz="1244600" rtl="0">
            <a:lnSpc>
              <a:spcPct val="90000"/>
            </a:lnSpc>
            <a:spcBef>
              <a:spcPct val="0"/>
            </a:spcBef>
            <a:spcAft>
              <a:spcPct val="35000"/>
            </a:spcAft>
            <a:buNone/>
          </a:pPr>
          <a:r>
            <a:rPr lang="en-GB" sz="2800" kern="1200" dirty="0"/>
            <a:t>Every individual gets respected  with dignity</a:t>
          </a:r>
        </a:p>
        <a:p>
          <a:pPr marL="228600" lvl="1" indent="-228600" algn="l" defTabSz="977900" rtl="0">
            <a:lnSpc>
              <a:spcPct val="90000"/>
            </a:lnSpc>
            <a:spcBef>
              <a:spcPct val="0"/>
            </a:spcBef>
            <a:spcAft>
              <a:spcPct val="15000"/>
            </a:spcAft>
            <a:buChar char="•"/>
          </a:pPr>
          <a:r>
            <a:rPr lang="en-GB" sz="2200" b="0" i="0" u="none" kern="1200" dirty="0"/>
            <a:t>.Has its human Right</a:t>
          </a:r>
          <a:endParaRPr lang="en-GB" sz="2200" kern="1200" dirty="0"/>
        </a:p>
      </dsp:txBody>
      <dsp:txXfrm>
        <a:off x="7351306" y="3691"/>
        <a:ext cx="3341503" cy="2004901"/>
      </dsp:txXfrm>
    </dsp:sp>
    <dsp:sp modelId="{A98F0F8B-843B-4903-95CF-9B311ADA1201}">
      <dsp:nvSpPr>
        <dsp:cNvPr id="0" name=""/>
        <dsp:cNvSpPr/>
      </dsp:nvSpPr>
      <dsp:spPr>
        <a:xfrm>
          <a:off x="1837826" y="2342744"/>
          <a:ext cx="3341503" cy="20049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rtlCol="0" anchor="ctr" anchorCtr="0">
          <a:noAutofit/>
        </a:bodyPr>
        <a:lstStyle/>
        <a:p>
          <a:pPr marL="0" lvl="0" indent="0" algn="ctr" defTabSz="1244600" rtl="0">
            <a:lnSpc>
              <a:spcPct val="90000"/>
            </a:lnSpc>
            <a:spcBef>
              <a:spcPct val="0"/>
            </a:spcBef>
            <a:spcAft>
              <a:spcPct val="35000"/>
            </a:spcAft>
            <a:buNone/>
          </a:pPr>
          <a:r>
            <a:rPr lang="en-GB" sz="2800" kern="1200" dirty="0"/>
            <a:t>Medical help has improved</a:t>
          </a:r>
        </a:p>
      </dsp:txBody>
      <dsp:txXfrm>
        <a:off x="1837826" y="2342744"/>
        <a:ext cx="3341503" cy="2004901"/>
      </dsp:txXfrm>
    </dsp:sp>
    <dsp:sp modelId="{2937B779-F61B-4067-8F8F-7290EC393D76}">
      <dsp:nvSpPr>
        <dsp:cNvPr id="0" name=""/>
        <dsp:cNvSpPr/>
      </dsp:nvSpPr>
      <dsp:spPr>
        <a:xfrm>
          <a:off x="5513480" y="2342744"/>
          <a:ext cx="3341503" cy="20049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rtlCol="0" anchor="ctr" anchorCtr="0">
          <a:noAutofit/>
        </a:bodyPr>
        <a:lstStyle/>
        <a:p>
          <a:pPr marL="0" lvl="0" indent="0" algn="ctr" defTabSz="1244600" rtl="0">
            <a:lnSpc>
              <a:spcPct val="90000"/>
            </a:lnSpc>
            <a:spcBef>
              <a:spcPct val="0"/>
            </a:spcBef>
            <a:spcAft>
              <a:spcPct val="35000"/>
            </a:spcAft>
            <a:buNone/>
          </a:pPr>
          <a:r>
            <a:rPr lang="en-GB" sz="2800" kern="1200" dirty="0"/>
            <a:t>Providing healthy eating personnel carriers has changed a lot </a:t>
          </a:r>
        </a:p>
      </dsp:txBody>
      <dsp:txXfrm>
        <a:off x="5513480" y="2342744"/>
        <a:ext cx="3341503" cy="20049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10/07/2024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10/07/2024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GB"/>
              <a:t>Click to edit Master title style</a:t>
            </a:r>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GB"/>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GB"/>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GB"/>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GB"/>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GB"/>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GB"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GB"/>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GB"/>
              <a:t>Click to edit Master title style</a:t>
            </a:r>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GB"/>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GB"/>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GB"/>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GB"/>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GB"/>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GB"/>
              <a:t>Click to edit Master title style</a:t>
            </a:r>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GB"/>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GB"/>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GB"/>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GB"/>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GB"/>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GB"/>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GB"/>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GB"/>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GB"/>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GB"/>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GB"/>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GB"/>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GB"/>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GB"/>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GB"/>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GB"/>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GB"/>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GB"/>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GB"/>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GB"/>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GB"/>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GB"/>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GB"/>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mississippitoday.org/2020/11/18/mississippi-nursing-homes-havent-completed-covid-19-training/"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8" Type="http://schemas.openxmlformats.org/officeDocument/2006/relationships/hyperlink" Target="https://www.housinglin.org.uk/_assets/Resources/Housing/Support_materials/Viewpoints/HLINViewpoint_100_21stCenturyAlmshouses.pdf" TargetMode="External"/><Relationship Id="rId3" Type="http://schemas.openxmlformats.org/officeDocument/2006/relationships/image" Target="../media/image7.jpeg"/><Relationship Id="rId7" Type="http://schemas.openxmlformats.org/officeDocument/2006/relationships/hyperlink" Target="https://www.carehome.co.uk/jobs/advice/job-roles-in-the-care-sector" TargetMode="External"/><Relationship Id="rId2" Type="http://schemas.openxmlformats.org/officeDocument/2006/relationships/image" Target="../media/image6.jpeg"/><Relationship Id="rId1" Type="http://schemas.openxmlformats.org/officeDocument/2006/relationships/slideLayout" Target="../slideLayouts/slideLayout12.xml"/><Relationship Id="rId6" Type="http://schemas.openxmlformats.org/officeDocument/2006/relationships/hyperlink" Target="https://www.mdpi.com/1660-4601/17/3/987" TargetMode="Externa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a:xfrm>
            <a:off x="3840849" y="344128"/>
            <a:ext cx="9088570" cy="6513871"/>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520697" y="1040001"/>
            <a:ext cx="3338625" cy="3150159"/>
          </a:xfrm>
        </p:spPr>
        <p:txBody>
          <a:bodyPr rtlCol="0">
            <a:normAutofit/>
          </a:bodyPr>
          <a:lstStyle/>
          <a:p>
            <a:pPr rtl="0"/>
            <a:r>
              <a:rPr lang="en-GB" dirty="0"/>
              <a:t>Health social care</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501032" y="2261419"/>
            <a:ext cx="2556387" cy="1700981"/>
          </a:xfrm>
        </p:spPr>
        <p:txBody>
          <a:bodyPr rtlCol="0">
            <a:normAutofit fontScale="92500" lnSpcReduction="20000"/>
          </a:bodyPr>
          <a:lstStyle/>
          <a:p>
            <a:pPr rtl="0"/>
            <a:r>
              <a:rPr lang="en-GB" dirty="0"/>
              <a:t>Mariam Begum  Student Number 202324210</a:t>
            </a:r>
          </a:p>
          <a:p>
            <a:pPr rtl="0"/>
            <a:r>
              <a:rPr lang="en-GB" dirty="0"/>
              <a:t>Lecture </a:t>
            </a:r>
            <a:r>
              <a:rPr lang="en-GB" dirty="0" err="1"/>
              <a:t>Patronelle</a:t>
            </a:r>
            <a:r>
              <a:rPr lang="en-GB" dirty="0"/>
              <a:t> </a:t>
            </a:r>
            <a:r>
              <a:rPr lang="en-GB" dirty="0" err="1"/>
              <a:t>Ganza</a:t>
            </a:r>
            <a:endParaRPr lang="en-GB" dirty="0"/>
          </a:p>
        </p:txBody>
      </p:sp>
      <p:sp>
        <p:nvSpPr>
          <p:cNvPr id="4" name="TextBox 3">
            <a:extLst>
              <a:ext uri="{FF2B5EF4-FFF2-40B4-BE49-F238E27FC236}">
                <a16:creationId xmlns:a16="http://schemas.microsoft.com/office/drawing/2014/main" id="{441667A7-3F02-E4B4-0EAE-6DD56816076E}"/>
              </a:ext>
            </a:extLst>
          </p:cNvPr>
          <p:cNvSpPr txBox="1"/>
          <p:nvPr/>
        </p:nvSpPr>
        <p:spPr>
          <a:xfrm>
            <a:off x="3840849" y="6857999"/>
            <a:ext cx="9088570" cy="230832"/>
          </a:xfrm>
          <a:prstGeom prst="rect">
            <a:avLst/>
          </a:prstGeom>
          <a:noFill/>
        </p:spPr>
        <p:txBody>
          <a:bodyPr wrap="square" rtlCol="0">
            <a:spAutoFit/>
          </a:bodyPr>
          <a:lstStyle/>
          <a:p>
            <a:r>
              <a:rPr lang="en-GB" sz="900">
                <a:hlinkClick r:id="rId3" tooltip="https://mississippitoday.org/2020/11/18/mississippi-nursing-homes-havent-completed-covid-19-training/"/>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7096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761862" cy="3055078"/>
          </a:xfrm>
        </p:spPr>
        <p:txBody>
          <a:bodyPr rtlCol="0">
            <a:normAutofit/>
          </a:bodyPr>
          <a:lstStyle/>
          <a:p>
            <a:pPr rtl="0"/>
            <a:r>
              <a:rPr lang="en-GB" sz="2400" b="1" dirty="0"/>
              <a:t>Residential care home</a:t>
            </a:r>
            <a:br>
              <a:rPr lang="en-GB" sz="2400" b="1" dirty="0"/>
            </a:br>
            <a:r>
              <a:rPr lang="en-GB" sz="2400" b="1" dirty="0"/>
              <a:t>comparing the past to current running care services</a:t>
            </a:r>
          </a:p>
        </p:txBody>
      </p:sp>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154429" y="6398878"/>
            <a:ext cx="4497315" cy="365125"/>
          </a:xfrm>
        </p:spPr>
        <p:txBody>
          <a:bodyPr rtlCol="0"/>
          <a:lstStyle/>
          <a:p>
            <a:pPr rtl="0"/>
            <a:r>
              <a:rPr lang="en-GB"/>
              <a:t>Sample Footer Text</a:t>
            </a:r>
          </a:p>
        </p:txBody>
      </p:sp>
      <p:sp>
        <p:nvSpPr>
          <p:cNvPr id="38" name="Date Placeholder 37">
            <a:extLst>
              <a:ext uri="{FF2B5EF4-FFF2-40B4-BE49-F238E27FC236}">
                <a16:creationId xmlns:a16="http://schemas.microsoft.com/office/drawing/2014/main" id="{4F07F2C9-B12E-4D08-B90F-5E6AA687A577}"/>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2</a:t>
            </a:fld>
            <a:endParaRPr lang="en-GB" dirty="0"/>
          </a:p>
        </p:txBody>
      </p:sp>
      <p:pic>
        <p:nvPicPr>
          <p:cNvPr id="1026" name="Picture 2" descr="history of care homes">
            <a:extLst>
              <a:ext uri="{FF2B5EF4-FFF2-40B4-BE49-F238E27FC236}">
                <a16:creationId xmlns:a16="http://schemas.microsoft.com/office/drawing/2014/main" id="{4007CD47-FA9A-5A79-9EBC-0EB39851565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5336" y="1532613"/>
            <a:ext cx="6482692" cy="4395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629115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CD2A-2EC1-4055-AE20-4A35A1794F1C}"/>
              </a:ext>
            </a:extLst>
          </p:cNvPr>
          <p:cNvSpPr>
            <a:spLocks noGrp="1"/>
          </p:cNvSpPr>
          <p:nvPr>
            <p:ph type="title"/>
          </p:nvPr>
        </p:nvSpPr>
        <p:spPr>
          <a:xfrm>
            <a:off x="839788" y="365125"/>
            <a:ext cx="10515600" cy="1325563"/>
          </a:xfrm>
        </p:spPr>
        <p:txBody>
          <a:bodyPr rtlCol="0"/>
          <a:lstStyle/>
          <a:p>
            <a:pPr rtl="0"/>
            <a:r>
              <a:rPr lang="en-GB"/>
              <a:t>Content</a:t>
            </a:r>
          </a:p>
        </p:txBody>
      </p:sp>
      <p:sp>
        <p:nvSpPr>
          <p:cNvPr id="3" name="Text Placeholder 2">
            <a:extLst>
              <a:ext uri="{FF2B5EF4-FFF2-40B4-BE49-F238E27FC236}">
                <a16:creationId xmlns:a16="http://schemas.microsoft.com/office/drawing/2014/main" id="{7F14164C-CD4F-433C-8B7E-A0156DB2F947}"/>
              </a:ext>
            </a:extLst>
          </p:cNvPr>
          <p:cNvSpPr>
            <a:spLocks noGrp="1"/>
          </p:cNvSpPr>
          <p:nvPr>
            <p:ph type="body" idx="1"/>
          </p:nvPr>
        </p:nvSpPr>
        <p:spPr>
          <a:xfrm>
            <a:off x="839788" y="1734325"/>
            <a:ext cx="5157787" cy="823912"/>
          </a:xfrm>
        </p:spPr>
        <p:txBody>
          <a:bodyPr rtlCol="0"/>
          <a:lstStyle/>
          <a:p>
            <a:pPr rtl="0"/>
            <a:r>
              <a:rPr lang="en-GB"/>
              <a:t>Summary</a:t>
            </a:r>
          </a:p>
        </p:txBody>
      </p:sp>
      <p:sp>
        <p:nvSpPr>
          <p:cNvPr id="4" name="Content Placeholder 3">
            <a:extLst>
              <a:ext uri="{FF2B5EF4-FFF2-40B4-BE49-F238E27FC236}">
                <a16:creationId xmlns:a16="http://schemas.microsoft.com/office/drawing/2014/main" id="{CDE237F4-D8FA-4EB0-8875-57E81F3EA824}"/>
              </a:ext>
            </a:extLst>
          </p:cNvPr>
          <p:cNvSpPr>
            <a:spLocks noGrp="1"/>
          </p:cNvSpPr>
          <p:nvPr>
            <p:ph sz="half" idx="2"/>
          </p:nvPr>
        </p:nvSpPr>
        <p:spPr>
          <a:xfrm>
            <a:off x="839788" y="2558237"/>
            <a:ext cx="5157787" cy="3684588"/>
          </a:xfrm>
        </p:spPr>
        <p:txBody>
          <a:bodyPr rtlCol="0"/>
          <a:lstStyle/>
          <a:p>
            <a:pPr marL="0" indent="0" rtl="0">
              <a:buNone/>
            </a:pPr>
            <a:r>
              <a:rPr lang="en-GB" dirty="0"/>
              <a:t>1 what is required in a care home</a:t>
            </a:r>
          </a:p>
          <a:p>
            <a:pPr marL="0" indent="0" rtl="0">
              <a:buNone/>
            </a:pPr>
            <a:endParaRPr lang="en-GB" dirty="0"/>
          </a:p>
          <a:p>
            <a:pPr marL="0" indent="0" rtl="0">
              <a:buNone/>
            </a:pPr>
            <a:r>
              <a:rPr lang="en-GB" dirty="0"/>
              <a:t>2 The history of care</a:t>
            </a:r>
          </a:p>
          <a:p>
            <a:pPr marL="0" indent="0" rtl="0">
              <a:buNone/>
            </a:pPr>
            <a:endParaRPr lang="en-GB" dirty="0"/>
          </a:p>
          <a:p>
            <a:pPr marL="0" indent="0" rtl="0">
              <a:buNone/>
            </a:pPr>
            <a:r>
              <a:rPr lang="en-GB" dirty="0"/>
              <a:t>3 Overworked staff</a:t>
            </a:r>
          </a:p>
        </p:txBody>
      </p:sp>
      <p:sp>
        <p:nvSpPr>
          <p:cNvPr id="5" name="Text Placeholder 4">
            <a:extLst>
              <a:ext uri="{FF2B5EF4-FFF2-40B4-BE49-F238E27FC236}">
                <a16:creationId xmlns:a16="http://schemas.microsoft.com/office/drawing/2014/main" id="{77A2ABE5-0226-49ED-8CCF-C68A5DC8C37A}"/>
              </a:ext>
            </a:extLst>
          </p:cNvPr>
          <p:cNvSpPr>
            <a:spLocks noGrp="1"/>
          </p:cNvSpPr>
          <p:nvPr>
            <p:ph type="body" sz="quarter" idx="3"/>
          </p:nvPr>
        </p:nvSpPr>
        <p:spPr>
          <a:xfrm>
            <a:off x="6172200" y="1734325"/>
            <a:ext cx="5183188" cy="823912"/>
          </a:xfrm>
        </p:spPr>
        <p:txBody>
          <a:bodyPr rtlCol="0"/>
          <a:lstStyle/>
          <a:p>
            <a:pPr rtl="0"/>
            <a:r>
              <a:rPr lang="en-GB"/>
              <a:t>SUMMARY</a:t>
            </a:r>
          </a:p>
        </p:txBody>
      </p:sp>
      <p:sp>
        <p:nvSpPr>
          <p:cNvPr id="6" name="Content Placeholder 5">
            <a:extLst>
              <a:ext uri="{FF2B5EF4-FFF2-40B4-BE49-F238E27FC236}">
                <a16:creationId xmlns:a16="http://schemas.microsoft.com/office/drawing/2014/main" id="{B05028CE-DA21-47EC-B483-3CE6A8E62CF1}"/>
              </a:ext>
            </a:extLst>
          </p:cNvPr>
          <p:cNvSpPr>
            <a:spLocks noGrp="1"/>
          </p:cNvSpPr>
          <p:nvPr>
            <p:ph sz="quarter" idx="4"/>
          </p:nvPr>
        </p:nvSpPr>
        <p:spPr>
          <a:xfrm>
            <a:off x="6172200" y="2558237"/>
            <a:ext cx="5183188" cy="3684588"/>
          </a:xfrm>
        </p:spPr>
        <p:txBody>
          <a:bodyPr rtlCol="0"/>
          <a:lstStyle/>
          <a:p>
            <a:pPr rtl="0"/>
            <a:r>
              <a:rPr lang="en-GB" dirty="0"/>
              <a:t>4 The present care homes now</a:t>
            </a:r>
          </a:p>
          <a:p>
            <a:pPr rtl="0"/>
            <a:endParaRPr lang="en-GB" dirty="0"/>
          </a:p>
          <a:p>
            <a:pPr rtl="0"/>
            <a:r>
              <a:rPr lang="en-GB" dirty="0"/>
              <a:t>5 References</a:t>
            </a:r>
          </a:p>
        </p:txBody>
      </p:sp>
      <p:sp>
        <p:nvSpPr>
          <p:cNvPr id="8" name="Footer Placeholder 7">
            <a:extLst>
              <a:ext uri="{FF2B5EF4-FFF2-40B4-BE49-F238E27FC236}">
                <a16:creationId xmlns:a16="http://schemas.microsoft.com/office/drawing/2014/main" id="{1CB6C385-03DD-40B8-8F1B-4E62C60C85AA}"/>
              </a:ext>
            </a:extLst>
          </p:cNvPr>
          <p:cNvSpPr>
            <a:spLocks noGrp="1"/>
          </p:cNvSpPr>
          <p:nvPr>
            <p:ph type="ftr" sz="quarter" idx="11"/>
          </p:nvPr>
        </p:nvSpPr>
        <p:spPr>
          <a:xfrm>
            <a:off x="154429" y="6398878"/>
            <a:ext cx="4497315" cy="365125"/>
          </a:xfrm>
        </p:spPr>
        <p:txBody>
          <a:bodyPr rtlCol="0"/>
          <a:lstStyle/>
          <a:p>
            <a:pPr rtl="0"/>
            <a:r>
              <a:rPr lang="en-GB"/>
              <a:t>Sample Footer Text</a:t>
            </a:r>
          </a:p>
        </p:txBody>
      </p:sp>
      <p:sp>
        <p:nvSpPr>
          <p:cNvPr id="7" name="Date Placeholder 6">
            <a:extLst>
              <a:ext uri="{FF2B5EF4-FFF2-40B4-BE49-F238E27FC236}">
                <a16:creationId xmlns:a16="http://schemas.microsoft.com/office/drawing/2014/main" id="{AF3C5F2A-97FD-42D5-B08A-F20B3EFD7D84}"/>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9" name="Slide Number Placeholder 8">
            <a:extLst>
              <a:ext uri="{FF2B5EF4-FFF2-40B4-BE49-F238E27FC236}">
                <a16:creationId xmlns:a16="http://schemas.microsoft.com/office/drawing/2014/main" id="{203229A0-1321-49E2-9958-3B1F86E2CC8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3</a:t>
            </a:fld>
            <a:endParaRPr lang="en-GB" dirty="0"/>
          </a:p>
        </p:txBody>
      </p:sp>
    </p:spTree>
    <p:extLst>
      <p:ext uri="{BB962C8B-B14F-4D97-AF65-F5344CB8AC3E}">
        <p14:creationId xmlns:p14="http://schemas.microsoft.com/office/powerpoint/2010/main" val="742158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4">
            <a:extLst>
              <a:ext uri="{FF2B5EF4-FFF2-40B4-BE49-F238E27FC236}">
                <a16:creationId xmlns:a16="http://schemas.microsoft.com/office/drawing/2014/main" id="{E63C07B9-310C-AAE4-A7BA-190E992D6480}"/>
              </a:ext>
            </a:extLst>
          </p:cNvPr>
          <p:cNvSpPr>
            <a:spLocks noGrp="1"/>
          </p:cNvSpPr>
          <p:nvPr>
            <p:ph type="title"/>
          </p:nvPr>
        </p:nvSpPr>
        <p:spPr>
          <a:xfrm>
            <a:off x="716280" y="680485"/>
            <a:ext cx="3393440" cy="2748515"/>
          </a:xfrm>
        </p:spPr>
        <p:txBody>
          <a:bodyPr/>
          <a:lstStyle/>
          <a:p>
            <a:endParaRPr lang="en-US" dirty="0"/>
          </a:p>
        </p:txBody>
      </p:sp>
      <p:sp>
        <p:nvSpPr>
          <p:cNvPr id="8" name="Rectangle 1">
            <a:extLst>
              <a:ext uri="{FF2B5EF4-FFF2-40B4-BE49-F238E27FC236}">
                <a16:creationId xmlns:a16="http://schemas.microsoft.com/office/drawing/2014/main" id="{4B1BB98D-4723-B9E2-E802-0739F85010B7}"/>
              </a:ext>
            </a:extLst>
          </p:cNvPr>
          <p:cNvSpPr>
            <a:spLocks noGrp="1" noChangeArrowheads="1"/>
          </p:cNvSpPr>
          <p:nvPr>
            <p:ph idx="1"/>
          </p:nvPr>
        </p:nvSpPr>
        <p:spPr bwMode="auto">
          <a:xfrm>
            <a:off x="5175678" y="533399"/>
            <a:ext cx="3678762" cy="5771481"/>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None/>
              <a:tabLst/>
            </a:pPr>
            <a:r>
              <a:rPr lang="en-US" altLang="en-US" sz="1500" b="1" dirty="0"/>
              <a:t> </a:t>
            </a:r>
            <a:r>
              <a:rPr lang="en-US" altLang="en-US" sz="1200" b="1" dirty="0">
                <a:latin typeface="Arial" panose="020B0604020202020204" pitchFamily="34" charset="0"/>
                <a:cs typeface="Arial" panose="020B0604020202020204" pitchFamily="34" charset="0"/>
              </a:rPr>
              <a:t>In the care home, what is the required duties? </a:t>
            </a:r>
          </a:p>
          <a:p>
            <a:pPr marL="0" marR="0" lvl="0" indent="0" defTabSz="914400" rtl="0" eaLnBrk="0" fontAlgn="base" latinLnBrk="0" hangingPunct="0">
              <a:lnSpc>
                <a:spcPct val="90000"/>
              </a:lnSpc>
              <a:spcBef>
                <a:spcPct val="0"/>
              </a:spcBef>
              <a:spcAft>
                <a:spcPts val="600"/>
              </a:spcAft>
              <a:buClrTx/>
              <a:buSzTx/>
              <a:tabLst/>
            </a:pPr>
            <a:endParaRPr lang="en-US" altLang="en-US" sz="1500" b="1" dirty="0"/>
          </a:p>
          <a:p>
            <a:pPr marL="0" indent="0" eaLnBrk="0" fontAlgn="base" hangingPunct="0">
              <a:lnSpc>
                <a:spcPct val="90000"/>
              </a:lnSpc>
              <a:spcBef>
                <a:spcPct val="0"/>
              </a:spcBef>
              <a:spcAft>
                <a:spcPts val="600"/>
              </a:spcAft>
              <a:buSzTx/>
              <a:buNone/>
            </a:pPr>
            <a:r>
              <a:rPr kumimoji="0" lang="en-US" altLang="en-US" sz="1500" b="0" i="0" u="none" strike="noStrike" cap="none" normalizeH="0" baseline="0" dirty="0">
                <a:ln>
                  <a:noFill/>
                </a:ln>
                <a:effectLst/>
              </a:rPr>
              <a:t>  </a:t>
            </a:r>
            <a:endParaRPr lang="en-US" altLang="en-US" sz="1500" dirty="0"/>
          </a:p>
          <a:p>
            <a:pPr marL="285750" lvl="0" indent="-285750" eaLnBrk="0" fontAlgn="base" hangingPunct="0">
              <a:lnSpc>
                <a:spcPct val="90000"/>
              </a:lnSpc>
              <a:spcBef>
                <a:spcPct val="0"/>
              </a:spcBef>
              <a:spcAft>
                <a:spcPts val="600"/>
              </a:spcAft>
              <a:buSzTx/>
              <a:buFont typeface="Arial" panose="020B0604020202020204" pitchFamily="34" charset="0"/>
              <a:buChar char="•"/>
            </a:pPr>
            <a:r>
              <a:rPr lang="en-US" altLang="en-US" sz="1400" dirty="0"/>
              <a:t>Help with toileting changing pads and </a:t>
            </a:r>
          </a:p>
          <a:p>
            <a:pPr marL="0" lvl="0" indent="0" eaLnBrk="0" fontAlgn="base" hangingPunct="0">
              <a:lnSpc>
                <a:spcPct val="90000"/>
              </a:lnSpc>
              <a:spcBef>
                <a:spcPct val="0"/>
              </a:spcBef>
              <a:spcAft>
                <a:spcPts val="600"/>
              </a:spcAft>
              <a:buSzTx/>
            </a:pPr>
            <a:r>
              <a:rPr lang="en-US" altLang="en-US" sz="1400" dirty="0"/>
              <a:t>     Maintaining continence.</a:t>
            </a:r>
            <a:endParaRPr kumimoji="0" lang="en-US" altLang="en-US" sz="1400" b="0" i="0" u="none" strike="noStrike" cap="none" normalizeH="0" baseline="0" dirty="0">
              <a:ln>
                <a:noFill/>
              </a:ln>
              <a:effectLst/>
            </a:endParaRP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lang="en-US" altLang="en-US" sz="1400" dirty="0"/>
              <a:t>Assisting them with shower and washing</a:t>
            </a:r>
            <a:r>
              <a:rPr kumimoji="0" lang="en-US" altLang="en-US" sz="1400" b="0" i="0" u="none" strike="noStrike" cap="none" normalizeH="0" baseline="0" dirty="0">
                <a:ln>
                  <a:noFill/>
                </a:ln>
                <a:effectLst/>
              </a:rPr>
              <a:t>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Dental hygiene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Support for and mobility </a:t>
            </a:r>
            <a:endParaRPr lang="en-US" altLang="en-US" sz="1400" dirty="0"/>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lang="en-US" altLang="en-US" sz="1400" dirty="0"/>
              <a:t>F</a:t>
            </a:r>
            <a:r>
              <a:rPr kumimoji="0" lang="en-US" altLang="en-US" sz="1400" b="0" i="0" u="none" strike="noStrike" cap="none" normalizeH="0" baseline="0" dirty="0">
                <a:ln>
                  <a:noFill/>
                </a:ln>
                <a:effectLst/>
              </a:rPr>
              <a:t>ood and water assistance </a:t>
            </a:r>
            <a:endParaRPr lang="en-US" altLang="en-US" sz="1400" dirty="0"/>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Room duties, such as laundry, ironing, cleaning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Participating in clubs and interests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Encouraging self-reliance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Using medicine as a prompt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Giving out prescription drugs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lang="en-US" altLang="en-US" sz="1400" dirty="0"/>
              <a:t>S</a:t>
            </a:r>
            <a:r>
              <a:rPr kumimoji="0" lang="en-US" altLang="en-US" sz="1400" b="0" i="0" u="none" strike="noStrike" cap="none" normalizeH="0" baseline="0" dirty="0">
                <a:ln>
                  <a:noFill/>
                </a:ln>
                <a:effectLst/>
              </a:rPr>
              <a:t>pecialized medical services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Care for dementia and Alzheimer’s </a:t>
            </a:r>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Parkinson's illness assistance</a:t>
            </a:r>
            <a:endParaRPr lang="en-US" altLang="en-US" sz="1400" dirty="0"/>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A stroke looking after them</a:t>
            </a:r>
            <a:endParaRPr lang="en-US" altLang="en-US" sz="1400" dirty="0"/>
          </a:p>
          <a:p>
            <a:pPr marL="285750" marR="0" lvl="0" indent="-285750" defTabSz="914400" rtl="0" eaLnBrk="0" fontAlgn="base" latinLnBrk="0" hangingPunct="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Respiratory care is required </a:t>
            </a:r>
            <a:r>
              <a:rPr kumimoji="0" lang="en-US" altLang="en-US" sz="1200" b="0" i="0" u="none" strike="noStrike" cap="none" normalizeH="0" baseline="0" dirty="0">
                <a:ln>
                  <a:noFill/>
                </a:ln>
                <a:effectLst/>
              </a:rPr>
              <a:t>(Carehome,2024)</a:t>
            </a:r>
          </a:p>
        </p:txBody>
      </p:sp>
      <p:pic>
        <p:nvPicPr>
          <p:cNvPr id="13" name="Picture 12" descr="Happy elderly couple in green field">
            <a:extLst>
              <a:ext uri="{FF2B5EF4-FFF2-40B4-BE49-F238E27FC236}">
                <a16:creationId xmlns:a16="http://schemas.microsoft.com/office/drawing/2014/main" id="{2DC52889-20A2-4A46-602C-DF4338C5A29A}"/>
              </a:ext>
            </a:extLst>
          </p:cNvPr>
          <p:cNvPicPr>
            <a:picLocks noChangeAspect="1"/>
          </p:cNvPicPr>
          <p:nvPr/>
        </p:nvPicPr>
        <p:blipFill rotWithShape="1">
          <a:blip r:embed="rId2"/>
          <a:srcRect r="23528" b="3"/>
          <a:stretch/>
        </p:blipFill>
        <p:spPr>
          <a:xfrm>
            <a:off x="411480" y="680485"/>
            <a:ext cx="4317836" cy="5169311"/>
          </a:xfrm>
          <a:prstGeom prst="rect">
            <a:avLst/>
          </a:prstGeom>
          <a:noFill/>
        </p:spPr>
      </p:pic>
    </p:spTree>
    <p:extLst>
      <p:ext uri="{BB962C8B-B14F-4D97-AF65-F5344CB8AC3E}">
        <p14:creationId xmlns:p14="http://schemas.microsoft.com/office/powerpoint/2010/main" val="3382633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Colourful carved figures of humans">
            <a:extLst>
              <a:ext uri="{FF2B5EF4-FFF2-40B4-BE49-F238E27FC236}">
                <a16:creationId xmlns:a16="http://schemas.microsoft.com/office/drawing/2014/main" id="{290A4F65-A364-10FA-DAB2-56201053DAC1}"/>
              </a:ext>
            </a:extLst>
          </p:cNvPr>
          <p:cNvPicPr>
            <a:picLocks noChangeAspect="1"/>
          </p:cNvPicPr>
          <p:nvPr/>
        </p:nvPicPr>
        <p:blipFill rotWithShape="1">
          <a:blip r:embed="rId2"/>
          <a:srcRect t="21441" b="21445"/>
          <a:stretch/>
        </p:blipFill>
        <p:spPr>
          <a:xfrm>
            <a:off x="838200" y="1825625"/>
            <a:ext cx="10692810" cy="4351338"/>
          </a:xfrm>
          <a:prstGeom prst="rect">
            <a:avLst/>
          </a:prstGeom>
          <a:noFill/>
        </p:spPr>
      </p:pic>
      <p:sp>
        <p:nvSpPr>
          <p:cNvPr id="8" name="Rectangle 1">
            <a:extLst>
              <a:ext uri="{FF2B5EF4-FFF2-40B4-BE49-F238E27FC236}">
                <a16:creationId xmlns:a16="http://schemas.microsoft.com/office/drawing/2014/main" id="{912A06AB-998C-E40D-BB8C-386C0FFDE072}"/>
              </a:ext>
            </a:extLst>
          </p:cNvPr>
          <p:cNvSpPr>
            <a:spLocks noGrp="1" noChangeArrowheads="1"/>
          </p:cNvSpPr>
          <p:nvPr>
            <p:ph type="title"/>
          </p:nvPr>
        </p:nvSpPr>
        <p:spPr bwMode="auto">
          <a:xfrm>
            <a:off x="965387" y="443469"/>
            <a:ext cx="9906000" cy="138215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1600" b="0" i="0" u="none" strike="noStrike" cap="none" normalizeH="0" baseline="0" dirty="0">
                <a:ln>
                  <a:noFill/>
                </a:ln>
                <a:effectLst/>
              </a:rPr>
              <a:t>History in care homes for the poor has changed over time this group was mostly elderly orphans and disabled children at that point </a:t>
            </a:r>
            <a:br>
              <a:rPr kumimoji="0" lang="en-US" altLang="en-US" sz="1600" b="0" i="0" u="none" strike="noStrike" cap="none" normalizeH="0" baseline="0" dirty="0">
                <a:ln>
                  <a:noFill/>
                </a:ln>
                <a:effectLst/>
              </a:rPr>
            </a:br>
            <a:br>
              <a:rPr kumimoji="0" lang="en-US" altLang="en-US" sz="1600" b="0" i="0" u="none" strike="noStrike" cap="none" normalizeH="0" baseline="0" dirty="0">
                <a:ln>
                  <a:noFill/>
                </a:ln>
                <a:effectLst/>
              </a:rPr>
            </a:br>
            <a:r>
              <a:rPr kumimoji="0" lang="en-US" altLang="en-US" sz="1600" b="0" i="0" u="none" strike="noStrike" cap="none" normalizeH="0" baseline="0" dirty="0">
                <a:ln>
                  <a:noFill/>
                </a:ln>
                <a:effectLst/>
              </a:rPr>
              <a:t>care ho</a:t>
            </a:r>
            <a:r>
              <a:rPr lang="en-US" altLang="en-US" sz="1600" i="0" cap="none" dirty="0"/>
              <a:t>mes</a:t>
            </a:r>
            <a:r>
              <a:rPr kumimoji="0" lang="en-US" altLang="en-US" sz="1600" b="0" i="0" u="none" strike="noStrike" cap="none" normalizeH="0" baseline="0" dirty="0">
                <a:ln>
                  <a:noFill/>
                </a:ln>
                <a:effectLst/>
              </a:rPr>
              <a:t> at that point weren’t given individual attention,   </a:t>
            </a:r>
          </a:p>
        </p:txBody>
      </p:sp>
      <p:sp>
        <p:nvSpPr>
          <p:cNvPr id="23" name="Footer Placeholder 3">
            <a:extLst>
              <a:ext uri="{FF2B5EF4-FFF2-40B4-BE49-F238E27FC236}">
                <a16:creationId xmlns:a16="http://schemas.microsoft.com/office/drawing/2014/main" id="{0DE297B9-3F87-5D51-E783-F9D49DAF31BB}"/>
              </a:ext>
            </a:extLst>
          </p:cNvPr>
          <p:cNvSpPr>
            <a:spLocks noGrp="1"/>
          </p:cNvSpPr>
          <p:nvPr>
            <p:ph type="ftr" sz="quarter" idx="11"/>
          </p:nvPr>
        </p:nvSpPr>
        <p:spPr>
          <a:xfrm>
            <a:off x="154429" y="6398878"/>
            <a:ext cx="4497315" cy="365125"/>
          </a:xfrm>
        </p:spPr>
        <p:txBody>
          <a:bodyPr/>
          <a:lstStyle/>
          <a:p>
            <a:pPr rtl="0">
              <a:spcAft>
                <a:spcPts val="600"/>
              </a:spcAft>
            </a:pPr>
            <a:r>
              <a:rPr lang="en-GB" dirty="0"/>
              <a:t>(</a:t>
            </a:r>
            <a:r>
              <a:rPr lang="en-GB" sz="1400" dirty="0"/>
              <a:t>Pannell, 2020)</a:t>
            </a:r>
          </a:p>
        </p:txBody>
      </p:sp>
      <p:sp>
        <p:nvSpPr>
          <p:cNvPr id="25" name="Date Placeholder 4">
            <a:extLst>
              <a:ext uri="{FF2B5EF4-FFF2-40B4-BE49-F238E27FC236}">
                <a16:creationId xmlns:a16="http://schemas.microsoft.com/office/drawing/2014/main" id="{EFCD51D6-42E2-42B8-5671-A12514912DE9}"/>
              </a:ext>
            </a:extLst>
          </p:cNvPr>
          <p:cNvSpPr>
            <a:spLocks noGrp="1"/>
          </p:cNvSpPr>
          <p:nvPr>
            <p:ph type="dt" sz="half" idx="10"/>
          </p:nvPr>
        </p:nvSpPr>
        <p:spPr>
          <a:xfrm>
            <a:off x="7337102" y="6398878"/>
            <a:ext cx="4193908" cy="365125"/>
          </a:xfrm>
        </p:spPr>
        <p:txBody>
          <a:bodyPr/>
          <a:lstStyle/>
          <a:p>
            <a:pPr rtl="0">
              <a:spcAft>
                <a:spcPts val="600"/>
              </a:spcAft>
            </a:pPr>
            <a:r>
              <a:rPr lang="en-GB" dirty="0"/>
              <a:t> X</a:t>
            </a:r>
          </a:p>
        </p:txBody>
      </p:sp>
      <p:sp>
        <p:nvSpPr>
          <p:cNvPr id="7" name="Slide Number Placeholder 6">
            <a:extLst>
              <a:ext uri="{FF2B5EF4-FFF2-40B4-BE49-F238E27FC236}">
                <a16:creationId xmlns:a16="http://schemas.microsoft.com/office/drawing/2014/main" id="{2A40B6AB-E9B1-4B7E-BD4C-74C93ABF5CBC}"/>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5</a:t>
            </a:fld>
            <a:endParaRPr lang="en-GB"/>
          </a:p>
        </p:txBody>
      </p:sp>
    </p:spTree>
    <p:extLst>
      <p:ext uri="{BB962C8B-B14F-4D97-AF65-F5344CB8AC3E}">
        <p14:creationId xmlns:p14="http://schemas.microsoft.com/office/powerpoint/2010/main" val="2694395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79F08F-6890-4E7D-8F3F-47657269E4DC}"/>
              </a:ext>
            </a:extLst>
          </p:cNvPr>
          <p:cNvSpPr>
            <a:spLocks noGrp="1"/>
          </p:cNvSpPr>
          <p:nvPr>
            <p:ph type="title"/>
          </p:nvPr>
        </p:nvSpPr>
        <p:spPr>
          <a:xfrm>
            <a:off x="5146159" y="685800"/>
            <a:ext cx="6238688" cy="1382233"/>
          </a:xfrm>
        </p:spPr>
        <p:txBody>
          <a:bodyPr rtlCol="0" anchor="ctr">
            <a:normAutofit/>
          </a:bodyPr>
          <a:lstStyle/>
          <a:p>
            <a:pPr rtl="0"/>
            <a:r>
              <a:rPr lang="en-GB" dirty="0"/>
              <a:t>.</a:t>
            </a:r>
          </a:p>
        </p:txBody>
      </p:sp>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r="-1" b="3157"/>
          <a:stretch/>
        </p:blipFill>
        <p:spPr>
          <a:xfrm>
            <a:off x="20" y="-7444"/>
            <a:ext cx="4966427" cy="6846394"/>
          </a:xfrm>
          <a:noFill/>
        </p:spPr>
      </p:pic>
      <p:sp>
        <p:nvSpPr>
          <p:cNvPr id="3" name="Footer Placeholder 2">
            <a:extLst>
              <a:ext uri="{FF2B5EF4-FFF2-40B4-BE49-F238E27FC236}">
                <a16:creationId xmlns:a16="http://schemas.microsoft.com/office/drawing/2014/main" id="{9E3B0AEB-C993-4B3B-B038-0B905739807E}"/>
              </a:ext>
            </a:extLst>
          </p:cNvPr>
          <p:cNvSpPr>
            <a:spLocks noGrp="1"/>
          </p:cNvSpPr>
          <p:nvPr>
            <p:ph type="ftr" sz="quarter" idx="11"/>
          </p:nvPr>
        </p:nvSpPr>
        <p:spPr>
          <a:xfrm>
            <a:off x="154429" y="6398878"/>
            <a:ext cx="4497315" cy="365125"/>
          </a:xfrm>
        </p:spPr>
        <p:txBody>
          <a:bodyPr rtlCol="0" anchor="ctr">
            <a:normAutofit/>
          </a:bodyPr>
          <a:lstStyle/>
          <a:p>
            <a:pPr rtl="0">
              <a:spcAft>
                <a:spcPts val="600"/>
              </a:spcAft>
            </a:pPr>
            <a:endParaRPr lang="en-GB" dirty="0"/>
          </a:p>
        </p:txBody>
      </p:sp>
      <p:sp>
        <p:nvSpPr>
          <p:cNvPr id="7" name="Rectangle 1">
            <a:extLst>
              <a:ext uri="{FF2B5EF4-FFF2-40B4-BE49-F238E27FC236}">
                <a16:creationId xmlns:a16="http://schemas.microsoft.com/office/drawing/2014/main" id="{B2CE02FD-F88C-277B-8000-06E7BAB99006}"/>
              </a:ext>
            </a:extLst>
          </p:cNvPr>
          <p:cNvSpPr>
            <a:spLocks noGrp="1" noChangeArrowheads="1"/>
          </p:cNvSpPr>
          <p:nvPr>
            <p:ph idx="1"/>
          </p:nvPr>
        </p:nvSpPr>
        <p:spPr bwMode="auto">
          <a:xfrm>
            <a:off x="5146158" y="2301949"/>
            <a:ext cx="6238687" cy="40226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lang="en-US" altLang="en-US" dirty="0"/>
              <a:t>organization</a:t>
            </a:r>
            <a:r>
              <a:rPr kumimoji="0" lang="en-US" altLang="en-US" b="0" i="0" u="none" strike="noStrike" cap="none" normalizeH="0" baseline="0" dirty="0">
                <a:ln>
                  <a:noFill/>
                </a:ln>
                <a:effectLst/>
              </a:rPr>
              <a:t> was very slack in the past </a:t>
            </a:r>
            <a:endParaRPr lang="en-US" altLang="en-US" dirty="0"/>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rPr>
              <a:t>Staff overworked</a:t>
            </a:r>
          </a:p>
          <a:p>
            <a:pPr marL="0" marR="0" lvl="0" indent="0" defTabSz="914400" rtl="0" eaLnBrk="0" fontAlgn="base" latinLnBrk="0" hangingPunct="0">
              <a:spcBef>
                <a:spcPct val="0"/>
              </a:spcBef>
              <a:spcAft>
                <a:spcPts val="600"/>
              </a:spcAft>
              <a:buClrTx/>
              <a:buSzTx/>
              <a:buFontTx/>
              <a:buNone/>
              <a:tabLst/>
            </a:pPr>
            <a:r>
              <a:rPr lang="en-US" altLang="en-US" dirty="0"/>
              <a:t>No experience training was needed no money was funding</a:t>
            </a: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endParaRPr lang="en-US" altLang="en-US" dirty="0"/>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endParaRPr lang="en-US" altLang="en-US" dirty="0"/>
          </a:p>
          <a:p>
            <a:pPr marL="0" marR="0" lvl="0" indent="0" defTabSz="914400" rtl="0" eaLnBrk="0" fontAlgn="base" latinLnBrk="0" hangingPunct="0">
              <a:spcBef>
                <a:spcPct val="0"/>
              </a:spcBef>
              <a:spcAft>
                <a:spcPts val="600"/>
              </a:spcAft>
              <a:buClrTx/>
              <a:buSzTx/>
              <a:buFontTx/>
              <a:buNone/>
              <a:tabLst/>
            </a:pPr>
            <a:r>
              <a:rPr lang="en-US" altLang="en-US" dirty="0"/>
              <a:t>(Burn, 2020)</a:t>
            </a:r>
            <a:endParaRPr kumimoji="0" lang="en-US" altLang="en-US" b="0" i="0" u="none" strike="noStrike" cap="none" normalizeH="0" baseline="0" dirty="0">
              <a:ln>
                <a:noFill/>
              </a:ln>
              <a:effectLst/>
            </a:endParaRPr>
          </a:p>
        </p:txBody>
      </p:sp>
      <p:sp>
        <p:nvSpPr>
          <p:cNvPr id="2" name="Date Placeholder 1">
            <a:extLst>
              <a:ext uri="{FF2B5EF4-FFF2-40B4-BE49-F238E27FC236}">
                <a16:creationId xmlns:a16="http://schemas.microsoft.com/office/drawing/2014/main" id="{D81ADD0E-60C9-4DBB-AFBA-7492513A4C8F}"/>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6</a:t>
            </a:fld>
            <a:endParaRPr lang="en-GB"/>
          </a:p>
        </p:txBody>
      </p:sp>
    </p:spTree>
    <p:extLst>
      <p:ext uri="{BB962C8B-B14F-4D97-AF65-F5344CB8AC3E}">
        <p14:creationId xmlns:p14="http://schemas.microsoft.com/office/powerpoint/2010/main" val="718815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1143000" y="533401"/>
            <a:ext cx="9906000" cy="1382156"/>
          </a:xfrm>
        </p:spPr>
        <p:txBody>
          <a:bodyPr rtlCol="0" anchor="ctr">
            <a:normAutofit/>
          </a:bodyPr>
          <a:lstStyle/>
          <a:p>
            <a:pPr rtl="0"/>
            <a:r>
              <a:rPr lang="en-GB" dirty="0"/>
              <a:t>Residential care home Current</a:t>
            </a:r>
          </a:p>
        </p:txBody>
      </p:sp>
      <p:sp>
        <p:nvSpPr>
          <p:cNvPr id="4" name="Footer Placeholder 3">
            <a:extLst>
              <a:ext uri="{FF2B5EF4-FFF2-40B4-BE49-F238E27FC236}">
                <a16:creationId xmlns:a16="http://schemas.microsoft.com/office/drawing/2014/main" id="{46B35970-86DF-4F11-9D76-FECED88366F0}"/>
              </a:ext>
            </a:extLst>
          </p:cNvPr>
          <p:cNvSpPr>
            <a:spLocks noGrp="1"/>
          </p:cNvSpPr>
          <p:nvPr>
            <p:ph type="ftr" sz="quarter" idx="11"/>
          </p:nvPr>
        </p:nvSpPr>
        <p:spPr>
          <a:xfrm>
            <a:off x="154429" y="6398878"/>
            <a:ext cx="4497315" cy="365125"/>
          </a:xfrm>
        </p:spPr>
        <p:txBody>
          <a:bodyPr rtlCol="0" anchor="ctr">
            <a:normAutofit/>
          </a:bodyPr>
          <a:lstStyle/>
          <a:p>
            <a:pPr rtl="0">
              <a:spcAft>
                <a:spcPts val="600"/>
              </a:spcAft>
            </a:pPr>
            <a:r>
              <a:rPr lang="en-GB" sz="1400" dirty="0"/>
              <a:t>(Shi, 2022)</a:t>
            </a:r>
          </a:p>
        </p:txBody>
      </p:sp>
      <p:sp>
        <p:nvSpPr>
          <p:cNvPr id="5" name="Date Placeholder 4">
            <a:extLst>
              <a:ext uri="{FF2B5EF4-FFF2-40B4-BE49-F238E27FC236}">
                <a16:creationId xmlns:a16="http://schemas.microsoft.com/office/drawing/2014/main" id="{1A4C12C2-5182-41CE-A07D-11992CF629EA}"/>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endParaRPr lang="en-GB" dirty="0"/>
          </a:p>
        </p:txBody>
      </p:sp>
      <p:sp>
        <p:nvSpPr>
          <p:cNvPr id="6" name="Slide Number Placeholder 5">
            <a:extLst>
              <a:ext uri="{FF2B5EF4-FFF2-40B4-BE49-F238E27FC236}">
                <a16:creationId xmlns:a16="http://schemas.microsoft.com/office/drawing/2014/main" id="{90A3CABF-07C6-4D28-9459-B48AE520A290}"/>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7</a:t>
            </a:fld>
            <a:endParaRPr lang="en-GB"/>
          </a:p>
        </p:txBody>
      </p:sp>
      <p:graphicFrame>
        <p:nvGraphicFramePr>
          <p:cNvPr id="7" name="Content Placeholder 3" descr="Timeline Placeholder">
            <a:extLst>
              <a:ext uri="{FF2B5EF4-FFF2-40B4-BE49-F238E27FC236}">
                <a16:creationId xmlns:a16="http://schemas.microsoft.com/office/drawing/2014/main" id="{DA394158-22C9-4554-A3A2-3E1C175CE5D9}"/>
              </a:ext>
            </a:extLst>
          </p:cNvPr>
          <p:cNvGraphicFramePr>
            <a:graphicFrameLocks noGrp="1"/>
          </p:cNvGraphicFramePr>
          <p:nvPr>
            <p:ph idx="1"/>
            <p:extLst>
              <p:ext uri="{D42A27DB-BD31-4B8C-83A1-F6EECF244321}">
                <p14:modId xmlns:p14="http://schemas.microsoft.com/office/powerpoint/2010/main" val="2127856252"/>
              </p:ext>
            </p:extLst>
          </p:nvPr>
        </p:nvGraphicFramePr>
        <p:xfrm>
          <a:off x="838200" y="1825625"/>
          <a:ext cx="106928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0447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143001" y="533400"/>
            <a:ext cx="5496636" cy="1685898"/>
          </a:xfrm>
        </p:spPr>
        <p:txBody>
          <a:bodyPr rtlCol="0"/>
          <a:lstStyle/>
          <a:p>
            <a:pPr rtl="0"/>
            <a:r>
              <a:rPr lang="en-GB" dirty="0"/>
              <a:t>REFERENES</a:t>
            </a:r>
          </a:p>
        </p:txBody>
      </p:sp>
      <p:sp>
        <p:nvSpPr>
          <p:cNvPr id="17" name="Footer Placeholder 16">
            <a:extLst>
              <a:ext uri="{FF2B5EF4-FFF2-40B4-BE49-F238E27FC236}">
                <a16:creationId xmlns:a16="http://schemas.microsoft.com/office/drawing/2014/main" id="{A372FF69-5317-4BE5-B218-0E85D7FE0FB1}"/>
              </a:ext>
            </a:extLst>
          </p:cNvPr>
          <p:cNvSpPr>
            <a:spLocks noGrp="1"/>
          </p:cNvSpPr>
          <p:nvPr>
            <p:ph type="ftr" sz="quarter" idx="11"/>
          </p:nvPr>
        </p:nvSpPr>
        <p:spPr>
          <a:xfrm>
            <a:off x="154429" y="6398878"/>
            <a:ext cx="4497315" cy="365125"/>
          </a:xfrm>
        </p:spPr>
        <p:txBody>
          <a:bodyPr rtlCol="0"/>
          <a:lstStyle/>
          <a:p>
            <a:pPr rtl="0"/>
            <a:r>
              <a:rPr lang="en-GB"/>
              <a:t>Sample Footer Text</a:t>
            </a:r>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a:ext>
            </a:extLst>
          </a:blip>
          <a:srcRect/>
          <a:stretch/>
        </p:blipFill>
        <p:spPr>
          <a:xfrm>
            <a:off x="7186070" y="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9649155" y="0"/>
            <a:ext cx="2539797" cy="3429000"/>
          </a:xfrm>
        </p:spPr>
      </p:pic>
      <p:pic>
        <p:nvPicPr>
          <p:cNvPr id="74" name="Picture Placeholder 73" descr="Aerial view of city buildings at sunset">
            <a:extLst>
              <a:ext uri="{FF2B5EF4-FFF2-40B4-BE49-F238E27FC236}">
                <a16:creationId xmlns:a16="http://schemas.microsoft.com/office/drawing/2014/main" id="{A84AF2F7-9744-4960-8C3C-77190198196B}"/>
              </a:ext>
            </a:extLst>
          </p:cNvPr>
          <p:cNvPicPr>
            <a:picLocks noGrp="1" noChangeAspect="1"/>
          </p:cNvPicPr>
          <p:nvPr>
            <p:ph type="pic" sz="quarter" idx="16"/>
          </p:nvPr>
        </p:nvPicPr>
        <p:blipFill rotWithShape="1">
          <a:blip r:embed="rId4">
            <a:extLst>
              <a:ext uri="{28A0092B-C50C-407E-A947-70E740481C1C}">
                <a14:useLocalDpi xmlns:a14="http://schemas.microsoft.com/office/drawing/2010/main"/>
              </a:ext>
            </a:extLst>
          </a:blip>
          <a:srcRect/>
          <a:stretch/>
        </p:blipFill>
        <p:spPr>
          <a:xfrm>
            <a:off x="7186070" y="3383280"/>
            <a:ext cx="2463897" cy="3474720"/>
          </a:xfrm>
        </p:spPr>
      </p:pic>
      <p:pic>
        <p:nvPicPr>
          <p:cNvPr id="78" name="Picture Placeholder 77" descr="View of city buildings over the water from a track">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a:ext>
            </a:extLst>
          </a:blip>
          <a:srcRect/>
          <a:stretch/>
        </p:blipFill>
        <p:spPr>
          <a:xfrm>
            <a:off x="9649155" y="3383280"/>
            <a:ext cx="2539797" cy="3474720"/>
          </a:xfrm>
        </p:spPr>
      </p:pic>
      <p:sp>
        <p:nvSpPr>
          <p:cNvPr id="16" name="Date Placeholder 15">
            <a:extLst>
              <a:ext uri="{FF2B5EF4-FFF2-40B4-BE49-F238E27FC236}">
                <a16:creationId xmlns:a16="http://schemas.microsoft.com/office/drawing/2014/main" id="{4A857185-E16C-40A5-8032-8049177473D1}"/>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8</a:t>
            </a:fld>
            <a:endParaRPr lang="en-GB" dirty="0"/>
          </a:p>
        </p:txBody>
      </p:sp>
      <p:sp>
        <p:nvSpPr>
          <p:cNvPr id="5" name="Content Placeholder 4">
            <a:extLst>
              <a:ext uri="{FF2B5EF4-FFF2-40B4-BE49-F238E27FC236}">
                <a16:creationId xmlns:a16="http://schemas.microsoft.com/office/drawing/2014/main" id="{2A228A6E-74AD-2FDF-AFEC-6FA589093C70}"/>
              </a:ext>
            </a:extLst>
          </p:cNvPr>
          <p:cNvSpPr>
            <a:spLocks noGrp="1"/>
          </p:cNvSpPr>
          <p:nvPr>
            <p:ph idx="1"/>
          </p:nvPr>
        </p:nvSpPr>
        <p:spPr>
          <a:xfrm>
            <a:off x="1143001" y="2229347"/>
            <a:ext cx="5845628" cy="3821743"/>
          </a:xfrm>
        </p:spPr>
        <p:txBody>
          <a:bodyPr>
            <a:normAutofit/>
          </a:bodyPr>
          <a:lstStyle/>
          <a:p>
            <a:r>
              <a:rPr lang="en-GB" sz="1200" b="0" i="0" dirty="0">
                <a:solidFill>
                  <a:srgbClr val="333333"/>
                </a:solidFill>
                <a:effectLst/>
                <a:highlight>
                  <a:srgbClr val="FBFBFB"/>
                </a:highlight>
                <a:latin typeface="avenir-regular-class"/>
              </a:rPr>
              <a:t>Burn, F.et al (2020) </a:t>
            </a:r>
            <a:r>
              <a:rPr lang="en-GB" sz="1200" b="0" i="0" dirty="0">
                <a:solidFill>
                  <a:srgbClr val="222222"/>
                </a:solidFill>
                <a:effectLst/>
                <a:highlight>
                  <a:srgbClr val="FFFFFF"/>
                </a:highlight>
                <a:latin typeface="helvetica neue"/>
              </a:rPr>
              <a:t>Setting Priorities to Inform Assessment of Care Homes’ Readiness to Participate in Healthcare Innovation: A Systematic Mapping Review and Consensus Process</a:t>
            </a:r>
            <a:r>
              <a:rPr lang="en-GB" sz="1200" b="0" i="0" dirty="0">
                <a:solidFill>
                  <a:srgbClr val="333333"/>
                </a:solidFill>
                <a:effectLst/>
                <a:highlight>
                  <a:srgbClr val="FBFBFB"/>
                </a:highlight>
                <a:latin typeface="avenir-regular-class"/>
              </a:rPr>
              <a:t>. Available at: </a:t>
            </a:r>
            <a:r>
              <a:rPr lang="en-GB" sz="1200" b="0" i="0" u="none" strike="noStrike" dirty="0">
                <a:solidFill>
                  <a:srgbClr val="20366F"/>
                </a:solidFill>
                <a:effectLst/>
                <a:highlight>
                  <a:srgbClr val="FBFBFB"/>
                </a:highlight>
                <a:latin typeface="avenir-regular-class"/>
                <a:hlinkClick r:id="rId6"/>
              </a:rPr>
              <a:t>IJERPH | Free Full-Text | Setting Priorities to Inform Assessment of Care Homes’ Readiness to Participate in Healthcare Innovation: A Systematic Mapping Review and Consensus Process (mdpi.com)</a:t>
            </a:r>
            <a:r>
              <a:rPr lang="en-GB" sz="1200" b="0" i="0" dirty="0">
                <a:solidFill>
                  <a:srgbClr val="333333"/>
                </a:solidFill>
                <a:effectLst/>
                <a:highlight>
                  <a:srgbClr val="FBFBFB"/>
                </a:highlight>
                <a:latin typeface="avenir-regular-class"/>
              </a:rPr>
              <a:t>  (10 July 2023).</a:t>
            </a:r>
          </a:p>
          <a:p>
            <a:r>
              <a:rPr lang="en-GB" sz="1050" b="0" i="0" dirty="0">
                <a:solidFill>
                  <a:srgbClr val="333333"/>
                </a:solidFill>
                <a:effectLst/>
                <a:highlight>
                  <a:srgbClr val="FBFBFB"/>
                </a:highlight>
                <a:latin typeface="avenir-regular-class"/>
              </a:rPr>
              <a:t>Care home (14/05/2024)job roles in care home</a:t>
            </a:r>
            <a:br>
              <a:rPr lang="en-GB" sz="1050" dirty="0"/>
            </a:br>
            <a:r>
              <a:rPr lang="en-GB" sz="1050" b="0" i="0" dirty="0">
                <a:solidFill>
                  <a:srgbClr val="333333"/>
                </a:solidFill>
                <a:effectLst/>
                <a:highlight>
                  <a:srgbClr val="FBFBFB"/>
                </a:highlight>
                <a:latin typeface="avenir-regular-class"/>
              </a:rPr>
              <a:t>. Available at: </a:t>
            </a:r>
            <a:r>
              <a:rPr lang="en-GB" sz="1050" b="0" i="0" u="none" strike="noStrike" dirty="0">
                <a:solidFill>
                  <a:srgbClr val="20366F"/>
                </a:solidFill>
                <a:effectLst/>
                <a:highlight>
                  <a:srgbClr val="FBFBFB"/>
                </a:highlight>
                <a:latin typeface="avenir-regular-class"/>
                <a:hlinkClick r:id="rId7"/>
              </a:rPr>
              <a:t>Job roles in a care home - carehome.co.uk</a:t>
            </a:r>
            <a:r>
              <a:rPr lang="en-GB" sz="1050" b="0" i="0" dirty="0">
                <a:solidFill>
                  <a:srgbClr val="333333"/>
                </a:solidFill>
                <a:effectLst/>
                <a:highlight>
                  <a:srgbClr val="FBFBFB"/>
                </a:highlight>
                <a:latin typeface="avenir-regular-class"/>
              </a:rPr>
              <a:t> (10/07/2024).</a:t>
            </a:r>
            <a:endParaRPr lang="en-GB" sz="1200" b="0" i="0" dirty="0">
              <a:solidFill>
                <a:srgbClr val="333333"/>
              </a:solidFill>
              <a:effectLst/>
              <a:highlight>
                <a:srgbClr val="FBFBFB"/>
              </a:highlight>
              <a:latin typeface="avenir-regular-class"/>
            </a:endParaRPr>
          </a:p>
          <a:p>
            <a:endParaRPr lang="en-GB" sz="1200" b="0" i="0" dirty="0">
              <a:solidFill>
                <a:srgbClr val="333333"/>
              </a:solidFill>
              <a:effectLst/>
              <a:highlight>
                <a:srgbClr val="FBFBFB"/>
              </a:highlight>
              <a:latin typeface="avenir-regular-class"/>
            </a:endParaRPr>
          </a:p>
          <a:p>
            <a:r>
              <a:rPr lang="en-GB" sz="1200" b="0" i="0" dirty="0">
                <a:solidFill>
                  <a:srgbClr val="333333"/>
                </a:solidFill>
                <a:effectLst/>
                <a:highlight>
                  <a:srgbClr val="FBFBFB"/>
                </a:highlight>
                <a:latin typeface="avenir-regular-class"/>
              </a:rPr>
              <a:t>Pannell J et al. (2020) 'Viewpoint 100 </a:t>
            </a:r>
            <a:r>
              <a:rPr lang="en-GB" sz="1200" b="0" i="0" dirty="0" err="1">
                <a:solidFill>
                  <a:srgbClr val="333333"/>
                </a:solidFill>
                <a:effectLst/>
                <a:highlight>
                  <a:srgbClr val="FBFBFB"/>
                </a:highlight>
                <a:latin typeface="avenir-regular-class"/>
              </a:rPr>
              <a:t>Almshouses</a:t>
            </a:r>
            <a:r>
              <a:rPr lang="en-GB" sz="1200" b="0" i="0" dirty="0">
                <a:solidFill>
                  <a:srgbClr val="333333"/>
                </a:solidFill>
                <a:effectLst/>
                <a:highlight>
                  <a:srgbClr val="FBFBFB"/>
                </a:highlight>
                <a:latin typeface="avenir-regular-class"/>
              </a:rPr>
              <a:t> for the 21st century: transformation in progress', </a:t>
            </a:r>
            <a:r>
              <a:rPr lang="en-GB" sz="1200" b="0" i="1" dirty="0">
                <a:solidFill>
                  <a:srgbClr val="333333"/>
                </a:solidFill>
                <a:effectLst/>
                <a:highlight>
                  <a:srgbClr val="FBFBFB"/>
                </a:highlight>
                <a:latin typeface="avenir-regular-class"/>
              </a:rPr>
              <a:t>Housing LIN.</a:t>
            </a:r>
            <a:r>
              <a:rPr lang="en-GB" sz="1200" b="0" i="0" dirty="0">
                <a:solidFill>
                  <a:srgbClr val="333333"/>
                </a:solidFill>
                <a:effectLst/>
                <a:highlight>
                  <a:srgbClr val="FBFBFB"/>
                </a:highlight>
                <a:latin typeface="avenir-regular-class"/>
              </a:rPr>
              <a:t> April.  Available at: </a:t>
            </a:r>
            <a:r>
              <a:rPr lang="en-GB" sz="1200" b="0" i="0" u="none" strike="noStrike" dirty="0">
                <a:solidFill>
                  <a:srgbClr val="20366F"/>
                </a:solidFill>
                <a:effectLst/>
                <a:highlight>
                  <a:srgbClr val="FBFBFB"/>
                </a:highlight>
                <a:latin typeface="avenir-regular-class"/>
                <a:hlinkClick r:id="rId8"/>
              </a:rPr>
              <a:t>HLINViewpoint_100_21stCenturyAlmshouses.pdf (housinglin.org.uk)</a:t>
            </a:r>
            <a:r>
              <a:rPr lang="en-GB" sz="1200" b="0" i="0" dirty="0">
                <a:solidFill>
                  <a:srgbClr val="333333"/>
                </a:solidFill>
                <a:effectLst/>
                <a:highlight>
                  <a:srgbClr val="FBFBFB"/>
                </a:highlight>
                <a:latin typeface="avenir-regular-class"/>
              </a:rPr>
              <a:t> (Accessed: 10/07/2024).</a:t>
            </a:r>
          </a:p>
          <a:p>
            <a:r>
              <a:rPr lang="en-GB" sz="1400" b="0" i="0" dirty="0">
                <a:solidFill>
                  <a:srgbClr val="333333"/>
                </a:solidFill>
                <a:effectLst/>
                <a:highlight>
                  <a:srgbClr val="FBFBFB"/>
                </a:highlight>
                <a:latin typeface="avenir-regular-class"/>
              </a:rPr>
              <a:t>Shi, S. et al. (2022) ''</a:t>
            </a:r>
            <a:r>
              <a:rPr lang="en-GB" sz="1400" b="0" i="0" dirty="0">
                <a:solidFill>
                  <a:srgbClr val="333333"/>
                </a:solidFill>
                <a:effectLst/>
                <a:highlight>
                  <a:srgbClr val="FFFFFF"/>
                </a:highlight>
                <a:latin typeface="Guardian TextSans Web"/>
              </a:rPr>
              <a:t>Analysis of Functional Recovery in Older Adults Discharged to Skilled Nursing Facilities and Then Home" </a:t>
            </a:r>
            <a:r>
              <a:rPr lang="en-GB" sz="1400" b="0" i="1" dirty="0">
                <a:solidFill>
                  <a:srgbClr val="333333"/>
                </a:solidFill>
                <a:effectLst/>
                <a:highlight>
                  <a:srgbClr val="FFFFFF"/>
                </a:highlight>
                <a:latin typeface="Guardian TextSans Web"/>
              </a:rPr>
              <a:t>JAMA </a:t>
            </a:r>
            <a:r>
              <a:rPr lang="en-GB" sz="1400" b="0" i="1" dirty="0" err="1">
                <a:solidFill>
                  <a:srgbClr val="333333"/>
                </a:solidFill>
                <a:effectLst/>
                <a:highlight>
                  <a:srgbClr val="FFFFFF"/>
                </a:highlight>
                <a:latin typeface="Guardian TextSans Web"/>
              </a:rPr>
              <a:t>Netw</a:t>
            </a:r>
            <a:r>
              <a:rPr lang="en-GB" sz="1400" b="0" i="1" dirty="0">
                <a:solidFill>
                  <a:srgbClr val="333333"/>
                </a:solidFill>
                <a:effectLst/>
                <a:highlight>
                  <a:srgbClr val="FFFFFF"/>
                </a:highlight>
                <a:latin typeface="Guardian TextSans Web"/>
              </a:rPr>
              <a:t> Open.</a:t>
            </a:r>
            <a:r>
              <a:rPr lang="en-GB" sz="1400" b="0" i="0" dirty="0">
                <a:solidFill>
                  <a:srgbClr val="333333"/>
                </a:solidFill>
                <a:effectLst/>
                <a:highlight>
                  <a:srgbClr val="FFFFFF"/>
                </a:highlight>
                <a:latin typeface="Guardian TextSans Web"/>
              </a:rPr>
              <a:t> 2022;5(8):e2225452. doi:10.1001/jamanetworkopen.2022.25452</a:t>
            </a:r>
            <a:r>
              <a:rPr lang="en-GB" b="0" i="0" dirty="0">
                <a:solidFill>
                  <a:srgbClr val="333333"/>
                </a:solidFill>
                <a:effectLst/>
                <a:highlight>
                  <a:srgbClr val="FBFBFB"/>
                </a:highlight>
                <a:latin typeface="avenir-regular-class"/>
              </a:rPr>
              <a:t>.</a:t>
            </a:r>
          </a:p>
          <a:p>
            <a:endParaRPr lang="en-GB" b="0" i="0" dirty="0">
              <a:solidFill>
                <a:srgbClr val="333333"/>
              </a:solidFill>
              <a:effectLst/>
              <a:highlight>
                <a:srgbClr val="FBFBFB"/>
              </a:highlight>
              <a:latin typeface="avenir-regular-class"/>
            </a:endParaRPr>
          </a:p>
          <a:p>
            <a:endParaRPr lang="en-GB" dirty="0"/>
          </a:p>
        </p:txBody>
      </p:sp>
    </p:spTree>
    <p:extLst>
      <p:ext uri="{BB962C8B-B14F-4D97-AF65-F5344CB8AC3E}">
        <p14:creationId xmlns:p14="http://schemas.microsoft.com/office/powerpoint/2010/main" val="3495264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35" name="Footer Placeholder 2">
            <a:extLst>
              <a:ext uri="{FF2B5EF4-FFF2-40B4-BE49-F238E27FC236}">
                <a16:creationId xmlns:a16="http://schemas.microsoft.com/office/drawing/2014/main" id="{B7DBC9F7-37C7-4A2D-ACBC-EBDA35886D84}"/>
              </a:ext>
            </a:extLst>
          </p:cNvPr>
          <p:cNvSpPr>
            <a:spLocks noGrp="1"/>
          </p:cNvSpPr>
          <p:nvPr>
            <p:ph type="ftr" sz="quarter" idx="11"/>
          </p:nvPr>
        </p:nvSpPr>
        <p:spPr>
          <a:xfrm>
            <a:off x="154429" y="6398878"/>
            <a:ext cx="4497315" cy="365125"/>
          </a:xfrm>
        </p:spPr>
        <p:txBody>
          <a:bodyPr rtlCol="0"/>
          <a:lstStyle>
            <a:lvl1pPr>
              <a:defRPr>
                <a:solidFill>
                  <a:schemeClr val="bg1"/>
                </a:solidFill>
              </a:defRPr>
            </a:lvl1pPr>
          </a:lstStyle>
          <a:p>
            <a:pPr rtl="0"/>
            <a:r>
              <a:rPr lang="en-GB"/>
              <a:t>Sample Footer Text</a:t>
            </a:r>
          </a:p>
        </p:txBody>
      </p:sp>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301949"/>
            <a:ext cx="6238687" cy="4022650"/>
          </a:xfrm>
        </p:spPr>
        <p:txBody>
          <a:bodyPr rtlCol="0"/>
          <a:lstStyle/>
          <a:p>
            <a:pPr rtl="0"/>
            <a:r>
              <a:rPr lang="en-GB"/>
              <a:t>Any Questions</a:t>
            </a:r>
            <a:endParaRPr lang="en-GB" dirty="0"/>
          </a:p>
        </p:txBody>
      </p:sp>
      <p:sp>
        <p:nvSpPr>
          <p:cNvPr id="7" name="Date Placeholder 6">
            <a:extLst>
              <a:ext uri="{FF2B5EF4-FFF2-40B4-BE49-F238E27FC236}">
                <a16:creationId xmlns:a16="http://schemas.microsoft.com/office/drawing/2014/main" id="{FF14FC5E-CD12-447F-80A6-B27D30095D2C}"/>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9</a:t>
            </a:fld>
            <a:endParaRPr lang="en-GB" dirty="0"/>
          </a:p>
        </p:txBody>
      </p:sp>
    </p:spTree>
    <p:extLst>
      <p:ext uri="{BB962C8B-B14F-4D97-AF65-F5344CB8AC3E}">
        <p14:creationId xmlns:p14="http://schemas.microsoft.com/office/powerpoint/2010/main" val="3043070934"/>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07C1F5B-A1D0-429A-8E7C-3E271353D1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{6CCE5E9B-FB40-4922-A278-F66CF0621D83}tf22797433_win32</Template>
  <TotalTime>1463</TotalTime>
  <Words>492</Words>
  <Application>Microsoft Office PowerPoint</Application>
  <PresentationFormat>Widescreen</PresentationFormat>
  <Paragraphs>82</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avenir-regular-class</vt:lpstr>
      <vt:lpstr>Calibri</vt:lpstr>
      <vt:lpstr>Guardian TextSans Web</vt:lpstr>
      <vt:lpstr>helvetica neue</vt:lpstr>
      <vt:lpstr>Univers Condensed Light</vt:lpstr>
      <vt:lpstr>Walbaum Display Light</vt:lpstr>
      <vt:lpstr>AngleLinesVTI</vt:lpstr>
      <vt:lpstr>Health social care</vt:lpstr>
      <vt:lpstr>Residential care home comparing the past to current running care services</vt:lpstr>
      <vt:lpstr>Content</vt:lpstr>
      <vt:lpstr>PowerPoint Presentation</vt:lpstr>
      <vt:lpstr>History in care homes for the poor has changed over time this group was mostly elderly orphans and disabled children at that point   care homes at that point weren’t given individual attention,   </vt:lpstr>
      <vt:lpstr>.</vt:lpstr>
      <vt:lpstr>Residential care home Current</vt:lpstr>
      <vt:lpstr>REFERENES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begum</dc:creator>
  <cp:lastModifiedBy>mariam begum</cp:lastModifiedBy>
  <cp:revision>2</cp:revision>
  <dcterms:created xsi:type="dcterms:W3CDTF">2024-07-07T13:34:13Z</dcterms:created>
  <dcterms:modified xsi:type="dcterms:W3CDTF">2024-07-10T10:46:13Z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