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3" r:id="rId7"/>
    <p:sldId id="261" r:id="rId8"/>
    <p:sldId id="262" r:id="rId9"/>
    <p:sldId id="268" r:id="rId10"/>
    <p:sldId id="270" r:id="rId11"/>
    <p:sldId id="271" r:id="rId12"/>
    <p:sldId id="269" r:id="rId13"/>
    <p:sldId id="264" r:id="rId14"/>
    <p:sldId id="79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1" d="100"/>
          <a:sy n="91" d="100"/>
        </p:scale>
        <p:origin x="37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B9FC10-6C9E-43C2-BBB1-7001EAF3C136}"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37D44D43-98D3-4830-846B-F044D1A98C7C}">
      <dgm:prSet/>
      <dgm:spPr/>
      <dgm:t>
        <a:bodyPr/>
        <a:lstStyle/>
        <a:p>
          <a:r>
            <a:rPr lang="en-GB" b="1" dirty="0"/>
            <a:t>Assessment 1</a:t>
          </a:r>
          <a:r>
            <a:rPr lang="en-GB" dirty="0"/>
            <a:t> – worth 50% of the overall module assessment.</a:t>
          </a:r>
          <a:endParaRPr lang="en-US" dirty="0"/>
        </a:p>
      </dgm:t>
    </dgm:pt>
    <dgm:pt modelId="{E9F54FFD-0D61-4E9C-A66E-ACFD2913F0A5}" type="parTrans" cxnId="{C468D89A-4CCC-4CCD-A6EB-280938D15DD6}">
      <dgm:prSet/>
      <dgm:spPr/>
      <dgm:t>
        <a:bodyPr/>
        <a:lstStyle/>
        <a:p>
          <a:endParaRPr lang="en-US"/>
        </a:p>
      </dgm:t>
    </dgm:pt>
    <dgm:pt modelId="{0A99D9C3-D876-4F77-9B57-65032F56D8AD}" type="sibTrans" cxnId="{C468D89A-4CCC-4CCD-A6EB-280938D15DD6}">
      <dgm:prSet/>
      <dgm:spPr/>
      <dgm:t>
        <a:bodyPr/>
        <a:lstStyle/>
        <a:p>
          <a:endParaRPr lang="en-US"/>
        </a:p>
      </dgm:t>
    </dgm:pt>
    <dgm:pt modelId="{C5BAC623-B40D-46EB-A6EE-F1A43B7E5901}">
      <dgm:prSet/>
      <dgm:spPr/>
      <dgm:t>
        <a:bodyPr/>
        <a:lstStyle/>
        <a:p>
          <a:r>
            <a:rPr lang="en-GB" b="1" dirty="0"/>
            <a:t>Assessment 2</a:t>
          </a:r>
          <a:r>
            <a:rPr lang="en-GB" dirty="0"/>
            <a:t> – worth 50% of the overall module assessment. </a:t>
          </a:r>
          <a:endParaRPr lang="en-US" dirty="0"/>
        </a:p>
      </dgm:t>
    </dgm:pt>
    <dgm:pt modelId="{F4D71952-D01B-47A8-84A7-0A9D0F1770AA}" type="parTrans" cxnId="{67DF25B0-98FD-43F4-8F10-C1AC74CE6B5A}">
      <dgm:prSet/>
      <dgm:spPr/>
      <dgm:t>
        <a:bodyPr/>
        <a:lstStyle/>
        <a:p>
          <a:endParaRPr lang="en-US"/>
        </a:p>
      </dgm:t>
    </dgm:pt>
    <dgm:pt modelId="{7558FFBC-0511-41CB-B0E1-DB40DA027D27}" type="sibTrans" cxnId="{67DF25B0-98FD-43F4-8F10-C1AC74CE6B5A}">
      <dgm:prSet/>
      <dgm:spPr/>
      <dgm:t>
        <a:bodyPr/>
        <a:lstStyle/>
        <a:p>
          <a:endParaRPr lang="en-US"/>
        </a:p>
      </dgm:t>
    </dgm:pt>
    <dgm:pt modelId="{8147A57C-9D81-4533-AFC4-D6936C8E0CAD}" type="pres">
      <dgm:prSet presAssocID="{95B9FC10-6C9E-43C2-BBB1-7001EAF3C136}" presName="hierChild1" presStyleCnt="0">
        <dgm:presLayoutVars>
          <dgm:chPref val="1"/>
          <dgm:dir/>
          <dgm:animOne val="branch"/>
          <dgm:animLvl val="lvl"/>
          <dgm:resizeHandles/>
        </dgm:presLayoutVars>
      </dgm:prSet>
      <dgm:spPr/>
    </dgm:pt>
    <dgm:pt modelId="{25B1BBE1-8606-4FF7-8F8A-740ABF27E452}" type="pres">
      <dgm:prSet presAssocID="{37D44D43-98D3-4830-846B-F044D1A98C7C}" presName="hierRoot1" presStyleCnt="0"/>
      <dgm:spPr/>
    </dgm:pt>
    <dgm:pt modelId="{6D8B188A-82AE-46BE-B09F-33948C2BDEFB}" type="pres">
      <dgm:prSet presAssocID="{37D44D43-98D3-4830-846B-F044D1A98C7C}" presName="composite" presStyleCnt="0"/>
      <dgm:spPr/>
    </dgm:pt>
    <dgm:pt modelId="{20FDE9B6-43B6-4B7B-9ABB-AF62392C1832}" type="pres">
      <dgm:prSet presAssocID="{37D44D43-98D3-4830-846B-F044D1A98C7C}" presName="background" presStyleLbl="node0" presStyleIdx="0" presStyleCnt="2"/>
      <dgm:spPr/>
    </dgm:pt>
    <dgm:pt modelId="{2DF358B3-4100-45C1-BA67-F61CEA111F26}" type="pres">
      <dgm:prSet presAssocID="{37D44D43-98D3-4830-846B-F044D1A98C7C}" presName="text" presStyleLbl="fgAcc0" presStyleIdx="0" presStyleCnt="2">
        <dgm:presLayoutVars>
          <dgm:chPref val="3"/>
        </dgm:presLayoutVars>
      </dgm:prSet>
      <dgm:spPr/>
    </dgm:pt>
    <dgm:pt modelId="{40212538-0957-46BB-9EFE-5B27131959C5}" type="pres">
      <dgm:prSet presAssocID="{37D44D43-98D3-4830-846B-F044D1A98C7C}" presName="hierChild2" presStyleCnt="0"/>
      <dgm:spPr/>
    </dgm:pt>
    <dgm:pt modelId="{601CDB7A-CF0F-40AB-8068-40694E8F96F4}" type="pres">
      <dgm:prSet presAssocID="{C5BAC623-B40D-46EB-A6EE-F1A43B7E5901}" presName="hierRoot1" presStyleCnt="0"/>
      <dgm:spPr/>
    </dgm:pt>
    <dgm:pt modelId="{C308F806-D485-4B08-AC91-D057DCF7DCCA}" type="pres">
      <dgm:prSet presAssocID="{C5BAC623-B40D-46EB-A6EE-F1A43B7E5901}" presName="composite" presStyleCnt="0"/>
      <dgm:spPr/>
    </dgm:pt>
    <dgm:pt modelId="{F902EFBB-411E-42B5-A0CB-991C4FE2E92C}" type="pres">
      <dgm:prSet presAssocID="{C5BAC623-B40D-46EB-A6EE-F1A43B7E5901}" presName="background" presStyleLbl="node0" presStyleIdx="1" presStyleCnt="2"/>
      <dgm:spPr/>
    </dgm:pt>
    <dgm:pt modelId="{BCECEBED-3F74-421E-AE9B-F70B188EA7E2}" type="pres">
      <dgm:prSet presAssocID="{C5BAC623-B40D-46EB-A6EE-F1A43B7E5901}" presName="text" presStyleLbl="fgAcc0" presStyleIdx="1" presStyleCnt="2">
        <dgm:presLayoutVars>
          <dgm:chPref val="3"/>
        </dgm:presLayoutVars>
      </dgm:prSet>
      <dgm:spPr/>
    </dgm:pt>
    <dgm:pt modelId="{54CB6DE1-ECD3-4A53-AD82-67C6193D57C5}" type="pres">
      <dgm:prSet presAssocID="{C5BAC623-B40D-46EB-A6EE-F1A43B7E5901}" presName="hierChild2" presStyleCnt="0"/>
      <dgm:spPr/>
    </dgm:pt>
  </dgm:ptLst>
  <dgm:cxnLst>
    <dgm:cxn modelId="{35A11613-8622-4A72-9FC3-1FA6CDF2F18A}" type="presOf" srcId="{95B9FC10-6C9E-43C2-BBB1-7001EAF3C136}" destId="{8147A57C-9D81-4533-AFC4-D6936C8E0CAD}" srcOrd="0" destOrd="0" presId="urn:microsoft.com/office/officeart/2005/8/layout/hierarchy1"/>
    <dgm:cxn modelId="{C468D89A-4CCC-4CCD-A6EB-280938D15DD6}" srcId="{95B9FC10-6C9E-43C2-BBB1-7001EAF3C136}" destId="{37D44D43-98D3-4830-846B-F044D1A98C7C}" srcOrd="0" destOrd="0" parTransId="{E9F54FFD-0D61-4E9C-A66E-ACFD2913F0A5}" sibTransId="{0A99D9C3-D876-4F77-9B57-65032F56D8AD}"/>
    <dgm:cxn modelId="{79880EA8-D1B6-43E7-AF71-FDA59F3C5CC7}" type="presOf" srcId="{C5BAC623-B40D-46EB-A6EE-F1A43B7E5901}" destId="{BCECEBED-3F74-421E-AE9B-F70B188EA7E2}" srcOrd="0" destOrd="0" presId="urn:microsoft.com/office/officeart/2005/8/layout/hierarchy1"/>
    <dgm:cxn modelId="{67DF25B0-98FD-43F4-8F10-C1AC74CE6B5A}" srcId="{95B9FC10-6C9E-43C2-BBB1-7001EAF3C136}" destId="{C5BAC623-B40D-46EB-A6EE-F1A43B7E5901}" srcOrd="1" destOrd="0" parTransId="{F4D71952-D01B-47A8-84A7-0A9D0F1770AA}" sibTransId="{7558FFBC-0511-41CB-B0E1-DB40DA027D27}"/>
    <dgm:cxn modelId="{A9E63CEF-36FC-44F7-AFCA-55BE17FC45B6}" type="presOf" srcId="{37D44D43-98D3-4830-846B-F044D1A98C7C}" destId="{2DF358B3-4100-45C1-BA67-F61CEA111F26}" srcOrd="0" destOrd="0" presId="urn:microsoft.com/office/officeart/2005/8/layout/hierarchy1"/>
    <dgm:cxn modelId="{BF04E0C7-CFAC-4B78-907C-CDDEBE5D4356}" type="presParOf" srcId="{8147A57C-9D81-4533-AFC4-D6936C8E0CAD}" destId="{25B1BBE1-8606-4FF7-8F8A-740ABF27E452}" srcOrd="0" destOrd="0" presId="urn:microsoft.com/office/officeart/2005/8/layout/hierarchy1"/>
    <dgm:cxn modelId="{A0D6A18F-CC9E-4991-9FF2-3F6A06D4FDAE}" type="presParOf" srcId="{25B1BBE1-8606-4FF7-8F8A-740ABF27E452}" destId="{6D8B188A-82AE-46BE-B09F-33948C2BDEFB}" srcOrd="0" destOrd="0" presId="urn:microsoft.com/office/officeart/2005/8/layout/hierarchy1"/>
    <dgm:cxn modelId="{5FA60A76-E508-47DE-8130-A5697D7161F4}" type="presParOf" srcId="{6D8B188A-82AE-46BE-B09F-33948C2BDEFB}" destId="{20FDE9B6-43B6-4B7B-9ABB-AF62392C1832}" srcOrd="0" destOrd="0" presId="urn:microsoft.com/office/officeart/2005/8/layout/hierarchy1"/>
    <dgm:cxn modelId="{9D3F4B51-321F-427B-9F8C-06482B1C116C}" type="presParOf" srcId="{6D8B188A-82AE-46BE-B09F-33948C2BDEFB}" destId="{2DF358B3-4100-45C1-BA67-F61CEA111F26}" srcOrd="1" destOrd="0" presId="urn:microsoft.com/office/officeart/2005/8/layout/hierarchy1"/>
    <dgm:cxn modelId="{7A1F4103-8E46-4EA2-9EE1-F25677152B7D}" type="presParOf" srcId="{25B1BBE1-8606-4FF7-8F8A-740ABF27E452}" destId="{40212538-0957-46BB-9EFE-5B27131959C5}" srcOrd="1" destOrd="0" presId="urn:microsoft.com/office/officeart/2005/8/layout/hierarchy1"/>
    <dgm:cxn modelId="{648C4F7D-4FD3-40C9-8E6C-EE072AC7F6DB}" type="presParOf" srcId="{8147A57C-9D81-4533-AFC4-D6936C8E0CAD}" destId="{601CDB7A-CF0F-40AB-8068-40694E8F96F4}" srcOrd="1" destOrd="0" presId="urn:microsoft.com/office/officeart/2005/8/layout/hierarchy1"/>
    <dgm:cxn modelId="{EBA2C86F-F5CE-4CF7-BA80-E29667D587D7}" type="presParOf" srcId="{601CDB7A-CF0F-40AB-8068-40694E8F96F4}" destId="{C308F806-D485-4B08-AC91-D057DCF7DCCA}" srcOrd="0" destOrd="0" presId="urn:microsoft.com/office/officeart/2005/8/layout/hierarchy1"/>
    <dgm:cxn modelId="{87BC59B2-A63A-4A28-BCE8-DC595EE03411}" type="presParOf" srcId="{C308F806-D485-4B08-AC91-D057DCF7DCCA}" destId="{F902EFBB-411E-42B5-A0CB-991C4FE2E92C}" srcOrd="0" destOrd="0" presId="urn:microsoft.com/office/officeart/2005/8/layout/hierarchy1"/>
    <dgm:cxn modelId="{F62C9B5A-2F6B-4472-BCA1-6BD74E0B653D}" type="presParOf" srcId="{C308F806-D485-4B08-AC91-D057DCF7DCCA}" destId="{BCECEBED-3F74-421E-AE9B-F70B188EA7E2}" srcOrd="1" destOrd="0" presId="urn:microsoft.com/office/officeart/2005/8/layout/hierarchy1"/>
    <dgm:cxn modelId="{7137DEDE-90EA-4D20-B993-C7461910EA4D}" type="presParOf" srcId="{601CDB7A-CF0F-40AB-8068-40694E8F96F4}" destId="{54CB6DE1-ECD3-4A53-AD82-67C6193D57C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94442D-0CC0-4F28-9427-A91D00E8900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37E0CF77-6FA6-4A77-9744-1A6DDA2D317F}">
      <dgm:prSet/>
      <dgm:spPr/>
      <dgm:t>
        <a:bodyPr/>
        <a:lstStyle/>
        <a:p>
          <a:r>
            <a:rPr lang="en-GB"/>
            <a:t>The presentation should be 5 minutes in length. </a:t>
          </a:r>
          <a:endParaRPr lang="en-US"/>
        </a:p>
      </dgm:t>
    </dgm:pt>
    <dgm:pt modelId="{4F59FC50-E5B9-401F-96E6-19430770966E}" type="parTrans" cxnId="{B1B874B4-46F4-4AB5-AD8C-D7ABB8453042}">
      <dgm:prSet/>
      <dgm:spPr/>
      <dgm:t>
        <a:bodyPr/>
        <a:lstStyle/>
        <a:p>
          <a:endParaRPr lang="en-US"/>
        </a:p>
      </dgm:t>
    </dgm:pt>
    <dgm:pt modelId="{EDEF5A82-B2CD-40EE-8BBA-763A6FF4523F}" type="sibTrans" cxnId="{B1B874B4-46F4-4AB5-AD8C-D7ABB8453042}">
      <dgm:prSet/>
      <dgm:spPr/>
      <dgm:t>
        <a:bodyPr/>
        <a:lstStyle/>
        <a:p>
          <a:endParaRPr lang="en-US"/>
        </a:p>
      </dgm:t>
    </dgm:pt>
    <dgm:pt modelId="{23B17F89-22E8-483A-9B86-84D0F9DCB88C}">
      <dgm:prSet/>
      <dgm:spPr/>
      <dgm:t>
        <a:bodyPr/>
        <a:lstStyle/>
        <a:p>
          <a:r>
            <a:rPr lang="en-GB"/>
            <a:t>There will be 2 minutes of questions and answers afterwards. </a:t>
          </a:r>
          <a:endParaRPr lang="en-US"/>
        </a:p>
      </dgm:t>
    </dgm:pt>
    <dgm:pt modelId="{47E18143-19C8-4A0D-A91C-88AC9C406C18}" type="parTrans" cxnId="{7E68A919-2067-441C-A62A-868D38DE479D}">
      <dgm:prSet/>
      <dgm:spPr/>
      <dgm:t>
        <a:bodyPr/>
        <a:lstStyle/>
        <a:p>
          <a:endParaRPr lang="en-US"/>
        </a:p>
      </dgm:t>
    </dgm:pt>
    <dgm:pt modelId="{9117302E-7DBD-4CD9-8510-34EA964B466D}" type="sibTrans" cxnId="{7E68A919-2067-441C-A62A-868D38DE479D}">
      <dgm:prSet/>
      <dgm:spPr/>
      <dgm:t>
        <a:bodyPr/>
        <a:lstStyle/>
        <a:p>
          <a:endParaRPr lang="en-US"/>
        </a:p>
      </dgm:t>
    </dgm:pt>
    <dgm:pt modelId="{56376A05-A35E-4E69-97C4-5B83CC86CC76}">
      <dgm:prSet/>
      <dgm:spPr/>
      <dgm:t>
        <a:bodyPr/>
        <a:lstStyle/>
        <a:p>
          <a:r>
            <a:rPr lang="en-GB"/>
            <a:t>There is no word count for the presentation. </a:t>
          </a:r>
          <a:endParaRPr lang="en-US"/>
        </a:p>
      </dgm:t>
    </dgm:pt>
    <dgm:pt modelId="{5F99DAD5-B3A8-4F00-9ABB-36A22AFC0CF4}" type="parTrans" cxnId="{DE4F2A48-25A8-4BA3-A2D8-5FBBBF1FB8A7}">
      <dgm:prSet/>
      <dgm:spPr/>
      <dgm:t>
        <a:bodyPr/>
        <a:lstStyle/>
        <a:p>
          <a:endParaRPr lang="en-US"/>
        </a:p>
      </dgm:t>
    </dgm:pt>
    <dgm:pt modelId="{874B4CB5-B4E1-49EC-97E0-8D894DD12F1B}" type="sibTrans" cxnId="{DE4F2A48-25A8-4BA3-A2D8-5FBBBF1FB8A7}">
      <dgm:prSet/>
      <dgm:spPr/>
      <dgm:t>
        <a:bodyPr/>
        <a:lstStyle/>
        <a:p>
          <a:endParaRPr lang="en-US"/>
        </a:p>
      </dgm:t>
    </dgm:pt>
    <dgm:pt modelId="{349D0A45-C2A0-4D6C-A6C3-F9DA222395DB}">
      <dgm:prSet/>
      <dgm:spPr/>
      <dgm:t>
        <a:bodyPr/>
        <a:lstStyle/>
        <a:p>
          <a:r>
            <a:rPr lang="en-GB"/>
            <a:t>You need to ensure that you give all the information needed in the time allocated, but also be realistic about the amount of material you can cover in five minutes. </a:t>
          </a:r>
          <a:endParaRPr lang="en-US"/>
        </a:p>
      </dgm:t>
    </dgm:pt>
    <dgm:pt modelId="{747F29F2-A83A-4EE0-8945-7EA91A2CEF1D}" type="parTrans" cxnId="{A4CD4147-A0D6-40C7-853F-C5E25A54E64A}">
      <dgm:prSet/>
      <dgm:spPr/>
      <dgm:t>
        <a:bodyPr/>
        <a:lstStyle/>
        <a:p>
          <a:endParaRPr lang="en-US"/>
        </a:p>
      </dgm:t>
    </dgm:pt>
    <dgm:pt modelId="{3CAEB612-5CA4-488D-A571-7D95516BFEEC}" type="sibTrans" cxnId="{A4CD4147-A0D6-40C7-853F-C5E25A54E64A}">
      <dgm:prSet/>
      <dgm:spPr/>
      <dgm:t>
        <a:bodyPr/>
        <a:lstStyle/>
        <a:p>
          <a:endParaRPr lang="en-US"/>
        </a:p>
      </dgm:t>
    </dgm:pt>
    <dgm:pt modelId="{F3F5E6B4-C887-47F4-8C36-54B9FF02FB59}">
      <dgm:prSet/>
      <dgm:spPr/>
      <dgm:t>
        <a:bodyPr/>
        <a:lstStyle/>
        <a:p>
          <a:pPr algn="ctr"/>
          <a:r>
            <a:rPr lang="en-GB" b="1" dirty="0"/>
            <a:t>It’s a really good idea to practice your presentation by saying it aloud and timing yourself to make sure that it runs to five minutes (and so isn’t too short or too long!)</a:t>
          </a:r>
          <a:endParaRPr lang="en-US" b="1" dirty="0"/>
        </a:p>
      </dgm:t>
    </dgm:pt>
    <dgm:pt modelId="{AF4F5803-282A-44A8-A60B-5CC1B1564758}" type="parTrans" cxnId="{D0E3BA54-07A3-436A-85E6-B7B3D93C87DE}">
      <dgm:prSet/>
      <dgm:spPr/>
      <dgm:t>
        <a:bodyPr/>
        <a:lstStyle/>
        <a:p>
          <a:endParaRPr lang="en-US"/>
        </a:p>
      </dgm:t>
    </dgm:pt>
    <dgm:pt modelId="{6AE3DD7D-7784-44B8-ACC7-0C1AEBEE4612}" type="sibTrans" cxnId="{D0E3BA54-07A3-436A-85E6-B7B3D93C87DE}">
      <dgm:prSet/>
      <dgm:spPr/>
      <dgm:t>
        <a:bodyPr/>
        <a:lstStyle/>
        <a:p>
          <a:endParaRPr lang="en-US"/>
        </a:p>
      </dgm:t>
    </dgm:pt>
    <dgm:pt modelId="{F0D66282-3B4C-4FEB-ADA1-A110F78A2B1B}" type="pres">
      <dgm:prSet presAssocID="{D794442D-0CC0-4F28-9427-A91D00E89001}" presName="vert0" presStyleCnt="0">
        <dgm:presLayoutVars>
          <dgm:dir/>
          <dgm:animOne val="branch"/>
          <dgm:animLvl val="lvl"/>
        </dgm:presLayoutVars>
      </dgm:prSet>
      <dgm:spPr/>
    </dgm:pt>
    <dgm:pt modelId="{F0EA10BA-6608-42B7-9CD8-15762DD3EF2D}" type="pres">
      <dgm:prSet presAssocID="{37E0CF77-6FA6-4A77-9744-1A6DDA2D317F}" presName="thickLine" presStyleLbl="alignNode1" presStyleIdx="0" presStyleCnt="5"/>
      <dgm:spPr/>
    </dgm:pt>
    <dgm:pt modelId="{B1DA276C-D9C6-4A41-A724-1A5F8950FB52}" type="pres">
      <dgm:prSet presAssocID="{37E0CF77-6FA6-4A77-9744-1A6DDA2D317F}" presName="horz1" presStyleCnt="0"/>
      <dgm:spPr/>
    </dgm:pt>
    <dgm:pt modelId="{CCBF5B53-4F98-4C99-8BF0-DA7C9954C7CB}" type="pres">
      <dgm:prSet presAssocID="{37E0CF77-6FA6-4A77-9744-1A6DDA2D317F}" presName="tx1" presStyleLbl="revTx" presStyleIdx="0" presStyleCnt="5"/>
      <dgm:spPr/>
    </dgm:pt>
    <dgm:pt modelId="{9FC7D948-6CC4-4399-9416-D5EDECA28212}" type="pres">
      <dgm:prSet presAssocID="{37E0CF77-6FA6-4A77-9744-1A6DDA2D317F}" presName="vert1" presStyleCnt="0"/>
      <dgm:spPr/>
    </dgm:pt>
    <dgm:pt modelId="{45B178D3-A562-4685-ADA7-185095AA6E6C}" type="pres">
      <dgm:prSet presAssocID="{23B17F89-22E8-483A-9B86-84D0F9DCB88C}" presName="thickLine" presStyleLbl="alignNode1" presStyleIdx="1" presStyleCnt="5"/>
      <dgm:spPr/>
    </dgm:pt>
    <dgm:pt modelId="{0D8887EC-A918-4064-9AA6-D936419889D5}" type="pres">
      <dgm:prSet presAssocID="{23B17F89-22E8-483A-9B86-84D0F9DCB88C}" presName="horz1" presStyleCnt="0"/>
      <dgm:spPr/>
    </dgm:pt>
    <dgm:pt modelId="{6ACC16C9-8F66-4C5A-BD4F-3327F2EBBFEE}" type="pres">
      <dgm:prSet presAssocID="{23B17F89-22E8-483A-9B86-84D0F9DCB88C}" presName="tx1" presStyleLbl="revTx" presStyleIdx="1" presStyleCnt="5"/>
      <dgm:spPr/>
    </dgm:pt>
    <dgm:pt modelId="{5CAD2AC9-56DC-4099-BC3C-D1E7D7557F3B}" type="pres">
      <dgm:prSet presAssocID="{23B17F89-22E8-483A-9B86-84D0F9DCB88C}" presName="vert1" presStyleCnt="0"/>
      <dgm:spPr/>
    </dgm:pt>
    <dgm:pt modelId="{E0AF9BEE-D72E-4892-8A13-7F13D272CF6A}" type="pres">
      <dgm:prSet presAssocID="{56376A05-A35E-4E69-97C4-5B83CC86CC76}" presName="thickLine" presStyleLbl="alignNode1" presStyleIdx="2" presStyleCnt="5"/>
      <dgm:spPr/>
    </dgm:pt>
    <dgm:pt modelId="{939D28F6-796C-4016-B840-B8EBB978E5E2}" type="pres">
      <dgm:prSet presAssocID="{56376A05-A35E-4E69-97C4-5B83CC86CC76}" presName="horz1" presStyleCnt="0"/>
      <dgm:spPr/>
    </dgm:pt>
    <dgm:pt modelId="{DFA64F9D-268C-4A7C-A923-A947D6ECE8BE}" type="pres">
      <dgm:prSet presAssocID="{56376A05-A35E-4E69-97C4-5B83CC86CC76}" presName="tx1" presStyleLbl="revTx" presStyleIdx="2" presStyleCnt="5"/>
      <dgm:spPr/>
    </dgm:pt>
    <dgm:pt modelId="{4975DAC3-E07D-47B4-AB5D-9B8D15A46D62}" type="pres">
      <dgm:prSet presAssocID="{56376A05-A35E-4E69-97C4-5B83CC86CC76}" presName="vert1" presStyleCnt="0"/>
      <dgm:spPr/>
    </dgm:pt>
    <dgm:pt modelId="{771975A0-34FB-4890-B184-2CE63EC6C831}" type="pres">
      <dgm:prSet presAssocID="{349D0A45-C2A0-4D6C-A6C3-F9DA222395DB}" presName="thickLine" presStyleLbl="alignNode1" presStyleIdx="3" presStyleCnt="5"/>
      <dgm:spPr/>
    </dgm:pt>
    <dgm:pt modelId="{0B71974C-6991-4D71-84D1-5838552815E9}" type="pres">
      <dgm:prSet presAssocID="{349D0A45-C2A0-4D6C-A6C3-F9DA222395DB}" presName="horz1" presStyleCnt="0"/>
      <dgm:spPr/>
    </dgm:pt>
    <dgm:pt modelId="{95FE7631-8FF5-4D6D-A3D9-6D9DCC667ADB}" type="pres">
      <dgm:prSet presAssocID="{349D0A45-C2A0-4D6C-A6C3-F9DA222395DB}" presName="tx1" presStyleLbl="revTx" presStyleIdx="3" presStyleCnt="5"/>
      <dgm:spPr/>
    </dgm:pt>
    <dgm:pt modelId="{36755766-252D-466C-AEC6-54C499F6E021}" type="pres">
      <dgm:prSet presAssocID="{349D0A45-C2A0-4D6C-A6C3-F9DA222395DB}" presName="vert1" presStyleCnt="0"/>
      <dgm:spPr/>
    </dgm:pt>
    <dgm:pt modelId="{71F8A125-B4AD-413F-9F05-75CCA5D05401}" type="pres">
      <dgm:prSet presAssocID="{F3F5E6B4-C887-47F4-8C36-54B9FF02FB59}" presName="thickLine" presStyleLbl="alignNode1" presStyleIdx="4" presStyleCnt="5"/>
      <dgm:spPr/>
    </dgm:pt>
    <dgm:pt modelId="{819AC11E-1CC6-46CC-A226-19E4B834E614}" type="pres">
      <dgm:prSet presAssocID="{F3F5E6B4-C887-47F4-8C36-54B9FF02FB59}" presName="horz1" presStyleCnt="0"/>
      <dgm:spPr/>
    </dgm:pt>
    <dgm:pt modelId="{53601279-1B1F-4732-8522-EDA74C303384}" type="pres">
      <dgm:prSet presAssocID="{F3F5E6B4-C887-47F4-8C36-54B9FF02FB59}" presName="tx1" presStyleLbl="revTx" presStyleIdx="4" presStyleCnt="5"/>
      <dgm:spPr/>
    </dgm:pt>
    <dgm:pt modelId="{73F88302-D835-476C-B1E9-132D940D52AA}" type="pres">
      <dgm:prSet presAssocID="{F3F5E6B4-C887-47F4-8C36-54B9FF02FB59}" presName="vert1" presStyleCnt="0"/>
      <dgm:spPr/>
    </dgm:pt>
  </dgm:ptLst>
  <dgm:cxnLst>
    <dgm:cxn modelId="{D1180408-ED2B-4B6F-A848-33897CE75640}" type="presOf" srcId="{349D0A45-C2A0-4D6C-A6C3-F9DA222395DB}" destId="{95FE7631-8FF5-4D6D-A3D9-6D9DCC667ADB}" srcOrd="0" destOrd="0" presId="urn:microsoft.com/office/officeart/2008/layout/LinedList"/>
    <dgm:cxn modelId="{7E68A919-2067-441C-A62A-868D38DE479D}" srcId="{D794442D-0CC0-4F28-9427-A91D00E89001}" destId="{23B17F89-22E8-483A-9B86-84D0F9DCB88C}" srcOrd="1" destOrd="0" parTransId="{47E18143-19C8-4A0D-A91C-88AC9C406C18}" sibTransId="{9117302E-7DBD-4CD9-8510-34EA964B466D}"/>
    <dgm:cxn modelId="{31D26C3A-14D4-4ECD-B1EB-3DB426249066}" type="presOf" srcId="{F3F5E6B4-C887-47F4-8C36-54B9FF02FB59}" destId="{53601279-1B1F-4732-8522-EDA74C303384}" srcOrd="0" destOrd="0" presId="urn:microsoft.com/office/officeart/2008/layout/LinedList"/>
    <dgm:cxn modelId="{A4CD4147-A0D6-40C7-853F-C5E25A54E64A}" srcId="{D794442D-0CC0-4F28-9427-A91D00E89001}" destId="{349D0A45-C2A0-4D6C-A6C3-F9DA222395DB}" srcOrd="3" destOrd="0" parTransId="{747F29F2-A83A-4EE0-8945-7EA91A2CEF1D}" sibTransId="{3CAEB612-5CA4-488D-A571-7D95516BFEEC}"/>
    <dgm:cxn modelId="{DE4F2A48-25A8-4BA3-A2D8-5FBBBF1FB8A7}" srcId="{D794442D-0CC0-4F28-9427-A91D00E89001}" destId="{56376A05-A35E-4E69-97C4-5B83CC86CC76}" srcOrd="2" destOrd="0" parTransId="{5F99DAD5-B3A8-4F00-9ABB-36A22AFC0CF4}" sibTransId="{874B4CB5-B4E1-49EC-97E0-8D894DD12F1B}"/>
    <dgm:cxn modelId="{8CCB516B-1421-4066-948F-87F8F0BDEEBC}" type="presOf" srcId="{23B17F89-22E8-483A-9B86-84D0F9DCB88C}" destId="{6ACC16C9-8F66-4C5A-BD4F-3327F2EBBFEE}" srcOrd="0" destOrd="0" presId="urn:microsoft.com/office/officeart/2008/layout/LinedList"/>
    <dgm:cxn modelId="{D0E3BA54-07A3-436A-85E6-B7B3D93C87DE}" srcId="{D794442D-0CC0-4F28-9427-A91D00E89001}" destId="{F3F5E6B4-C887-47F4-8C36-54B9FF02FB59}" srcOrd="4" destOrd="0" parTransId="{AF4F5803-282A-44A8-A60B-5CC1B1564758}" sibTransId="{6AE3DD7D-7784-44B8-ACC7-0C1AEBEE4612}"/>
    <dgm:cxn modelId="{B6441B7B-B20C-4EE0-86AF-9CDD71699E99}" type="presOf" srcId="{D794442D-0CC0-4F28-9427-A91D00E89001}" destId="{F0D66282-3B4C-4FEB-ADA1-A110F78A2B1B}" srcOrd="0" destOrd="0" presId="urn:microsoft.com/office/officeart/2008/layout/LinedList"/>
    <dgm:cxn modelId="{23C0318D-303A-4721-8A4A-5ACFF4C3399A}" type="presOf" srcId="{56376A05-A35E-4E69-97C4-5B83CC86CC76}" destId="{DFA64F9D-268C-4A7C-A923-A947D6ECE8BE}" srcOrd="0" destOrd="0" presId="urn:microsoft.com/office/officeart/2008/layout/LinedList"/>
    <dgm:cxn modelId="{B1B874B4-46F4-4AB5-AD8C-D7ABB8453042}" srcId="{D794442D-0CC0-4F28-9427-A91D00E89001}" destId="{37E0CF77-6FA6-4A77-9744-1A6DDA2D317F}" srcOrd="0" destOrd="0" parTransId="{4F59FC50-E5B9-401F-96E6-19430770966E}" sibTransId="{EDEF5A82-B2CD-40EE-8BBA-763A6FF4523F}"/>
    <dgm:cxn modelId="{C202E6DC-B816-4324-8269-2541498F224D}" type="presOf" srcId="{37E0CF77-6FA6-4A77-9744-1A6DDA2D317F}" destId="{CCBF5B53-4F98-4C99-8BF0-DA7C9954C7CB}" srcOrd="0" destOrd="0" presId="urn:microsoft.com/office/officeart/2008/layout/LinedList"/>
    <dgm:cxn modelId="{68937168-4AAB-4FE8-8553-40E198D0903B}" type="presParOf" srcId="{F0D66282-3B4C-4FEB-ADA1-A110F78A2B1B}" destId="{F0EA10BA-6608-42B7-9CD8-15762DD3EF2D}" srcOrd="0" destOrd="0" presId="urn:microsoft.com/office/officeart/2008/layout/LinedList"/>
    <dgm:cxn modelId="{12C45CD8-A94A-431C-AB0F-90177B77BEDC}" type="presParOf" srcId="{F0D66282-3B4C-4FEB-ADA1-A110F78A2B1B}" destId="{B1DA276C-D9C6-4A41-A724-1A5F8950FB52}" srcOrd="1" destOrd="0" presId="urn:microsoft.com/office/officeart/2008/layout/LinedList"/>
    <dgm:cxn modelId="{811ADD25-1B6D-464C-8E2C-5021781C34C9}" type="presParOf" srcId="{B1DA276C-D9C6-4A41-A724-1A5F8950FB52}" destId="{CCBF5B53-4F98-4C99-8BF0-DA7C9954C7CB}" srcOrd="0" destOrd="0" presId="urn:microsoft.com/office/officeart/2008/layout/LinedList"/>
    <dgm:cxn modelId="{E41E3591-E3FB-484E-89D1-1CE6214340A9}" type="presParOf" srcId="{B1DA276C-D9C6-4A41-A724-1A5F8950FB52}" destId="{9FC7D948-6CC4-4399-9416-D5EDECA28212}" srcOrd="1" destOrd="0" presId="urn:microsoft.com/office/officeart/2008/layout/LinedList"/>
    <dgm:cxn modelId="{B76D00AC-D6B8-43B7-B5EB-8B79D7A44046}" type="presParOf" srcId="{F0D66282-3B4C-4FEB-ADA1-A110F78A2B1B}" destId="{45B178D3-A562-4685-ADA7-185095AA6E6C}" srcOrd="2" destOrd="0" presId="urn:microsoft.com/office/officeart/2008/layout/LinedList"/>
    <dgm:cxn modelId="{867A04BA-FF83-4F7B-BBE2-75E1B6EDD39F}" type="presParOf" srcId="{F0D66282-3B4C-4FEB-ADA1-A110F78A2B1B}" destId="{0D8887EC-A918-4064-9AA6-D936419889D5}" srcOrd="3" destOrd="0" presId="urn:microsoft.com/office/officeart/2008/layout/LinedList"/>
    <dgm:cxn modelId="{49D2ED30-AEDF-42B4-B200-A0BE67D044B7}" type="presParOf" srcId="{0D8887EC-A918-4064-9AA6-D936419889D5}" destId="{6ACC16C9-8F66-4C5A-BD4F-3327F2EBBFEE}" srcOrd="0" destOrd="0" presId="urn:microsoft.com/office/officeart/2008/layout/LinedList"/>
    <dgm:cxn modelId="{C9A1DCCE-AF06-44B9-ABA5-B3A7FAC0EF88}" type="presParOf" srcId="{0D8887EC-A918-4064-9AA6-D936419889D5}" destId="{5CAD2AC9-56DC-4099-BC3C-D1E7D7557F3B}" srcOrd="1" destOrd="0" presId="urn:microsoft.com/office/officeart/2008/layout/LinedList"/>
    <dgm:cxn modelId="{A4A6DFA2-501E-41F9-BDB4-3B90ECF5F9B2}" type="presParOf" srcId="{F0D66282-3B4C-4FEB-ADA1-A110F78A2B1B}" destId="{E0AF9BEE-D72E-4892-8A13-7F13D272CF6A}" srcOrd="4" destOrd="0" presId="urn:microsoft.com/office/officeart/2008/layout/LinedList"/>
    <dgm:cxn modelId="{7A21CAA0-AD2A-41B1-9E03-B8AD0069BC29}" type="presParOf" srcId="{F0D66282-3B4C-4FEB-ADA1-A110F78A2B1B}" destId="{939D28F6-796C-4016-B840-B8EBB978E5E2}" srcOrd="5" destOrd="0" presId="urn:microsoft.com/office/officeart/2008/layout/LinedList"/>
    <dgm:cxn modelId="{693C54B6-192A-4E2F-A9E7-4D848DA4912E}" type="presParOf" srcId="{939D28F6-796C-4016-B840-B8EBB978E5E2}" destId="{DFA64F9D-268C-4A7C-A923-A947D6ECE8BE}" srcOrd="0" destOrd="0" presId="urn:microsoft.com/office/officeart/2008/layout/LinedList"/>
    <dgm:cxn modelId="{94AFC985-EFCA-4BE3-9EC3-B138A43FB2FB}" type="presParOf" srcId="{939D28F6-796C-4016-B840-B8EBB978E5E2}" destId="{4975DAC3-E07D-47B4-AB5D-9B8D15A46D62}" srcOrd="1" destOrd="0" presId="urn:microsoft.com/office/officeart/2008/layout/LinedList"/>
    <dgm:cxn modelId="{ADFECC46-74A6-4C05-8344-06EABEEE847A}" type="presParOf" srcId="{F0D66282-3B4C-4FEB-ADA1-A110F78A2B1B}" destId="{771975A0-34FB-4890-B184-2CE63EC6C831}" srcOrd="6" destOrd="0" presId="urn:microsoft.com/office/officeart/2008/layout/LinedList"/>
    <dgm:cxn modelId="{E9E09450-3E38-4CA2-A9D2-6BF9946E76ED}" type="presParOf" srcId="{F0D66282-3B4C-4FEB-ADA1-A110F78A2B1B}" destId="{0B71974C-6991-4D71-84D1-5838552815E9}" srcOrd="7" destOrd="0" presId="urn:microsoft.com/office/officeart/2008/layout/LinedList"/>
    <dgm:cxn modelId="{CB9080F4-586C-4A0F-8197-2520B4FBBC15}" type="presParOf" srcId="{0B71974C-6991-4D71-84D1-5838552815E9}" destId="{95FE7631-8FF5-4D6D-A3D9-6D9DCC667ADB}" srcOrd="0" destOrd="0" presId="urn:microsoft.com/office/officeart/2008/layout/LinedList"/>
    <dgm:cxn modelId="{AB86E920-AF8F-4887-AC28-F500AEE9E9BB}" type="presParOf" srcId="{0B71974C-6991-4D71-84D1-5838552815E9}" destId="{36755766-252D-466C-AEC6-54C499F6E021}" srcOrd="1" destOrd="0" presId="urn:microsoft.com/office/officeart/2008/layout/LinedList"/>
    <dgm:cxn modelId="{AB4EC2CD-5F37-469A-BA58-BB06B69CE84A}" type="presParOf" srcId="{F0D66282-3B4C-4FEB-ADA1-A110F78A2B1B}" destId="{71F8A125-B4AD-413F-9F05-75CCA5D05401}" srcOrd="8" destOrd="0" presId="urn:microsoft.com/office/officeart/2008/layout/LinedList"/>
    <dgm:cxn modelId="{01D015C1-8790-412D-B30E-5C32B7683BB7}" type="presParOf" srcId="{F0D66282-3B4C-4FEB-ADA1-A110F78A2B1B}" destId="{819AC11E-1CC6-46CC-A226-19E4B834E614}" srcOrd="9" destOrd="0" presId="urn:microsoft.com/office/officeart/2008/layout/LinedList"/>
    <dgm:cxn modelId="{D36A30CC-495B-4B9C-B33C-04B8B70F8232}" type="presParOf" srcId="{819AC11E-1CC6-46CC-A226-19E4B834E614}" destId="{53601279-1B1F-4732-8522-EDA74C303384}" srcOrd="0" destOrd="0" presId="urn:microsoft.com/office/officeart/2008/layout/LinedList"/>
    <dgm:cxn modelId="{48D518C2-FB95-49BA-9B97-8179E7D81406}" type="presParOf" srcId="{819AC11E-1CC6-46CC-A226-19E4B834E614}" destId="{73F88302-D835-476C-B1E9-132D940D52A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35BE1A-0461-4705-85F3-CBE07F5C2D4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86AB7C8-C7D5-42AC-872A-46CD80747D0D}">
      <dgm:prSet/>
      <dgm:spPr/>
      <dgm:t>
        <a:bodyPr/>
        <a:lstStyle/>
        <a:p>
          <a:r>
            <a:rPr lang="en-GB"/>
            <a:t>You will be submitting your assessment using Turnitin. </a:t>
          </a:r>
          <a:endParaRPr lang="en-US"/>
        </a:p>
      </dgm:t>
    </dgm:pt>
    <dgm:pt modelId="{37C9C34B-0517-4D90-8D62-B6ED0FFC2D84}" type="parTrans" cxnId="{85921AF2-52A7-4A6C-86AE-DC162A0043DD}">
      <dgm:prSet/>
      <dgm:spPr/>
      <dgm:t>
        <a:bodyPr/>
        <a:lstStyle/>
        <a:p>
          <a:endParaRPr lang="en-US"/>
        </a:p>
      </dgm:t>
    </dgm:pt>
    <dgm:pt modelId="{26147E6A-F93A-4B13-A4EF-65754B532426}" type="sibTrans" cxnId="{85921AF2-52A7-4A6C-86AE-DC162A0043DD}">
      <dgm:prSet/>
      <dgm:spPr/>
      <dgm:t>
        <a:bodyPr/>
        <a:lstStyle/>
        <a:p>
          <a:endParaRPr lang="en-US"/>
        </a:p>
      </dgm:t>
    </dgm:pt>
    <dgm:pt modelId="{D9B4E9F6-4ACF-4239-82C6-8920A79BD562}">
      <dgm:prSet/>
      <dgm:spPr/>
      <dgm:t>
        <a:bodyPr/>
        <a:lstStyle/>
        <a:p>
          <a:r>
            <a:rPr lang="en-GB" dirty="0"/>
            <a:t>You need to submit </a:t>
          </a:r>
          <a:r>
            <a:rPr lang="en-GB" b="1" dirty="0"/>
            <a:t>two</a:t>
          </a:r>
          <a:r>
            <a:rPr lang="en-GB" dirty="0"/>
            <a:t> separate files. A PowerPoint presentation for Task 1 and a Word document for Task 2. </a:t>
          </a:r>
          <a:endParaRPr lang="en-US" dirty="0"/>
        </a:p>
      </dgm:t>
    </dgm:pt>
    <dgm:pt modelId="{ED66D7FC-ED65-4DD5-A0FB-56119F5515FF}" type="parTrans" cxnId="{111F4BA2-97FC-4743-9189-26FEBD2980A3}">
      <dgm:prSet/>
      <dgm:spPr/>
      <dgm:t>
        <a:bodyPr/>
        <a:lstStyle/>
        <a:p>
          <a:endParaRPr lang="en-US"/>
        </a:p>
      </dgm:t>
    </dgm:pt>
    <dgm:pt modelId="{655B8829-3F31-4997-B902-4C63FA5F4DC0}" type="sibTrans" cxnId="{111F4BA2-97FC-4743-9189-26FEBD2980A3}">
      <dgm:prSet/>
      <dgm:spPr/>
      <dgm:t>
        <a:bodyPr/>
        <a:lstStyle/>
        <a:p>
          <a:endParaRPr lang="en-US"/>
        </a:p>
      </dgm:t>
    </dgm:pt>
    <dgm:pt modelId="{4AC548B9-D9F6-43C0-8979-ED705B9C4D3A}">
      <dgm:prSet/>
      <dgm:spPr/>
      <dgm:t>
        <a:bodyPr/>
        <a:lstStyle/>
        <a:p>
          <a:r>
            <a:rPr lang="en-GB" dirty="0"/>
            <a:t>The submission date for the PowerPoint file is Monday the 10</a:t>
          </a:r>
          <a:r>
            <a:rPr lang="en-GB" baseline="30000" dirty="0"/>
            <a:t>th</a:t>
          </a:r>
          <a:r>
            <a:rPr lang="en-GB" dirty="0"/>
            <a:t> of October (Week 5)</a:t>
          </a:r>
          <a:endParaRPr lang="en-US" dirty="0"/>
        </a:p>
      </dgm:t>
    </dgm:pt>
    <dgm:pt modelId="{16023D92-B236-4BD6-9F80-B8030F31DFCB}" type="parTrans" cxnId="{027012AD-A80E-4606-81B1-1D0144624A90}">
      <dgm:prSet/>
      <dgm:spPr/>
      <dgm:t>
        <a:bodyPr/>
        <a:lstStyle/>
        <a:p>
          <a:endParaRPr lang="en-US"/>
        </a:p>
      </dgm:t>
    </dgm:pt>
    <dgm:pt modelId="{8A55CEBF-BB59-4178-AC10-777DFDF70847}" type="sibTrans" cxnId="{027012AD-A80E-4606-81B1-1D0144624A90}">
      <dgm:prSet/>
      <dgm:spPr/>
      <dgm:t>
        <a:bodyPr/>
        <a:lstStyle/>
        <a:p>
          <a:endParaRPr lang="en-US"/>
        </a:p>
      </dgm:t>
    </dgm:pt>
    <dgm:pt modelId="{F96DA799-E776-434F-8004-23EE835F0EDD}">
      <dgm:prSet/>
      <dgm:spPr/>
      <dgm:t>
        <a:bodyPr/>
        <a:lstStyle/>
        <a:p>
          <a:r>
            <a:rPr lang="en-GB"/>
            <a:t>You will present your presentation to me during our session in Week 5. </a:t>
          </a:r>
          <a:endParaRPr lang="en-US"/>
        </a:p>
      </dgm:t>
    </dgm:pt>
    <dgm:pt modelId="{26BDD9BC-59C7-4F88-AA8C-4B94AC120690}" type="parTrans" cxnId="{2E3B746E-D702-4920-A2AC-F7CB143DC384}">
      <dgm:prSet/>
      <dgm:spPr/>
      <dgm:t>
        <a:bodyPr/>
        <a:lstStyle/>
        <a:p>
          <a:endParaRPr lang="en-US"/>
        </a:p>
      </dgm:t>
    </dgm:pt>
    <dgm:pt modelId="{6E00CECA-18DD-45B4-9F35-1EE20ADE8184}" type="sibTrans" cxnId="{2E3B746E-D702-4920-A2AC-F7CB143DC384}">
      <dgm:prSet/>
      <dgm:spPr/>
      <dgm:t>
        <a:bodyPr/>
        <a:lstStyle/>
        <a:p>
          <a:endParaRPr lang="en-US"/>
        </a:p>
      </dgm:t>
    </dgm:pt>
    <dgm:pt modelId="{A1F89555-D1B4-46D7-863B-91EF951694AD}">
      <dgm:prSet/>
      <dgm:spPr/>
      <dgm:t>
        <a:bodyPr/>
        <a:lstStyle/>
        <a:p>
          <a:r>
            <a:rPr lang="en-GB" dirty="0"/>
            <a:t>The annotated bibliography (a Word file) is to be submitted by Monday 31</a:t>
          </a:r>
          <a:r>
            <a:rPr lang="en-GB" baseline="30000" dirty="0"/>
            <a:t>st</a:t>
          </a:r>
          <a:r>
            <a:rPr lang="en-GB" dirty="0"/>
            <a:t> October by 9am (Week 8)</a:t>
          </a:r>
          <a:endParaRPr lang="en-US" dirty="0"/>
        </a:p>
      </dgm:t>
    </dgm:pt>
    <dgm:pt modelId="{2C361DEC-9A23-4B18-BD8E-30AADF9D9EF1}" type="parTrans" cxnId="{76BCC477-BAD5-42CE-87F3-B8A00ABD40A7}">
      <dgm:prSet/>
      <dgm:spPr/>
      <dgm:t>
        <a:bodyPr/>
        <a:lstStyle/>
        <a:p>
          <a:endParaRPr lang="en-US"/>
        </a:p>
      </dgm:t>
    </dgm:pt>
    <dgm:pt modelId="{4A6A1006-D736-4142-9ECE-1864F90BCCCD}" type="sibTrans" cxnId="{76BCC477-BAD5-42CE-87F3-B8A00ABD40A7}">
      <dgm:prSet/>
      <dgm:spPr/>
      <dgm:t>
        <a:bodyPr/>
        <a:lstStyle/>
        <a:p>
          <a:endParaRPr lang="en-US"/>
        </a:p>
      </dgm:t>
    </dgm:pt>
    <dgm:pt modelId="{5C0BD07F-3043-4DA7-8DF7-F5F4A8FAAA2E}" type="pres">
      <dgm:prSet presAssocID="{6335BE1A-0461-4705-85F3-CBE07F5C2D4E}" presName="vert0" presStyleCnt="0">
        <dgm:presLayoutVars>
          <dgm:dir/>
          <dgm:animOne val="branch"/>
          <dgm:animLvl val="lvl"/>
        </dgm:presLayoutVars>
      </dgm:prSet>
      <dgm:spPr/>
    </dgm:pt>
    <dgm:pt modelId="{09100815-7856-423D-8C0E-ADDCC69807AA}" type="pres">
      <dgm:prSet presAssocID="{F86AB7C8-C7D5-42AC-872A-46CD80747D0D}" presName="thickLine" presStyleLbl="alignNode1" presStyleIdx="0" presStyleCnt="5"/>
      <dgm:spPr/>
    </dgm:pt>
    <dgm:pt modelId="{5D9276D9-B57C-4209-85C4-70D04EAE0C46}" type="pres">
      <dgm:prSet presAssocID="{F86AB7C8-C7D5-42AC-872A-46CD80747D0D}" presName="horz1" presStyleCnt="0"/>
      <dgm:spPr/>
    </dgm:pt>
    <dgm:pt modelId="{D3392E0E-4BC4-466E-ADFC-1CCDBE98CBF3}" type="pres">
      <dgm:prSet presAssocID="{F86AB7C8-C7D5-42AC-872A-46CD80747D0D}" presName="tx1" presStyleLbl="revTx" presStyleIdx="0" presStyleCnt="5"/>
      <dgm:spPr/>
    </dgm:pt>
    <dgm:pt modelId="{50BFAEE7-E46D-4861-BB3C-C1DA6E7C1E8B}" type="pres">
      <dgm:prSet presAssocID="{F86AB7C8-C7D5-42AC-872A-46CD80747D0D}" presName="vert1" presStyleCnt="0"/>
      <dgm:spPr/>
    </dgm:pt>
    <dgm:pt modelId="{6DD91B21-9EF5-43A4-B851-72E183E33D2E}" type="pres">
      <dgm:prSet presAssocID="{D9B4E9F6-4ACF-4239-82C6-8920A79BD562}" presName="thickLine" presStyleLbl="alignNode1" presStyleIdx="1" presStyleCnt="5"/>
      <dgm:spPr/>
    </dgm:pt>
    <dgm:pt modelId="{B3841C9F-9ACD-4A48-8DDC-43170FA9764D}" type="pres">
      <dgm:prSet presAssocID="{D9B4E9F6-4ACF-4239-82C6-8920A79BD562}" presName="horz1" presStyleCnt="0"/>
      <dgm:spPr/>
    </dgm:pt>
    <dgm:pt modelId="{9E4C2B62-EEF6-4117-BF0F-D5527F597917}" type="pres">
      <dgm:prSet presAssocID="{D9B4E9F6-4ACF-4239-82C6-8920A79BD562}" presName="tx1" presStyleLbl="revTx" presStyleIdx="1" presStyleCnt="5"/>
      <dgm:spPr/>
    </dgm:pt>
    <dgm:pt modelId="{ADE0A770-36EA-4D70-B621-FC4952459780}" type="pres">
      <dgm:prSet presAssocID="{D9B4E9F6-4ACF-4239-82C6-8920A79BD562}" presName="vert1" presStyleCnt="0"/>
      <dgm:spPr/>
    </dgm:pt>
    <dgm:pt modelId="{2D21B551-67DA-4679-A642-55269380788E}" type="pres">
      <dgm:prSet presAssocID="{4AC548B9-D9F6-43C0-8979-ED705B9C4D3A}" presName="thickLine" presStyleLbl="alignNode1" presStyleIdx="2" presStyleCnt="5"/>
      <dgm:spPr/>
    </dgm:pt>
    <dgm:pt modelId="{DAC4F48D-A366-448B-B65F-24C386F632E7}" type="pres">
      <dgm:prSet presAssocID="{4AC548B9-D9F6-43C0-8979-ED705B9C4D3A}" presName="horz1" presStyleCnt="0"/>
      <dgm:spPr/>
    </dgm:pt>
    <dgm:pt modelId="{0E5201FA-9C04-4C3A-9974-D5386C6CCB81}" type="pres">
      <dgm:prSet presAssocID="{4AC548B9-D9F6-43C0-8979-ED705B9C4D3A}" presName="tx1" presStyleLbl="revTx" presStyleIdx="2" presStyleCnt="5"/>
      <dgm:spPr/>
    </dgm:pt>
    <dgm:pt modelId="{B7B1F13F-9D99-4D13-9927-104EA02FE422}" type="pres">
      <dgm:prSet presAssocID="{4AC548B9-D9F6-43C0-8979-ED705B9C4D3A}" presName="vert1" presStyleCnt="0"/>
      <dgm:spPr/>
    </dgm:pt>
    <dgm:pt modelId="{24DF6250-2D50-456C-AC5D-FE99052CAA54}" type="pres">
      <dgm:prSet presAssocID="{F96DA799-E776-434F-8004-23EE835F0EDD}" presName="thickLine" presStyleLbl="alignNode1" presStyleIdx="3" presStyleCnt="5"/>
      <dgm:spPr/>
    </dgm:pt>
    <dgm:pt modelId="{439FD543-C1A3-41EF-A175-3AE401256B67}" type="pres">
      <dgm:prSet presAssocID="{F96DA799-E776-434F-8004-23EE835F0EDD}" presName="horz1" presStyleCnt="0"/>
      <dgm:spPr/>
    </dgm:pt>
    <dgm:pt modelId="{D458EE58-8A48-4D58-9985-F845B252A187}" type="pres">
      <dgm:prSet presAssocID="{F96DA799-E776-434F-8004-23EE835F0EDD}" presName="tx1" presStyleLbl="revTx" presStyleIdx="3" presStyleCnt="5"/>
      <dgm:spPr/>
    </dgm:pt>
    <dgm:pt modelId="{E56655A8-85F1-4DED-A79C-461598C039F1}" type="pres">
      <dgm:prSet presAssocID="{F96DA799-E776-434F-8004-23EE835F0EDD}" presName="vert1" presStyleCnt="0"/>
      <dgm:spPr/>
    </dgm:pt>
    <dgm:pt modelId="{6AD7E4F1-0267-4D93-82B2-CCE6C85DA4F5}" type="pres">
      <dgm:prSet presAssocID="{A1F89555-D1B4-46D7-863B-91EF951694AD}" presName="thickLine" presStyleLbl="alignNode1" presStyleIdx="4" presStyleCnt="5"/>
      <dgm:spPr/>
    </dgm:pt>
    <dgm:pt modelId="{54182E9A-D9C2-4BA1-8C40-88B0E4DD8973}" type="pres">
      <dgm:prSet presAssocID="{A1F89555-D1B4-46D7-863B-91EF951694AD}" presName="horz1" presStyleCnt="0"/>
      <dgm:spPr/>
    </dgm:pt>
    <dgm:pt modelId="{1727B1EF-C3FF-4243-8042-640A0BE3AD00}" type="pres">
      <dgm:prSet presAssocID="{A1F89555-D1B4-46D7-863B-91EF951694AD}" presName="tx1" presStyleLbl="revTx" presStyleIdx="4" presStyleCnt="5"/>
      <dgm:spPr/>
    </dgm:pt>
    <dgm:pt modelId="{B4F764B7-0612-4504-BD2F-77A489CB7444}" type="pres">
      <dgm:prSet presAssocID="{A1F89555-D1B4-46D7-863B-91EF951694AD}" presName="vert1" presStyleCnt="0"/>
      <dgm:spPr/>
    </dgm:pt>
  </dgm:ptLst>
  <dgm:cxnLst>
    <dgm:cxn modelId="{57F2A247-E039-434A-BBB5-4E8E22DA5241}" type="presOf" srcId="{4AC548B9-D9F6-43C0-8979-ED705B9C4D3A}" destId="{0E5201FA-9C04-4C3A-9974-D5386C6CCB81}" srcOrd="0" destOrd="0" presId="urn:microsoft.com/office/officeart/2008/layout/LinedList"/>
    <dgm:cxn modelId="{731BEA69-F0F3-4BA2-ACA0-1DDB976B0938}" type="presOf" srcId="{6335BE1A-0461-4705-85F3-CBE07F5C2D4E}" destId="{5C0BD07F-3043-4DA7-8DF7-F5F4A8FAAA2E}" srcOrd="0" destOrd="0" presId="urn:microsoft.com/office/officeart/2008/layout/LinedList"/>
    <dgm:cxn modelId="{2E3B746E-D702-4920-A2AC-F7CB143DC384}" srcId="{6335BE1A-0461-4705-85F3-CBE07F5C2D4E}" destId="{F96DA799-E776-434F-8004-23EE835F0EDD}" srcOrd="3" destOrd="0" parTransId="{26BDD9BC-59C7-4F88-AA8C-4B94AC120690}" sibTransId="{6E00CECA-18DD-45B4-9F35-1EE20ADE8184}"/>
    <dgm:cxn modelId="{5F01E770-92D7-45C5-87B2-57EB8E600BC5}" type="presOf" srcId="{D9B4E9F6-4ACF-4239-82C6-8920A79BD562}" destId="{9E4C2B62-EEF6-4117-BF0F-D5527F597917}" srcOrd="0" destOrd="0" presId="urn:microsoft.com/office/officeart/2008/layout/LinedList"/>
    <dgm:cxn modelId="{76BCC477-BAD5-42CE-87F3-B8A00ABD40A7}" srcId="{6335BE1A-0461-4705-85F3-CBE07F5C2D4E}" destId="{A1F89555-D1B4-46D7-863B-91EF951694AD}" srcOrd="4" destOrd="0" parTransId="{2C361DEC-9A23-4B18-BD8E-30AADF9D9EF1}" sibTransId="{4A6A1006-D736-4142-9ECE-1864F90BCCCD}"/>
    <dgm:cxn modelId="{4DD6158A-B9B6-44CC-B2D0-F97EAFCD931C}" type="presOf" srcId="{F96DA799-E776-434F-8004-23EE835F0EDD}" destId="{D458EE58-8A48-4D58-9985-F845B252A187}" srcOrd="0" destOrd="0" presId="urn:microsoft.com/office/officeart/2008/layout/LinedList"/>
    <dgm:cxn modelId="{C57EA09F-5CCC-41CB-A02C-7AE81A4E4990}" type="presOf" srcId="{F86AB7C8-C7D5-42AC-872A-46CD80747D0D}" destId="{D3392E0E-4BC4-466E-ADFC-1CCDBE98CBF3}" srcOrd="0" destOrd="0" presId="urn:microsoft.com/office/officeart/2008/layout/LinedList"/>
    <dgm:cxn modelId="{111F4BA2-97FC-4743-9189-26FEBD2980A3}" srcId="{6335BE1A-0461-4705-85F3-CBE07F5C2D4E}" destId="{D9B4E9F6-4ACF-4239-82C6-8920A79BD562}" srcOrd="1" destOrd="0" parTransId="{ED66D7FC-ED65-4DD5-A0FB-56119F5515FF}" sibTransId="{655B8829-3F31-4997-B902-4C63FA5F4DC0}"/>
    <dgm:cxn modelId="{F649A5A2-B29C-4F0E-AD59-A443ED92780F}" type="presOf" srcId="{A1F89555-D1B4-46D7-863B-91EF951694AD}" destId="{1727B1EF-C3FF-4243-8042-640A0BE3AD00}" srcOrd="0" destOrd="0" presId="urn:microsoft.com/office/officeart/2008/layout/LinedList"/>
    <dgm:cxn modelId="{027012AD-A80E-4606-81B1-1D0144624A90}" srcId="{6335BE1A-0461-4705-85F3-CBE07F5C2D4E}" destId="{4AC548B9-D9F6-43C0-8979-ED705B9C4D3A}" srcOrd="2" destOrd="0" parTransId="{16023D92-B236-4BD6-9F80-B8030F31DFCB}" sibTransId="{8A55CEBF-BB59-4178-AC10-777DFDF70847}"/>
    <dgm:cxn modelId="{85921AF2-52A7-4A6C-86AE-DC162A0043DD}" srcId="{6335BE1A-0461-4705-85F3-CBE07F5C2D4E}" destId="{F86AB7C8-C7D5-42AC-872A-46CD80747D0D}" srcOrd="0" destOrd="0" parTransId="{37C9C34B-0517-4D90-8D62-B6ED0FFC2D84}" sibTransId="{26147E6A-F93A-4B13-A4EF-65754B532426}"/>
    <dgm:cxn modelId="{EA19624E-6205-43B5-898F-07187BBE9926}" type="presParOf" srcId="{5C0BD07F-3043-4DA7-8DF7-F5F4A8FAAA2E}" destId="{09100815-7856-423D-8C0E-ADDCC69807AA}" srcOrd="0" destOrd="0" presId="urn:microsoft.com/office/officeart/2008/layout/LinedList"/>
    <dgm:cxn modelId="{FACBFD88-4F6C-4AEF-A032-7F8A63F283A1}" type="presParOf" srcId="{5C0BD07F-3043-4DA7-8DF7-F5F4A8FAAA2E}" destId="{5D9276D9-B57C-4209-85C4-70D04EAE0C46}" srcOrd="1" destOrd="0" presId="urn:microsoft.com/office/officeart/2008/layout/LinedList"/>
    <dgm:cxn modelId="{867FC262-D4F7-46B4-86DD-7D5091B70203}" type="presParOf" srcId="{5D9276D9-B57C-4209-85C4-70D04EAE0C46}" destId="{D3392E0E-4BC4-466E-ADFC-1CCDBE98CBF3}" srcOrd="0" destOrd="0" presId="urn:microsoft.com/office/officeart/2008/layout/LinedList"/>
    <dgm:cxn modelId="{C00132B9-8D20-4A89-BA62-1E8796BA938E}" type="presParOf" srcId="{5D9276D9-B57C-4209-85C4-70D04EAE0C46}" destId="{50BFAEE7-E46D-4861-BB3C-C1DA6E7C1E8B}" srcOrd="1" destOrd="0" presId="urn:microsoft.com/office/officeart/2008/layout/LinedList"/>
    <dgm:cxn modelId="{5916B777-98B5-43B3-99D3-FF9BE2399A65}" type="presParOf" srcId="{5C0BD07F-3043-4DA7-8DF7-F5F4A8FAAA2E}" destId="{6DD91B21-9EF5-43A4-B851-72E183E33D2E}" srcOrd="2" destOrd="0" presId="urn:microsoft.com/office/officeart/2008/layout/LinedList"/>
    <dgm:cxn modelId="{AC193840-7F61-453D-B4B2-ED491F8D196D}" type="presParOf" srcId="{5C0BD07F-3043-4DA7-8DF7-F5F4A8FAAA2E}" destId="{B3841C9F-9ACD-4A48-8DDC-43170FA9764D}" srcOrd="3" destOrd="0" presId="urn:microsoft.com/office/officeart/2008/layout/LinedList"/>
    <dgm:cxn modelId="{996E0BE2-E003-431A-9801-F7BAC71189B8}" type="presParOf" srcId="{B3841C9F-9ACD-4A48-8DDC-43170FA9764D}" destId="{9E4C2B62-EEF6-4117-BF0F-D5527F597917}" srcOrd="0" destOrd="0" presId="urn:microsoft.com/office/officeart/2008/layout/LinedList"/>
    <dgm:cxn modelId="{801CD808-CF86-44A3-A1D6-D3AB79C5CFA5}" type="presParOf" srcId="{B3841C9F-9ACD-4A48-8DDC-43170FA9764D}" destId="{ADE0A770-36EA-4D70-B621-FC4952459780}" srcOrd="1" destOrd="0" presId="urn:microsoft.com/office/officeart/2008/layout/LinedList"/>
    <dgm:cxn modelId="{42FB2FD8-EDCE-4240-B2FF-8CB995D827D1}" type="presParOf" srcId="{5C0BD07F-3043-4DA7-8DF7-F5F4A8FAAA2E}" destId="{2D21B551-67DA-4679-A642-55269380788E}" srcOrd="4" destOrd="0" presId="urn:microsoft.com/office/officeart/2008/layout/LinedList"/>
    <dgm:cxn modelId="{91C9068D-1A9F-4EC9-A448-4C51DEA018B4}" type="presParOf" srcId="{5C0BD07F-3043-4DA7-8DF7-F5F4A8FAAA2E}" destId="{DAC4F48D-A366-448B-B65F-24C386F632E7}" srcOrd="5" destOrd="0" presId="urn:microsoft.com/office/officeart/2008/layout/LinedList"/>
    <dgm:cxn modelId="{EFE08B6C-E66C-4105-83CC-69B99F7E8CD7}" type="presParOf" srcId="{DAC4F48D-A366-448B-B65F-24C386F632E7}" destId="{0E5201FA-9C04-4C3A-9974-D5386C6CCB81}" srcOrd="0" destOrd="0" presId="urn:microsoft.com/office/officeart/2008/layout/LinedList"/>
    <dgm:cxn modelId="{6629DAAD-98C0-42FE-AC7E-3992012D3EC9}" type="presParOf" srcId="{DAC4F48D-A366-448B-B65F-24C386F632E7}" destId="{B7B1F13F-9D99-4D13-9927-104EA02FE422}" srcOrd="1" destOrd="0" presId="urn:microsoft.com/office/officeart/2008/layout/LinedList"/>
    <dgm:cxn modelId="{C6583D00-5F94-4D40-ACDC-BC46A309802D}" type="presParOf" srcId="{5C0BD07F-3043-4DA7-8DF7-F5F4A8FAAA2E}" destId="{24DF6250-2D50-456C-AC5D-FE99052CAA54}" srcOrd="6" destOrd="0" presId="urn:microsoft.com/office/officeart/2008/layout/LinedList"/>
    <dgm:cxn modelId="{F06884F1-40A0-4D98-A1C6-406C71EDC19B}" type="presParOf" srcId="{5C0BD07F-3043-4DA7-8DF7-F5F4A8FAAA2E}" destId="{439FD543-C1A3-41EF-A175-3AE401256B67}" srcOrd="7" destOrd="0" presId="urn:microsoft.com/office/officeart/2008/layout/LinedList"/>
    <dgm:cxn modelId="{AE5FDAF6-D94E-4016-89A2-5276AF0A8778}" type="presParOf" srcId="{439FD543-C1A3-41EF-A175-3AE401256B67}" destId="{D458EE58-8A48-4D58-9985-F845B252A187}" srcOrd="0" destOrd="0" presId="urn:microsoft.com/office/officeart/2008/layout/LinedList"/>
    <dgm:cxn modelId="{443FC8FD-931A-43A4-8ACF-CC3A3D010E58}" type="presParOf" srcId="{439FD543-C1A3-41EF-A175-3AE401256B67}" destId="{E56655A8-85F1-4DED-A79C-461598C039F1}" srcOrd="1" destOrd="0" presId="urn:microsoft.com/office/officeart/2008/layout/LinedList"/>
    <dgm:cxn modelId="{82053376-99D9-431B-AD7F-7CCA8C4753A1}" type="presParOf" srcId="{5C0BD07F-3043-4DA7-8DF7-F5F4A8FAAA2E}" destId="{6AD7E4F1-0267-4D93-82B2-CCE6C85DA4F5}" srcOrd="8" destOrd="0" presId="urn:microsoft.com/office/officeart/2008/layout/LinedList"/>
    <dgm:cxn modelId="{640699BC-CF01-45CF-AB97-60D29D63D3FC}" type="presParOf" srcId="{5C0BD07F-3043-4DA7-8DF7-F5F4A8FAAA2E}" destId="{54182E9A-D9C2-4BA1-8C40-88B0E4DD8973}" srcOrd="9" destOrd="0" presId="urn:microsoft.com/office/officeart/2008/layout/LinedList"/>
    <dgm:cxn modelId="{77CC9A85-ACD3-4C9B-A3FE-A344AF914169}" type="presParOf" srcId="{54182E9A-D9C2-4BA1-8C40-88B0E4DD8973}" destId="{1727B1EF-C3FF-4243-8042-640A0BE3AD00}" srcOrd="0" destOrd="0" presId="urn:microsoft.com/office/officeart/2008/layout/LinedList"/>
    <dgm:cxn modelId="{51F270FF-98B7-49CE-93DF-2C7158F8109E}" type="presParOf" srcId="{54182E9A-D9C2-4BA1-8C40-88B0E4DD8973}" destId="{B4F764B7-0612-4504-BD2F-77A489CB744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FDE9B6-43B6-4B7B-9ABB-AF62392C1832}">
      <dsp:nvSpPr>
        <dsp:cNvPr id="0" name=""/>
        <dsp:cNvSpPr/>
      </dsp:nvSpPr>
      <dsp:spPr>
        <a:xfrm>
          <a:off x="1283" y="507953"/>
          <a:ext cx="4505585" cy="2861046"/>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F358B3-4100-45C1-BA67-F61CEA111F26}">
      <dsp:nvSpPr>
        <dsp:cNvPr id="0" name=""/>
        <dsp:cNvSpPr/>
      </dsp:nvSpPr>
      <dsp:spPr>
        <a:xfrm>
          <a:off x="501904" y="983543"/>
          <a:ext cx="4505585" cy="2861046"/>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GB" sz="4200" b="1" kern="1200" dirty="0"/>
            <a:t>Assessment 1</a:t>
          </a:r>
          <a:r>
            <a:rPr lang="en-GB" sz="4200" kern="1200" dirty="0"/>
            <a:t> – worth 50% of the overall module assessment.</a:t>
          </a:r>
          <a:endParaRPr lang="en-US" sz="4200" kern="1200" dirty="0"/>
        </a:p>
      </dsp:txBody>
      <dsp:txXfrm>
        <a:off x="585701" y="1067340"/>
        <a:ext cx="4337991" cy="2693452"/>
      </dsp:txXfrm>
    </dsp:sp>
    <dsp:sp modelId="{F902EFBB-411E-42B5-A0CB-991C4FE2E92C}">
      <dsp:nvSpPr>
        <dsp:cNvPr id="0" name=""/>
        <dsp:cNvSpPr/>
      </dsp:nvSpPr>
      <dsp:spPr>
        <a:xfrm>
          <a:off x="5508110" y="507953"/>
          <a:ext cx="4505585" cy="2861046"/>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ECEBED-3F74-421E-AE9B-F70B188EA7E2}">
      <dsp:nvSpPr>
        <dsp:cNvPr id="0" name=""/>
        <dsp:cNvSpPr/>
      </dsp:nvSpPr>
      <dsp:spPr>
        <a:xfrm>
          <a:off x="6008730" y="983543"/>
          <a:ext cx="4505585" cy="2861046"/>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GB" sz="4200" b="1" kern="1200" dirty="0"/>
            <a:t>Assessment 2</a:t>
          </a:r>
          <a:r>
            <a:rPr lang="en-GB" sz="4200" kern="1200" dirty="0"/>
            <a:t> – worth 50% of the overall module assessment. </a:t>
          </a:r>
          <a:endParaRPr lang="en-US" sz="4200" kern="1200" dirty="0"/>
        </a:p>
      </dsp:txBody>
      <dsp:txXfrm>
        <a:off x="6092527" y="1067340"/>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EA10BA-6608-42B7-9CD8-15762DD3EF2D}">
      <dsp:nvSpPr>
        <dsp:cNvPr id="0" name=""/>
        <dsp:cNvSpPr/>
      </dsp:nvSpPr>
      <dsp:spPr>
        <a:xfrm>
          <a:off x="0" y="531"/>
          <a:ext cx="105156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BF5B53-4F98-4C99-8BF0-DA7C9954C7CB}">
      <dsp:nvSpPr>
        <dsp:cNvPr id="0" name=""/>
        <dsp:cNvSpPr/>
      </dsp:nvSpPr>
      <dsp:spPr>
        <a:xfrm>
          <a:off x="0" y="53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The presentation should be 5 minutes in length. </a:t>
          </a:r>
          <a:endParaRPr lang="en-US" sz="2300" kern="1200"/>
        </a:p>
      </dsp:txBody>
      <dsp:txXfrm>
        <a:off x="0" y="531"/>
        <a:ext cx="10515600" cy="870055"/>
      </dsp:txXfrm>
    </dsp:sp>
    <dsp:sp modelId="{45B178D3-A562-4685-ADA7-185095AA6E6C}">
      <dsp:nvSpPr>
        <dsp:cNvPr id="0" name=""/>
        <dsp:cNvSpPr/>
      </dsp:nvSpPr>
      <dsp:spPr>
        <a:xfrm>
          <a:off x="0" y="870586"/>
          <a:ext cx="10515600"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CC16C9-8F66-4C5A-BD4F-3327F2EBBFEE}">
      <dsp:nvSpPr>
        <dsp:cNvPr id="0" name=""/>
        <dsp:cNvSpPr/>
      </dsp:nvSpPr>
      <dsp:spPr>
        <a:xfrm>
          <a:off x="0" y="87058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There will be 2 minutes of questions and answers afterwards. </a:t>
          </a:r>
          <a:endParaRPr lang="en-US" sz="2300" kern="1200"/>
        </a:p>
      </dsp:txBody>
      <dsp:txXfrm>
        <a:off x="0" y="870586"/>
        <a:ext cx="10515600" cy="870055"/>
      </dsp:txXfrm>
    </dsp:sp>
    <dsp:sp modelId="{E0AF9BEE-D72E-4892-8A13-7F13D272CF6A}">
      <dsp:nvSpPr>
        <dsp:cNvPr id="0" name=""/>
        <dsp:cNvSpPr/>
      </dsp:nvSpPr>
      <dsp:spPr>
        <a:xfrm>
          <a:off x="0" y="1740641"/>
          <a:ext cx="10515600"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A64F9D-268C-4A7C-A923-A947D6ECE8BE}">
      <dsp:nvSpPr>
        <dsp:cNvPr id="0" name=""/>
        <dsp:cNvSpPr/>
      </dsp:nvSpPr>
      <dsp:spPr>
        <a:xfrm>
          <a:off x="0" y="174064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There is no word count for the presentation. </a:t>
          </a:r>
          <a:endParaRPr lang="en-US" sz="2300" kern="1200"/>
        </a:p>
      </dsp:txBody>
      <dsp:txXfrm>
        <a:off x="0" y="1740641"/>
        <a:ext cx="10515600" cy="870055"/>
      </dsp:txXfrm>
    </dsp:sp>
    <dsp:sp modelId="{771975A0-34FB-4890-B184-2CE63EC6C831}">
      <dsp:nvSpPr>
        <dsp:cNvPr id="0" name=""/>
        <dsp:cNvSpPr/>
      </dsp:nvSpPr>
      <dsp:spPr>
        <a:xfrm>
          <a:off x="0" y="2610696"/>
          <a:ext cx="10515600"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FE7631-8FF5-4D6D-A3D9-6D9DCC667ADB}">
      <dsp:nvSpPr>
        <dsp:cNvPr id="0" name=""/>
        <dsp:cNvSpPr/>
      </dsp:nvSpPr>
      <dsp:spPr>
        <a:xfrm>
          <a:off x="0" y="261069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You need to ensure that you give all the information needed in the time allocated, but also be realistic about the amount of material you can cover in five minutes. </a:t>
          </a:r>
          <a:endParaRPr lang="en-US" sz="2300" kern="1200"/>
        </a:p>
      </dsp:txBody>
      <dsp:txXfrm>
        <a:off x="0" y="2610696"/>
        <a:ext cx="10515600" cy="870055"/>
      </dsp:txXfrm>
    </dsp:sp>
    <dsp:sp modelId="{71F8A125-B4AD-413F-9F05-75CCA5D05401}">
      <dsp:nvSpPr>
        <dsp:cNvPr id="0" name=""/>
        <dsp:cNvSpPr/>
      </dsp:nvSpPr>
      <dsp:spPr>
        <a:xfrm>
          <a:off x="0" y="3480751"/>
          <a:ext cx="10515600"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601279-1B1F-4732-8522-EDA74C303384}">
      <dsp:nvSpPr>
        <dsp:cNvPr id="0" name=""/>
        <dsp:cNvSpPr/>
      </dsp:nvSpPr>
      <dsp:spPr>
        <a:xfrm>
          <a:off x="0" y="348075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ctr" defTabSz="1022350">
            <a:lnSpc>
              <a:spcPct val="90000"/>
            </a:lnSpc>
            <a:spcBef>
              <a:spcPct val="0"/>
            </a:spcBef>
            <a:spcAft>
              <a:spcPct val="35000"/>
            </a:spcAft>
            <a:buNone/>
          </a:pPr>
          <a:r>
            <a:rPr lang="en-GB" sz="2300" b="1" kern="1200" dirty="0"/>
            <a:t>It’s a really good idea to practice your presentation by saying it aloud and timing yourself to make sure that it runs to five minutes (and so isn’t too short or too long!)</a:t>
          </a:r>
          <a:endParaRPr lang="en-US" sz="2300" b="1" kern="1200" dirty="0"/>
        </a:p>
      </dsp:txBody>
      <dsp:txXfrm>
        <a:off x="0" y="3480751"/>
        <a:ext cx="10515600" cy="870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100815-7856-423D-8C0E-ADDCC69807AA}">
      <dsp:nvSpPr>
        <dsp:cNvPr id="0" name=""/>
        <dsp:cNvSpPr/>
      </dsp:nvSpPr>
      <dsp:spPr>
        <a:xfrm>
          <a:off x="0" y="531"/>
          <a:ext cx="108250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392E0E-4BC4-466E-ADFC-1CCDBE98CBF3}">
      <dsp:nvSpPr>
        <dsp:cNvPr id="0" name=""/>
        <dsp:cNvSpPr/>
      </dsp:nvSpPr>
      <dsp:spPr>
        <a:xfrm>
          <a:off x="0" y="531"/>
          <a:ext cx="10825065"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You will be submitting your assessment using Turnitin. </a:t>
          </a:r>
          <a:endParaRPr lang="en-US" sz="2400" kern="1200"/>
        </a:p>
      </dsp:txBody>
      <dsp:txXfrm>
        <a:off x="0" y="531"/>
        <a:ext cx="10825065" cy="870055"/>
      </dsp:txXfrm>
    </dsp:sp>
    <dsp:sp modelId="{6DD91B21-9EF5-43A4-B851-72E183E33D2E}">
      <dsp:nvSpPr>
        <dsp:cNvPr id="0" name=""/>
        <dsp:cNvSpPr/>
      </dsp:nvSpPr>
      <dsp:spPr>
        <a:xfrm>
          <a:off x="0" y="870586"/>
          <a:ext cx="108250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C2B62-EEF6-4117-BF0F-D5527F597917}">
      <dsp:nvSpPr>
        <dsp:cNvPr id="0" name=""/>
        <dsp:cNvSpPr/>
      </dsp:nvSpPr>
      <dsp:spPr>
        <a:xfrm>
          <a:off x="0" y="870586"/>
          <a:ext cx="10825065"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You need to submit </a:t>
          </a:r>
          <a:r>
            <a:rPr lang="en-GB" sz="2400" b="1" kern="1200" dirty="0"/>
            <a:t>two</a:t>
          </a:r>
          <a:r>
            <a:rPr lang="en-GB" sz="2400" kern="1200" dirty="0"/>
            <a:t> separate files. A PowerPoint presentation for Task 1 and a Word document for Task 2. </a:t>
          </a:r>
          <a:endParaRPr lang="en-US" sz="2400" kern="1200" dirty="0"/>
        </a:p>
      </dsp:txBody>
      <dsp:txXfrm>
        <a:off x="0" y="870586"/>
        <a:ext cx="10825065" cy="870055"/>
      </dsp:txXfrm>
    </dsp:sp>
    <dsp:sp modelId="{2D21B551-67DA-4679-A642-55269380788E}">
      <dsp:nvSpPr>
        <dsp:cNvPr id="0" name=""/>
        <dsp:cNvSpPr/>
      </dsp:nvSpPr>
      <dsp:spPr>
        <a:xfrm>
          <a:off x="0" y="1740641"/>
          <a:ext cx="108250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5201FA-9C04-4C3A-9974-D5386C6CCB81}">
      <dsp:nvSpPr>
        <dsp:cNvPr id="0" name=""/>
        <dsp:cNvSpPr/>
      </dsp:nvSpPr>
      <dsp:spPr>
        <a:xfrm>
          <a:off x="0" y="1740641"/>
          <a:ext cx="10825065"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The submission date for the PowerPoint file is Monday the 10</a:t>
          </a:r>
          <a:r>
            <a:rPr lang="en-GB" sz="2400" kern="1200" baseline="30000" dirty="0"/>
            <a:t>th</a:t>
          </a:r>
          <a:r>
            <a:rPr lang="en-GB" sz="2400" kern="1200" dirty="0"/>
            <a:t> of October (Week 5)</a:t>
          </a:r>
          <a:endParaRPr lang="en-US" sz="2400" kern="1200" dirty="0"/>
        </a:p>
      </dsp:txBody>
      <dsp:txXfrm>
        <a:off x="0" y="1740641"/>
        <a:ext cx="10825065" cy="870055"/>
      </dsp:txXfrm>
    </dsp:sp>
    <dsp:sp modelId="{24DF6250-2D50-456C-AC5D-FE99052CAA54}">
      <dsp:nvSpPr>
        <dsp:cNvPr id="0" name=""/>
        <dsp:cNvSpPr/>
      </dsp:nvSpPr>
      <dsp:spPr>
        <a:xfrm>
          <a:off x="0" y="2610696"/>
          <a:ext cx="108250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58EE58-8A48-4D58-9985-F845B252A187}">
      <dsp:nvSpPr>
        <dsp:cNvPr id="0" name=""/>
        <dsp:cNvSpPr/>
      </dsp:nvSpPr>
      <dsp:spPr>
        <a:xfrm>
          <a:off x="0" y="2610696"/>
          <a:ext cx="10825065"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You will present your presentation to me during our session in Week 5. </a:t>
          </a:r>
          <a:endParaRPr lang="en-US" sz="2400" kern="1200"/>
        </a:p>
      </dsp:txBody>
      <dsp:txXfrm>
        <a:off x="0" y="2610696"/>
        <a:ext cx="10825065" cy="870055"/>
      </dsp:txXfrm>
    </dsp:sp>
    <dsp:sp modelId="{6AD7E4F1-0267-4D93-82B2-CCE6C85DA4F5}">
      <dsp:nvSpPr>
        <dsp:cNvPr id="0" name=""/>
        <dsp:cNvSpPr/>
      </dsp:nvSpPr>
      <dsp:spPr>
        <a:xfrm>
          <a:off x="0" y="3480751"/>
          <a:ext cx="108250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27B1EF-C3FF-4243-8042-640A0BE3AD00}">
      <dsp:nvSpPr>
        <dsp:cNvPr id="0" name=""/>
        <dsp:cNvSpPr/>
      </dsp:nvSpPr>
      <dsp:spPr>
        <a:xfrm>
          <a:off x="0" y="3480751"/>
          <a:ext cx="10825065"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The annotated bibliography (a Word file) is to be submitted by Monday 31</a:t>
          </a:r>
          <a:r>
            <a:rPr lang="en-GB" sz="2400" kern="1200" baseline="30000" dirty="0"/>
            <a:t>st</a:t>
          </a:r>
          <a:r>
            <a:rPr lang="en-GB" sz="2400" kern="1200" dirty="0"/>
            <a:t> October by 9am (Week 8)</a:t>
          </a:r>
          <a:endParaRPr lang="en-US" sz="2400" kern="1200" dirty="0"/>
        </a:p>
      </dsp:txBody>
      <dsp:txXfrm>
        <a:off x="0" y="3480751"/>
        <a:ext cx="10825065" cy="87005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03D92-556D-4A4B-07EF-1113933548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427AD8-C0FE-10EA-534F-74E8645F57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AB71B2D-0DC9-1603-B7A8-EEE65B9D37A7}"/>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5" name="Footer Placeholder 4">
            <a:extLst>
              <a:ext uri="{FF2B5EF4-FFF2-40B4-BE49-F238E27FC236}">
                <a16:creationId xmlns:a16="http://schemas.microsoft.com/office/drawing/2014/main" id="{24AD2FAF-F4DE-835E-AA51-89AA183B1A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E70C3C-4B1F-30FB-91D8-0204B3D5BB5B}"/>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3318213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CA07F-5D30-E9C7-4BEA-34AE05C754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9C9CC9-7161-F956-60FB-DB05593635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0769B8-6005-570A-318D-C84FCCC66687}"/>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5" name="Footer Placeholder 4">
            <a:extLst>
              <a:ext uri="{FF2B5EF4-FFF2-40B4-BE49-F238E27FC236}">
                <a16:creationId xmlns:a16="http://schemas.microsoft.com/office/drawing/2014/main" id="{909BD3C5-4E46-3A59-9875-90E454BC47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BF3AC8-F9FA-1A4A-9AC2-E34274F55F65}"/>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2573197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93B2A-47EC-C979-7184-C73B208490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604423D-5B9D-FF6A-F9B2-2C74170E2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A8D5FC-E6F9-1101-8B02-E058ED31F229}"/>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5" name="Footer Placeholder 4">
            <a:extLst>
              <a:ext uri="{FF2B5EF4-FFF2-40B4-BE49-F238E27FC236}">
                <a16:creationId xmlns:a16="http://schemas.microsoft.com/office/drawing/2014/main" id="{C558DF7F-F401-089E-D88E-CD067E56E1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50D7AA-66C8-830D-32EF-E8000EB8D2FB}"/>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3653260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A81EC-2844-715C-21AB-F2BA9937B3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DF43CD-D0B4-7437-5C08-60B454F9628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8C81AAE-38B9-4AA0-1C83-BEFB6021606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4391550-1542-9843-F26B-E10CEE764E9B}"/>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6" name="Footer Placeholder 5">
            <a:extLst>
              <a:ext uri="{FF2B5EF4-FFF2-40B4-BE49-F238E27FC236}">
                <a16:creationId xmlns:a16="http://schemas.microsoft.com/office/drawing/2014/main" id="{8D2CAF1F-B46D-2AC6-85CF-B422878359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1CD433-7C90-0107-2D71-5EA77082419C}"/>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2942186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B9CAC-6F0D-1644-6615-405752AAEB2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7BCE20-5D8A-441A-149E-1B72CCC2A1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EFEA077-15B3-9349-DB4E-0F6C497011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42C09F-5B6A-2B82-A085-AED5570007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2C4393-ABD8-0675-AFD8-9B8FE86860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5116DD6-6619-651E-D6FB-60CAC99BFB63}"/>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8" name="Footer Placeholder 7">
            <a:extLst>
              <a:ext uri="{FF2B5EF4-FFF2-40B4-BE49-F238E27FC236}">
                <a16:creationId xmlns:a16="http://schemas.microsoft.com/office/drawing/2014/main" id="{4735F951-C13C-C726-8AA9-64890C386A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7BB7D8A-6F82-60C8-6C19-ED375C5A9C14}"/>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1473807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80116-9B25-1973-6E63-E3DF246B914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B06C19E-0701-9ABE-476F-74D2E43202B7}"/>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4" name="Footer Placeholder 3">
            <a:extLst>
              <a:ext uri="{FF2B5EF4-FFF2-40B4-BE49-F238E27FC236}">
                <a16:creationId xmlns:a16="http://schemas.microsoft.com/office/drawing/2014/main" id="{16846C34-D98C-223F-A5A5-FCAF2980FB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1DB3CD7-55E7-9A42-7C27-888FDE119FD2}"/>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3202237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914B7E-67B0-FA8A-A05F-E5EB8F2FE88E}"/>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3" name="Footer Placeholder 2">
            <a:extLst>
              <a:ext uri="{FF2B5EF4-FFF2-40B4-BE49-F238E27FC236}">
                <a16:creationId xmlns:a16="http://schemas.microsoft.com/office/drawing/2014/main" id="{62C3C988-FE36-37E5-A988-97DF526DA86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AF76B5-A958-6C4C-287D-8974540FC55B}"/>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3214412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3B0E4-2070-FAEA-DC4C-40FAFE5827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8BF9FE3-F06D-CE86-625B-649AA86AD3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5920A94-004D-D810-371C-DAB58FD9D1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06444A-5CF0-772C-E23B-AD61CAA3C6BB}"/>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6" name="Footer Placeholder 5">
            <a:extLst>
              <a:ext uri="{FF2B5EF4-FFF2-40B4-BE49-F238E27FC236}">
                <a16:creationId xmlns:a16="http://schemas.microsoft.com/office/drawing/2014/main" id="{F19C39B8-92F8-0194-93C6-35DD20E3C2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190A47-297A-1CA2-C4CD-DE90A4F29F94}"/>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1159947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62640-3640-A12D-64A5-FE14FCE9EA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11658DB-538F-813D-198D-50F157CEC4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ED57BCC-CFB7-B644-30C4-84EF690EEC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0D6038-66C5-880D-778D-B4A3C2C5F715}"/>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6" name="Footer Placeholder 5">
            <a:extLst>
              <a:ext uri="{FF2B5EF4-FFF2-40B4-BE49-F238E27FC236}">
                <a16:creationId xmlns:a16="http://schemas.microsoft.com/office/drawing/2014/main" id="{B0CEF8F3-E641-C23A-0D93-892A28C57A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9F95B6-F63B-2BF2-FEBA-885869BF1F11}"/>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347573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B10D6-C60E-8C8F-B4A6-C8D90F2C600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ABC612-5728-E08B-80D2-CBDBF94F0E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D9BB56-C9CF-7D32-0836-2D94DEBA3936}"/>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5" name="Footer Placeholder 4">
            <a:extLst>
              <a:ext uri="{FF2B5EF4-FFF2-40B4-BE49-F238E27FC236}">
                <a16:creationId xmlns:a16="http://schemas.microsoft.com/office/drawing/2014/main" id="{98DCD790-B277-E447-30F6-96DDD1A6D4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1135D3-F294-B851-92B8-17794B77A95C}"/>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3557141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DCDF00-7E60-877F-DBAD-429E288C179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4D4C9E-1AAA-1CD1-38A3-1C06B3B696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C6F4F3-8884-65B8-ECF6-6200EA40F428}"/>
              </a:ext>
            </a:extLst>
          </p:cNvPr>
          <p:cNvSpPr>
            <a:spLocks noGrp="1"/>
          </p:cNvSpPr>
          <p:nvPr>
            <p:ph type="dt" sz="half" idx="10"/>
          </p:nvPr>
        </p:nvSpPr>
        <p:spPr/>
        <p:txBody>
          <a:bodyPr/>
          <a:lstStyle/>
          <a:p>
            <a:fld id="{CE804A4B-7518-42EC-9E60-818EF29ED4F6}" type="datetimeFigureOut">
              <a:rPr lang="en-GB" smtClean="0"/>
              <a:t>24/09/2022</a:t>
            </a:fld>
            <a:endParaRPr lang="en-GB"/>
          </a:p>
        </p:txBody>
      </p:sp>
      <p:sp>
        <p:nvSpPr>
          <p:cNvPr id="5" name="Footer Placeholder 4">
            <a:extLst>
              <a:ext uri="{FF2B5EF4-FFF2-40B4-BE49-F238E27FC236}">
                <a16:creationId xmlns:a16="http://schemas.microsoft.com/office/drawing/2014/main" id="{09ED0B43-19F6-0B17-37ED-FD2CB78D5D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9D6A0B-C036-E4A4-8F2C-70DF3900651E}"/>
              </a:ext>
            </a:extLst>
          </p:cNvPr>
          <p:cNvSpPr>
            <a:spLocks noGrp="1"/>
          </p:cNvSpPr>
          <p:nvPr>
            <p:ph type="sldNum" sz="quarter" idx="12"/>
          </p:nvPr>
        </p:nvSpPr>
        <p:spPr/>
        <p:txBody>
          <a:bodyPr/>
          <a:lstStyle/>
          <a:p>
            <a:fld id="{7EBC789F-2007-44FD-B08C-6061C3DDFFA8}" type="slidenum">
              <a:rPr lang="en-GB" smtClean="0"/>
              <a:t>‹#›</a:t>
            </a:fld>
            <a:endParaRPr lang="en-GB"/>
          </a:p>
        </p:txBody>
      </p:sp>
    </p:spTree>
    <p:extLst>
      <p:ext uri="{BB962C8B-B14F-4D97-AF65-F5344CB8AC3E}">
        <p14:creationId xmlns:p14="http://schemas.microsoft.com/office/powerpoint/2010/main" val="3435904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B22F81-F537-72F9-D6CF-73682E8B45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31DDE51-548A-3995-B1E9-F839D8122D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45EFBD-5803-F2BE-F24C-73CEE6C078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804A4B-7518-42EC-9E60-818EF29ED4F6}" type="datetimeFigureOut">
              <a:rPr lang="en-GB" smtClean="0"/>
              <a:t>24/09/2022</a:t>
            </a:fld>
            <a:endParaRPr lang="en-GB"/>
          </a:p>
        </p:txBody>
      </p:sp>
      <p:sp>
        <p:nvSpPr>
          <p:cNvPr id="5" name="Footer Placeholder 4">
            <a:extLst>
              <a:ext uri="{FF2B5EF4-FFF2-40B4-BE49-F238E27FC236}">
                <a16:creationId xmlns:a16="http://schemas.microsoft.com/office/drawing/2014/main" id="{A129D88B-C8CA-D108-C6A3-4AD2CEFFB9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50982E-AEDC-5A49-B792-B4D3000820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BC789F-2007-44FD-B08C-6061C3DDFFA8}" type="slidenum">
              <a:rPr lang="en-GB" smtClean="0"/>
              <a:t>‹#›</a:t>
            </a:fld>
            <a:endParaRPr lang="en-GB"/>
          </a:p>
        </p:txBody>
      </p:sp>
    </p:spTree>
    <p:extLst>
      <p:ext uri="{BB962C8B-B14F-4D97-AF65-F5344CB8AC3E}">
        <p14:creationId xmlns:p14="http://schemas.microsoft.com/office/powerpoint/2010/main" val="21725126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7">
            <a:extLst>
              <a:ext uri="{FF2B5EF4-FFF2-40B4-BE49-F238E27FC236}">
                <a16:creationId xmlns:a16="http://schemas.microsoft.com/office/drawing/2014/main" id="{5FB946D7-1CA4-446E-8795-007CACFDE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9">
            <a:extLst>
              <a:ext uri="{FF2B5EF4-FFF2-40B4-BE49-F238E27FC236}">
                <a16:creationId xmlns:a16="http://schemas.microsoft.com/office/drawing/2014/main" id="{192416F2-BC84-4D7C-80C6-6296C10C3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95338" y="981075"/>
            <a:ext cx="10601325" cy="4552949"/>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16DE364-5C86-61FF-D666-954611455D65}"/>
              </a:ext>
            </a:extLst>
          </p:cNvPr>
          <p:cNvSpPr>
            <a:spLocks noGrp="1"/>
          </p:cNvSpPr>
          <p:nvPr>
            <p:ph type="ctrTitle"/>
          </p:nvPr>
        </p:nvSpPr>
        <p:spPr>
          <a:xfrm>
            <a:off x="1017037" y="1428750"/>
            <a:ext cx="10151706" cy="2105026"/>
          </a:xfrm>
        </p:spPr>
        <p:txBody>
          <a:bodyPr>
            <a:normAutofit/>
          </a:bodyPr>
          <a:lstStyle/>
          <a:p>
            <a:r>
              <a:rPr lang="en-GB" sz="4800" dirty="0">
                <a:latin typeface="+mn-lt"/>
              </a:rPr>
              <a:t>BMHP4003</a:t>
            </a:r>
            <a:br>
              <a:rPr lang="en-GB" sz="4800" dirty="0">
                <a:latin typeface="+mn-lt"/>
              </a:rPr>
            </a:br>
            <a:br>
              <a:rPr lang="en-GB" sz="4800" dirty="0">
                <a:latin typeface="+mn-lt"/>
              </a:rPr>
            </a:br>
            <a:r>
              <a:rPr lang="en-GB" sz="4800" dirty="0">
                <a:latin typeface="+mn-lt"/>
              </a:rPr>
              <a:t>Psychology for Health and Social Care</a:t>
            </a:r>
          </a:p>
        </p:txBody>
      </p:sp>
      <p:sp>
        <p:nvSpPr>
          <p:cNvPr id="3" name="Subtitle 2">
            <a:extLst>
              <a:ext uri="{FF2B5EF4-FFF2-40B4-BE49-F238E27FC236}">
                <a16:creationId xmlns:a16="http://schemas.microsoft.com/office/drawing/2014/main" id="{7C98F0CB-8B1B-B933-E0F5-D32161625E07}"/>
              </a:ext>
            </a:extLst>
          </p:cNvPr>
          <p:cNvSpPr>
            <a:spLocks noGrp="1"/>
          </p:cNvSpPr>
          <p:nvPr>
            <p:ph type="subTitle" idx="1"/>
          </p:nvPr>
        </p:nvSpPr>
        <p:spPr>
          <a:xfrm>
            <a:off x="1537097" y="3960557"/>
            <a:ext cx="9117807" cy="1097215"/>
          </a:xfrm>
        </p:spPr>
        <p:txBody>
          <a:bodyPr>
            <a:normAutofit/>
          </a:bodyPr>
          <a:lstStyle/>
          <a:p>
            <a:endParaRPr lang="en-GB" b="1" dirty="0"/>
          </a:p>
          <a:p>
            <a:r>
              <a:rPr lang="en-GB" sz="4000" b="1" dirty="0"/>
              <a:t>Assessments</a:t>
            </a:r>
          </a:p>
        </p:txBody>
      </p:sp>
      <p:cxnSp>
        <p:nvCxnSpPr>
          <p:cNvPr id="18" name="Straight Connector 11">
            <a:extLst>
              <a:ext uri="{FF2B5EF4-FFF2-40B4-BE49-F238E27FC236}">
                <a16:creationId xmlns:a16="http://schemas.microsoft.com/office/drawing/2014/main" id="{2330623A-AB89-4E04-AC9A-2BAFBF85AE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52800" y="3771366"/>
            <a:ext cx="5486400"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5058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3C91AB-3F27-3CE1-2A23-0B2B40D4564A}"/>
              </a:ext>
            </a:extLst>
          </p:cNvPr>
          <p:cNvSpPr>
            <a:spLocks noGrp="1"/>
          </p:cNvSpPr>
          <p:nvPr>
            <p:ph type="title"/>
          </p:nvPr>
        </p:nvSpPr>
        <p:spPr>
          <a:xfrm>
            <a:off x="838200" y="557188"/>
            <a:ext cx="10515600" cy="1133499"/>
          </a:xfrm>
        </p:spPr>
        <p:txBody>
          <a:bodyPr>
            <a:normAutofit/>
          </a:bodyPr>
          <a:lstStyle/>
          <a:p>
            <a:pPr algn="ctr"/>
            <a:r>
              <a:rPr lang="en-GB" sz="5200" u="sng" dirty="0">
                <a:latin typeface="+mn-lt"/>
              </a:rPr>
              <a:t>Two assessments</a:t>
            </a:r>
          </a:p>
        </p:txBody>
      </p:sp>
      <p:graphicFrame>
        <p:nvGraphicFramePr>
          <p:cNvPr id="5" name="Content Placeholder 2">
            <a:extLst>
              <a:ext uri="{FF2B5EF4-FFF2-40B4-BE49-F238E27FC236}">
                <a16:creationId xmlns:a16="http://schemas.microsoft.com/office/drawing/2014/main" id="{7C734110-466D-075D-C707-8B8BF67D638D}"/>
              </a:ext>
            </a:extLst>
          </p:cNvPr>
          <p:cNvGraphicFramePr>
            <a:graphicFrameLocks noGrp="1"/>
          </p:cNvGraphicFramePr>
          <p:nvPr>
            <p:ph idx="1"/>
            <p:extLst>
              <p:ext uri="{D42A27DB-BD31-4B8C-83A1-F6EECF244321}">
                <p14:modId xmlns:p14="http://schemas.microsoft.com/office/powerpoint/2010/main" val="1448737067"/>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22552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29917F3-0560-4C6F-B265-458B218C4B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DADF3D-8A40-C463-44B2-B58586F2D8B9}"/>
              </a:ext>
            </a:extLst>
          </p:cNvPr>
          <p:cNvSpPr>
            <a:spLocks noGrp="1"/>
          </p:cNvSpPr>
          <p:nvPr>
            <p:ph type="title"/>
          </p:nvPr>
        </p:nvSpPr>
        <p:spPr>
          <a:xfrm>
            <a:off x="1271588" y="662400"/>
            <a:ext cx="10055721" cy="1325563"/>
          </a:xfrm>
        </p:spPr>
        <p:txBody>
          <a:bodyPr anchor="t">
            <a:normAutofit/>
          </a:bodyPr>
          <a:lstStyle/>
          <a:p>
            <a:pPr algn="ctr"/>
            <a:r>
              <a:rPr lang="en-GB" u="sng" dirty="0">
                <a:latin typeface="+mn-lt"/>
              </a:rPr>
              <a:t>Assessment 1</a:t>
            </a:r>
          </a:p>
        </p:txBody>
      </p:sp>
      <p:grpSp>
        <p:nvGrpSpPr>
          <p:cNvPr id="10" name="Group 9">
            <a:extLst>
              <a:ext uri="{FF2B5EF4-FFF2-40B4-BE49-F238E27FC236}">
                <a16:creationId xmlns:a16="http://schemas.microsoft.com/office/drawing/2014/main" id="{AA39BAE7-7EB8-4E22-BCBB-F00F514DB7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885825" cy="6858000"/>
            <a:chOff x="0" y="0"/>
            <a:chExt cx="885825" cy="6858000"/>
          </a:xfrm>
        </p:grpSpPr>
        <p:sp>
          <p:nvSpPr>
            <p:cNvPr id="11" name="Freeform 6">
              <a:extLst>
                <a:ext uri="{FF2B5EF4-FFF2-40B4-BE49-F238E27FC236}">
                  <a16:creationId xmlns:a16="http://schemas.microsoft.com/office/drawing/2014/main" id="{CE476A00-9FF6-4B98-9E5C-7A22D8F59C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12" name="Freeform 6">
              <a:extLst>
                <a:ext uri="{FF2B5EF4-FFF2-40B4-BE49-F238E27FC236}">
                  <a16:creationId xmlns:a16="http://schemas.microsoft.com/office/drawing/2014/main" id="{8F0632CB-5E59-4727-9C88-4537512D5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sp>
        <p:nvSpPr>
          <p:cNvPr id="3" name="Content Placeholder 2">
            <a:extLst>
              <a:ext uri="{FF2B5EF4-FFF2-40B4-BE49-F238E27FC236}">
                <a16:creationId xmlns:a16="http://schemas.microsoft.com/office/drawing/2014/main" id="{ADE98580-9A3F-D836-BB24-E09305F8A087}"/>
              </a:ext>
            </a:extLst>
          </p:cNvPr>
          <p:cNvSpPr>
            <a:spLocks noGrp="1"/>
          </p:cNvSpPr>
          <p:nvPr>
            <p:ph idx="1"/>
          </p:nvPr>
        </p:nvSpPr>
        <p:spPr>
          <a:xfrm>
            <a:off x="1251678" y="1754155"/>
            <a:ext cx="10089112" cy="4777274"/>
          </a:xfrm>
        </p:spPr>
        <p:txBody>
          <a:bodyPr>
            <a:normAutofit/>
          </a:bodyPr>
          <a:lstStyle/>
          <a:p>
            <a:pPr marL="0" indent="0">
              <a:buNone/>
            </a:pPr>
            <a:r>
              <a:rPr lang="en-GB" u="sng" dirty="0">
                <a:solidFill>
                  <a:schemeClr val="tx1">
                    <a:alpha val="60000"/>
                  </a:schemeClr>
                </a:solidFill>
              </a:rPr>
              <a:t>Module learning outcome assessed by Assessment 1</a:t>
            </a:r>
            <a:r>
              <a:rPr lang="en-GB" dirty="0">
                <a:solidFill>
                  <a:schemeClr val="tx1">
                    <a:alpha val="60000"/>
                  </a:schemeClr>
                </a:solidFill>
              </a:rPr>
              <a:t>: </a:t>
            </a:r>
          </a:p>
          <a:p>
            <a:pPr marL="0" indent="0" algn="ctr">
              <a:buNone/>
            </a:pPr>
            <a:r>
              <a:rPr lang="en-GB" b="1" dirty="0">
                <a:solidFill>
                  <a:schemeClr val="tx1">
                    <a:alpha val="60000"/>
                  </a:schemeClr>
                </a:solidFill>
              </a:rPr>
              <a:t>Understand and analyse how theories of lifespan development are applied to health and social care practice. </a:t>
            </a:r>
          </a:p>
          <a:p>
            <a:pPr marL="0" indent="0">
              <a:buNone/>
            </a:pPr>
            <a:endParaRPr lang="en-GB" dirty="0">
              <a:solidFill>
                <a:schemeClr val="tx1">
                  <a:alpha val="60000"/>
                </a:schemeClr>
              </a:solidFill>
            </a:endParaRPr>
          </a:p>
          <a:p>
            <a:pPr marL="0" indent="0">
              <a:buNone/>
            </a:pPr>
            <a:endParaRPr lang="en-GB" dirty="0">
              <a:solidFill>
                <a:schemeClr val="tx1">
                  <a:alpha val="60000"/>
                </a:schemeClr>
              </a:solidFill>
            </a:endParaRPr>
          </a:p>
          <a:p>
            <a:pPr marL="0" indent="0">
              <a:buNone/>
            </a:pPr>
            <a:r>
              <a:rPr lang="en-GB" dirty="0">
                <a:solidFill>
                  <a:schemeClr val="tx1">
                    <a:alpha val="60000"/>
                  </a:schemeClr>
                </a:solidFill>
              </a:rPr>
              <a:t>Assessment 1 is made up of two tasks. </a:t>
            </a:r>
          </a:p>
          <a:p>
            <a:pPr marL="0" indent="0">
              <a:buNone/>
            </a:pPr>
            <a:endParaRPr lang="en-GB" dirty="0">
              <a:solidFill>
                <a:schemeClr val="tx1">
                  <a:alpha val="60000"/>
                </a:schemeClr>
              </a:solidFill>
            </a:endParaRPr>
          </a:p>
          <a:p>
            <a:r>
              <a:rPr lang="en-GB" u="sng" dirty="0">
                <a:solidFill>
                  <a:schemeClr val="tx1">
                    <a:alpha val="60000"/>
                  </a:schemeClr>
                </a:solidFill>
              </a:rPr>
              <a:t>Task 1</a:t>
            </a:r>
            <a:r>
              <a:rPr lang="en-GB" dirty="0">
                <a:solidFill>
                  <a:schemeClr val="tx1">
                    <a:alpha val="60000"/>
                  </a:schemeClr>
                </a:solidFill>
              </a:rPr>
              <a:t>: Presentation (worth 50% of the mark)</a:t>
            </a:r>
          </a:p>
          <a:p>
            <a:r>
              <a:rPr lang="en-GB" u="sng" dirty="0">
                <a:solidFill>
                  <a:schemeClr val="tx1">
                    <a:alpha val="60000"/>
                  </a:schemeClr>
                </a:solidFill>
              </a:rPr>
              <a:t>Task 2</a:t>
            </a:r>
            <a:r>
              <a:rPr lang="en-GB" dirty="0">
                <a:solidFill>
                  <a:schemeClr val="tx1">
                    <a:alpha val="60000"/>
                  </a:schemeClr>
                </a:solidFill>
              </a:rPr>
              <a:t>: Annotated bibliography (worth 50% of the mark)</a:t>
            </a:r>
          </a:p>
          <a:p>
            <a:pPr marL="0" indent="0">
              <a:buNone/>
            </a:pPr>
            <a:endParaRPr lang="en-GB" sz="2000" dirty="0">
              <a:solidFill>
                <a:schemeClr val="tx1">
                  <a:alpha val="60000"/>
                </a:schemeClr>
              </a:solidFill>
            </a:endParaRPr>
          </a:p>
        </p:txBody>
      </p:sp>
    </p:spTree>
    <p:extLst>
      <p:ext uri="{BB962C8B-B14F-4D97-AF65-F5344CB8AC3E}">
        <p14:creationId xmlns:p14="http://schemas.microsoft.com/office/powerpoint/2010/main" val="4255502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9DCF8E-5835-751C-0977-2AE012D8192F}"/>
              </a:ext>
            </a:extLst>
          </p:cNvPr>
          <p:cNvSpPr>
            <a:spLocks noGrp="1"/>
          </p:cNvSpPr>
          <p:nvPr>
            <p:ph type="title"/>
          </p:nvPr>
        </p:nvSpPr>
        <p:spPr>
          <a:xfrm>
            <a:off x="836676" y="454543"/>
            <a:ext cx="10515600" cy="816777"/>
          </a:xfrm>
        </p:spPr>
        <p:txBody>
          <a:bodyPr>
            <a:normAutofit/>
          </a:bodyPr>
          <a:lstStyle/>
          <a:p>
            <a:pPr algn="ctr"/>
            <a:r>
              <a:rPr lang="en-GB" sz="3600" u="sng" dirty="0">
                <a:latin typeface="+mn-lt"/>
              </a:rPr>
              <a:t>Task 1: Presentation</a:t>
            </a:r>
          </a:p>
        </p:txBody>
      </p:sp>
      <p:sp>
        <p:nvSpPr>
          <p:cNvPr id="3" name="Content Placeholder 2">
            <a:extLst>
              <a:ext uri="{FF2B5EF4-FFF2-40B4-BE49-F238E27FC236}">
                <a16:creationId xmlns:a16="http://schemas.microsoft.com/office/drawing/2014/main" id="{616FC037-9CFF-CDC2-B0B6-4B3A0BFF87EC}"/>
              </a:ext>
            </a:extLst>
          </p:cNvPr>
          <p:cNvSpPr>
            <a:spLocks noGrp="1"/>
          </p:cNvSpPr>
          <p:nvPr>
            <p:ph idx="1"/>
          </p:nvPr>
        </p:nvSpPr>
        <p:spPr>
          <a:xfrm>
            <a:off x="513183" y="1405823"/>
            <a:ext cx="11140751" cy="4997634"/>
          </a:xfrm>
        </p:spPr>
        <p:txBody>
          <a:bodyPr>
            <a:normAutofit/>
          </a:bodyPr>
          <a:lstStyle/>
          <a:p>
            <a:pPr marL="0" indent="0">
              <a:buNone/>
            </a:pPr>
            <a:r>
              <a:rPr lang="en-GB" sz="2400" dirty="0"/>
              <a:t>Produce a presentation entitled: </a:t>
            </a:r>
          </a:p>
          <a:p>
            <a:pPr marL="0" indent="0" algn="ctr">
              <a:buNone/>
            </a:pPr>
            <a:r>
              <a:rPr lang="en-GB" sz="2400" b="1" dirty="0"/>
              <a:t>Why is psychology important when working as …</a:t>
            </a:r>
            <a:endParaRPr lang="en-GB" sz="2400" dirty="0"/>
          </a:p>
          <a:p>
            <a:pPr marL="0" indent="0">
              <a:buNone/>
            </a:pPr>
            <a:endParaRPr lang="en-GB" sz="2400" dirty="0"/>
          </a:p>
          <a:p>
            <a:pPr marL="0" indent="0">
              <a:buNone/>
            </a:pPr>
            <a:r>
              <a:rPr lang="en-GB" sz="2000" dirty="0"/>
              <a:t>Choose </a:t>
            </a:r>
            <a:r>
              <a:rPr lang="en-GB" sz="2000" b="1" dirty="0"/>
              <a:t>one</a:t>
            </a:r>
            <a:r>
              <a:rPr lang="en-GB" sz="2000" dirty="0"/>
              <a:t> of the following job roles: </a:t>
            </a:r>
          </a:p>
          <a:p>
            <a:pPr marL="342900" lvl="0" indent="-342900">
              <a:buFont typeface="Arial" panose="020B0604020202020204" pitchFamily="34" charset="0"/>
              <a:buChar char="-"/>
            </a:pPr>
            <a:r>
              <a:rPr lang="en-GB" sz="2000" dirty="0">
                <a:effectLst/>
                <a:ea typeface="Times New Roman" panose="02020603050405020304" pitchFamily="18" charset="0"/>
              </a:rPr>
              <a:t>Occupational Therapist</a:t>
            </a:r>
          </a:p>
          <a:p>
            <a:pPr marL="342900" lvl="0" indent="-342900">
              <a:buFont typeface="Arial" panose="020B0604020202020204" pitchFamily="34" charset="0"/>
              <a:buChar char="-"/>
            </a:pPr>
            <a:r>
              <a:rPr lang="en-GB" sz="2000" dirty="0">
                <a:effectLst/>
                <a:ea typeface="Times New Roman" panose="02020603050405020304" pitchFamily="18" charset="0"/>
              </a:rPr>
              <a:t>Health Visitor</a:t>
            </a:r>
          </a:p>
          <a:p>
            <a:pPr marL="342900" lvl="0" indent="-342900">
              <a:buFont typeface="Arial" panose="020B0604020202020204" pitchFamily="34" charset="0"/>
              <a:buChar char="-"/>
            </a:pPr>
            <a:r>
              <a:rPr lang="en-GB" sz="2000" dirty="0">
                <a:effectLst/>
                <a:ea typeface="Times New Roman" panose="02020603050405020304" pitchFamily="18" charset="0"/>
              </a:rPr>
              <a:t>Personal Assistant working with adults with disabilities</a:t>
            </a:r>
          </a:p>
          <a:p>
            <a:pPr marL="342900" lvl="0" indent="-342900">
              <a:buFont typeface="Arial" panose="020B0604020202020204" pitchFamily="34" charset="0"/>
              <a:buChar char="-"/>
            </a:pPr>
            <a:r>
              <a:rPr lang="en-GB" sz="2000" dirty="0">
                <a:effectLst/>
                <a:ea typeface="Times New Roman" panose="02020603050405020304" pitchFamily="18" charset="0"/>
              </a:rPr>
              <a:t>Family Social Worker</a:t>
            </a:r>
          </a:p>
          <a:p>
            <a:pPr marL="342900" lvl="0" indent="-342900">
              <a:buFont typeface="Arial" panose="020B0604020202020204" pitchFamily="34" charset="0"/>
              <a:buChar char="-"/>
            </a:pPr>
            <a:r>
              <a:rPr lang="en-GB" sz="2000" dirty="0">
                <a:effectLst/>
                <a:ea typeface="Times New Roman" panose="02020603050405020304" pitchFamily="18" charset="0"/>
              </a:rPr>
              <a:t>Domiciliary Carer working with older adults</a:t>
            </a:r>
          </a:p>
          <a:p>
            <a:pPr marL="342900" lvl="0" indent="-342900">
              <a:buFont typeface="Arial" panose="020B0604020202020204" pitchFamily="34" charset="0"/>
              <a:buChar char="-"/>
            </a:pPr>
            <a:r>
              <a:rPr lang="en-GB" sz="2000" dirty="0">
                <a:effectLst/>
                <a:ea typeface="Times New Roman" panose="02020603050405020304" pitchFamily="18" charset="0"/>
              </a:rPr>
              <a:t>Community Youth Worker</a:t>
            </a:r>
          </a:p>
          <a:p>
            <a:pPr marL="0" indent="0">
              <a:buNone/>
            </a:pPr>
            <a:endParaRPr lang="en-GB" sz="2000" dirty="0">
              <a:effectLst/>
              <a:ea typeface="Times New Roman" panose="02020603050405020304" pitchFamily="18" charset="0"/>
            </a:endParaRPr>
          </a:p>
          <a:p>
            <a:pPr marL="0" indent="0">
              <a:buNone/>
            </a:pPr>
            <a:r>
              <a:rPr lang="en-GB" sz="2000" dirty="0">
                <a:effectLst/>
                <a:ea typeface="Times New Roman" panose="02020603050405020304" pitchFamily="18" charset="0"/>
              </a:rPr>
              <a:t>The presentation </a:t>
            </a:r>
            <a:r>
              <a:rPr lang="en-GB" sz="2000" dirty="0">
                <a:ea typeface="Times New Roman" panose="02020603050405020304" pitchFamily="18" charset="0"/>
              </a:rPr>
              <a:t>should be designed for people who are new to working in the role you have chosen. </a:t>
            </a:r>
          </a:p>
          <a:p>
            <a:pPr marL="0" indent="0">
              <a:buNone/>
            </a:pPr>
            <a:endParaRPr lang="en-GB" sz="1300" dirty="0"/>
          </a:p>
        </p:txBody>
      </p:sp>
    </p:spTree>
    <p:extLst>
      <p:ext uri="{BB962C8B-B14F-4D97-AF65-F5344CB8AC3E}">
        <p14:creationId xmlns:p14="http://schemas.microsoft.com/office/powerpoint/2010/main" val="194506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9DCF8E-5835-751C-0977-2AE012D8192F}"/>
              </a:ext>
            </a:extLst>
          </p:cNvPr>
          <p:cNvSpPr>
            <a:spLocks noGrp="1"/>
          </p:cNvSpPr>
          <p:nvPr>
            <p:ph type="title"/>
          </p:nvPr>
        </p:nvSpPr>
        <p:spPr>
          <a:xfrm>
            <a:off x="838200" y="504929"/>
            <a:ext cx="10515600" cy="683791"/>
          </a:xfrm>
        </p:spPr>
        <p:txBody>
          <a:bodyPr>
            <a:normAutofit/>
          </a:bodyPr>
          <a:lstStyle/>
          <a:p>
            <a:pPr algn="ctr"/>
            <a:r>
              <a:rPr lang="en-GB" sz="3600" u="sng" dirty="0">
                <a:latin typeface="+mn-lt"/>
              </a:rPr>
              <a:t>Task 1: Presentation</a:t>
            </a:r>
          </a:p>
        </p:txBody>
      </p:sp>
      <p:sp>
        <p:nvSpPr>
          <p:cNvPr id="3" name="Content Placeholder 2">
            <a:extLst>
              <a:ext uri="{FF2B5EF4-FFF2-40B4-BE49-F238E27FC236}">
                <a16:creationId xmlns:a16="http://schemas.microsoft.com/office/drawing/2014/main" id="{616FC037-9CFF-CDC2-B0B6-4B3A0BFF87EC}"/>
              </a:ext>
            </a:extLst>
          </p:cNvPr>
          <p:cNvSpPr>
            <a:spLocks noGrp="1"/>
          </p:cNvSpPr>
          <p:nvPr>
            <p:ph idx="1"/>
          </p:nvPr>
        </p:nvSpPr>
        <p:spPr>
          <a:xfrm>
            <a:off x="838200" y="1296955"/>
            <a:ext cx="10515600" cy="4907902"/>
          </a:xfrm>
        </p:spPr>
        <p:txBody>
          <a:bodyPr>
            <a:normAutofit/>
          </a:bodyPr>
          <a:lstStyle/>
          <a:p>
            <a:pPr marL="0" lvl="0" indent="0">
              <a:buNone/>
            </a:pPr>
            <a:r>
              <a:rPr lang="en-GB" sz="2400" dirty="0">
                <a:ea typeface="Times New Roman" panose="02020603050405020304" pitchFamily="18" charset="0"/>
              </a:rPr>
              <a:t>Within your presentation you must include: </a:t>
            </a:r>
          </a:p>
          <a:p>
            <a:pPr marL="0" lvl="0" indent="0">
              <a:buNone/>
            </a:pPr>
            <a:endParaRPr lang="en-GB" sz="2400" dirty="0">
              <a:effectLst/>
              <a:ea typeface="Times New Roman" panose="02020603050405020304" pitchFamily="18" charset="0"/>
            </a:endParaRPr>
          </a:p>
          <a:p>
            <a:r>
              <a:rPr lang="en-GB" sz="2400" dirty="0">
                <a:effectLst/>
                <a:ea typeface="Times New Roman" panose="02020603050405020304" pitchFamily="18" charset="0"/>
              </a:rPr>
              <a:t>Information about </a:t>
            </a:r>
            <a:r>
              <a:rPr lang="en-GB" sz="2400" b="1" dirty="0">
                <a:effectLst/>
                <a:ea typeface="Times New Roman" panose="02020603050405020304" pitchFamily="18" charset="0"/>
              </a:rPr>
              <a:t>one relevant </a:t>
            </a:r>
            <a:r>
              <a:rPr lang="en-GB" sz="2400" dirty="0">
                <a:effectLst/>
                <a:ea typeface="Times New Roman" panose="02020603050405020304" pitchFamily="18" charset="0"/>
              </a:rPr>
              <a:t>psychological </a:t>
            </a:r>
            <a:r>
              <a:rPr lang="en-GB" sz="2400" b="1" dirty="0">
                <a:effectLst/>
                <a:ea typeface="Times New Roman" panose="02020603050405020304" pitchFamily="18" charset="0"/>
              </a:rPr>
              <a:t>theory of life span</a:t>
            </a:r>
            <a:r>
              <a:rPr lang="en-GB" sz="2400" dirty="0">
                <a:effectLst/>
                <a:ea typeface="Times New Roman" panose="02020603050405020304" pitchFamily="18" charset="0"/>
              </a:rPr>
              <a:t> development e.g. Piaget’s theory, Erikson’s theory etc. </a:t>
            </a:r>
          </a:p>
          <a:p>
            <a:pPr marL="0" lvl="0" indent="0">
              <a:buNone/>
            </a:pPr>
            <a:r>
              <a:rPr lang="en-GB" sz="2400" i="1" dirty="0">
                <a:ea typeface="Times New Roman" panose="02020603050405020304" pitchFamily="18" charset="0"/>
              </a:rPr>
              <a:t>Think carefully about how to break the information down into parts that help the audience understand the material.  </a:t>
            </a:r>
          </a:p>
          <a:p>
            <a:pPr marL="0" lvl="0" indent="0">
              <a:buNone/>
            </a:pPr>
            <a:endParaRPr lang="en-GB" sz="2400" dirty="0">
              <a:effectLst/>
              <a:ea typeface="Times New Roman" panose="02020603050405020304" pitchFamily="18" charset="0"/>
            </a:endParaRPr>
          </a:p>
          <a:p>
            <a:r>
              <a:rPr lang="en-GB" sz="2400" dirty="0">
                <a:ea typeface="Times New Roman" panose="02020603050405020304" pitchFamily="18" charset="0"/>
              </a:rPr>
              <a:t>O</a:t>
            </a:r>
            <a:r>
              <a:rPr lang="en-GB" sz="2400" dirty="0">
                <a:effectLst/>
                <a:ea typeface="Times New Roman" panose="02020603050405020304" pitchFamily="18" charset="0"/>
              </a:rPr>
              <a:t>ne practical example of how a professional, in this role, can use their understanding of psychology to support a service user. </a:t>
            </a:r>
          </a:p>
          <a:p>
            <a:pPr marL="0" lvl="0" indent="0">
              <a:buNone/>
            </a:pPr>
            <a:r>
              <a:rPr lang="en-GB" sz="2400" i="1" dirty="0">
                <a:ea typeface="Times New Roman" panose="02020603050405020304" pitchFamily="18" charset="0"/>
              </a:rPr>
              <a:t>Make appropriate suggestions of how a professional might support a service user in light of the psychological knowledge. </a:t>
            </a:r>
            <a:endParaRPr lang="en-GB" sz="2400" i="1" dirty="0">
              <a:effectLst/>
              <a:ea typeface="Times New Roman" panose="02020603050405020304" pitchFamily="18" charset="0"/>
            </a:endParaRPr>
          </a:p>
          <a:p>
            <a:pPr indent="0">
              <a:buNone/>
            </a:pPr>
            <a:r>
              <a:rPr lang="en-GB" sz="1700" dirty="0">
                <a:effectLst/>
                <a:latin typeface="Arial" panose="020B0604020202020204" pitchFamily="34" charset="0"/>
                <a:ea typeface="Times New Roman" panose="02020603050405020304" pitchFamily="18" charset="0"/>
              </a:rPr>
              <a:t> </a:t>
            </a:r>
            <a:endParaRPr lang="en-GB" sz="1700" dirty="0">
              <a:effectLst/>
              <a:latin typeface="Times New Roman" panose="02020603050405020304" pitchFamily="18" charset="0"/>
              <a:ea typeface="Times New Roman" panose="02020603050405020304" pitchFamily="18" charset="0"/>
            </a:endParaRPr>
          </a:p>
          <a:p>
            <a:pPr marL="0" indent="0">
              <a:buNone/>
            </a:pPr>
            <a:endParaRPr lang="en-GB" sz="1700" dirty="0"/>
          </a:p>
        </p:txBody>
      </p:sp>
    </p:spTree>
    <p:extLst>
      <p:ext uri="{BB962C8B-B14F-4D97-AF65-F5344CB8AC3E}">
        <p14:creationId xmlns:p14="http://schemas.microsoft.com/office/powerpoint/2010/main" val="3894895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9DCF8E-5835-751C-0977-2AE012D8192F}"/>
              </a:ext>
            </a:extLst>
          </p:cNvPr>
          <p:cNvSpPr>
            <a:spLocks noGrp="1"/>
          </p:cNvSpPr>
          <p:nvPr>
            <p:ph type="title"/>
          </p:nvPr>
        </p:nvSpPr>
        <p:spPr>
          <a:xfrm>
            <a:off x="838200" y="365125"/>
            <a:ext cx="10515600" cy="1325563"/>
          </a:xfrm>
        </p:spPr>
        <p:txBody>
          <a:bodyPr>
            <a:normAutofit/>
          </a:bodyPr>
          <a:lstStyle/>
          <a:p>
            <a:pPr algn="ctr"/>
            <a:r>
              <a:rPr lang="en-GB" sz="3600" u="sng" dirty="0">
                <a:latin typeface="+mn-lt"/>
              </a:rPr>
              <a:t>Task 1: Presentation</a:t>
            </a:r>
          </a:p>
        </p:txBody>
      </p:sp>
      <p:sp>
        <p:nvSpPr>
          <p:cNvPr id="1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6FC037-9CFF-CDC2-B0B6-4B3A0BFF87EC}"/>
              </a:ext>
            </a:extLst>
          </p:cNvPr>
          <p:cNvSpPr>
            <a:spLocks noGrp="1"/>
          </p:cNvSpPr>
          <p:nvPr>
            <p:ph idx="1"/>
          </p:nvPr>
        </p:nvSpPr>
        <p:spPr>
          <a:xfrm>
            <a:off x="261257" y="1929383"/>
            <a:ext cx="11597951" cy="4563491"/>
          </a:xfrm>
        </p:spPr>
        <p:txBody>
          <a:bodyPr>
            <a:normAutofit fontScale="92500"/>
          </a:bodyPr>
          <a:lstStyle/>
          <a:p>
            <a:pPr marL="0" lvl="0" indent="0">
              <a:buNone/>
            </a:pPr>
            <a:r>
              <a:rPr lang="en-GB" sz="3200" u="sng" dirty="0">
                <a:effectLst/>
                <a:ea typeface="Times New Roman" panose="02020603050405020304" pitchFamily="18" charset="0"/>
                <a:cs typeface="Calibri" panose="020F0502020204030204" pitchFamily="34" charset="0"/>
              </a:rPr>
              <a:t>Citations and referencing</a:t>
            </a:r>
          </a:p>
          <a:p>
            <a:pPr marL="0" lvl="0" indent="0">
              <a:buNone/>
            </a:pPr>
            <a:endParaRPr lang="en-GB" sz="2000" dirty="0">
              <a:effectLst/>
              <a:ea typeface="Times New Roman" panose="02020603050405020304" pitchFamily="18" charset="0"/>
              <a:cs typeface="Calibri" panose="020F0502020204030204" pitchFamily="34" charset="0"/>
            </a:endParaRPr>
          </a:p>
          <a:p>
            <a:pPr marL="342900" lvl="0" indent="-342900">
              <a:buFont typeface="Symbol" panose="05050102010706020507" pitchFamily="18" charset="2"/>
              <a:buChar char=""/>
            </a:pPr>
            <a:r>
              <a:rPr lang="en-GB" sz="2400" dirty="0">
                <a:effectLst/>
                <a:ea typeface="Times New Roman" panose="02020603050405020304" pitchFamily="18" charset="0"/>
              </a:rPr>
              <a:t>Information on your slides should be cited e.g. Piaget (1950) said…</a:t>
            </a:r>
          </a:p>
          <a:p>
            <a:pPr marL="342900" lvl="0" indent="-342900">
              <a:buFont typeface="Symbol" panose="05050102010706020507" pitchFamily="18" charset="2"/>
              <a:buChar char=""/>
            </a:pPr>
            <a:endParaRPr lang="en-GB" sz="2400" dirty="0">
              <a:ea typeface="Times New Roman" panose="02020603050405020304" pitchFamily="18" charset="0"/>
            </a:endParaRPr>
          </a:p>
          <a:p>
            <a:pPr marL="342900" lvl="0" indent="-342900">
              <a:buFont typeface="Symbol" panose="05050102010706020507" pitchFamily="18" charset="2"/>
              <a:buChar char=""/>
            </a:pPr>
            <a:r>
              <a:rPr lang="en-GB" sz="2400" dirty="0">
                <a:effectLst/>
                <a:ea typeface="Times New Roman" panose="02020603050405020304" pitchFamily="18" charset="0"/>
              </a:rPr>
              <a:t>You should also use verbal citation in your presentation e.g. </a:t>
            </a:r>
            <a:r>
              <a:rPr lang="en-GB" sz="2400" dirty="0">
                <a:effectLst/>
                <a:ea typeface="Times New Roman" panose="02020603050405020304" pitchFamily="18" charset="0"/>
                <a:cs typeface="Calibri" panose="020F0502020204030204" pitchFamily="34" charset="0"/>
              </a:rPr>
              <a:t>'According to Vygotsky (1978) ….’</a:t>
            </a:r>
          </a:p>
          <a:p>
            <a:pPr marL="342900" lvl="0" indent="-342900">
              <a:buFont typeface="Symbol" panose="05050102010706020507" pitchFamily="18" charset="2"/>
              <a:buChar char=""/>
            </a:pPr>
            <a:endParaRPr lang="en-GB" sz="2400" dirty="0">
              <a:ea typeface="Calibri" panose="020F0502020204030204" pitchFamily="34" charset="0"/>
              <a:cs typeface="Calibri" panose="020F0502020204030204" pitchFamily="34" charset="0"/>
            </a:endParaRPr>
          </a:p>
          <a:p>
            <a:pPr marL="342900" lvl="0" indent="-342900">
              <a:buFont typeface="Symbol" panose="05050102010706020507" pitchFamily="18" charset="2"/>
              <a:buChar char=""/>
            </a:pPr>
            <a:r>
              <a:rPr lang="en-GB" sz="2400" dirty="0">
                <a:ea typeface="Calibri" panose="020F0502020204030204" pitchFamily="34" charset="0"/>
                <a:cs typeface="Calibri" panose="020F0502020204030204" pitchFamily="34" charset="0"/>
              </a:rPr>
              <a:t>A full reference list should be provided on the last slide of the presentation.</a:t>
            </a:r>
          </a:p>
          <a:p>
            <a:pPr marL="342900" lvl="0" indent="-342900">
              <a:buFont typeface="Symbol" panose="05050102010706020507" pitchFamily="18" charset="2"/>
              <a:buChar char=""/>
            </a:pPr>
            <a:endParaRPr lang="en-GB" sz="2400" dirty="0">
              <a:effectLst/>
              <a:ea typeface="Calibri" panose="020F0502020204030204" pitchFamily="34" charset="0"/>
              <a:cs typeface="Calibri" panose="020F0502020204030204" pitchFamily="34" charset="0"/>
            </a:endParaRPr>
          </a:p>
          <a:p>
            <a:pPr marL="342900" indent="-342900">
              <a:buFont typeface="Symbol" panose="05050102010706020507" pitchFamily="18" charset="2"/>
              <a:buChar char=""/>
            </a:pPr>
            <a:r>
              <a:rPr lang="en-GB" sz="2400" dirty="0">
                <a:effectLst/>
                <a:ea typeface="Times New Roman" panose="02020603050405020304" pitchFamily="18" charset="0"/>
                <a:cs typeface="Calibri" panose="020F0502020204030204" pitchFamily="34" charset="0"/>
              </a:rPr>
              <a:t>The references for any images or diagrams should be on the slides and in the reference list </a:t>
            </a:r>
            <a:r>
              <a:rPr lang="en-GB" sz="2400" dirty="0">
                <a:ea typeface="Times New Roman" panose="02020603050405020304" pitchFamily="18" charset="0"/>
                <a:cs typeface="Calibri" panose="020F0502020204030204" pitchFamily="34" charset="0"/>
              </a:rPr>
              <a:t>on the presentation</a:t>
            </a:r>
            <a:r>
              <a:rPr lang="en-GB" sz="2400" dirty="0">
                <a:effectLst/>
                <a:ea typeface="Times New Roman" panose="02020603050405020304" pitchFamily="18" charset="0"/>
                <a:cs typeface="Calibri" panose="020F0502020204030204" pitchFamily="34" charset="0"/>
              </a:rPr>
              <a:t> but do not have to be included in the annotated </a:t>
            </a:r>
            <a:r>
              <a:rPr lang="en-GB" sz="2400" dirty="0">
                <a:ea typeface="Times New Roman" panose="02020603050405020304" pitchFamily="18" charset="0"/>
                <a:cs typeface="Calibri" panose="020F0502020204030204" pitchFamily="34" charset="0"/>
              </a:rPr>
              <a:t>b</a:t>
            </a:r>
            <a:r>
              <a:rPr lang="en-GB" sz="2400" dirty="0">
                <a:effectLst/>
                <a:ea typeface="Times New Roman" panose="02020603050405020304" pitchFamily="18" charset="0"/>
                <a:cs typeface="Calibri" panose="020F0502020204030204" pitchFamily="34" charset="0"/>
              </a:rPr>
              <a:t>ibliography (for example if a picture is used). </a:t>
            </a:r>
            <a:endParaRPr lang="en-GB" sz="2400" dirty="0">
              <a:effectLst/>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endParaRPr lang="en-GB" sz="2400" dirty="0">
              <a:effectLst/>
              <a:ea typeface="Calibri" panose="020F0502020204030204" pitchFamily="34" charset="0"/>
              <a:cs typeface="Times New Roman" panose="02020603050405020304" pitchFamily="18" charset="0"/>
            </a:endParaRPr>
          </a:p>
          <a:p>
            <a:pPr marL="0" indent="0">
              <a:buNone/>
            </a:pPr>
            <a:endParaRPr lang="en-GB" sz="2000" dirty="0"/>
          </a:p>
        </p:txBody>
      </p:sp>
    </p:spTree>
    <p:extLst>
      <p:ext uri="{BB962C8B-B14F-4D97-AF65-F5344CB8AC3E}">
        <p14:creationId xmlns:p14="http://schemas.microsoft.com/office/powerpoint/2010/main" val="2159062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4C72973-4A0F-238B-08FE-D44E9DAB92AC}"/>
              </a:ext>
            </a:extLst>
          </p:cNvPr>
          <p:cNvPicPr>
            <a:picLocks noChangeAspect="1"/>
          </p:cNvPicPr>
          <p:nvPr/>
        </p:nvPicPr>
        <p:blipFill rotWithShape="1">
          <a:blip r:embed="rId2">
            <a:duotone>
              <a:schemeClr val="bg2">
                <a:shade val="45000"/>
                <a:satMod val="135000"/>
              </a:schemeClr>
              <a:prstClr val="white"/>
            </a:duotone>
          </a:blip>
          <a:srcRect t="10413" b="14587"/>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9DCF8E-5835-751C-0977-2AE012D8192F}"/>
              </a:ext>
            </a:extLst>
          </p:cNvPr>
          <p:cNvSpPr>
            <a:spLocks noGrp="1"/>
          </p:cNvSpPr>
          <p:nvPr>
            <p:ph type="title"/>
          </p:nvPr>
        </p:nvSpPr>
        <p:spPr>
          <a:xfrm>
            <a:off x="838200" y="365125"/>
            <a:ext cx="10515600" cy="1325563"/>
          </a:xfrm>
        </p:spPr>
        <p:txBody>
          <a:bodyPr>
            <a:normAutofit/>
          </a:bodyPr>
          <a:lstStyle/>
          <a:p>
            <a:pPr algn="ctr"/>
            <a:r>
              <a:rPr lang="en-GB" sz="3600" u="sng" dirty="0">
                <a:latin typeface="+mn-lt"/>
              </a:rPr>
              <a:t>Task 1: Presentation</a:t>
            </a:r>
          </a:p>
        </p:txBody>
      </p:sp>
      <p:graphicFrame>
        <p:nvGraphicFramePr>
          <p:cNvPr id="5" name="Content Placeholder 2">
            <a:extLst>
              <a:ext uri="{FF2B5EF4-FFF2-40B4-BE49-F238E27FC236}">
                <a16:creationId xmlns:a16="http://schemas.microsoft.com/office/drawing/2014/main" id="{8614E07F-16B7-50CB-D2F2-9CB89CA070B1}"/>
              </a:ext>
            </a:extLst>
          </p:cNvPr>
          <p:cNvGraphicFramePr>
            <a:graphicFrameLocks noGrp="1"/>
          </p:cNvGraphicFramePr>
          <p:nvPr>
            <p:ph idx="1"/>
            <p:extLst>
              <p:ext uri="{D42A27DB-BD31-4B8C-83A1-F6EECF244321}">
                <p14:modId xmlns:p14="http://schemas.microsoft.com/office/powerpoint/2010/main" val="154083571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6292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9DCF8E-5835-751C-0977-2AE012D8192F}"/>
              </a:ext>
            </a:extLst>
          </p:cNvPr>
          <p:cNvSpPr>
            <a:spLocks noGrp="1"/>
          </p:cNvSpPr>
          <p:nvPr>
            <p:ph type="title"/>
          </p:nvPr>
        </p:nvSpPr>
        <p:spPr>
          <a:xfrm>
            <a:off x="5297762" y="329184"/>
            <a:ext cx="6251110" cy="1783080"/>
          </a:xfrm>
        </p:spPr>
        <p:txBody>
          <a:bodyPr anchor="b">
            <a:normAutofit/>
          </a:bodyPr>
          <a:lstStyle/>
          <a:p>
            <a:pPr algn="ctr"/>
            <a:r>
              <a:rPr lang="en-GB" sz="3600" u="sng" dirty="0">
                <a:latin typeface="+mn-lt"/>
              </a:rPr>
              <a:t>Task 1: Presentation</a:t>
            </a:r>
          </a:p>
        </p:txBody>
      </p:sp>
      <p:pic>
        <p:nvPicPr>
          <p:cNvPr id="5" name="Picture 4" descr="White letters illustrated in 3D">
            <a:extLst>
              <a:ext uri="{FF2B5EF4-FFF2-40B4-BE49-F238E27FC236}">
                <a16:creationId xmlns:a16="http://schemas.microsoft.com/office/drawing/2014/main" id="{1D37662D-5121-3C9D-3279-4C53ABE297F8}"/>
              </a:ext>
            </a:extLst>
          </p:cNvPr>
          <p:cNvPicPr>
            <a:picLocks noChangeAspect="1"/>
          </p:cNvPicPr>
          <p:nvPr/>
        </p:nvPicPr>
        <p:blipFill rotWithShape="1">
          <a:blip r:embed="rId2"/>
          <a:srcRect l="35864" r="16088"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6FC037-9CFF-CDC2-B0B6-4B3A0BFF87EC}"/>
              </a:ext>
            </a:extLst>
          </p:cNvPr>
          <p:cNvSpPr>
            <a:spLocks noGrp="1"/>
          </p:cNvSpPr>
          <p:nvPr>
            <p:ph idx="1"/>
          </p:nvPr>
        </p:nvSpPr>
        <p:spPr>
          <a:xfrm>
            <a:off x="5297761" y="2706624"/>
            <a:ext cx="6608099" cy="3822192"/>
          </a:xfrm>
        </p:spPr>
        <p:txBody>
          <a:bodyPr>
            <a:normAutofit/>
          </a:bodyPr>
          <a:lstStyle/>
          <a:p>
            <a:pPr marL="0" lvl="0" indent="0">
              <a:buNone/>
            </a:pPr>
            <a:r>
              <a:rPr lang="en-GB" u="sng" dirty="0">
                <a:effectLst/>
                <a:ea typeface="Times New Roman" panose="02020603050405020304" pitchFamily="18" charset="0"/>
                <a:cs typeface="Calibri" panose="020F0502020204030204" pitchFamily="34" charset="0"/>
              </a:rPr>
              <a:t>Presentation of the PowerPoint </a:t>
            </a:r>
          </a:p>
          <a:p>
            <a:pPr marL="0" lvl="0" indent="0">
              <a:buNone/>
            </a:pPr>
            <a:endParaRPr lang="en-GB" sz="2200" u="sng" dirty="0">
              <a:ea typeface="Times New Roman" panose="02020603050405020304" pitchFamily="18" charset="0"/>
              <a:cs typeface="Calibri" panose="020F0502020204030204" pitchFamily="34" charset="0"/>
            </a:endParaRPr>
          </a:p>
          <a:p>
            <a:r>
              <a:rPr lang="en-GB" sz="2400" dirty="0">
                <a:ea typeface="Times New Roman" panose="02020603050405020304" pitchFamily="18" charset="0"/>
                <a:cs typeface="Calibri" panose="020F0502020204030204" pitchFamily="34" charset="0"/>
              </a:rPr>
              <a:t>Use an easy to read font (preferably Arial, Calibri or Times New Roman) and use a minimum font size of 11.  </a:t>
            </a:r>
          </a:p>
          <a:p>
            <a:pPr marL="0" lvl="0" indent="0">
              <a:buNone/>
            </a:pPr>
            <a:endParaRPr lang="en-GB" sz="2400" dirty="0">
              <a:effectLst/>
              <a:ea typeface="Times New Roman" panose="02020603050405020304" pitchFamily="18" charset="0"/>
              <a:cs typeface="Calibri" panose="020F0502020204030204" pitchFamily="34" charset="0"/>
            </a:endParaRPr>
          </a:p>
          <a:p>
            <a:r>
              <a:rPr lang="en-GB" sz="2400" dirty="0">
                <a:effectLst/>
                <a:ea typeface="Times New Roman" panose="02020603050405020304" pitchFamily="18" charset="0"/>
                <a:cs typeface="Calibri" panose="020F0502020204030204" pitchFamily="34" charset="0"/>
              </a:rPr>
              <a:t>Try not to put too many words on a slide. Instead try to include the most important points and then expand on these </a:t>
            </a:r>
            <a:r>
              <a:rPr lang="en-GB" sz="2400" dirty="0">
                <a:ea typeface="Times New Roman" panose="02020603050405020304" pitchFamily="18" charset="0"/>
                <a:cs typeface="Calibri" panose="020F0502020204030204" pitchFamily="34" charset="0"/>
              </a:rPr>
              <a:t>as you talk</a:t>
            </a:r>
            <a:r>
              <a:rPr lang="en-GB" sz="2400" dirty="0">
                <a:effectLst/>
                <a:ea typeface="Times New Roman" panose="02020603050405020304" pitchFamily="18" charset="0"/>
                <a:cs typeface="Calibri" panose="020F0502020204030204" pitchFamily="34" charset="0"/>
              </a:rPr>
              <a:t>.</a:t>
            </a:r>
            <a:endParaRPr lang="en-GB" sz="2400" dirty="0">
              <a:effectLst/>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endParaRPr lang="en-GB" sz="2200" dirty="0">
              <a:effectLst/>
              <a:latin typeface="Arial" panose="020B0604020202020204" pitchFamily="34" charset="0"/>
              <a:ea typeface="Times New Roman" panose="02020603050405020304" pitchFamily="18" charset="0"/>
            </a:endParaRPr>
          </a:p>
          <a:p>
            <a:pPr marL="0" indent="0">
              <a:buNone/>
            </a:pPr>
            <a:endParaRPr lang="en-GB" sz="2200" dirty="0"/>
          </a:p>
        </p:txBody>
      </p:sp>
    </p:spTree>
    <p:extLst>
      <p:ext uri="{BB962C8B-B14F-4D97-AF65-F5344CB8AC3E}">
        <p14:creationId xmlns:p14="http://schemas.microsoft.com/office/powerpoint/2010/main" val="2760262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9DCF8E-5835-751C-0977-2AE012D8192F}"/>
              </a:ext>
            </a:extLst>
          </p:cNvPr>
          <p:cNvSpPr>
            <a:spLocks noGrp="1"/>
          </p:cNvSpPr>
          <p:nvPr>
            <p:ph type="title"/>
          </p:nvPr>
        </p:nvSpPr>
        <p:spPr>
          <a:xfrm>
            <a:off x="841248" y="548640"/>
            <a:ext cx="3600860" cy="5431536"/>
          </a:xfrm>
        </p:spPr>
        <p:txBody>
          <a:bodyPr>
            <a:normAutofit/>
          </a:bodyPr>
          <a:lstStyle/>
          <a:p>
            <a:pPr algn="ctr"/>
            <a:r>
              <a:rPr lang="en-GB" sz="3600" u="sng" dirty="0">
                <a:latin typeface="+mn-lt"/>
              </a:rPr>
              <a:t>Task 2: </a:t>
            </a:r>
            <a:br>
              <a:rPr lang="en-GB" sz="3600" u="sng" dirty="0">
                <a:latin typeface="+mn-lt"/>
              </a:rPr>
            </a:br>
            <a:r>
              <a:rPr lang="en-GB" sz="3600" u="sng" dirty="0">
                <a:latin typeface="+mn-lt"/>
              </a:rPr>
              <a:t>Annotated bibliography</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6FC037-9CFF-CDC2-B0B6-4B3A0BFF87EC}"/>
              </a:ext>
            </a:extLst>
          </p:cNvPr>
          <p:cNvSpPr>
            <a:spLocks noGrp="1"/>
          </p:cNvSpPr>
          <p:nvPr>
            <p:ph idx="1"/>
          </p:nvPr>
        </p:nvSpPr>
        <p:spPr>
          <a:xfrm>
            <a:off x="5126418" y="223935"/>
            <a:ext cx="6835800" cy="6410130"/>
          </a:xfrm>
        </p:spPr>
        <p:txBody>
          <a:bodyPr anchor="ctr">
            <a:normAutofit/>
          </a:bodyPr>
          <a:lstStyle/>
          <a:p>
            <a:pPr marL="0" lvl="0" indent="0">
              <a:buNone/>
            </a:pPr>
            <a:r>
              <a:rPr lang="en-GB" sz="2400" dirty="0">
                <a:ea typeface="Times New Roman" panose="02020603050405020304" pitchFamily="18" charset="0"/>
                <a:cs typeface="Calibri" panose="020F0502020204030204" pitchFamily="34" charset="0"/>
              </a:rPr>
              <a:t>You need to </a:t>
            </a:r>
            <a:r>
              <a:rPr lang="en-GB" sz="2400" dirty="0">
                <a:effectLst/>
                <a:ea typeface="Times New Roman" panose="02020603050405020304" pitchFamily="18" charset="0"/>
              </a:rPr>
              <a:t>produce an annotated bibliography</a:t>
            </a:r>
            <a:r>
              <a:rPr lang="en-GB" sz="2400" dirty="0">
                <a:ea typeface="Times New Roman" panose="02020603050405020304" pitchFamily="18" charset="0"/>
              </a:rPr>
              <a:t>.</a:t>
            </a:r>
          </a:p>
          <a:p>
            <a:pPr marL="0" lvl="0" indent="0">
              <a:buNone/>
            </a:pPr>
            <a:endParaRPr lang="en-GB" sz="2400" dirty="0">
              <a:effectLst/>
              <a:ea typeface="Times New Roman" panose="02020603050405020304" pitchFamily="18" charset="0"/>
            </a:endParaRPr>
          </a:p>
          <a:p>
            <a:pPr marL="0" lvl="0" indent="0">
              <a:buNone/>
            </a:pPr>
            <a:r>
              <a:rPr lang="en-GB" sz="2400" dirty="0">
                <a:effectLst/>
                <a:ea typeface="Times New Roman" panose="02020603050405020304" pitchFamily="18" charset="0"/>
              </a:rPr>
              <a:t>An annotated bibliography lists the f</a:t>
            </a:r>
            <a:r>
              <a:rPr lang="en-GB" sz="2400" dirty="0">
                <a:ea typeface="Times New Roman" panose="02020603050405020304" pitchFamily="18" charset="0"/>
              </a:rPr>
              <a:t>ull references for all information sources used in order to write the presentation. </a:t>
            </a:r>
          </a:p>
          <a:p>
            <a:pPr marL="0" lvl="0" indent="0">
              <a:buNone/>
            </a:pPr>
            <a:endParaRPr lang="en-GB" sz="2400" dirty="0">
              <a:ea typeface="Times New Roman" panose="02020603050405020304" pitchFamily="18" charset="0"/>
            </a:endParaRPr>
          </a:p>
          <a:p>
            <a:pPr marL="0" lvl="0" indent="0">
              <a:buNone/>
            </a:pPr>
            <a:r>
              <a:rPr lang="en-GB" sz="2400" dirty="0">
                <a:ea typeface="Times New Roman" panose="02020603050405020304" pitchFamily="18" charset="0"/>
              </a:rPr>
              <a:t>These should be set out using Harvard referencing (and this is part of what you are being assessed on – that you can use the Harvard referencing system correctly)</a:t>
            </a:r>
          </a:p>
          <a:p>
            <a:pPr marL="0" lvl="0" indent="0">
              <a:buNone/>
            </a:pPr>
            <a:endParaRPr lang="en-GB" sz="2400" dirty="0">
              <a:effectLst/>
              <a:ea typeface="Times New Roman" panose="02020603050405020304" pitchFamily="18" charset="0"/>
            </a:endParaRPr>
          </a:p>
          <a:p>
            <a:pPr marL="0" lvl="0" indent="0">
              <a:buNone/>
            </a:pPr>
            <a:r>
              <a:rPr lang="en-GB" sz="2400" dirty="0">
                <a:effectLst/>
                <a:ea typeface="Times New Roman" panose="02020603050405020304" pitchFamily="18" charset="0"/>
              </a:rPr>
              <a:t>Under </a:t>
            </a:r>
            <a:r>
              <a:rPr lang="en-GB" sz="2400" b="1" dirty="0">
                <a:effectLst/>
                <a:ea typeface="Times New Roman" panose="02020603050405020304" pitchFamily="18" charset="0"/>
              </a:rPr>
              <a:t>each </a:t>
            </a:r>
            <a:r>
              <a:rPr lang="en-GB" sz="2400" dirty="0">
                <a:effectLst/>
                <a:ea typeface="Times New Roman" panose="02020603050405020304" pitchFamily="18" charset="0"/>
              </a:rPr>
              <a:t>reference you should then briefly outline how the information developed your understanding of the chosen theory or approach and provide a critical evaluation of the credibility of the source.  </a:t>
            </a:r>
            <a:endParaRPr lang="en-GB" sz="2400" dirty="0">
              <a:ea typeface="Times New Roman" panose="02020603050405020304" pitchFamily="18" charset="0"/>
            </a:endParaRPr>
          </a:p>
        </p:txBody>
      </p:sp>
    </p:spTree>
    <p:extLst>
      <p:ext uri="{BB962C8B-B14F-4D97-AF65-F5344CB8AC3E}">
        <p14:creationId xmlns:p14="http://schemas.microsoft.com/office/powerpoint/2010/main" val="1239877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9DCF8E-5835-751C-0977-2AE012D8192F}"/>
              </a:ext>
            </a:extLst>
          </p:cNvPr>
          <p:cNvSpPr>
            <a:spLocks noGrp="1"/>
          </p:cNvSpPr>
          <p:nvPr>
            <p:ph type="title"/>
          </p:nvPr>
        </p:nvSpPr>
        <p:spPr>
          <a:xfrm>
            <a:off x="572493" y="238539"/>
            <a:ext cx="11018520" cy="1434415"/>
          </a:xfrm>
        </p:spPr>
        <p:txBody>
          <a:bodyPr anchor="b">
            <a:normAutofit/>
          </a:bodyPr>
          <a:lstStyle/>
          <a:p>
            <a:pPr algn="ctr"/>
            <a:r>
              <a:rPr lang="en-GB" sz="3600" u="sng" dirty="0">
                <a:latin typeface="+mn-lt"/>
              </a:rPr>
              <a:t>Task 2: Annotated bibliography</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6FC037-9CFF-CDC2-B0B6-4B3A0BFF87EC}"/>
              </a:ext>
            </a:extLst>
          </p:cNvPr>
          <p:cNvSpPr>
            <a:spLocks noGrp="1"/>
          </p:cNvSpPr>
          <p:nvPr>
            <p:ph idx="1"/>
          </p:nvPr>
        </p:nvSpPr>
        <p:spPr>
          <a:xfrm>
            <a:off x="233265" y="2071316"/>
            <a:ext cx="7287208" cy="4423162"/>
          </a:xfrm>
        </p:spPr>
        <p:txBody>
          <a:bodyPr anchor="t">
            <a:normAutofit fontScale="92500" lnSpcReduction="10000"/>
          </a:bodyPr>
          <a:lstStyle/>
          <a:p>
            <a:pPr marL="0" lvl="0" indent="0">
              <a:buNone/>
            </a:pPr>
            <a:r>
              <a:rPr lang="en-GB" u="sng" dirty="0"/>
              <a:t>What does this mean?</a:t>
            </a:r>
          </a:p>
          <a:p>
            <a:pPr marL="0" lvl="0" indent="0">
              <a:buNone/>
            </a:pPr>
            <a:endParaRPr lang="en-GB" sz="1900" dirty="0"/>
          </a:p>
          <a:p>
            <a:pPr marL="0" indent="0">
              <a:spcAft>
                <a:spcPts val="800"/>
              </a:spcAft>
              <a:buNone/>
            </a:pPr>
            <a:r>
              <a:rPr lang="en-GB" sz="2400" dirty="0">
                <a:effectLst/>
                <a:ea typeface="Calibri" panose="020F0502020204030204" pitchFamily="34" charset="0"/>
                <a:cs typeface="Times New Roman" panose="02020603050405020304" pitchFamily="18" charset="0"/>
              </a:rPr>
              <a:t>Underneath the full reference for the source, you should include a short paragraph explaining:</a:t>
            </a:r>
          </a:p>
          <a:p>
            <a:pPr marL="342900" lvl="0" indent="-342900">
              <a:buFont typeface="Symbol" panose="05050102010706020507" pitchFamily="18" charset="2"/>
              <a:buChar char=""/>
            </a:pPr>
            <a:r>
              <a:rPr lang="en-GB" sz="2400" dirty="0">
                <a:ea typeface="Calibri" panose="020F0502020204030204" pitchFamily="34" charset="0"/>
                <a:cs typeface="Times New Roman" panose="02020603050405020304" pitchFamily="18" charset="0"/>
              </a:rPr>
              <a:t>W</a:t>
            </a:r>
            <a:r>
              <a:rPr lang="en-GB" sz="2400" dirty="0">
                <a:effectLst/>
                <a:ea typeface="Calibri" panose="020F0502020204030204" pitchFamily="34" charset="0"/>
                <a:cs typeface="Times New Roman" panose="02020603050405020304" pitchFamily="18" charset="0"/>
              </a:rPr>
              <a:t>hat the source is about</a:t>
            </a:r>
          </a:p>
          <a:p>
            <a:pPr marL="342900" lvl="0" indent="-342900">
              <a:buFont typeface="Symbol" panose="05050102010706020507" pitchFamily="18" charset="2"/>
              <a:buChar char=""/>
            </a:pPr>
            <a:r>
              <a:rPr lang="en-GB" sz="2400" dirty="0">
                <a:ea typeface="Calibri" panose="020F0502020204030204" pitchFamily="34" charset="0"/>
                <a:cs typeface="Times New Roman" panose="02020603050405020304" pitchFamily="18" charset="0"/>
              </a:rPr>
              <a:t>W</a:t>
            </a:r>
            <a:r>
              <a:rPr lang="en-GB" sz="2400" dirty="0">
                <a:effectLst/>
                <a:ea typeface="Calibri" panose="020F0502020204030204" pitchFamily="34" charset="0"/>
                <a:cs typeface="Times New Roman" panose="02020603050405020304" pitchFamily="18" charset="0"/>
              </a:rPr>
              <a:t>hy the source is credible and reliable</a:t>
            </a:r>
          </a:p>
          <a:p>
            <a:pPr marL="342900" lvl="0" indent="-342900">
              <a:buFont typeface="Symbol" panose="05050102010706020507" pitchFamily="18" charset="2"/>
              <a:buChar char=""/>
            </a:pPr>
            <a:r>
              <a:rPr lang="en-GB" sz="2400" dirty="0">
                <a:effectLst/>
                <a:ea typeface="Calibri" panose="020F0502020204030204" pitchFamily="34" charset="0"/>
                <a:cs typeface="Times New Roman" panose="02020603050405020304" pitchFamily="18" charset="0"/>
              </a:rPr>
              <a:t>How you have used the source to help create the presentation</a:t>
            </a:r>
          </a:p>
          <a:p>
            <a:pPr indent="0">
              <a:spcAft>
                <a:spcPts val="800"/>
              </a:spcAft>
              <a:buNone/>
            </a:pPr>
            <a:endParaRPr lang="en-GB" sz="2400" dirty="0">
              <a:effectLst/>
              <a:ea typeface="Calibri" panose="020F0502020204030204" pitchFamily="34" charset="0"/>
              <a:cs typeface="Times New Roman" panose="02020603050405020304" pitchFamily="18" charset="0"/>
            </a:endParaRPr>
          </a:p>
          <a:p>
            <a:pPr marL="0" indent="0">
              <a:buNone/>
            </a:pPr>
            <a:r>
              <a:rPr lang="en-GB" sz="2400" dirty="0">
                <a:effectLst/>
                <a:ea typeface="Calibri" panose="020F0502020204030204" pitchFamily="34" charset="0"/>
              </a:rPr>
              <a:t>You can include sources that you have read but have not cited within your presentation as you may have read more than you were able to include in the presentation itself. </a:t>
            </a:r>
            <a:endParaRPr lang="en-GB" sz="2400" dirty="0"/>
          </a:p>
        </p:txBody>
      </p:sp>
      <p:pic>
        <p:nvPicPr>
          <p:cNvPr id="5" name="Picture 4" descr="Magnifying glass and question mark">
            <a:extLst>
              <a:ext uri="{FF2B5EF4-FFF2-40B4-BE49-F238E27FC236}">
                <a16:creationId xmlns:a16="http://schemas.microsoft.com/office/drawing/2014/main" id="{F0E1E728-C838-E072-12A1-B74CAB9D0426}"/>
              </a:ext>
            </a:extLst>
          </p:cNvPr>
          <p:cNvPicPr>
            <a:picLocks noChangeAspect="1"/>
          </p:cNvPicPr>
          <p:nvPr/>
        </p:nvPicPr>
        <p:blipFill rotWithShape="1">
          <a:blip r:embed="rId2"/>
          <a:srcRect l="24419" r="21466" b="2"/>
          <a:stretch/>
        </p:blipFill>
        <p:spPr>
          <a:xfrm>
            <a:off x="7675658" y="2093976"/>
            <a:ext cx="3941064" cy="4096512"/>
          </a:xfrm>
          <a:prstGeom prst="rect">
            <a:avLst/>
          </a:prstGeom>
        </p:spPr>
      </p:pic>
    </p:spTree>
    <p:extLst>
      <p:ext uri="{BB962C8B-B14F-4D97-AF65-F5344CB8AC3E}">
        <p14:creationId xmlns:p14="http://schemas.microsoft.com/office/powerpoint/2010/main" val="4004161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9DCF8E-5835-751C-0977-2AE012D8192F}"/>
              </a:ext>
            </a:extLst>
          </p:cNvPr>
          <p:cNvSpPr>
            <a:spLocks noGrp="1"/>
          </p:cNvSpPr>
          <p:nvPr>
            <p:ph type="title"/>
          </p:nvPr>
        </p:nvSpPr>
        <p:spPr>
          <a:xfrm>
            <a:off x="838200" y="365125"/>
            <a:ext cx="10515600" cy="1325563"/>
          </a:xfrm>
        </p:spPr>
        <p:txBody>
          <a:bodyPr>
            <a:normAutofit/>
          </a:bodyPr>
          <a:lstStyle/>
          <a:p>
            <a:pPr algn="ctr"/>
            <a:r>
              <a:rPr lang="en-GB" sz="3600" u="sng" dirty="0">
                <a:latin typeface="+mn-lt"/>
              </a:rPr>
              <a:t>Task 2: Annotated bibliography</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6FC037-9CFF-CDC2-B0B6-4B3A0BFF87EC}"/>
              </a:ext>
            </a:extLst>
          </p:cNvPr>
          <p:cNvSpPr>
            <a:spLocks noGrp="1"/>
          </p:cNvSpPr>
          <p:nvPr>
            <p:ph idx="1"/>
          </p:nvPr>
        </p:nvSpPr>
        <p:spPr>
          <a:xfrm>
            <a:off x="499872" y="1929384"/>
            <a:ext cx="11228708" cy="4807690"/>
          </a:xfrm>
        </p:spPr>
        <p:txBody>
          <a:bodyPr>
            <a:normAutofit/>
          </a:bodyPr>
          <a:lstStyle/>
          <a:p>
            <a:pPr marL="0" lvl="0" indent="0">
              <a:buNone/>
            </a:pPr>
            <a:r>
              <a:rPr lang="en-GB" u="sng" dirty="0"/>
              <a:t>What does it look like?</a:t>
            </a:r>
          </a:p>
          <a:p>
            <a:pPr marL="0" lvl="0" indent="0">
              <a:buNone/>
            </a:pPr>
            <a:r>
              <a:rPr lang="en-GB" sz="2400" i="1" dirty="0"/>
              <a:t>Here is an example (not for this topic but for a presentation about obedience )</a:t>
            </a:r>
          </a:p>
          <a:p>
            <a:pPr marL="0" indent="0">
              <a:buNone/>
            </a:pP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900" dirty="0">
                <a:effectLst/>
                <a:latin typeface="Calibri" panose="020F0502020204030204" pitchFamily="34" charset="0"/>
                <a:ea typeface="Calibri" panose="020F0502020204030204" pitchFamily="34" charset="0"/>
                <a:cs typeface="Times New Roman" panose="02020603050405020304" pitchFamily="18" charset="0"/>
              </a:rPr>
              <a:t>Banyard, P. (2020) ‘Just following orders?’, in Brace, N. and Byford, J. (eds.) </a:t>
            </a:r>
            <a:r>
              <a:rPr lang="en-GB" sz="1900" i="1" dirty="0">
                <a:effectLst/>
                <a:latin typeface="Calibri" panose="020F0502020204030204" pitchFamily="34" charset="0"/>
                <a:ea typeface="Calibri" panose="020F0502020204030204" pitchFamily="34" charset="0"/>
                <a:cs typeface="Times New Roman" panose="02020603050405020304" pitchFamily="18" charset="0"/>
              </a:rPr>
              <a:t>Investigating Psychology</a:t>
            </a:r>
            <a:r>
              <a:rPr lang="en-GB" sz="1900" dirty="0">
                <a:effectLst/>
                <a:latin typeface="Calibri" panose="020F0502020204030204" pitchFamily="34" charset="0"/>
                <a:ea typeface="Calibri" panose="020F0502020204030204" pitchFamily="34" charset="0"/>
                <a:cs typeface="Times New Roman" panose="02020603050405020304" pitchFamily="18" charset="0"/>
              </a:rPr>
              <a:t>. Oxford: Oxford University Press/Milton Keynes: The Open University, pp.57-97.</a:t>
            </a:r>
          </a:p>
          <a:p>
            <a:pPr marL="0" indent="0">
              <a:buNone/>
            </a:pPr>
            <a:r>
              <a:rPr lang="en-GB" sz="1900" dirty="0">
                <a:effectLst/>
                <a:latin typeface="Calibri" panose="020F0502020204030204" pitchFamily="34" charset="0"/>
                <a:ea typeface="Calibri" panose="020F0502020204030204" pitchFamily="34" charset="0"/>
                <a:cs typeface="Times New Roman" panose="02020603050405020304" pitchFamily="18" charset="0"/>
              </a:rPr>
              <a:t> </a:t>
            </a:r>
          </a:p>
          <a:p>
            <a:pPr marL="0" lvl="0" indent="0">
              <a:buNone/>
            </a:pPr>
            <a:r>
              <a:rPr lang="en-GB" sz="1900" dirty="0">
                <a:effectLst/>
                <a:ea typeface="Calibri" panose="020F0502020204030204" pitchFamily="34" charset="0"/>
                <a:cs typeface="Times New Roman" panose="02020603050405020304" pitchFamily="18" charset="0"/>
              </a:rPr>
              <a:t>This chapter is abou</a:t>
            </a:r>
            <a:r>
              <a:rPr lang="en-GB" sz="1900" dirty="0">
                <a:ea typeface="Calibri" panose="020F0502020204030204" pitchFamily="34" charset="0"/>
                <a:cs typeface="Times New Roman" panose="02020603050405020304" pitchFamily="18" charset="0"/>
              </a:rPr>
              <a:t>t Milgram’s experiment which investigated obedience in controlled laboratory conditions. </a:t>
            </a:r>
            <a:r>
              <a:rPr lang="en-GB" sz="1900" dirty="0">
                <a:effectLst/>
                <a:ea typeface="Calibri" panose="020F0502020204030204" pitchFamily="34" charset="0"/>
                <a:cs typeface="Times New Roman" panose="02020603050405020304" pitchFamily="18" charset="0"/>
              </a:rPr>
              <a:t>This is a reliable source because it is produced by The Open University which is a well-established university with a good reputation for teaching and scholarship. It is also in a book which was published very recently and so I know the information in it will be up-to-date and relevant and this also increases its credibility. I used this </a:t>
            </a:r>
            <a:r>
              <a:rPr lang="en-GB" sz="1900" dirty="0">
                <a:ea typeface="Calibri" panose="020F0502020204030204" pitchFamily="34" charset="0"/>
                <a:cs typeface="Times New Roman" panose="02020603050405020304" pitchFamily="18" charset="0"/>
              </a:rPr>
              <a:t>chapter</a:t>
            </a:r>
            <a:r>
              <a:rPr lang="en-GB" sz="1900" dirty="0">
                <a:effectLst/>
                <a:ea typeface="Calibri" panose="020F0502020204030204" pitchFamily="34" charset="0"/>
                <a:cs typeface="Times New Roman" panose="02020603050405020304" pitchFamily="18" charset="0"/>
              </a:rPr>
              <a:t> to help me understand the aims and procedures </a:t>
            </a:r>
            <a:r>
              <a:rPr lang="en-GB" sz="1900" dirty="0">
                <a:ea typeface="Calibri" panose="020F0502020204030204" pitchFamily="34" charset="0"/>
                <a:cs typeface="Times New Roman" panose="02020603050405020304" pitchFamily="18" charset="0"/>
              </a:rPr>
              <a:t>of Milgram’s research, as well as to consider some additional studies which support his findings about people being inherently obedient which were useful when I was evaluating the study during my presentation.</a:t>
            </a:r>
            <a:endParaRPr lang="en-GB" sz="19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86547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DCF8E-5835-751C-0977-2AE012D8192F}"/>
              </a:ext>
            </a:extLst>
          </p:cNvPr>
          <p:cNvSpPr>
            <a:spLocks noGrp="1"/>
          </p:cNvSpPr>
          <p:nvPr>
            <p:ph type="title"/>
          </p:nvPr>
        </p:nvSpPr>
        <p:spPr>
          <a:xfrm>
            <a:off x="723122" y="269973"/>
            <a:ext cx="10515600" cy="1325563"/>
          </a:xfrm>
        </p:spPr>
        <p:txBody>
          <a:bodyPr>
            <a:normAutofit/>
          </a:bodyPr>
          <a:lstStyle/>
          <a:p>
            <a:pPr algn="ctr"/>
            <a:r>
              <a:rPr lang="en-GB" sz="4000" u="sng" dirty="0">
                <a:latin typeface="+mn-lt"/>
              </a:rPr>
              <a:t>Task 2: Annotated bibliography</a:t>
            </a:r>
          </a:p>
        </p:txBody>
      </p:sp>
      <p:sp>
        <p:nvSpPr>
          <p:cNvPr id="3" name="Content Placeholder 2">
            <a:extLst>
              <a:ext uri="{FF2B5EF4-FFF2-40B4-BE49-F238E27FC236}">
                <a16:creationId xmlns:a16="http://schemas.microsoft.com/office/drawing/2014/main" id="{616FC037-9CFF-CDC2-B0B6-4B3A0BFF87EC}"/>
              </a:ext>
            </a:extLst>
          </p:cNvPr>
          <p:cNvSpPr>
            <a:spLocks noGrp="1"/>
          </p:cNvSpPr>
          <p:nvPr>
            <p:ph idx="1"/>
          </p:nvPr>
        </p:nvSpPr>
        <p:spPr>
          <a:xfrm>
            <a:off x="503853" y="1595536"/>
            <a:ext cx="10954139" cy="5103844"/>
          </a:xfrm>
        </p:spPr>
        <p:txBody>
          <a:bodyPr>
            <a:normAutofit/>
          </a:bodyPr>
          <a:lstStyle/>
          <a:p>
            <a:pPr>
              <a:lnSpc>
                <a:spcPct val="150000"/>
              </a:lnSpc>
            </a:pPr>
            <a:r>
              <a:rPr lang="en-GB" sz="2000" dirty="0">
                <a:effectLst/>
                <a:ea typeface="Times New Roman" panose="02020603050405020304" pitchFamily="18" charset="0"/>
              </a:rPr>
              <a:t>The word count for the annotated bibliography is 1000 words.</a:t>
            </a:r>
          </a:p>
          <a:p>
            <a:pPr>
              <a:lnSpc>
                <a:spcPct val="150000"/>
              </a:lnSpc>
            </a:pPr>
            <a:r>
              <a:rPr lang="en-GB" sz="2000" dirty="0">
                <a:ea typeface="Times New Roman" panose="02020603050405020304" pitchFamily="18" charset="0"/>
              </a:rPr>
              <a:t>This includes the references themselves. </a:t>
            </a:r>
          </a:p>
          <a:p>
            <a:pPr>
              <a:lnSpc>
                <a:spcPct val="150000"/>
              </a:lnSpc>
            </a:pPr>
            <a:r>
              <a:rPr lang="en-GB" sz="2000" dirty="0">
                <a:ea typeface="Times New Roman" panose="02020603050405020304" pitchFamily="18" charset="0"/>
              </a:rPr>
              <a:t>The 10% rule applies (10% under or 10% over the word count is deemed acceptable). </a:t>
            </a:r>
          </a:p>
          <a:p>
            <a:pPr marL="0" lvl="0" indent="0">
              <a:lnSpc>
                <a:spcPct val="150000"/>
              </a:lnSpc>
              <a:buNone/>
            </a:pPr>
            <a:endParaRPr lang="en-GB" sz="2000" dirty="0">
              <a:effectLst/>
              <a:ea typeface="Times New Roman" panose="02020603050405020304" pitchFamily="18" charset="0"/>
            </a:endParaRPr>
          </a:p>
          <a:p>
            <a:pPr marL="0" lvl="0" indent="0">
              <a:lnSpc>
                <a:spcPct val="150000"/>
              </a:lnSpc>
              <a:buNone/>
            </a:pPr>
            <a:r>
              <a:rPr lang="en-GB" sz="2000" dirty="0">
                <a:effectLst/>
                <a:ea typeface="Times New Roman" panose="02020603050405020304" pitchFamily="18" charset="0"/>
              </a:rPr>
              <a:t>A  </a:t>
            </a:r>
            <a:r>
              <a:rPr lang="en-GB" sz="2000" b="1" dirty="0">
                <a:effectLst/>
                <a:ea typeface="Times New Roman" panose="02020603050405020304" pitchFamily="18" charset="0"/>
              </a:rPr>
              <a:t>minimum</a:t>
            </a:r>
            <a:r>
              <a:rPr lang="en-GB" sz="2000" dirty="0">
                <a:effectLst/>
                <a:ea typeface="Times New Roman" panose="02020603050405020304" pitchFamily="18" charset="0"/>
              </a:rPr>
              <a:t> of 6 reliable and credible sources should be listed (in alphabetical order) and annotated.  </a:t>
            </a:r>
          </a:p>
          <a:p>
            <a:pPr marL="0" indent="0">
              <a:buNone/>
            </a:pPr>
            <a:endParaRPr lang="en-GB" sz="2000" dirty="0"/>
          </a:p>
          <a:p>
            <a:pPr marL="0" indent="0" algn="ctr">
              <a:buNone/>
            </a:pPr>
            <a:r>
              <a:rPr lang="en-GB" sz="2000" b="1" dirty="0"/>
              <a:t>I would recommend using at 8. </a:t>
            </a:r>
          </a:p>
          <a:p>
            <a:pPr marL="0" indent="0" algn="ctr">
              <a:buNone/>
            </a:pPr>
            <a:r>
              <a:rPr lang="en-GB" sz="2000" b="1" dirty="0"/>
              <a:t>If you use 8 then you will be writing approximately 125 words for each reference </a:t>
            </a:r>
          </a:p>
          <a:p>
            <a:pPr marL="0" indent="0" algn="ctr">
              <a:buNone/>
            </a:pPr>
            <a:r>
              <a:rPr lang="en-GB" sz="2000" b="1" dirty="0"/>
              <a:t>(that’s the reference itself and your commentary on it). </a:t>
            </a:r>
          </a:p>
        </p:txBody>
      </p:sp>
    </p:spTree>
    <p:extLst>
      <p:ext uri="{BB962C8B-B14F-4D97-AF65-F5344CB8AC3E}">
        <p14:creationId xmlns:p14="http://schemas.microsoft.com/office/powerpoint/2010/main" val="2542942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AD213-DD82-D6C5-0FA6-C16404E08073}"/>
              </a:ext>
            </a:extLst>
          </p:cNvPr>
          <p:cNvSpPr>
            <a:spLocks noGrp="1"/>
          </p:cNvSpPr>
          <p:nvPr>
            <p:ph type="title"/>
          </p:nvPr>
        </p:nvSpPr>
        <p:spPr/>
        <p:txBody>
          <a:bodyPr>
            <a:normAutofit/>
          </a:bodyPr>
          <a:lstStyle/>
          <a:p>
            <a:pPr algn="ctr"/>
            <a:r>
              <a:rPr lang="en-GB" sz="3600" u="sng" dirty="0">
                <a:latin typeface="+mn-lt"/>
              </a:rPr>
              <a:t>What should I be handing in and when? </a:t>
            </a:r>
          </a:p>
        </p:txBody>
      </p:sp>
      <p:graphicFrame>
        <p:nvGraphicFramePr>
          <p:cNvPr id="5" name="Content Placeholder 2">
            <a:extLst>
              <a:ext uri="{FF2B5EF4-FFF2-40B4-BE49-F238E27FC236}">
                <a16:creationId xmlns:a16="http://schemas.microsoft.com/office/drawing/2014/main" id="{A93BC471-F160-977B-EB53-96975134A1D2}"/>
              </a:ext>
            </a:extLst>
          </p:cNvPr>
          <p:cNvGraphicFramePr>
            <a:graphicFrameLocks noGrp="1"/>
          </p:cNvGraphicFramePr>
          <p:nvPr>
            <p:ph idx="1"/>
            <p:extLst>
              <p:ext uri="{D42A27DB-BD31-4B8C-83A1-F6EECF244321}">
                <p14:modId xmlns:p14="http://schemas.microsoft.com/office/powerpoint/2010/main" val="3089766149"/>
              </p:ext>
            </p:extLst>
          </p:nvPr>
        </p:nvGraphicFramePr>
        <p:xfrm>
          <a:off x="838199" y="1825625"/>
          <a:ext cx="1082506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94272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70" descr="&quot;&quot;">
            <a:extLst>
              <a:ext uri="{FF2B5EF4-FFF2-40B4-BE49-F238E27FC236}">
                <a16:creationId xmlns:a16="http://schemas.microsoft.com/office/drawing/2014/main" id="{2C58FAEB-9D0F-48CB-8058-AC6D6C31A698}"/>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533" name="Rectangle 72" descr="&quot;&quot;">
            <a:extLst>
              <a:ext uri="{FF2B5EF4-FFF2-40B4-BE49-F238E27FC236}">
                <a16:creationId xmlns:a16="http://schemas.microsoft.com/office/drawing/2014/main" id="{DD25C0AD-FA81-4F17-96CF-0C3258D53862}"/>
              </a:ext>
            </a:extLst>
          </p:cNvPr>
          <p:cNvSpPr>
            <a:spLocks noGrp="1" noRot="1" noChangeAspect="1" noMove="1" noResize="1" noEditPoints="1" noAdjustHandles="1" noChangeArrowheads="1" noChangeShapeType="1" noTextEdit="1"/>
          </p:cNvSpPr>
          <p:nvPr/>
        </p:nvSpPr>
        <p:spPr>
          <a:xfrm>
            <a:off x="476250" y="479425"/>
            <a:ext cx="11239500" cy="589915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5" name="Rectangle 74" descr="&quot;&quot;">
            <a:extLst>
              <a:ext uri="{FF2B5EF4-FFF2-40B4-BE49-F238E27FC236}">
                <a16:creationId xmlns:a16="http://schemas.microsoft.com/office/drawing/2014/main" id="{10305DAC-06AA-4B29-A14B-7FEC79FE93FF}"/>
              </a:ext>
            </a:extLst>
          </p:cNvPr>
          <p:cNvSpPr>
            <a:spLocks noGrp="1" noRot="1" noChangeAspect="1" noMove="1" noResize="1" noEditPoints="1" noAdjustHandles="1" noChangeArrowheads="1" noChangeShapeType="1" noTextEdit="1"/>
          </p:cNvSpPr>
          <p:nvPr/>
        </p:nvSpPr>
        <p:spPr>
          <a:xfrm>
            <a:off x="642938" y="642938"/>
            <a:ext cx="10906125" cy="557212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6869" name="Picture 2" descr="Does anyone have any questions? - Agent Academy">
            <a:extLst>
              <a:ext uri="{FF2B5EF4-FFF2-40B4-BE49-F238E27FC236}">
                <a16:creationId xmlns:a16="http://schemas.microsoft.com/office/drawing/2014/main" id="{2D2C5521-1233-4933-8C96-BCA70363713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81463" y="1123950"/>
            <a:ext cx="4029075" cy="460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1074</Words>
  <Application>Microsoft Office PowerPoint</Application>
  <PresentationFormat>Widescreen</PresentationFormat>
  <Paragraphs>99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Symbol</vt:lpstr>
      <vt:lpstr>Times New Roman</vt:lpstr>
      <vt:lpstr>Office Theme</vt:lpstr>
      <vt:lpstr>BMHP4003  Psychology for Health and Social Care</vt:lpstr>
      <vt:lpstr>Two assessments</vt:lpstr>
      <vt:lpstr>Assessment 1</vt:lpstr>
      <vt:lpstr>Task 1: Presentation</vt:lpstr>
      <vt:lpstr>Task 1: Presentation</vt:lpstr>
      <vt:lpstr>Task 1: Presentation</vt:lpstr>
      <vt:lpstr>Task 1: Presentation</vt:lpstr>
      <vt:lpstr>Task 1: Presentation</vt:lpstr>
      <vt:lpstr>Task 2:  Annotated bibliography</vt:lpstr>
      <vt:lpstr>Task 2: Annotated bibliography</vt:lpstr>
      <vt:lpstr>Task 2: Annotated bibliography</vt:lpstr>
      <vt:lpstr>Task 2: Annotated bibliography</vt:lpstr>
      <vt:lpstr>What should I be handing in and when?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dc:title>
  <dc:creator>Alice Clayton</dc:creator>
  <cp:lastModifiedBy>Neale Haddon</cp:lastModifiedBy>
  <cp:revision>9</cp:revision>
  <dcterms:created xsi:type="dcterms:W3CDTF">2022-09-21T09:39:26Z</dcterms:created>
  <dcterms:modified xsi:type="dcterms:W3CDTF">2022-09-24T14:01:15Z</dcterms:modified>
</cp:coreProperties>
</file>