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367" r:id="rId6"/>
    <p:sldId id="299" r:id="rId7"/>
    <p:sldId id="263" r:id="rId8"/>
    <p:sldId id="262" r:id="rId9"/>
    <p:sldId id="312" r:id="rId10"/>
    <p:sldId id="270" r:id="rId11"/>
    <p:sldId id="333" r:id="rId12"/>
    <p:sldId id="353" r:id="rId13"/>
    <p:sldId id="357" r:id="rId14"/>
    <p:sldId id="292" r:id="rId15"/>
    <p:sldId id="301" r:id="rId16"/>
    <p:sldId id="315" r:id="rId17"/>
    <p:sldId id="293" r:id="rId18"/>
    <p:sldId id="296" r:id="rId19"/>
    <p:sldId id="294" r:id="rId20"/>
    <p:sldId id="297" r:id="rId21"/>
    <p:sldId id="295" r:id="rId22"/>
    <p:sldId id="298" r:id="rId23"/>
    <p:sldId id="359" r:id="rId24"/>
    <p:sldId id="358" r:id="rId25"/>
    <p:sldId id="334" r:id="rId26"/>
    <p:sldId id="361" r:id="rId27"/>
    <p:sldId id="289" r:id="rId28"/>
    <p:sldId id="274" r:id="rId29"/>
    <p:sldId id="356" r:id="rId30"/>
    <p:sldId id="355" r:id="rId31"/>
    <p:sldId id="321" r:id="rId32"/>
    <p:sldId id="3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varScale="1">
        <p:scale>
          <a:sx n="83" d="100"/>
          <a:sy n="83" d="100"/>
        </p:scale>
        <p:origin x="45" y="21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12A45-3F98-A824-5B17-351D912DA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808BE-100B-1113-A772-A0F28FEC7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560D8-19D7-93AB-184D-0AC4239316BE}"/>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298939C3-8BBA-930E-5AF0-DC72695638C5}"/>
              </a:ext>
            </a:extLst>
          </p:cNvPr>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97490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727420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821364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689368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098102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796967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76928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51D4AA65-9962-02F7-086A-0D35A3C9EEA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60982" y="6436333"/>
            <a:ext cx="1607170" cy="27432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75056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91650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9E7953AA-1FB6-FED1-03F8-F5757D0FBCD7}"/>
              </a:ext>
            </a:extLst>
          </p:cNvPr>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5166358" y="6438975"/>
            <a:ext cx="1859284" cy="31735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6" r:id="rId3"/>
    <p:sldLayoutId id="2147483667" r:id="rId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ebsco-com.ezproxy.uwtsd.ac.uk/c/onvpsy/search/details/662nmxnfzv?db=e001mww"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intranet.uwtsd.ac.uk/departments/library-and-learning-resources/" TargetMode="External"/><Relationship Id="rId5" Type="http://schemas.openxmlformats.org/officeDocument/2006/relationships/hyperlink" Target="https://librarysearch.uwtsd.ac.uk/discovery/fulldisplay?docid=alma99100698527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hyperlink" Target="https://intranet.uwtsd.ac.uk/departments/library-and-learning-resources/academic-and-infoskills/referencing-handbooks"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hyperlink" Target="https://www.mybib.com/" TargetMode="External"/><Relationship Id="rId7" Type="http://schemas.openxmlformats.org/officeDocument/2006/relationships/hyperlink" Target="https://www.youtube.com/channel/UCzmTj_AGeY59VoNv-0SvcCg" TargetMode="External"/><Relationship Id="rId2" Type="http://schemas.openxmlformats.org/officeDocument/2006/relationships/hyperlink" Target="https://intranet.uwtsd.ac.uk/departments/library-and-learning-resources/academic-and-infoskills/refworks" TargetMode="External"/><Relationship Id="rId1" Type="http://schemas.openxmlformats.org/officeDocument/2006/relationships/slideLayout" Target="../slideLayouts/slideLayout4.xml"/><Relationship Id="rId6" Type="http://schemas.openxmlformats.org/officeDocument/2006/relationships/hyperlink" Target="https://www.mendeley.com/" TargetMode="External"/><Relationship Id="rId5" Type="http://schemas.openxmlformats.org/officeDocument/2006/relationships/hyperlink" Target="https://www.zotero.org/" TargetMode="External"/><Relationship Id="rId4" Type="http://schemas.openxmlformats.org/officeDocument/2006/relationships/hyperlink" Target="https://zbib.o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mailto:alison.evans@uwtsd.ac.uk" TargetMode="External"/><Relationship Id="rId3" Type="http://schemas.openxmlformats.org/officeDocument/2006/relationships/image" Target="../media/image24.jpeg"/><Relationship Id="rId7" Type="http://schemas.openxmlformats.org/officeDocument/2006/relationships/hyperlink" Target="https://intranet.uwtsd.ac.uk/departments/library-and-learning-resources/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hyperlink" Target="https://www-citethemrightonline-com.ezproxy.uwtsd.ac.uk/"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hyperlink" Target="mailto:infoskills@uwtsd.ac.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23892" y="4709215"/>
            <a:ext cx="5435249" cy="1046857"/>
          </a:xfrm>
        </p:spPr>
        <p:txBody>
          <a:bodyPr anchor="t"/>
          <a:lstStyle/>
          <a:p>
            <a:r>
              <a:rPr lang="en-GB">
                <a:cs typeface="Calibri Light"/>
              </a:rPr>
              <a:t>Alison Evans</a:t>
            </a:r>
          </a:p>
          <a:p>
            <a:r>
              <a:rPr lang="en-GB">
                <a:cs typeface="Calibri Light"/>
              </a:rPr>
              <a:t>Academic Liaison Librarian</a:t>
            </a:r>
          </a:p>
          <a:p>
            <a:endParaRPr lang="en-GB"/>
          </a:p>
        </p:txBody>
      </p:sp>
      <p:sp>
        <p:nvSpPr>
          <p:cNvPr id="4" name="Title 3"/>
          <p:cNvSpPr>
            <a:spLocks noGrp="1"/>
          </p:cNvSpPr>
          <p:nvPr>
            <p:ph type="title"/>
          </p:nvPr>
        </p:nvSpPr>
        <p:spPr>
          <a:xfrm>
            <a:off x="6426970" y="2934930"/>
            <a:ext cx="5446198" cy="2225400"/>
          </a:xfrm>
        </p:spPr>
        <p:txBody>
          <a:bodyPr anchor="t"/>
          <a:lstStyle/>
          <a:p>
            <a:r>
              <a:rPr lang="en-GB">
                <a:latin typeface="Calibri"/>
                <a:cs typeface="Calibri"/>
              </a:rPr>
              <a:t>Harvard Referencing: The Basics.</a:t>
            </a:r>
            <a:endParaRPr lang="en-GB"/>
          </a:p>
        </p:txBody>
      </p:sp>
      <p:pic>
        <p:nvPicPr>
          <p:cNvPr id="5" name="Picture 7" descr="A picture containing book, striped, sitting, computer&#10;&#10;Description generated with very high confidence">
            <a:extLst>
              <a:ext uri="{FF2B5EF4-FFF2-40B4-BE49-F238E27FC236}">
                <a16:creationId xmlns:a16="http://schemas.microsoft.com/office/drawing/2014/main" id="{BD688D64-4B68-8A64-D712-00CB2246AC65}"/>
              </a:ext>
            </a:extLst>
          </p:cNvPr>
          <p:cNvPicPr>
            <a:picLocks noGrp="1" noChangeAspect="1"/>
          </p:cNvPicPr>
          <p:nvPr>
            <p:ph type="pic" sz="quarter" idx="13"/>
          </p:nvPr>
        </p:nvPicPr>
        <p:blipFill rotWithShape="1">
          <a:blip r:embed="rId3"/>
          <a:srcRect l="20340" r="20340"/>
          <a:stretch/>
        </p:blipFill>
        <p:spPr>
          <a:xfrm>
            <a:off x="0" y="0"/>
            <a:ext cx="6102350" cy="6858000"/>
          </a:xfrm>
        </p:spPr>
      </p:pic>
    </p:spTree>
    <p:custDataLst>
      <p:tags r:id="rId1"/>
    </p:custDataLst>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2FE6D-5B28-0B19-2769-4223D0F5FC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0AEAB0-2926-56EF-D176-91212A67D321}"/>
              </a:ext>
            </a:extLst>
          </p:cNvPr>
          <p:cNvSpPr>
            <a:spLocks noGrp="1"/>
          </p:cNvSpPr>
          <p:nvPr>
            <p:ph type="title"/>
          </p:nvPr>
        </p:nvSpPr>
        <p:spPr>
          <a:xfrm>
            <a:off x="584710" y="80777"/>
            <a:ext cx="6713705" cy="1003916"/>
          </a:xfrm>
        </p:spPr>
        <p:txBody>
          <a:bodyPr>
            <a:normAutofit/>
          </a:bodyPr>
          <a:lstStyle/>
          <a:p>
            <a:r>
              <a:rPr lang="en-GB">
                <a:latin typeface="Calibri"/>
                <a:cs typeface="Calibri"/>
              </a:rPr>
              <a:t>Why reference?</a:t>
            </a:r>
          </a:p>
        </p:txBody>
      </p:sp>
      <p:sp>
        <p:nvSpPr>
          <p:cNvPr id="7" name="TextBox 6">
            <a:extLst>
              <a:ext uri="{FF2B5EF4-FFF2-40B4-BE49-F238E27FC236}">
                <a16:creationId xmlns:a16="http://schemas.microsoft.com/office/drawing/2014/main" id="{4E9772A7-6524-40FF-FCC9-26601B567E98}"/>
              </a:ext>
            </a:extLst>
          </p:cNvPr>
          <p:cNvSpPr txBox="1"/>
          <p:nvPr/>
        </p:nvSpPr>
        <p:spPr>
          <a:xfrm>
            <a:off x="299210" y="1529676"/>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Authors</a:t>
            </a:r>
            <a:r>
              <a:rPr lang="en-GB" sz="2400">
                <a:latin typeface="Calibri"/>
                <a:ea typeface="+mn-lt"/>
                <a:cs typeface="+mn-lt"/>
              </a:rPr>
              <a:t> – to have their work acknowledged, to increase their academic reputation and possibly win funding for further research in the subject area. </a:t>
            </a:r>
            <a:endParaRPr lang="en-US" sz="2400">
              <a:latin typeface="Calibri"/>
              <a:cs typeface="Calibri"/>
            </a:endParaRPr>
          </a:p>
        </p:txBody>
      </p:sp>
      <p:sp>
        <p:nvSpPr>
          <p:cNvPr id="8" name="TextBox 7">
            <a:extLst>
              <a:ext uri="{FF2B5EF4-FFF2-40B4-BE49-F238E27FC236}">
                <a16:creationId xmlns:a16="http://schemas.microsoft.com/office/drawing/2014/main" id="{7C8CD7F7-1038-6D13-C302-19CFF6256596}"/>
              </a:ext>
            </a:extLst>
          </p:cNvPr>
          <p:cNvSpPr txBox="1"/>
          <p:nvPr/>
        </p:nvSpPr>
        <p:spPr>
          <a:xfrm>
            <a:off x="299210" y="2702341"/>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Academic community </a:t>
            </a:r>
            <a:r>
              <a:rPr lang="en-GB" sz="2400">
                <a:latin typeface="Calibri"/>
                <a:ea typeface="+mn-lt"/>
                <a:cs typeface="+mn-lt"/>
              </a:rPr>
              <a:t>- to standardise references, making it easier to find resources and conduct peer review.</a:t>
            </a:r>
            <a:r>
              <a:rPr lang="en-GB" sz="2400">
                <a:latin typeface="Calibri Light"/>
                <a:ea typeface="+mn-lt"/>
                <a:cs typeface="+mn-lt"/>
              </a:rPr>
              <a:t>  </a:t>
            </a:r>
            <a:r>
              <a:rPr lang="en-GB" sz="2400">
                <a:latin typeface="Calibri"/>
                <a:ea typeface="+mn-lt"/>
                <a:cs typeface="+mn-lt"/>
              </a:rPr>
              <a:t>Accurate referencing is the basis of trusted research.</a:t>
            </a:r>
          </a:p>
        </p:txBody>
      </p:sp>
      <p:sp>
        <p:nvSpPr>
          <p:cNvPr id="10" name="TextBox 9">
            <a:extLst>
              <a:ext uri="{FF2B5EF4-FFF2-40B4-BE49-F238E27FC236}">
                <a16:creationId xmlns:a16="http://schemas.microsoft.com/office/drawing/2014/main" id="{5788EEAC-E3E3-F695-104B-CDCE89A0D826}"/>
              </a:ext>
            </a:extLst>
          </p:cNvPr>
          <p:cNvSpPr txBox="1"/>
          <p:nvPr/>
        </p:nvSpPr>
        <p:spPr>
          <a:xfrm>
            <a:off x="327660" y="3875006"/>
            <a:ext cx="11536680" cy="2308324"/>
          </a:xfrm>
          <a:prstGeom prst="rect">
            <a:avLst/>
          </a:prstGeom>
          <a:noFill/>
        </p:spPr>
        <p:txBody>
          <a:bodyPr wrap="square" rtlCol="0">
            <a:spAutoFit/>
          </a:bodyPr>
          <a:lstStyle/>
          <a:p>
            <a:pPr marL="342900" indent="-342900">
              <a:lnSpc>
                <a:spcPct val="100000"/>
              </a:lnSpc>
              <a:spcBef>
                <a:spcPts val="0"/>
              </a:spcBef>
              <a:buFont typeface="Arial,Sans-Serif"/>
              <a:buChar char="•"/>
            </a:pPr>
            <a:r>
              <a:rPr lang="en-GB" sz="2400" b="1" dirty="0">
                <a:latin typeface="Calibri"/>
                <a:cs typeface="Arial"/>
              </a:rPr>
              <a:t> You </a:t>
            </a:r>
            <a:r>
              <a:rPr lang="en-GB" sz="2400" dirty="0">
                <a:latin typeface="Calibri"/>
                <a:cs typeface="Arial"/>
              </a:rPr>
              <a:t>– to correctly incorporate someone else’s ideas, theories or research into your own</a:t>
            </a:r>
          </a:p>
          <a:p>
            <a:r>
              <a:rPr lang="en-GB" sz="2400" dirty="0">
                <a:latin typeface="Calibri"/>
                <a:cs typeface="Arial"/>
              </a:rPr>
              <a:t>      work improves your own understanding. Distinguishes your own work from theirs.</a:t>
            </a:r>
            <a:endParaRPr lang="en-US" sz="2400" dirty="0">
              <a:latin typeface="Calibri"/>
              <a:ea typeface="+mn-lt"/>
              <a:cs typeface="+mn-lt"/>
            </a:endParaRPr>
          </a:p>
          <a:p>
            <a:pPr>
              <a:lnSpc>
                <a:spcPct val="100000"/>
              </a:lnSpc>
              <a:spcBef>
                <a:spcPts val="0"/>
              </a:spcBef>
            </a:pPr>
            <a:r>
              <a:rPr lang="en-GB" sz="2400" dirty="0">
                <a:latin typeface="Calibri"/>
                <a:cs typeface="Arial"/>
              </a:rPr>
              <a:t>   	-  to enable your readers to</a:t>
            </a:r>
            <a:r>
              <a:rPr lang="en-GB" sz="2400" b="1" dirty="0">
                <a:latin typeface="Calibri"/>
                <a:cs typeface="Arial"/>
              </a:rPr>
              <a:t> </a:t>
            </a:r>
            <a:r>
              <a:rPr lang="en-GB" sz="2400" dirty="0">
                <a:latin typeface="Calibri"/>
                <a:cs typeface="Arial"/>
              </a:rPr>
              <a:t>find the sources you have used.        </a:t>
            </a:r>
          </a:p>
          <a:p>
            <a:pPr>
              <a:lnSpc>
                <a:spcPct val="100000"/>
              </a:lnSpc>
              <a:spcBef>
                <a:spcPts val="0"/>
              </a:spcBef>
            </a:pPr>
            <a:r>
              <a:rPr lang="en-GB" sz="2400" dirty="0">
                <a:latin typeface="Calibri"/>
                <a:cs typeface="Arial"/>
              </a:rPr>
              <a:t>	-  to demonstrate the breadth of research undertaken and add academic </a:t>
            </a:r>
          </a:p>
          <a:p>
            <a:r>
              <a:rPr lang="en-GB" sz="2400" dirty="0">
                <a:latin typeface="Calibri"/>
                <a:cs typeface="Arial"/>
              </a:rPr>
              <a:t>      credibility to arguments by providing the evidence behind them. This can lead </a:t>
            </a:r>
          </a:p>
          <a:p>
            <a:pPr>
              <a:lnSpc>
                <a:spcPct val="100000"/>
              </a:lnSpc>
              <a:spcBef>
                <a:spcPts val="0"/>
              </a:spcBef>
            </a:pPr>
            <a:r>
              <a:rPr lang="en-US" sz="2400" dirty="0">
                <a:latin typeface="Calibri"/>
                <a:ea typeface="+mn-lt"/>
                <a:cs typeface="+mn-lt"/>
              </a:rPr>
              <a:t>      to</a:t>
            </a:r>
            <a:r>
              <a:rPr lang="en-GB" sz="2400" dirty="0">
                <a:latin typeface="Calibri"/>
                <a:cs typeface="Arial"/>
              </a:rPr>
              <a:t> a better mark and the avoidance of accidental plagiarism.</a:t>
            </a:r>
            <a:endParaRPr lang="en-US" sz="2400" dirty="0">
              <a:latin typeface="Calibri"/>
              <a:ea typeface="+mn-lt"/>
              <a:cs typeface="+mn-lt"/>
            </a:endParaRPr>
          </a:p>
        </p:txBody>
      </p:sp>
    </p:spTree>
    <p:extLst>
      <p:ext uri="{BB962C8B-B14F-4D97-AF65-F5344CB8AC3E}">
        <p14:creationId xmlns:p14="http://schemas.microsoft.com/office/powerpoint/2010/main" val="23830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301884" y="1476322"/>
            <a:ext cx="11720398" cy="1308442"/>
          </a:xfrm>
        </p:spPr>
        <p:txBody>
          <a:bodyPr vert="horz" lIns="91440" tIns="45720" rIns="91440" bIns="45720" rtlCol="0" anchor="t">
            <a:normAutofit/>
          </a:bodyPr>
          <a:lstStyle/>
          <a:p>
            <a:pPr marL="0" indent="0">
              <a:lnSpc>
                <a:spcPct val="100000"/>
              </a:lnSpc>
              <a:spcBef>
                <a:spcPts val="0"/>
              </a:spcBef>
              <a:buNone/>
            </a:pPr>
            <a:r>
              <a:rPr lang="en-US"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97810" y="69714"/>
            <a:ext cx="10585672" cy="1003916"/>
          </a:xfrm>
        </p:spPr>
        <p:txBody>
          <a:bodyPr>
            <a:normAutofit/>
          </a:bodyPr>
          <a:lstStyle/>
          <a:p>
            <a:r>
              <a:rPr lang="en-GB">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3"/>
          <a:srcRect l="2987" r="2987"/>
          <a:stretch/>
        </p:blipFill>
        <p:spPr>
          <a:xfrm>
            <a:off x="6639792" y="2498786"/>
            <a:ext cx="5116580" cy="3629873"/>
          </a:xfrm>
        </p:spPr>
      </p:pic>
      <p:sp>
        <p:nvSpPr>
          <p:cNvPr id="7" name="TextBox 6">
            <a:extLst>
              <a:ext uri="{FF2B5EF4-FFF2-40B4-BE49-F238E27FC236}">
                <a16:creationId xmlns:a16="http://schemas.microsoft.com/office/drawing/2014/main" id="{75461866-BB47-4F9B-B760-B2A4D7081A88}"/>
              </a:ext>
            </a:extLst>
          </p:cNvPr>
          <p:cNvSpPr txBox="1"/>
          <p:nvPr/>
        </p:nvSpPr>
        <p:spPr>
          <a:xfrm>
            <a:off x="435628" y="2130543"/>
            <a:ext cx="593825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a:latin typeface="Calibri"/>
                <a:cs typeface="Calibri"/>
              </a:rPr>
              <a:t>It can be deliberate or accidental. It is mostly unintentional – poor </a:t>
            </a:r>
            <a:r>
              <a:rPr lang="en-US" sz="2600" err="1">
                <a:latin typeface="Calibri"/>
                <a:cs typeface="Calibri"/>
              </a:rPr>
              <a:t>organisation</a:t>
            </a:r>
            <a:r>
              <a:rPr lang="en-US" sz="2600">
                <a:latin typeface="Calibri"/>
                <a:cs typeface="Calibri"/>
              </a:rPr>
              <a:t>, bad time management, failure to understand expected academic practice or guidance.</a:t>
            </a:r>
          </a:p>
          <a:p>
            <a:endParaRPr lang="en-US" sz="2600" b="1">
              <a:latin typeface="Calibri"/>
              <a:cs typeface="Calibri"/>
            </a:endParaRPr>
          </a:p>
          <a:p>
            <a:pPr marL="457200" indent="-457200">
              <a:buFont typeface="Arial" panose="020B0604020202020204" pitchFamily="34" charset="0"/>
              <a:buChar char="•"/>
            </a:pPr>
            <a:r>
              <a:rPr lang="en-US" sz="2600">
                <a:latin typeface="Calibri"/>
                <a:cs typeface="Calibri"/>
              </a:rPr>
              <a:t>If in doubt, provide correct references. This can include references to your own work, if submitted for a previous</a:t>
            </a:r>
          </a:p>
          <a:p>
            <a:r>
              <a:rPr lang="en-US" sz="2600">
                <a:latin typeface="Calibri"/>
                <a:cs typeface="Calibri"/>
              </a:rPr>
              <a:t>      assignment.</a:t>
            </a:r>
          </a:p>
          <a:p>
            <a:pPr marL="457200" indent="-457200">
              <a:buFont typeface="Arial"/>
              <a:buChar char="•"/>
            </a:pPr>
            <a:endParaRPr lang="en-US" sz="2600">
              <a:latin typeface="Calibri"/>
              <a:cs typeface="Calibri"/>
            </a:endParaRP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39437" y="1655196"/>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This includes</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p>
          <a:p>
            <a:pPr>
              <a:buFont typeface="Arial"/>
              <a:buChar char="•"/>
            </a:pPr>
            <a:r>
              <a:rPr lang="en-GB" sz="2600" dirty="0">
                <a:latin typeface="Calibri"/>
                <a:ea typeface="+mn-lt"/>
                <a:cs typeface="Calibri"/>
              </a:rPr>
              <a:t>Illustrations.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22933" y="1482538"/>
            <a:ext cx="5329426" cy="4643395"/>
          </a:xfrm>
        </p:spPr>
      </p:pic>
      <p:sp>
        <p:nvSpPr>
          <p:cNvPr id="4" name="TextBox 3">
            <a:extLst>
              <a:ext uri="{FF2B5EF4-FFF2-40B4-BE49-F238E27FC236}">
                <a16:creationId xmlns:a16="http://schemas.microsoft.com/office/drawing/2014/main" id="{08DF7E86-14E2-487E-A57F-5D3C3ADA71BD}"/>
              </a:ext>
            </a:extLst>
          </p:cNvPr>
          <p:cNvSpPr txBox="1"/>
          <p:nvPr/>
        </p:nvSpPr>
        <p:spPr>
          <a:xfrm>
            <a:off x="339437" y="5105298"/>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84984" y="1428165"/>
            <a:ext cx="7046822" cy="918448"/>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a:t>
            </a:r>
          </a:p>
          <a:p>
            <a:pPr>
              <a:lnSpc>
                <a:spcPct val="100000"/>
              </a:lnSpc>
              <a:spcBef>
                <a:spcPts val="0"/>
              </a:spcBef>
              <a:buFont typeface="Arial" panose="020B0604020202020204" pitchFamily="34" charset="0"/>
              <a:buChar char="•"/>
            </a:pPr>
            <a:r>
              <a:rPr lang="en-GB" sz="2400" dirty="0">
                <a:latin typeface="Calibri"/>
                <a:cs typeface="Arial"/>
              </a:rPr>
              <a:t>Designed to indicate when you use another person’s work.  </a:t>
            </a:r>
          </a:p>
          <a:p>
            <a:pPr>
              <a:lnSpc>
                <a:spcPct val="100000"/>
              </a:lnSpc>
              <a:spcBef>
                <a:spcPts val="0"/>
              </a:spcBef>
              <a:buFont typeface="Arial" panose="020B0604020202020204" pitchFamily="34" charset="0"/>
              <a:buChar char="•"/>
            </a:pPr>
            <a:r>
              <a:rPr lang="en-GB" sz="2400" dirty="0">
                <a:latin typeface="Calibri"/>
                <a:cs typeface="Arial"/>
              </a:rPr>
              <a:t>Refers to the full reference at the end of the work.</a:t>
            </a:r>
          </a:p>
          <a:p>
            <a:pPr>
              <a:lnSpc>
                <a:spcPct val="100000"/>
              </a:lnSpc>
              <a:spcBef>
                <a:spcPts val="0"/>
              </a:spcBef>
              <a:buFont typeface="Arial" panose="020B0604020202020204" pitchFamily="34" charset="0"/>
              <a:buChar char="•"/>
            </a:pPr>
            <a:r>
              <a:rPr lang="en-GB" sz="2400" dirty="0">
                <a:latin typeface="Calibri"/>
                <a:cs typeface="Arial"/>
              </a:rPr>
              <a:t>Located within the text of an assignment. </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124044" y="-3812"/>
            <a:ext cx="10369775" cy="1003916"/>
          </a:xfrm>
        </p:spPr>
        <p:txBody>
          <a:bodyPr>
            <a:normAutofit fontScale="90000"/>
          </a:bodyPr>
          <a:lstStyle/>
          <a:p>
            <a:pPr algn="ctr"/>
            <a:r>
              <a:rPr lang="en-GB">
                <a:latin typeface="Calibri"/>
                <a:cs typeface="Calibri"/>
              </a:rPr>
              <a:t>Harvard referencing can be broken into 2 parts.</a:t>
            </a:r>
          </a:p>
        </p:txBody>
      </p:sp>
      <p:sp>
        <p:nvSpPr>
          <p:cNvPr id="4" name="TextBox 3">
            <a:extLst>
              <a:ext uri="{FF2B5EF4-FFF2-40B4-BE49-F238E27FC236}">
                <a16:creationId xmlns:a16="http://schemas.microsoft.com/office/drawing/2014/main" id="{E1B6F41F-8845-4603-9389-ECED22BAB179}"/>
              </a:ext>
            </a:extLst>
          </p:cNvPr>
          <p:cNvSpPr txBox="1"/>
          <p:nvPr/>
        </p:nvSpPr>
        <p:spPr>
          <a:xfrm>
            <a:off x="84984" y="3864042"/>
            <a:ext cx="72105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a:t>
            </a:r>
          </a:p>
          <a:p>
            <a:pPr marL="342900" indent="-342900">
              <a:buFont typeface="Arial" panose="020B0604020202020204" pitchFamily="34" charset="0"/>
              <a:buChar char="•"/>
            </a:pPr>
            <a:r>
              <a:rPr lang="en-GB" sz="2400" dirty="0">
                <a:latin typeface="Calibri"/>
                <a:cs typeface="Calibri"/>
              </a:rPr>
              <a:t>Designed to enable readers to locate the resource used.  </a:t>
            </a:r>
          </a:p>
          <a:p>
            <a:pPr marL="342900" indent="-342900">
              <a:buFont typeface="Arial" panose="020B0604020202020204" pitchFamily="34" charset="0"/>
              <a:buChar char="•"/>
            </a:pPr>
            <a:r>
              <a:rPr lang="en-GB" sz="2400" dirty="0">
                <a:latin typeface="Calibri"/>
                <a:cs typeface="Calibri"/>
              </a:rPr>
              <a:t>References are generally compiled as an alphabetical list (by author surname/family name or by title).</a:t>
            </a:r>
          </a:p>
          <a:p>
            <a:pPr marL="342900" indent="-342900">
              <a:buFont typeface="Arial" panose="020B0604020202020204" pitchFamily="34" charset="0"/>
              <a:buChar char="•"/>
            </a:pPr>
            <a:r>
              <a:rPr lang="en-GB" sz="2400" dirty="0">
                <a:latin typeface="Calibri"/>
                <a:cs typeface="Calibri"/>
              </a:rPr>
              <a:t>Located the end of the work, in the </a:t>
            </a:r>
            <a:r>
              <a:rPr lang="en-GB" sz="2400" b="1" dirty="0">
                <a:latin typeface="Calibri"/>
                <a:cs typeface="Calibri"/>
              </a:rPr>
              <a:t>Reference List.</a:t>
            </a:r>
            <a:endParaRPr lang="en-GB" sz="2400" b="1" dirty="0">
              <a:latin typeface="Calibri Light"/>
              <a:cs typeface="Calibri Light"/>
            </a:endParaRPr>
          </a:p>
        </p:txBody>
      </p:sp>
      <p:pic>
        <p:nvPicPr>
          <p:cNvPr id="8" name="Picture Placeholder 7" descr="A picture containing orange, oranges, sliced, cup&#10;&#10;Description generated with very high confidence">
            <a:extLst>
              <a:ext uri="{FF2B5EF4-FFF2-40B4-BE49-F238E27FC236}">
                <a16:creationId xmlns:a16="http://schemas.microsoft.com/office/drawing/2014/main" id="{B0020201-4454-49B3-9C5C-2A272E8C5CAC}"/>
              </a:ext>
            </a:extLst>
          </p:cNvPr>
          <p:cNvPicPr>
            <a:picLocks noGrp="1" noChangeAspect="1"/>
          </p:cNvPicPr>
          <p:nvPr>
            <p:ph type="pic" sz="quarter" idx="13"/>
          </p:nvPr>
        </p:nvPicPr>
        <p:blipFill rotWithShape="1">
          <a:blip r:embed="rId3"/>
          <a:srcRect l="8668" r="8668"/>
          <a:stretch/>
        </p:blipFill>
        <p:spPr>
          <a:xfrm>
            <a:off x="7179737" y="1785060"/>
            <a:ext cx="5012263" cy="3956977"/>
          </a:xfrm>
          <a:prstGeom prst="rect">
            <a:avLst/>
          </a:prstGeom>
        </p:spPr>
      </p:pic>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322755" y="0"/>
            <a:ext cx="11869245" cy="1003916"/>
          </a:xfrm>
        </p:spPr>
        <p:txBody>
          <a:bodyPr>
            <a:normAutofit/>
          </a:bodyPr>
          <a:lstStyle/>
          <a:p>
            <a:r>
              <a:rPr lang="en-GB">
                <a:latin typeface="Calibri"/>
                <a:cs typeface="Calibri"/>
              </a:rPr>
              <a:t>What does it look like?</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2096195" y="1428971"/>
            <a:ext cx="7133043" cy="4293571"/>
          </a:xfrm>
        </p:spPr>
      </p:pic>
      <p:sp>
        <p:nvSpPr>
          <p:cNvPr id="8" name="TextBox 7">
            <a:extLst>
              <a:ext uri="{FF2B5EF4-FFF2-40B4-BE49-F238E27FC236}">
                <a16:creationId xmlns:a16="http://schemas.microsoft.com/office/drawing/2014/main" id="{BA52C8C4-9FE2-9BD8-5201-11DCE98BFE37}"/>
              </a:ext>
            </a:extLst>
          </p:cNvPr>
          <p:cNvSpPr txBox="1"/>
          <p:nvPr/>
        </p:nvSpPr>
        <p:spPr>
          <a:xfrm>
            <a:off x="2096195" y="5903278"/>
            <a:ext cx="74010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
        <p:nvSpPr>
          <p:cNvPr id="2" name="Rectangle 1">
            <a:extLst>
              <a:ext uri="{FF2B5EF4-FFF2-40B4-BE49-F238E27FC236}">
                <a16:creationId xmlns:a16="http://schemas.microsoft.com/office/drawing/2014/main" id="{BB7A366B-66DC-9D61-44D2-872C7A77BB53}"/>
              </a:ext>
            </a:extLst>
          </p:cNvPr>
          <p:cNvSpPr/>
          <p:nvPr/>
        </p:nvSpPr>
        <p:spPr>
          <a:xfrm>
            <a:off x="2857898" y="1715386"/>
            <a:ext cx="421330" cy="2312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910B3DF-DF61-5198-722D-27B12F2E561C}"/>
              </a:ext>
            </a:extLst>
          </p:cNvPr>
          <p:cNvSpPr/>
          <p:nvPr/>
        </p:nvSpPr>
        <p:spPr>
          <a:xfrm>
            <a:off x="6257377" y="1563841"/>
            <a:ext cx="1890824" cy="3827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t>R</a:t>
            </a:r>
          </a:p>
        </p:txBody>
      </p:sp>
      <p:sp>
        <p:nvSpPr>
          <p:cNvPr id="4" name="TextBox 3">
            <a:extLst>
              <a:ext uri="{FF2B5EF4-FFF2-40B4-BE49-F238E27FC236}">
                <a16:creationId xmlns:a16="http://schemas.microsoft.com/office/drawing/2014/main" id="{5013D3EA-A219-E5B2-170C-F74855F3ACC6}"/>
              </a:ext>
            </a:extLst>
          </p:cNvPr>
          <p:cNvSpPr txBox="1"/>
          <p:nvPr/>
        </p:nvSpPr>
        <p:spPr>
          <a:xfrm>
            <a:off x="270203" y="3160256"/>
            <a:ext cx="1411452"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6" name="TextBox 5">
            <a:extLst>
              <a:ext uri="{FF2B5EF4-FFF2-40B4-BE49-F238E27FC236}">
                <a16:creationId xmlns:a16="http://schemas.microsoft.com/office/drawing/2014/main" id="{B5F24445-1CC8-D608-CB0A-C83780AB8046}"/>
              </a:ext>
            </a:extLst>
          </p:cNvPr>
          <p:cNvSpPr txBox="1"/>
          <p:nvPr/>
        </p:nvSpPr>
        <p:spPr>
          <a:xfrm>
            <a:off x="9983814" y="3160257"/>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14" name="Arrow: Left 13">
            <a:extLst>
              <a:ext uri="{FF2B5EF4-FFF2-40B4-BE49-F238E27FC236}">
                <a16:creationId xmlns:a16="http://schemas.microsoft.com/office/drawing/2014/main" id="{ECC6D9F2-78F0-8829-1292-0B832E5E5FF5}"/>
              </a:ext>
            </a:extLst>
          </p:cNvPr>
          <p:cNvSpPr/>
          <p:nvPr/>
        </p:nvSpPr>
        <p:spPr>
          <a:xfrm>
            <a:off x="8807669" y="3333438"/>
            <a:ext cx="1176145"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D4179C52-2783-C99C-8F50-67656E0282FB}"/>
              </a:ext>
            </a:extLst>
          </p:cNvPr>
          <p:cNvSpPr/>
          <p:nvPr/>
        </p:nvSpPr>
        <p:spPr>
          <a:xfrm>
            <a:off x="1681655" y="3333438"/>
            <a:ext cx="1094021"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8046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28079" y="152342"/>
            <a:ext cx="10795518" cy="1003916"/>
          </a:xfrm>
        </p:spPr>
        <p:txBody>
          <a:bodyPr anchor="ctr">
            <a:normAutofit/>
          </a:bodyPr>
          <a:lstStyle/>
          <a:p>
            <a:r>
              <a:rPr lang="en-GB" dirty="0">
                <a:latin typeface="Calibri" panose="020F0502020204030204" pitchFamily="34" charset="0"/>
                <a:cs typeface="Calibri" panose="020F0502020204030204" pitchFamily="34" charset="0"/>
              </a:rPr>
              <a:t>1. Citation.</a:t>
            </a: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35725" y="1504412"/>
            <a:ext cx="11320550" cy="2409220"/>
          </a:xfrm>
        </p:spPr>
        <p:txBody>
          <a:bodyPr vert="horz" lIns="91440" tIns="45720" rIns="91440" bIns="45720" rtlCol="0" anchor="t">
            <a:noAutofit/>
          </a:bodyPr>
          <a:lstStyle/>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Used to let your reader know when you have used the ideas, theories, words or data of another. </a:t>
            </a:r>
            <a:endParaRPr lang="en-US" sz="26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Allows you to acknowledge and discuss their work in your text, by quoting, paraphrasing, or summarizing.</a:t>
            </a: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Forms part of your word count and is therefore brief. </a:t>
            </a:r>
          </a:p>
          <a:p>
            <a:pPr>
              <a:spcBef>
                <a:spcPts val="1200"/>
              </a:spcBef>
              <a:buFont typeface="Arial" panose="020B0604020202020204" pitchFamily="34" charset="0"/>
              <a:buChar char="•"/>
            </a:pPr>
            <a:endParaRPr lang="en-US" sz="2600" dirty="0">
              <a:solidFill>
                <a:srgbClr val="D1428D"/>
              </a:solidFill>
              <a:latin typeface="Calibri" panose="020F0502020204030204" pitchFamily="34" charset="0"/>
              <a:ea typeface="+mn-lt"/>
              <a:cs typeface="Calibri" panose="020F0502020204030204" pitchFamily="34" charset="0"/>
            </a:endParaRPr>
          </a:p>
          <a:p>
            <a:pPr marL="0" indent="0">
              <a:spcBef>
                <a:spcPts val="1200"/>
              </a:spcBef>
              <a:buNone/>
            </a:pPr>
            <a:r>
              <a:rPr lang="en-US" sz="2600" dirty="0">
                <a:latin typeface="Calibri" panose="020F0502020204030204" pitchFamily="34" charset="0"/>
                <a:ea typeface="+mn-lt"/>
                <a:cs typeface="Calibri" panose="020F0502020204030204" pitchFamily="34" charset="0"/>
              </a:rPr>
              <a:t>It contains the following information:</a:t>
            </a:r>
            <a:endParaRPr lang="en-US" sz="2200" dirty="0">
              <a:solidFill>
                <a:srgbClr val="000000"/>
              </a:solidFill>
              <a:latin typeface="Arial"/>
              <a:ea typeface="+mn-lt"/>
              <a:cs typeface="+mn-lt"/>
            </a:endParaRP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Author</a:t>
            </a:r>
            <a:r>
              <a:rPr lang="en-US" sz="2600" dirty="0">
                <a:solidFill>
                  <a:schemeClr val="accent2"/>
                </a:solidFill>
                <a:latin typeface="Calibri" panose="020F0502020204030204" pitchFamily="34" charset="0"/>
                <a:ea typeface="+mn-lt"/>
                <a:cs typeface="Calibri" panose="020F0502020204030204" pitchFamily="34" charset="0"/>
              </a:rPr>
              <a:t> </a:t>
            </a:r>
            <a:r>
              <a:rPr lang="en-US" sz="2600" dirty="0">
                <a:latin typeface="Calibri" panose="020F0502020204030204" pitchFamily="34" charset="0"/>
                <a:ea typeface="+mn-lt"/>
                <a:cs typeface="Calibri" panose="020F0502020204030204" pitchFamily="34" charset="0"/>
              </a:rPr>
              <a:t>surname / family name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Year </a:t>
            </a:r>
            <a:r>
              <a:rPr lang="en-US" sz="2600" dirty="0">
                <a:latin typeface="Calibri" panose="020F0502020204030204" pitchFamily="34" charset="0"/>
                <a:ea typeface="+mn-lt"/>
                <a:cs typeface="Calibri" panose="020F0502020204030204" pitchFamily="34" charset="0"/>
              </a:rPr>
              <a:t>of publication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Page</a:t>
            </a:r>
            <a:r>
              <a:rPr lang="en-US" sz="2600" dirty="0">
                <a:latin typeface="Calibri" panose="020F0502020204030204" pitchFamily="34" charset="0"/>
                <a:ea typeface="+mn-lt"/>
                <a:cs typeface="Calibri" panose="020F0502020204030204" pitchFamily="34" charset="0"/>
              </a:rPr>
              <a:t> numbers / timestamp – if required. Always for direct quotations.</a:t>
            </a: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164942"/>
            <a:ext cx="10795518" cy="1003916"/>
          </a:xfrm>
        </p:spPr>
        <p:txBody>
          <a:bodyPr anchor="ctr">
            <a:normAutofit/>
          </a:bodyPr>
          <a:lstStyle/>
          <a:p>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982" y="2248091"/>
            <a:ext cx="11489036" cy="819419"/>
          </a:xfrm>
        </p:spPr>
        <p:txBody>
          <a:bodyPr vert="horz" lIns="91440" tIns="45720" rIns="91440" bIns="45720" rtlCol="0" anchor="t">
            <a:noAutofit/>
          </a:bodyPr>
          <a:lstStyle/>
          <a:p>
            <a:pPr marL="457200" lvl="1" indent="0">
              <a:spcBef>
                <a:spcPts val="250"/>
              </a:spcBef>
              <a:spcAft>
                <a:spcPts val="250"/>
              </a:spcAft>
              <a:buNone/>
            </a:pPr>
            <a:r>
              <a:rPr lang="en-US" sz="2600" dirty="0">
                <a:solidFill>
                  <a:srgbClr val="000000"/>
                </a:solidFill>
                <a:latin typeface="Calibri"/>
                <a:ea typeface="Calibri"/>
                <a:cs typeface="Calibri"/>
              </a:rPr>
              <a:t>Primary caregivers play a crucial role in the development of a child's emotional and psychological well-being </a:t>
            </a:r>
            <a:r>
              <a:rPr lang="en-US" sz="2600" b="1" dirty="0">
                <a:latin typeface="Calibri"/>
                <a:ea typeface="Calibri"/>
                <a:cs typeface="Calibri"/>
              </a:rPr>
              <a:t>(O’Byrne, 2025, p. 36)</a:t>
            </a:r>
            <a:r>
              <a:rPr lang="en-US" sz="2600" dirty="0">
                <a:latin typeface="Calibri"/>
                <a:ea typeface="Calibri"/>
                <a:cs typeface="Calibri"/>
              </a:rPr>
              <a:t>.</a:t>
            </a:r>
          </a:p>
          <a:p>
            <a:pPr marL="914400" lvl="2"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432445" y="3426501"/>
            <a:ext cx="11118642" cy="1600438"/>
          </a:xfrm>
          <a:prstGeom prst="rect">
            <a:avLst/>
          </a:prstGeom>
          <a:noFill/>
        </p:spPr>
        <p:txBody>
          <a:bodyPr wrap="square" lIns="91440" tIns="45720" rIns="91440" bIns="45720" rtlCol="0" anchor="t">
            <a:spAutoFit/>
          </a:bodyPr>
          <a:lstStyle/>
          <a:p>
            <a:pPr marL="457200" indent="-457200">
              <a:spcBef>
                <a:spcPts val="1200"/>
              </a:spcBef>
              <a:buFont typeface="Arial" panose="020B0604020202020204" pitchFamily="34" charset="0"/>
              <a:buChar char="•"/>
            </a:pPr>
            <a:r>
              <a:rPr lang="en-GB" sz="2600" dirty="0">
                <a:latin typeface="Calibri"/>
                <a:ea typeface="+mn-lt"/>
                <a:cs typeface="Calibri"/>
              </a:rPr>
              <a:t>Author and title enclosed in brackets (parentheses).</a:t>
            </a:r>
          </a:p>
          <a:p>
            <a:pPr marL="457200" indent="-457200">
              <a:spcBef>
                <a:spcPts val="1200"/>
              </a:spcBef>
              <a:buFont typeface="Arial" panose="020B0604020202020204" pitchFamily="34" charset="0"/>
              <a:buChar char="•"/>
            </a:pPr>
            <a:r>
              <a:rPr lang="en-GB" sz="2600" dirty="0">
                <a:latin typeface="Calibri"/>
                <a:ea typeface="+mn-lt"/>
                <a:cs typeface="Calibri"/>
              </a:rPr>
              <a:t>The focus is on the idea, rather than who wrote it.</a:t>
            </a:r>
          </a:p>
          <a:p>
            <a:pPr marL="457200" indent="-457200">
              <a:spcBef>
                <a:spcPts val="1200"/>
              </a:spcBef>
              <a:buFont typeface="Arial" panose="020B0604020202020204" pitchFamily="34" charset="0"/>
              <a:buChar char="•"/>
            </a:pPr>
            <a:r>
              <a:rPr lang="en-GB" sz="2600" dirty="0">
                <a:latin typeface="Calibri"/>
                <a:ea typeface="+mn-lt"/>
                <a:cs typeface="Calibri"/>
              </a:rPr>
              <a:t>Easy to integrate into your writing and synthesise from multiple sources, e.g.</a:t>
            </a:r>
          </a:p>
        </p:txBody>
      </p:sp>
      <p:sp>
        <p:nvSpPr>
          <p:cNvPr id="6" name="TextBox 5">
            <a:extLst>
              <a:ext uri="{FF2B5EF4-FFF2-40B4-BE49-F238E27FC236}">
                <a16:creationId xmlns:a16="http://schemas.microsoft.com/office/drawing/2014/main" id="{1F31C892-6876-A77F-0620-BF1E476AEE43}"/>
              </a:ext>
            </a:extLst>
          </p:cNvPr>
          <p:cNvSpPr txBox="1"/>
          <p:nvPr/>
        </p:nvSpPr>
        <p:spPr>
          <a:xfrm>
            <a:off x="432445" y="1483131"/>
            <a:ext cx="6882754" cy="492443"/>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Parenthetical citation.</a:t>
            </a:r>
          </a:p>
        </p:txBody>
      </p:sp>
      <p:sp>
        <p:nvSpPr>
          <p:cNvPr id="4" name="TextBox 3">
            <a:extLst>
              <a:ext uri="{FF2B5EF4-FFF2-40B4-BE49-F238E27FC236}">
                <a16:creationId xmlns:a16="http://schemas.microsoft.com/office/drawing/2014/main" id="{22108C1D-672C-B838-1504-87BB4E7D2C31}"/>
              </a:ext>
            </a:extLst>
          </p:cNvPr>
          <p:cNvSpPr txBox="1"/>
          <p:nvPr/>
        </p:nvSpPr>
        <p:spPr>
          <a:xfrm>
            <a:off x="432445" y="5131837"/>
            <a:ext cx="11118642" cy="892552"/>
          </a:xfrm>
          <a:prstGeom prst="rect">
            <a:avLst/>
          </a:prstGeom>
          <a:noFill/>
        </p:spPr>
        <p:txBody>
          <a:bodyPr wrap="square" rtlCol="0">
            <a:spAutoFit/>
          </a:bodyPr>
          <a:lstStyle/>
          <a:p>
            <a:r>
              <a:rPr lang="en-GB" sz="2600" dirty="0">
                <a:latin typeface="Calibri"/>
                <a:ea typeface="+mn-lt"/>
                <a:cs typeface="Calibri"/>
              </a:rPr>
              <a:t>Critical thinking is crucial for the evaluation of academic resources </a:t>
            </a:r>
            <a:r>
              <a:rPr lang="en-GB" sz="2600" b="1" dirty="0">
                <a:latin typeface="Calibri"/>
                <a:ea typeface="+mn-lt"/>
                <a:cs typeface="Calibri"/>
              </a:rPr>
              <a:t>(Smith, 2020; Thomas, 2022; Williams, 2023)</a:t>
            </a:r>
            <a:r>
              <a:rPr lang="en-GB" sz="2600" dirty="0">
                <a:latin typeface="Calibri"/>
                <a:ea typeface="+mn-lt"/>
                <a:cs typeface="Calibri"/>
              </a:rPr>
              <a:t>.</a:t>
            </a:r>
            <a:endParaRPr lang="en-GB" sz="2600" dirty="0"/>
          </a:p>
        </p:txBody>
      </p:sp>
    </p:spTree>
    <p:extLst>
      <p:ext uri="{BB962C8B-B14F-4D97-AF65-F5344CB8AC3E}">
        <p14:creationId xmlns:p14="http://schemas.microsoft.com/office/powerpoint/2010/main" val="382258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80941" y="2081304"/>
            <a:ext cx="10389043" cy="1347696"/>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600" b="1" dirty="0">
                <a:latin typeface="Calibri"/>
                <a:ea typeface="Calibri"/>
                <a:cs typeface="Calibri"/>
              </a:rPr>
              <a:t>Roberts (2022) </a:t>
            </a:r>
            <a:r>
              <a:rPr lang="en-US" sz="2600" dirty="0">
                <a:latin typeface="Calibri"/>
                <a:ea typeface="Calibri"/>
                <a:cs typeface="Calibri"/>
              </a:rPr>
              <a:t>argued that here is a danger when news coverage is falsely unbalanced.</a:t>
            </a:r>
          </a:p>
          <a:p>
            <a:pPr marL="0" indent="0">
              <a:spcBef>
                <a:spcPts val="250"/>
              </a:spcBef>
              <a:spcAft>
                <a:spcPts val="250"/>
              </a:spcAft>
              <a:buNone/>
            </a:pP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625506" y="1518853"/>
            <a:ext cx="4956035" cy="492443"/>
          </a:xfrm>
          <a:prstGeom prst="rect">
            <a:avLst/>
          </a:prstGeom>
          <a:noFill/>
        </p:spPr>
        <p:txBody>
          <a:bodyPr wrap="square" lIns="91440" tIns="45720" rIns="91440" bIns="45720" rtlCol="0" anchor="t">
            <a:spAutoFit/>
          </a:bodyPr>
          <a:lstStyle/>
          <a:p>
            <a:pPr>
              <a:spcBef>
                <a:spcPts val="1200"/>
              </a:spcBef>
            </a:pPr>
            <a:r>
              <a:rPr lang="en-GB" sz="2600" b="1">
                <a:latin typeface="Calibri" panose="020F0502020204030204" pitchFamily="34" charset="0"/>
                <a:ea typeface="+mn-lt"/>
                <a:cs typeface="Calibri" panose="020F0502020204030204" pitchFamily="34" charset="0"/>
              </a:rPr>
              <a:t>Narrative citation.</a:t>
            </a:r>
          </a:p>
        </p:txBody>
      </p:sp>
      <p:sp>
        <p:nvSpPr>
          <p:cNvPr id="7" name="TextBox 6">
            <a:extLst>
              <a:ext uri="{FF2B5EF4-FFF2-40B4-BE49-F238E27FC236}">
                <a16:creationId xmlns:a16="http://schemas.microsoft.com/office/drawing/2014/main" id="{7B292121-A7A8-E02F-16AF-FCA43F2B4907}"/>
              </a:ext>
            </a:extLst>
          </p:cNvPr>
          <p:cNvSpPr txBox="1"/>
          <p:nvPr/>
        </p:nvSpPr>
        <p:spPr>
          <a:xfrm>
            <a:off x="698242" y="3758349"/>
            <a:ext cx="10389042" cy="2092881"/>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Author surname becomes part of your narrative or text; only the year is  enclosed in brackets. </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The focus is on the author’s view or opinion.</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Difficult to synthesise multiple opinions and sources.  Overuse can disrupt the flow of your writing.</a:t>
            </a:r>
          </a:p>
        </p:txBody>
      </p:sp>
    </p:spTree>
    <p:extLst>
      <p:ext uri="{BB962C8B-B14F-4D97-AF65-F5344CB8AC3E}">
        <p14:creationId xmlns:p14="http://schemas.microsoft.com/office/powerpoint/2010/main" val="290425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3693319"/>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a:t>
            </a:r>
            <a:r>
              <a:rPr lang="en-GB" sz="2600" dirty="0" err="1">
                <a:latin typeface="Calibri" panose="020F0502020204030204" pitchFamily="34" charset="0"/>
                <a:cs typeface="Calibri" panose="020F0502020204030204" pitchFamily="34" charset="0"/>
              </a:rPr>
              <a:t>edn</a:t>
            </a:r>
            <a:r>
              <a:rPr lang="en-GB" sz="2600" dirty="0">
                <a:latin typeface="Calibri" panose="020F0502020204030204" pitchFamily="34" charset="0"/>
                <a:cs typeface="Calibri" panose="020F0502020204030204" pitchFamily="34" charset="0"/>
              </a:rPr>
              <a:t>.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Where?</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Always</a:t>
            </a:r>
            <a:r>
              <a:rPr lang="en-US" sz="2600" dirty="0">
                <a:latin typeface="Calibri"/>
                <a:ea typeface="Calibri"/>
                <a:cs typeface="Calibri"/>
              </a:rPr>
              <a:t> contains the above 4 elements in the same order.</a:t>
            </a:r>
          </a:p>
          <a:p>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11" name="Rectangle: Rounded Corners 10">
            <a:extLst>
              <a:ext uri="{FF2B5EF4-FFF2-40B4-BE49-F238E27FC236}">
                <a16:creationId xmlns:a16="http://schemas.microsoft.com/office/drawing/2014/main" id="{02CFE1C5-9BF3-CAB0-E66F-94F9EE1A4EEA}"/>
              </a:ext>
            </a:extLst>
          </p:cNvPr>
          <p:cNvSpPr/>
          <p:nvPr/>
        </p:nvSpPr>
        <p:spPr>
          <a:xfrm>
            <a:off x="8520962" y="2593815"/>
            <a:ext cx="3305146" cy="987136"/>
          </a:xfrm>
          <a:prstGeom prst="round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FB254E4-1C97-F244-4B4E-63D0C6482CC9}"/>
              </a:ext>
            </a:extLst>
          </p:cNvPr>
          <p:cNvCxnSpPr/>
          <p:nvPr/>
        </p:nvCxnSpPr>
        <p:spPr>
          <a:xfrm>
            <a:off x="9271971" y="3598213"/>
            <a:ext cx="0" cy="768806"/>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32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10"/>
          </p:nvPr>
        </p:nvSpPr>
        <p:spPr>
          <a:xfrm>
            <a:off x="105540" y="1284954"/>
            <a:ext cx="11276351" cy="560977"/>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dirty="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105540" y="1675299"/>
            <a:ext cx="1221622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etc. Usually found on the detailed record or first page of a resource. It is permanent and will not change, so no accession date is necessary. Do not include a full stop at the end of the reference.</a:t>
            </a:r>
          </a:p>
          <a:p>
            <a:endParaRPr lang="en-GB" sz="2200" dirty="0">
              <a:latin typeface="Calibri"/>
              <a:cs typeface="Calibri"/>
            </a:endParaRPr>
          </a:p>
          <a:p>
            <a:r>
              <a:rPr lang="en-GB" sz="2200" dirty="0">
                <a:solidFill>
                  <a:srgbClr val="C00000"/>
                </a:solidFill>
                <a:latin typeface="Calibri"/>
                <a:ea typeface="+mn-lt"/>
                <a:cs typeface="Calibri"/>
              </a:rPr>
              <a:t>Van Dis, E.A.M. </a:t>
            </a:r>
            <a:r>
              <a:rPr lang="en-GB" sz="2200" i="1" dirty="0">
                <a:solidFill>
                  <a:srgbClr val="C00000"/>
                </a:solidFill>
                <a:latin typeface="Calibri"/>
                <a:ea typeface="+mn-lt"/>
                <a:cs typeface="Calibri"/>
              </a:rPr>
              <a:t>et al</a:t>
            </a:r>
            <a:r>
              <a:rPr lang="en-GB" sz="2200" dirty="0">
                <a:solidFill>
                  <a:srgbClr val="C00000"/>
                </a:solidFill>
                <a:latin typeface="Calibri"/>
                <a:ea typeface="+mn-lt"/>
                <a:cs typeface="Calibri"/>
              </a:rPr>
              <a:t>. </a:t>
            </a:r>
            <a:r>
              <a:rPr lang="en-GB" sz="2200" dirty="0">
                <a:solidFill>
                  <a:srgbClr val="7030A0"/>
                </a:solidFill>
                <a:latin typeface="Calibri"/>
                <a:ea typeface="+mn-lt"/>
                <a:cs typeface="Calibri"/>
              </a:rPr>
              <a:t>(2023)</a:t>
            </a:r>
            <a:r>
              <a:rPr lang="en-GB" sz="2200" dirty="0">
                <a:latin typeface="Calibri"/>
                <a:ea typeface="+mn-lt"/>
                <a:cs typeface="Calibri"/>
              </a:rPr>
              <a:t> </a:t>
            </a:r>
            <a:r>
              <a:rPr lang="en-GB" sz="2200" dirty="0">
                <a:solidFill>
                  <a:srgbClr val="00B050"/>
                </a:solidFill>
                <a:latin typeface="Calibri"/>
                <a:ea typeface="+mn-lt"/>
                <a:cs typeface="Calibri"/>
              </a:rPr>
              <a:t>‘ChatGPT: five priorities for research’, </a:t>
            </a:r>
            <a:r>
              <a:rPr lang="en-GB" sz="2200" i="1" dirty="0">
                <a:solidFill>
                  <a:srgbClr val="00B050"/>
                </a:solidFill>
                <a:latin typeface="Calibri"/>
                <a:ea typeface="+mn-lt"/>
                <a:cs typeface="Calibri"/>
              </a:rPr>
              <a:t>Nature </a:t>
            </a:r>
            <a:r>
              <a:rPr lang="en-GB" sz="2200" dirty="0">
                <a:solidFill>
                  <a:srgbClr val="00B050"/>
                </a:solidFill>
                <a:latin typeface="Calibri"/>
                <a:ea typeface="+mn-lt"/>
                <a:cs typeface="Calibri"/>
              </a:rPr>
              <a:t>614(7947), pp. 224-226</a:t>
            </a:r>
            <a:r>
              <a:rPr lang="en-GB" sz="2200" i="1" dirty="0">
                <a:solidFill>
                  <a:srgbClr val="00B050"/>
                </a:solidFill>
                <a:latin typeface="Calibri"/>
                <a:ea typeface="+mn-lt"/>
                <a:cs typeface="Calibri"/>
              </a:rPr>
              <a:t>. </a:t>
            </a:r>
            <a:r>
              <a:rPr lang="en-GB" sz="2200" dirty="0">
                <a:solidFill>
                  <a:srgbClr val="0070C0"/>
                </a:solidFill>
                <a:latin typeface="Calibri"/>
                <a:ea typeface="+mn-lt"/>
                <a:cs typeface="Calibri"/>
              </a:rPr>
              <a:t>Available at: https://doi.org/10.1111/bjso.12867</a:t>
            </a:r>
          </a:p>
        </p:txBody>
      </p:sp>
      <p:sp>
        <p:nvSpPr>
          <p:cNvPr id="5" name="TextBox 4">
            <a:extLst>
              <a:ext uri="{FF2B5EF4-FFF2-40B4-BE49-F238E27FC236}">
                <a16:creationId xmlns:a16="http://schemas.microsoft.com/office/drawing/2014/main" id="{55FF09D4-7CFF-4AF7-BF68-B865BA3B60A7}"/>
              </a:ext>
            </a:extLst>
          </p:cNvPr>
          <p:cNvSpPr txBox="1"/>
          <p:nvPr/>
        </p:nvSpPr>
        <p:spPr>
          <a:xfrm>
            <a:off x="105540" y="3871385"/>
            <a:ext cx="1170586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p>
          <a:p>
            <a:endParaRPr lang="en-GB" sz="2200" dirty="0">
              <a:latin typeface="Calibri"/>
              <a:cs typeface="Calibri"/>
            </a:endParaRPr>
          </a:p>
          <a:p>
            <a:r>
              <a:rPr lang="en-GB" sz="2200" dirty="0">
                <a:solidFill>
                  <a:srgbClr val="C00000"/>
                </a:solidFill>
                <a:latin typeface="Calibri"/>
                <a:cs typeface="Calibri Light"/>
              </a:rPr>
              <a:t>Stewart, G.</a:t>
            </a:r>
            <a:r>
              <a:rPr lang="en-GB" sz="2200" dirty="0">
                <a:solidFill>
                  <a:srgbClr val="000000"/>
                </a:solidFill>
                <a:latin typeface="Calibri"/>
                <a:cs typeface="Calibri Light"/>
              </a:rPr>
              <a:t> </a:t>
            </a:r>
            <a:r>
              <a:rPr lang="en-GB" sz="2200" dirty="0">
                <a:solidFill>
                  <a:srgbClr val="7030A0"/>
                </a:solidFill>
                <a:latin typeface="Calibri"/>
                <a:cs typeface="Calibri Light"/>
              </a:rPr>
              <a:t>(2023) </a:t>
            </a:r>
            <a:r>
              <a:rPr lang="en-GB" sz="2200" i="1" dirty="0">
                <a:solidFill>
                  <a:srgbClr val="00B050"/>
                </a:solidFill>
                <a:latin typeface="Calibri"/>
                <a:cs typeface="Calibri Light"/>
              </a:rPr>
              <a:t>On the institutional work of widening participation practice. </a:t>
            </a:r>
            <a:r>
              <a:rPr lang="en-GB" sz="2200" dirty="0">
                <a:solidFill>
                  <a:srgbClr val="00B050"/>
                </a:solidFill>
                <a:latin typeface="Calibri"/>
                <a:cs typeface="Calibri Light"/>
              </a:rPr>
              <a:t>PhD thesis. University of Oxford.</a:t>
            </a:r>
            <a:r>
              <a:rPr lang="en-GB" sz="2200" dirty="0">
                <a:latin typeface="Calibri"/>
                <a:cs typeface="Calibri Light"/>
              </a:rPr>
              <a:t> </a:t>
            </a:r>
            <a:r>
              <a:rPr lang="en-GB" sz="2200" dirty="0">
                <a:solidFill>
                  <a:srgbClr val="0070C0"/>
                </a:solidFill>
                <a:latin typeface="Calibri"/>
                <a:cs typeface="Calibri Light"/>
              </a:rPr>
              <a:t>Available at: https://ora.ox.ac.uk/objects/uuid.22be9c12-1d1f-4e3d-87d9-bab-084b2ad6e (Accessed: 19 May 2025).</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410905" y="2451219"/>
            <a:ext cx="5336990" cy="20966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If you can’t find an appropriate example, you can construct a citation and reference for any type of work by putting together the different parts and elements used in Harvard.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369988" y="181621"/>
            <a:ext cx="10476612" cy="859754"/>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5663112" y="2290445"/>
            <a:ext cx="6117983" cy="3232408"/>
          </a:xfrm>
        </p:spPr>
      </p:pic>
      <p:sp>
        <p:nvSpPr>
          <p:cNvPr id="4" name="TextBox 3">
            <a:extLst>
              <a:ext uri="{FF2B5EF4-FFF2-40B4-BE49-F238E27FC236}">
                <a16:creationId xmlns:a16="http://schemas.microsoft.com/office/drawing/2014/main" id="{552DE68E-CE12-71CA-5B54-5C72D6EDB32D}"/>
              </a:ext>
            </a:extLst>
          </p:cNvPr>
          <p:cNvSpPr txBox="1"/>
          <p:nvPr/>
        </p:nvSpPr>
        <p:spPr>
          <a:xfrm>
            <a:off x="369988" y="1198440"/>
            <a:ext cx="11452024"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 correct example which matches your source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369988" y="4841658"/>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a:t>
            </a:r>
            <a:r>
              <a:rPr lang="en-GB" sz="2600" i="1" dirty="0">
                <a:latin typeface="Calibri" panose="020F0502020204030204" pitchFamily="34" charset="0"/>
                <a:cs typeface="Calibri" panose="020F0502020204030204" pitchFamily="34" charset="0"/>
              </a:rPr>
              <a:t>typeface</a:t>
            </a:r>
            <a:r>
              <a:rPr lang="en-GB" sz="2600" dirty="0">
                <a:latin typeface="Calibri" panose="020F0502020204030204" pitchFamily="34" charset="0"/>
                <a:cs typeface="Calibri" panose="020F0502020204030204" pitchFamily="34" charset="0"/>
              </a:rPr>
              <a:t> are important.</a:t>
            </a:r>
          </a:p>
        </p:txBody>
      </p:sp>
    </p:spTree>
    <p:extLst>
      <p:ext uri="{BB962C8B-B14F-4D97-AF65-F5344CB8AC3E}">
        <p14:creationId xmlns:p14="http://schemas.microsoft.com/office/powerpoint/2010/main" val="295649460"/>
      </p:ext>
    </p:extLst>
  </p:cSld>
  <p:clrMapOvr>
    <a:masterClrMapping/>
  </p:clrMapOvr>
  <p:transition spd="slow">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p:nvPr>
        </p:nvSpPr>
        <p:spPr>
          <a:xfrm>
            <a:off x="291274" y="124321"/>
            <a:ext cx="11399281" cy="1003916"/>
          </a:xfrm>
        </p:spPr>
        <p:txBody>
          <a:bodyPr/>
          <a:lstStyle/>
          <a:p>
            <a:r>
              <a:rPr lang="en-GB">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959627" y="1588462"/>
            <a:ext cx="4025088"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7057127" y="3067894"/>
            <a:ext cx="3823914"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7161817" y="4665041"/>
            <a:ext cx="5101233" cy="1569660"/>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URL = address bar at top of screen.</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1274" y="3026879"/>
            <a:ext cx="6037964" cy="3113325"/>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p:nvPr>
        </p:nvSpPr>
        <p:spPr>
          <a:xfrm>
            <a:off x="836787" y="44466"/>
            <a:ext cx="6535246" cy="1003916"/>
          </a:xfrm>
        </p:spPr>
        <p:txBody>
          <a:bodyPr/>
          <a:lstStyle/>
          <a:p>
            <a:r>
              <a:rPr lang="en-GB">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10"/>
          </p:nvPr>
        </p:nvSpPr>
        <p:spPr>
          <a:xfrm>
            <a:off x="836787" y="1426464"/>
            <a:ext cx="10772428" cy="2142111"/>
          </a:xfrm>
        </p:spPr>
        <p:txBody>
          <a:bodyPr vert="horz" lIns="91440" tIns="45720" rIns="91440" bIns="45720" rtlCol="0" anchor="t">
            <a:normAutofit/>
          </a:bodyPr>
          <a:lstStyle/>
          <a:p>
            <a:pPr marL="0" indent="0">
              <a:buNone/>
            </a:pPr>
            <a:r>
              <a:rPr lang="en-GB" b="1" dirty="0">
                <a:latin typeface="Calibri"/>
                <a:cs typeface="Calibri Light"/>
              </a:rPr>
              <a:t>Print / print and electronic</a:t>
            </a:r>
            <a:endParaRPr lang="en-GB" b="1" dirty="0">
              <a:latin typeface="Calibri Light"/>
              <a:cs typeface="Calibri Light"/>
            </a:endParaRPr>
          </a:p>
          <a:p>
            <a:pPr marL="0" indent="0">
              <a:buNone/>
            </a:pPr>
            <a:endParaRPr lang="en-GB" dirty="0">
              <a:latin typeface="Calibri"/>
              <a:cs typeface="Calibri Light"/>
            </a:endParaRPr>
          </a:p>
          <a:p>
            <a:pPr marL="0" indent="0">
              <a:buNone/>
            </a:pPr>
            <a:r>
              <a:rPr lang="en-GB" dirty="0">
                <a:latin typeface="Calibri"/>
                <a:cs typeface="Calibri Light"/>
              </a:rPr>
              <a:t>Burke, T. (ed.) (2024) </a:t>
            </a:r>
            <a:r>
              <a:rPr lang="en-GB" i="1" dirty="0">
                <a:latin typeface="Calibri"/>
                <a:cs typeface="Calibri Light"/>
              </a:rPr>
              <a:t>Education in deprived city areas, 1890-1939</a:t>
            </a:r>
            <a:r>
              <a:rPr lang="en-GB" dirty="0">
                <a:latin typeface="Calibri"/>
                <a:cs typeface="Calibri Light"/>
              </a:rPr>
              <a:t>. 2nd rev. </a:t>
            </a:r>
            <a:r>
              <a:rPr lang="en-GB" dirty="0" err="1">
                <a:latin typeface="Calibri"/>
                <a:cs typeface="Calibri Light"/>
              </a:rPr>
              <a:t>edn</a:t>
            </a:r>
            <a:r>
              <a:rPr lang="en-GB" dirty="0">
                <a:latin typeface="Calibri"/>
                <a:cs typeface="Calibri Light"/>
              </a:rPr>
              <a:t>.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87588" y="3568575"/>
            <a:ext cx="1076729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dirty="0">
              <a:cs typeface="Calibri Light"/>
            </a:endParaRPr>
          </a:p>
          <a:p>
            <a:pPr algn="l"/>
            <a:endParaRPr lang="en-GB" sz="2800" dirty="0">
              <a:latin typeface="Calibri"/>
              <a:cs typeface="Calibri"/>
            </a:endParaRPr>
          </a:p>
          <a:p>
            <a:r>
              <a:rPr lang="en-GB" sz="2800" dirty="0">
                <a:latin typeface="Calibri"/>
                <a:cs typeface="Calibri"/>
              </a:rPr>
              <a:t>Thrupp, M. </a:t>
            </a:r>
            <a:r>
              <a:rPr lang="en-GB" sz="2800" i="1" dirty="0">
                <a:latin typeface="Calibri"/>
                <a:cs typeface="Calibri"/>
              </a:rPr>
              <a:t>et al. </a:t>
            </a:r>
            <a:r>
              <a:rPr lang="en-GB" sz="2800" dirty="0">
                <a:latin typeface="Calibri"/>
                <a:cs typeface="Calibri"/>
              </a:rPr>
              <a:t>(2023) </a:t>
            </a:r>
            <a:r>
              <a:rPr lang="en-GB" sz="2800" i="1" dirty="0">
                <a:latin typeface="Calibri"/>
                <a:cs typeface="Calibri"/>
              </a:rPr>
              <a:t>Finland’s famous education system: unvarnished insights into Finnish schooling. </a:t>
            </a:r>
            <a:r>
              <a:rPr lang="en-GB" sz="2800" dirty="0">
                <a:latin typeface="Calibri"/>
                <a:cs typeface="Calibri"/>
              </a:rPr>
              <a:t>Available at: </a:t>
            </a:r>
            <a:r>
              <a:rPr lang="en-US" sz="2800" dirty="0">
                <a:hlinkClick r:id="rId2"/>
              </a:rPr>
              <a:t>‪‪</a:t>
            </a:r>
            <a:r>
              <a:rPr lang="en-US" sz="2800" dirty="0">
                <a:latin typeface="Calibri" panose="020F0502020204030204" pitchFamily="34" charset="0"/>
                <a:cs typeface="Calibri" panose="020F0502020204030204" pitchFamily="34" charset="0"/>
              </a:rPr>
              <a:t>https://research-ebsco-com.ezproxy.uwtsd.ac.uk/c/onvpsy/search/details/662nmxnfz?db=e001mww </a:t>
            </a:r>
            <a:r>
              <a:rPr lang="en-GB" sz="2800" dirty="0">
                <a:latin typeface="Calibri"/>
                <a:cs typeface="Calibri"/>
              </a:rPr>
              <a:t>(Accessed: 5 June 2024).</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p:nvPr>
        </p:nvSpPr>
        <p:spPr>
          <a:xfrm>
            <a:off x="738650" y="32920"/>
            <a:ext cx="10068155" cy="1003916"/>
          </a:xfrm>
        </p:spPr>
        <p:txBody>
          <a:bodyPr/>
          <a:lstStyle/>
          <a:p>
            <a:r>
              <a:rPr lang="en-GB">
                <a:latin typeface="Calibri"/>
                <a:cs typeface="Calibri"/>
              </a:rPr>
              <a:t>Harvard referencing books: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10"/>
          </p:nvPr>
        </p:nvSpPr>
        <p:spPr>
          <a:xfrm>
            <a:off x="773286" y="3156673"/>
            <a:ext cx="10478019" cy="1566449"/>
          </a:xfrm>
        </p:spPr>
        <p:txBody>
          <a:bodyPr vert="horz" lIns="91440" tIns="45720" rIns="91440" bIns="45720" rtlCol="0" anchor="t">
            <a:normAutofit/>
          </a:bodyPr>
          <a:lstStyle/>
          <a:p>
            <a:pPr marL="0" indent="0">
              <a:buNone/>
            </a:pPr>
            <a:r>
              <a:rPr lang="en-GB" dirty="0">
                <a:latin typeface="Calibri"/>
                <a:cs typeface="Calibri Light"/>
              </a:rPr>
              <a:t>5 errors.</a:t>
            </a:r>
          </a:p>
          <a:p>
            <a:pPr marL="0" indent="0">
              <a:buNone/>
            </a:pPr>
            <a:r>
              <a:rPr lang="en-GB" dirty="0">
                <a:latin typeface="Calibri"/>
                <a:cs typeface="Calibri Light"/>
              </a:rPr>
              <a:t>Phillip</a:t>
            </a:r>
            <a:r>
              <a:rPr lang="en-GB" dirty="0">
                <a:solidFill>
                  <a:srgbClr val="C00000"/>
                </a:solidFill>
                <a:latin typeface="Calibri"/>
                <a:cs typeface="Calibri Light"/>
              </a:rPr>
              <a:t>s </a:t>
            </a:r>
            <a:r>
              <a:rPr lang="en-GB" dirty="0">
                <a:latin typeface="Calibri"/>
                <a:cs typeface="Calibri Light"/>
              </a:rPr>
              <a:t>W.J. (</a:t>
            </a:r>
            <a:r>
              <a:rPr lang="en-GB" dirty="0">
                <a:solidFill>
                  <a:srgbClr val="C00000"/>
                </a:solidFill>
                <a:latin typeface="Calibri"/>
                <a:cs typeface="Calibri Light"/>
              </a:rPr>
              <a:t>editor</a:t>
            </a:r>
            <a:r>
              <a:rPr lang="en-GB" dirty="0">
                <a:solidFill>
                  <a:srgbClr val="000000"/>
                </a:solidFill>
                <a:latin typeface="Calibri"/>
                <a:cs typeface="Calibri Light"/>
              </a:rPr>
              <a:t>)</a:t>
            </a:r>
            <a:r>
              <a:rPr lang="en-GB" dirty="0">
                <a:latin typeface="Calibri"/>
                <a:cs typeface="Calibri Light"/>
              </a:rPr>
              <a:t> (2024) </a:t>
            </a:r>
            <a:r>
              <a:rPr lang="en-GB" u="sng" dirty="0">
                <a:solidFill>
                  <a:srgbClr val="C00000"/>
                </a:solidFill>
                <a:latin typeface="Calibri"/>
                <a:cs typeface="Calibri Light"/>
              </a:rPr>
              <a:t>The early educators of Wales.</a:t>
            </a:r>
            <a:r>
              <a:rPr lang="en-GB" dirty="0">
                <a:solidFill>
                  <a:srgbClr val="C00000"/>
                </a:solidFill>
                <a:latin typeface="Calibri"/>
                <a:cs typeface="Calibri Light"/>
              </a:rPr>
              <a:t> 1st </a:t>
            </a:r>
            <a:r>
              <a:rPr lang="en-GB" dirty="0" err="1">
                <a:solidFill>
                  <a:srgbClr val="C00000"/>
                </a:solidFill>
                <a:latin typeface="Calibri"/>
                <a:cs typeface="Calibri Light"/>
              </a:rPr>
              <a:t>edn</a:t>
            </a:r>
            <a:r>
              <a:rPr lang="en-GB" dirty="0">
                <a:solidFill>
                  <a:srgbClr val="C00000"/>
                </a:solidFill>
                <a:latin typeface="Calibri"/>
                <a:cs typeface="Calibri Light"/>
              </a:rPr>
              <a:t>. </a:t>
            </a:r>
            <a:r>
              <a:rPr lang="en-GB" dirty="0">
                <a:latin typeface="Calibri"/>
                <a:cs typeface="Calibri Light"/>
              </a:rPr>
              <a:t>Education </a:t>
            </a:r>
            <a:r>
              <a:rPr lang="en-GB" dirty="0">
                <a:solidFill>
                  <a:srgbClr val="C00000"/>
                </a:solidFill>
                <a:latin typeface="Calibri"/>
                <a:cs typeface="Calibri Light"/>
              </a:rPr>
              <a:t>p</a:t>
            </a:r>
            <a:r>
              <a:rPr lang="en-GB" dirty="0">
                <a:latin typeface="Calibri"/>
                <a:cs typeface="Calibri Light"/>
              </a:rPr>
              <a:t>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741218" y="1930401"/>
            <a:ext cx="109693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(editor) (2024) </a:t>
            </a:r>
            <a:r>
              <a:rPr lang="en-GB" sz="2800" u="sng" dirty="0">
                <a:latin typeface="Calibri"/>
                <a:cs typeface="Calibri"/>
              </a:rPr>
              <a:t>The early educators of Wales.</a:t>
            </a:r>
            <a:r>
              <a:rPr lang="en-GB" sz="2800" dirty="0">
                <a:latin typeface="Calibri"/>
                <a:cs typeface="Calibri"/>
              </a:rPr>
              <a:t> 1st </a:t>
            </a:r>
            <a:r>
              <a:rPr lang="en-GB" sz="2800" dirty="0" err="1">
                <a:latin typeface="Calibri"/>
                <a:cs typeface="Calibri"/>
              </a:rPr>
              <a:t>edn</a:t>
            </a:r>
            <a:r>
              <a:rPr lang="en-GB" sz="2800" dirty="0">
                <a:latin typeface="Calibri"/>
                <a:cs typeface="Calibri"/>
              </a:rPr>
              <a:t>.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739775" y="4982729"/>
            <a:ext cx="109231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W.J. (ed.) (2024)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p:nvPr>
        </p:nvSpPr>
        <p:spPr>
          <a:xfrm>
            <a:off x="605878" y="-1716"/>
            <a:ext cx="8440246" cy="1003916"/>
          </a:xfrm>
        </p:spPr>
        <p:txBody>
          <a:bodyPr>
            <a:normAutofit fontScale="90000"/>
          </a:bodyPr>
          <a:lstStyle/>
          <a:p>
            <a:r>
              <a:rPr lang="en-GB">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10"/>
          </p:nvPr>
        </p:nvSpPr>
        <p:spPr>
          <a:xfrm>
            <a:off x="568036" y="1404712"/>
            <a:ext cx="11188064" cy="2334222"/>
          </a:xfrm>
        </p:spPr>
        <p:txBody>
          <a:bodyPr vert="horz" lIns="91440" tIns="45720" rIns="91440" bIns="45720" rtlCol="0" anchor="t">
            <a:normAutofit/>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Priddy, S. </a:t>
            </a:r>
            <a:r>
              <a:rPr lang="en-GB" i="1" dirty="0">
                <a:latin typeface="Calibri"/>
                <a:cs typeface="Calibri"/>
              </a:rPr>
              <a:t>et al</a:t>
            </a:r>
            <a:r>
              <a:rPr lang="en-GB" dirty="0">
                <a:latin typeface="Calibri"/>
                <a:cs typeface="Calibri"/>
              </a:rPr>
              <a:t>. (2024) ‘A grounded theory of cognitive analytic reflective practice groups’, </a:t>
            </a:r>
            <a:r>
              <a:rPr lang="en-GB" i="1" dirty="0">
                <a:latin typeface="Calibri"/>
                <a:cs typeface="Calibri"/>
              </a:rPr>
              <a:t>Psychology and Psychotherapy</a:t>
            </a:r>
            <a:r>
              <a:rPr lang="en-GB" dirty="0">
                <a:latin typeface="Calibri"/>
                <a:cs typeface="Calibri"/>
              </a:rPr>
              <a:t>, 98(1), pp. 40-57.</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555268"/>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err="1">
                <a:latin typeface="Calibri"/>
                <a:cs typeface="Calibri"/>
              </a:rPr>
              <a:t>Trimasse</a:t>
            </a:r>
            <a:r>
              <a:rPr lang="en-GB" sz="2800" dirty="0">
                <a:latin typeface="Calibri"/>
                <a:cs typeface="Calibri"/>
              </a:rPr>
              <a:t>, N. (2025) 'The use of reflective reports in higher education’, </a:t>
            </a:r>
            <a:r>
              <a:rPr lang="en-GB" sz="2800" i="1" dirty="0">
                <a:latin typeface="Calibri"/>
                <a:cs typeface="Calibri"/>
              </a:rPr>
              <a:t>Reflective Practice: International and Multidisciplinary Perspectives</a:t>
            </a:r>
            <a:r>
              <a:rPr lang="en-GB" sz="2800" dirty="0">
                <a:latin typeface="Calibri"/>
                <a:cs typeface="Calibri"/>
              </a:rPr>
              <a:t>, 36(1), pp. 154-171. Available at: https://doi-org.ezproxy.uwtsd.ac.uk/10.1080/ 14623943.2024.2424520</a:t>
            </a:r>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3B0E-A528-471D-8C9F-6CCF18F3B43E}"/>
              </a:ext>
            </a:extLst>
          </p:cNvPr>
          <p:cNvSpPr>
            <a:spLocks noGrp="1"/>
          </p:cNvSpPr>
          <p:nvPr>
            <p:ph type="title"/>
          </p:nvPr>
        </p:nvSpPr>
        <p:spPr>
          <a:xfrm>
            <a:off x="589660" y="0"/>
            <a:ext cx="11182927" cy="1003916"/>
          </a:xfrm>
        </p:spPr>
        <p:txBody>
          <a:bodyPr>
            <a:normAutofit fontScale="90000"/>
          </a:bodyPr>
          <a:lstStyle/>
          <a:p>
            <a:r>
              <a:rPr lang="en-GB">
                <a:latin typeface="Calibri"/>
                <a:cs typeface="Calibri"/>
              </a:rPr>
              <a:t>Harvard referencing journal articles: what's wrong?</a:t>
            </a:r>
          </a:p>
        </p:txBody>
      </p:sp>
      <p:sp>
        <p:nvSpPr>
          <p:cNvPr id="3" name="Content Placeholder 2">
            <a:extLst>
              <a:ext uri="{FF2B5EF4-FFF2-40B4-BE49-F238E27FC236}">
                <a16:creationId xmlns:a16="http://schemas.microsoft.com/office/drawing/2014/main" id="{101FEDCB-E9AB-4E7E-AD2D-05B53109CB53}"/>
              </a:ext>
            </a:extLst>
          </p:cNvPr>
          <p:cNvSpPr>
            <a:spLocks noGrp="1"/>
          </p:cNvSpPr>
          <p:nvPr>
            <p:ph sz="quarter" idx="10"/>
          </p:nvPr>
        </p:nvSpPr>
        <p:spPr>
          <a:xfrm>
            <a:off x="340170" y="1592308"/>
            <a:ext cx="11681906" cy="1664586"/>
          </a:xfrm>
        </p:spPr>
        <p:txBody>
          <a:bodyPr vert="horz" lIns="91440" tIns="45720" rIns="91440" bIns="45720" rtlCol="0" anchor="t">
            <a:normAutofit/>
          </a:bodyPr>
          <a:lstStyle/>
          <a:p>
            <a:pPr marL="0" indent="0">
              <a:buNone/>
            </a:pPr>
            <a:r>
              <a:rPr lang="en-GB" sz="2600" dirty="0">
                <a:latin typeface="Calibri"/>
                <a:cs typeface="Calibri"/>
              </a:rPr>
              <a:t>Bark, G and Evans, P.T. (2023) "Reflective practice for today's teachers: a guide", Journal of Teaching, 12(3), p. 41-56. Education Press. Available at: https://doi:10. 1052/36986521582</a:t>
            </a: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C5F8ECBF-DB4B-4F26-B4B2-3045D7CCB69C}"/>
              </a:ext>
            </a:extLst>
          </p:cNvPr>
          <p:cNvSpPr txBox="1"/>
          <p:nvPr/>
        </p:nvSpPr>
        <p:spPr>
          <a:xfrm>
            <a:off x="340170" y="2998900"/>
            <a:ext cx="1168190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5 errors</a:t>
            </a:r>
          </a:p>
          <a:p>
            <a:r>
              <a:rPr lang="en-GB" sz="2600" dirty="0">
                <a:latin typeface="Calibri"/>
                <a:ea typeface="+mn-lt"/>
                <a:cs typeface="Calibri"/>
              </a:rPr>
              <a:t>Bark, </a:t>
            </a:r>
            <a:r>
              <a:rPr lang="en-GB" sz="2600" dirty="0">
                <a:solidFill>
                  <a:srgbClr val="C00000"/>
                </a:solidFill>
                <a:latin typeface="Calibri"/>
                <a:ea typeface="+mn-lt"/>
                <a:cs typeface="Calibri"/>
              </a:rPr>
              <a:t>G</a:t>
            </a:r>
            <a:r>
              <a:rPr lang="en-GB" sz="2600" dirty="0">
                <a:latin typeface="Calibri"/>
                <a:ea typeface="+mn-lt"/>
                <a:cs typeface="Calibri"/>
              </a:rPr>
              <a:t> and Evans, P.T. (2023) </a:t>
            </a:r>
            <a:r>
              <a:rPr lang="en-GB" sz="2600" dirty="0">
                <a:solidFill>
                  <a:srgbClr val="C00000"/>
                </a:solidFill>
                <a:latin typeface="Calibri"/>
                <a:ea typeface="+mn-lt"/>
                <a:cs typeface="Calibri"/>
              </a:rPr>
              <a:t>"Reflective practice for today's teachers: a guide"</a:t>
            </a:r>
            <a:r>
              <a:rPr lang="en-GB" sz="2600" dirty="0">
                <a:latin typeface="Calibri"/>
                <a:ea typeface="+mn-lt"/>
                <a:cs typeface="Calibri"/>
              </a:rPr>
              <a:t>, </a:t>
            </a:r>
            <a:endParaRPr lang="en-GB" sz="2600" dirty="0">
              <a:solidFill>
                <a:srgbClr val="C00000"/>
              </a:solidFill>
              <a:cs typeface="Calibri Light"/>
            </a:endParaRPr>
          </a:p>
          <a:p>
            <a:r>
              <a:rPr lang="en-GB" sz="2600" dirty="0">
                <a:solidFill>
                  <a:srgbClr val="C00000"/>
                </a:solidFill>
                <a:latin typeface="Calibri"/>
                <a:ea typeface="+mn-lt"/>
                <a:cs typeface="Calibri"/>
              </a:rPr>
              <a:t>Journal of Teaching</a:t>
            </a:r>
            <a:r>
              <a:rPr lang="en-GB" sz="2600" dirty="0">
                <a:latin typeface="Calibri"/>
                <a:ea typeface="+mn-lt"/>
                <a:cs typeface="Calibri"/>
              </a:rPr>
              <a:t>, 12(3), </a:t>
            </a:r>
            <a:r>
              <a:rPr lang="en-GB" sz="2600" dirty="0">
                <a:solidFill>
                  <a:srgbClr val="C00000"/>
                </a:solidFill>
                <a:latin typeface="Calibri"/>
                <a:ea typeface="+mn-lt"/>
                <a:cs typeface="Calibri"/>
              </a:rPr>
              <a:t>p. </a:t>
            </a:r>
            <a:r>
              <a:rPr lang="en-GB" sz="2600" dirty="0">
                <a:latin typeface="Calibri"/>
                <a:ea typeface="+mn-lt"/>
                <a:cs typeface="Calibri"/>
              </a:rPr>
              <a:t>41-56. </a:t>
            </a:r>
            <a:r>
              <a:rPr lang="en-GB" sz="2600" dirty="0">
                <a:solidFill>
                  <a:srgbClr val="C00000"/>
                </a:solidFill>
                <a:latin typeface="Calibri"/>
                <a:ea typeface="+mn-lt"/>
                <a:cs typeface="Calibri"/>
              </a:rPr>
              <a:t>Education Press. </a:t>
            </a:r>
            <a:r>
              <a:rPr lang="en-GB" sz="2600" dirty="0">
                <a:solidFill>
                  <a:srgbClr val="000000"/>
                </a:solidFill>
                <a:latin typeface="Calibri"/>
                <a:ea typeface="+mn-lt"/>
                <a:cs typeface="Calibri"/>
              </a:rPr>
              <a:t>Available at: </a:t>
            </a:r>
            <a:r>
              <a:rPr lang="en-GB" sz="2600" dirty="0">
                <a:latin typeface="Calibri"/>
                <a:ea typeface="+mn-lt"/>
                <a:cs typeface="Calibri"/>
              </a:rPr>
              <a:t>https://doi:10.</a:t>
            </a:r>
          </a:p>
          <a:p>
            <a:r>
              <a:rPr lang="en-GB" sz="2600" dirty="0">
                <a:latin typeface="Calibri"/>
                <a:ea typeface="+mn-lt"/>
                <a:cs typeface="Calibri"/>
              </a:rPr>
              <a:t>1052/36986521582</a:t>
            </a:r>
          </a:p>
        </p:txBody>
      </p:sp>
      <p:sp>
        <p:nvSpPr>
          <p:cNvPr id="5" name="TextBox 4">
            <a:extLst>
              <a:ext uri="{FF2B5EF4-FFF2-40B4-BE49-F238E27FC236}">
                <a16:creationId xmlns:a16="http://schemas.microsoft.com/office/drawing/2014/main" id="{CF16FFB0-3859-42F1-B3AC-FC69939FC139}"/>
              </a:ext>
            </a:extLst>
          </p:cNvPr>
          <p:cNvSpPr txBox="1"/>
          <p:nvPr/>
        </p:nvSpPr>
        <p:spPr>
          <a:xfrm>
            <a:off x="340170" y="5041520"/>
            <a:ext cx="1168190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Bark, G. and Evans, P.T. (2023) 'Reflective practice for today's teachers: a guide', </a:t>
            </a:r>
            <a:r>
              <a:rPr lang="en-GB" sz="2600" i="1" dirty="0">
                <a:latin typeface="Calibri"/>
                <a:cs typeface="Calibri"/>
              </a:rPr>
              <a:t>Journal of Teaching</a:t>
            </a:r>
            <a:r>
              <a:rPr lang="en-GB" sz="2600" dirty="0">
                <a:latin typeface="Calibri"/>
                <a:cs typeface="Calibri"/>
              </a:rPr>
              <a:t>, 12(3), pp. 41-56. Available at: https://doi:10.1052/36986521582</a:t>
            </a:r>
          </a:p>
        </p:txBody>
      </p:sp>
    </p:spTree>
    <p:extLst>
      <p:ext uri="{BB962C8B-B14F-4D97-AF65-F5344CB8AC3E}">
        <p14:creationId xmlns:p14="http://schemas.microsoft.com/office/powerpoint/2010/main" val="5731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p:nvPr>
        </p:nvSpPr>
        <p:spPr>
          <a:xfrm>
            <a:off x="473105" y="79102"/>
            <a:ext cx="11113018" cy="1003916"/>
          </a:xfrm>
        </p:spPr>
        <p:txBody>
          <a:bodyPr>
            <a:normAutofit/>
          </a:bodyPr>
          <a:lstStyle/>
          <a:p>
            <a:r>
              <a:rPr lang="en-GB" dirty="0">
                <a:latin typeface="Calibri"/>
                <a:cs typeface="Calibri"/>
              </a:rPr>
              <a:t>Harvard referencing: internet and websites</a:t>
            </a:r>
          </a:p>
        </p:txBody>
      </p:sp>
      <p:sp>
        <p:nvSpPr>
          <p:cNvPr id="4" name="TextBox 3">
            <a:extLst>
              <a:ext uri="{FF2B5EF4-FFF2-40B4-BE49-F238E27FC236}">
                <a16:creationId xmlns:a16="http://schemas.microsoft.com/office/drawing/2014/main" id="{9A61F5AA-4F71-45B4-9910-18B0AF2F0FD8}"/>
              </a:ext>
            </a:extLst>
          </p:cNvPr>
          <p:cNvSpPr txBox="1"/>
          <p:nvPr/>
        </p:nvSpPr>
        <p:spPr>
          <a:xfrm>
            <a:off x="375371" y="1294174"/>
            <a:ext cx="1144125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375371" y="2924797"/>
            <a:ext cx="1172354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American Psychological Association (2024) </a:t>
            </a:r>
            <a:r>
              <a:rPr lang="en-GB" sz="2800" i="1" dirty="0">
                <a:latin typeface="Calibri"/>
                <a:cs typeface="Calibri"/>
              </a:rPr>
              <a:t>Misinformation and disinformation</a:t>
            </a:r>
            <a:r>
              <a:rPr lang="en-GB" sz="2800" dirty="0">
                <a:latin typeface="Calibri"/>
                <a:cs typeface="Calibri"/>
              </a:rPr>
              <a:t>. Available at: https://www.apa.org/topics/journalism-facts/misinformation-disinformation (Accessed: 10 June 2025).</a:t>
            </a:r>
          </a:p>
        </p:txBody>
      </p:sp>
      <p:sp>
        <p:nvSpPr>
          <p:cNvPr id="6" name="TextBox 5">
            <a:extLst>
              <a:ext uri="{FF2B5EF4-FFF2-40B4-BE49-F238E27FC236}">
                <a16:creationId xmlns:a16="http://schemas.microsoft.com/office/drawing/2014/main" id="{CB1EAC25-05C2-4FB1-8203-93B5603E1D18}"/>
              </a:ext>
            </a:extLst>
          </p:cNvPr>
          <p:cNvSpPr txBox="1"/>
          <p:nvPr/>
        </p:nvSpPr>
        <p:spPr>
          <a:xfrm>
            <a:off x="429139" y="5262902"/>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p:nvPr>
        </p:nvSpPr>
        <p:spPr>
          <a:xfrm>
            <a:off x="692469" y="67557"/>
            <a:ext cx="10795517" cy="1003916"/>
          </a:xfrm>
        </p:spPr>
        <p:txBody>
          <a:bodyPr>
            <a:normAutofit fontScale="90000"/>
          </a:bodyPr>
          <a:lstStyle/>
          <a:p>
            <a:r>
              <a:rPr lang="en-GB">
                <a:latin typeface="Calibri"/>
                <a:cs typeface="Calibri"/>
              </a:rPr>
              <a:t>Harvard referencing web pages: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10"/>
          </p:nvPr>
        </p:nvSpPr>
        <p:spPr>
          <a:xfrm>
            <a:off x="698242" y="1592263"/>
            <a:ext cx="10795518" cy="2311131"/>
          </a:xfrm>
        </p:spPr>
        <p:txBody>
          <a:bodyPr vert="horz" lIns="91440" tIns="45720" rIns="91440" bIns="45720" rtlCol="0" anchor="t">
            <a:normAutofit/>
          </a:bodyPr>
          <a:lstStyle/>
          <a:p>
            <a:pPr marL="0" indent="0" algn="just">
              <a:lnSpc>
                <a:spcPct val="100000"/>
              </a:lnSpc>
              <a:spcBef>
                <a:spcPts val="0"/>
              </a:spcBef>
              <a:buNone/>
            </a:pPr>
            <a:endParaRPr lang="en-GB">
              <a:latin typeface="Calibri"/>
              <a:ea typeface="+mn-lt"/>
              <a:cs typeface="Calibri"/>
            </a:endParaRPr>
          </a:p>
          <a:p>
            <a:pPr marL="0" indent="0">
              <a:lnSpc>
                <a:spcPct val="100000"/>
              </a:lnSpc>
              <a:spcBef>
                <a:spcPts val="0"/>
              </a:spcBef>
              <a:buNone/>
            </a:pPr>
            <a:endParaRPr lang="en-GB">
              <a:ea typeface="+mn-lt"/>
              <a:cs typeface="+mn-lt"/>
            </a:endParaRPr>
          </a:p>
          <a:p>
            <a:pPr marL="0" indent="0">
              <a:lnSpc>
                <a:spcPct val="100000"/>
              </a:lnSpc>
              <a:spcBef>
                <a:spcPts val="0"/>
              </a:spcBef>
              <a:buNone/>
            </a:pPr>
            <a:endParaRPr lang="en-GB">
              <a:latin typeface="Calibri Light"/>
              <a:cs typeface="Calibri Light"/>
            </a:endParaRPr>
          </a:p>
          <a:p>
            <a:pPr marL="0" indent="0">
              <a:lnSpc>
                <a:spcPct val="100000"/>
              </a:lnSpc>
              <a:spcBef>
                <a:spcPts val="0"/>
              </a:spcBef>
              <a:buNone/>
            </a:pPr>
            <a:endParaRPr lang="en-GB">
              <a:latin typeface="Calibri Light"/>
              <a:cs typeface="Calibri Light"/>
            </a:endParaRPr>
          </a:p>
          <a:p>
            <a:pPr marL="0" indent="0">
              <a:buNone/>
            </a:pPr>
            <a:endParaRPr lang="en-GB">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(2025)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January 2021).</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(2025).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2021.</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 errors</a:t>
            </a:r>
          </a:p>
          <a:p>
            <a:r>
              <a:rPr lang="en-GB" sz="2800" dirty="0">
                <a:latin typeface="Calibri"/>
                <a:cs typeface="Calibri"/>
              </a:rPr>
              <a:t>Holly, G.H. (2025)</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C00000"/>
                </a:solidFill>
                <a:latin typeface="Calibri"/>
                <a:cs typeface="Calibri"/>
              </a:rPr>
              <a:t>Retrieved from</a:t>
            </a:r>
            <a:r>
              <a:rPr lang="en-GB" sz="2800" dirty="0">
                <a:latin typeface="Calibri"/>
                <a:cs typeface="Calibri"/>
              </a:rPr>
              <a:t>: </a:t>
            </a:r>
            <a:r>
              <a:rPr lang="en-GB" sz="2800" dirty="0">
                <a:solidFill>
                  <a:srgbClr val="C00000"/>
                </a:solidFill>
                <a:latin typeface="Calibri"/>
                <a:cs typeface="Calibri"/>
              </a:rPr>
              <a:t>www.</a:t>
            </a:r>
            <a:endParaRPr lang="en-GB" dirty="0">
              <a:solidFill>
                <a:srgbClr val="C00000"/>
              </a:solidFill>
            </a:endParaRPr>
          </a:p>
          <a:p>
            <a:r>
              <a:rPr lang="en-GB" sz="2800" dirty="0">
                <a:latin typeface="Calibri"/>
                <a:cs typeface="Calibri"/>
              </a:rPr>
              <a:t>bbc.com/bitesize/articles/z3bqfcw </a:t>
            </a:r>
            <a:r>
              <a:rPr lang="en-GB" sz="2800" dirty="0">
                <a:solidFill>
                  <a:srgbClr val="C00000"/>
                </a:solidFill>
                <a:latin typeface="Calibri"/>
                <a:cs typeface="Calibri"/>
              </a:rPr>
              <a:t>Accessed: 30th January 2021</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C676-9B8F-89C9-2D7B-5134E5D7C26A}"/>
              </a:ext>
            </a:extLst>
          </p:cNvPr>
          <p:cNvSpPr>
            <a:spLocks noGrp="1"/>
          </p:cNvSpPr>
          <p:nvPr>
            <p:ph type="title"/>
          </p:nvPr>
        </p:nvSpPr>
        <p:spPr>
          <a:xfrm>
            <a:off x="488197" y="61450"/>
            <a:ext cx="10795518" cy="1003916"/>
          </a:xfrm>
        </p:spPr>
        <p:txBody>
          <a:bodyPr>
            <a:normAutofit fontScale="90000"/>
          </a:bodyPr>
          <a:lstStyle/>
          <a:p>
            <a:r>
              <a:rPr lang="en-GB" dirty="0">
                <a:latin typeface="Calibri" panose="020F0502020204030204" pitchFamily="34" charset="0"/>
                <a:cs typeface="Calibri" panose="020F0502020204030204" pitchFamily="34" charset="0"/>
              </a:rPr>
              <a:t>Harvard referencing: chapter within edited book.</a:t>
            </a:r>
          </a:p>
        </p:txBody>
      </p:sp>
      <p:sp>
        <p:nvSpPr>
          <p:cNvPr id="3" name="Content Placeholder 2">
            <a:extLst>
              <a:ext uri="{FF2B5EF4-FFF2-40B4-BE49-F238E27FC236}">
                <a16:creationId xmlns:a16="http://schemas.microsoft.com/office/drawing/2014/main" id="{E0E285D2-A83D-9B3E-BA44-3DD6A8B900D0}"/>
              </a:ext>
            </a:extLst>
          </p:cNvPr>
          <p:cNvSpPr>
            <a:spLocks noGrp="1"/>
          </p:cNvSpPr>
          <p:nvPr>
            <p:ph sz="quarter" idx="10"/>
          </p:nvPr>
        </p:nvSpPr>
        <p:spPr>
          <a:xfrm>
            <a:off x="5928533" y="1715225"/>
            <a:ext cx="5754413" cy="1627743"/>
          </a:xfrm>
        </p:spPr>
        <p:txBody>
          <a:bodyPr>
            <a:normAutofit/>
          </a:bodyPr>
          <a:lstStyle/>
          <a:p>
            <a:pPr marL="0" indent="0">
              <a:buNone/>
            </a:pPr>
            <a:r>
              <a:rPr lang="en-GB" sz="2600" b="1" dirty="0">
                <a:latin typeface="Calibri" panose="020F0502020204030204" pitchFamily="34" charset="0"/>
                <a:cs typeface="Calibri" panose="020F0502020204030204" pitchFamily="34" charset="0"/>
              </a:rPr>
              <a:t>Reference:  </a:t>
            </a:r>
            <a:r>
              <a:rPr lang="en-GB" sz="2600" dirty="0">
                <a:latin typeface="Calibri" panose="020F0502020204030204" pitchFamily="34" charset="0"/>
                <a:cs typeface="Calibri" panose="020F0502020204030204" pitchFamily="34" charset="0"/>
              </a:rPr>
              <a:t>include the author(s) or editor(s) of both the chapter and the book it appears in. Note wording and formatting.</a:t>
            </a:r>
          </a:p>
        </p:txBody>
      </p:sp>
      <p:sp>
        <p:nvSpPr>
          <p:cNvPr id="4" name="TextBox 3">
            <a:extLst>
              <a:ext uri="{FF2B5EF4-FFF2-40B4-BE49-F238E27FC236}">
                <a16:creationId xmlns:a16="http://schemas.microsoft.com/office/drawing/2014/main" id="{7F2F8CF2-59A5-16B4-1CFF-96CA4240C552}"/>
              </a:ext>
            </a:extLst>
          </p:cNvPr>
          <p:cNvSpPr txBox="1"/>
          <p:nvPr/>
        </p:nvSpPr>
        <p:spPr>
          <a:xfrm>
            <a:off x="509054" y="1715225"/>
            <a:ext cx="4567281" cy="1723549"/>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Citation:  </a:t>
            </a:r>
            <a:r>
              <a:rPr lang="en-GB" sz="2600" dirty="0">
                <a:latin typeface="Calibri" panose="020F0502020204030204" pitchFamily="34" charset="0"/>
                <a:cs typeface="Calibri" panose="020F0502020204030204" pitchFamily="34" charset="0"/>
              </a:rPr>
              <a:t>include only the author(s) of the chapter you have read.</a:t>
            </a:r>
          </a:p>
          <a:p>
            <a:endParaRPr lang="en-GB" sz="28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9F8381F-BABC-9E5C-DDC6-C52275D7205E}"/>
              </a:ext>
            </a:extLst>
          </p:cNvPr>
          <p:cNvSpPr txBox="1"/>
          <p:nvPr/>
        </p:nvSpPr>
        <p:spPr>
          <a:xfrm>
            <a:off x="509054" y="3707904"/>
            <a:ext cx="4567280" cy="2031325"/>
          </a:xfrm>
          <a:prstGeom prst="rect">
            <a:avLst/>
          </a:prstGeom>
          <a:solidFill>
            <a:srgbClr val="009999"/>
          </a:solidFill>
        </p:spPr>
        <p:txBody>
          <a:bodyPr wrap="square" rtlCol="0">
            <a:spAutoFit/>
          </a:bodyPr>
          <a:lstStyle/>
          <a:p>
            <a:r>
              <a:rPr lang="en-GB" sz="2600" dirty="0">
                <a:latin typeface="Calibri" panose="020F0502020204030204" pitchFamily="34" charset="0"/>
                <a:cs typeface="Calibri" panose="020F0502020204030204" pitchFamily="34" charset="0"/>
              </a:rPr>
              <a:t>“Effective leadership is crucial to a modern, functioning society” (Murphy, 2024, p. 16)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endParaRPr lang="en-GB" sz="2400" dirty="0">
              <a:solidFill>
                <a:srgbClr val="009999"/>
              </a:solidFill>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DE1DC5F8-F98D-AF5C-435B-4DF2A462DA98}"/>
              </a:ext>
            </a:extLst>
          </p:cNvPr>
          <p:cNvSpPr txBox="1"/>
          <p:nvPr/>
        </p:nvSpPr>
        <p:spPr>
          <a:xfrm>
            <a:off x="5928533" y="3707904"/>
            <a:ext cx="5833241" cy="2092881"/>
          </a:xfrm>
          <a:prstGeom prst="rect">
            <a:avLst/>
          </a:prstGeom>
          <a:solidFill>
            <a:srgbClr val="B2B2B2"/>
          </a:solidFill>
        </p:spPr>
        <p:txBody>
          <a:bodyPr wrap="square" rtlCol="0">
            <a:spAutoFit/>
          </a:bodyPr>
          <a:lstStyle/>
          <a:p>
            <a:r>
              <a:rPr lang="en-GB" sz="2600" dirty="0">
                <a:latin typeface="Calibri" panose="020F0502020204030204" pitchFamily="34" charset="0"/>
                <a:cs typeface="Calibri" panose="020F0502020204030204" pitchFamily="34" charset="0"/>
              </a:rPr>
              <a:t>Murphy, P. (2024) ‘Leadership: towards a new evidence-based, ethical professionalism?’ in P. Patel, M. Smith and M. Falconi (eds) </a:t>
            </a:r>
            <a:r>
              <a:rPr lang="en-GB" sz="2600" i="1" dirty="0">
                <a:latin typeface="Calibri" panose="020F0502020204030204" pitchFamily="34" charset="0"/>
                <a:cs typeface="Calibri" panose="020F0502020204030204" pitchFamily="34" charset="0"/>
              </a:rPr>
              <a:t>Leadership today.</a:t>
            </a:r>
            <a:r>
              <a:rPr lang="en-GB" sz="2600" dirty="0">
                <a:latin typeface="Calibri" panose="020F0502020204030204" pitchFamily="34" charset="0"/>
                <a:cs typeface="Calibri" panose="020F0502020204030204" pitchFamily="34" charset="0"/>
              </a:rPr>
              <a:t> Red Hen Books, pp. 3-22.</a:t>
            </a:r>
          </a:p>
        </p:txBody>
      </p:sp>
    </p:spTree>
    <p:extLst>
      <p:ext uri="{BB962C8B-B14F-4D97-AF65-F5344CB8AC3E}">
        <p14:creationId xmlns:p14="http://schemas.microsoft.com/office/powerpoint/2010/main" val="2552032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F1E1-1B57-A97F-4678-62374FC19FE1}"/>
              </a:ext>
            </a:extLst>
          </p:cNvPr>
          <p:cNvSpPr>
            <a:spLocks noGrp="1"/>
          </p:cNvSpPr>
          <p:nvPr>
            <p:ph type="title"/>
          </p:nvPr>
        </p:nvSpPr>
        <p:spPr>
          <a:xfrm>
            <a:off x="292996" y="96419"/>
            <a:ext cx="10795518" cy="1003916"/>
          </a:xfrm>
        </p:spPr>
        <p:txBody>
          <a:bodyPr/>
          <a:lstStyle/>
          <a:p>
            <a:r>
              <a:rPr lang="en-GB">
                <a:latin typeface="Calibri" panose="020F0502020204030204" pitchFamily="34" charset="0"/>
                <a:cs typeface="Calibri" panose="020F0502020204030204" pitchFamily="34" charset="0"/>
              </a:rPr>
              <a:t>Harvard referencing: secondary citation.</a:t>
            </a:r>
          </a:p>
        </p:txBody>
      </p:sp>
      <p:sp>
        <p:nvSpPr>
          <p:cNvPr id="3" name="Content Placeholder 2">
            <a:extLst>
              <a:ext uri="{FF2B5EF4-FFF2-40B4-BE49-F238E27FC236}">
                <a16:creationId xmlns:a16="http://schemas.microsoft.com/office/drawing/2014/main" id="{1BE63EEF-B52C-B724-93BC-3BC0E985FF64}"/>
              </a:ext>
            </a:extLst>
          </p:cNvPr>
          <p:cNvSpPr>
            <a:spLocks noGrp="1"/>
          </p:cNvSpPr>
          <p:nvPr>
            <p:ph sz="quarter" idx="10"/>
          </p:nvPr>
        </p:nvSpPr>
        <p:spPr>
          <a:xfrm>
            <a:off x="284167" y="1394836"/>
            <a:ext cx="11623665" cy="864887"/>
          </a:xfrm>
        </p:spPr>
        <p:txBody>
          <a:bodyPr>
            <a:normAutofit/>
          </a:bodyPr>
          <a:lstStyle/>
          <a:p>
            <a:pPr marL="0" indent="0">
              <a:buNone/>
            </a:pPr>
            <a:r>
              <a:rPr lang="en-GB" sz="2400" dirty="0">
                <a:latin typeface="Calibri" panose="020F0502020204030204" pitchFamily="34" charset="0"/>
                <a:cs typeface="Calibri" panose="020F0502020204030204" pitchFamily="34" charset="0"/>
              </a:rPr>
              <a:t>When you wish to refer to a source mentioned in the work you are reading. If possible, read the original or primary source, as it reduces chance of misinterpretation. If not possible:</a:t>
            </a:r>
          </a:p>
          <a:p>
            <a:pPr marL="0" indent="0">
              <a:buNone/>
            </a:pPr>
            <a:endParaRPr lang="en-GB" sz="2400" dirty="0"/>
          </a:p>
          <a:p>
            <a:pPr marL="0" indent="0">
              <a:buNone/>
            </a:pPr>
            <a:endParaRPr lang="en-GB" sz="2400" dirty="0"/>
          </a:p>
          <a:p>
            <a:pPr marL="0" indent="0">
              <a:buNone/>
            </a:pPr>
            <a:endParaRPr lang="en-GB" sz="2400" dirty="0"/>
          </a:p>
        </p:txBody>
      </p:sp>
      <p:sp>
        <p:nvSpPr>
          <p:cNvPr id="11" name="TextBox 10">
            <a:extLst>
              <a:ext uri="{FF2B5EF4-FFF2-40B4-BE49-F238E27FC236}">
                <a16:creationId xmlns:a16="http://schemas.microsoft.com/office/drawing/2014/main" id="{631AAF3C-4EC4-E12E-12B7-CAD8AC5F06A6}"/>
              </a:ext>
            </a:extLst>
          </p:cNvPr>
          <p:cNvSpPr txBox="1"/>
          <p:nvPr/>
        </p:nvSpPr>
        <p:spPr>
          <a:xfrm rot="16200000">
            <a:off x="2366120" y="362674"/>
            <a:ext cx="1292662" cy="4839990"/>
          </a:xfrm>
          <a:prstGeom prst="rect">
            <a:avLst/>
          </a:prstGeom>
          <a:noFill/>
        </p:spPr>
        <p:txBody>
          <a:bodyPr vert="eaVert" wrap="square" rtlCol="0">
            <a:spAutoFit/>
          </a:bodyPr>
          <a:lstStyle/>
          <a:p>
            <a:r>
              <a:rPr lang="en-GB" sz="2400" b="1" dirty="0">
                <a:latin typeface="Calibri" panose="020F0502020204030204" pitchFamily="34" charset="0"/>
                <a:cs typeface="Calibri" panose="020F0502020204030204" pitchFamily="34" charset="0"/>
              </a:rPr>
              <a:t>Citation: </a:t>
            </a:r>
            <a:r>
              <a:rPr lang="en-GB" sz="2400" dirty="0">
                <a:latin typeface="Calibri" panose="020F0502020204030204" pitchFamily="34" charset="0"/>
                <a:cs typeface="Calibri" panose="020F0502020204030204" pitchFamily="34" charset="0"/>
              </a:rPr>
              <a:t>Both primary and secondary sources should be included in your citation</a:t>
            </a:r>
            <a:r>
              <a:rPr lang="en-GB" sz="18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Note wording. </a:t>
            </a:r>
          </a:p>
        </p:txBody>
      </p:sp>
      <p:sp>
        <p:nvSpPr>
          <p:cNvPr id="13" name="TextBox 12">
            <a:extLst>
              <a:ext uri="{FF2B5EF4-FFF2-40B4-BE49-F238E27FC236}">
                <a16:creationId xmlns:a16="http://schemas.microsoft.com/office/drawing/2014/main" id="{08071646-8BA8-BF76-FAD8-E6EA93436CDC}"/>
              </a:ext>
            </a:extLst>
          </p:cNvPr>
          <p:cNvSpPr txBox="1"/>
          <p:nvPr/>
        </p:nvSpPr>
        <p:spPr>
          <a:xfrm>
            <a:off x="6533559" y="2182503"/>
            <a:ext cx="5065986"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Reference: </a:t>
            </a:r>
            <a:r>
              <a:rPr lang="en-GB" sz="2400" dirty="0">
                <a:latin typeface="Calibri" panose="020F0502020204030204" pitchFamily="34" charset="0"/>
                <a:cs typeface="Calibri" panose="020F0502020204030204" pitchFamily="34" charset="0"/>
              </a:rPr>
              <a:t>include only what you have read in your reference list, </a:t>
            </a:r>
            <a:r>
              <a:rPr lang="en-GB" sz="2400" dirty="0" err="1">
                <a:latin typeface="Calibri" panose="020F0502020204030204" pitchFamily="34" charset="0"/>
                <a:cs typeface="Calibri" panose="020F0502020204030204" pitchFamily="34" charset="0"/>
              </a:rPr>
              <a:t>ie</a:t>
            </a:r>
            <a:r>
              <a:rPr lang="en-GB" sz="2400" dirty="0">
                <a:latin typeface="Calibri" panose="020F0502020204030204" pitchFamily="34" charset="0"/>
                <a:cs typeface="Calibri" panose="020F0502020204030204" pitchFamily="34" charset="0"/>
              </a:rPr>
              <a:t>. the secondary source, in this case Phillips.</a:t>
            </a:r>
          </a:p>
        </p:txBody>
      </p:sp>
      <p:sp>
        <p:nvSpPr>
          <p:cNvPr id="18" name="TextBox 17">
            <a:extLst>
              <a:ext uri="{FF2B5EF4-FFF2-40B4-BE49-F238E27FC236}">
                <a16:creationId xmlns:a16="http://schemas.microsoft.com/office/drawing/2014/main" id="{BD6169FD-944D-4709-E6F2-378EA40247AB}"/>
              </a:ext>
            </a:extLst>
          </p:cNvPr>
          <p:cNvSpPr txBox="1"/>
          <p:nvPr/>
        </p:nvSpPr>
        <p:spPr>
          <a:xfrm>
            <a:off x="592455" y="3532005"/>
            <a:ext cx="5438910" cy="2677656"/>
          </a:xfrm>
          <a:prstGeom prst="rect">
            <a:avLst/>
          </a:prstGeom>
          <a:solidFill>
            <a:srgbClr val="009999"/>
          </a:solidFill>
        </p:spPr>
        <p:txBody>
          <a:bodyPr wrap="square" rtlCol="0">
            <a:spAutoFit/>
          </a:bodyPr>
          <a:lstStyle/>
          <a:p>
            <a:r>
              <a:rPr lang="en-GB" sz="2400" dirty="0">
                <a:latin typeface="Calibri" panose="020F0502020204030204" pitchFamily="34" charset="0"/>
                <a:cs typeface="Calibri" panose="020F0502020204030204" pitchFamily="34" charset="0"/>
              </a:rPr>
              <a:t>Barnett (2021, quoted in Phillips, 2024, p. 17) describes “the importance of meeting special needs in the early years”…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Barnett (2021, cited in Phillips, 2024, p. 17) argues that understanding special needs in the early years is vital …</a:t>
            </a:r>
          </a:p>
        </p:txBody>
      </p:sp>
      <p:sp>
        <p:nvSpPr>
          <p:cNvPr id="19" name="TextBox 18">
            <a:extLst>
              <a:ext uri="{FF2B5EF4-FFF2-40B4-BE49-F238E27FC236}">
                <a16:creationId xmlns:a16="http://schemas.microsoft.com/office/drawing/2014/main" id="{37602068-3605-9A19-BEB1-A6B13AA6B220}"/>
              </a:ext>
            </a:extLst>
          </p:cNvPr>
          <p:cNvSpPr txBox="1"/>
          <p:nvPr/>
        </p:nvSpPr>
        <p:spPr>
          <a:xfrm>
            <a:off x="6611007" y="3532005"/>
            <a:ext cx="5202620" cy="2677656"/>
          </a:xfrm>
          <a:prstGeom prst="rect">
            <a:avLst/>
          </a:prstGeom>
          <a:solidFill>
            <a:srgbClr val="B2B2B2"/>
          </a:solidFill>
        </p:spPr>
        <p:txBody>
          <a:bodyPr wrap="square" rtlCol="0">
            <a:spAutoFit/>
          </a:bodyPr>
          <a:lstStyle/>
          <a:p>
            <a:r>
              <a:rPr lang="en-GB" sz="2400" dirty="0">
                <a:latin typeface="Calibri" panose="020F0502020204030204" pitchFamily="34" charset="0"/>
                <a:cs typeface="Calibri" panose="020F0502020204030204" pitchFamily="34" charset="0"/>
              </a:rPr>
              <a:t>Phillips, A.W. (2024) </a:t>
            </a:r>
            <a:r>
              <a:rPr lang="en-GB" sz="2400" i="1" dirty="0">
                <a:latin typeface="Calibri" panose="020F0502020204030204" pitchFamily="34" charset="0"/>
                <a:cs typeface="Calibri" panose="020F0502020204030204" pitchFamily="34" charset="0"/>
              </a:rPr>
              <a:t>Learning in the early years</a:t>
            </a:r>
            <a:r>
              <a:rPr lang="en-GB" sz="2400" dirty="0">
                <a:latin typeface="Calibri" panose="020F0502020204030204" pitchFamily="34" charset="0"/>
                <a:cs typeface="Calibri" panose="020F0502020204030204" pitchFamily="34" charset="0"/>
              </a:rPr>
              <a:t>. Blue Dog Books.</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en-GB" sz="2400" dirty="0">
                <a:solidFill>
                  <a:srgbClr val="B2B2B2"/>
                </a:solidFill>
                <a:highlight>
                  <a:srgbClr val="B2B2B2"/>
                </a:highligh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1696912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924887" y="0"/>
            <a:ext cx="11907973" cy="1003916"/>
          </a:xfrm>
        </p:spPr>
        <p:txBody>
          <a:bodyPr>
            <a:normAutofit/>
          </a:bodyPr>
          <a:lstStyle/>
          <a:p>
            <a:r>
              <a:rPr lang="en-GB">
                <a:latin typeface="Calibri"/>
                <a:cs typeface="Calibri"/>
              </a:rPr>
              <a:t>Get on top of Harvard referencing ...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042119" y="2061979"/>
            <a:ext cx="5647850" cy="3068644"/>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924887" y="5256291"/>
            <a:ext cx="51088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mn-lt"/>
                <a:cs typeface="Calibri"/>
              </a:rPr>
              <a:t>Choose Harvard style.</a:t>
            </a:r>
          </a:p>
          <a:p>
            <a:endParaRPr lang="en-GB" sz="2000">
              <a:latin typeface="Calibri"/>
              <a:ea typeface="+mn-lt"/>
              <a:cs typeface="Calibri"/>
            </a:endParaRPr>
          </a:p>
          <a:p>
            <a:r>
              <a:rPr lang="en-GB" sz="2000">
                <a:latin typeface="Calibri"/>
                <a:ea typeface="+mn-lt"/>
                <a:cs typeface="+mn-lt"/>
                <a:hlinkClick r:id="rId4"/>
              </a:rPr>
              <a:t>Cite them Right database</a:t>
            </a:r>
            <a:endParaRPr lang="en-GB">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7808546" y="5256291"/>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a:t>
            </a:r>
            <a:r>
              <a:rPr lang="en-GB" sz="2000" dirty="0">
                <a:latin typeface="Calibri"/>
                <a:ea typeface="+mn-lt"/>
                <a:cs typeface="+mn-lt"/>
              </a:rPr>
              <a:t>print book.</a:t>
            </a:r>
            <a:endParaRPr lang="en-GB" dirty="0">
              <a:cs typeface="Calibri Light"/>
            </a:endParaRPr>
          </a:p>
          <a:p>
            <a:endParaRPr lang="en-GB" dirty="0">
              <a:latin typeface="Calibri"/>
              <a:cs typeface="Calibri Light"/>
            </a:endParaRPr>
          </a:p>
        </p:txBody>
      </p:sp>
      <p:sp>
        <p:nvSpPr>
          <p:cNvPr id="3" name="TextBox 2">
            <a:extLst>
              <a:ext uri="{FF2B5EF4-FFF2-40B4-BE49-F238E27FC236}">
                <a16:creationId xmlns:a16="http://schemas.microsoft.com/office/drawing/2014/main" id="{B65BDC74-00B0-DB19-5A35-4B4BF0145F9C}"/>
              </a:ext>
            </a:extLst>
          </p:cNvPr>
          <p:cNvSpPr txBox="1"/>
          <p:nvPr/>
        </p:nvSpPr>
        <p:spPr>
          <a:xfrm>
            <a:off x="924887" y="1329976"/>
            <a:ext cx="5718189"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6"/>
              </a:rPr>
              <a:t>Library catalogue</a:t>
            </a:r>
            <a:endParaRPr lang="en-GB" sz="240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84F4C83D-4F04-6A88-446A-027522488949}"/>
              </a:ext>
            </a:extLst>
          </p:cNvPr>
          <p:cNvPicPr>
            <a:picLocks noChangeAspect="1"/>
          </p:cNvPicPr>
          <p:nvPr/>
        </p:nvPicPr>
        <p:blipFill>
          <a:blip r:embed="rId7"/>
          <a:stretch>
            <a:fillRect/>
          </a:stretch>
        </p:blipFill>
        <p:spPr>
          <a:xfrm>
            <a:off x="7932532" y="1450347"/>
            <a:ext cx="2825138" cy="3696046"/>
          </a:xfrm>
          <a:prstGeom prst="rect">
            <a:avLst/>
          </a:prstGeom>
        </p:spPr>
      </p:pic>
    </p:spTree>
    <p:extLst>
      <p:ext uri="{BB962C8B-B14F-4D97-AF65-F5344CB8AC3E}">
        <p14:creationId xmlns:p14="http://schemas.microsoft.com/office/powerpoint/2010/main" val="837874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285-1680-A406-F5E8-4CBC4397D842}"/>
              </a:ext>
            </a:extLst>
          </p:cNvPr>
          <p:cNvSpPr>
            <a:spLocks noGrp="1"/>
          </p:cNvSpPr>
          <p:nvPr>
            <p:ph type="title"/>
          </p:nvPr>
        </p:nvSpPr>
        <p:spPr>
          <a:xfrm>
            <a:off x="445477" y="0"/>
            <a:ext cx="10795518" cy="1003916"/>
          </a:xfrm>
        </p:spPr>
        <p:txBody>
          <a:bodyPr/>
          <a:lstStyle/>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E4175AE-388B-9B4E-7E8D-8E5E55200780}"/>
              </a:ext>
            </a:extLst>
          </p:cNvPr>
          <p:cNvPicPr>
            <a:picLocks noChangeAspect="1"/>
          </p:cNvPicPr>
          <p:nvPr/>
        </p:nvPicPr>
        <p:blipFill>
          <a:blip r:embed="rId2"/>
          <a:stretch>
            <a:fillRect/>
          </a:stretch>
        </p:blipFill>
        <p:spPr>
          <a:xfrm>
            <a:off x="425181" y="1971408"/>
            <a:ext cx="7861407" cy="4231432"/>
          </a:xfrm>
          <a:prstGeom prst="rect">
            <a:avLst/>
          </a:prstGeom>
        </p:spPr>
      </p:pic>
      <p:sp>
        <p:nvSpPr>
          <p:cNvPr id="6" name="TextBox 5">
            <a:extLst>
              <a:ext uri="{FF2B5EF4-FFF2-40B4-BE49-F238E27FC236}">
                <a16:creationId xmlns:a16="http://schemas.microsoft.com/office/drawing/2014/main" id="{568977DB-D69F-1FE9-DD62-334719246721}"/>
              </a:ext>
            </a:extLst>
          </p:cNvPr>
          <p:cNvSpPr txBox="1"/>
          <p:nvPr/>
        </p:nvSpPr>
        <p:spPr>
          <a:xfrm>
            <a:off x="331177" y="1383365"/>
            <a:ext cx="7526336"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3"/>
              </a:rPr>
              <a:t>Academic and </a:t>
            </a:r>
            <a:r>
              <a:rPr lang="en-GB" sz="2400" err="1">
                <a:latin typeface="Calibri" panose="020F0502020204030204" pitchFamily="34" charset="0"/>
                <a:cs typeface="Calibri" panose="020F0502020204030204" pitchFamily="34" charset="0"/>
                <a:hlinkClick r:id="rId3"/>
              </a:rPr>
              <a:t>infoskills</a:t>
            </a:r>
            <a:r>
              <a:rPr lang="en-GB" sz="2400">
                <a:latin typeface="Calibri" panose="020F0502020204030204" pitchFamily="34" charset="0"/>
                <a:cs typeface="Calibri" panose="020F0502020204030204" pitchFamily="34" charset="0"/>
                <a:hlinkClick r:id="rId3"/>
              </a:rPr>
              <a:t> </a:t>
            </a:r>
            <a:r>
              <a:rPr lang="en-GB" sz="2400"/>
              <a:t>– </a:t>
            </a:r>
            <a:r>
              <a:rPr lang="en-GB" sz="2400">
                <a:latin typeface="Calibri" panose="020F0502020204030204" pitchFamily="34" charset="0"/>
                <a:cs typeface="Calibri" panose="020F0502020204030204" pitchFamily="34" charset="0"/>
              </a:rPr>
              <a:t>online help and support</a:t>
            </a:r>
          </a:p>
        </p:txBody>
      </p:sp>
      <p:sp>
        <p:nvSpPr>
          <p:cNvPr id="9" name="TextBox 8">
            <a:extLst>
              <a:ext uri="{FF2B5EF4-FFF2-40B4-BE49-F238E27FC236}">
                <a16:creationId xmlns:a16="http://schemas.microsoft.com/office/drawing/2014/main" id="{9A40D8C2-F5E1-0D5D-06F9-AE3D627ACF00}"/>
              </a:ext>
            </a:extLst>
          </p:cNvPr>
          <p:cNvSpPr txBox="1"/>
          <p:nvPr/>
        </p:nvSpPr>
        <p:spPr>
          <a:xfrm>
            <a:off x="8682892" y="5307880"/>
            <a:ext cx="3509108" cy="1015663"/>
          </a:xfrm>
          <a:prstGeom prst="rect">
            <a:avLst/>
          </a:prstGeom>
          <a:noFill/>
        </p:spPr>
        <p:txBody>
          <a:bodyPr wrap="square">
            <a:spAutoFit/>
          </a:bodyPr>
          <a:lstStyle/>
          <a:p>
            <a:r>
              <a:rPr lang="en-GB" sz="2000" dirty="0">
                <a:latin typeface="Calibri"/>
                <a:ea typeface="+mn-lt"/>
                <a:cs typeface="+mn-lt"/>
              </a:rPr>
              <a:t>Version 1.5 (2025).</a:t>
            </a:r>
          </a:p>
          <a:p>
            <a:endParaRPr lang="en-GB" sz="2000" dirty="0">
              <a:latin typeface="Calibri"/>
              <a:ea typeface="+mn-lt"/>
              <a:cs typeface="+mn-lt"/>
            </a:endParaRPr>
          </a:p>
          <a:p>
            <a:r>
              <a:rPr lang="en-GB" sz="2000" dirty="0">
                <a:latin typeface="Calibri"/>
                <a:ea typeface="+mn-lt"/>
                <a:cs typeface="+mn-lt"/>
                <a:hlinkClick r:id="rId4"/>
              </a:rPr>
              <a:t>Referencing handbook: Harvard</a:t>
            </a:r>
            <a:endParaRPr lang="en-GB" sz="2000" dirty="0">
              <a:latin typeface="Calibri"/>
              <a:cs typeface="Calibri Light"/>
            </a:endParaRPr>
          </a:p>
        </p:txBody>
      </p:sp>
      <p:pic>
        <p:nvPicPr>
          <p:cNvPr id="3" name="Picture 2">
            <a:extLst>
              <a:ext uri="{FF2B5EF4-FFF2-40B4-BE49-F238E27FC236}">
                <a16:creationId xmlns:a16="http://schemas.microsoft.com/office/drawing/2014/main" id="{6FA3BC86-93ED-CB34-D55A-574201DD5DF8}"/>
              </a:ext>
            </a:extLst>
          </p:cNvPr>
          <p:cNvPicPr>
            <a:picLocks noChangeAspect="1"/>
          </p:cNvPicPr>
          <p:nvPr/>
        </p:nvPicPr>
        <p:blipFill>
          <a:blip r:embed="rId5"/>
          <a:stretch>
            <a:fillRect/>
          </a:stretch>
        </p:blipFill>
        <p:spPr>
          <a:xfrm>
            <a:off x="8789355" y="1465118"/>
            <a:ext cx="2536516" cy="3756868"/>
          </a:xfrm>
          <a:prstGeom prst="rect">
            <a:avLst/>
          </a:prstGeom>
        </p:spPr>
      </p:pic>
    </p:spTree>
    <p:extLst>
      <p:ext uri="{BB962C8B-B14F-4D97-AF65-F5344CB8AC3E}">
        <p14:creationId xmlns:p14="http://schemas.microsoft.com/office/powerpoint/2010/main" val="1844992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07204" y="0"/>
            <a:ext cx="5640212" cy="1003916"/>
          </a:xfrm>
        </p:spPr>
        <p:txBody>
          <a:bodyPr/>
          <a:lstStyle/>
          <a:p>
            <a:r>
              <a:rPr lang="en-GB" dirty="0">
                <a:latin typeface="Calibri" panose="020F0502020204030204" pitchFamily="34" charset="0"/>
                <a:cs typeface="Calibri" panose="020F0502020204030204" pitchFamily="34" charset="0"/>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07204" y="1444336"/>
            <a:ext cx="5937379" cy="4935682"/>
          </a:xfrm>
        </p:spPr>
        <p:txBody>
          <a:bodyPr>
            <a:normAutofit/>
          </a:bodyPr>
          <a:lstStyle/>
          <a:p>
            <a:pPr marL="0" indent="0">
              <a:buNone/>
            </a:pPr>
            <a:r>
              <a:rPr lang="en-GB" sz="2800">
                <a:latin typeface="Calibri"/>
                <a:cs typeface="Calibri"/>
                <a:hlinkClick r:id="rId2"/>
              </a:rPr>
              <a:t>RefWorks</a:t>
            </a:r>
            <a:r>
              <a:rPr lang="en-GB" sz="2800">
                <a:latin typeface="Calibri"/>
                <a:cs typeface="Calibri"/>
              </a:rPr>
              <a:t> </a:t>
            </a:r>
            <a:r>
              <a:rPr lang="en-GB">
                <a:latin typeface="Calibri" panose="020F0502020204030204" pitchFamily="34" charset="0"/>
                <a:cs typeface="Calibri" panose="020F0502020204030204" pitchFamily="34" charset="0"/>
              </a:rPr>
              <a:t>is supported by UWTSD.</a:t>
            </a:r>
          </a:p>
          <a:p>
            <a:pPr marL="0" indent="0">
              <a:buNone/>
            </a:pPr>
            <a:endParaRPr lang="en-GB">
              <a:latin typeface="Calibri" panose="020F0502020204030204" pitchFamily="34" charset="0"/>
              <a:cs typeface="Calibri" panose="020F0502020204030204" pitchFamily="34" charset="0"/>
            </a:endParaRPr>
          </a:p>
          <a:p>
            <a:pPr marL="342900" indent="-342900">
              <a:lnSpc>
                <a:spcPct val="100000"/>
              </a:lnSpc>
              <a:spcBef>
                <a:spcPts val="0"/>
              </a:spcBef>
              <a:buFont typeface="Arial" panose="05000000000000000000" pitchFamily="2" charset="2"/>
              <a:buChar char="•"/>
            </a:pPr>
            <a:r>
              <a:rPr lang="en-GB" sz="2800">
                <a:latin typeface="Calibri"/>
                <a:cs typeface="Arial"/>
              </a:rPr>
              <a:t>Import references. </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Manage, store, and share references.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Insert references into assignments.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Generate bibliographies.</a:t>
            </a:r>
          </a:p>
          <a:p>
            <a:pPr marL="342900" indent="-342900">
              <a:lnSpc>
                <a:spcPct val="100000"/>
              </a:lnSpc>
              <a:spcBef>
                <a:spcPts val="0"/>
              </a:spcBef>
              <a:buFont typeface="Arial" panose="05000000000000000000" pitchFamily="2" charset="2"/>
              <a:buChar char="•"/>
            </a:pPr>
            <a:endParaRPr lang="en-GB">
              <a:latin typeface="Calibri"/>
              <a:ea typeface="+mn-lt"/>
              <a:cs typeface="Arial"/>
            </a:endParaRPr>
          </a:p>
          <a:p>
            <a:pPr marL="0" indent="0">
              <a:buNone/>
            </a:pPr>
            <a:r>
              <a:rPr lang="en-GB">
                <a:latin typeface="Calibri" panose="020F0502020204030204" pitchFamily="34" charset="0"/>
                <a:cs typeface="Calibri" panose="020F0502020204030204" pitchFamily="34" charset="0"/>
              </a:rPr>
              <a:t>Other citation tools available. None are</a:t>
            </a:r>
          </a:p>
          <a:p>
            <a:pPr marL="0" indent="0">
              <a:buNone/>
            </a:pPr>
            <a:r>
              <a:rPr lang="en-GB">
                <a:latin typeface="Calibri" panose="020F0502020204030204" pitchFamily="34" charset="0"/>
                <a:cs typeface="Calibri" panose="020F0502020204030204" pitchFamily="34" charset="0"/>
              </a:rPr>
              <a:t>100% accurate. Personal choice.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MyBib</a:t>
            </a:r>
            <a:r>
              <a:rPr lang="en-GB">
                <a:latin typeface="Calibri" panose="020F0502020204030204" pitchFamily="34" charset="0"/>
                <a:cs typeface="Calibri" panose="020F0502020204030204" pitchFamily="34" charset="0"/>
              </a:rPr>
              <a:t>. 	</a:t>
            </a:r>
            <a:r>
              <a:rPr lang="en-GB" err="1">
                <a:latin typeface="Calibri" panose="020F0502020204030204" pitchFamily="34" charset="0"/>
                <a:cs typeface="Calibri" panose="020F0502020204030204" pitchFamily="34" charset="0"/>
                <a:hlinkClick r:id="rId4"/>
              </a:rPr>
              <a:t>ZoteroBib</a:t>
            </a:r>
            <a:r>
              <a:rPr lang="en-GB">
                <a:latin typeface="Calibri" panose="020F0502020204030204" pitchFamily="34" charset="0"/>
                <a:cs typeface="Calibri" panose="020F0502020204030204" pitchFamily="34" charset="0"/>
                <a:hlinkClick r:id="rId5"/>
              </a:rPr>
              <a:t>.</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a:p>
            <a:pPr marL="0" indent="0">
              <a:lnSpc>
                <a:spcPct val="100000"/>
              </a:lnSpc>
              <a:spcBef>
                <a:spcPts val="0"/>
              </a:spcBef>
              <a:buNone/>
            </a:pPr>
            <a:endParaRPr lang="en-US" sz="2800">
              <a:latin typeface="Calibri"/>
              <a:ea typeface="+mn-lt"/>
              <a:cs typeface="+mn-lt"/>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5136C6BD-40E5-EC35-9730-4CF654A075D7}"/>
              </a:ext>
            </a:extLst>
          </p:cNvPr>
          <p:cNvSpPr txBox="1"/>
          <p:nvPr/>
        </p:nvSpPr>
        <p:spPr>
          <a:xfrm>
            <a:off x="10049137" y="1834758"/>
            <a:ext cx="1835659" cy="400110"/>
          </a:xfrm>
          <a:prstGeom prst="rect">
            <a:avLst/>
          </a:prstGeom>
          <a:noFill/>
        </p:spPr>
        <p:txBody>
          <a:bodyPr wrap="square">
            <a:spAutoFit/>
          </a:bodyPr>
          <a:lstStyle/>
          <a:p>
            <a:r>
              <a:rPr lang="en-GB" sz="2000" dirty="0">
                <a:latin typeface="Calibri"/>
                <a:cs typeface="Calibri"/>
                <a:hlinkClick r:id="rId7"/>
              </a:rPr>
              <a:t>Using RefWorks</a:t>
            </a:r>
            <a:endParaRPr lang="en-US" sz="2000" dirty="0"/>
          </a:p>
        </p:txBody>
      </p:sp>
      <p:pic>
        <p:nvPicPr>
          <p:cNvPr id="4" name="Picture 3" descr="A colorful pile of yarn turned into a yellow yarn light bulb">
            <a:extLst>
              <a:ext uri="{FF2B5EF4-FFF2-40B4-BE49-F238E27FC236}">
                <a16:creationId xmlns:a16="http://schemas.microsoft.com/office/drawing/2014/main" id="{898B3180-1FD4-4A3A-B1B5-C976E073FA7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442407" y="2408904"/>
            <a:ext cx="5442389" cy="3627374"/>
          </a:xfrm>
          <a:prstGeom prst="rect">
            <a:avLst/>
          </a:prstGeom>
        </p:spPr>
      </p:pic>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a:latin typeface="Calibri"/>
                <a:cs typeface="Arial"/>
              </a:rPr>
              <a:t>Understand 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Keep a record 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Be consistent in the records you keep and in the way you reference. </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Check your references 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a:latin typeface="Calibri"/>
                <a:cs typeface="Calibri"/>
              </a:rPr>
              <a:t>if you 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1AFA-A60A-6720-06FA-FD0ED3F03175}"/>
              </a:ext>
            </a:extLst>
          </p:cNvPr>
          <p:cNvSpPr>
            <a:spLocks noGrp="1"/>
          </p:cNvSpPr>
          <p:nvPr>
            <p:ph type="title"/>
          </p:nvPr>
        </p:nvSpPr>
        <p:spPr>
          <a:xfrm>
            <a:off x="528811" y="0"/>
            <a:ext cx="3271085" cy="1003916"/>
          </a:xfrm>
        </p:spPr>
        <p:txBody>
          <a:bodyPr/>
          <a:lstStyle/>
          <a:p>
            <a:r>
              <a:rPr lang="en-GB">
                <a:latin typeface="Calibri" panose="020F0502020204030204" pitchFamily="34" charset="0"/>
                <a:cs typeface="Calibri" panose="020F0502020204030204" pitchFamily="34" charset="0"/>
              </a:rPr>
              <a:t>Your turn …</a:t>
            </a:r>
          </a:p>
        </p:txBody>
      </p:sp>
      <p:sp>
        <p:nvSpPr>
          <p:cNvPr id="12" name="TextBox 11">
            <a:extLst>
              <a:ext uri="{FF2B5EF4-FFF2-40B4-BE49-F238E27FC236}">
                <a16:creationId xmlns:a16="http://schemas.microsoft.com/office/drawing/2014/main" id="{AE310982-B8F1-2F40-454E-F11D335590E0}"/>
              </a:ext>
            </a:extLst>
          </p:cNvPr>
          <p:cNvSpPr txBox="1"/>
          <p:nvPr/>
        </p:nvSpPr>
        <p:spPr>
          <a:xfrm>
            <a:off x="5501665" y="5495700"/>
            <a:ext cx="6472163"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Pears, R. and Shields, G. (2025) </a:t>
            </a:r>
            <a:r>
              <a:rPr lang="en-GB" sz="2000" i="1" dirty="0">
                <a:latin typeface="Calibri" panose="020F0502020204030204" pitchFamily="34" charset="0"/>
                <a:cs typeface="Calibri" panose="020F0502020204030204" pitchFamily="34" charset="0"/>
              </a:rPr>
              <a:t>Cite them right: the essential referencing guide</a:t>
            </a:r>
            <a:r>
              <a:rPr lang="en-GB" sz="2000" dirty="0">
                <a:latin typeface="Calibri" panose="020F0502020204030204" pitchFamily="34" charset="0"/>
                <a:cs typeface="Calibri" panose="020F0502020204030204" pitchFamily="34" charset="0"/>
              </a:rPr>
              <a:t>. 13</a:t>
            </a:r>
            <a:r>
              <a:rPr lang="en-GB" sz="2000" baseline="30000" dirty="0">
                <a:latin typeface="Calibri" panose="020F0502020204030204" pitchFamily="34" charset="0"/>
                <a:cs typeface="Calibri" panose="020F0502020204030204" pitchFamily="34" charset="0"/>
              </a:rPr>
              <a:t>th</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edn</a:t>
            </a:r>
            <a:r>
              <a:rPr lang="en-GB" sz="2000" dirty="0">
                <a:latin typeface="Calibri" panose="020F0502020204030204" pitchFamily="34" charset="0"/>
                <a:cs typeface="Calibri" panose="020F0502020204030204" pitchFamily="34" charset="0"/>
              </a:rPr>
              <a:t>. Bloomsbury Academic.</a:t>
            </a:r>
          </a:p>
        </p:txBody>
      </p:sp>
      <p:graphicFrame>
        <p:nvGraphicFramePr>
          <p:cNvPr id="13" name="Table 12">
            <a:extLst>
              <a:ext uri="{FF2B5EF4-FFF2-40B4-BE49-F238E27FC236}">
                <a16:creationId xmlns:a16="http://schemas.microsoft.com/office/drawing/2014/main" id="{DCD9A7B4-1AC3-0AEA-4BF0-189E816FF3ED}"/>
              </a:ext>
            </a:extLst>
          </p:cNvPr>
          <p:cNvGraphicFramePr>
            <a:graphicFrameLocks noGrp="1"/>
          </p:cNvGraphicFramePr>
          <p:nvPr/>
        </p:nvGraphicFramePr>
        <p:xfrm>
          <a:off x="5560268" y="3984228"/>
          <a:ext cx="3797276" cy="433142"/>
        </p:xfrm>
        <a:graphic>
          <a:graphicData uri="http://schemas.openxmlformats.org/drawingml/2006/table">
            <a:tbl>
              <a:tblPr firstRow="1" bandRow="1">
                <a:tableStyleId>{5C22544A-7EE6-4342-B048-85BDC9FD1C3A}</a:tableStyleId>
              </a:tblPr>
              <a:tblGrid>
                <a:gridCol w="3797276">
                  <a:extLst>
                    <a:ext uri="{9D8B030D-6E8A-4147-A177-3AD203B41FA5}">
                      <a16:colId xmlns:a16="http://schemas.microsoft.com/office/drawing/2014/main" val="3618264034"/>
                    </a:ext>
                  </a:extLst>
                </a:gridCol>
              </a:tblGrid>
              <a:tr h="433142">
                <a:tc>
                  <a:txBody>
                    <a:bodyPr/>
                    <a:lstStyle/>
                    <a:p>
                      <a:r>
                        <a:rPr lang="en-GB" sz="2000" b="0" dirty="0">
                          <a:latin typeface="Calibri" panose="020F0502020204030204" pitchFamily="34" charset="0"/>
                          <a:cs typeface="Calibri" panose="020F0502020204030204" pitchFamily="34" charset="0"/>
                        </a:rPr>
                        <a:t>Pears, R. and Shields, G.</a:t>
                      </a:r>
                    </a:p>
                  </a:txBody>
                  <a:tcPr/>
                </a:tc>
                <a:extLst>
                  <a:ext uri="{0D108BD9-81ED-4DB2-BD59-A6C34878D82A}">
                    <a16:rowId xmlns:a16="http://schemas.microsoft.com/office/drawing/2014/main" val="521003362"/>
                  </a:ext>
                </a:extLst>
              </a:tr>
            </a:tbl>
          </a:graphicData>
        </a:graphic>
      </p:graphicFrame>
      <p:graphicFrame>
        <p:nvGraphicFramePr>
          <p:cNvPr id="14" name="Table 13">
            <a:extLst>
              <a:ext uri="{FF2B5EF4-FFF2-40B4-BE49-F238E27FC236}">
                <a16:creationId xmlns:a16="http://schemas.microsoft.com/office/drawing/2014/main" id="{829C5156-B9E2-A81F-4A2C-D13ED163D34C}"/>
              </a:ext>
            </a:extLst>
          </p:cNvPr>
          <p:cNvGraphicFramePr>
            <a:graphicFrameLocks noGrp="1"/>
          </p:cNvGraphicFramePr>
          <p:nvPr/>
        </p:nvGraphicFramePr>
        <p:xfrm>
          <a:off x="9447700" y="3987343"/>
          <a:ext cx="2456539" cy="426720"/>
        </p:xfrm>
        <a:graphic>
          <a:graphicData uri="http://schemas.openxmlformats.org/drawingml/2006/table">
            <a:tbl>
              <a:tblPr firstRow="1" bandRow="1">
                <a:tableStyleId>{5C22544A-7EE6-4342-B048-85BDC9FD1C3A}</a:tableStyleId>
              </a:tblPr>
              <a:tblGrid>
                <a:gridCol w="2456539">
                  <a:extLst>
                    <a:ext uri="{9D8B030D-6E8A-4147-A177-3AD203B41FA5}">
                      <a16:colId xmlns:a16="http://schemas.microsoft.com/office/drawing/2014/main" val="41423558"/>
                    </a:ext>
                  </a:extLst>
                </a:gridCol>
              </a:tblGrid>
              <a:tr h="396240">
                <a:tc>
                  <a:txBody>
                    <a:bodyPr/>
                    <a:lstStyle/>
                    <a:p>
                      <a:r>
                        <a:rPr lang="en-GB" sz="2000" b="0" dirty="0">
                          <a:latin typeface="Calibri" panose="020F0502020204030204" pitchFamily="34" charset="0"/>
                          <a:cs typeface="Calibri" panose="020F0502020204030204" pitchFamily="34" charset="0"/>
                        </a:rPr>
                        <a:t>(2025</a:t>
                      </a:r>
                      <a:r>
                        <a:rPr lang="en-GB" sz="2200" b="0" dirty="0">
                          <a:latin typeface="Calibri" panose="020F0502020204030204" pitchFamily="34" charset="0"/>
                          <a:cs typeface="Calibri" panose="020F0502020204030204" pitchFamily="34" charset="0"/>
                        </a:rPr>
                        <a:t>)</a:t>
                      </a:r>
                    </a:p>
                  </a:txBody>
                  <a:tcPr/>
                </a:tc>
                <a:extLst>
                  <a:ext uri="{0D108BD9-81ED-4DB2-BD59-A6C34878D82A}">
                    <a16:rowId xmlns:a16="http://schemas.microsoft.com/office/drawing/2014/main" val="3882642128"/>
                  </a:ext>
                </a:extLst>
              </a:tr>
            </a:tbl>
          </a:graphicData>
        </a:graphic>
      </p:graphicFrame>
      <p:graphicFrame>
        <p:nvGraphicFramePr>
          <p:cNvPr id="15" name="Table 14">
            <a:extLst>
              <a:ext uri="{FF2B5EF4-FFF2-40B4-BE49-F238E27FC236}">
                <a16:creationId xmlns:a16="http://schemas.microsoft.com/office/drawing/2014/main" id="{C942FE5D-8ECB-4D0D-76A5-9CE1FD363CCA}"/>
              </a:ext>
            </a:extLst>
          </p:cNvPr>
          <p:cNvGraphicFramePr>
            <a:graphicFrameLocks noGrp="1"/>
          </p:cNvGraphicFramePr>
          <p:nvPr/>
        </p:nvGraphicFramePr>
        <p:xfrm>
          <a:off x="5560268" y="4535501"/>
          <a:ext cx="6343971" cy="433142"/>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3177333602"/>
                    </a:ext>
                  </a:extLst>
                </a:gridCol>
              </a:tblGrid>
              <a:tr h="433142">
                <a:tc>
                  <a:txBody>
                    <a:bodyPr/>
                    <a:lstStyle/>
                    <a:p>
                      <a:r>
                        <a:rPr lang="en-GB" sz="2000" b="0" i="1" dirty="0">
                          <a:latin typeface="Calibri" panose="020F0502020204030204" pitchFamily="34" charset="0"/>
                          <a:cs typeface="Calibri" panose="020F0502020204030204" pitchFamily="34" charset="0"/>
                        </a:rPr>
                        <a:t>Cite them right: the essential referencing guide</a:t>
                      </a:r>
                      <a:r>
                        <a:rPr lang="en-GB" sz="2000" b="0" dirty="0">
                          <a:latin typeface="Calibri" panose="020F0502020204030204" pitchFamily="34" charset="0"/>
                          <a:cs typeface="Calibri" panose="020F0502020204030204" pitchFamily="34" charset="0"/>
                        </a:rPr>
                        <a:t>. 13</a:t>
                      </a:r>
                      <a:r>
                        <a:rPr lang="en-GB" sz="2000" b="0" baseline="30000" dirty="0">
                          <a:latin typeface="Calibri" panose="020F0502020204030204" pitchFamily="34" charset="0"/>
                          <a:cs typeface="Calibri" panose="020F0502020204030204" pitchFamily="34" charset="0"/>
                        </a:rPr>
                        <a:t>th</a:t>
                      </a:r>
                      <a:r>
                        <a:rPr lang="en-GB" sz="2000" b="0" dirty="0">
                          <a:latin typeface="Calibri" panose="020F0502020204030204" pitchFamily="34" charset="0"/>
                          <a:cs typeface="Calibri" panose="020F0502020204030204" pitchFamily="34" charset="0"/>
                        </a:rPr>
                        <a:t> </a:t>
                      </a:r>
                      <a:r>
                        <a:rPr lang="en-GB" sz="2000" b="0" dirty="0" err="1">
                          <a:latin typeface="Calibri" panose="020F0502020204030204" pitchFamily="34" charset="0"/>
                          <a:cs typeface="Calibri" panose="020F0502020204030204" pitchFamily="34" charset="0"/>
                        </a:rPr>
                        <a:t>edn</a:t>
                      </a:r>
                      <a:r>
                        <a:rPr lang="en-GB" sz="2000" b="0" dirty="0">
                          <a:latin typeface="Calibri" panose="020F0502020204030204" pitchFamily="34" charset="0"/>
                          <a:cs typeface="Calibri" panose="020F0502020204030204" pitchFamily="34" charset="0"/>
                        </a:rPr>
                        <a:t>. </a:t>
                      </a:r>
                      <a:endParaRPr lang="en-GB" sz="2000" b="0" dirty="0"/>
                    </a:p>
                  </a:txBody>
                  <a:tcPr/>
                </a:tc>
                <a:extLst>
                  <a:ext uri="{0D108BD9-81ED-4DB2-BD59-A6C34878D82A}">
                    <a16:rowId xmlns:a16="http://schemas.microsoft.com/office/drawing/2014/main" val="1441241751"/>
                  </a:ext>
                </a:extLst>
              </a:tr>
            </a:tbl>
          </a:graphicData>
        </a:graphic>
      </p:graphicFrame>
      <p:graphicFrame>
        <p:nvGraphicFramePr>
          <p:cNvPr id="16" name="Table 15">
            <a:extLst>
              <a:ext uri="{FF2B5EF4-FFF2-40B4-BE49-F238E27FC236}">
                <a16:creationId xmlns:a16="http://schemas.microsoft.com/office/drawing/2014/main" id="{1228F652-7CD3-32ED-3C21-D344FF2D2476}"/>
              </a:ext>
            </a:extLst>
          </p:cNvPr>
          <p:cNvGraphicFramePr>
            <a:graphicFrameLocks noGrp="1"/>
          </p:cNvGraphicFramePr>
          <p:nvPr/>
        </p:nvGraphicFramePr>
        <p:xfrm>
          <a:off x="5560269" y="5090081"/>
          <a:ext cx="6343971" cy="396240"/>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2956435714"/>
                    </a:ext>
                  </a:extLst>
                </a:gridCol>
              </a:tblGrid>
              <a:tr h="370840">
                <a:tc>
                  <a:txBody>
                    <a:bodyPr/>
                    <a:lstStyle/>
                    <a:p>
                      <a:r>
                        <a:rPr lang="en-GB" sz="2000" b="0" dirty="0">
                          <a:latin typeface="Calibri" panose="020F0502020204030204" pitchFamily="34" charset="0"/>
                          <a:cs typeface="Calibri" panose="020F0502020204030204" pitchFamily="34" charset="0"/>
                        </a:rPr>
                        <a:t>Bloomsbury Academic.</a:t>
                      </a:r>
                      <a:endParaRPr lang="en-GB" sz="2000" b="0" dirty="0"/>
                    </a:p>
                  </a:txBody>
                  <a:tcPr/>
                </a:tc>
                <a:extLst>
                  <a:ext uri="{0D108BD9-81ED-4DB2-BD59-A6C34878D82A}">
                    <a16:rowId xmlns:a16="http://schemas.microsoft.com/office/drawing/2014/main" val="251358959"/>
                  </a:ext>
                </a:extLst>
              </a:tr>
            </a:tbl>
          </a:graphicData>
        </a:graphic>
      </p:graphicFrame>
      <p:pic>
        <p:nvPicPr>
          <p:cNvPr id="5" name="Picture 4">
            <a:extLst>
              <a:ext uri="{FF2B5EF4-FFF2-40B4-BE49-F238E27FC236}">
                <a16:creationId xmlns:a16="http://schemas.microsoft.com/office/drawing/2014/main" id="{AA084434-5914-ED95-8FCB-11C455D4FB16}"/>
              </a:ext>
            </a:extLst>
          </p:cNvPr>
          <p:cNvPicPr>
            <a:picLocks noChangeAspect="1"/>
          </p:cNvPicPr>
          <p:nvPr/>
        </p:nvPicPr>
        <p:blipFill>
          <a:blip r:embed="rId2"/>
          <a:stretch>
            <a:fillRect/>
          </a:stretch>
        </p:blipFill>
        <p:spPr>
          <a:xfrm>
            <a:off x="5560268" y="1398802"/>
            <a:ext cx="4983239" cy="2400601"/>
          </a:xfrm>
          <a:prstGeom prst="rect">
            <a:avLst/>
          </a:prstGeom>
        </p:spPr>
      </p:pic>
      <p:pic>
        <p:nvPicPr>
          <p:cNvPr id="10" name="Picture 9">
            <a:extLst>
              <a:ext uri="{FF2B5EF4-FFF2-40B4-BE49-F238E27FC236}">
                <a16:creationId xmlns:a16="http://schemas.microsoft.com/office/drawing/2014/main" id="{9F474AF6-A5FD-9D23-E2C2-64978EDE4A72}"/>
              </a:ext>
            </a:extLst>
          </p:cNvPr>
          <p:cNvPicPr>
            <a:picLocks noChangeAspect="1"/>
          </p:cNvPicPr>
          <p:nvPr/>
        </p:nvPicPr>
        <p:blipFill>
          <a:blip r:embed="rId3"/>
          <a:stretch>
            <a:fillRect/>
          </a:stretch>
        </p:blipFill>
        <p:spPr>
          <a:xfrm>
            <a:off x="259912" y="4404830"/>
            <a:ext cx="4983238" cy="1710835"/>
          </a:xfrm>
          <a:prstGeom prst="rect">
            <a:avLst/>
          </a:prstGeom>
        </p:spPr>
      </p:pic>
      <p:pic>
        <p:nvPicPr>
          <p:cNvPr id="17" name="Picture 16">
            <a:extLst>
              <a:ext uri="{FF2B5EF4-FFF2-40B4-BE49-F238E27FC236}">
                <a16:creationId xmlns:a16="http://schemas.microsoft.com/office/drawing/2014/main" id="{16ABF415-A305-D82E-66B0-FA45FD8B8C3C}"/>
              </a:ext>
            </a:extLst>
          </p:cNvPr>
          <p:cNvPicPr>
            <a:picLocks noChangeAspect="1"/>
          </p:cNvPicPr>
          <p:nvPr/>
        </p:nvPicPr>
        <p:blipFill>
          <a:blip r:embed="rId4"/>
          <a:stretch>
            <a:fillRect/>
          </a:stretch>
        </p:blipFill>
        <p:spPr>
          <a:xfrm>
            <a:off x="259912" y="1398802"/>
            <a:ext cx="4983238" cy="3015262"/>
          </a:xfrm>
          <a:prstGeom prst="rect">
            <a:avLst/>
          </a:prstGeom>
        </p:spPr>
      </p:pic>
    </p:spTree>
    <p:extLst>
      <p:ext uri="{BB962C8B-B14F-4D97-AF65-F5344CB8AC3E}">
        <p14:creationId xmlns:p14="http://schemas.microsoft.com/office/powerpoint/2010/main" val="30506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C4AF-5DFD-6A20-B4E1-938F6303DCD7}"/>
              </a:ext>
            </a:extLst>
          </p:cNvPr>
          <p:cNvSpPr>
            <a:spLocks noGrp="1"/>
          </p:cNvSpPr>
          <p:nvPr>
            <p:ph type="title"/>
          </p:nvPr>
        </p:nvSpPr>
        <p:spPr>
          <a:xfrm>
            <a:off x="132230" y="0"/>
            <a:ext cx="2975833" cy="1003916"/>
          </a:xfrm>
        </p:spPr>
        <p:txBody>
          <a:bodyPr/>
          <a:lstStyle/>
          <a:p>
            <a:r>
              <a:rPr lang="en-GB">
                <a:latin typeface="Calibri" panose="020F0502020204030204" pitchFamily="34" charset="0"/>
                <a:cs typeface="Calibri" panose="020F0502020204030204" pitchFamily="34" charset="0"/>
              </a:rPr>
              <a:t>Your turn …</a:t>
            </a:r>
          </a:p>
        </p:txBody>
      </p:sp>
      <p:pic>
        <p:nvPicPr>
          <p:cNvPr id="5" name="Content Placeholder 4">
            <a:extLst>
              <a:ext uri="{FF2B5EF4-FFF2-40B4-BE49-F238E27FC236}">
                <a16:creationId xmlns:a16="http://schemas.microsoft.com/office/drawing/2014/main" id="{0860AF85-08E7-3B01-51C2-B7C27BC80C2A}"/>
              </a:ext>
            </a:extLst>
          </p:cNvPr>
          <p:cNvPicPr>
            <a:picLocks noGrp="1" noChangeAspect="1"/>
          </p:cNvPicPr>
          <p:nvPr>
            <p:ph sz="quarter" idx="10"/>
          </p:nvPr>
        </p:nvPicPr>
        <p:blipFill>
          <a:blip r:embed="rId2"/>
          <a:stretch>
            <a:fillRect/>
          </a:stretch>
        </p:blipFill>
        <p:spPr>
          <a:xfrm>
            <a:off x="132229" y="1385823"/>
            <a:ext cx="8453235" cy="3668704"/>
          </a:xfrm>
        </p:spPr>
      </p:pic>
      <p:graphicFrame>
        <p:nvGraphicFramePr>
          <p:cNvPr id="6" name="Table 5">
            <a:extLst>
              <a:ext uri="{FF2B5EF4-FFF2-40B4-BE49-F238E27FC236}">
                <a16:creationId xmlns:a16="http://schemas.microsoft.com/office/drawing/2014/main" id="{E8255A7E-A812-9286-B473-EABCA6BD9DC5}"/>
              </a:ext>
            </a:extLst>
          </p:cNvPr>
          <p:cNvGraphicFramePr>
            <a:graphicFrameLocks noGrp="1"/>
          </p:cNvGraphicFramePr>
          <p:nvPr/>
        </p:nvGraphicFramePr>
        <p:xfrm>
          <a:off x="8769926" y="1385823"/>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33597590"/>
                    </a:ext>
                  </a:extLst>
                </a:gridCol>
              </a:tblGrid>
              <a:tr h="185002">
                <a:tc>
                  <a:txBody>
                    <a:bodyPr/>
                    <a:lstStyle/>
                    <a:p>
                      <a:r>
                        <a:rPr lang="en-GB" sz="2000" b="0">
                          <a:latin typeface="Calibri" panose="020F0502020204030204" pitchFamily="34" charset="0"/>
                          <a:cs typeface="Calibri" panose="020F0502020204030204" pitchFamily="34" charset="0"/>
                        </a:rPr>
                        <a:t>Donohoe, A. </a:t>
                      </a:r>
                    </a:p>
                  </a:txBody>
                  <a:tcPr/>
                </a:tc>
                <a:extLst>
                  <a:ext uri="{0D108BD9-81ED-4DB2-BD59-A6C34878D82A}">
                    <a16:rowId xmlns:a16="http://schemas.microsoft.com/office/drawing/2014/main" val="4244140552"/>
                  </a:ext>
                </a:extLst>
              </a:tr>
            </a:tbl>
          </a:graphicData>
        </a:graphic>
      </p:graphicFrame>
      <p:graphicFrame>
        <p:nvGraphicFramePr>
          <p:cNvPr id="9" name="Table 8">
            <a:extLst>
              <a:ext uri="{FF2B5EF4-FFF2-40B4-BE49-F238E27FC236}">
                <a16:creationId xmlns:a16="http://schemas.microsoft.com/office/drawing/2014/main" id="{AB4A2625-5F33-4755-D78D-162BA077682A}"/>
              </a:ext>
            </a:extLst>
          </p:cNvPr>
          <p:cNvGraphicFramePr>
            <a:graphicFrameLocks noGrp="1"/>
          </p:cNvGraphicFramePr>
          <p:nvPr/>
        </p:nvGraphicFramePr>
        <p:xfrm>
          <a:off x="8769927" y="5200274"/>
          <a:ext cx="3289842" cy="1005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051506867"/>
                    </a:ext>
                  </a:extLst>
                </a:gridCol>
              </a:tblGrid>
              <a:tr h="0">
                <a:tc>
                  <a:txBody>
                    <a:bodyPr/>
                    <a:lstStyle/>
                    <a:p>
                      <a:r>
                        <a:rPr lang="en-GB" sz="2000" b="0" i="0">
                          <a:latin typeface="Calibri" panose="020F0502020204030204" pitchFamily="34" charset="0"/>
                          <a:cs typeface="Calibri" panose="020F0502020204030204" pitchFamily="34" charset="0"/>
                        </a:rPr>
                        <a:t>Available at: https://doi-org.ezproxy.uwtsd.ac.uk/10.1080/14623943.2023.2210074</a:t>
                      </a:r>
                      <a:endParaRPr lang="en-GB" sz="2000"/>
                    </a:p>
                  </a:txBody>
                  <a:tcPr/>
                </a:tc>
                <a:extLst>
                  <a:ext uri="{0D108BD9-81ED-4DB2-BD59-A6C34878D82A}">
                    <a16:rowId xmlns:a16="http://schemas.microsoft.com/office/drawing/2014/main" val="4201850522"/>
                  </a:ext>
                </a:extLst>
              </a:tr>
            </a:tbl>
          </a:graphicData>
        </a:graphic>
      </p:graphicFrame>
      <p:graphicFrame>
        <p:nvGraphicFramePr>
          <p:cNvPr id="10" name="Table 9">
            <a:extLst>
              <a:ext uri="{FF2B5EF4-FFF2-40B4-BE49-F238E27FC236}">
                <a16:creationId xmlns:a16="http://schemas.microsoft.com/office/drawing/2014/main" id="{C1B233CC-0480-B792-B016-1FB77729E485}"/>
              </a:ext>
            </a:extLst>
          </p:cNvPr>
          <p:cNvGraphicFramePr>
            <a:graphicFrameLocks noGrp="1"/>
          </p:cNvGraphicFramePr>
          <p:nvPr/>
        </p:nvGraphicFramePr>
        <p:xfrm>
          <a:off x="8769927" y="2510964"/>
          <a:ext cx="3289842" cy="2529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75411720"/>
                    </a:ext>
                  </a:extLst>
                </a:gridCol>
              </a:tblGrid>
              <a:tr h="0">
                <a:tc>
                  <a:txBody>
                    <a:bodyPr/>
                    <a:lstStyle/>
                    <a:p>
                      <a:r>
                        <a:rPr lang="en-GB" sz="20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2000" b="0" i="1">
                          <a:latin typeface="Calibri" panose="020F0502020204030204" pitchFamily="34" charset="0"/>
                          <a:cs typeface="Calibri" panose="020F0502020204030204" pitchFamily="34" charset="0"/>
                        </a:rPr>
                        <a:t>Reflective Practice: International and Multidisciplinary Perspectives, </a:t>
                      </a:r>
                      <a:r>
                        <a:rPr lang="en-GB" sz="2000" b="0" i="0">
                          <a:latin typeface="Calibri" panose="020F0502020204030204" pitchFamily="34" charset="0"/>
                          <a:cs typeface="Calibri" panose="020F0502020204030204" pitchFamily="34" charset="0"/>
                        </a:rPr>
                        <a:t>24(4), pp. 509-523.</a:t>
                      </a:r>
                    </a:p>
                  </a:txBody>
                  <a:tcPr/>
                </a:tc>
                <a:extLst>
                  <a:ext uri="{0D108BD9-81ED-4DB2-BD59-A6C34878D82A}">
                    <a16:rowId xmlns:a16="http://schemas.microsoft.com/office/drawing/2014/main" val="1063126223"/>
                  </a:ext>
                </a:extLst>
              </a:tr>
            </a:tbl>
          </a:graphicData>
        </a:graphic>
      </p:graphicFrame>
      <p:graphicFrame>
        <p:nvGraphicFramePr>
          <p:cNvPr id="11" name="Table 10">
            <a:extLst>
              <a:ext uri="{FF2B5EF4-FFF2-40B4-BE49-F238E27FC236}">
                <a16:creationId xmlns:a16="http://schemas.microsoft.com/office/drawing/2014/main" id="{18D4482A-DCDC-321D-16CF-6933B283EA7C}"/>
              </a:ext>
            </a:extLst>
          </p:cNvPr>
          <p:cNvGraphicFramePr>
            <a:graphicFrameLocks noGrp="1"/>
          </p:cNvGraphicFramePr>
          <p:nvPr/>
        </p:nvGraphicFramePr>
        <p:xfrm>
          <a:off x="8769927" y="1955255"/>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2388597529"/>
                    </a:ext>
                  </a:extLst>
                </a:gridCol>
              </a:tblGrid>
              <a:tr h="370840">
                <a:tc>
                  <a:txBody>
                    <a:bodyPr/>
                    <a:lstStyle/>
                    <a:p>
                      <a:r>
                        <a:rPr lang="en-GB" sz="2000" b="0">
                          <a:latin typeface="Calibri" panose="020F0502020204030204" pitchFamily="34" charset="0"/>
                          <a:cs typeface="Calibri" panose="020F0502020204030204" pitchFamily="34" charset="0"/>
                        </a:rPr>
                        <a:t>(2023)</a:t>
                      </a:r>
                    </a:p>
                  </a:txBody>
                  <a:tcPr/>
                </a:tc>
                <a:extLst>
                  <a:ext uri="{0D108BD9-81ED-4DB2-BD59-A6C34878D82A}">
                    <a16:rowId xmlns:a16="http://schemas.microsoft.com/office/drawing/2014/main" val="1595227261"/>
                  </a:ext>
                </a:extLst>
              </a:tr>
            </a:tbl>
          </a:graphicData>
        </a:graphic>
      </p:graphicFrame>
      <p:sp>
        <p:nvSpPr>
          <p:cNvPr id="13" name="TextBox 12">
            <a:extLst>
              <a:ext uri="{FF2B5EF4-FFF2-40B4-BE49-F238E27FC236}">
                <a16:creationId xmlns:a16="http://schemas.microsoft.com/office/drawing/2014/main" id="{23EAD0CA-953C-EA01-58B9-E74ED30B3E65}"/>
              </a:ext>
            </a:extLst>
          </p:cNvPr>
          <p:cNvSpPr txBox="1"/>
          <p:nvPr/>
        </p:nvSpPr>
        <p:spPr>
          <a:xfrm>
            <a:off x="132229" y="5103674"/>
            <a:ext cx="8524801" cy="1754326"/>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Donohoe, A. (2023) </a:t>
            </a:r>
            <a:r>
              <a:rPr lang="en-GB" sz="18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1800" b="0" i="1">
                <a:latin typeface="Calibri" panose="020F0502020204030204" pitchFamily="34" charset="0"/>
                <a:cs typeface="Calibri" panose="020F0502020204030204" pitchFamily="34" charset="0"/>
              </a:rPr>
              <a:t>Reflective Practice: International and Multidisciplinary Perspectives, </a:t>
            </a:r>
            <a:r>
              <a:rPr lang="en-GB" sz="1800" b="0" i="0">
                <a:latin typeface="Calibri" panose="020F0502020204030204" pitchFamily="34" charset="0"/>
                <a:cs typeface="Calibri" panose="020F0502020204030204" pitchFamily="34" charset="0"/>
              </a:rPr>
              <a:t>24(4), pp. 509-523. Available at: https://doi-org.ezproxy.uwtsd.ac.uk/10.1080/14623943.2023.2210074</a:t>
            </a:r>
            <a:endParaRPr lang="en-GB" sz="1800"/>
          </a:p>
          <a:p>
            <a:endParaRPr lang="en-GB" sz="1800" b="0" i="0">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14688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195" y="-58662"/>
            <a:ext cx="5888700" cy="1003916"/>
          </a:xfrm>
        </p:spPr>
        <p:txBody>
          <a:bodyPr/>
          <a:lstStyle/>
          <a:p>
            <a:pPr algn="ctr"/>
            <a:r>
              <a:rPr lang="en-GB">
                <a:latin typeface="Calibri"/>
                <a:cs typeface="Calibri"/>
              </a:rPr>
              <a:t>Help is always available.</a:t>
            </a:r>
            <a:endParaRPr lang="en-US"/>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3"/>
          <a:srcRect t="2453" b="2453"/>
          <a:stretch/>
        </p:blipFill>
        <p:spPr>
          <a:xfrm>
            <a:off x="328375" y="1835640"/>
            <a:ext cx="6112129" cy="3914644"/>
          </a:xfrm>
        </p:spPr>
      </p:pic>
      <p:sp>
        <p:nvSpPr>
          <p:cNvPr id="11" name="TextBox 10">
            <a:extLst>
              <a:ext uri="{FF2B5EF4-FFF2-40B4-BE49-F238E27FC236}">
                <a16:creationId xmlns:a16="http://schemas.microsoft.com/office/drawing/2014/main" id="{AE7328AE-35C0-F03E-0852-38A7E61702BC}"/>
              </a:ext>
            </a:extLst>
          </p:cNvPr>
          <p:cNvSpPr txBox="1"/>
          <p:nvPr/>
        </p:nvSpPr>
        <p:spPr>
          <a:xfrm>
            <a:off x="6690221" y="3915032"/>
            <a:ext cx="5535561" cy="193899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For help and support with referencing:</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Academic and </a:t>
            </a:r>
            <a:r>
              <a:rPr lang="en-GB" sz="2400" dirty="0" err="1">
                <a:latin typeface="Calibri" panose="020F0502020204030204" pitchFamily="34" charset="0"/>
                <a:cs typeface="Calibri" panose="020F0502020204030204" pitchFamily="34" charset="0"/>
                <a:hlinkClick r:id="rId4"/>
              </a:rPr>
              <a:t>infoskills</a:t>
            </a:r>
            <a:r>
              <a:rPr lang="en-GB" sz="2400" dirty="0">
                <a:latin typeface="Calibri" panose="020F0502020204030204" pitchFamily="34" charset="0"/>
                <a:cs typeface="Calibri" panose="020F0502020204030204" pitchFamily="34" charset="0"/>
                <a:hlinkClick r:id="rId4"/>
              </a:rPr>
              <a:t> units</a:t>
            </a:r>
          </a:p>
          <a:p>
            <a:pPr marL="342900" indent="-342900">
              <a:buFont typeface="Arial" panose="020B0604020202020204" pitchFamily="34" charset="0"/>
              <a:buChar char="•"/>
            </a:pPr>
            <a:r>
              <a:rPr lang="en-GB" sz="2400" b="1" dirty="0">
                <a:latin typeface="Calibri"/>
                <a:ea typeface="+mn-lt"/>
                <a:cs typeface="+mn-lt"/>
              </a:rPr>
              <a:t>Cite them Right </a:t>
            </a:r>
            <a:r>
              <a:rPr lang="en-GB" sz="2400" dirty="0">
                <a:latin typeface="Calibri"/>
                <a:ea typeface="+mn-lt"/>
                <a:cs typeface="+mn-lt"/>
                <a:hlinkClick r:id="rId5"/>
              </a:rPr>
              <a:t>online database </a:t>
            </a:r>
            <a:r>
              <a:rPr lang="en-GB" sz="2400" dirty="0">
                <a:latin typeface="Calibri"/>
                <a:ea typeface="+mn-lt"/>
                <a:cs typeface="+mn-lt"/>
              </a:rPr>
              <a:t>and </a:t>
            </a:r>
            <a:r>
              <a:rPr lang="en-GB" sz="2400" dirty="0">
                <a:latin typeface="Calibri"/>
                <a:ea typeface="+mn-lt"/>
                <a:cs typeface="+mn-lt"/>
                <a:hlinkClick r:id="rId6"/>
              </a:rPr>
              <a:t>print book</a:t>
            </a:r>
            <a:endParaRPr lang="en-GB" sz="2400" dirty="0">
              <a:latin typeface="Calibri"/>
              <a:ea typeface="+mn-lt"/>
              <a:cs typeface="+mn-lt"/>
            </a:endParaRPr>
          </a:p>
          <a:p>
            <a:pPr marL="342900" indent="-342900">
              <a:buFont typeface="Arial" panose="020B0604020202020204" pitchFamily="34" charset="0"/>
              <a:buChar char="•"/>
            </a:pPr>
            <a:r>
              <a:rPr lang="en-GB" sz="2400" dirty="0">
                <a:latin typeface="Calibri"/>
                <a:ea typeface="+mn-lt"/>
                <a:cs typeface="+mn-lt"/>
                <a:hlinkClick r:id="rId7"/>
              </a:rPr>
              <a:t>Referencing handbook: Harvard</a:t>
            </a:r>
            <a:endParaRPr lang="en-GB" sz="2400" dirty="0">
              <a:cs typeface="Calibri Light"/>
            </a:endParaRPr>
          </a:p>
        </p:txBody>
      </p:sp>
      <p:sp>
        <p:nvSpPr>
          <p:cNvPr id="4" name="TextBox 3">
            <a:extLst>
              <a:ext uri="{FF2B5EF4-FFF2-40B4-BE49-F238E27FC236}">
                <a16:creationId xmlns:a16="http://schemas.microsoft.com/office/drawing/2014/main" id="{F0A54E25-ACAD-07D4-41EB-BA944B530E62}"/>
              </a:ext>
            </a:extLst>
          </p:cNvPr>
          <p:cNvSpPr txBox="1"/>
          <p:nvPr/>
        </p:nvSpPr>
        <p:spPr>
          <a:xfrm>
            <a:off x="6690221" y="1738860"/>
            <a:ext cx="5296609" cy="1938992"/>
          </a:xfrm>
          <a:prstGeom prst="rect">
            <a:avLst/>
          </a:prstGeom>
          <a:noFill/>
        </p:spPr>
        <p:txBody>
          <a:bodyPr wrap="square" rtlCol="0">
            <a:spAutoFit/>
          </a:bodyPr>
          <a:lstStyle/>
          <a:p>
            <a:r>
              <a:rPr lang="en-GB" sz="2400">
                <a:latin typeface="Calibri"/>
                <a:cs typeface="Calibri"/>
              </a:rPr>
              <a:t>For 1-2-1 reference or subject help:</a:t>
            </a:r>
            <a:endParaRPr lang="en-GB" sz="2400">
              <a:latin typeface="Calibri"/>
              <a:ea typeface="+mn-lt"/>
              <a:cs typeface="Calibri"/>
            </a:endParaRPr>
          </a:p>
          <a:p>
            <a:r>
              <a:rPr lang="en-GB" sz="2400" b="1">
                <a:latin typeface="Calibri" panose="020F0502020204030204" pitchFamily="34" charset="0"/>
                <a:cs typeface="Calibri" panose="020F0502020204030204" pitchFamily="34" charset="0"/>
              </a:rPr>
              <a:t>Alison Evans: </a:t>
            </a:r>
            <a:r>
              <a:rPr lang="en-GB" sz="2400">
                <a:latin typeface="Calibri" panose="020F0502020204030204" pitchFamily="34" charset="0"/>
                <a:cs typeface="Calibri" panose="020F0502020204030204" pitchFamily="34" charset="0"/>
              </a:rPr>
              <a:t>Academic Liaison Librarian:</a:t>
            </a:r>
            <a:endParaRPr lang="en-GB" sz="2400">
              <a:latin typeface="Calibri" panose="020F0502020204030204" pitchFamily="34" charset="0"/>
              <a:ea typeface="+mn-lt"/>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8"/>
              </a:rPr>
              <a:t>alison.evans@uwtsd.ac.uk</a:t>
            </a:r>
            <a:r>
              <a:rPr lang="en-GB" sz="2400">
                <a:latin typeface="Calibri" panose="020F0502020204030204" pitchFamily="34" charset="0"/>
                <a:cs typeface="Calibri" panose="020F0502020204030204" pitchFamily="34" charset="0"/>
              </a:rPr>
              <a:t> </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9"/>
              </a:rPr>
              <a:t>infoskills@uwtsd.ac.uk</a:t>
            </a:r>
            <a:endParaRPr lang="en-GB" sz="240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2931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BE4CE17-B8C4-7ADC-FDCC-D9C86401240C}"/>
              </a:ext>
            </a:extLst>
          </p:cNvPr>
          <p:cNvSpPr>
            <a:spLocks noGrp="1"/>
          </p:cNvSpPr>
          <p:nvPr>
            <p:ph type="pic" sz="quarter" idx="13"/>
          </p:nvPr>
        </p:nvSpPr>
        <p:spPr/>
        <p:txBody>
          <a:bodyPr/>
          <a:lstStyle/>
          <a:p>
            <a:endParaRPr lang="en-GB"/>
          </a:p>
        </p:txBody>
      </p:sp>
      <p:sp>
        <p:nvSpPr>
          <p:cNvPr id="3" name="Subtitle 2">
            <a:extLst>
              <a:ext uri="{FF2B5EF4-FFF2-40B4-BE49-F238E27FC236}">
                <a16:creationId xmlns:a16="http://schemas.microsoft.com/office/drawing/2014/main" id="{2991B0D1-A4E6-8FE8-38C2-31A533B708A0}"/>
              </a:ext>
            </a:extLst>
          </p:cNvPr>
          <p:cNvSpPr>
            <a:spLocks noGrp="1"/>
          </p:cNvSpPr>
          <p:nvPr>
            <p:ph type="subTitle" idx="1"/>
          </p:nvPr>
        </p:nvSpPr>
        <p:spPr/>
        <p:txBody>
          <a:bodyPr/>
          <a:lstStyle/>
          <a:p>
            <a:endParaRPr lang="en-GB"/>
          </a:p>
        </p:txBody>
      </p:sp>
      <p:sp>
        <p:nvSpPr>
          <p:cNvPr id="4" name="Title 3">
            <a:extLst>
              <a:ext uri="{FF2B5EF4-FFF2-40B4-BE49-F238E27FC236}">
                <a16:creationId xmlns:a16="http://schemas.microsoft.com/office/drawing/2014/main" id="{C773D791-A9C2-1B5A-B004-A75851BF4A85}"/>
              </a:ext>
            </a:extLst>
          </p:cNvPr>
          <p:cNvSpPr>
            <a:spLocks noGrp="1"/>
          </p:cNvSpPr>
          <p:nvPr>
            <p:ph type="title"/>
          </p:nvPr>
        </p:nvSpPr>
        <p:spPr>
          <a:xfrm>
            <a:off x="6367976" y="2286001"/>
            <a:ext cx="5824023" cy="2225400"/>
          </a:xfrm>
        </p:spPr>
        <p:txBody>
          <a:bodyPr>
            <a:normAutofit fontScale="90000"/>
          </a:bodyPr>
          <a:lstStyle/>
          <a:p>
            <a:r>
              <a:rPr lang="en-GB" b="1" dirty="0">
                <a:latin typeface="Calibri" panose="020F0502020204030204" pitchFamily="34" charset="0"/>
                <a:cs typeface="Calibri" panose="020F0502020204030204" pitchFamily="34" charset="0"/>
              </a:rPr>
              <a:t>Students:</a:t>
            </a:r>
            <a:br>
              <a:rPr lang="en-GB" dirty="0">
                <a:latin typeface="Calibri" panose="020F0502020204030204" pitchFamily="34" charset="0"/>
                <a:cs typeface="Calibri" panose="020F0502020204030204" pitchFamily="34" charset="0"/>
              </a:rPr>
            </a:br>
            <a:r>
              <a:rPr lang="en-GB" sz="4400" dirty="0">
                <a:latin typeface="Calibri" panose="020F0502020204030204" pitchFamily="34" charset="0"/>
                <a:cs typeface="Calibri" panose="020F0502020204030204" pitchFamily="34" charset="0"/>
              </a:rPr>
              <a:t>We would be happy if you told us how we did ...</a:t>
            </a:r>
            <a:endParaRPr lang="en-GB" dirty="0"/>
          </a:p>
        </p:txBody>
      </p:sp>
      <p:pic>
        <p:nvPicPr>
          <p:cNvPr id="6" name="Picture 5">
            <a:extLst>
              <a:ext uri="{FF2B5EF4-FFF2-40B4-BE49-F238E27FC236}">
                <a16:creationId xmlns:a16="http://schemas.microsoft.com/office/drawing/2014/main" id="{C448A449-E2AF-4477-B2AA-50A4F1FF5894}"/>
              </a:ext>
            </a:extLst>
          </p:cNvPr>
          <p:cNvPicPr>
            <a:picLocks noChangeAspect="1"/>
          </p:cNvPicPr>
          <p:nvPr/>
        </p:nvPicPr>
        <p:blipFill>
          <a:blip r:embed="rId2"/>
          <a:stretch>
            <a:fillRect/>
          </a:stretch>
        </p:blipFill>
        <p:spPr>
          <a:xfrm>
            <a:off x="822893" y="1262692"/>
            <a:ext cx="4354224" cy="4332615"/>
          </a:xfrm>
          <a:prstGeom prst="rect">
            <a:avLst/>
          </a:prstGeom>
        </p:spPr>
      </p:pic>
    </p:spTree>
    <p:extLst>
      <p:ext uri="{BB962C8B-B14F-4D97-AF65-F5344CB8AC3E}">
        <p14:creationId xmlns:p14="http://schemas.microsoft.com/office/powerpoint/2010/main" val="4401302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3.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0</TotalTime>
  <Words>2486</Words>
  <Application>Microsoft Office PowerPoint</Application>
  <PresentationFormat>Sgrin Lydan</PresentationFormat>
  <Paragraphs>249</Paragraphs>
  <Slides>29</Slides>
  <Notes>13</Notes>
  <HiddenSlides>0</HiddenSlides>
  <MMClips>0</MMClips>
  <ScaleCrop>false</ScaleCrop>
  <HeadingPairs>
    <vt:vector size="6" baseType="variant">
      <vt:variant>
        <vt:lpstr>Ffontiau a Ddefnyddiwyd</vt:lpstr>
      </vt:variant>
      <vt:variant>
        <vt:i4>6</vt:i4>
      </vt:variant>
      <vt:variant>
        <vt:lpstr>Thema</vt:lpstr>
      </vt:variant>
      <vt:variant>
        <vt:i4>1</vt:i4>
      </vt:variant>
      <vt:variant>
        <vt:lpstr>Teitlau Sleidiau</vt:lpstr>
      </vt:variant>
      <vt:variant>
        <vt:i4>29</vt:i4>
      </vt:variant>
    </vt:vector>
  </HeadingPairs>
  <TitlesOfParts>
    <vt:vector size="36" baseType="lpstr">
      <vt:lpstr>Arial,Sans-Serif</vt:lpstr>
      <vt:lpstr>Arial</vt:lpstr>
      <vt:lpstr>Calibri</vt:lpstr>
      <vt:lpstr>Calibri Light</vt:lpstr>
      <vt:lpstr>Lucida Sans</vt:lpstr>
      <vt:lpstr>Wingdings</vt:lpstr>
      <vt:lpstr>Office Theme</vt:lpstr>
      <vt:lpstr>Harvard Referencing: The Basics.</vt:lpstr>
      <vt:lpstr>Why reference?</vt:lpstr>
      <vt:lpstr>What is plagiarism and how can we avoid it?</vt:lpstr>
      <vt:lpstr>When do you need to reference?</vt:lpstr>
      <vt:lpstr>Harvard referencing can be broken into 2 parts.</vt:lpstr>
      <vt:lpstr>What does it look like?</vt:lpstr>
      <vt:lpstr>1. Citation.</vt:lpstr>
      <vt:lpstr>Cyflwyniad PowerPoint</vt:lpstr>
      <vt:lpstr>Cyflwyniad PowerPoint</vt:lpstr>
      <vt:lpstr>2. Reference. </vt:lpstr>
      <vt:lpstr>Online references.</vt:lpstr>
      <vt:lpstr>When creating a reference ...</vt:lpstr>
      <vt:lpstr>Where to find the information you need</vt:lpstr>
      <vt:lpstr>Harvard referencing: books</vt:lpstr>
      <vt:lpstr>Harvard referencing books: what's wrong?</vt:lpstr>
      <vt:lpstr>Harvard referencing: journal articles.</vt:lpstr>
      <vt:lpstr>Harvard referencing journal articles: what's wrong?</vt:lpstr>
      <vt:lpstr>Harvard referencing: internet and websites</vt:lpstr>
      <vt:lpstr>Harvard referencing web pages: what's wrong?</vt:lpstr>
      <vt:lpstr>Harvard referencing: chapter within edited book.</vt:lpstr>
      <vt:lpstr>Harvard referencing: secondary citation.</vt:lpstr>
      <vt:lpstr>Get on top of Harvard referencing ... </vt:lpstr>
      <vt:lpstr>Cyflwyniad PowerPoint</vt:lpstr>
      <vt:lpstr>Citation manager tools</vt:lpstr>
      <vt:lpstr>Tips to improve your referencing</vt:lpstr>
      <vt:lpstr>Your turn …</vt:lpstr>
      <vt:lpstr>Your turn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Meryl Bowen</cp:lastModifiedBy>
  <cp:revision>3</cp:revision>
  <dcterms:created xsi:type="dcterms:W3CDTF">2024-01-22T14:34:05Z</dcterms:created>
  <dcterms:modified xsi:type="dcterms:W3CDTF">2025-10-17T13:45:20Z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