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3"/>
  </p:notes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30" d="100"/>
          <a:sy n="30" d="100"/>
        </p:scale>
        <p:origin x="253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A3F60E-CCC5-47CC-B604-F32597F177FE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0638" y="1143000"/>
            <a:ext cx="17367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D95C69-B4BD-4A3A-90EB-D8CEBA40E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3030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D95C69-B4BD-4A3A-90EB-D8CEBA40EA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44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9803" y="1349248"/>
            <a:ext cx="5297805" cy="7185152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49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9803" y="8534400"/>
            <a:ext cx="5297805" cy="3007360"/>
          </a:xfrm>
        </p:spPr>
        <p:txBody>
          <a:bodyPr>
            <a:normAutofit/>
          </a:bodyPr>
          <a:lstStyle>
            <a:lvl1pPr marL="0" indent="0" algn="l">
              <a:buNone/>
              <a:defRPr sz="1500" baseline="0">
                <a:solidFill>
                  <a:schemeClr val="tx1">
                    <a:lumMod val="8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5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25717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096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397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9803" y="1349248"/>
            <a:ext cx="5297805" cy="7185152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49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8534400"/>
            <a:ext cx="5297805" cy="3007360"/>
          </a:xfrm>
        </p:spPr>
        <p:txBody>
          <a:bodyPr anchor="t">
            <a:normAutofit/>
          </a:bodyPr>
          <a:lstStyle>
            <a:lvl1pPr marL="0" indent="0">
              <a:buNone/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25717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07326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9803" y="3251203"/>
            <a:ext cx="2520315" cy="773571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46145" y="3251203"/>
            <a:ext cx="2520315" cy="773571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699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3052773"/>
            <a:ext cx="2520315" cy="130048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350" b="0">
                <a:solidFill>
                  <a:schemeClr val="tx2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9803" y="4457867"/>
            <a:ext cx="2520315" cy="6514933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3449574" y="3052773"/>
            <a:ext cx="2523744" cy="130048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350" b="0" kern="1200" spc="8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6858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15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46145" y="4457867"/>
            <a:ext cx="2520315" cy="6514933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3523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328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147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812803"/>
            <a:ext cx="1800225" cy="2844795"/>
          </a:xfrm>
        </p:spPr>
        <p:txBody>
          <a:bodyPr anchor="b">
            <a:normAutofit/>
          </a:bodyPr>
          <a:lstStyle>
            <a:lvl1pPr>
              <a:defRPr sz="21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3650" y="1219200"/>
            <a:ext cx="3419475" cy="975360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202" y="3732863"/>
            <a:ext cx="1800225" cy="6773335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600"/>
              </a:spcBef>
              <a:buNone/>
              <a:defRPr sz="9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205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9076267"/>
            <a:ext cx="6352223" cy="3115733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9347200"/>
            <a:ext cx="5614988" cy="1625600"/>
          </a:xfrm>
        </p:spPr>
        <p:txBody>
          <a:bodyPr anchor="b">
            <a:normAutofit/>
          </a:bodyPr>
          <a:lstStyle>
            <a:lvl1pPr>
              <a:defRPr sz="21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3"/>
            <a:ext cx="6352223" cy="9118085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10859716"/>
            <a:ext cx="5614988" cy="106135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75">
                <a:solidFill>
                  <a:schemeClr val="bg1">
                    <a:lumMod val="85000"/>
                  </a:schemeClr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08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811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64894" y="677333"/>
            <a:ext cx="1393031" cy="1048455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28625" y="677333"/>
            <a:ext cx="4350544" cy="1048455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7079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313646" y="0"/>
            <a:ext cx="548640" cy="12192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9803" y="650240"/>
            <a:ext cx="5452110" cy="23565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9803" y="3251203"/>
            <a:ext cx="4834890" cy="7735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4894635" y="1997042"/>
            <a:ext cx="3386665" cy="2053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85CE450-163D-4F73-B9B8-8311FD749540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3404500" y="7415709"/>
            <a:ext cx="6366933" cy="2053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330791" y="10972803"/>
            <a:ext cx="514350" cy="1055511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2757D1C-61A3-4BEF-9F33-133B2CB03A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67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000" kern="1200" spc="-38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37160" indent="-137160" algn="l" defTabSz="685800" rtl="0" eaLnBrk="1" latinLnBrk="0" hangingPunct="1">
        <a:lnSpc>
          <a:spcPct val="95000"/>
        </a:lnSpc>
        <a:spcBef>
          <a:spcPts val="1050"/>
        </a:spcBef>
        <a:spcAft>
          <a:spcPts val="150"/>
        </a:spcAft>
        <a:buClr>
          <a:schemeClr val="accent1"/>
        </a:buClr>
        <a:buSzPct val="80000"/>
        <a:buFont typeface="Arial" pitchFamily="34" charset="0"/>
        <a:buChar char="•"/>
        <a:defRPr sz="1350" kern="1200" spc="8" baseline="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90000"/>
        </a:lnSpc>
        <a:spcBef>
          <a:spcPts val="225"/>
        </a:spcBef>
        <a:spcAft>
          <a:spcPts val="225"/>
        </a:spcAft>
        <a:buClr>
          <a:schemeClr val="accent1"/>
        </a:buClr>
        <a:buFont typeface="Wingdings 2" pitchFamily="18" charset="2"/>
        <a:buChar char=""/>
        <a:defRPr sz="105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.jpeg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weightymatters.ca/2015/11/your-breakfast-skipping-teen-might-do.html" TargetMode="External"/><Relationship Id="rId5" Type="http://schemas.openxmlformats.org/officeDocument/2006/relationships/image" Target="../media/image2.jpeg"/><Relationship Id="rId10" Type="http://schemas.openxmlformats.org/officeDocument/2006/relationships/image" Target="../media/image5.png"/><Relationship Id="rId4" Type="http://schemas.openxmlformats.org/officeDocument/2006/relationships/hyperlink" Target="https://www.pexels.com/photo/healthy-breakfast-with-oatmeal-berries-and-bananas-4220141/" TargetMode="External"/><Relationship Id="rId9" Type="http://schemas.openxmlformats.org/officeDocument/2006/relationships/hyperlink" Target="https://pixnio.com/es/comida-bebida/el-cafe/postre-bebida-comida-cafe-granos-de-cafe-croissa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plate, food, dish, meal&#10;&#10;Description automatically generated">
            <a:extLst>
              <a:ext uri="{FF2B5EF4-FFF2-40B4-BE49-F238E27FC236}">
                <a16:creationId xmlns:a16="http://schemas.microsoft.com/office/drawing/2014/main" id="{169D3E52-778F-67A7-5627-FE043305E1F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5574" r="32984" b="2"/>
          <a:stretch/>
        </p:blipFill>
        <p:spPr>
          <a:xfrm>
            <a:off x="257174" y="10"/>
            <a:ext cx="3047520" cy="6084955"/>
          </a:xfrm>
          <a:prstGeom prst="rect">
            <a:avLst/>
          </a:prstGeom>
        </p:spPr>
      </p:pic>
      <p:pic>
        <p:nvPicPr>
          <p:cNvPr id="5" name="Picture 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C30B97B4-0B64-3C18-369D-285ECC5C6D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40465" r="25461" b="-2"/>
          <a:stretch/>
        </p:blipFill>
        <p:spPr>
          <a:xfrm>
            <a:off x="3553297" y="8542"/>
            <a:ext cx="3047529" cy="6084955"/>
          </a:xfrm>
          <a:prstGeom prst="rect">
            <a:avLst/>
          </a:prstGeom>
        </p:spPr>
      </p:pic>
      <p:pic>
        <p:nvPicPr>
          <p:cNvPr id="12" name="Picture 11" descr="A picture containing plate, table, food, wooden&#10;&#10;Description automatically generated">
            <a:extLst>
              <a:ext uri="{FF2B5EF4-FFF2-40B4-BE49-F238E27FC236}">
                <a16:creationId xmlns:a16="http://schemas.microsoft.com/office/drawing/2014/main" id="{618134AE-39F1-69EF-B90A-406224922B2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43" r="34464" b="1"/>
          <a:stretch/>
        </p:blipFill>
        <p:spPr>
          <a:xfrm>
            <a:off x="243879" y="6084965"/>
            <a:ext cx="3047519" cy="6109949"/>
          </a:xfrm>
          <a:prstGeom prst="rect">
            <a:avLst/>
          </a:prstGeom>
        </p:spPr>
      </p:pic>
      <p:pic>
        <p:nvPicPr>
          <p:cNvPr id="10" name="Picture 9" descr="A picture containing cup, table, coffee, indoor&#10;&#10;Description automatically generated">
            <a:extLst>
              <a:ext uri="{FF2B5EF4-FFF2-40B4-BE49-F238E27FC236}">
                <a16:creationId xmlns:a16="http://schemas.microsoft.com/office/drawing/2014/main" id="{F9D3F6B7-FFF1-0F1B-8E83-C5C75CF153C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42885" r="23833" b="-2"/>
          <a:stretch/>
        </p:blipFill>
        <p:spPr>
          <a:xfrm>
            <a:off x="3536159" y="6071202"/>
            <a:ext cx="3047528" cy="611225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F52BEEA-5FD6-94E9-637D-86DEBB0F5118}"/>
              </a:ext>
            </a:extLst>
          </p:cNvPr>
          <p:cNvSpPr txBox="1"/>
          <p:nvPr/>
        </p:nvSpPr>
        <p:spPr>
          <a:xfrm>
            <a:off x="709803" y="8543"/>
            <a:ext cx="5620985" cy="116646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endParaRPr lang="en-US" sz="7200" spc="-50" dirty="0">
              <a:latin typeface="+mj-lt"/>
              <a:ea typeface="+mj-ea"/>
              <a:cs typeface="+mj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9DBE04E-7B46-483E-A4E4-525A0E0A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5717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2" name="Picture 21" descr="Logo, company name&#10;&#10;Description automatically generated">
            <a:extLst>
              <a:ext uri="{FF2B5EF4-FFF2-40B4-BE49-F238E27FC236}">
                <a16:creationId xmlns:a16="http://schemas.microsoft.com/office/drawing/2014/main" id="{2C838B77-3753-B283-382D-D303C35F63E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"/>
            <a:ext cx="3317358" cy="1724886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F80AEEE-4882-CC3F-954B-28313A7D04A3}"/>
              </a:ext>
            </a:extLst>
          </p:cNvPr>
          <p:cNvSpPr txBox="1"/>
          <p:nvPr/>
        </p:nvSpPr>
        <p:spPr>
          <a:xfrm>
            <a:off x="201844" y="3353461"/>
            <a:ext cx="3227156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2400" dirty="0">
                <a:latin typeface="Arial Narrow" panose="020B0606020202030204" pitchFamily="34" charset="0"/>
              </a:rPr>
              <a:t>Café (con leche) +</a:t>
            </a:r>
          </a:p>
          <a:p>
            <a:r>
              <a:rPr lang="es-ES" sz="2400" dirty="0">
                <a:latin typeface="Arial Narrow" panose="020B0606020202030204" pitchFamily="34" charset="0"/>
              </a:rPr>
              <a:t>Tostada con Tomate y Jamón</a:t>
            </a:r>
          </a:p>
          <a:p>
            <a:endParaRPr lang="es-ES" sz="2400" dirty="0">
              <a:latin typeface="Arial Narrow" panose="020B0606020202030204" pitchFamily="34" charset="0"/>
            </a:endParaRPr>
          </a:p>
          <a:p>
            <a:r>
              <a:rPr lang="en-GB" sz="2400" dirty="0">
                <a:latin typeface="Arial Narrow" panose="020B0606020202030204" pitchFamily="34" charset="0"/>
              </a:rPr>
              <a:t>Café (con leche) +</a:t>
            </a:r>
          </a:p>
          <a:p>
            <a:r>
              <a:rPr lang="es-ES" sz="2400" dirty="0">
                <a:latin typeface="Arial Narrow" panose="020B0606020202030204" pitchFamily="34" charset="0"/>
              </a:rPr>
              <a:t>Tostada con mantequilla y mermelada o miel</a:t>
            </a:r>
          </a:p>
          <a:p>
            <a:endParaRPr lang="es-ES" sz="2400" dirty="0">
              <a:latin typeface="Arial Narrow" panose="020B0606020202030204" pitchFamily="34" charset="0"/>
            </a:endParaRPr>
          </a:p>
          <a:p>
            <a:r>
              <a:rPr lang="es-ES" sz="2400" dirty="0">
                <a:latin typeface="Arial Narrow" panose="020B0606020202030204" pitchFamily="34" charset="0"/>
              </a:rPr>
              <a:t>Café (con leche) +</a:t>
            </a:r>
          </a:p>
          <a:p>
            <a:r>
              <a:rPr lang="es-ES" sz="2400" dirty="0">
                <a:latin typeface="Arial Narrow" panose="020B0606020202030204" pitchFamily="34" charset="0"/>
              </a:rPr>
              <a:t>Tortilla Española</a:t>
            </a:r>
          </a:p>
          <a:p>
            <a:endParaRPr lang="es-ES" sz="2400" dirty="0">
              <a:latin typeface="Arial Narrow" panose="020B0606020202030204" pitchFamily="34" charset="0"/>
            </a:endParaRPr>
          </a:p>
          <a:p>
            <a:r>
              <a:rPr lang="es-ES" sz="2400" dirty="0">
                <a:latin typeface="Arial Narrow" panose="020B0606020202030204" pitchFamily="34" charset="0"/>
              </a:rPr>
              <a:t>Jugo de naranja natural +</a:t>
            </a:r>
          </a:p>
          <a:p>
            <a:r>
              <a:rPr lang="es-ES" sz="2400" dirty="0">
                <a:latin typeface="Arial Narrow" panose="020B0606020202030204" pitchFamily="34" charset="0"/>
              </a:rPr>
              <a:t>Ensalada de fruta fresca</a:t>
            </a:r>
          </a:p>
          <a:p>
            <a:r>
              <a:rPr lang="es-ES" sz="2400" dirty="0">
                <a:latin typeface="Arial Narrow" panose="020B0606020202030204" pitchFamily="34" charset="0"/>
              </a:rPr>
              <a:t>Croissant de Almendra</a:t>
            </a:r>
          </a:p>
          <a:p>
            <a:endParaRPr lang="es-ES" sz="2400" dirty="0">
              <a:latin typeface="Arial Narrow" panose="020B0606020202030204" pitchFamily="34" charset="0"/>
            </a:endParaRPr>
          </a:p>
          <a:p>
            <a:r>
              <a:rPr lang="en-GB" sz="2400" dirty="0" err="1">
                <a:latin typeface="Arial Narrow" panose="020B0606020202030204" pitchFamily="34" charset="0"/>
              </a:rPr>
              <a:t>Montaditos</a:t>
            </a:r>
            <a:endParaRPr lang="en-GB" sz="2400" dirty="0">
              <a:latin typeface="Arial Narrow" panose="020B0606020202030204" pitchFamily="34" charset="0"/>
            </a:endParaRPr>
          </a:p>
          <a:p>
            <a:r>
              <a:rPr lang="en-GB" sz="2400" dirty="0">
                <a:latin typeface="Arial Narrow" panose="020B0606020202030204" pitchFamily="34" charset="0"/>
              </a:rPr>
              <a:t>Torrijos 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Enchilada de Mallorca</a:t>
            </a:r>
          </a:p>
          <a:p>
            <a:r>
              <a:rPr lang="en-GB" sz="2400" dirty="0" err="1">
                <a:latin typeface="Arial Narrow" panose="020B0606020202030204" pitchFamily="34" charset="0"/>
              </a:rPr>
              <a:t>Frisuelos</a:t>
            </a:r>
            <a:endParaRPr lang="en-GB" sz="2400" dirty="0">
              <a:latin typeface="Arial Narrow" panose="020B0606020202030204" pitchFamily="34" charset="0"/>
            </a:endParaRPr>
          </a:p>
          <a:p>
            <a:r>
              <a:rPr lang="en-GB" sz="2400" dirty="0" err="1">
                <a:latin typeface="Arial Narrow" panose="020B0606020202030204" pitchFamily="34" charset="0"/>
              </a:rPr>
              <a:t>Bebidas</a:t>
            </a:r>
            <a:r>
              <a:rPr lang="en-GB" sz="2400" dirty="0">
                <a:latin typeface="Arial Narrow" panose="020B0606020202030204" pitchFamily="34" charset="0"/>
              </a:rPr>
              <a:t> calientes</a:t>
            </a:r>
          </a:p>
          <a:p>
            <a:r>
              <a:rPr lang="en-GB" sz="2400" dirty="0" err="1">
                <a:latin typeface="Arial Narrow" panose="020B0606020202030204" pitchFamily="34" charset="0"/>
              </a:rPr>
              <a:t>Bebidas</a:t>
            </a:r>
            <a:r>
              <a:rPr lang="en-GB" sz="2400" dirty="0">
                <a:latin typeface="Arial Narrow" panose="020B0606020202030204" pitchFamily="34" charset="0"/>
              </a:rPr>
              <a:t> </a:t>
            </a:r>
            <a:r>
              <a:rPr lang="en-GB" sz="2400" dirty="0" err="1">
                <a:latin typeface="Arial Narrow" panose="020B0606020202030204" pitchFamily="34" charset="0"/>
              </a:rPr>
              <a:t>frías</a:t>
            </a:r>
            <a:endParaRPr lang="en-GB" sz="2400" dirty="0">
              <a:latin typeface="Arial Narrow" panose="020B0606020202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862AB62-53E9-90A3-85EC-7AAB2524AD62}"/>
              </a:ext>
            </a:extLst>
          </p:cNvPr>
          <p:cNvSpPr txBox="1"/>
          <p:nvPr/>
        </p:nvSpPr>
        <p:spPr>
          <a:xfrm>
            <a:off x="3471034" y="3335550"/>
            <a:ext cx="3253241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 Narrow" panose="020B0606020202030204" pitchFamily="34" charset="0"/>
              </a:rPr>
              <a:t>Coffee (with milk) +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Toast with Tomato and Ham   | 4,5 €</a:t>
            </a:r>
          </a:p>
          <a:p>
            <a:endParaRPr lang="en-GB" sz="2400" dirty="0">
              <a:latin typeface="Arial Narrow" panose="020B0606020202030204" pitchFamily="34" charset="0"/>
            </a:endParaRPr>
          </a:p>
          <a:p>
            <a:r>
              <a:rPr lang="en-GB" sz="2400" dirty="0">
                <a:latin typeface="Arial Narrow" panose="020B0606020202030204" pitchFamily="34" charset="0"/>
              </a:rPr>
              <a:t>Coffee (with milk) +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Toast with butter and jam or honey  | 3,50 €</a:t>
            </a:r>
          </a:p>
          <a:p>
            <a:endParaRPr lang="en-GB" sz="2400" dirty="0">
              <a:latin typeface="Arial Narrow" panose="020B0606020202030204" pitchFamily="34" charset="0"/>
            </a:endParaRPr>
          </a:p>
          <a:p>
            <a:r>
              <a:rPr lang="en-GB" sz="2400" dirty="0">
                <a:latin typeface="Arial Narrow" panose="020B0606020202030204" pitchFamily="34" charset="0"/>
              </a:rPr>
              <a:t>Coffee (with milk) +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Spanish tortilla | 5,50 €</a:t>
            </a:r>
          </a:p>
          <a:p>
            <a:endParaRPr lang="en-GB" sz="2400" dirty="0">
              <a:latin typeface="Arial Narrow" panose="020B0606020202030204" pitchFamily="34" charset="0"/>
            </a:endParaRPr>
          </a:p>
          <a:p>
            <a:r>
              <a:rPr lang="en-GB" sz="2400" dirty="0">
                <a:latin typeface="Arial Narrow" panose="020B0606020202030204" pitchFamily="34" charset="0"/>
              </a:rPr>
              <a:t>Natural orange juice +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Fresh fruit salad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Almond Croissant | 4,50 €</a:t>
            </a:r>
          </a:p>
          <a:p>
            <a:endParaRPr lang="en-GB" sz="2400" dirty="0">
              <a:latin typeface="Arial Narrow" panose="020B0606020202030204" pitchFamily="34" charset="0"/>
            </a:endParaRPr>
          </a:p>
          <a:p>
            <a:r>
              <a:rPr lang="en-GB" sz="2400" dirty="0">
                <a:latin typeface="Arial Narrow" panose="020B0606020202030204" pitchFamily="34" charset="0"/>
              </a:rPr>
              <a:t>Mini–Sandwiches  | 3,00 €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Spanish Egg Bread | 2,50€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Mallorca  sweet pastry | 2€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Spanish Crepes  | 3 €</a:t>
            </a:r>
          </a:p>
          <a:p>
            <a:r>
              <a:rPr lang="en-GB" sz="2400" dirty="0">
                <a:latin typeface="Arial Narrow" panose="020B0606020202030204" pitchFamily="34" charset="0"/>
              </a:rPr>
              <a:t>Hot drinks  | 2 €</a:t>
            </a:r>
          </a:p>
          <a:p>
            <a:r>
              <a:rPr lang="en-GB" sz="2400">
                <a:latin typeface="Arial Narrow" panose="020B0606020202030204" pitchFamily="34" charset="0"/>
              </a:rPr>
              <a:t>Cold drinks  | 2 €</a:t>
            </a:r>
            <a:endParaRPr lang="en-GB" sz="2400" dirty="0">
              <a:latin typeface="Arial Narrow" panose="020B0606020202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9AC11B0-C968-3E8A-18AB-615A32ED1FA1}"/>
              </a:ext>
            </a:extLst>
          </p:cNvPr>
          <p:cNvSpPr txBox="1"/>
          <p:nvPr/>
        </p:nvSpPr>
        <p:spPr>
          <a:xfrm rot="10800000" flipV="1">
            <a:off x="257173" y="2475185"/>
            <a:ext cx="60084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</a:t>
            </a:r>
            <a:r>
              <a:rPr lang="en-GB" sz="2400" dirty="0"/>
              <a:t>DESAYUNOS                BREAKFAST</a:t>
            </a:r>
          </a:p>
          <a:p>
            <a:r>
              <a:rPr lang="en-GB" sz="2400" dirty="0"/>
              <a:t>                        7 a.m. –  9 a.m.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2D1F9A00-CD64-320E-3467-80CAD412585A}"/>
              </a:ext>
            </a:extLst>
          </p:cNvPr>
          <p:cNvSpPr txBox="1"/>
          <p:nvPr/>
        </p:nvSpPr>
        <p:spPr>
          <a:xfrm>
            <a:off x="367327" y="11608673"/>
            <a:ext cx="63569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600" dirty="0">
                <a:latin typeface="Arial" panose="020B0604020202020204" pitchFamily="34" charset="0"/>
                <a:cs typeface="Arial" panose="020B0604020202020204" pitchFamily="34" charset="0"/>
              </a:rPr>
              <a:t>Los clientes que no estén alojados en el hotel deberán abonar un suplemento de 5 euros para beneficiarse del acceso al desayuno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031801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205</TotalTime>
  <Words>178</Words>
  <Application>Microsoft Office PowerPoint</Application>
  <PresentationFormat>Widescreen</PresentationFormat>
  <Paragraphs>42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Arial Narrow</vt:lpstr>
      <vt:lpstr>Calibri</vt:lpstr>
      <vt:lpstr>Century Schoolbook</vt:lpstr>
      <vt:lpstr>Wingdings 2</vt:lpstr>
      <vt:lpstr>View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Corina Maria Danila</dc:creator>
  <cp:lastModifiedBy>Corina Maria Danila</cp:lastModifiedBy>
  <cp:revision>2</cp:revision>
  <dcterms:created xsi:type="dcterms:W3CDTF">2023-03-03T18:37:57Z</dcterms:created>
  <dcterms:modified xsi:type="dcterms:W3CDTF">2023-03-03T22:03:56Z</dcterms:modified>
</cp:coreProperties>
</file>