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8" r:id="rId3"/>
    <p:sldId id="259" r:id="rId4"/>
    <p:sldId id="260" r:id="rId5"/>
    <p:sldId id="261" r:id="rId6"/>
    <p:sldId id="262" r:id="rId7"/>
    <p:sldId id="273" r:id="rId8"/>
    <p:sldId id="263" r:id="rId9"/>
    <p:sldId id="265" r:id="rId10"/>
    <p:sldId id="266" r:id="rId11"/>
    <p:sldId id="267" r:id="rId12"/>
    <p:sldId id="268" r:id="rId13"/>
    <p:sldId id="272"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5932"/>
  </p:normalViewPr>
  <p:slideViewPr>
    <p:cSldViewPr snapToGrid="0" snapToObjects="1">
      <p:cViewPr varScale="1">
        <p:scale>
          <a:sx n="77" d="100"/>
          <a:sy n="77" d="100"/>
        </p:scale>
        <p:origin x="-2016" y="-1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9F344D-2878-CF4F-AD37-B47AFCDEC754}" type="datetimeFigureOut">
              <a:rPr lang="en-US" smtClean="0"/>
              <a:t>05/02/19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A0CBA-B4CA-474C-BA92-8AF21917A40C}" type="slidenum">
              <a:rPr lang="en-US" smtClean="0"/>
              <a:t>‹#›</a:t>
            </a:fld>
            <a:endParaRPr lang="en-US"/>
          </a:p>
        </p:txBody>
      </p:sp>
    </p:spTree>
    <p:extLst>
      <p:ext uri="{BB962C8B-B14F-4D97-AF65-F5344CB8AC3E}">
        <p14:creationId xmlns:p14="http://schemas.microsoft.com/office/powerpoint/2010/main" val="1901139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a classical screen story, the protagonist is struggling to do something, they have a goal. Stopping them</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from achieving this goal are the forces of antagonism, often another person, the antagonist. Without this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struggle, any achievement of the character lacks real merit (and real interest for a mainstream audience, it is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argued).</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2</a:t>
            </a:fld>
            <a:endParaRPr lang="en-US"/>
          </a:p>
        </p:txBody>
      </p:sp>
    </p:spTree>
    <p:extLst>
      <p:ext uri="{BB962C8B-B14F-4D97-AF65-F5344CB8AC3E}">
        <p14:creationId xmlns:p14="http://schemas.microsoft.com/office/powerpoint/2010/main" val="34493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Characters struggle against obstacles. The most immediate are physical ones that put the life of the character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at risk; if they are killed they cannot achieve their goal. Because there is so much at stake, genres that have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this form of conflict are always popular, although they can quickly lapse into cliché.</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3</a:t>
            </a:fld>
            <a:endParaRPr lang="en-US"/>
          </a:p>
        </p:txBody>
      </p:sp>
    </p:spTree>
    <p:extLst>
      <p:ext uri="{BB962C8B-B14F-4D97-AF65-F5344CB8AC3E}">
        <p14:creationId xmlns:p14="http://schemas.microsoft.com/office/powerpoint/2010/main" val="445608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Physical obstacles are an example of external conflict and can be used for comic and other purposes as well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as for action/suspense. </a:t>
            </a:r>
          </a:p>
          <a:p>
            <a:r>
              <a:rPr lang="en-US" dirty="0" smtClean="0"/>
              <a:t>Other people can embody different concepts,</a:t>
            </a:r>
            <a:r>
              <a:rPr lang="en-US" baseline="0" dirty="0" smtClean="0"/>
              <a:t> to help add meaning to </a:t>
            </a:r>
            <a:r>
              <a:rPr lang="en-US" baseline="0" dirty="0" err="1" smtClean="0"/>
              <a:t>conflct</a:t>
            </a:r>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4</a:t>
            </a:fld>
            <a:endParaRPr lang="en-US"/>
          </a:p>
        </p:txBody>
      </p:sp>
    </p:spTree>
    <p:extLst>
      <p:ext uri="{BB962C8B-B14F-4D97-AF65-F5344CB8AC3E}">
        <p14:creationId xmlns:p14="http://schemas.microsoft.com/office/powerpoint/2010/main" val="7958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What examples of external conflict can be seen in this extract? Chapter 2 to 5-52.</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5</a:t>
            </a:fld>
            <a:endParaRPr lang="en-US"/>
          </a:p>
        </p:txBody>
      </p:sp>
    </p:spTree>
    <p:extLst>
      <p:ext uri="{BB962C8B-B14F-4D97-AF65-F5344CB8AC3E}">
        <p14:creationId xmlns:p14="http://schemas.microsoft.com/office/powerpoint/2010/main" val="929272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By contrast, internal conflict is entirely within a character. It is self doubt, a moral dilemma, madness. The internal conflict of the screen story will often carry the underlying themes of the story, the film's argument, which we'll come back to in a bit.</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many successful mainstream stories, the main character deals with both an external and internal conflict.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In Titanic (1997), Rose DeWitt </a:t>
            </a:r>
            <a:r>
              <a:rPr lang="en-GB" sz="1200" kern="1200" dirty="0" err="1" smtClean="0">
                <a:solidFill>
                  <a:schemeClr val="tx1"/>
                </a:solidFill>
                <a:effectLst/>
                <a:latin typeface="+mn-lt"/>
                <a:ea typeface="+mn-ea"/>
                <a:cs typeface="+mn-cs"/>
              </a:rPr>
              <a:t>Bukater</a:t>
            </a:r>
            <a:r>
              <a:rPr lang="en-GB" sz="1200" kern="1200" dirty="0" smtClean="0">
                <a:solidFill>
                  <a:schemeClr val="tx1"/>
                </a:solidFill>
                <a:effectLst/>
                <a:latin typeface="+mn-lt"/>
                <a:ea typeface="+mn-ea"/>
                <a:cs typeface="+mn-cs"/>
              </a:rPr>
              <a:t> is facing the external conflict of surviving the iceberg-scuppered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ship and the attentions of her mother, her </a:t>
            </a:r>
            <a:r>
              <a:rPr lang="en-GB" sz="1200" kern="1200" dirty="0" err="1" smtClean="0">
                <a:solidFill>
                  <a:schemeClr val="tx1"/>
                </a:solidFill>
                <a:effectLst/>
                <a:latin typeface="+mn-lt"/>
                <a:ea typeface="+mn-ea"/>
                <a:cs typeface="+mn-cs"/>
              </a:rPr>
              <a:t>fiance</a:t>
            </a:r>
            <a:r>
              <a:rPr lang="en-GB" sz="1200" kern="1200" dirty="0" smtClean="0">
                <a:solidFill>
                  <a:schemeClr val="tx1"/>
                </a:solidFill>
                <a:effectLst/>
                <a:latin typeface="+mn-lt"/>
                <a:ea typeface="+mn-ea"/>
                <a:cs typeface="+mn-cs"/>
              </a:rPr>
              <a:t>, Cal, and her new beau, Jack. She is also facing the internal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conflict of whether to do her duty and marry Cal or follow her heart and choose Jack. When the internal and external conflicts climax at the same time, it can be a powerful story design. And a cheap sexual innuendo.</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6</a:t>
            </a:fld>
            <a:endParaRPr lang="en-US"/>
          </a:p>
        </p:txBody>
      </p:sp>
    </p:spTree>
    <p:extLst>
      <p:ext uri="{BB962C8B-B14F-4D97-AF65-F5344CB8AC3E}">
        <p14:creationId xmlns:p14="http://schemas.microsoft.com/office/powerpoint/2010/main" val="2001354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Conflict works across all the structural units of film: beats, scenes, sequences, acts and the whole film.</a:t>
            </a:r>
          </a:p>
          <a:p>
            <a:r>
              <a:rPr lang="en-GB" sz="1200" kern="1200" dirty="0" smtClean="0">
                <a:solidFill>
                  <a:schemeClr val="tx1"/>
                </a:solidFill>
                <a:effectLst/>
                <a:latin typeface="+mn-lt"/>
                <a:ea typeface="+mn-ea"/>
                <a:cs typeface="+mn-cs"/>
              </a:rPr>
              <a:t>Strong story design often features protagonists and antagonists with mutually incompatible goals; they both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cannot have the same thing. Rose and Cal have mutually incompatible goals. As do Jack and Cal. And Rose and her mother. As do the ship's designer and the White Star Line – enough lifeboats versus making the deck look crowded.</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8</a:t>
            </a:fld>
            <a:endParaRPr lang="en-US"/>
          </a:p>
        </p:txBody>
      </p:sp>
    </p:spTree>
    <p:extLst>
      <p:ext uri="{BB962C8B-B14F-4D97-AF65-F5344CB8AC3E}">
        <p14:creationId xmlns:p14="http://schemas.microsoft.com/office/powerpoint/2010/main" val="1671877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Conflict is about something, it is symbolic or metaphorical to the audience. In Titanic, this is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represented by Rose's internal dilemma, is about class and gender divides, and about the opportunity to</a:t>
            </a:r>
          </a:p>
          <a:p>
            <a:r>
              <a:rPr lang="en-GB" sz="1200" kern="1200" dirty="0" smtClean="0">
                <a:solidFill>
                  <a:schemeClr val="tx1"/>
                </a:solidFill>
                <a:effectLst/>
                <a:latin typeface="+mn-lt"/>
                <a:ea typeface="+mn-ea"/>
                <a:cs typeface="+mn-cs"/>
              </a:rPr>
              <a:t>transcend these offered by new world of liberty, the USA, in contrast to the old world, Europe. It can help to</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think about this aspect of conflict as a moral argument, the protagonist and antagonist representing different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sides. This can apply to any genre of narrative film.</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9</a:t>
            </a:fld>
            <a:endParaRPr lang="en-US"/>
          </a:p>
        </p:txBody>
      </p:sp>
    </p:spTree>
    <p:extLst>
      <p:ext uri="{BB962C8B-B14F-4D97-AF65-F5344CB8AC3E}">
        <p14:creationId xmlns:p14="http://schemas.microsoft.com/office/powerpoint/2010/main" val="383670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What examples of conflict can be seen here? What is the conflict about? What are their mutually incompatible goals? Chapter Chapter 10 to 46-47</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10</a:t>
            </a:fld>
            <a:endParaRPr lang="en-US"/>
          </a:p>
        </p:txBody>
      </p:sp>
    </p:spTree>
    <p:extLst>
      <p:ext uri="{BB962C8B-B14F-4D97-AF65-F5344CB8AC3E}">
        <p14:creationId xmlns:p14="http://schemas.microsoft.com/office/powerpoint/2010/main" val="159110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What examples of conflict can be seen here? What is the conflict about? What are their mutually incompatible goals? Chapter 2 to 13-30.</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11</a:t>
            </a:fld>
            <a:endParaRPr lang="en-US"/>
          </a:p>
        </p:txBody>
      </p:sp>
    </p:spTree>
    <p:extLst>
      <p:ext uri="{BB962C8B-B14F-4D97-AF65-F5344CB8AC3E}">
        <p14:creationId xmlns:p14="http://schemas.microsoft.com/office/powerpoint/2010/main" val="709280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Michael and Kay at the </a:t>
            </a:r>
            <a:r>
              <a:rPr lang="en-US" dirty="0" smtClean="0"/>
              <a:t>wedding </a:t>
            </a:r>
            <a:r>
              <a:rPr lang="en-US" dirty="0" err="1" smtClean="0"/>
              <a:t>Ch</a:t>
            </a:r>
            <a:r>
              <a:rPr lang="en-US" dirty="0" smtClean="0"/>
              <a:t> 3 to 20.04 “That’s my family,</a:t>
            </a:r>
            <a:r>
              <a:rPr lang="en-US" baseline="0" dirty="0" smtClean="0"/>
              <a:t> Kay.” (4 </a:t>
            </a:r>
            <a:r>
              <a:rPr lang="en-US" baseline="0" dirty="0" err="1" smtClean="0"/>
              <a:t>mins</a:t>
            </a:r>
            <a:r>
              <a:rPr lang="en-US" baseline="0" dirty="0" smtClean="0"/>
              <a:t>)</a:t>
            </a:r>
            <a:endParaRPr lang="en-US" dirty="0" smtClean="0"/>
          </a:p>
          <a:p>
            <a:r>
              <a:rPr lang="en-US" dirty="0" smtClean="0"/>
              <a:t>Michael</a:t>
            </a:r>
            <a:r>
              <a:rPr lang="en-US" baseline="0" dirty="0" smtClean="0"/>
              <a:t> at the </a:t>
            </a:r>
            <a:r>
              <a:rPr lang="en-US" baseline="0" dirty="0" smtClean="0"/>
              <a:t>hospital </a:t>
            </a:r>
            <a:r>
              <a:rPr lang="en-US" baseline="0" dirty="0" err="1" smtClean="0"/>
              <a:t>Ch</a:t>
            </a:r>
            <a:r>
              <a:rPr lang="en-US" baseline="0" dirty="0" smtClean="0"/>
              <a:t> 8</a:t>
            </a:r>
            <a:r>
              <a:rPr lang="is-IS" baseline="0" dirty="0" smtClean="0"/>
              <a:t>…</a:t>
            </a:r>
            <a:r>
              <a:rPr lang="en-US" baseline="0" dirty="0" smtClean="0"/>
              <a:t> </a:t>
            </a:r>
          </a:p>
          <a:p>
            <a:r>
              <a:rPr lang="en-US" baseline="0" dirty="0" smtClean="0"/>
              <a:t>Michael </a:t>
            </a:r>
            <a:r>
              <a:rPr lang="en-US" baseline="0" dirty="0" smtClean="0"/>
              <a:t>offers </a:t>
            </a:r>
            <a:r>
              <a:rPr lang="en-US" baseline="0" dirty="0" smtClean="0"/>
              <a:t>plan </a:t>
            </a:r>
            <a:r>
              <a:rPr lang="is-IS" baseline="0" dirty="0" smtClean="0"/>
              <a:t>…</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Michael kills </a:t>
            </a:r>
            <a:r>
              <a:rPr lang="en-US" baseline="0" dirty="0" err="1" smtClean="0"/>
              <a:t>Solozzo</a:t>
            </a:r>
            <a:r>
              <a:rPr lang="is-IS" baseline="0" dirty="0" smtClean="0"/>
              <a:t>…to </a:t>
            </a:r>
            <a:r>
              <a:rPr lang="en-US" baseline="0" dirty="0" smtClean="0"/>
              <a:t>1:25.00 (30 </a:t>
            </a:r>
            <a:r>
              <a:rPr lang="en-US" baseline="0" dirty="0" err="1" smtClean="0"/>
              <a:t>mins</a:t>
            </a:r>
            <a:r>
              <a:rPr lang="en-US" baseline="0" dirty="0" smtClean="0"/>
              <a:t>)</a:t>
            </a:r>
            <a:endParaRPr lang="en-US" baseline="0" dirty="0" smtClean="0"/>
          </a:p>
          <a:p>
            <a:r>
              <a:rPr lang="en-US" baseline="0" dirty="0" smtClean="0"/>
              <a:t>Michael meets Kay again Ch18 to 2:10.25 (3 </a:t>
            </a:r>
            <a:r>
              <a:rPr lang="en-US" baseline="0" dirty="0" err="1" smtClean="0"/>
              <a:t>mins</a:t>
            </a:r>
            <a:r>
              <a:rPr lang="en-US" baseline="0" dirty="0" smtClean="0"/>
              <a:t>)</a:t>
            </a:r>
          </a:p>
          <a:p>
            <a:r>
              <a:rPr lang="en-US" baseline="0" dirty="0" smtClean="0"/>
              <a:t>Michael </a:t>
            </a:r>
            <a:r>
              <a:rPr lang="en-US" baseline="0" dirty="0" smtClean="0"/>
              <a:t>at the </a:t>
            </a:r>
            <a:r>
              <a:rPr lang="en-US" baseline="0" dirty="0" smtClean="0"/>
              <a:t>christening </a:t>
            </a:r>
            <a:r>
              <a:rPr lang="en-US" baseline="0" dirty="0" err="1" smtClean="0"/>
              <a:t>Ch</a:t>
            </a:r>
            <a:r>
              <a:rPr lang="en-US" baseline="0" dirty="0" smtClean="0"/>
              <a:t> 21 to</a:t>
            </a:r>
            <a:r>
              <a:rPr lang="is-IS" baseline="0" dirty="0" smtClean="0"/>
              <a:t>…</a:t>
            </a:r>
            <a:endParaRPr lang="en-US" baseline="0" dirty="0" smtClean="0"/>
          </a:p>
          <a:p>
            <a:r>
              <a:rPr lang="en-US" baseline="0" dirty="0" smtClean="0"/>
              <a:t>Michael kills Carlo, lies to </a:t>
            </a:r>
            <a:r>
              <a:rPr lang="en-US" baseline="0" dirty="0" smtClean="0"/>
              <a:t>Kay </a:t>
            </a:r>
            <a:r>
              <a:rPr lang="is-IS" baseline="0" dirty="0" smtClean="0"/>
              <a:t>…end (15 mins)</a:t>
            </a:r>
            <a:endParaRPr lang="en-US" dirty="0"/>
          </a:p>
        </p:txBody>
      </p:sp>
      <p:sp>
        <p:nvSpPr>
          <p:cNvPr id="4" name="Slide Number Placeholder 3"/>
          <p:cNvSpPr>
            <a:spLocks noGrp="1"/>
          </p:cNvSpPr>
          <p:nvPr>
            <p:ph type="sldNum" sz="quarter" idx="10"/>
          </p:nvPr>
        </p:nvSpPr>
        <p:spPr/>
        <p:txBody>
          <a:bodyPr/>
          <a:lstStyle/>
          <a:p>
            <a:fld id="{2C8BA62B-5402-3B43-B0FE-B8A073E2D859}" type="slidenum">
              <a:rPr lang="en-US" smtClean="0"/>
              <a:t>13</a:t>
            </a:fld>
            <a:endParaRPr lang="en-US"/>
          </a:p>
        </p:txBody>
      </p:sp>
    </p:spTree>
    <p:extLst>
      <p:ext uri="{BB962C8B-B14F-4D97-AF65-F5344CB8AC3E}">
        <p14:creationId xmlns:p14="http://schemas.microsoft.com/office/powerpoint/2010/main" val="177660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05/02/19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05/02/19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EB4B62-386D-584B-B668-8A1E28C3C906}" type="datetimeFigureOut">
              <a:rPr lang="en-US" smtClean="0"/>
              <a:t>05/02/19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EB4B62-386D-584B-B668-8A1E28C3C906}" type="datetimeFigureOut">
              <a:rPr lang="en-US" smtClean="0"/>
              <a:t>05/02/19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EB4B62-386D-584B-B668-8A1E28C3C906}" type="datetimeFigureOut">
              <a:rPr lang="en-US" smtClean="0"/>
              <a:t>05/02/19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EB4B62-386D-584B-B668-8A1E28C3C906}" type="datetimeFigureOut">
              <a:rPr lang="en-US" smtClean="0"/>
              <a:t>05/02/19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B4B62-386D-584B-B668-8A1E28C3C906}" type="datetimeFigureOut">
              <a:rPr lang="en-US" smtClean="0"/>
              <a:t>05/02/19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B4B62-386D-584B-B668-8A1E28C3C906}" type="datetimeFigureOut">
              <a:rPr lang="en-US" smtClean="0"/>
              <a:t>05/02/19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B4B62-386D-584B-B668-8A1E28C3C906}" type="datetimeFigureOut">
              <a:rPr lang="en-US" smtClean="0"/>
              <a:t>05/02/19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05/02/19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05/02/19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EB4B62-386D-584B-B668-8A1E28C3C906}" type="datetimeFigureOut">
              <a:rPr lang="en-US" smtClean="0"/>
              <a:t>05/02/19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5F1161-430A-A741-BCF5-13B125F47E6C}" type="slidenum">
              <a:rPr lang="en-US" smtClean="0"/>
              <a:t>‹#›</a:t>
            </a:fld>
            <a:endParaRPr lang="en-US"/>
          </a:p>
        </p:txBody>
      </p:sp>
    </p:spTree>
    <p:extLst>
      <p:ext uri="{BB962C8B-B14F-4D97-AF65-F5344CB8AC3E}">
        <p14:creationId xmlns:p14="http://schemas.microsoft.com/office/powerpoint/2010/main" val="20295983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Scriptwriting</a:t>
            </a:r>
            <a:endParaRPr lang="en-US" dirty="0"/>
          </a:p>
        </p:txBody>
      </p:sp>
      <p:sp>
        <p:nvSpPr>
          <p:cNvPr id="3" name="Subtitle 2"/>
          <p:cNvSpPr>
            <a:spLocks noGrp="1"/>
          </p:cNvSpPr>
          <p:nvPr>
            <p:ph type="subTitle" idx="1"/>
          </p:nvPr>
        </p:nvSpPr>
        <p:spPr/>
        <p:txBody>
          <a:bodyPr/>
          <a:lstStyle/>
          <a:p>
            <a:r>
              <a:rPr lang="en-US" dirty="0" smtClean="0"/>
              <a:t>M4X01654</a:t>
            </a:r>
          </a:p>
          <a:p>
            <a:endParaRPr lang="en-US" dirty="0"/>
          </a:p>
        </p:txBody>
      </p:sp>
    </p:spTree>
    <p:extLst>
      <p:ext uri="{BB962C8B-B14F-4D97-AF65-F5344CB8AC3E}">
        <p14:creationId xmlns:p14="http://schemas.microsoft.com/office/powerpoint/2010/main" val="89451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Conflict</a:t>
            </a:r>
            <a:endParaRPr lang="en-US" dirty="0"/>
          </a:p>
        </p:txBody>
      </p:sp>
      <p:sp>
        <p:nvSpPr>
          <p:cNvPr id="3" name="Content Placeholder 2"/>
          <p:cNvSpPr>
            <a:spLocks noGrp="1"/>
          </p:cNvSpPr>
          <p:nvPr>
            <p:ph idx="1"/>
          </p:nvPr>
        </p:nvSpPr>
        <p:spPr/>
        <p:txBody>
          <a:bodyPr/>
          <a:lstStyle/>
          <a:p>
            <a:r>
              <a:rPr lang="en-GB" dirty="0"/>
              <a:t>Protagonist struggles</a:t>
            </a:r>
          </a:p>
          <a:p>
            <a:r>
              <a:rPr lang="en-GB" dirty="0"/>
              <a:t>Has goal(s) to achieve</a:t>
            </a:r>
          </a:p>
          <a:p>
            <a:r>
              <a:rPr lang="en-GB" dirty="0"/>
              <a:t>Opposed by forces of antagonism</a:t>
            </a:r>
          </a:p>
          <a:p>
            <a:r>
              <a:rPr lang="en-GB" dirty="0"/>
              <a:t>Without struggle, achievement lacks merit</a:t>
            </a:r>
          </a:p>
          <a:p>
            <a:endParaRPr lang="en-US" dirty="0"/>
          </a:p>
        </p:txBody>
      </p:sp>
    </p:spTree>
    <p:extLst>
      <p:ext uri="{BB962C8B-B14F-4D97-AF65-F5344CB8AC3E}">
        <p14:creationId xmlns:p14="http://schemas.microsoft.com/office/powerpoint/2010/main" val="1498117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Obstacles</a:t>
            </a:r>
            <a:endParaRPr lang="en-US" dirty="0"/>
          </a:p>
        </p:txBody>
      </p:sp>
      <p:sp>
        <p:nvSpPr>
          <p:cNvPr id="3" name="Content Placeholder 2"/>
          <p:cNvSpPr>
            <a:spLocks noGrp="1"/>
          </p:cNvSpPr>
          <p:nvPr>
            <p:ph idx="1"/>
          </p:nvPr>
        </p:nvSpPr>
        <p:spPr/>
        <p:txBody>
          <a:bodyPr/>
          <a:lstStyle/>
          <a:p>
            <a:r>
              <a:rPr lang="en-GB" dirty="0"/>
              <a:t>Characters struggle against obstacles</a:t>
            </a:r>
          </a:p>
          <a:p>
            <a:r>
              <a:rPr lang="en-GB" dirty="0"/>
              <a:t>Obstacles can be external or internal</a:t>
            </a:r>
          </a:p>
          <a:p>
            <a:r>
              <a:rPr lang="en-GB" dirty="0"/>
              <a:t>Obstacles increase in magnitude</a:t>
            </a:r>
          </a:p>
        </p:txBody>
      </p:sp>
    </p:spTree>
    <p:extLst>
      <p:ext uri="{BB962C8B-B14F-4D97-AF65-F5344CB8AC3E}">
        <p14:creationId xmlns:p14="http://schemas.microsoft.com/office/powerpoint/2010/main" val="1292905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External conflict</a:t>
            </a:r>
            <a:endParaRPr lang="en-US" dirty="0"/>
          </a:p>
        </p:txBody>
      </p:sp>
      <p:sp>
        <p:nvSpPr>
          <p:cNvPr id="3" name="Content Placeholder 2"/>
          <p:cNvSpPr>
            <a:spLocks noGrp="1"/>
          </p:cNvSpPr>
          <p:nvPr>
            <p:ph idx="1"/>
          </p:nvPr>
        </p:nvSpPr>
        <p:spPr/>
        <p:txBody>
          <a:bodyPr/>
          <a:lstStyle/>
          <a:p>
            <a:r>
              <a:rPr lang="en-GB" dirty="0"/>
              <a:t>Outside the character</a:t>
            </a:r>
          </a:p>
          <a:p>
            <a:r>
              <a:rPr lang="en-GB" dirty="0"/>
              <a:t>Physical (such as, threat to survival)</a:t>
            </a:r>
          </a:p>
          <a:p>
            <a:r>
              <a:rPr lang="en-GB" dirty="0"/>
              <a:t>Other people (such as threat to survival/rivals/barriers)</a:t>
            </a:r>
          </a:p>
          <a:p>
            <a:endParaRPr lang="en-US" dirty="0"/>
          </a:p>
        </p:txBody>
      </p:sp>
    </p:spTree>
    <p:extLst>
      <p:ext uri="{BB962C8B-B14F-4D97-AF65-F5344CB8AC3E}">
        <p14:creationId xmlns:p14="http://schemas.microsoft.com/office/powerpoint/2010/main" val="1115230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Lost In Translation (2003)</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32496" y="1825625"/>
            <a:ext cx="6527007" cy="4351338"/>
          </a:xfrm>
        </p:spPr>
      </p:pic>
    </p:spTree>
    <p:extLst>
      <p:ext uri="{BB962C8B-B14F-4D97-AF65-F5344CB8AC3E}">
        <p14:creationId xmlns:p14="http://schemas.microsoft.com/office/powerpoint/2010/main" val="894120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Internal conflict</a:t>
            </a:r>
            <a:endParaRPr lang="en-US" dirty="0"/>
          </a:p>
        </p:txBody>
      </p:sp>
      <p:sp>
        <p:nvSpPr>
          <p:cNvPr id="3" name="Content Placeholder 2"/>
          <p:cNvSpPr>
            <a:spLocks noGrp="1"/>
          </p:cNvSpPr>
          <p:nvPr>
            <p:ph idx="1"/>
          </p:nvPr>
        </p:nvSpPr>
        <p:spPr/>
        <p:txBody>
          <a:bodyPr/>
          <a:lstStyle/>
          <a:p>
            <a:r>
              <a:rPr lang="en-GB" dirty="0"/>
              <a:t>Entirely within a character</a:t>
            </a:r>
          </a:p>
          <a:p>
            <a:r>
              <a:rPr lang="en-GB" dirty="0"/>
              <a:t>Self doubt</a:t>
            </a:r>
          </a:p>
          <a:p>
            <a:r>
              <a:rPr lang="en-GB" dirty="0"/>
              <a:t>Moral dilemma</a:t>
            </a:r>
          </a:p>
          <a:p>
            <a:r>
              <a:rPr lang="en-GB" dirty="0"/>
              <a:t>Madness</a:t>
            </a:r>
          </a:p>
          <a:p>
            <a:endParaRPr lang="en-US" dirty="0"/>
          </a:p>
        </p:txBody>
      </p:sp>
    </p:spTree>
    <p:extLst>
      <p:ext uri="{BB962C8B-B14F-4D97-AF65-F5344CB8AC3E}">
        <p14:creationId xmlns:p14="http://schemas.microsoft.com/office/powerpoint/2010/main" val="79542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Titanic (1997)</a:t>
            </a:r>
            <a:endParaRPr lang="en-US" dirty="0"/>
          </a:p>
        </p:txBody>
      </p:sp>
      <p:pic>
        <p:nvPicPr>
          <p:cNvPr id="4" name="Content Placeholder 3" descr="rose titanic.jpg"/>
          <p:cNvPicPr>
            <a:picLocks noGrp="1" noChangeAspect="1"/>
          </p:cNvPicPr>
          <p:nvPr>
            <p:ph idx="1"/>
          </p:nvPr>
        </p:nvPicPr>
        <p:blipFill>
          <a:blip r:embed="rId2">
            <a:extLst>
              <a:ext uri="{28A0092B-C50C-407E-A947-70E740481C1C}">
                <a14:useLocalDpi xmlns:a14="http://schemas.microsoft.com/office/drawing/2010/main" val="0"/>
              </a:ext>
            </a:extLst>
          </a:blip>
          <a:srcRect l="-17968" r="-17968"/>
          <a:stretch>
            <a:fillRect/>
          </a:stretch>
        </p:blipFill>
        <p:spPr/>
      </p:pic>
    </p:spTree>
    <p:extLst>
      <p:ext uri="{BB962C8B-B14F-4D97-AF65-F5344CB8AC3E}">
        <p14:creationId xmlns:p14="http://schemas.microsoft.com/office/powerpoint/2010/main" val="164745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Designing conflict</a:t>
            </a:r>
            <a:endParaRPr lang="en-US" dirty="0"/>
          </a:p>
        </p:txBody>
      </p:sp>
      <p:sp>
        <p:nvSpPr>
          <p:cNvPr id="3" name="Content Placeholder 2"/>
          <p:cNvSpPr>
            <a:spLocks noGrp="1"/>
          </p:cNvSpPr>
          <p:nvPr>
            <p:ph idx="1"/>
          </p:nvPr>
        </p:nvSpPr>
        <p:spPr/>
        <p:txBody>
          <a:bodyPr/>
          <a:lstStyle/>
          <a:p>
            <a:r>
              <a:rPr lang="en-GB" dirty="0"/>
              <a:t>Conflict works across all structural units</a:t>
            </a:r>
          </a:p>
          <a:p>
            <a:r>
              <a:rPr lang="en-GB" dirty="0"/>
              <a:t>Mutually </a:t>
            </a:r>
            <a:r>
              <a:rPr lang="en-GB" dirty="0" err="1"/>
              <a:t>imcompatible</a:t>
            </a:r>
            <a:r>
              <a:rPr lang="en-GB" dirty="0"/>
              <a:t> goals</a:t>
            </a:r>
          </a:p>
          <a:p>
            <a:endParaRPr lang="en-US" dirty="0"/>
          </a:p>
        </p:txBody>
      </p:sp>
    </p:spTree>
    <p:extLst>
      <p:ext uri="{BB962C8B-B14F-4D97-AF65-F5344CB8AC3E}">
        <p14:creationId xmlns:p14="http://schemas.microsoft.com/office/powerpoint/2010/main" val="2142011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Meaning in conflict</a:t>
            </a:r>
            <a:endParaRPr lang="en-US" dirty="0"/>
          </a:p>
        </p:txBody>
      </p:sp>
      <p:sp>
        <p:nvSpPr>
          <p:cNvPr id="3" name="Content Placeholder 2"/>
          <p:cNvSpPr>
            <a:spLocks noGrp="1"/>
          </p:cNvSpPr>
          <p:nvPr>
            <p:ph idx="1"/>
          </p:nvPr>
        </p:nvSpPr>
        <p:spPr/>
        <p:txBody>
          <a:bodyPr/>
          <a:lstStyle/>
          <a:p>
            <a:r>
              <a:rPr lang="en-US" dirty="0" smtClean="0"/>
              <a:t>Conflict is symbolic/metaphorical to the audience</a:t>
            </a:r>
          </a:p>
          <a:p>
            <a:r>
              <a:rPr lang="en-US" dirty="0" smtClean="0"/>
              <a:t>Conflict is about something</a:t>
            </a:r>
          </a:p>
          <a:p>
            <a:r>
              <a:rPr lang="en-US" dirty="0" smtClean="0"/>
              <a:t>Conflict can represent a moral argument</a:t>
            </a:r>
            <a:endParaRPr lang="en-US" dirty="0"/>
          </a:p>
        </p:txBody>
      </p:sp>
    </p:spTree>
    <p:extLst>
      <p:ext uri="{BB962C8B-B14F-4D97-AF65-F5344CB8AC3E}">
        <p14:creationId xmlns:p14="http://schemas.microsoft.com/office/powerpoint/2010/main" val="637610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One Flew Over The Cuckoo's Nest </a:t>
            </a:r>
            <a:r>
              <a:rPr lang="en-GB" dirty="0" smtClean="0"/>
              <a:t>(1975)</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28144" y="1825625"/>
            <a:ext cx="7735712" cy="4351338"/>
          </a:xfrm>
        </p:spPr>
      </p:pic>
    </p:spTree>
    <p:extLst>
      <p:ext uri="{BB962C8B-B14F-4D97-AF65-F5344CB8AC3E}">
        <p14:creationId xmlns:p14="http://schemas.microsoft.com/office/powerpoint/2010/main" val="742708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When Harry Met Sally </a:t>
            </a:r>
            <a:r>
              <a:rPr lang="en-GB" dirty="0" smtClean="0"/>
              <a:t>(1989)</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52675" y="1948656"/>
            <a:ext cx="7486650" cy="4105275"/>
          </a:xfrm>
        </p:spPr>
      </p:pic>
    </p:spTree>
    <p:extLst>
      <p:ext uri="{BB962C8B-B14F-4D97-AF65-F5344CB8AC3E}">
        <p14:creationId xmlns:p14="http://schemas.microsoft.com/office/powerpoint/2010/main" val="558041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Conflict</a:t>
            </a:r>
            <a:endParaRPr lang="en-US" dirty="0"/>
          </a:p>
        </p:txBody>
      </p:sp>
      <p:sp>
        <p:nvSpPr>
          <p:cNvPr id="3" name="Content Placeholder 2"/>
          <p:cNvSpPr>
            <a:spLocks noGrp="1"/>
          </p:cNvSpPr>
          <p:nvPr>
            <p:ph idx="1"/>
          </p:nvPr>
        </p:nvSpPr>
        <p:spPr/>
        <p:txBody>
          <a:bodyPr/>
          <a:lstStyle/>
          <a:p>
            <a:r>
              <a:rPr lang="en-GB" dirty="0"/>
              <a:t>Should drive each scene</a:t>
            </a:r>
          </a:p>
          <a:p>
            <a:r>
              <a:rPr lang="en-GB" dirty="0"/>
              <a:t>Forces of antagonism take many forms</a:t>
            </a:r>
          </a:p>
          <a:p>
            <a:r>
              <a:rPr lang="en-GB" dirty="0"/>
              <a:t>Internal conflict often carries metaphorical meaning</a:t>
            </a:r>
          </a:p>
          <a:p>
            <a:r>
              <a:rPr lang="en-GB" dirty="0"/>
              <a:t>Mutually incompatible goals create strong conflict </a:t>
            </a:r>
          </a:p>
          <a:p>
            <a:endParaRPr lang="en-US" dirty="0"/>
          </a:p>
        </p:txBody>
      </p:sp>
    </p:spTree>
    <p:extLst>
      <p:ext uri="{BB962C8B-B14F-4D97-AF65-F5344CB8AC3E}">
        <p14:creationId xmlns:p14="http://schemas.microsoft.com/office/powerpoint/2010/main" val="203084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Analysis </a:t>
            </a:r>
            <a:r>
              <a:rPr lang="mr-IN" dirty="0" smtClean="0"/>
              <a:t>–</a:t>
            </a:r>
            <a:r>
              <a:rPr lang="en-US" dirty="0" smtClean="0"/>
              <a:t> The Godfather (1972)</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3677682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Workshop</a:t>
            </a:r>
            <a:endParaRPr lang="en-US" dirty="0"/>
          </a:p>
        </p:txBody>
      </p:sp>
      <p:sp>
        <p:nvSpPr>
          <p:cNvPr id="3" name="Content Placeholder 2"/>
          <p:cNvSpPr>
            <a:spLocks noGrp="1"/>
          </p:cNvSpPr>
          <p:nvPr>
            <p:ph idx="1"/>
          </p:nvPr>
        </p:nvSpPr>
        <p:spPr/>
        <p:txBody>
          <a:bodyPr/>
          <a:lstStyle/>
          <a:p>
            <a:r>
              <a:rPr lang="en-US" dirty="0" smtClean="0"/>
              <a:t>Look at the work set for submission – the writing portfolio</a:t>
            </a:r>
          </a:p>
          <a:p>
            <a:r>
              <a:rPr lang="en-US" dirty="0" smtClean="0"/>
              <a:t>Consider how you might use conflict within these pick one or more </a:t>
            </a:r>
            <a:r>
              <a:rPr lang="en-US" smtClean="0"/>
              <a:t>to work on now</a:t>
            </a:r>
            <a:endParaRPr lang="en-US" dirty="0" smtClean="0"/>
          </a:p>
          <a:p>
            <a:r>
              <a:rPr lang="en-US" dirty="0" smtClean="0"/>
              <a:t>How might you use external/internal conflict?</a:t>
            </a:r>
          </a:p>
          <a:p>
            <a:r>
              <a:rPr lang="en-US" dirty="0" smtClean="0"/>
              <a:t>How could you design conflict around mutually incompatible goals?</a:t>
            </a:r>
          </a:p>
          <a:p>
            <a:r>
              <a:rPr lang="en-US" dirty="0" smtClean="0"/>
              <a:t>What could the conflict represent?</a:t>
            </a:r>
            <a:endParaRPr lang="en-US" dirty="0"/>
          </a:p>
        </p:txBody>
      </p:sp>
    </p:spTree>
    <p:extLst>
      <p:ext uri="{BB962C8B-B14F-4D97-AF65-F5344CB8AC3E}">
        <p14:creationId xmlns:p14="http://schemas.microsoft.com/office/powerpoint/2010/main" val="37107998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111</TotalTime>
  <Words>769</Words>
  <Application>Microsoft Macintosh PowerPoint</Application>
  <PresentationFormat>Custom</PresentationFormat>
  <Paragraphs>74</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Scriptwriting</vt:lpstr>
      <vt:lpstr>Conflict</vt:lpstr>
      <vt:lpstr>Obstacles</vt:lpstr>
      <vt:lpstr>External conflict</vt:lpstr>
      <vt:lpstr>Lost In Translation (2003)</vt:lpstr>
      <vt:lpstr>Internal conflict</vt:lpstr>
      <vt:lpstr>Titanic (1997)</vt:lpstr>
      <vt:lpstr>Designing conflict</vt:lpstr>
      <vt:lpstr>Meaning in conflict</vt:lpstr>
      <vt:lpstr>One Flew Over The Cuckoo's Nest (1975)</vt:lpstr>
      <vt:lpstr>When Harry Met Sally (1989)</vt:lpstr>
      <vt:lpstr>Conflict</vt:lpstr>
      <vt:lpstr>Analysis – The Godfather (1972)</vt:lpstr>
      <vt:lpstr>Workshop</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Scriptwriting</dc:title>
  <dc:creator>Christopher Buxton</dc:creator>
  <cp:lastModifiedBy>Craig Evans</cp:lastModifiedBy>
  <cp:revision>20</cp:revision>
  <dcterms:created xsi:type="dcterms:W3CDTF">2017-10-22T22:43:38Z</dcterms:created>
  <dcterms:modified xsi:type="dcterms:W3CDTF">2019-02-05T11:01:59Z</dcterms:modified>
</cp:coreProperties>
</file>