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6"/>
  </p:notesMasterIdLst>
  <p:sldIdLst>
    <p:sldId id="256" r:id="rId2"/>
    <p:sldId id="258" r:id="rId3"/>
    <p:sldId id="309" r:id="rId4"/>
    <p:sldId id="257" r:id="rId5"/>
    <p:sldId id="311" r:id="rId6"/>
    <p:sldId id="281" r:id="rId7"/>
    <p:sldId id="280" r:id="rId8"/>
    <p:sldId id="278" r:id="rId9"/>
    <p:sldId id="322" r:id="rId10"/>
    <p:sldId id="312" r:id="rId11"/>
    <p:sldId id="260" r:id="rId12"/>
    <p:sldId id="292" r:id="rId13"/>
    <p:sldId id="314" r:id="rId14"/>
    <p:sldId id="330" r:id="rId15"/>
    <p:sldId id="331" r:id="rId16"/>
    <p:sldId id="332" r:id="rId17"/>
    <p:sldId id="313" r:id="rId18"/>
    <p:sldId id="295" r:id="rId19"/>
    <p:sldId id="315" r:id="rId20"/>
    <p:sldId id="333" r:id="rId21"/>
    <p:sldId id="334" r:id="rId22"/>
    <p:sldId id="335" r:id="rId23"/>
    <p:sldId id="336" r:id="rId24"/>
    <p:sldId id="316" r:id="rId25"/>
    <p:sldId id="338" r:id="rId26"/>
    <p:sldId id="339" r:id="rId27"/>
    <p:sldId id="317" r:id="rId28"/>
    <p:sldId id="337" r:id="rId29"/>
    <p:sldId id="318" r:id="rId30"/>
    <p:sldId id="269" r:id="rId31"/>
    <p:sldId id="323" r:id="rId32"/>
    <p:sldId id="340" r:id="rId33"/>
    <p:sldId id="324" r:id="rId34"/>
    <p:sldId id="270" r:id="rId35"/>
  </p:sldIdLst>
  <p:sldSz cx="18288000" cy="10287000"/>
  <p:notesSz cx="6858000" cy="9144000"/>
  <p:embeddedFontLst>
    <p:embeddedFont>
      <p:font typeface="Aptos Narrow" panose="020B0004020202020204" pitchFamily="34" charset="0"/>
      <p:regular r:id="rId37"/>
      <p:bold r:id="rId38"/>
      <p:italic r:id="rId39"/>
      <p:boldItalic r:id="rId40"/>
    </p:embeddedFont>
    <p:embeddedFont>
      <p:font typeface="Dreaming Outloud Pro" panose="03050502040302030504" pitchFamily="66" charset="0"/>
      <p:regular r:id="rId41"/>
      <p:italic r:id="rId42"/>
    </p:embeddedFont>
    <p:embeddedFont>
      <p:font typeface="Kermit" panose="020F0503040000060003" pitchFamily="34" charset="0"/>
      <p:regular r:id="rId43"/>
      <p:bold r:id="rId44"/>
      <p:italic r:id="rId45"/>
      <p:boldItalic r:id="rId46"/>
    </p:embeddedFont>
    <p:embeddedFont>
      <p:font typeface="Kermit Condensed" panose="020F0503040000060003" pitchFamily="34" charset="0"/>
      <p:regular r:id="rId47"/>
      <p:bold r:id="rId48"/>
      <p:italic r:id="rId49"/>
      <p:boldItalic r:id="rId50"/>
    </p:embeddedFont>
    <p:embeddedFont>
      <p:font typeface="Kermit Extrabold Condensed" panose="020F0503040000060003" pitchFamily="34" charset="0"/>
      <p:bold r:id="rId51"/>
      <p:boldItalic r:id="rId52"/>
    </p:embeddedFont>
    <p:embeddedFont>
      <p:font typeface="Open Sans" panose="020B0606030504020204" pitchFamily="34" charset="0"/>
      <p:regular r:id="rId53"/>
      <p:bold r:id="rId54"/>
      <p:italic r:id="rId55"/>
      <p:boldItalic r:id="rId56"/>
    </p:embeddedFont>
    <p:embeddedFont>
      <p:font typeface="OpenDyslexic" panose="00000500000000000000" pitchFamily="50" charset="0"/>
      <p:regular r:id="rId5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D6F296"/>
    <a:srgbClr val="FFFFCC"/>
    <a:srgbClr val="CCFF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732158-0C95-4B1F-A964-E9E61DC73EB3}" v="220" dt="2026-01-24T08:29:39.978"/>
    <p1510:client id="{DB84018F-5BF7-4B9D-9DBC-D24A82FCFA57}" v="9" dt="2026-01-23T22:17:19.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01" autoAdjust="0"/>
    <p:restoredTop sz="80872" autoAdjust="0"/>
  </p:normalViewPr>
  <p:slideViewPr>
    <p:cSldViewPr>
      <p:cViewPr varScale="1">
        <p:scale>
          <a:sx n="48" d="100"/>
          <a:sy n="48" d="100"/>
        </p:scale>
        <p:origin x="921" y="84"/>
      </p:cViewPr>
      <p:guideLst>
        <p:guide orient="horz" pos="2160"/>
        <p:guide pos="2880"/>
      </p:guideLst>
    </p:cSldViewPr>
  </p:slideViewPr>
  <p:outlineViewPr>
    <p:cViewPr>
      <p:scale>
        <a:sx n="33" d="100"/>
        <a:sy n="33" d="100"/>
      </p:scale>
      <p:origin x="0" y="-1902"/>
    </p:cViewPr>
  </p:outlineViewPr>
  <p:notesTextViewPr>
    <p:cViewPr>
      <p:scale>
        <a:sx n="100" d="100"/>
        <a:sy n="100" d="100"/>
      </p:scale>
      <p:origin x="0" y="0"/>
    </p:cViewPr>
  </p:notesTextViewPr>
  <p:notesViewPr>
    <p:cSldViewPr>
      <p:cViewPr>
        <p:scale>
          <a:sx n="87" d="100"/>
          <a:sy n="87" d="100"/>
        </p:scale>
        <p:origin x="2175" y="-97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6.fntdata"/><Relationship Id="rId47" Type="http://schemas.openxmlformats.org/officeDocument/2006/relationships/font" Target="fonts/font11.fntdata"/><Relationship Id="rId50" Type="http://schemas.openxmlformats.org/officeDocument/2006/relationships/font" Target="fonts/font14.fntdata"/><Relationship Id="rId55" Type="http://schemas.openxmlformats.org/officeDocument/2006/relationships/font" Target="fonts/font19.fntdata"/><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3" Type="http://schemas.openxmlformats.org/officeDocument/2006/relationships/font" Target="fonts/font17.fntdata"/><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7.fntdata"/><Relationship Id="rId48" Type="http://schemas.openxmlformats.org/officeDocument/2006/relationships/font" Target="fonts/font12.fntdata"/><Relationship Id="rId56" Type="http://schemas.openxmlformats.org/officeDocument/2006/relationships/font" Target="fonts/font20.fntdata"/><Relationship Id="rId8" Type="http://schemas.openxmlformats.org/officeDocument/2006/relationships/slide" Target="slides/slide7.xml"/><Relationship Id="rId51" Type="http://schemas.openxmlformats.org/officeDocument/2006/relationships/font" Target="fonts/font1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openxmlformats.org/officeDocument/2006/relationships/font" Target="fonts/font10.fntdata"/><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5.fntdata"/><Relationship Id="rId54" Type="http://schemas.openxmlformats.org/officeDocument/2006/relationships/font" Target="fonts/font18.fntdata"/><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49" Type="http://schemas.openxmlformats.org/officeDocument/2006/relationships/font" Target="fonts/font13.fntdata"/><Relationship Id="rId57" Type="http://schemas.openxmlformats.org/officeDocument/2006/relationships/font" Target="fonts/font21.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8.fntdata"/><Relationship Id="rId52" Type="http://schemas.openxmlformats.org/officeDocument/2006/relationships/font" Target="fonts/font16.fntdata"/><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0CCE1362-D5FA-4DD7-ADEC-DCCC14540D42}"/>
    <pc:docChg chg="undo redo custSel delSld modSld">
      <pc:chgData name="Laura Emanuel" userId="500375fa-2f0f-4385-97a1-bd3e0a106415" providerId="ADAL" clId="{0CCE1362-D5FA-4DD7-ADEC-DCCC14540D42}" dt="2026-01-24T08:24:01.534" v="530"/>
      <pc:docMkLst>
        <pc:docMk/>
      </pc:docMkLst>
      <pc:sldChg chg="modNotesTx">
        <pc:chgData name="Laura Emanuel" userId="500375fa-2f0f-4385-97a1-bd3e0a106415" providerId="ADAL" clId="{0CCE1362-D5FA-4DD7-ADEC-DCCC14540D42}" dt="2026-01-24T08:08:43.040" v="520" actId="20577"/>
        <pc:sldMkLst>
          <pc:docMk/>
          <pc:sldMk cId="0" sldId="258"/>
        </pc:sldMkLst>
      </pc:sldChg>
      <pc:sldChg chg="addSp modSp mod modAnim modNotes modNotesTx">
        <pc:chgData name="Laura Emanuel" userId="500375fa-2f0f-4385-97a1-bd3e0a106415" providerId="ADAL" clId="{0CCE1362-D5FA-4DD7-ADEC-DCCC14540D42}" dt="2026-01-24T08:20:18.461" v="527" actId="20577"/>
        <pc:sldMkLst>
          <pc:docMk/>
          <pc:sldMk cId="1826643773" sldId="295"/>
        </pc:sldMkLst>
        <pc:spChg chg="add mod">
          <ac:chgData name="Laura Emanuel" userId="500375fa-2f0f-4385-97a1-bd3e0a106415" providerId="ADAL" clId="{0CCE1362-D5FA-4DD7-ADEC-DCCC14540D42}" dt="2026-01-24T07:57:15.708" v="217" actId="1076"/>
          <ac:spMkLst>
            <pc:docMk/>
            <pc:sldMk cId="1826643773" sldId="295"/>
            <ac:spMk id="3" creationId="{5F2D37A9-D36C-DF7B-F1F9-1914AB434B17}"/>
          </ac:spMkLst>
        </pc:spChg>
        <pc:spChg chg="mod">
          <ac:chgData name="Laura Emanuel" userId="500375fa-2f0f-4385-97a1-bd3e0a106415" providerId="ADAL" clId="{0CCE1362-D5FA-4DD7-ADEC-DCCC14540D42}" dt="2026-01-24T07:55:29.464" v="140" actId="1076"/>
          <ac:spMkLst>
            <pc:docMk/>
            <pc:sldMk cId="1826643773" sldId="295"/>
            <ac:spMk id="6" creationId="{12C2D52C-5F20-89A6-1353-13813FC0BFA9}"/>
          </ac:spMkLst>
        </pc:spChg>
        <pc:spChg chg="add mod">
          <ac:chgData name="Laura Emanuel" userId="500375fa-2f0f-4385-97a1-bd3e0a106415" providerId="ADAL" clId="{0CCE1362-D5FA-4DD7-ADEC-DCCC14540D42}" dt="2026-01-24T08:20:18.461" v="527" actId="20577"/>
          <ac:spMkLst>
            <pc:docMk/>
            <pc:sldMk cId="1826643773" sldId="295"/>
            <ac:spMk id="8" creationId="{81D0EF0F-3FD0-E3D5-8D3F-0467C6970473}"/>
          </ac:spMkLst>
        </pc:spChg>
        <pc:spChg chg="add mod">
          <ac:chgData name="Laura Emanuel" userId="500375fa-2f0f-4385-97a1-bd3e0a106415" providerId="ADAL" clId="{0CCE1362-D5FA-4DD7-ADEC-DCCC14540D42}" dt="2026-01-24T08:03:17.703" v="433" actId="20577"/>
          <ac:spMkLst>
            <pc:docMk/>
            <pc:sldMk cId="1826643773" sldId="295"/>
            <ac:spMk id="9" creationId="{ACFE4033-9B9E-7458-717C-2A080A452C38}"/>
          </ac:spMkLst>
        </pc:spChg>
        <pc:spChg chg="add mod">
          <ac:chgData name="Laura Emanuel" userId="500375fa-2f0f-4385-97a1-bd3e0a106415" providerId="ADAL" clId="{0CCE1362-D5FA-4DD7-ADEC-DCCC14540D42}" dt="2026-01-24T07:57:04.049" v="213" actId="1076"/>
          <ac:spMkLst>
            <pc:docMk/>
            <pc:sldMk cId="1826643773" sldId="295"/>
            <ac:spMk id="10" creationId="{6B0EEF7A-19E9-2A6B-7CBA-410D473DB426}"/>
          </ac:spMkLst>
        </pc:spChg>
        <pc:spChg chg="add mod">
          <ac:chgData name="Laura Emanuel" userId="500375fa-2f0f-4385-97a1-bd3e0a106415" providerId="ADAL" clId="{0CCE1362-D5FA-4DD7-ADEC-DCCC14540D42}" dt="2026-01-24T07:58:09.225" v="227" actId="1076"/>
          <ac:spMkLst>
            <pc:docMk/>
            <pc:sldMk cId="1826643773" sldId="295"/>
            <ac:spMk id="12" creationId="{DA043EEC-066A-7E75-C8CD-CBEA63CB6DF6}"/>
          </ac:spMkLst>
        </pc:spChg>
        <pc:picChg chg="mod">
          <ac:chgData name="Laura Emanuel" userId="500375fa-2f0f-4385-97a1-bd3e0a106415" providerId="ADAL" clId="{0CCE1362-D5FA-4DD7-ADEC-DCCC14540D42}" dt="2026-01-24T07:57:20.802" v="218" actId="1076"/>
          <ac:picMkLst>
            <pc:docMk/>
            <pc:sldMk cId="1826643773" sldId="295"/>
            <ac:picMk id="5" creationId="{56185B03-74AC-CED1-DD53-6066A595F795}"/>
          </ac:picMkLst>
        </pc:picChg>
      </pc:sldChg>
      <pc:sldChg chg="modSp del mod">
        <pc:chgData name="Laura Emanuel" userId="500375fa-2f0f-4385-97a1-bd3e0a106415" providerId="ADAL" clId="{0CCE1362-D5FA-4DD7-ADEC-DCCC14540D42}" dt="2026-01-24T07:58:47.140" v="232" actId="47"/>
        <pc:sldMkLst>
          <pc:docMk/>
          <pc:sldMk cId="3464281500" sldId="325"/>
        </pc:sldMkLst>
        <pc:spChg chg="mod">
          <ac:chgData name="Laura Emanuel" userId="500375fa-2f0f-4385-97a1-bd3e0a106415" providerId="ADAL" clId="{0CCE1362-D5FA-4DD7-ADEC-DCCC14540D42}" dt="2026-01-24T07:53:37.205" v="24" actId="404"/>
          <ac:spMkLst>
            <pc:docMk/>
            <pc:sldMk cId="3464281500" sldId="325"/>
            <ac:spMk id="3" creationId="{F30AF8B4-BDB0-617D-D553-67B7D2160CD6}"/>
          </ac:spMkLst>
        </pc:spChg>
      </pc:sldChg>
      <pc:sldChg chg="del">
        <pc:chgData name="Laura Emanuel" userId="500375fa-2f0f-4385-97a1-bd3e0a106415" providerId="ADAL" clId="{0CCE1362-D5FA-4DD7-ADEC-DCCC14540D42}" dt="2026-01-24T07:59:08.061" v="234" actId="47"/>
        <pc:sldMkLst>
          <pc:docMk/>
          <pc:sldMk cId="625793810" sldId="326"/>
        </pc:sldMkLst>
      </pc:sldChg>
      <pc:sldChg chg="del">
        <pc:chgData name="Laura Emanuel" userId="500375fa-2f0f-4385-97a1-bd3e0a106415" providerId="ADAL" clId="{0CCE1362-D5FA-4DD7-ADEC-DCCC14540D42}" dt="2026-01-24T07:59:15.741" v="235" actId="47"/>
        <pc:sldMkLst>
          <pc:docMk/>
          <pc:sldMk cId="261105609" sldId="327"/>
        </pc:sldMkLst>
      </pc:sldChg>
      <pc:sldChg chg="del">
        <pc:chgData name="Laura Emanuel" userId="500375fa-2f0f-4385-97a1-bd3e0a106415" providerId="ADAL" clId="{0CCE1362-D5FA-4DD7-ADEC-DCCC14540D42}" dt="2026-01-24T07:59:37.228" v="239" actId="47"/>
        <pc:sldMkLst>
          <pc:docMk/>
          <pc:sldMk cId="1038486871" sldId="328"/>
        </pc:sldMkLst>
      </pc:sldChg>
      <pc:sldChg chg="del">
        <pc:chgData name="Laura Emanuel" userId="500375fa-2f0f-4385-97a1-bd3e0a106415" providerId="ADAL" clId="{0CCE1362-D5FA-4DD7-ADEC-DCCC14540D42}" dt="2026-01-24T07:59:47.791" v="240" actId="47"/>
        <pc:sldMkLst>
          <pc:docMk/>
          <pc:sldMk cId="2537490146" sldId="329"/>
        </pc:sldMkLst>
      </pc:sldChg>
      <pc:sldChg chg="addSp modSp mod modAnim">
        <pc:chgData name="Laura Emanuel" userId="500375fa-2f0f-4385-97a1-bd3e0a106415" providerId="ADAL" clId="{0CCE1362-D5FA-4DD7-ADEC-DCCC14540D42}" dt="2026-01-24T08:24:01.534" v="530"/>
        <pc:sldMkLst>
          <pc:docMk/>
          <pc:sldMk cId="1314544130" sldId="332"/>
        </pc:sldMkLst>
        <pc:spChg chg="add mod">
          <ac:chgData name="Laura Emanuel" userId="500375fa-2f0f-4385-97a1-bd3e0a106415" providerId="ADAL" clId="{0CCE1362-D5FA-4DD7-ADEC-DCCC14540D42}" dt="2026-01-24T08:23:52.785" v="529" actId="1076"/>
          <ac:spMkLst>
            <pc:docMk/>
            <pc:sldMk cId="1314544130" sldId="332"/>
            <ac:spMk id="7" creationId="{ADAC3AEC-D9A4-CE1B-113C-77481429337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6D44D4-BEDB-4680-9C82-0EE8B363026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C8D19D14-484C-43B5-ABDA-AD74473958A3}">
      <dgm:prSet phldrT="[Text]"/>
      <dgm:spPr/>
      <dgm:t>
        <a:bodyPr/>
        <a:lstStyle/>
        <a:p>
          <a:r>
            <a:rPr lang="en-GB" b="1">
              <a:latin typeface="Dreaming Outloud Pro" panose="03050502040302030504" pitchFamily="66" charset="0"/>
              <a:cs typeface="Dreaming Outloud Pro" panose="03050502040302030504" pitchFamily="66" charset="0"/>
            </a:rPr>
            <a:t>Theoretical Frame</a:t>
          </a:r>
          <a:br>
            <a:rPr lang="en-GB"/>
          </a:br>
          <a:r>
            <a:rPr lang="en-GB"/>
            <a:t>PERMA  (Seligman, 2011)  Job Demands-Resources Model (Bakker&amp;Demerouti, 2007)</a:t>
          </a:r>
        </a:p>
      </dgm:t>
    </dgm:pt>
    <dgm:pt modelId="{94FCB816-74C9-4C93-B8D2-A8D54EE78FBB}" type="parTrans" cxnId="{66A3EC92-5CA0-471F-BDDF-A101E5BA38FD}">
      <dgm:prSet/>
      <dgm:spPr/>
      <dgm:t>
        <a:bodyPr/>
        <a:lstStyle/>
        <a:p>
          <a:endParaRPr lang="en-GB"/>
        </a:p>
      </dgm:t>
    </dgm:pt>
    <dgm:pt modelId="{E507D04C-8039-4643-B291-FB50058103D8}" type="sibTrans" cxnId="{66A3EC92-5CA0-471F-BDDF-A101E5BA38FD}">
      <dgm:prSet/>
      <dgm:spPr/>
      <dgm:t>
        <a:bodyPr/>
        <a:lstStyle/>
        <a:p>
          <a:endParaRPr lang="en-GB"/>
        </a:p>
      </dgm:t>
    </dgm:pt>
    <dgm:pt modelId="{37F2A6EB-0E67-4505-B54B-0B1DADF2E598}">
      <dgm:prSet phldrT="[Text]" phldr="0"/>
      <dgm:spPr/>
      <dgm:t>
        <a:bodyPr/>
        <a:lstStyle/>
        <a:p>
          <a:r>
            <a:rPr lang="en-GB" b="1" dirty="0">
              <a:latin typeface="Dreaming Outloud Pro" panose="03050502040302030504" pitchFamily="66" charset="0"/>
              <a:cs typeface="Dreaming Outloud Pro" panose="03050502040302030504" pitchFamily="66" charset="0"/>
            </a:rPr>
            <a:t>Methodology</a:t>
          </a:r>
          <a:br>
            <a:rPr lang="en-GB" dirty="0"/>
          </a:br>
          <a:r>
            <a:rPr lang="en-GB" dirty="0"/>
            <a:t>Constructivist. Mixed methods; survey of scale and narrative.</a:t>
          </a:r>
        </a:p>
      </dgm:t>
    </dgm:pt>
    <dgm:pt modelId="{EDFC1CB1-8EE2-48A8-B082-EA94EB203803}" type="parTrans" cxnId="{F3885448-C7A3-41A6-AAE5-E427F363B96D}">
      <dgm:prSet/>
      <dgm:spPr/>
      <dgm:t>
        <a:bodyPr/>
        <a:lstStyle/>
        <a:p>
          <a:endParaRPr lang="en-GB"/>
        </a:p>
      </dgm:t>
    </dgm:pt>
    <dgm:pt modelId="{5E8300FF-112C-40E8-93A7-22BCD68659D6}" type="sibTrans" cxnId="{F3885448-C7A3-41A6-AAE5-E427F363B96D}">
      <dgm:prSet/>
      <dgm:spPr/>
      <dgm:t>
        <a:bodyPr/>
        <a:lstStyle/>
        <a:p>
          <a:endParaRPr lang="en-GB"/>
        </a:p>
      </dgm:t>
    </dgm:pt>
    <dgm:pt modelId="{5CD11008-3689-4686-953C-2E6AAF7250D9}">
      <dgm:prSet phldrT="[Text]" phldr="0"/>
      <dgm:spPr/>
      <dgm:t>
        <a:bodyPr/>
        <a:lstStyle/>
        <a:p>
          <a:r>
            <a:rPr lang="en-GB" b="1" dirty="0">
              <a:latin typeface="Dreaming Outloud Pro" panose="03050502040302030504" pitchFamily="66" charset="0"/>
              <a:cs typeface="Dreaming Outloud Pro" panose="03050502040302030504" pitchFamily="66" charset="0"/>
            </a:rPr>
            <a:t>Survey</a:t>
          </a:r>
          <a:br>
            <a:rPr lang="en-GB" dirty="0"/>
          </a:br>
          <a:r>
            <a:rPr lang="en-GB" dirty="0"/>
            <a:t>Broad picture and patterns – contextual grounding</a:t>
          </a:r>
        </a:p>
      </dgm:t>
    </dgm:pt>
    <dgm:pt modelId="{45A73189-31F6-4A69-9229-11CD5A7FF902}" type="parTrans" cxnId="{92BF8ECF-C7DF-4FBF-8400-7C450587651D}">
      <dgm:prSet/>
      <dgm:spPr/>
      <dgm:t>
        <a:bodyPr/>
        <a:lstStyle/>
        <a:p>
          <a:endParaRPr lang="en-GB"/>
        </a:p>
      </dgm:t>
    </dgm:pt>
    <dgm:pt modelId="{EBA8F073-FBA2-4290-A253-D29D822D338E}" type="sibTrans" cxnId="{92BF8ECF-C7DF-4FBF-8400-7C450587651D}">
      <dgm:prSet/>
      <dgm:spPr/>
      <dgm:t>
        <a:bodyPr/>
        <a:lstStyle/>
        <a:p>
          <a:endParaRPr lang="en-GB"/>
        </a:p>
      </dgm:t>
    </dgm:pt>
    <dgm:pt modelId="{49D9860B-E08E-484A-BA61-2884136FCF53}">
      <dgm:prSet/>
      <dgm:spPr/>
      <dgm:t>
        <a:bodyPr/>
        <a:lstStyle/>
        <a:p>
          <a:r>
            <a:rPr lang="en-GB" b="1" dirty="0">
              <a:latin typeface="Dreaming Outloud Pro" panose="03050502040302030504" pitchFamily="66" charset="0"/>
              <a:cs typeface="Dreaming Outloud Pro" panose="03050502040302030504" pitchFamily="66" charset="0"/>
            </a:rPr>
            <a:t>Semi-Structured Interview</a:t>
          </a:r>
          <a:br>
            <a:rPr lang="en-GB" dirty="0"/>
          </a:br>
          <a:r>
            <a:rPr lang="en-GB" dirty="0"/>
            <a:t>Exploration of experiences. Depth. </a:t>
          </a:r>
        </a:p>
      </dgm:t>
    </dgm:pt>
    <dgm:pt modelId="{88293126-2699-4761-AB92-A99F26188A0B}" type="parTrans" cxnId="{EAAFDCAC-AC6D-4E9C-B7F0-FEE67CFDE928}">
      <dgm:prSet/>
      <dgm:spPr/>
      <dgm:t>
        <a:bodyPr/>
        <a:lstStyle/>
        <a:p>
          <a:endParaRPr lang="en-GB"/>
        </a:p>
      </dgm:t>
    </dgm:pt>
    <dgm:pt modelId="{A43A140C-5EE4-4B2E-A694-251D7FAF0F1F}" type="sibTrans" cxnId="{EAAFDCAC-AC6D-4E9C-B7F0-FEE67CFDE928}">
      <dgm:prSet/>
      <dgm:spPr/>
      <dgm:t>
        <a:bodyPr/>
        <a:lstStyle/>
        <a:p>
          <a:endParaRPr lang="en-GB"/>
        </a:p>
      </dgm:t>
    </dgm:pt>
    <dgm:pt modelId="{812A01E8-2AD1-48AC-A959-F10BBDA13B97}">
      <dgm:prSet/>
      <dgm:spPr/>
      <dgm:t>
        <a:bodyPr/>
        <a:lstStyle/>
        <a:p>
          <a:r>
            <a:rPr lang="en-GB" b="1" dirty="0">
              <a:latin typeface="Dreaming Outloud Pro" panose="03050502040302030504" pitchFamily="66" charset="0"/>
              <a:cs typeface="Dreaming Outloud Pro" panose="03050502040302030504" pitchFamily="66" charset="0"/>
            </a:rPr>
            <a:t>Data Analysis</a:t>
          </a:r>
          <a:br>
            <a:rPr lang="en-GB" dirty="0"/>
          </a:br>
          <a:r>
            <a:rPr lang="en-GB" dirty="0"/>
            <a:t>Exploration of experiences. Depth. </a:t>
          </a:r>
        </a:p>
      </dgm:t>
    </dgm:pt>
    <dgm:pt modelId="{1826DFD8-D034-471B-A0A4-E049328D8101}" type="parTrans" cxnId="{8AC94997-BE28-4AB0-8791-2CCFC9FC43B0}">
      <dgm:prSet/>
      <dgm:spPr/>
      <dgm:t>
        <a:bodyPr/>
        <a:lstStyle/>
        <a:p>
          <a:endParaRPr lang="en-GB"/>
        </a:p>
      </dgm:t>
    </dgm:pt>
    <dgm:pt modelId="{D6EB6999-56AC-4997-A483-9A511A34141B}" type="sibTrans" cxnId="{8AC94997-BE28-4AB0-8791-2CCFC9FC43B0}">
      <dgm:prSet/>
      <dgm:spPr/>
      <dgm:t>
        <a:bodyPr/>
        <a:lstStyle/>
        <a:p>
          <a:endParaRPr lang="en-GB"/>
        </a:p>
      </dgm:t>
    </dgm:pt>
    <dgm:pt modelId="{8473E54D-99E5-4D2F-8B5E-26403241F079}" type="pres">
      <dgm:prSet presAssocID="{956D44D4-BEDB-4680-9C82-0EE8B3630269}" presName="diagram" presStyleCnt="0">
        <dgm:presLayoutVars>
          <dgm:dir/>
          <dgm:resizeHandles val="exact"/>
        </dgm:presLayoutVars>
      </dgm:prSet>
      <dgm:spPr/>
    </dgm:pt>
    <dgm:pt modelId="{0F867A5A-AE52-4A3C-B253-1C267A9DAF52}" type="pres">
      <dgm:prSet presAssocID="{C8D19D14-484C-43B5-ABDA-AD74473958A3}" presName="node" presStyleLbl="node1" presStyleIdx="0" presStyleCnt="5">
        <dgm:presLayoutVars>
          <dgm:bulletEnabled val="1"/>
        </dgm:presLayoutVars>
      </dgm:prSet>
      <dgm:spPr/>
    </dgm:pt>
    <dgm:pt modelId="{DBE959B0-B16D-4744-9682-D5D1FE5A8AD1}" type="pres">
      <dgm:prSet presAssocID="{E507D04C-8039-4643-B291-FB50058103D8}" presName="sibTrans" presStyleCnt="0"/>
      <dgm:spPr/>
    </dgm:pt>
    <dgm:pt modelId="{117A8D0D-EC06-4373-A387-D2AFB123BE0F}" type="pres">
      <dgm:prSet presAssocID="{37F2A6EB-0E67-4505-B54B-0B1DADF2E598}" presName="node" presStyleLbl="node1" presStyleIdx="1" presStyleCnt="5">
        <dgm:presLayoutVars>
          <dgm:bulletEnabled val="1"/>
        </dgm:presLayoutVars>
      </dgm:prSet>
      <dgm:spPr/>
    </dgm:pt>
    <dgm:pt modelId="{CDB3A8B7-2866-4EC1-ABC9-FD8995D70481}" type="pres">
      <dgm:prSet presAssocID="{5E8300FF-112C-40E8-93A7-22BCD68659D6}" presName="sibTrans" presStyleCnt="0"/>
      <dgm:spPr/>
    </dgm:pt>
    <dgm:pt modelId="{F94A88AC-5A1A-43DF-A4E4-D2E7C91E6C6D}" type="pres">
      <dgm:prSet presAssocID="{5CD11008-3689-4686-953C-2E6AAF7250D9}" presName="node" presStyleLbl="node1" presStyleIdx="2" presStyleCnt="5">
        <dgm:presLayoutVars>
          <dgm:bulletEnabled val="1"/>
        </dgm:presLayoutVars>
      </dgm:prSet>
      <dgm:spPr/>
    </dgm:pt>
    <dgm:pt modelId="{03694FCC-08CC-4602-A8CE-B34EAC804422}" type="pres">
      <dgm:prSet presAssocID="{EBA8F073-FBA2-4290-A253-D29D822D338E}" presName="sibTrans" presStyleCnt="0"/>
      <dgm:spPr/>
    </dgm:pt>
    <dgm:pt modelId="{013BD9E6-A84C-4A0D-A02D-186EF0FE4354}" type="pres">
      <dgm:prSet presAssocID="{49D9860B-E08E-484A-BA61-2884136FCF53}" presName="node" presStyleLbl="node1" presStyleIdx="3" presStyleCnt="5" custLinFactX="10246" custLinFactNeighborX="100000" custLinFactNeighborY="2935">
        <dgm:presLayoutVars>
          <dgm:bulletEnabled val="1"/>
        </dgm:presLayoutVars>
      </dgm:prSet>
      <dgm:spPr/>
    </dgm:pt>
    <dgm:pt modelId="{129B3121-1B0D-4785-BFC6-E3B76E1B2604}" type="pres">
      <dgm:prSet presAssocID="{A43A140C-5EE4-4B2E-A694-251D7FAF0F1F}" presName="sibTrans" presStyleCnt="0"/>
      <dgm:spPr/>
    </dgm:pt>
    <dgm:pt modelId="{DF459C74-1037-4AFD-A06C-74D0D64ECC61}" type="pres">
      <dgm:prSet presAssocID="{812A01E8-2AD1-48AC-A959-F10BBDA13B97}" presName="node" presStyleLbl="node1" presStyleIdx="4" presStyleCnt="5" custLinFactX="-26798" custLinFactNeighborX="-100000" custLinFactNeighborY="3279">
        <dgm:presLayoutVars>
          <dgm:bulletEnabled val="1"/>
        </dgm:presLayoutVars>
      </dgm:prSet>
      <dgm:spPr/>
    </dgm:pt>
  </dgm:ptLst>
  <dgm:cxnLst>
    <dgm:cxn modelId="{9775EB1D-2824-43E5-AEEB-950E3818ACAA}" type="presOf" srcId="{37F2A6EB-0E67-4505-B54B-0B1DADF2E598}" destId="{117A8D0D-EC06-4373-A387-D2AFB123BE0F}" srcOrd="0" destOrd="0" presId="urn:microsoft.com/office/officeart/2005/8/layout/default"/>
    <dgm:cxn modelId="{7F0F6C38-3DA0-4F0E-80E3-0BC844167260}" type="presOf" srcId="{C8D19D14-484C-43B5-ABDA-AD74473958A3}" destId="{0F867A5A-AE52-4A3C-B253-1C267A9DAF52}" srcOrd="0" destOrd="0" presId="urn:microsoft.com/office/officeart/2005/8/layout/default"/>
    <dgm:cxn modelId="{83276263-63EA-4056-B5B6-F35B47F3E339}" type="presOf" srcId="{5CD11008-3689-4686-953C-2E6AAF7250D9}" destId="{F94A88AC-5A1A-43DF-A4E4-D2E7C91E6C6D}" srcOrd="0" destOrd="0" presId="urn:microsoft.com/office/officeart/2005/8/layout/default"/>
    <dgm:cxn modelId="{F3885448-C7A3-41A6-AAE5-E427F363B96D}" srcId="{956D44D4-BEDB-4680-9C82-0EE8B3630269}" destId="{37F2A6EB-0E67-4505-B54B-0B1DADF2E598}" srcOrd="1" destOrd="0" parTransId="{EDFC1CB1-8EE2-48A8-B082-EA94EB203803}" sibTransId="{5E8300FF-112C-40E8-93A7-22BCD68659D6}"/>
    <dgm:cxn modelId="{66A3EC92-5CA0-471F-BDDF-A101E5BA38FD}" srcId="{956D44D4-BEDB-4680-9C82-0EE8B3630269}" destId="{C8D19D14-484C-43B5-ABDA-AD74473958A3}" srcOrd="0" destOrd="0" parTransId="{94FCB816-74C9-4C93-B8D2-A8D54EE78FBB}" sibTransId="{E507D04C-8039-4643-B291-FB50058103D8}"/>
    <dgm:cxn modelId="{8AC94997-BE28-4AB0-8791-2CCFC9FC43B0}" srcId="{956D44D4-BEDB-4680-9C82-0EE8B3630269}" destId="{812A01E8-2AD1-48AC-A959-F10BBDA13B97}" srcOrd="4" destOrd="0" parTransId="{1826DFD8-D034-471B-A0A4-E049328D8101}" sibTransId="{D6EB6999-56AC-4997-A483-9A511A34141B}"/>
    <dgm:cxn modelId="{EAAFDCAC-AC6D-4E9C-B7F0-FEE67CFDE928}" srcId="{956D44D4-BEDB-4680-9C82-0EE8B3630269}" destId="{49D9860B-E08E-484A-BA61-2884136FCF53}" srcOrd="3" destOrd="0" parTransId="{88293126-2699-4761-AB92-A99F26188A0B}" sibTransId="{A43A140C-5EE4-4B2E-A694-251D7FAF0F1F}"/>
    <dgm:cxn modelId="{A27C5DBD-CFB8-414C-B249-C673FB10C92A}" type="presOf" srcId="{812A01E8-2AD1-48AC-A959-F10BBDA13B97}" destId="{DF459C74-1037-4AFD-A06C-74D0D64ECC61}" srcOrd="0" destOrd="0" presId="urn:microsoft.com/office/officeart/2005/8/layout/default"/>
    <dgm:cxn modelId="{92BF8ECF-C7DF-4FBF-8400-7C450587651D}" srcId="{956D44D4-BEDB-4680-9C82-0EE8B3630269}" destId="{5CD11008-3689-4686-953C-2E6AAF7250D9}" srcOrd="2" destOrd="0" parTransId="{45A73189-31F6-4A69-9229-11CD5A7FF902}" sibTransId="{EBA8F073-FBA2-4290-A253-D29D822D338E}"/>
    <dgm:cxn modelId="{01B701D5-03D7-465F-9105-F81A170CD1D9}" type="presOf" srcId="{956D44D4-BEDB-4680-9C82-0EE8B3630269}" destId="{8473E54D-99E5-4D2F-8B5E-26403241F079}" srcOrd="0" destOrd="0" presId="urn:microsoft.com/office/officeart/2005/8/layout/default"/>
    <dgm:cxn modelId="{3E06EFFE-091D-4ADE-8C9F-35081E1F6F54}" type="presOf" srcId="{49D9860B-E08E-484A-BA61-2884136FCF53}" destId="{013BD9E6-A84C-4A0D-A02D-186EF0FE4354}" srcOrd="0" destOrd="0" presId="urn:microsoft.com/office/officeart/2005/8/layout/default"/>
    <dgm:cxn modelId="{710C55E4-2B50-4CA8-8C8F-1D62E73AC3E2}" type="presParOf" srcId="{8473E54D-99E5-4D2F-8B5E-26403241F079}" destId="{0F867A5A-AE52-4A3C-B253-1C267A9DAF52}" srcOrd="0" destOrd="0" presId="urn:microsoft.com/office/officeart/2005/8/layout/default"/>
    <dgm:cxn modelId="{CB46F1B5-DA21-4D2F-AB8B-224A0215EBB0}" type="presParOf" srcId="{8473E54D-99E5-4D2F-8B5E-26403241F079}" destId="{DBE959B0-B16D-4744-9682-D5D1FE5A8AD1}" srcOrd="1" destOrd="0" presId="urn:microsoft.com/office/officeart/2005/8/layout/default"/>
    <dgm:cxn modelId="{D6B50382-8E14-4B53-9A35-1E212A962840}" type="presParOf" srcId="{8473E54D-99E5-4D2F-8B5E-26403241F079}" destId="{117A8D0D-EC06-4373-A387-D2AFB123BE0F}" srcOrd="2" destOrd="0" presId="urn:microsoft.com/office/officeart/2005/8/layout/default"/>
    <dgm:cxn modelId="{36B4DD30-F421-4F9B-B984-0C6DDA295116}" type="presParOf" srcId="{8473E54D-99E5-4D2F-8B5E-26403241F079}" destId="{CDB3A8B7-2866-4EC1-ABC9-FD8995D70481}" srcOrd="3" destOrd="0" presId="urn:microsoft.com/office/officeart/2005/8/layout/default"/>
    <dgm:cxn modelId="{0F3F892B-41B5-4F26-96BF-7E3892F86A3E}" type="presParOf" srcId="{8473E54D-99E5-4D2F-8B5E-26403241F079}" destId="{F94A88AC-5A1A-43DF-A4E4-D2E7C91E6C6D}" srcOrd="4" destOrd="0" presId="urn:microsoft.com/office/officeart/2005/8/layout/default"/>
    <dgm:cxn modelId="{FF875EAC-42B8-4C53-ABA6-E19743409862}" type="presParOf" srcId="{8473E54D-99E5-4D2F-8B5E-26403241F079}" destId="{03694FCC-08CC-4602-A8CE-B34EAC804422}" srcOrd="5" destOrd="0" presId="urn:microsoft.com/office/officeart/2005/8/layout/default"/>
    <dgm:cxn modelId="{02F2A337-5250-403B-B482-B86377B448B4}" type="presParOf" srcId="{8473E54D-99E5-4D2F-8B5E-26403241F079}" destId="{013BD9E6-A84C-4A0D-A02D-186EF0FE4354}" srcOrd="6" destOrd="0" presId="urn:microsoft.com/office/officeart/2005/8/layout/default"/>
    <dgm:cxn modelId="{EE2FCC54-FF7D-4738-BECD-65BF34D80CEA}" type="presParOf" srcId="{8473E54D-99E5-4D2F-8B5E-26403241F079}" destId="{129B3121-1B0D-4785-BFC6-E3B76E1B2604}" srcOrd="7" destOrd="0" presId="urn:microsoft.com/office/officeart/2005/8/layout/default"/>
    <dgm:cxn modelId="{E3835EC7-E1DE-4A5A-B150-AC3C0E4523BB}" type="presParOf" srcId="{8473E54D-99E5-4D2F-8B5E-26403241F079}" destId="{DF459C74-1037-4AFD-A06C-74D0D64ECC61}"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FE312E-E7BF-4EA2-B921-462FC58B826B}" type="doc">
      <dgm:prSet loTypeId="urn:microsoft.com/office/officeart/2005/8/layout/process5" loCatId="process" qsTypeId="urn:microsoft.com/office/officeart/2005/8/quickstyle/simple1" qsCatId="simple" csTypeId="urn:microsoft.com/office/officeart/2005/8/colors/colorful4" csCatId="colorful" phldr="1"/>
      <dgm:spPr/>
      <dgm:t>
        <a:bodyPr/>
        <a:lstStyle/>
        <a:p>
          <a:endParaRPr lang="en-GB"/>
        </a:p>
      </dgm:t>
    </dgm:pt>
    <dgm:pt modelId="{B50C3C5E-E554-44A1-A574-D30EFC6EF2AB}">
      <dgm:prSet phldrT="[Text]" phldr="0"/>
      <dgm:spPr/>
      <dgm:t>
        <a:bodyPr/>
        <a:lstStyle/>
        <a:p>
          <a:r>
            <a:rPr lang="en-GB" dirty="0">
              <a:latin typeface="Kermit" panose="020F0503040000060003" pitchFamily="34" charset="0"/>
            </a:rPr>
            <a:t>1</a:t>
          </a:r>
          <a:br>
            <a:rPr lang="en-GB" dirty="0">
              <a:latin typeface="Kermit" panose="020F0503040000060003" pitchFamily="34" charset="0"/>
            </a:rPr>
          </a:br>
          <a:r>
            <a:rPr lang="en-GB" dirty="0">
              <a:latin typeface="Kermit" panose="020F0503040000060003" pitchFamily="34" charset="0"/>
            </a:rPr>
            <a:t>Familiarisation with Data</a:t>
          </a:r>
        </a:p>
      </dgm:t>
    </dgm:pt>
    <dgm:pt modelId="{83020596-0175-4B9B-B91A-644680129139}" type="parTrans" cxnId="{5E27210E-263D-4842-8F81-F56E12EEEBB1}">
      <dgm:prSet/>
      <dgm:spPr/>
      <dgm:t>
        <a:bodyPr/>
        <a:lstStyle/>
        <a:p>
          <a:endParaRPr lang="en-GB">
            <a:latin typeface="Kermit" panose="020F0503040000060003" pitchFamily="34" charset="0"/>
          </a:endParaRPr>
        </a:p>
      </dgm:t>
    </dgm:pt>
    <dgm:pt modelId="{63A53126-5C61-473C-9585-2EABE75C357B}" type="sibTrans" cxnId="{5E27210E-263D-4842-8F81-F56E12EEEBB1}">
      <dgm:prSet/>
      <dgm:spPr/>
      <dgm:t>
        <a:bodyPr/>
        <a:lstStyle/>
        <a:p>
          <a:endParaRPr lang="en-GB">
            <a:latin typeface="Kermit" panose="020F0503040000060003" pitchFamily="34" charset="0"/>
          </a:endParaRPr>
        </a:p>
      </dgm:t>
    </dgm:pt>
    <dgm:pt modelId="{7353645C-4319-4FB3-9C91-053483E44914}">
      <dgm:prSet phldrT="[Text]" phldr="0"/>
      <dgm:spPr/>
      <dgm:t>
        <a:bodyPr/>
        <a:lstStyle/>
        <a:p>
          <a:r>
            <a:rPr lang="en-GB" dirty="0">
              <a:latin typeface="Kermit" panose="020F0503040000060003" pitchFamily="34" charset="0"/>
            </a:rPr>
            <a:t>2 </a:t>
          </a:r>
          <a:br>
            <a:rPr lang="en-GB" dirty="0">
              <a:latin typeface="Kermit" panose="020F0503040000060003" pitchFamily="34" charset="0"/>
            </a:rPr>
          </a:br>
          <a:r>
            <a:rPr lang="en-GB" dirty="0">
              <a:latin typeface="Kermit" panose="020F0503040000060003" pitchFamily="34" charset="0"/>
            </a:rPr>
            <a:t>Generation of Initial Codes</a:t>
          </a:r>
        </a:p>
      </dgm:t>
    </dgm:pt>
    <dgm:pt modelId="{7F47CD01-495A-4364-8D4C-649674DC0A1C}" type="parTrans" cxnId="{A544588F-9078-490A-8E25-162525F29CF1}">
      <dgm:prSet/>
      <dgm:spPr/>
      <dgm:t>
        <a:bodyPr/>
        <a:lstStyle/>
        <a:p>
          <a:endParaRPr lang="en-GB">
            <a:latin typeface="Kermit" panose="020F0503040000060003" pitchFamily="34" charset="0"/>
          </a:endParaRPr>
        </a:p>
      </dgm:t>
    </dgm:pt>
    <dgm:pt modelId="{7EA683A0-442D-40C4-BACE-ECE12C61842D}" type="sibTrans" cxnId="{A544588F-9078-490A-8E25-162525F29CF1}">
      <dgm:prSet/>
      <dgm:spPr/>
      <dgm:t>
        <a:bodyPr/>
        <a:lstStyle/>
        <a:p>
          <a:endParaRPr lang="en-GB">
            <a:latin typeface="Kermit" panose="020F0503040000060003" pitchFamily="34" charset="0"/>
          </a:endParaRPr>
        </a:p>
      </dgm:t>
    </dgm:pt>
    <dgm:pt modelId="{81E7B0A7-EF0C-4CDD-9F7E-2AF4EE706C4F}">
      <dgm:prSet phldrT="[Text]" phldr="0"/>
      <dgm:spPr/>
      <dgm:t>
        <a:bodyPr/>
        <a:lstStyle/>
        <a:p>
          <a:r>
            <a:rPr lang="en-GB" dirty="0">
              <a:latin typeface="Kermit" panose="020F0503040000060003" pitchFamily="34" charset="0"/>
            </a:rPr>
            <a:t>3</a:t>
          </a:r>
          <a:br>
            <a:rPr lang="en-GB" dirty="0">
              <a:latin typeface="Kermit" panose="020F0503040000060003" pitchFamily="34" charset="0"/>
            </a:rPr>
          </a:br>
          <a:r>
            <a:rPr lang="en-GB" dirty="0">
              <a:latin typeface="Kermit" panose="020F0503040000060003" pitchFamily="34" charset="0"/>
            </a:rPr>
            <a:t>Searching for Themes</a:t>
          </a:r>
        </a:p>
      </dgm:t>
    </dgm:pt>
    <dgm:pt modelId="{0273D20E-3428-4318-9A68-F3308B668D24}" type="parTrans" cxnId="{51AFBFF2-45FF-47AB-B693-50CF8B816526}">
      <dgm:prSet/>
      <dgm:spPr/>
      <dgm:t>
        <a:bodyPr/>
        <a:lstStyle/>
        <a:p>
          <a:endParaRPr lang="en-GB">
            <a:latin typeface="Kermit" panose="020F0503040000060003" pitchFamily="34" charset="0"/>
          </a:endParaRPr>
        </a:p>
      </dgm:t>
    </dgm:pt>
    <dgm:pt modelId="{CEDCB1F2-C0AC-4BD9-9BF7-F25FC5FEF921}" type="sibTrans" cxnId="{51AFBFF2-45FF-47AB-B693-50CF8B816526}">
      <dgm:prSet/>
      <dgm:spPr/>
      <dgm:t>
        <a:bodyPr/>
        <a:lstStyle/>
        <a:p>
          <a:endParaRPr lang="en-GB">
            <a:latin typeface="Kermit" panose="020F0503040000060003" pitchFamily="34" charset="0"/>
          </a:endParaRPr>
        </a:p>
      </dgm:t>
    </dgm:pt>
    <dgm:pt modelId="{A2033904-745B-4132-AD3C-94FFC6B26D0A}">
      <dgm:prSet/>
      <dgm:spPr/>
      <dgm:t>
        <a:bodyPr/>
        <a:lstStyle/>
        <a:p>
          <a:r>
            <a:rPr lang="en-GB" dirty="0">
              <a:latin typeface="Kermit" panose="020F0503040000060003" pitchFamily="34" charset="0"/>
            </a:rPr>
            <a:t>4</a:t>
          </a:r>
          <a:br>
            <a:rPr lang="en-GB" dirty="0">
              <a:latin typeface="Kermit" panose="020F0503040000060003" pitchFamily="34" charset="0"/>
            </a:rPr>
          </a:br>
          <a:r>
            <a:rPr lang="en-GB" dirty="0">
              <a:latin typeface="Kermit" panose="020F0503040000060003" pitchFamily="34" charset="0"/>
            </a:rPr>
            <a:t>Reviewing Themes</a:t>
          </a:r>
        </a:p>
      </dgm:t>
    </dgm:pt>
    <dgm:pt modelId="{1698B424-6FC7-4A4D-A4BD-8D576F23EE62}" type="parTrans" cxnId="{EC72349E-7CF1-4C60-9115-6FF5BE4D3DED}">
      <dgm:prSet/>
      <dgm:spPr/>
      <dgm:t>
        <a:bodyPr/>
        <a:lstStyle/>
        <a:p>
          <a:endParaRPr lang="en-GB">
            <a:latin typeface="Kermit" panose="020F0503040000060003" pitchFamily="34" charset="0"/>
          </a:endParaRPr>
        </a:p>
      </dgm:t>
    </dgm:pt>
    <dgm:pt modelId="{5B1ED003-6364-49F0-998E-1511DB55A7C0}" type="sibTrans" cxnId="{EC72349E-7CF1-4C60-9115-6FF5BE4D3DED}">
      <dgm:prSet/>
      <dgm:spPr/>
      <dgm:t>
        <a:bodyPr/>
        <a:lstStyle/>
        <a:p>
          <a:endParaRPr lang="en-GB">
            <a:latin typeface="Kermit" panose="020F0503040000060003" pitchFamily="34" charset="0"/>
          </a:endParaRPr>
        </a:p>
      </dgm:t>
    </dgm:pt>
    <dgm:pt modelId="{152F0735-9DB6-4FC8-9490-3917FB38EAE3}">
      <dgm:prSet/>
      <dgm:spPr/>
      <dgm:t>
        <a:bodyPr/>
        <a:lstStyle/>
        <a:p>
          <a:r>
            <a:rPr lang="en-GB" dirty="0">
              <a:latin typeface="Kermit" panose="020F0503040000060003" pitchFamily="34" charset="0"/>
            </a:rPr>
            <a:t>5 </a:t>
          </a:r>
        </a:p>
        <a:p>
          <a:r>
            <a:rPr lang="en-GB" dirty="0">
              <a:latin typeface="Kermit" panose="020F0503040000060003" pitchFamily="34" charset="0"/>
            </a:rPr>
            <a:t>Defining and Naming Themes</a:t>
          </a:r>
        </a:p>
      </dgm:t>
    </dgm:pt>
    <dgm:pt modelId="{C1220303-0D40-423A-BDFD-A6DCF2AD6BDD}" type="parTrans" cxnId="{487E09E9-5936-47FC-8C0A-BC32C221915D}">
      <dgm:prSet/>
      <dgm:spPr/>
      <dgm:t>
        <a:bodyPr/>
        <a:lstStyle/>
        <a:p>
          <a:endParaRPr lang="en-GB">
            <a:latin typeface="Kermit" panose="020F0503040000060003" pitchFamily="34" charset="0"/>
          </a:endParaRPr>
        </a:p>
      </dgm:t>
    </dgm:pt>
    <dgm:pt modelId="{30680EC8-9BCB-4618-912C-0A42CE89329A}" type="sibTrans" cxnId="{487E09E9-5936-47FC-8C0A-BC32C221915D}">
      <dgm:prSet/>
      <dgm:spPr/>
      <dgm:t>
        <a:bodyPr/>
        <a:lstStyle/>
        <a:p>
          <a:endParaRPr lang="en-GB">
            <a:latin typeface="Kermit" panose="020F0503040000060003" pitchFamily="34" charset="0"/>
          </a:endParaRPr>
        </a:p>
      </dgm:t>
    </dgm:pt>
    <dgm:pt modelId="{0B3E4CCD-AFAF-448E-867F-CC36AEDBCFE2}">
      <dgm:prSet/>
      <dgm:spPr/>
      <dgm:t>
        <a:bodyPr/>
        <a:lstStyle/>
        <a:p>
          <a:r>
            <a:rPr lang="en-GB" dirty="0">
              <a:latin typeface="Kermit" panose="020F0503040000060003" pitchFamily="34" charset="0"/>
            </a:rPr>
            <a:t>6</a:t>
          </a:r>
          <a:br>
            <a:rPr lang="en-GB" dirty="0">
              <a:latin typeface="Kermit" panose="020F0503040000060003" pitchFamily="34" charset="0"/>
            </a:rPr>
          </a:br>
          <a:r>
            <a:rPr lang="en-GB" dirty="0">
              <a:latin typeface="Kermit" panose="020F0503040000060003" pitchFamily="34" charset="0"/>
            </a:rPr>
            <a:t>Producing the Report</a:t>
          </a:r>
        </a:p>
      </dgm:t>
    </dgm:pt>
    <dgm:pt modelId="{EC722708-DBDD-48C2-8447-6E2D510B84BD}" type="parTrans" cxnId="{ECA2A35D-CED2-4264-85EC-CFF0FD9CFF90}">
      <dgm:prSet/>
      <dgm:spPr/>
      <dgm:t>
        <a:bodyPr/>
        <a:lstStyle/>
        <a:p>
          <a:endParaRPr lang="en-GB">
            <a:latin typeface="Kermit" panose="020F0503040000060003" pitchFamily="34" charset="0"/>
          </a:endParaRPr>
        </a:p>
      </dgm:t>
    </dgm:pt>
    <dgm:pt modelId="{6D0B62A5-CD4C-4C0C-B907-7FAF38247BF9}" type="sibTrans" cxnId="{ECA2A35D-CED2-4264-85EC-CFF0FD9CFF90}">
      <dgm:prSet/>
      <dgm:spPr/>
      <dgm:t>
        <a:bodyPr/>
        <a:lstStyle/>
        <a:p>
          <a:endParaRPr lang="en-GB">
            <a:latin typeface="Kermit" panose="020F0503040000060003" pitchFamily="34" charset="0"/>
          </a:endParaRPr>
        </a:p>
      </dgm:t>
    </dgm:pt>
    <dgm:pt modelId="{6D068805-42CE-47F2-A5A5-20B8B5276CE0}" type="pres">
      <dgm:prSet presAssocID="{26FE312E-E7BF-4EA2-B921-462FC58B826B}" presName="diagram" presStyleCnt="0">
        <dgm:presLayoutVars>
          <dgm:dir/>
          <dgm:resizeHandles val="exact"/>
        </dgm:presLayoutVars>
      </dgm:prSet>
      <dgm:spPr/>
    </dgm:pt>
    <dgm:pt modelId="{AC784878-7C34-47D5-9D26-8FB03E90DF02}" type="pres">
      <dgm:prSet presAssocID="{B50C3C5E-E554-44A1-A574-D30EFC6EF2AB}" presName="node" presStyleLbl="node1" presStyleIdx="0" presStyleCnt="6">
        <dgm:presLayoutVars>
          <dgm:bulletEnabled val="1"/>
        </dgm:presLayoutVars>
      </dgm:prSet>
      <dgm:spPr/>
    </dgm:pt>
    <dgm:pt modelId="{517CCC36-7D93-4F33-9003-99351F366D91}" type="pres">
      <dgm:prSet presAssocID="{63A53126-5C61-473C-9585-2EABE75C357B}" presName="sibTrans" presStyleLbl="sibTrans2D1" presStyleIdx="0" presStyleCnt="5"/>
      <dgm:spPr/>
    </dgm:pt>
    <dgm:pt modelId="{5090DFA7-366F-4FE6-AD3C-0CF2EF455B43}" type="pres">
      <dgm:prSet presAssocID="{63A53126-5C61-473C-9585-2EABE75C357B}" presName="connectorText" presStyleLbl="sibTrans2D1" presStyleIdx="0" presStyleCnt="5"/>
      <dgm:spPr/>
    </dgm:pt>
    <dgm:pt modelId="{B8EF8632-724B-4A9F-B4E6-6E8BEF5537AB}" type="pres">
      <dgm:prSet presAssocID="{7353645C-4319-4FB3-9C91-053483E44914}" presName="node" presStyleLbl="node1" presStyleIdx="1" presStyleCnt="6">
        <dgm:presLayoutVars>
          <dgm:bulletEnabled val="1"/>
        </dgm:presLayoutVars>
      </dgm:prSet>
      <dgm:spPr/>
    </dgm:pt>
    <dgm:pt modelId="{5B324702-39D9-45A0-A8CE-FC2A788B36C4}" type="pres">
      <dgm:prSet presAssocID="{7EA683A0-442D-40C4-BACE-ECE12C61842D}" presName="sibTrans" presStyleLbl="sibTrans2D1" presStyleIdx="1" presStyleCnt="5"/>
      <dgm:spPr/>
    </dgm:pt>
    <dgm:pt modelId="{7CF2C226-F83D-44DB-A047-DCBC31675683}" type="pres">
      <dgm:prSet presAssocID="{7EA683A0-442D-40C4-BACE-ECE12C61842D}" presName="connectorText" presStyleLbl="sibTrans2D1" presStyleIdx="1" presStyleCnt="5"/>
      <dgm:spPr/>
    </dgm:pt>
    <dgm:pt modelId="{921D352B-E075-4C30-8BF3-F05A8CA16425}" type="pres">
      <dgm:prSet presAssocID="{81E7B0A7-EF0C-4CDD-9F7E-2AF4EE706C4F}" presName="node" presStyleLbl="node1" presStyleIdx="2" presStyleCnt="6">
        <dgm:presLayoutVars>
          <dgm:bulletEnabled val="1"/>
        </dgm:presLayoutVars>
      </dgm:prSet>
      <dgm:spPr/>
    </dgm:pt>
    <dgm:pt modelId="{9D576DD5-1F29-4150-BBE2-C8879CCEA291}" type="pres">
      <dgm:prSet presAssocID="{CEDCB1F2-C0AC-4BD9-9BF7-F25FC5FEF921}" presName="sibTrans" presStyleLbl="sibTrans2D1" presStyleIdx="2" presStyleCnt="5"/>
      <dgm:spPr/>
    </dgm:pt>
    <dgm:pt modelId="{3136A345-4CD0-4CD6-8C4E-FAFFC6B483C7}" type="pres">
      <dgm:prSet presAssocID="{CEDCB1F2-C0AC-4BD9-9BF7-F25FC5FEF921}" presName="connectorText" presStyleLbl="sibTrans2D1" presStyleIdx="2" presStyleCnt="5"/>
      <dgm:spPr/>
    </dgm:pt>
    <dgm:pt modelId="{66A7A717-8F3B-4AA7-A37F-0E0A893AADB5}" type="pres">
      <dgm:prSet presAssocID="{A2033904-745B-4132-AD3C-94FFC6B26D0A}" presName="node" presStyleLbl="node1" presStyleIdx="3" presStyleCnt="6">
        <dgm:presLayoutVars>
          <dgm:bulletEnabled val="1"/>
        </dgm:presLayoutVars>
      </dgm:prSet>
      <dgm:spPr/>
    </dgm:pt>
    <dgm:pt modelId="{7670B279-CC55-4514-9CD7-DABCB926717E}" type="pres">
      <dgm:prSet presAssocID="{5B1ED003-6364-49F0-998E-1511DB55A7C0}" presName="sibTrans" presStyleLbl="sibTrans2D1" presStyleIdx="3" presStyleCnt="5"/>
      <dgm:spPr/>
    </dgm:pt>
    <dgm:pt modelId="{E82414EA-017E-4907-B6F1-D82307FC078E}" type="pres">
      <dgm:prSet presAssocID="{5B1ED003-6364-49F0-998E-1511DB55A7C0}" presName="connectorText" presStyleLbl="sibTrans2D1" presStyleIdx="3" presStyleCnt="5"/>
      <dgm:spPr/>
    </dgm:pt>
    <dgm:pt modelId="{6469CE70-5F4C-4007-B64A-DB6C5B7C94B8}" type="pres">
      <dgm:prSet presAssocID="{152F0735-9DB6-4FC8-9490-3917FB38EAE3}" presName="node" presStyleLbl="node1" presStyleIdx="4" presStyleCnt="6">
        <dgm:presLayoutVars>
          <dgm:bulletEnabled val="1"/>
        </dgm:presLayoutVars>
      </dgm:prSet>
      <dgm:spPr/>
    </dgm:pt>
    <dgm:pt modelId="{207DDBF8-B1A9-4B27-B25D-09631CDE0053}" type="pres">
      <dgm:prSet presAssocID="{30680EC8-9BCB-4618-912C-0A42CE89329A}" presName="sibTrans" presStyleLbl="sibTrans2D1" presStyleIdx="4" presStyleCnt="5"/>
      <dgm:spPr/>
    </dgm:pt>
    <dgm:pt modelId="{088568C8-1D18-4693-9260-7CDCA1F4B4F6}" type="pres">
      <dgm:prSet presAssocID="{30680EC8-9BCB-4618-912C-0A42CE89329A}" presName="connectorText" presStyleLbl="sibTrans2D1" presStyleIdx="4" presStyleCnt="5"/>
      <dgm:spPr/>
    </dgm:pt>
    <dgm:pt modelId="{06949566-AF75-43EB-9216-3CB93F7F286B}" type="pres">
      <dgm:prSet presAssocID="{0B3E4CCD-AFAF-448E-867F-CC36AEDBCFE2}" presName="node" presStyleLbl="node1" presStyleIdx="5" presStyleCnt="6">
        <dgm:presLayoutVars>
          <dgm:bulletEnabled val="1"/>
        </dgm:presLayoutVars>
      </dgm:prSet>
      <dgm:spPr/>
    </dgm:pt>
  </dgm:ptLst>
  <dgm:cxnLst>
    <dgm:cxn modelId="{5E27210E-263D-4842-8F81-F56E12EEEBB1}" srcId="{26FE312E-E7BF-4EA2-B921-462FC58B826B}" destId="{B50C3C5E-E554-44A1-A574-D30EFC6EF2AB}" srcOrd="0" destOrd="0" parTransId="{83020596-0175-4B9B-B91A-644680129139}" sibTransId="{63A53126-5C61-473C-9585-2EABE75C357B}"/>
    <dgm:cxn modelId="{26647B21-3463-49BF-BFCE-A2C2711B1D00}" type="presOf" srcId="{63A53126-5C61-473C-9585-2EABE75C357B}" destId="{5090DFA7-366F-4FE6-AD3C-0CF2EF455B43}" srcOrd="1" destOrd="0" presId="urn:microsoft.com/office/officeart/2005/8/layout/process5"/>
    <dgm:cxn modelId="{F02DEE23-D82E-40D7-9283-3DCC5B5AE980}" type="presOf" srcId="{81E7B0A7-EF0C-4CDD-9F7E-2AF4EE706C4F}" destId="{921D352B-E075-4C30-8BF3-F05A8CA16425}" srcOrd="0" destOrd="0" presId="urn:microsoft.com/office/officeart/2005/8/layout/process5"/>
    <dgm:cxn modelId="{E54CB835-9B7D-4E80-9F7F-77E09EEB14C2}" type="presOf" srcId="{5B1ED003-6364-49F0-998E-1511DB55A7C0}" destId="{E82414EA-017E-4907-B6F1-D82307FC078E}" srcOrd="1" destOrd="0" presId="urn:microsoft.com/office/officeart/2005/8/layout/process5"/>
    <dgm:cxn modelId="{ECA2A35D-CED2-4264-85EC-CFF0FD9CFF90}" srcId="{26FE312E-E7BF-4EA2-B921-462FC58B826B}" destId="{0B3E4CCD-AFAF-448E-867F-CC36AEDBCFE2}" srcOrd="5" destOrd="0" parTransId="{EC722708-DBDD-48C2-8447-6E2D510B84BD}" sibTransId="{6D0B62A5-CD4C-4C0C-B907-7FAF38247BF9}"/>
    <dgm:cxn modelId="{369EDA6E-1F52-402D-8A20-4C4209678BA7}" type="presOf" srcId="{CEDCB1F2-C0AC-4BD9-9BF7-F25FC5FEF921}" destId="{9D576DD5-1F29-4150-BBE2-C8879CCEA291}" srcOrd="0" destOrd="0" presId="urn:microsoft.com/office/officeart/2005/8/layout/process5"/>
    <dgm:cxn modelId="{0E79DF51-2CBE-46F5-96AF-673DAC0CA578}" type="presOf" srcId="{7EA683A0-442D-40C4-BACE-ECE12C61842D}" destId="{7CF2C226-F83D-44DB-A047-DCBC31675683}" srcOrd="1" destOrd="0" presId="urn:microsoft.com/office/officeart/2005/8/layout/process5"/>
    <dgm:cxn modelId="{45776372-23A2-430E-BF91-76DA74F33B3D}" type="presOf" srcId="{5B1ED003-6364-49F0-998E-1511DB55A7C0}" destId="{7670B279-CC55-4514-9CD7-DABCB926717E}" srcOrd="0" destOrd="0" presId="urn:microsoft.com/office/officeart/2005/8/layout/process5"/>
    <dgm:cxn modelId="{6F337756-56A6-4131-8B15-50B4DBB3ECCB}" type="presOf" srcId="{63A53126-5C61-473C-9585-2EABE75C357B}" destId="{517CCC36-7D93-4F33-9003-99351F366D91}" srcOrd="0" destOrd="0" presId="urn:microsoft.com/office/officeart/2005/8/layout/process5"/>
    <dgm:cxn modelId="{EE4DDE58-6E2A-4737-9CB3-493B8FA099E3}" type="presOf" srcId="{26FE312E-E7BF-4EA2-B921-462FC58B826B}" destId="{6D068805-42CE-47F2-A5A5-20B8B5276CE0}" srcOrd="0" destOrd="0" presId="urn:microsoft.com/office/officeart/2005/8/layout/process5"/>
    <dgm:cxn modelId="{C2F7E387-05C1-43A4-8A4C-043DEF762869}" type="presOf" srcId="{7353645C-4319-4FB3-9C91-053483E44914}" destId="{B8EF8632-724B-4A9F-B4E6-6E8BEF5537AB}" srcOrd="0" destOrd="0" presId="urn:microsoft.com/office/officeart/2005/8/layout/process5"/>
    <dgm:cxn modelId="{2C765588-2076-4716-ADB4-B9D2C45E779C}" type="presOf" srcId="{30680EC8-9BCB-4618-912C-0A42CE89329A}" destId="{088568C8-1D18-4693-9260-7CDCA1F4B4F6}" srcOrd="1" destOrd="0" presId="urn:microsoft.com/office/officeart/2005/8/layout/process5"/>
    <dgm:cxn modelId="{A544588F-9078-490A-8E25-162525F29CF1}" srcId="{26FE312E-E7BF-4EA2-B921-462FC58B826B}" destId="{7353645C-4319-4FB3-9C91-053483E44914}" srcOrd="1" destOrd="0" parTransId="{7F47CD01-495A-4364-8D4C-649674DC0A1C}" sibTransId="{7EA683A0-442D-40C4-BACE-ECE12C61842D}"/>
    <dgm:cxn modelId="{EC72349E-7CF1-4C60-9115-6FF5BE4D3DED}" srcId="{26FE312E-E7BF-4EA2-B921-462FC58B826B}" destId="{A2033904-745B-4132-AD3C-94FFC6B26D0A}" srcOrd="3" destOrd="0" parTransId="{1698B424-6FC7-4A4D-A4BD-8D576F23EE62}" sibTransId="{5B1ED003-6364-49F0-998E-1511DB55A7C0}"/>
    <dgm:cxn modelId="{3F2688A8-0230-48FB-AC71-95987F7543C4}" type="presOf" srcId="{CEDCB1F2-C0AC-4BD9-9BF7-F25FC5FEF921}" destId="{3136A345-4CD0-4CD6-8C4E-FAFFC6B483C7}" srcOrd="1" destOrd="0" presId="urn:microsoft.com/office/officeart/2005/8/layout/process5"/>
    <dgm:cxn modelId="{E778D3A8-6CC3-4676-9A0B-0C09CF77A725}" type="presOf" srcId="{A2033904-745B-4132-AD3C-94FFC6B26D0A}" destId="{66A7A717-8F3B-4AA7-A37F-0E0A893AADB5}" srcOrd="0" destOrd="0" presId="urn:microsoft.com/office/officeart/2005/8/layout/process5"/>
    <dgm:cxn modelId="{FD946EAB-DC44-4BE3-BC55-7B12D8168012}" type="presOf" srcId="{152F0735-9DB6-4FC8-9490-3917FB38EAE3}" destId="{6469CE70-5F4C-4007-B64A-DB6C5B7C94B8}" srcOrd="0" destOrd="0" presId="urn:microsoft.com/office/officeart/2005/8/layout/process5"/>
    <dgm:cxn modelId="{4063D1B6-4847-4BAC-BB17-2EB7D465B52B}" type="presOf" srcId="{0B3E4CCD-AFAF-448E-867F-CC36AEDBCFE2}" destId="{06949566-AF75-43EB-9216-3CB93F7F286B}" srcOrd="0" destOrd="0" presId="urn:microsoft.com/office/officeart/2005/8/layout/process5"/>
    <dgm:cxn modelId="{F3B609E3-53DA-49C1-BBA2-EF5EABB510F3}" type="presOf" srcId="{7EA683A0-442D-40C4-BACE-ECE12C61842D}" destId="{5B324702-39D9-45A0-A8CE-FC2A788B36C4}" srcOrd="0" destOrd="0" presId="urn:microsoft.com/office/officeart/2005/8/layout/process5"/>
    <dgm:cxn modelId="{487E09E9-5936-47FC-8C0A-BC32C221915D}" srcId="{26FE312E-E7BF-4EA2-B921-462FC58B826B}" destId="{152F0735-9DB6-4FC8-9490-3917FB38EAE3}" srcOrd="4" destOrd="0" parTransId="{C1220303-0D40-423A-BDFD-A6DCF2AD6BDD}" sibTransId="{30680EC8-9BCB-4618-912C-0A42CE89329A}"/>
    <dgm:cxn modelId="{51AFBFF2-45FF-47AB-B693-50CF8B816526}" srcId="{26FE312E-E7BF-4EA2-B921-462FC58B826B}" destId="{81E7B0A7-EF0C-4CDD-9F7E-2AF4EE706C4F}" srcOrd="2" destOrd="0" parTransId="{0273D20E-3428-4318-9A68-F3308B668D24}" sibTransId="{CEDCB1F2-C0AC-4BD9-9BF7-F25FC5FEF921}"/>
    <dgm:cxn modelId="{10FBE9F2-F46D-4E5B-A841-256C53EFD1E7}" type="presOf" srcId="{30680EC8-9BCB-4618-912C-0A42CE89329A}" destId="{207DDBF8-B1A9-4B27-B25D-09631CDE0053}" srcOrd="0" destOrd="0" presId="urn:microsoft.com/office/officeart/2005/8/layout/process5"/>
    <dgm:cxn modelId="{10745EFB-9079-48B8-AC3F-728A8F0EA832}" type="presOf" srcId="{B50C3C5E-E554-44A1-A574-D30EFC6EF2AB}" destId="{AC784878-7C34-47D5-9D26-8FB03E90DF02}" srcOrd="0" destOrd="0" presId="urn:microsoft.com/office/officeart/2005/8/layout/process5"/>
    <dgm:cxn modelId="{3A6397E6-DFBD-41D8-A86A-B89E23784B75}" type="presParOf" srcId="{6D068805-42CE-47F2-A5A5-20B8B5276CE0}" destId="{AC784878-7C34-47D5-9D26-8FB03E90DF02}" srcOrd="0" destOrd="0" presId="urn:microsoft.com/office/officeart/2005/8/layout/process5"/>
    <dgm:cxn modelId="{2991A952-88FC-460C-84A7-73E2D92569E1}" type="presParOf" srcId="{6D068805-42CE-47F2-A5A5-20B8B5276CE0}" destId="{517CCC36-7D93-4F33-9003-99351F366D91}" srcOrd="1" destOrd="0" presId="urn:microsoft.com/office/officeart/2005/8/layout/process5"/>
    <dgm:cxn modelId="{E50E1409-7D89-47FB-96EE-499DA6F9A3B5}" type="presParOf" srcId="{517CCC36-7D93-4F33-9003-99351F366D91}" destId="{5090DFA7-366F-4FE6-AD3C-0CF2EF455B43}" srcOrd="0" destOrd="0" presId="urn:microsoft.com/office/officeart/2005/8/layout/process5"/>
    <dgm:cxn modelId="{B5D44468-1C19-45F6-9DDE-DD4CC8A33F21}" type="presParOf" srcId="{6D068805-42CE-47F2-A5A5-20B8B5276CE0}" destId="{B8EF8632-724B-4A9F-B4E6-6E8BEF5537AB}" srcOrd="2" destOrd="0" presId="urn:microsoft.com/office/officeart/2005/8/layout/process5"/>
    <dgm:cxn modelId="{AFAB774A-0011-4246-96C3-0C6E9C2CC6A2}" type="presParOf" srcId="{6D068805-42CE-47F2-A5A5-20B8B5276CE0}" destId="{5B324702-39D9-45A0-A8CE-FC2A788B36C4}" srcOrd="3" destOrd="0" presId="urn:microsoft.com/office/officeart/2005/8/layout/process5"/>
    <dgm:cxn modelId="{E3C568FA-CC50-4BEC-A512-2E27CE2841B0}" type="presParOf" srcId="{5B324702-39D9-45A0-A8CE-FC2A788B36C4}" destId="{7CF2C226-F83D-44DB-A047-DCBC31675683}" srcOrd="0" destOrd="0" presId="urn:microsoft.com/office/officeart/2005/8/layout/process5"/>
    <dgm:cxn modelId="{E6101844-E405-4C26-B199-2E9C35A60DB5}" type="presParOf" srcId="{6D068805-42CE-47F2-A5A5-20B8B5276CE0}" destId="{921D352B-E075-4C30-8BF3-F05A8CA16425}" srcOrd="4" destOrd="0" presId="urn:microsoft.com/office/officeart/2005/8/layout/process5"/>
    <dgm:cxn modelId="{96C58C46-902D-496E-958B-2E678719A3B6}" type="presParOf" srcId="{6D068805-42CE-47F2-A5A5-20B8B5276CE0}" destId="{9D576DD5-1F29-4150-BBE2-C8879CCEA291}" srcOrd="5" destOrd="0" presId="urn:microsoft.com/office/officeart/2005/8/layout/process5"/>
    <dgm:cxn modelId="{CBCA14F5-4851-42C0-9CDF-95CDA8FD58FA}" type="presParOf" srcId="{9D576DD5-1F29-4150-BBE2-C8879CCEA291}" destId="{3136A345-4CD0-4CD6-8C4E-FAFFC6B483C7}" srcOrd="0" destOrd="0" presId="urn:microsoft.com/office/officeart/2005/8/layout/process5"/>
    <dgm:cxn modelId="{DD348518-1465-4CDB-80BF-53E6CC53E6B5}" type="presParOf" srcId="{6D068805-42CE-47F2-A5A5-20B8B5276CE0}" destId="{66A7A717-8F3B-4AA7-A37F-0E0A893AADB5}" srcOrd="6" destOrd="0" presId="urn:microsoft.com/office/officeart/2005/8/layout/process5"/>
    <dgm:cxn modelId="{5B815114-76DF-4DAD-B2F9-EC9D200FAAE9}" type="presParOf" srcId="{6D068805-42CE-47F2-A5A5-20B8B5276CE0}" destId="{7670B279-CC55-4514-9CD7-DABCB926717E}" srcOrd="7" destOrd="0" presId="urn:microsoft.com/office/officeart/2005/8/layout/process5"/>
    <dgm:cxn modelId="{140D660B-C004-40A4-9B73-1EF4A7036110}" type="presParOf" srcId="{7670B279-CC55-4514-9CD7-DABCB926717E}" destId="{E82414EA-017E-4907-B6F1-D82307FC078E}" srcOrd="0" destOrd="0" presId="urn:microsoft.com/office/officeart/2005/8/layout/process5"/>
    <dgm:cxn modelId="{586FF820-C536-44A2-96A2-39B3DCA55BCF}" type="presParOf" srcId="{6D068805-42CE-47F2-A5A5-20B8B5276CE0}" destId="{6469CE70-5F4C-4007-B64A-DB6C5B7C94B8}" srcOrd="8" destOrd="0" presId="urn:microsoft.com/office/officeart/2005/8/layout/process5"/>
    <dgm:cxn modelId="{25FF4205-795C-4E07-AEE8-914A8CD250E9}" type="presParOf" srcId="{6D068805-42CE-47F2-A5A5-20B8B5276CE0}" destId="{207DDBF8-B1A9-4B27-B25D-09631CDE0053}" srcOrd="9" destOrd="0" presId="urn:microsoft.com/office/officeart/2005/8/layout/process5"/>
    <dgm:cxn modelId="{D2F24100-F1E3-461D-A2BE-ECE776713D08}" type="presParOf" srcId="{207DDBF8-B1A9-4B27-B25D-09631CDE0053}" destId="{088568C8-1D18-4693-9260-7CDCA1F4B4F6}" srcOrd="0" destOrd="0" presId="urn:microsoft.com/office/officeart/2005/8/layout/process5"/>
    <dgm:cxn modelId="{7A3FD891-2A9D-4584-B1CF-0525E1BB9BAB}" type="presParOf" srcId="{6D068805-42CE-47F2-A5A5-20B8B5276CE0}" destId="{06949566-AF75-43EB-9216-3CB93F7F286B}" srcOrd="1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46D48C-6401-4E58-94FF-CB0DB51CFC3D}"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8C428026-4E1E-4BEB-B0D1-FC270FC2DC43}">
      <dgm:prSet phldrT="[Text]" phldr="0"/>
      <dgm:spPr/>
      <dgm:t>
        <a:bodyPr/>
        <a:lstStyle/>
        <a:p>
          <a:r>
            <a:rPr lang="en-GB" dirty="0"/>
            <a:t>Pilot Study</a:t>
          </a:r>
        </a:p>
      </dgm:t>
    </dgm:pt>
    <dgm:pt modelId="{4DEA84F1-8044-4B06-821C-8C4001EF6913}" type="parTrans" cxnId="{5D7BFA1E-87D9-4E37-9490-A533F952CB95}">
      <dgm:prSet/>
      <dgm:spPr/>
      <dgm:t>
        <a:bodyPr/>
        <a:lstStyle/>
        <a:p>
          <a:endParaRPr lang="en-GB"/>
        </a:p>
      </dgm:t>
    </dgm:pt>
    <dgm:pt modelId="{68D004E9-FA48-446A-BD64-1BB204EFD570}" type="sibTrans" cxnId="{5D7BFA1E-87D9-4E37-9490-A533F952CB95}">
      <dgm:prSet/>
      <dgm:spPr/>
      <dgm:t>
        <a:bodyPr/>
        <a:lstStyle/>
        <a:p>
          <a:endParaRPr lang="en-GB"/>
        </a:p>
      </dgm:t>
    </dgm:pt>
    <dgm:pt modelId="{B5E8413B-98DB-434F-9A2F-162F5D5512E7}">
      <dgm:prSet phldrT="[Text]" phldr="0"/>
      <dgm:spPr/>
      <dgm:t>
        <a:bodyPr/>
        <a:lstStyle/>
        <a:p>
          <a:r>
            <a:rPr lang="en-GB" dirty="0"/>
            <a:t>Limited Response</a:t>
          </a:r>
        </a:p>
      </dgm:t>
    </dgm:pt>
    <dgm:pt modelId="{216643E1-A548-420A-A0F2-39DA00DF3A1D}" type="parTrans" cxnId="{BF40BAE9-F62E-461C-ACA2-51B0CF639EFE}">
      <dgm:prSet/>
      <dgm:spPr/>
      <dgm:t>
        <a:bodyPr/>
        <a:lstStyle/>
        <a:p>
          <a:endParaRPr lang="en-GB"/>
        </a:p>
      </dgm:t>
    </dgm:pt>
    <dgm:pt modelId="{9B8055E9-1013-447B-9889-31495A53BFD1}" type="sibTrans" cxnId="{BF40BAE9-F62E-461C-ACA2-51B0CF639EFE}">
      <dgm:prSet/>
      <dgm:spPr/>
      <dgm:t>
        <a:bodyPr/>
        <a:lstStyle/>
        <a:p>
          <a:endParaRPr lang="en-GB"/>
        </a:p>
      </dgm:t>
    </dgm:pt>
    <dgm:pt modelId="{03833804-E998-48A0-ABB3-34E95F010C85}">
      <dgm:prSet phldrT="[Text]" phldr="0"/>
      <dgm:spPr/>
      <dgm:t>
        <a:bodyPr/>
        <a:lstStyle/>
        <a:p>
          <a:r>
            <a:rPr lang="en-GB" dirty="0"/>
            <a:t>Absence of patterns</a:t>
          </a:r>
        </a:p>
      </dgm:t>
    </dgm:pt>
    <dgm:pt modelId="{FE22416F-75F8-47AF-A214-9817EC63F503}" type="parTrans" cxnId="{626B5E78-364D-48FC-A4EB-3FA8B8445B67}">
      <dgm:prSet/>
      <dgm:spPr/>
      <dgm:t>
        <a:bodyPr/>
        <a:lstStyle/>
        <a:p>
          <a:endParaRPr lang="en-GB"/>
        </a:p>
      </dgm:t>
    </dgm:pt>
    <dgm:pt modelId="{DFADB9FD-CEE2-456F-9493-58565C4913C4}" type="sibTrans" cxnId="{626B5E78-364D-48FC-A4EB-3FA8B8445B67}">
      <dgm:prSet/>
      <dgm:spPr/>
      <dgm:t>
        <a:bodyPr/>
        <a:lstStyle/>
        <a:p>
          <a:endParaRPr lang="en-GB"/>
        </a:p>
      </dgm:t>
    </dgm:pt>
    <dgm:pt modelId="{5F637940-3612-4EB5-9C68-622979C92AD9}">
      <dgm:prSet phldrT="[Text]" phldr="0"/>
      <dgm:spPr/>
      <dgm:t>
        <a:bodyPr/>
        <a:lstStyle/>
        <a:p>
          <a:r>
            <a:rPr lang="en-GB" dirty="0"/>
            <a:t>Insufficient method</a:t>
          </a:r>
        </a:p>
      </dgm:t>
    </dgm:pt>
    <dgm:pt modelId="{2B8D8E94-D7A0-4F1D-B441-B70CBCCB35AC}" type="parTrans" cxnId="{6BE0E36F-CB14-4A58-AED2-EBF847EC6CF3}">
      <dgm:prSet/>
      <dgm:spPr/>
      <dgm:t>
        <a:bodyPr/>
        <a:lstStyle/>
        <a:p>
          <a:endParaRPr lang="en-GB"/>
        </a:p>
      </dgm:t>
    </dgm:pt>
    <dgm:pt modelId="{70C80B4E-2771-4321-93AF-FDE7C2EAE418}" type="sibTrans" cxnId="{6BE0E36F-CB14-4A58-AED2-EBF847EC6CF3}">
      <dgm:prSet/>
      <dgm:spPr/>
      <dgm:t>
        <a:bodyPr/>
        <a:lstStyle/>
        <a:p>
          <a:endParaRPr lang="en-GB"/>
        </a:p>
      </dgm:t>
    </dgm:pt>
    <dgm:pt modelId="{D7B80707-D678-4F81-8D64-7468DE109591}">
      <dgm:prSet phldrT="[Text]" phldr="0"/>
      <dgm:spPr/>
      <dgm:t>
        <a:bodyPr/>
        <a:lstStyle/>
        <a:p>
          <a:r>
            <a:rPr lang="en-GB" dirty="0"/>
            <a:t>Considerations for 3 year project 🤞</a:t>
          </a:r>
        </a:p>
      </dgm:t>
    </dgm:pt>
    <dgm:pt modelId="{05076E7F-B8CE-4A77-824A-6A8C499FDEC9}" type="parTrans" cxnId="{341E289A-53C6-4920-80A8-311BE75B5DC5}">
      <dgm:prSet/>
      <dgm:spPr/>
      <dgm:t>
        <a:bodyPr/>
        <a:lstStyle/>
        <a:p>
          <a:endParaRPr lang="en-GB"/>
        </a:p>
      </dgm:t>
    </dgm:pt>
    <dgm:pt modelId="{EB6A3E3D-6BB0-4EB1-AB81-79789FADAF68}" type="sibTrans" cxnId="{341E289A-53C6-4920-80A8-311BE75B5DC5}">
      <dgm:prSet/>
      <dgm:spPr/>
      <dgm:t>
        <a:bodyPr/>
        <a:lstStyle/>
        <a:p>
          <a:endParaRPr lang="en-GB"/>
        </a:p>
      </dgm:t>
    </dgm:pt>
    <dgm:pt modelId="{FFA916A5-5BC9-4D14-AF20-157712F2EF11}" type="pres">
      <dgm:prSet presAssocID="{1846D48C-6401-4E58-94FF-CB0DB51CFC3D}" presName="diagram" presStyleCnt="0">
        <dgm:presLayoutVars>
          <dgm:dir/>
          <dgm:resizeHandles val="exact"/>
        </dgm:presLayoutVars>
      </dgm:prSet>
      <dgm:spPr/>
    </dgm:pt>
    <dgm:pt modelId="{70EF7166-32EF-4C0A-ACE5-532C549E02D3}" type="pres">
      <dgm:prSet presAssocID="{8C428026-4E1E-4BEB-B0D1-FC270FC2DC43}" presName="node" presStyleLbl="node1" presStyleIdx="0" presStyleCnt="5">
        <dgm:presLayoutVars>
          <dgm:bulletEnabled val="1"/>
        </dgm:presLayoutVars>
      </dgm:prSet>
      <dgm:spPr/>
    </dgm:pt>
    <dgm:pt modelId="{A0724FFF-128A-43CD-AD1B-0D99BBC09DB0}" type="pres">
      <dgm:prSet presAssocID="{68D004E9-FA48-446A-BD64-1BB204EFD570}" presName="sibTrans" presStyleCnt="0"/>
      <dgm:spPr/>
    </dgm:pt>
    <dgm:pt modelId="{AD30BC9A-45C2-473B-8C8D-C81BE04130B0}" type="pres">
      <dgm:prSet presAssocID="{B5E8413B-98DB-434F-9A2F-162F5D5512E7}" presName="node" presStyleLbl="node1" presStyleIdx="1" presStyleCnt="5">
        <dgm:presLayoutVars>
          <dgm:bulletEnabled val="1"/>
        </dgm:presLayoutVars>
      </dgm:prSet>
      <dgm:spPr/>
    </dgm:pt>
    <dgm:pt modelId="{1739C690-9395-4D54-85C0-AE0AC11D9DDF}" type="pres">
      <dgm:prSet presAssocID="{9B8055E9-1013-447B-9889-31495A53BFD1}" presName="sibTrans" presStyleCnt="0"/>
      <dgm:spPr/>
    </dgm:pt>
    <dgm:pt modelId="{ECB7805B-2207-4BAC-ADB6-45A9340CA4EF}" type="pres">
      <dgm:prSet presAssocID="{03833804-E998-48A0-ABB3-34E95F010C85}" presName="node" presStyleLbl="node1" presStyleIdx="2" presStyleCnt="5">
        <dgm:presLayoutVars>
          <dgm:bulletEnabled val="1"/>
        </dgm:presLayoutVars>
      </dgm:prSet>
      <dgm:spPr/>
    </dgm:pt>
    <dgm:pt modelId="{A8B88095-7129-41CB-8E35-9885EA2B3195}" type="pres">
      <dgm:prSet presAssocID="{DFADB9FD-CEE2-456F-9493-58565C4913C4}" presName="sibTrans" presStyleCnt="0"/>
      <dgm:spPr/>
    </dgm:pt>
    <dgm:pt modelId="{B457689D-02F0-4D85-98E3-AF119A3B3718}" type="pres">
      <dgm:prSet presAssocID="{5F637940-3612-4EB5-9C68-622979C92AD9}" presName="node" presStyleLbl="node1" presStyleIdx="3" presStyleCnt="5">
        <dgm:presLayoutVars>
          <dgm:bulletEnabled val="1"/>
        </dgm:presLayoutVars>
      </dgm:prSet>
      <dgm:spPr/>
    </dgm:pt>
    <dgm:pt modelId="{8C6B46D7-5F19-4685-972D-26DC7AFA9615}" type="pres">
      <dgm:prSet presAssocID="{70C80B4E-2771-4321-93AF-FDE7C2EAE418}" presName="sibTrans" presStyleCnt="0"/>
      <dgm:spPr/>
    </dgm:pt>
    <dgm:pt modelId="{E43455B7-B23F-4FDE-B557-5608ADFEAEB3}" type="pres">
      <dgm:prSet presAssocID="{D7B80707-D678-4F81-8D64-7468DE109591}" presName="node" presStyleLbl="node1" presStyleIdx="4" presStyleCnt="5">
        <dgm:presLayoutVars>
          <dgm:bulletEnabled val="1"/>
        </dgm:presLayoutVars>
      </dgm:prSet>
      <dgm:spPr/>
    </dgm:pt>
  </dgm:ptLst>
  <dgm:cxnLst>
    <dgm:cxn modelId="{50DB401A-0C64-459A-8AB4-658AC2315E48}" type="presOf" srcId="{D7B80707-D678-4F81-8D64-7468DE109591}" destId="{E43455B7-B23F-4FDE-B557-5608ADFEAEB3}" srcOrd="0" destOrd="0" presId="urn:microsoft.com/office/officeart/2005/8/layout/default"/>
    <dgm:cxn modelId="{5D7BFA1E-87D9-4E37-9490-A533F952CB95}" srcId="{1846D48C-6401-4E58-94FF-CB0DB51CFC3D}" destId="{8C428026-4E1E-4BEB-B0D1-FC270FC2DC43}" srcOrd="0" destOrd="0" parTransId="{4DEA84F1-8044-4B06-821C-8C4001EF6913}" sibTransId="{68D004E9-FA48-446A-BD64-1BB204EFD570}"/>
    <dgm:cxn modelId="{12DE662A-73A3-422C-A4BF-71D95ECC61E7}" type="presOf" srcId="{1846D48C-6401-4E58-94FF-CB0DB51CFC3D}" destId="{FFA916A5-5BC9-4D14-AF20-157712F2EF11}" srcOrd="0" destOrd="0" presId="urn:microsoft.com/office/officeart/2005/8/layout/default"/>
    <dgm:cxn modelId="{6BE0E36F-CB14-4A58-AED2-EBF847EC6CF3}" srcId="{1846D48C-6401-4E58-94FF-CB0DB51CFC3D}" destId="{5F637940-3612-4EB5-9C68-622979C92AD9}" srcOrd="3" destOrd="0" parTransId="{2B8D8E94-D7A0-4F1D-B441-B70CBCCB35AC}" sibTransId="{70C80B4E-2771-4321-93AF-FDE7C2EAE418}"/>
    <dgm:cxn modelId="{626B5E78-364D-48FC-A4EB-3FA8B8445B67}" srcId="{1846D48C-6401-4E58-94FF-CB0DB51CFC3D}" destId="{03833804-E998-48A0-ABB3-34E95F010C85}" srcOrd="2" destOrd="0" parTransId="{FE22416F-75F8-47AF-A214-9817EC63F503}" sibTransId="{DFADB9FD-CEE2-456F-9493-58565C4913C4}"/>
    <dgm:cxn modelId="{83E19096-2267-47B3-92A9-A0D959521A75}" type="presOf" srcId="{03833804-E998-48A0-ABB3-34E95F010C85}" destId="{ECB7805B-2207-4BAC-ADB6-45A9340CA4EF}" srcOrd="0" destOrd="0" presId="urn:microsoft.com/office/officeart/2005/8/layout/default"/>
    <dgm:cxn modelId="{341E289A-53C6-4920-80A8-311BE75B5DC5}" srcId="{1846D48C-6401-4E58-94FF-CB0DB51CFC3D}" destId="{D7B80707-D678-4F81-8D64-7468DE109591}" srcOrd="4" destOrd="0" parTransId="{05076E7F-B8CE-4A77-824A-6A8C499FDEC9}" sibTransId="{EB6A3E3D-6BB0-4EB1-AB81-79789FADAF68}"/>
    <dgm:cxn modelId="{6CBF06B7-C31C-408E-990B-FC029C39339F}" type="presOf" srcId="{B5E8413B-98DB-434F-9A2F-162F5D5512E7}" destId="{AD30BC9A-45C2-473B-8C8D-C81BE04130B0}" srcOrd="0" destOrd="0" presId="urn:microsoft.com/office/officeart/2005/8/layout/default"/>
    <dgm:cxn modelId="{BF40BAE9-F62E-461C-ACA2-51B0CF639EFE}" srcId="{1846D48C-6401-4E58-94FF-CB0DB51CFC3D}" destId="{B5E8413B-98DB-434F-9A2F-162F5D5512E7}" srcOrd="1" destOrd="0" parTransId="{216643E1-A548-420A-A0F2-39DA00DF3A1D}" sibTransId="{9B8055E9-1013-447B-9889-31495A53BFD1}"/>
    <dgm:cxn modelId="{394FD1F0-08EE-4BE3-98C7-0B5F8859DC9A}" type="presOf" srcId="{5F637940-3612-4EB5-9C68-622979C92AD9}" destId="{B457689D-02F0-4D85-98E3-AF119A3B3718}" srcOrd="0" destOrd="0" presId="urn:microsoft.com/office/officeart/2005/8/layout/default"/>
    <dgm:cxn modelId="{5AF7C1F4-2530-4372-9BC0-07F43D8F17F6}" type="presOf" srcId="{8C428026-4E1E-4BEB-B0D1-FC270FC2DC43}" destId="{70EF7166-32EF-4C0A-ACE5-532C549E02D3}" srcOrd="0" destOrd="0" presId="urn:microsoft.com/office/officeart/2005/8/layout/default"/>
    <dgm:cxn modelId="{CB802ADB-117D-4D65-B9DD-170F667F95A1}" type="presParOf" srcId="{FFA916A5-5BC9-4D14-AF20-157712F2EF11}" destId="{70EF7166-32EF-4C0A-ACE5-532C549E02D3}" srcOrd="0" destOrd="0" presId="urn:microsoft.com/office/officeart/2005/8/layout/default"/>
    <dgm:cxn modelId="{3A28DEF9-3DB9-44EF-810F-4F36514BCD59}" type="presParOf" srcId="{FFA916A5-5BC9-4D14-AF20-157712F2EF11}" destId="{A0724FFF-128A-43CD-AD1B-0D99BBC09DB0}" srcOrd="1" destOrd="0" presId="urn:microsoft.com/office/officeart/2005/8/layout/default"/>
    <dgm:cxn modelId="{0B6E1BEA-951F-48BC-83AF-18EF2E7A469F}" type="presParOf" srcId="{FFA916A5-5BC9-4D14-AF20-157712F2EF11}" destId="{AD30BC9A-45C2-473B-8C8D-C81BE04130B0}" srcOrd="2" destOrd="0" presId="urn:microsoft.com/office/officeart/2005/8/layout/default"/>
    <dgm:cxn modelId="{11EAE1DE-7195-476B-BD6C-927D5AA01C86}" type="presParOf" srcId="{FFA916A5-5BC9-4D14-AF20-157712F2EF11}" destId="{1739C690-9395-4D54-85C0-AE0AC11D9DDF}" srcOrd="3" destOrd="0" presId="urn:microsoft.com/office/officeart/2005/8/layout/default"/>
    <dgm:cxn modelId="{24526AD1-7EA0-4B26-AD04-653879FFB51E}" type="presParOf" srcId="{FFA916A5-5BC9-4D14-AF20-157712F2EF11}" destId="{ECB7805B-2207-4BAC-ADB6-45A9340CA4EF}" srcOrd="4" destOrd="0" presId="urn:microsoft.com/office/officeart/2005/8/layout/default"/>
    <dgm:cxn modelId="{E1166039-FAC2-4D51-BF2F-ADAEBCEA097D}" type="presParOf" srcId="{FFA916A5-5BC9-4D14-AF20-157712F2EF11}" destId="{A8B88095-7129-41CB-8E35-9885EA2B3195}" srcOrd="5" destOrd="0" presId="urn:microsoft.com/office/officeart/2005/8/layout/default"/>
    <dgm:cxn modelId="{24BE2EF5-2859-47C2-A85D-B41FE5935AD6}" type="presParOf" srcId="{FFA916A5-5BC9-4D14-AF20-157712F2EF11}" destId="{B457689D-02F0-4D85-98E3-AF119A3B3718}" srcOrd="6" destOrd="0" presId="urn:microsoft.com/office/officeart/2005/8/layout/default"/>
    <dgm:cxn modelId="{190E650E-4B11-44B1-9FB1-47F2F73DA326}" type="presParOf" srcId="{FFA916A5-5BC9-4D14-AF20-157712F2EF11}" destId="{8C6B46D7-5F19-4685-972D-26DC7AFA9615}" srcOrd="7" destOrd="0" presId="urn:microsoft.com/office/officeart/2005/8/layout/default"/>
    <dgm:cxn modelId="{37292ABC-CE25-4307-8131-A9C3BC82EEDF}" type="presParOf" srcId="{FFA916A5-5BC9-4D14-AF20-157712F2EF11}" destId="{E43455B7-B23F-4FDE-B557-5608ADFEAEB3}"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67A5A-AE52-4A3C-B253-1C267A9DAF52}">
      <dsp:nvSpPr>
        <dsp:cNvPr id="0" name=""/>
        <dsp:cNvSpPr/>
      </dsp:nvSpPr>
      <dsp:spPr>
        <a:xfrm>
          <a:off x="980817" y="330"/>
          <a:ext cx="3605557" cy="216333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latin typeface="Dreaming Outloud Pro" panose="03050502040302030504" pitchFamily="66" charset="0"/>
              <a:cs typeface="Dreaming Outloud Pro" panose="03050502040302030504" pitchFamily="66" charset="0"/>
            </a:rPr>
            <a:t>Theoretical Frame</a:t>
          </a:r>
          <a:br>
            <a:rPr lang="en-GB" sz="2400" kern="1200"/>
          </a:br>
          <a:r>
            <a:rPr lang="en-GB" sz="2400" kern="1200"/>
            <a:t>PERMA  (Seligman, 2011)  Job Demands-Resources Model (Bakker&amp;Demerouti, 2007)</a:t>
          </a:r>
        </a:p>
      </dsp:txBody>
      <dsp:txXfrm>
        <a:off x="980817" y="330"/>
        <a:ext cx="3605557" cy="2163334"/>
      </dsp:txXfrm>
    </dsp:sp>
    <dsp:sp modelId="{117A8D0D-EC06-4373-A387-D2AFB123BE0F}">
      <dsp:nvSpPr>
        <dsp:cNvPr id="0" name=""/>
        <dsp:cNvSpPr/>
      </dsp:nvSpPr>
      <dsp:spPr>
        <a:xfrm>
          <a:off x="4946930" y="330"/>
          <a:ext cx="3605557" cy="216333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Dreaming Outloud Pro" panose="03050502040302030504" pitchFamily="66" charset="0"/>
              <a:cs typeface="Dreaming Outloud Pro" panose="03050502040302030504" pitchFamily="66" charset="0"/>
            </a:rPr>
            <a:t>Methodology</a:t>
          </a:r>
          <a:br>
            <a:rPr lang="en-GB" sz="2400" kern="1200" dirty="0"/>
          </a:br>
          <a:r>
            <a:rPr lang="en-GB" sz="2400" kern="1200" dirty="0"/>
            <a:t>Constructivist. Mixed methods; survey of scale and narrative.</a:t>
          </a:r>
        </a:p>
      </dsp:txBody>
      <dsp:txXfrm>
        <a:off x="4946930" y="330"/>
        <a:ext cx="3605557" cy="2163334"/>
      </dsp:txXfrm>
    </dsp:sp>
    <dsp:sp modelId="{F94A88AC-5A1A-43DF-A4E4-D2E7C91E6C6D}">
      <dsp:nvSpPr>
        <dsp:cNvPr id="0" name=""/>
        <dsp:cNvSpPr/>
      </dsp:nvSpPr>
      <dsp:spPr>
        <a:xfrm>
          <a:off x="8913044" y="330"/>
          <a:ext cx="3605557" cy="2163334"/>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Dreaming Outloud Pro" panose="03050502040302030504" pitchFamily="66" charset="0"/>
              <a:cs typeface="Dreaming Outloud Pro" panose="03050502040302030504" pitchFamily="66" charset="0"/>
            </a:rPr>
            <a:t>Survey</a:t>
          </a:r>
          <a:br>
            <a:rPr lang="en-GB" sz="2400" kern="1200" dirty="0"/>
          </a:br>
          <a:r>
            <a:rPr lang="en-GB" sz="2400" kern="1200" dirty="0"/>
            <a:t>Broad picture and patterns – contextual grounding</a:t>
          </a:r>
        </a:p>
      </dsp:txBody>
      <dsp:txXfrm>
        <a:off x="8913044" y="330"/>
        <a:ext cx="3605557" cy="2163334"/>
      </dsp:txXfrm>
    </dsp:sp>
    <dsp:sp modelId="{013BD9E6-A84C-4A0D-A02D-186EF0FE4354}">
      <dsp:nvSpPr>
        <dsp:cNvPr id="0" name=""/>
        <dsp:cNvSpPr/>
      </dsp:nvSpPr>
      <dsp:spPr>
        <a:xfrm>
          <a:off x="6938857" y="2524552"/>
          <a:ext cx="3605557" cy="216333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Dreaming Outloud Pro" panose="03050502040302030504" pitchFamily="66" charset="0"/>
              <a:cs typeface="Dreaming Outloud Pro" panose="03050502040302030504" pitchFamily="66" charset="0"/>
            </a:rPr>
            <a:t>Semi-Structured Interview</a:t>
          </a:r>
          <a:br>
            <a:rPr lang="en-GB" sz="2400" kern="1200" dirty="0"/>
          </a:br>
          <a:r>
            <a:rPr lang="en-GB" sz="2400" kern="1200" dirty="0"/>
            <a:t>Exploration of experiences. Depth. </a:t>
          </a:r>
        </a:p>
      </dsp:txBody>
      <dsp:txXfrm>
        <a:off x="6938857" y="2524552"/>
        <a:ext cx="3605557" cy="2163334"/>
      </dsp:txXfrm>
    </dsp:sp>
    <dsp:sp modelId="{DF459C74-1037-4AFD-A06C-74D0D64ECC61}">
      <dsp:nvSpPr>
        <dsp:cNvPr id="0" name=""/>
        <dsp:cNvSpPr/>
      </dsp:nvSpPr>
      <dsp:spPr>
        <a:xfrm>
          <a:off x="2358212" y="2524552"/>
          <a:ext cx="3605557" cy="2163334"/>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Dreaming Outloud Pro" panose="03050502040302030504" pitchFamily="66" charset="0"/>
              <a:cs typeface="Dreaming Outloud Pro" panose="03050502040302030504" pitchFamily="66" charset="0"/>
            </a:rPr>
            <a:t>Data Analysis</a:t>
          </a:r>
          <a:br>
            <a:rPr lang="en-GB" sz="2400" kern="1200" dirty="0"/>
          </a:br>
          <a:r>
            <a:rPr lang="en-GB" sz="2400" kern="1200" dirty="0"/>
            <a:t>Exploration of experiences. Depth. </a:t>
          </a:r>
        </a:p>
      </dsp:txBody>
      <dsp:txXfrm>
        <a:off x="2358212" y="2524552"/>
        <a:ext cx="3605557" cy="21633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84878-7C34-47D5-9D26-8FB03E90DF02}">
      <dsp:nvSpPr>
        <dsp:cNvPr id="0" name=""/>
        <dsp:cNvSpPr/>
      </dsp:nvSpPr>
      <dsp:spPr>
        <a:xfrm>
          <a:off x="10715" y="1501774"/>
          <a:ext cx="3202781" cy="1921668"/>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Kermit" panose="020F0503040000060003" pitchFamily="34" charset="0"/>
            </a:rPr>
            <a:t>1</a:t>
          </a:r>
          <a:br>
            <a:rPr lang="en-GB" sz="2500" kern="1200" dirty="0">
              <a:latin typeface="Kermit" panose="020F0503040000060003" pitchFamily="34" charset="0"/>
            </a:rPr>
          </a:br>
          <a:r>
            <a:rPr lang="en-GB" sz="2500" kern="1200" dirty="0">
              <a:latin typeface="Kermit" panose="020F0503040000060003" pitchFamily="34" charset="0"/>
            </a:rPr>
            <a:t>Familiarisation with Data</a:t>
          </a:r>
        </a:p>
      </dsp:txBody>
      <dsp:txXfrm>
        <a:off x="66999" y="1558058"/>
        <a:ext cx="3090213" cy="1809100"/>
      </dsp:txXfrm>
    </dsp:sp>
    <dsp:sp modelId="{517CCC36-7D93-4F33-9003-99351F366D91}">
      <dsp:nvSpPr>
        <dsp:cNvPr id="0" name=""/>
        <dsp:cNvSpPr/>
      </dsp:nvSpPr>
      <dsp:spPr>
        <a:xfrm>
          <a:off x="3495341" y="2065464"/>
          <a:ext cx="678989" cy="79428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Kermit" panose="020F0503040000060003" pitchFamily="34" charset="0"/>
          </a:endParaRPr>
        </a:p>
      </dsp:txBody>
      <dsp:txXfrm>
        <a:off x="3495341" y="2224322"/>
        <a:ext cx="475292" cy="476573"/>
      </dsp:txXfrm>
    </dsp:sp>
    <dsp:sp modelId="{B8EF8632-724B-4A9F-B4E6-6E8BEF5537AB}">
      <dsp:nvSpPr>
        <dsp:cNvPr id="0" name=""/>
        <dsp:cNvSpPr/>
      </dsp:nvSpPr>
      <dsp:spPr>
        <a:xfrm>
          <a:off x="4494609" y="1501774"/>
          <a:ext cx="3202781" cy="1921668"/>
        </a:xfrm>
        <a:prstGeom prst="roundRect">
          <a:avLst>
            <a:gd name="adj" fmla="val 10000"/>
          </a:avLst>
        </a:prstGeom>
        <a:solidFill>
          <a:schemeClr val="accent4">
            <a:hueOff val="-892954"/>
            <a:satOff val="5380"/>
            <a:lumOff val="4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Kermit" panose="020F0503040000060003" pitchFamily="34" charset="0"/>
            </a:rPr>
            <a:t>2 </a:t>
          </a:r>
          <a:br>
            <a:rPr lang="en-GB" sz="2500" kern="1200" dirty="0">
              <a:latin typeface="Kermit" panose="020F0503040000060003" pitchFamily="34" charset="0"/>
            </a:rPr>
          </a:br>
          <a:r>
            <a:rPr lang="en-GB" sz="2500" kern="1200" dirty="0">
              <a:latin typeface="Kermit" panose="020F0503040000060003" pitchFamily="34" charset="0"/>
            </a:rPr>
            <a:t>Generation of Initial Codes</a:t>
          </a:r>
        </a:p>
      </dsp:txBody>
      <dsp:txXfrm>
        <a:off x="4550893" y="1558058"/>
        <a:ext cx="3090213" cy="1809100"/>
      </dsp:txXfrm>
    </dsp:sp>
    <dsp:sp modelId="{5B324702-39D9-45A0-A8CE-FC2A788B36C4}">
      <dsp:nvSpPr>
        <dsp:cNvPr id="0" name=""/>
        <dsp:cNvSpPr/>
      </dsp:nvSpPr>
      <dsp:spPr>
        <a:xfrm>
          <a:off x="7979235" y="2065464"/>
          <a:ext cx="678989" cy="794289"/>
        </a:xfrm>
        <a:prstGeom prst="rightArrow">
          <a:avLst>
            <a:gd name="adj1" fmla="val 60000"/>
            <a:gd name="adj2" fmla="val 50000"/>
          </a:avLst>
        </a:prstGeom>
        <a:solidFill>
          <a:schemeClr val="accent4">
            <a:hueOff val="-1116192"/>
            <a:satOff val="6725"/>
            <a:lumOff val="53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Kermit" panose="020F0503040000060003" pitchFamily="34" charset="0"/>
          </a:endParaRPr>
        </a:p>
      </dsp:txBody>
      <dsp:txXfrm>
        <a:off x="7979235" y="2224322"/>
        <a:ext cx="475292" cy="476573"/>
      </dsp:txXfrm>
    </dsp:sp>
    <dsp:sp modelId="{921D352B-E075-4C30-8BF3-F05A8CA16425}">
      <dsp:nvSpPr>
        <dsp:cNvPr id="0" name=""/>
        <dsp:cNvSpPr/>
      </dsp:nvSpPr>
      <dsp:spPr>
        <a:xfrm>
          <a:off x="8978503" y="1501774"/>
          <a:ext cx="3202781" cy="1921668"/>
        </a:xfrm>
        <a:prstGeom prst="roundRect">
          <a:avLst>
            <a:gd name="adj" fmla="val 10000"/>
          </a:avLst>
        </a:prstGeom>
        <a:solidFill>
          <a:schemeClr val="accent4">
            <a:hueOff val="-1785908"/>
            <a:satOff val="10760"/>
            <a:lumOff val="8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Kermit" panose="020F0503040000060003" pitchFamily="34" charset="0"/>
            </a:rPr>
            <a:t>3</a:t>
          </a:r>
          <a:br>
            <a:rPr lang="en-GB" sz="2500" kern="1200" dirty="0">
              <a:latin typeface="Kermit" panose="020F0503040000060003" pitchFamily="34" charset="0"/>
            </a:rPr>
          </a:br>
          <a:r>
            <a:rPr lang="en-GB" sz="2500" kern="1200" dirty="0">
              <a:latin typeface="Kermit" panose="020F0503040000060003" pitchFamily="34" charset="0"/>
            </a:rPr>
            <a:t>Searching for Themes</a:t>
          </a:r>
        </a:p>
      </dsp:txBody>
      <dsp:txXfrm>
        <a:off x="9034787" y="1558058"/>
        <a:ext cx="3090213" cy="1809100"/>
      </dsp:txXfrm>
    </dsp:sp>
    <dsp:sp modelId="{9D576DD5-1F29-4150-BBE2-C8879CCEA291}">
      <dsp:nvSpPr>
        <dsp:cNvPr id="0" name=""/>
        <dsp:cNvSpPr/>
      </dsp:nvSpPr>
      <dsp:spPr>
        <a:xfrm rot="5400000">
          <a:off x="10240398" y="3647638"/>
          <a:ext cx="678989" cy="794289"/>
        </a:xfrm>
        <a:prstGeom prst="rightArrow">
          <a:avLst>
            <a:gd name="adj1" fmla="val 60000"/>
            <a:gd name="adj2" fmla="val 50000"/>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Kermit" panose="020F0503040000060003" pitchFamily="34" charset="0"/>
          </a:endParaRPr>
        </a:p>
      </dsp:txBody>
      <dsp:txXfrm rot="-5400000">
        <a:off x="10341607" y="3705288"/>
        <a:ext cx="476573" cy="475292"/>
      </dsp:txXfrm>
    </dsp:sp>
    <dsp:sp modelId="{66A7A717-8F3B-4AA7-A37F-0E0A893AADB5}">
      <dsp:nvSpPr>
        <dsp:cNvPr id="0" name=""/>
        <dsp:cNvSpPr/>
      </dsp:nvSpPr>
      <dsp:spPr>
        <a:xfrm>
          <a:off x="8978503" y="4704556"/>
          <a:ext cx="3202781" cy="1921668"/>
        </a:xfrm>
        <a:prstGeom prst="roundRect">
          <a:avLst>
            <a:gd name="adj" fmla="val 10000"/>
          </a:avLst>
        </a:prstGeom>
        <a:solidFill>
          <a:schemeClr val="accent4">
            <a:hueOff val="-2678862"/>
            <a:satOff val="16139"/>
            <a:lumOff val="1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Kermit" panose="020F0503040000060003" pitchFamily="34" charset="0"/>
            </a:rPr>
            <a:t>4</a:t>
          </a:r>
          <a:br>
            <a:rPr lang="en-GB" sz="2500" kern="1200" dirty="0">
              <a:latin typeface="Kermit" panose="020F0503040000060003" pitchFamily="34" charset="0"/>
            </a:rPr>
          </a:br>
          <a:r>
            <a:rPr lang="en-GB" sz="2500" kern="1200" dirty="0">
              <a:latin typeface="Kermit" panose="020F0503040000060003" pitchFamily="34" charset="0"/>
            </a:rPr>
            <a:t>Reviewing Themes</a:t>
          </a:r>
        </a:p>
      </dsp:txBody>
      <dsp:txXfrm>
        <a:off x="9034787" y="4760840"/>
        <a:ext cx="3090213" cy="1809100"/>
      </dsp:txXfrm>
    </dsp:sp>
    <dsp:sp modelId="{7670B279-CC55-4514-9CD7-DABCB926717E}">
      <dsp:nvSpPr>
        <dsp:cNvPr id="0" name=""/>
        <dsp:cNvSpPr/>
      </dsp:nvSpPr>
      <dsp:spPr>
        <a:xfrm rot="10800000">
          <a:off x="8017668" y="5268245"/>
          <a:ext cx="678989" cy="794289"/>
        </a:xfrm>
        <a:prstGeom prst="rightArrow">
          <a:avLst>
            <a:gd name="adj1" fmla="val 60000"/>
            <a:gd name="adj2" fmla="val 50000"/>
          </a:avLst>
        </a:prstGeom>
        <a:solidFill>
          <a:schemeClr val="accent4">
            <a:hueOff val="-3348577"/>
            <a:satOff val="20174"/>
            <a:lumOff val="161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Kermit" panose="020F0503040000060003" pitchFamily="34" charset="0"/>
          </a:endParaRPr>
        </a:p>
      </dsp:txBody>
      <dsp:txXfrm rot="10800000">
        <a:off x="8221365" y="5427103"/>
        <a:ext cx="475292" cy="476573"/>
      </dsp:txXfrm>
    </dsp:sp>
    <dsp:sp modelId="{6469CE70-5F4C-4007-B64A-DB6C5B7C94B8}">
      <dsp:nvSpPr>
        <dsp:cNvPr id="0" name=""/>
        <dsp:cNvSpPr/>
      </dsp:nvSpPr>
      <dsp:spPr>
        <a:xfrm>
          <a:off x="4494609" y="4704556"/>
          <a:ext cx="3202781" cy="1921668"/>
        </a:xfrm>
        <a:prstGeom prst="roundRect">
          <a:avLst>
            <a:gd name="adj" fmla="val 10000"/>
          </a:avLst>
        </a:prstGeom>
        <a:solidFill>
          <a:schemeClr val="accent4">
            <a:hueOff val="-3571816"/>
            <a:satOff val="21519"/>
            <a:lumOff val="17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Kermit" panose="020F0503040000060003" pitchFamily="34" charset="0"/>
            </a:rPr>
            <a:t>5 </a:t>
          </a:r>
        </a:p>
        <a:p>
          <a:pPr marL="0" lvl="0" indent="0" algn="ctr" defTabSz="1111250">
            <a:lnSpc>
              <a:spcPct val="90000"/>
            </a:lnSpc>
            <a:spcBef>
              <a:spcPct val="0"/>
            </a:spcBef>
            <a:spcAft>
              <a:spcPct val="35000"/>
            </a:spcAft>
            <a:buNone/>
          </a:pPr>
          <a:r>
            <a:rPr lang="en-GB" sz="2500" kern="1200" dirty="0">
              <a:latin typeface="Kermit" panose="020F0503040000060003" pitchFamily="34" charset="0"/>
            </a:rPr>
            <a:t>Defining and Naming Themes</a:t>
          </a:r>
        </a:p>
      </dsp:txBody>
      <dsp:txXfrm>
        <a:off x="4550893" y="4760840"/>
        <a:ext cx="3090213" cy="1809100"/>
      </dsp:txXfrm>
    </dsp:sp>
    <dsp:sp modelId="{207DDBF8-B1A9-4B27-B25D-09631CDE0053}">
      <dsp:nvSpPr>
        <dsp:cNvPr id="0" name=""/>
        <dsp:cNvSpPr/>
      </dsp:nvSpPr>
      <dsp:spPr>
        <a:xfrm rot="10800000">
          <a:off x="3533775" y="5268245"/>
          <a:ext cx="678989" cy="794289"/>
        </a:xfrm>
        <a:prstGeom prst="rightArrow">
          <a:avLst>
            <a:gd name="adj1" fmla="val 60000"/>
            <a:gd name="adj2" fmla="val 50000"/>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latin typeface="Kermit" panose="020F0503040000060003" pitchFamily="34" charset="0"/>
          </a:endParaRPr>
        </a:p>
      </dsp:txBody>
      <dsp:txXfrm rot="10800000">
        <a:off x="3737472" y="5427103"/>
        <a:ext cx="475292" cy="476573"/>
      </dsp:txXfrm>
    </dsp:sp>
    <dsp:sp modelId="{06949566-AF75-43EB-9216-3CB93F7F286B}">
      <dsp:nvSpPr>
        <dsp:cNvPr id="0" name=""/>
        <dsp:cNvSpPr/>
      </dsp:nvSpPr>
      <dsp:spPr>
        <a:xfrm>
          <a:off x="10715" y="4704556"/>
          <a:ext cx="3202781" cy="1921668"/>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Kermit" panose="020F0503040000060003" pitchFamily="34" charset="0"/>
            </a:rPr>
            <a:t>6</a:t>
          </a:r>
          <a:br>
            <a:rPr lang="en-GB" sz="2500" kern="1200" dirty="0">
              <a:latin typeface="Kermit" panose="020F0503040000060003" pitchFamily="34" charset="0"/>
            </a:rPr>
          </a:br>
          <a:r>
            <a:rPr lang="en-GB" sz="2500" kern="1200" dirty="0">
              <a:latin typeface="Kermit" panose="020F0503040000060003" pitchFamily="34" charset="0"/>
            </a:rPr>
            <a:t>Producing the Report</a:t>
          </a:r>
        </a:p>
      </dsp:txBody>
      <dsp:txXfrm>
        <a:off x="66999" y="4760840"/>
        <a:ext cx="3090213" cy="18091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F7166-32EF-4C0A-ACE5-532C549E02D3}">
      <dsp:nvSpPr>
        <dsp:cNvPr id="0" name=""/>
        <dsp:cNvSpPr/>
      </dsp:nvSpPr>
      <dsp:spPr>
        <a:xfrm>
          <a:off x="1832967" y="3968"/>
          <a:ext cx="4060031" cy="243601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Pilot Study</a:t>
          </a:r>
        </a:p>
      </dsp:txBody>
      <dsp:txXfrm>
        <a:off x="1832967" y="3968"/>
        <a:ext cx="4060031" cy="2436018"/>
      </dsp:txXfrm>
    </dsp:sp>
    <dsp:sp modelId="{AD30BC9A-45C2-473B-8C8D-C81BE04130B0}">
      <dsp:nvSpPr>
        <dsp:cNvPr id="0" name=""/>
        <dsp:cNvSpPr/>
      </dsp:nvSpPr>
      <dsp:spPr>
        <a:xfrm>
          <a:off x="6299001" y="3968"/>
          <a:ext cx="4060031" cy="2436018"/>
        </a:xfrm>
        <a:prstGeom prst="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Limited Response</a:t>
          </a:r>
        </a:p>
      </dsp:txBody>
      <dsp:txXfrm>
        <a:off x="6299001" y="3968"/>
        <a:ext cx="4060031" cy="2436018"/>
      </dsp:txXfrm>
    </dsp:sp>
    <dsp:sp modelId="{ECB7805B-2207-4BAC-ADB6-45A9340CA4EF}">
      <dsp:nvSpPr>
        <dsp:cNvPr id="0" name=""/>
        <dsp:cNvSpPr/>
      </dsp:nvSpPr>
      <dsp:spPr>
        <a:xfrm>
          <a:off x="1832967" y="2845990"/>
          <a:ext cx="4060031" cy="2436018"/>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Absence of patterns</a:t>
          </a:r>
        </a:p>
      </dsp:txBody>
      <dsp:txXfrm>
        <a:off x="1832967" y="2845990"/>
        <a:ext cx="4060031" cy="2436018"/>
      </dsp:txXfrm>
    </dsp:sp>
    <dsp:sp modelId="{B457689D-02F0-4D85-98E3-AF119A3B3718}">
      <dsp:nvSpPr>
        <dsp:cNvPr id="0" name=""/>
        <dsp:cNvSpPr/>
      </dsp:nvSpPr>
      <dsp:spPr>
        <a:xfrm>
          <a:off x="6299001" y="2845990"/>
          <a:ext cx="4060031" cy="2436018"/>
        </a:xfrm>
        <a:prstGeom prst="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Insufficient method</a:t>
          </a:r>
        </a:p>
      </dsp:txBody>
      <dsp:txXfrm>
        <a:off x="6299001" y="2845990"/>
        <a:ext cx="4060031" cy="2436018"/>
      </dsp:txXfrm>
    </dsp:sp>
    <dsp:sp modelId="{E43455B7-B23F-4FDE-B557-5608ADFEAEB3}">
      <dsp:nvSpPr>
        <dsp:cNvPr id="0" name=""/>
        <dsp:cNvSpPr/>
      </dsp:nvSpPr>
      <dsp:spPr>
        <a:xfrm>
          <a:off x="4065984" y="5688012"/>
          <a:ext cx="4060031" cy="2436018"/>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dirty="0"/>
            <a:t>Considerations for 3 year project 🤞</a:t>
          </a:r>
        </a:p>
      </dsp:txBody>
      <dsp:txXfrm>
        <a:off x="4065984" y="5688012"/>
        <a:ext cx="4060031" cy="24360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CDC4F0-9F30-43FF-828B-69433F642A1F}" type="datetimeFigureOut">
              <a:rPr lang="en-GB" smtClean="0"/>
              <a:t>24/01/2026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9DC6E-33C7-4596-8F65-50A38A2F6FF8}" type="slidenum">
              <a:rPr lang="en-GB" smtClean="0"/>
              <a:t>‹#›</a:t>
            </a:fld>
            <a:endParaRPr lang="en-GB"/>
          </a:p>
        </p:txBody>
      </p:sp>
    </p:spTree>
    <p:extLst>
      <p:ext uri="{BB962C8B-B14F-4D97-AF65-F5344CB8AC3E}">
        <p14:creationId xmlns:p14="http://schemas.microsoft.com/office/powerpoint/2010/main" val="2023859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9DC6E-33C7-4596-8F65-50A38A2F6FF8}" type="slidenum">
              <a:rPr lang="en-GB" smtClean="0"/>
              <a:t>1</a:t>
            </a:fld>
            <a:endParaRPr lang="en-GB"/>
          </a:p>
        </p:txBody>
      </p:sp>
    </p:spTree>
    <p:extLst>
      <p:ext uri="{BB962C8B-B14F-4D97-AF65-F5344CB8AC3E}">
        <p14:creationId xmlns:p14="http://schemas.microsoft.com/office/powerpoint/2010/main" val="52618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highlight>
                  <a:srgbClr val="CCFFFF"/>
                </a:highlight>
                <a:latin typeface="OpenDyslexic" panose="00000500000000000000" pitchFamily="50" charset="0"/>
                <a:ea typeface="Open Sans" panose="020B0606030504020204" pitchFamily="34" charset="0"/>
                <a:cs typeface="Open Sans" panose="020B0606030504020204" pitchFamily="34" charset="0"/>
              </a:rPr>
              <a:t>Welcome to my presentation that will aim to outline my research project for ECAD7013. Over the next 25 minutes I will talk you through the  aspects on screen. </a:t>
            </a:r>
            <a:br>
              <a:rPr lang="en-GB" sz="1600" dirty="0">
                <a:highlight>
                  <a:srgbClr val="CCFFFF"/>
                </a:highlight>
                <a:latin typeface="OpenDyslexic" panose="00000500000000000000" pitchFamily="50" charset="0"/>
                <a:ea typeface="Open Sans" panose="020B0606030504020204" pitchFamily="34" charset="0"/>
                <a:cs typeface="Open Sans" panose="020B0606030504020204" pitchFamily="34" charset="0"/>
              </a:rPr>
            </a:br>
            <a:br>
              <a:rPr lang="en-GB" sz="1600" dirty="0">
                <a:highlight>
                  <a:srgbClr val="CCFFFF"/>
                </a:highlight>
                <a:latin typeface="OpenDyslexic" panose="00000500000000000000" pitchFamily="50" charset="0"/>
                <a:ea typeface="Open Sans" panose="020B0606030504020204" pitchFamily="34" charset="0"/>
                <a:cs typeface="Open Sans" panose="020B0606030504020204" pitchFamily="34" charset="0"/>
              </a:rPr>
            </a:br>
            <a:r>
              <a:rPr lang="en-GB" sz="1600" dirty="0">
                <a:highlight>
                  <a:srgbClr val="CCFFFF"/>
                </a:highlight>
                <a:latin typeface="OpenDyslexic" panose="00000500000000000000" pitchFamily="50" charset="0"/>
                <a:ea typeface="Open Sans" panose="020B0606030504020204" pitchFamily="34" charset="0"/>
                <a:cs typeface="Open Sans" panose="020B0606030504020204" pitchFamily="34" charset="0"/>
              </a:rPr>
              <a:t>I have included the Research Question throughout the slides to ensure it remains pertinent throughout the presentation and, indeed, the research. </a:t>
            </a:r>
          </a:p>
        </p:txBody>
      </p:sp>
      <p:sp>
        <p:nvSpPr>
          <p:cNvPr id="4" name="Slide Number Placeholder 3"/>
          <p:cNvSpPr>
            <a:spLocks noGrp="1"/>
          </p:cNvSpPr>
          <p:nvPr>
            <p:ph type="sldNum" sz="quarter" idx="5"/>
          </p:nvPr>
        </p:nvSpPr>
        <p:spPr/>
        <p:txBody>
          <a:bodyPr/>
          <a:lstStyle/>
          <a:p>
            <a:fld id="{7B69DC6E-33C7-4596-8F65-50A38A2F6FF8}" type="slidenum">
              <a:rPr lang="en-GB" smtClean="0"/>
              <a:t>2</a:t>
            </a:fld>
            <a:endParaRPr lang="en-GB"/>
          </a:p>
        </p:txBody>
      </p:sp>
    </p:spTree>
    <p:extLst>
      <p:ext uri="{BB962C8B-B14F-4D97-AF65-F5344CB8AC3E}">
        <p14:creationId xmlns:p14="http://schemas.microsoft.com/office/powerpoint/2010/main" val="3095927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3</a:t>
            </a:fld>
            <a:endParaRPr lang="en-GB"/>
          </a:p>
        </p:txBody>
      </p:sp>
    </p:spTree>
    <p:extLst>
      <p:ext uri="{BB962C8B-B14F-4D97-AF65-F5344CB8AC3E}">
        <p14:creationId xmlns:p14="http://schemas.microsoft.com/office/powerpoint/2010/main" val="3586132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22550" y="152400"/>
            <a:ext cx="1611313" cy="906463"/>
          </a:xfrm>
        </p:spPr>
      </p:sp>
      <p:sp>
        <p:nvSpPr>
          <p:cNvPr id="3" name="Notes Placeholder 2"/>
          <p:cNvSpPr>
            <a:spLocks noGrp="1"/>
          </p:cNvSpPr>
          <p:nvPr>
            <p:ph type="body" idx="1"/>
          </p:nvPr>
        </p:nvSpPr>
        <p:spPr>
          <a:xfrm>
            <a:off x="114300" y="1219200"/>
            <a:ext cx="6629400" cy="3600450"/>
          </a:xfrm>
          <a:noFill/>
        </p:spPr>
        <p:txBody>
          <a:bodyPr/>
          <a:lstStyle/>
          <a:p>
            <a:pPr>
              <a:lnSpc>
                <a:spcPct val="150000"/>
              </a:lnSpc>
            </a:pPr>
            <a:r>
              <a:rPr lang="en-GB" sz="900" b="0" kern="1200" dirty="0">
                <a:solidFill>
                  <a:schemeClr val="tx1"/>
                </a:solidFill>
                <a:effectLst/>
                <a:highlight>
                  <a:srgbClr val="CCFFFF"/>
                </a:highlight>
                <a:latin typeface="OpenDyslexic" panose="00000500000000000000" pitchFamily="50" charset="0"/>
              </a:rPr>
              <a:t>The research project I will guide you through today emerges from my professional background as a lecturer predominantly in primary education and former primary school teacher working within the Welsh education system. An aspect of my professional practice focused on educational visits including collaborative work with external providers and schools. Through this work, I have consistently observed that educational visits are positioned as powerful pedagogical experiences that support engagement, motivation, and authentic learning, particularly within experiential and place-based learning traditions as supported by </a:t>
            </a:r>
            <a:r>
              <a:rPr lang="en-GB" sz="900" b="0" kern="1200" dirty="0" err="1">
                <a:solidFill>
                  <a:schemeClr val="tx1"/>
                </a:solidFill>
                <a:effectLst/>
                <a:highlight>
                  <a:srgbClr val="CCFFFF"/>
                </a:highlight>
                <a:latin typeface="OpenDyslexic" panose="00000500000000000000" pitchFamily="50" charset="0"/>
              </a:rPr>
              <a:t>Rickinson</a:t>
            </a:r>
            <a:r>
              <a:rPr lang="en-GB" sz="900" b="0" kern="1200" dirty="0">
                <a:solidFill>
                  <a:schemeClr val="tx1"/>
                </a:solidFill>
                <a:effectLst/>
                <a:highlight>
                  <a:srgbClr val="CCFFFF"/>
                </a:highlight>
                <a:latin typeface="OpenDyslexic" panose="00000500000000000000" pitchFamily="50" charset="0"/>
              </a:rPr>
              <a:t> </a:t>
            </a:r>
            <a:r>
              <a:rPr lang="en-GB" sz="900" b="0" i="1" kern="1200" dirty="0">
                <a:solidFill>
                  <a:schemeClr val="tx1"/>
                </a:solidFill>
                <a:effectLst/>
                <a:highlight>
                  <a:srgbClr val="CCFFFF"/>
                </a:highlight>
                <a:latin typeface="OpenDyslexic" panose="00000500000000000000" pitchFamily="50" charset="0"/>
              </a:rPr>
              <a:t>et al</a:t>
            </a:r>
            <a:r>
              <a:rPr lang="en-GB" sz="900" b="0" kern="1200" dirty="0">
                <a:solidFill>
                  <a:schemeClr val="tx1"/>
                </a:solidFill>
                <a:effectLst/>
                <a:highlight>
                  <a:srgbClr val="CCFFFF"/>
                </a:highlight>
                <a:latin typeface="OpenDyslexic" panose="00000500000000000000" pitchFamily="50" charset="0"/>
              </a:rPr>
              <a:t>., 2004 and Behrendt and Franklin, 2014.</a:t>
            </a:r>
            <a:br>
              <a:rPr lang="en-GB" sz="900" b="0" kern="1200" dirty="0">
                <a:solidFill>
                  <a:schemeClr val="tx1"/>
                </a:solidFill>
                <a:effectLst/>
                <a:latin typeface="OpenDyslexic" panose="00000500000000000000" pitchFamily="50" charset="0"/>
              </a:rPr>
            </a:br>
            <a:endParaRPr lang="en-GB" sz="900" b="0" kern="1200" dirty="0">
              <a:solidFill>
                <a:schemeClr val="tx1"/>
              </a:solidFill>
              <a:effectLst/>
              <a:latin typeface="OpenDyslexic" panose="00000500000000000000" pitchFamily="50" charset="0"/>
            </a:endParaRPr>
          </a:p>
          <a:p>
            <a:pPr>
              <a:lnSpc>
                <a:spcPct val="150000"/>
              </a:lnSpc>
            </a:pPr>
            <a:r>
              <a:rPr lang="en-GB" sz="900" b="0" kern="1200" dirty="0">
                <a:solidFill>
                  <a:schemeClr val="tx1"/>
                </a:solidFill>
                <a:effectLst/>
                <a:highlight>
                  <a:srgbClr val="FFFFCC"/>
                </a:highlight>
                <a:latin typeface="OpenDyslexic" panose="00000500000000000000" pitchFamily="50" charset="0"/>
              </a:rPr>
              <a:t>Within the Welsh context, this professional interest is further shaped by the introduction of the Curriculum for Wales in 2020, which explicitly promotes authentic, experiential and outdoor learning as central to curriculum design and progression. As I will demonstrate; policy and inspection literature reinforces this emphasis, framing learning beyond the classroom as a legitimate and valuable component of pupils’ educational experiences emphasised by Estyn, 2019 and Welsh Government, 2020. As a result, educational visits should have become an increasingly normalised expectation within primary practice, rather than an optional enrichment activity.</a:t>
            </a:r>
            <a:br>
              <a:rPr lang="en-GB" sz="900" b="0" kern="1200" dirty="0">
                <a:solidFill>
                  <a:schemeClr val="tx1"/>
                </a:solidFill>
                <a:effectLst/>
                <a:highlight>
                  <a:srgbClr val="FFFFCC"/>
                </a:highlight>
                <a:latin typeface="OpenDyslexic" panose="00000500000000000000" pitchFamily="50" charset="0"/>
              </a:rPr>
            </a:br>
            <a:endParaRPr lang="en-GB" sz="900" b="0" kern="1200" dirty="0">
              <a:solidFill>
                <a:schemeClr val="tx1"/>
              </a:solidFill>
              <a:effectLst/>
              <a:highlight>
                <a:srgbClr val="D6F296"/>
              </a:highlight>
              <a:latin typeface="OpenDyslexic" panose="00000500000000000000" pitchFamily="50" charset="0"/>
            </a:endParaRPr>
          </a:p>
          <a:p>
            <a:pPr>
              <a:lnSpc>
                <a:spcPct val="150000"/>
              </a:lnSpc>
            </a:pPr>
            <a:r>
              <a:rPr lang="en-GB" sz="900" b="0" kern="1200" dirty="0">
                <a:solidFill>
                  <a:schemeClr val="tx1"/>
                </a:solidFill>
                <a:effectLst/>
                <a:highlight>
                  <a:srgbClr val="D6F296"/>
                </a:highlight>
                <a:latin typeface="OpenDyslexic" panose="00000500000000000000" pitchFamily="50" charset="0"/>
              </a:rPr>
              <a:t>However, Hargreaves, 1998; </a:t>
            </a:r>
            <a:r>
              <a:rPr lang="en-GB" sz="900" b="0" kern="1200" dirty="0" err="1">
                <a:solidFill>
                  <a:schemeClr val="tx1"/>
                </a:solidFill>
                <a:effectLst/>
                <a:highlight>
                  <a:srgbClr val="D6F296"/>
                </a:highlight>
                <a:latin typeface="OpenDyslexic" panose="00000500000000000000" pitchFamily="50" charset="0"/>
              </a:rPr>
              <a:t>Nias</a:t>
            </a:r>
            <a:r>
              <a:rPr lang="en-GB" sz="900" b="0" kern="1200" dirty="0">
                <a:solidFill>
                  <a:schemeClr val="tx1"/>
                </a:solidFill>
                <a:effectLst/>
                <a:highlight>
                  <a:srgbClr val="D6F296"/>
                </a:highlight>
                <a:latin typeface="OpenDyslexic" panose="00000500000000000000" pitchFamily="50" charset="0"/>
              </a:rPr>
              <a:t>, 1996; Day and Gu, 2010; Travers, 2017 recognise that alongside these policy and pedagogical drivers, wider educational literature recognises teaching as an inherently emotional, relational and socially situated profession, in which workload, responsibility and emotional labour are constructed through daily interactions, professional expectations and </a:t>
            </a:r>
            <a:r>
              <a:rPr lang="en-GB" sz="900" b="0" kern="1200" dirty="0" err="1">
                <a:solidFill>
                  <a:schemeClr val="tx1"/>
                </a:solidFill>
                <a:effectLst/>
                <a:highlight>
                  <a:srgbClr val="D6F296"/>
                </a:highlight>
                <a:latin typeface="OpenDyslexic" panose="00000500000000000000" pitchFamily="50" charset="0"/>
              </a:rPr>
              <a:t>accountabili</a:t>
            </a:r>
            <a:r>
              <a:rPr lang="en-GB" sz="900" b="0" kern="1200" dirty="0">
                <a:solidFill>
                  <a:schemeClr val="tx1"/>
                </a:solidFill>
                <a:effectLst/>
                <a:highlight>
                  <a:srgbClr val="D6F296"/>
                </a:highlight>
                <a:latin typeface="OpenDyslexic" panose="00000500000000000000" pitchFamily="50" charset="0"/>
              </a:rPr>
              <a:t>. Specifically,  research by </a:t>
            </a:r>
            <a:r>
              <a:rPr lang="en-GB" sz="900" b="0" kern="1200" dirty="0" err="1">
                <a:solidFill>
                  <a:schemeClr val="tx1"/>
                </a:solidFill>
                <a:effectLst/>
                <a:highlight>
                  <a:srgbClr val="D6F296"/>
                </a:highlight>
                <a:latin typeface="OpenDyslexic" panose="00000500000000000000" pitchFamily="50" charset="0"/>
              </a:rPr>
              <a:t>Rickinson</a:t>
            </a:r>
            <a:r>
              <a:rPr lang="en-GB" sz="900" b="0" kern="1200" dirty="0">
                <a:solidFill>
                  <a:schemeClr val="tx1"/>
                </a:solidFill>
                <a:effectLst/>
                <a:highlight>
                  <a:srgbClr val="D6F296"/>
                </a:highlight>
                <a:latin typeface="OpenDyslexic" panose="00000500000000000000" pitchFamily="50" charset="0"/>
              </a:rPr>
              <a:t> </a:t>
            </a:r>
            <a:r>
              <a:rPr lang="en-GB" sz="900" b="0" i="1" kern="1200" dirty="0">
                <a:solidFill>
                  <a:schemeClr val="tx1"/>
                </a:solidFill>
                <a:effectLst/>
                <a:highlight>
                  <a:srgbClr val="D6F296"/>
                </a:highlight>
                <a:latin typeface="OpenDyslexic" panose="00000500000000000000" pitchFamily="50" charset="0"/>
              </a:rPr>
              <a:t>et al</a:t>
            </a:r>
            <a:r>
              <a:rPr lang="en-GB" sz="900" b="0" kern="1200" dirty="0">
                <a:solidFill>
                  <a:schemeClr val="tx1"/>
                </a:solidFill>
                <a:effectLst/>
                <a:highlight>
                  <a:srgbClr val="D6F296"/>
                </a:highlight>
                <a:latin typeface="OpenDyslexic" panose="00000500000000000000" pitchFamily="50" charset="0"/>
              </a:rPr>
              <a:t>., 2004; Dillon </a:t>
            </a:r>
            <a:r>
              <a:rPr lang="en-GB" sz="900" b="0" i="1" kern="1200" dirty="0">
                <a:solidFill>
                  <a:schemeClr val="tx1"/>
                </a:solidFill>
                <a:effectLst/>
                <a:highlight>
                  <a:srgbClr val="D6F296"/>
                </a:highlight>
                <a:latin typeface="OpenDyslexic" panose="00000500000000000000" pitchFamily="50" charset="0"/>
              </a:rPr>
              <a:t>et al</a:t>
            </a:r>
            <a:r>
              <a:rPr lang="en-GB" sz="900" b="0" kern="1200" dirty="0">
                <a:solidFill>
                  <a:schemeClr val="tx1"/>
                </a:solidFill>
                <a:effectLst/>
                <a:highlight>
                  <a:srgbClr val="D6F296"/>
                </a:highlight>
                <a:latin typeface="OpenDyslexic" panose="00000500000000000000" pitchFamily="50" charset="0"/>
              </a:rPr>
              <a:t>., 2006 surrounding school visits also suggests that while such practices are valued, they are often accompanied by substantial organisational, accountability and workload demands for teachers.</a:t>
            </a:r>
          </a:p>
          <a:p>
            <a:pPr>
              <a:lnSpc>
                <a:spcPct val="150000"/>
              </a:lnSpc>
            </a:pPr>
            <a:br>
              <a:rPr lang="en-GB" sz="900" b="0" kern="1200" dirty="0">
                <a:solidFill>
                  <a:schemeClr val="tx1"/>
                </a:solidFill>
                <a:effectLst/>
                <a:latin typeface="OpenDyslexic" panose="00000500000000000000" pitchFamily="50" charset="0"/>
              </a:rPr>
            </a:br>
            <a:r>
              <a:rPr lang="en-GB" sz="900" b="0" kern="1200" dirty="0">
                <a:solidFill>
                  <a:schemeClr val="tx1"/>
                </a:solidFill>
                <a:effectLst/>
                <a:highlight>
                  <a:srgbClr val="FFCCFF"/>
                </a:highlight>
                <a:latin typeface="OpenDyslexic" panose="00000500000000000000" pitchFamily="50" charset="0"/>
              </a:rPr>
              <a:t>My professional experiences resonated strongly with this literature, prompting questions about how such curriculum-endorsed practices are experienced by teachers themselves, particularly in relation to wellbeing.</a:t>
            </a:r>
          </a:p>
          <a:p>
            <a:pPr>
              <a:lnSpc>
                <a:spcPct val="150000"/>
              </a:lnSpc>
            </a:pPr>
            <a:r>
              <a:rPr lang="en-GB" sz="900" b="0" kern="1200" dirty="0">
                <a:solidFill>
                  <a:schemeClr val="tx1"/>
                </a:solidFill>
                <a:effectLst/>
                <a:highlight>
                  <a:srgbClr val="FFCCFF"/>
                </a:highlight>
                <a:latin typeface="OpenDyslexic" panose="00000500000000000000" pitchFamily="50" charset="0"/>
              </a:rPr>
              <a:t>As a researcher, I therefore adopt a constructivist stance, recognising wellbeing as a subjective, relational and context-dependent experience that is constructed through professional expectations, policy contexts and everyday teaching practices. My positionality as both an educator and researcher offers insight into this area, while also requiring ongoing reflexivity to ensure that teachers’ voices, meanings and experiences remain central to the study. This approach foregrounds the research I will present to you and how participants’ perspectives align with qualitative traditions as outlined by Braun and Clarke in 2006.</a:t>
            </a:r>
          </a:p>
          <a:p>
            <a:pPr>
              <a:lnSpc>
                <a:spcPct val="150000"/>
              </a:lnSpc>
            </a:pPr>
            <a:endParaRPr lang="en-GB" sz="1050" dirty="0">
              <a:latin typeface="OpenDyslexic" panose="00000500000000000000" pitchFamily="50" charset="0"/>
            </a:endParaRPr>
          </a:p>
        </p:txBody>
      </p:sp>
      <p:sp>
        <p:nvSpPr>
          <p:cNvPr id="4" name="Slide Number Placeholder 3"/>
          <p:cNvSpPr>
            <a:spLocks noGrp="1"/>
          </p:cNvSpPr>
          <p:nvPr>
            <p:ph type="sldNum" sz="quarter" idx="5"/>
          </p:nvPr>
        </p:nvSpPr>
        <p:spPr/>
        <p:txBody>
          <a:bodyPr/>
          <a:lstStyle/>
          <a:p>
            <a:fld id="{7B69DC6E-33C7-4596-8F65-50A38A2F6FF8}" type="slidenum">
              <a:rPr lang="en-GB" smtClean="0"/>
              <a:t>4</a:t>
            </a:fld>
            <a:endParaRPr lang="en-GB"/>
          </a:p>
        </p:txBody>
      </p:sp>
    </p:spTree>
    <p:extLst>
      <p:ext uri="{BB962C8B-B14F-4D97-AF65-F5344CB8AC3E}">
        <p14:creationId xmlns:p14="http://schemas.microsoft.com/office/powerpoint/2010/main" val="2907764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9DC6E-33C7-4596-8F65-50A38A2F6FF8}" type="slidenum">
              <a:rPr lang="en-GB" smtClean="0"/>
              <a:t>5</a:t>
            </a:fld>
            <a:endParaRPr lang="en-GB"/>
          </a:p>
        </p:txBody>
      </p:sp>
    </p:spTree>
    <p:extLst>
      <p:ext uri="{BB962C8B-B14F-4D97-AF65-F5344CB8AC3E}">
        <p14:creationId xmlns:p14="http://schemas.microsoft.com/office/powerpoint/2010/main" val="2289199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62200" y="228600"/>
            <a:ext cx="1989138" cy="1119188"/>
          </a:xfrm>
        </p:spPr>
      </p:sp>
      <p:sp>
        <p:nvSpPr>
          <p:cNvPr id="3" name="Notes Placeholder 2"/>
          <p:cNvSpPr>
            <a:spLocks noGrp="1"/>
          </p:cNvSpPr>
          <p:nvPr>
            <p:ph type="body" idx="1"/>
          </p:nvPr>
        </p:nvSpPr>
        <p:spPr>
          <a:xfrm>
            <a:off x="156369" y="1524000"/>
            <a:ext cx="6400800" cy="3600450"/>
          </a:xfrm>
        </p:spPr>
        <p:txBody>
          <a:bodyPr/>
          <a:lstStyle/>
          <a:p>
            <a:pPr>
              <a:lnSpc>
                <a:spcPct val="150000"/>
              </a:lnSpc>
            </a:pPr>
            <a:r>
              <a:rPr lang="en-GB" sz="1100" b="0" dirty="0">
                <a:highlight>
                  <a:srgbClr val="CCFFFF"/>
                </a:highlight>
                <a:latin typeface="OpenDyslexic" panose="00000500000000000000" pitchFamily="50" charset="0"/>
              </a:rPr>
              <a:t>In developing this research study, a rigorous and critical literature review was essential in order to situate the research within existing knowledge, identify what is already well understood, and, crucially, establish where further investigation is warranted. As Wallace and Wray (2016) argue, effective literature reviews move beyond description to interrogate assumptions within a field. Similarly, Hart (2018) emphasises that doctoral-level research requires a structured and transparent engagement with literature to justify both focus and design – read, read, read!</a:t>
            </a:r>
            <a:br>
              <a:rPr lang="en-GB" sz="1100" b="0" dirty="0">
                <a:highlight>
                  <a:srgbClr val="CCFFFF"/>
                </a:highlight>
                <a:latin typeface="OpenDyslexic" panose="00000500000000000000" pitchFamily="50" charset="0"/>
              </a:rPr>
            </a:br>
            <a:br>
              <a:rPr lang="en-GB" sz="1100" b="0" dirty="0">
                <a:latin typeface="OpenDyslexic" panose="00000500000000000000" pitchFamily="50" charset="0"/>
              </a:rPr>
            </a:br>
            <a:r>
              <a:rPr lang="en-GB" sz="1100" b="0" dirty="0">
                <a:highlight>
                  <a:srgbClr val="FFFFCC"/>
                </a:highlight>
                <a:latin typeface="OpenDyslexic" panose="00000500000000000000" pitchFamily="50" charset="0"/>
              </a:rPr>
              <a:t>Deciding on the definitions of the terminology in my research (as displayed) was the first step then the literature was intentionally organised into three interrelated strands; Research on educational visits and learning outside the classroom (</a:t>
            </a:r>
            <a:r>
              <a:rPr lang="en-GB" sz="1100" b="0" dirty="0" err="1">
                <a:highlight>
                  <a:srgbClr val="FFFFCC"/>
                </a:highlight>
                <a:latin typeface="OpenDyslexic" panose="00000500000000000000" pitchFamily="50" charset="0"/>
              </a:rPr>
              <a:t>Rickinson</a:t>
            </a:r>
            <a:r>
              <a:rPr lang="en-GB" sz="1100" b="0" dirty="0">
                <a:highlight>
                  <a:srgbClr val="FFFFCC"/>
                </a:highlight>
                <a:latin typeface="OpenDyslexic" panose="00000500000000000000" pitchFamily="50" charset="0"/>
              </a:rPr>
              <a:t> et al., 2004; Behrendt and Franklin, 2014); Secondly, literature surrounding teacher wellbeing was explored to establish how wellbeing is conceptualised, experienced and influenced by professional demands within teaching (Hargreaves, 1998; Day and Gu, 2010). Finally, and most critically, the literature was reviewed to identify work that explicitly connects teacher wellbeing with educational visits, in order to assess the extent to which teachers’ emotional </a:t>
            </a:r>
            <a:r>
              <a:rPr lang="en-GB" sz="1100" b="0" u="sng" dirty="0">
                <a:highlight>
                  <a:srgbClr val="FFFFCC"/>
                </a:highlight>
                <a:latin typeface="OpenDyslexic" panose="00000500000000000000" pitchFamily="50" charset="0"/>
              </a:rPr>
              <a:t>and</a:t>
            </a:r>
            <a:r>
              <a:rPr lang="en-GB" sz="1100" b="0" dirty="0">
                <a:highlight>
                  <a:srgbClr val="FFFFCC"/>
                </a:highlight>
                <a:latin typeface="OpenDyslexic" panose="00000500000000000000" pitchFamily="50" charset="0"/>
              </a:rPr>
              <a:t> professional experiences of visits have been explored. </a:t>
            </a:r>
            <a:br>
              <a:rPr lang="en-GB" sz="1100" b="0" dirty="0">
                <a:highlight>
                  <a:srgbClr val="FFFFCC"/>
                </a:highlight>
                <a:latin typeface="OpenDyslexic" panose="00000500000000000000" pitchFamily="50" charset="0"/>
              </a:rPr>
            </a:br>
            <a:br>
              <a:rPr lang="en-GB" sz="1100" b="0" dirty="0">
                <a:latin typeface="OpenDyslexic" panose="00000500000000000000" pitchFamily="50" charset="0"/>
              </a:rPr>
            </a:br>
            <a:r>
              <a:rPr lang="en-GB" sz="1100" b="0" dirty="0">
                <a:highlight>
                  <a:srgbClr val="FFCCFF"/>
                </a:highlight>
                <a:latin typeface="OpenDyslexic" panose="00000500000000000000" pitchFamily="50" charset="0"/>
              </a:rPr>
              <a:t>This structured approach enabled a systematic comparison across bodies of literature, supporting what Boote and Beile (2005) describe as an analytical review. While each strand offered valuable insights independently, examining them collectively allowed for a clearer understanding of how curriculum expectations, professional responsibility and wellbeing intersect - an issue that remains underdeveloped within existing research. The findings and gaps arising from this review will be unpacked and synthesised in the following slides.</a:t>
            </a:r>
          </a:p>
        </p:txBody>
      </p:sp>
      <p:sp>
        <p:nvSpPr>
          <p:cNvPr id="4" name="Slide Number Placeholder 3"/>
          <p:cNvSpPr>
            <a:spLocks noGrp="1"/>
          </p:cNvSpPr>
          <p:nvPr>
            <p:ph type="sldNum" sz="quarter" idx="5"/>
          </p:nvPr>
        </p:nvSpPr>
        <p:spPr/>
        <p:txBody>
          <a:bodyPr/>
          <a:lstStyle/>
          <a:p>
            <a:fld id="{7B69DC6E-33C7-4596-8F65-50A38A2F6FF8}" type="slidenum">
              <a:rPr lang="en-GB" smtClean="0"/>
              <a:t>6</a:t>
            </a:fld>
            <a:endParaRPr lang="en-GB"/>
          </a:p>
        </p:txBody>
      </p:sp>
    </p:spTree>
    <p:extLst>
      <p:ext uri="{BB962C8B-B14F-4D97-AF65-F5344CB8AC3E}">
        <p14:creationId xmlns:p14="http://schemas.microsoft.com/office/powerpoint/2010/main" val="190744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76200"/>
            <a:ext cx="1828800" cy="1028700"/>
          </a:xfrm>
        </p:spPr>
      </p:sp>
      <p:sp>
        <p:nvSpPr>
          <p:cNvPr id="3" name="Notes Placeholder 2"/>
          <p:cNvSpPr>
            <a:spLocks noGrp="1"/>
          </p:cNvSpPr>
          <p:nvPr>
            <p:ph type="body" idx="1"/>
          </p:nvPr>
        </p:nvSpPr>
        <p:spPr>
          <a:xfrm>
            <a:off x="114300" y="1219200"/>
            <a:ext cx="6629400" cy="4876800"/>
          </a:xfrm>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000" dirty="0">
                <a:highlight>
                  <a:srgbClr val="CCFFFF"/>
                </a:highlight>
                <a:latin typeface="OpenDyslexic" panose="00000500000000000000" pitchFamily="50" charset="0"/>
              </a:rPr>
              <a:t>Within Welsh context: although Estyn has examined the implementation of educational visits policies in the further education sector, focusing on college leaders’ planning and perceptions of visit impact (Estyn, 2023), there is a notable lack of inspection-level analysis of educational visits in the context of primary schooling in Wales but the FE insights were useful for my research as the report highlights challenges associated with visit planning and risk assessment, echoing broader literature that identifies organisational burdens as central to teachers’ experiences of field trips also acknowledged by Beames, Higgins and Nicol, 2012; </a:t>
            </a:r>
            <a:r>
              <a:rPr lang="en-GB" sz="1000" dirty="0" err="1">
                <a:highlight>
                  <a:srgbClr val="CCFFFF"/>
                </a:highlight>
                <a:latin typeface="OpenDyslexic" panose="00000500000000000000" pitchFamily="50" charset="0"/>
              </a:rPr>
              <a:t>Rickinson</a:t>
            </a:r>
            <a:r>
              <a:rPr lang="en-GB" sz="1000" dirty="0">
                <a:highlight>
                  <a:srgbClr val="CCFFFF"/>
                </a:highlight>
                <a:latin typeface="OpenDyslexic" panose="00000500000000000000" pitchFamily="50" charset="0"/>
              </a:rPr>
              <a:t> et al., 2004). Whilst there is no such report for primary schools from ESTYN, they released a news article in September 2025 highlighting the need for a consistent commitment t the use of authentic and local contexts. Perhaps this is a continuation of Evans (2023) paper critically analysing the autonomy and lack of structured support the Curriculum for Wales offers – if teachers don’t have to participate in educational visits and don’t want to, why would they?!  </a:t>
            </a:r>
            <a:br>
              <a:rPr lang="en-GB" sz="1000" dirty="0">
                <a:latin typeface="OpenDyslexic" panose="00000500000000000000" pitchFamily="50" charset="0"/>
              </a:rPr>
            </a:br>
            <a:br>
              <a:rPr lang="en-GB" sz="1000" dirty="0">
                <a:latin typeface="OpenDyslexic" panose="00000500000000000000" pitchFamily="50" charset="0"/>
              </a:rPr>
            </a:br>
            <a:r>
              <a:rPr lang="en-GB" sz="1000" dirty="0">
                <a:highlight>
                  <a:srgbClr val="FFFFCC"/>
                </a:highlight>
                <a:latin typeface="OpenDyslexic" panose="00000500000000000000" pitchFamily="50" charset="0"/>
              </a:rPr>
              <a:t>The Welsh Government (</a:t>
            </a:r>
            <a:r>
              <a:rPr lang="en-GB" sz="1000" dirty="0" err="1">
                <a:highlight>
                  <a:srgbClr val="FFFFCC"/>
                </a:highlight>
                <a:latin typeface="OpenDyslexic" panose="00000500000000000000" pitchFamily="50" charset="0"/>
              </a:rPr>
              <a:t>nd</a:t>
            </a:r>
            <a:r>
              <a:rPr lang="en-GB" sz="1000" dirty="0">
                <a:highlight>
                  <a:srgbClr val="FFFFCC"/>
                </a:highlight>
                <a:latin typeface="OpenDyslexic" panose="00000500000000000000" pitchFamily="50" charset="0"/>
              </a:rPr>
              <a:t>) </a:t>
            </a:r>
            <a:r>
              <a:rPr lang="en-GB" sz="1000" i="1" dirty="0">
                <a:highlight>
                  <a:srgbClr val="FFFFCC"/>
                </a:highlight>
                <a:latin typeface="OpenDyslexic" panose="00000500000000000000" pitchFamily="50" charset="0"/>
              </a:rPr>
              <a:t>Educational visits and outdoor learning</a:t>
            </a:r>
            <a:r>
              <a:rPr lang="en-GB" sz="1000" dirty="0">
                <a:highlight>
                  <a:srgbClr val="FFFFCC"/>
                </a:highlight>
                <a:latin typeface="OpenDyslexic" panose="00000500000000000000" pitchFamily="50" charset="0"/>
              </a:rPr>
              <a:t> by linking to Outdoor Education Advisers’ Panel (OEAP) National Guidance enlists the responsibility on teachers to ensure safety and quality in off-site activities (Welsh Government, n.d.).</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000" dirty="0">
              <a:highlight>
                <a:srgbClr val="FFFFCC"/>
              </a:highlight>
              <a:latin typeface="OpenDyslexic" panose="00000500000000000000" pitchFamily="50"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1000" dirty="0">
                <a:highlight>
                  <a:srgbClr val="FFCCFF"/>
                </a:highlight>
                <a:latin typeface="OpenDyslexic" panose="00000500000000000000" pitchFamily="50" charset="0"/>
              </a:rPr>
              <a:t>Whilst this sounds challenging, Curriculum for Wales guidance (2020) affirms that authentic learning must enable learners to experience opportunities both indoors and outdoors, providing the foundation for curricular decisions such as educational visits and learning outside the classroom. See QUOTES which demonstrate the requirement!!! </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000" dirty="0">
              <a:highlight>
                <a:srgbClr val="FFCCFF"/>
              </a:highlight>
              <a:latin typeface="OpenDyslexic" panose="00000500000000000000" pitchFamily="50"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1000" dirty="0">
                <a:highlight>
                  <a:srgbClr val="FFCCFF"/>
                </a:highlight>
                <a:latin typeface="OpenDyslexic" panose="00000500000000000000" pitchFamily="50" charset="0"/>
              </a:rPr>
              <a:t>So there is plenty of factual policy and guidance supporting that teachers should partake in education visits – they acknowledge the importance and some even recognise the often vigorous task of the organisation involved without linking to teacher wellbeing (likely because these would not be appropriate docs to do so!). </a:t>
            </a:r>
          </a:p>
          <a:p>
            <a:pPr>
              <a:lnSpc>
                <a:spcPct val="150000"/>
              </a:lnSpc>
            </a:pPr>
            <a:br>
              <a:rPr lang="en-GB" sz="800" dirty="0">
                <a:latin typeface="OpenDyslexic" panose="00000500000000000000" pitchFamily="50" charset="0"/>
              </a:rPr>
            </a:br>
            <a:br>
              <a:rPr lang="en-GB" sz="800" dirty="0">
                <a:latin typeface="OpenDyslexic" panose="00000500000000000000" pitchFamily="50" charset="0"/>
              </a:rPr>
            </a:br>
            <a:endParaRPr lang="en-GB" sz="800" dirty="0">
              <a:latin typeface="OpenDyslexic" panose="00000500000000000000" pitchFamily="50" charset="0"/>
            </a:endParaRPr>
          </a:p>
        </p:txBody>
      </p:sp>
      <p:sp>
        <p:nvSpPr>
          <p:cNvPr id="4" name="Slide Number Placeholder 3"/>
          <p:cNvSpPr>
            <a:spLocks noGrp="1"/>
          </p:cNvSpPr>
          <p:nvPr>
            <p:ph type="sldNum" sz="quarter" idx="5"/>
          </p:nvPr>
        </p:nvSpPr>
        <p:spPr/>
        <p:txBody>
          <a:bodyPr/>
          <a:lstStyle/>
          <a:p>
            <a:fld id="{D1BF5CD8-747E-49B3-B8C5-24F1376A3DE9}" type="slidenum">
              <a:rPr lang="en-GB" smtClean="0"/>
              <a:t>7</a:t>
            </a:fld>
            <a:endParaRPr lang="en-GB"/>
          </a:p>
        </p:txBody>
      </p:sp>
    </p:spTree>
    <p:extLst>
      <p:ext uri="{BB962C8B-B14F-4D97-AF65-F5344CB8AC3E}">
        <p14:creationId xmlns:p14="http://schemas.microsoft.com/office/powerpoint/2010/main" val="2118861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6400" y="171450"/>
            <a:ext cx="3198813" cy="1798638"/>
          </a:xfrm>
        </p:spPr>
      </p:sp>
      <p:sp>
        <p:nvSpPr>
          <p:cNvPr id="3" name="Notes Placeholder 2"/>
          <p:cNvSpPr>
            <a:spLocks noGrp="1"/>
          </p:cNvSpPr>
          <p:nvPr>
            <p:ph type="body" idx="1"/>
          </p:nvPr>
        </p:nvSpPr>
        <p:spPr>
          <a:xfrm>
            <a:off x="152400" y="2362200"/>
            <a:ext cx="6553200" cy="5562600"/>
          </a:xfrm>
        </p:spPr>
        <p:txBody>
          <a:bodyPr/>
          <a:lstStyle/>
          <a:p>
            <a:pPr>
              <a:lnSpc>
                <a:spcPct val="150000"/>
              </a:lnSpc>
            </a:pPr>
            <a:r>
              <a:rPr lang="en-GB" sz="1600" dirty="0">
                <a:highlight>
                  <a:srgbClr val="CCFFFF"/>
                </a:highlight>
                <a:latin typeface="OpenDyslexic" panose="00000500000000000000" pitchFamily="50" charset="0"/>
              </a:rPr>
              <a:t>There were several sources (a sample that I have synthesised here) outlining agreed benefits on educational value and pedagogy – aligning closely with the aims of </a:t>
            </a:r>
            <a:r>
              <a:rPr lang="en-GB" sz="1600" dirty="0" err="1">
                <a:highlight>
                  <a:srgbClr val="CCFFFF"/>
                </a:highlight>
                <a:latin typeface="OpenDyslexic" panose="00000500000000000000" pitchFamily="50" charset="0"/>
              </a:rPr>
              <a:t>Cfw</a:t>
            </a:r>
            <a:r>
              <a:rPr lang="en-GB" sz="1600" dirty="0">
                <a:highlight>
                  <a:srgbClr val="CCFFFF"/>
                </a:highlight>
                <a:latin typeface="OpenDyslexic" panose="00000500000000000000" pitchFamily="50" charset="0"/>
              </a:rPr>
              <a:t>. Critically, they also outline the barriers of educational visits including costs, time constraints, organisation, parental engagement and so on. This, in turn, will impact teachers. However, there was next to no research that explicitly discusses teachers wellbeing as a result of educational visits.  ******CLICK******* </a:t>
            </a:r>
            <a:endParaRPr lang="en-GB" sz="1600" dirty="0">
              <a:highlight>
                <a:srgbClr val="FFCCFF"/>
              </a:highlight>
              <a:latin typeface="OpenDyslexic" panose="00000500000000000000" pitchFamily="50" charset="0"/>
            </a:endParaRPr>
          </a:p>
        </p:txBody>
      </p:sp>
      <p:sp>
        <p:nvSpPr>
          <p:cNvPr id="4" name="Slide Number Placeholder 3"/>
          <p:cNvSpPr>
            <a:spLocks noGrp="1"/>
          </p:cNvSpPr>
          <p:nvPr>
            <p:ph type="sldNum" sz="quarter" idx="5"/>
          </p:nvPr>
        </p:nvSpPr>
        <p:spPr/>
        <p:txBody>
          <a:bodyPr/>
          <a:lstStyle/>
          <a:p>
            <a:fld id="{7B69DC6E-33C7-4596-8F65-50A38A2F6FF8}" type="slidenum">
              <a:rPr lang="en-GB" smtClean="0"/>
              <a:t>8</a:t>
            </a:fld>
            <a:endParaRPr lang="en-GB"/>
          </a:p>
        </p:txBody>
      </p:sp>
    </p:spTree>
    <p:extLst>
      <p:ext uri="{BB962C8B-B14F-4D97-AF65-F5344CB8AC3E}">
        <p14:creationId xmlns:p14="http://schemas.microsoft.com/office/powerpoint/2010/main" val="548173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55626-ABA0-6F45-75E8-B2B8A84AB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17F831-5C31-4AFA-8B40-62A6842E775F}"/>
              </a:ext>
            </a:extLst>
          </p:cNvPr>
          <p:cNvSpPr>
            <a:spLocks noGrp="1" noRot="1" noChangeAspect="1"/>
          </p:cNvSpPr>
          <p:nvPr>
            <p:ph type="sldImg"/>
          </p:nvPr>
        </p:nvSpPr>
        <p:spPr>
          <a:xfrm>
            <a:off x="2209800" y="76200"/>
            <a:ext cx="2436813" cy="1371600"/>
          </a:xfrm>
        </p:spPr>
      </p:sp>
      <p:sp>
        <p:nvSpPr>
          <p:cNvPr id="3" name="Notes Placeholder 2">
            <a:extLst>
              <a:ext uri="{FF2B5EF4-FFF2-40B4-BE49-F238E27FC236}">
                <a16:creationId xmlns:a16="http://schemas.microsoft.com/office/drawing/2014/main" id="{7D9CA44F-D2D7-A997-EA54-025C25785036}"/>
              </a:ext>
            </a:extLst>
          </p:cNvPr>
          <p:cNvSpPr>
            <a:spLocks noGrp="1"/>
          </p:cNvSpPr>
          <p:nvPr>
            <p:ph type="body" idx="1"/>
          </p:nvPr>
        </p:nvSpPr>
        <p:spPr>
          <a:xfrm>
            <a:off x="0" y="1709896"/>
            <a:ext cx="6747510" cy="6705600"/>
          </a:xfrm>
        </p:spPr>
        <p:txBody>
          <a:bodyPr/>
          <a:lstStyle/>
          <a:p>
            <a:pPr>
              <a:lnSpc>
                <a:spcPct val="150000"/>
              </a:lnSpc>
            </a:pPr>
            <a:r>
              <a:rPr lang="en-GB" dirty="0">
                <a:highlight>
                  <a:srgbClr val="FFFFCC"/>
                </a:highlight>
                <a:latin typeface="OpenDyslexic" panose="00000500000000000000" pitchFamily="50" charset="0"/>
              </a:rPr>
              <a:t>Then after months of reading I found one peer reviewed research article that ALMOST links the two (disclosure of the fact that R Dwyer is one of the et al!!)  this is Marchant et al.’s (2019) qualitative case study with an arguably small sample size looking at 3 schools in South Wales to research </a:t>
            </a:r>
            <a:r>
              <a:rPr lang="en-GB" dirty="0" err="1">
                <a:highlight>
                  <a:srgbClr val="FFFFCC"/>
                </a:highlight>
                <a:latin typeface="OpenDyslexic" panose="00000500000000000000" pitchFamily="50" charset="0"/>
              </a:rPr>
              <a:t>teacher;s</a:t>
            </a:r>
            <a:r>
              <a:rPr lang="en-GB" dirty="0">
                <a:highlight>
                  <a:srgbClr val="FFFFCC"/>
                </a:highlight>
                <a:latin typeface="OpenDyslexic" panose="00000500000000000000" pitchFamily="50" charset="0"/>
              </a:rPr>
              <a:t> views on an outdoor curriculum. Their research demonstrates that curriculum-linked learning beyond the classroom can generate a distinctive mix of outcomes for teachers: participants described improvements in pupil engagement and behaviour, but crucially for me they are also reporting teacher benefits such as reduced stress and enhanced job satisfaction - suggesting that outdoor learning may function as a meaningful professional resource under certain conditions. Notably outdoor learning and educational visits are different vehicles.</a:t>
            </a:r>
            <a:endParaRPr lang="en-GB" dirty="0">
              <a:highlight>
                <a:srgbClr val="CC99FF"/>
              </a:highlight>
              <a:latin typeface="OpenDyslexic" panose="00000500000000000000" pitchFamily="50" charset="0"/>
            </a:endParaRPr>
          </a:p>
          <a:p>
            <a:pPr>
              <a:lnSpc>
                <a:spcPct val="150000"/>
              </a:lnSpc>
            </a:pPr>
            <a:endParaRPr lang="en-GB" dirty="0">
              <a:highlight>
                <a:srgbClr val="CCFFFF"/>
              </a:highlight>
              <a:latin typeface="OpenDyslexic" panose="00000500000000000000" pitchFamily="50" charset="0"/>
            </a:endParaRPr>
          </a:p>
          <a:p>
            <a:pPr>
              <a:lnSpc>
                <a:spcPct val="150000"/>
              </a:lnSpc>
            </a:pPr>
            <a:r>
              <a:rPr lang="en-GB" dirty="0">
                <a:highlight>
                  <a:srgbClr val="CCFFFF"/>
                </a:highlight>
                <a:latin typeface="OpenDyslexic" panose="00000500000000000000" pitchFamily="50" charset="0"/>
              </a:rPr>
              <a:t> However, the same study identifies strong implementation barriers, particularly high-stakes curriculum demands such as testing and the need to evidence work, alongside safety, resourcing and confidence concerns, indicating how learning beyond the classroom can also intensify workload and accountability pressures. This pattern aligns with broader evidence that outdoor learning and visits are valued but are shaped by systemic and organisational constraints, including what schools prioritise and how outcomes are recognised. </a:t>
            </a:r>
          </a:p>
          <a:p>
            <a:pPr>
              <a:lnSpc>
                <a:spcPct val="150000"/>
              </a:lnSpc>
            </a:pPr>
            <a:endParaRPr lang="en-GB" dirty="0">
              <a:highlight>
                <a:srgbClr val="FFFFCC"/>
              </a:highlight>
              <a:latin typeface="OpenDyslexic" panose="00000500000000000000" pitchFamily="50" charset="0"/>
            </a:endParaRPr>
          </a:p>
          <a:p>
            <a:pPr>
              <a:lnSpc>
                <a:spcPct val="150000"/>
              </a:lnSpc>
            </a:pPr>
            <a:r>
              <a:rPr lang="en-GB" dirty="0">
                <a:highlight>
                  <a:srgbClr val="FFCCFF"/>
                </a:highlight>
                <a:latin typeface="OpenDyslexic" panose="00000500000000000000" pitchFamily="50" charset="0"/>
              </a:rPr>
              <a:t>When combined, all of these sources strengthen the case for research that foregrounds teachers’ perspectives on how learning beyond the classroom, specifically educational visits, affects their wellbeing. We are dealing with practice that offers both a restorative experience BUT an added job demand.</a:t>
            </a:r>
          </a:p>
        </p:txBody>
      </p:sp>
      <p:sp>
        <p:nvSpPr>
          <p:cNvPr id="4" name="Slide Number Placeholder 3">
            <a:extLst>
              <a:ext uri="{FF2B5EF4-FFF2-40B4-BE49-F238E27FC236}">
                <a16:creationId xmlns:a16="http://schemas.microsoft.com/office/drawing/2014/main" id="{A9E85B16-353D-EAAC-66C3-81A12A09846C}"/>
              </a:ext>
            </a:extLst>
          </p:cNvPr>
          <p:cNvSpPr>
            <a:spLocks noGrp="1"/>
          </p:cNvSpPr>
          <p:nvPr>
            <p:ph type="sldNum" sz="quarter" idx="5"/>
          </p:nvPr>
        </p:nvSpPr>
        <p:spPr/>
        <p:txBody>
          <a:bodyPr/>
          <a:lstStyle/>
          <a:p>
            <a:fld id="{7B69DC6E-33C7-4596-8F65-50A38A2F6FF8}" type="slidenum">
              <a:rPr lang="en-GB" smtClean="0"/>
              <a:t>9</a:t>
            </a:fld>
            <a:endParaRPr lang="en-GB"/>
          </a:p>
        </p:txBody>
      </p:sp>
    </p:spTree>
    <p:extLst>
      <p:ext uri="{BB962C8B-B14F-4D97-AF65-F5344CB8AC3E}">
        <p14:creationId xmlns:p14="http://schemas.microsoft.com/office/powerpoint/2010/main" val="98383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10</a:t>
            </a:fld>
            <a:endParaRPr lang="en-GB"/>
          </a:p>
        </p:txBody>
      </p:sp>
    </p:spTree>
    <p:extLst>
      <p:ext uri="{BB962C8B-B14F-4D97-AF65-F5344CB8AC3E}">
        <p14:creationId xmlns:p14="http://schemas.microsoft.com/office/powerpoint/2010/main" val="3938578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43200" y="152400"/>
            <a:ext cx="1624013" cy="914400"/>
          </a:xfrm>
        </p:spPr>
      </p:sp>
      <p:sp>
        <p:nvSpPr>
          <p:cNvPr id="3" name="Notes Placeholder 2"/>
          <p:cNvSpPr>
            <a:spLocks noGrp="1"/>
          </p:cNvSpPr>
          <p:nvPr>
            <p:ph type="body" idx="1"/>
          </p:nvPr>
        </p:nvSpPr>
        <p:spPr>
          <a:xfrm>
            <a:off x="152400" y="1275556"/>
            <a:ext cx="6629400" cy="3600450"/>
          </a:xfrm>
        </p:spPr>
        <p:txBody>
          <a:bodyPr/>
          <a:lstStyle/>
          <a:p>
            <a:pPr>
              <a:lnSpc>
                <a:spcPct val="150000"/>
              </a:lnSpc>
            </a:pPr>
            <a:r>
              <a:rPr lang="en-GB" sz="1100" dirty="0">
                <a:highlight>
                  <a:srgbClr val="CC99FF"/>
                </a:highlight>
                <a:latin typeface="OpenDyslexic" panose="00000500000000000000" pitchFamily="50" charset="0"/>
              </a:rPr>
              <a:t>To summarise the literature review, it consistently highlighted that visits are positioned as powerful learning opportunities for pupils, yet are enacted within complex professional and organisational contexts for teachers (</a:t>
            </a:r>
            <a:r>
              <a:rPr lang="en-GB" sz="1100" dirty="0" err="1">
                <a:highlight>
                  <a:srgbClr val="CC99FF"/>
                </a:highlight>
                <a:latin typeface="OpenDyslexic" panose="00000500000000000000" pitchFamily="50" charset="0"/>
              </a:rPr>
              <a:t>Rickinson</a:t>
            </a:r>
            <a:r>
              <a:rPr lang="en-GB" sz="1100" dirty="0">
                <a:highlight>
                  <a:srgbClr val="CC99FF"/>
                </a:highlight>
                <a:latin typeface="OpenDyslexic" panose="00000500000000000000" pitchFamily="50" charset="0"/>
              </a:rPr>
              <a:t> </a:t>
            </a:r>
            <a:r>
              <a:rPr lang="en-GB" sz="1100" i="1" dirty="0">
                <a:highlight>
                  <a:srgbClr val="CC99FF"/>
                </a:highlight>
                <a:latin typeface="OpenDyslexic" panose="00000500000000000000" pitchFamily="50" charset="0"/>
              </a:rPr>
              <a:t>et al.</a:t>
            </a:r>
            <a:r>
              <a:rPr lang="en-GB" sz="1100" dirty="0">
                <a:highlight>
                  <a:srgbClr val="CC99FF"/>
                </a:highlight>
                <a:latin typeface="OpenDyslexic" panose="00000500000000000000" pitchFamily="50" charset="0"/>
              </a:rPr>
              <a:t>, 2004; Anderson </a:t>
            </a:r>
            <a:r>
              <a:rPr lang="en-GB" sz="1100" i="1" dirty="0">
                <a:highlight>
                  <a:srgbClr val="CC99FF"/>
                </a:highlight>
                <a:latin typeface="OpenDyslexic" panose="00000500000000000000" pitchFamily="50" charset="0"/>
              </a:rPr>
              <a:t>et al.</a:t>
            </a:r>
            <a:r>
              <a:rPr lang="en-GB" sz="1100" dirty="0">
                <a:highlight>
                  <a:srgbClr val="CC99FF"/>
                </a:highlight>
                <a:latin typeface="OpenDyslexic" panose="00000500000000000000" pitchFamily="50" charset="0"/>
              </a:rPr>
              <a:t>, 2006; Ellis </a:t>
            </a:r>
            <a:r>
              <a:rPr lang="en-GB" sz="1100" i="1" dirty="0">
                <a:highlight>
                  <a:srgbClr val="CC99FF"/>
                </a:highlight>
                <a:latin typeface="OpenDyslexic" panose="00000500000000000000" pitchFamily="50" charset="0"/>
              </a:rPr>
              <a:t>et al.</a:t>
            </a:r>
            <a:r>
              <a:rPr lang="en-GB" sz="1100" dirty="0">
                <a:highlight>
                  <a:srgbClr val="CC99FF"/>
                </a:highlight>
                <a:latin typeface="OpenDyslexic" panose="00000500000000000000" pitchFamily="50" charset="0"/>
              </a:rPr>
              <a:t>, 2024).</a:t>
            </a:r>
          </a:p>
          <a:p>
            <a:pPr>
              <a:lnSpc>
                <a:spcPct val="150000"/>
              </a:lnSpc>
            </a:pPr>
            <a:br>
              <a:rPr lang="en-GB" sz="1100" dirty="0">
                <a:latin typeface="OpenDyslexic" panose="00000500000000000000" pitchFamily="50" charset="0"/>
              </a:rPr>
            </a:br>
            <a:r>
              <a:rPr lang="en-GB" sz="1100" dirty="0">
                <a:highlight>
                  <a:srgbClr val="FFFFCC"/>
                </a:highlight>
                <a:latin typeface="OpenDyslexic" panose="00000500000000000000" pitchFamily="50" charset="0"/>
              </a:rPr>
              <a:t>In refining my research focus, I initially considered three possible lines of inquiry, each of which emerged directly from gaps and tensions identified in the literature.</a:t>
            </a:r>
            <a:br>
              <a:rPr lang="en-GB" sz="1100" dirty="0">
                <a:highlight>
                  <a:srgbClr val="FFFFCC"/>
                </a:highlight>
                <a:latin typeface="OpenDyslexic" panose="00000500000000000000" pitchFamily="50" charset="0"/>
              </a:rPr>
            </a:br>
            <a:endParaRPr lang="en-GB" sz="1100" dirty="0">
              <a:highlight>
                <a:srgbClr val="FFFFCC"/>
              </a:highlight>
              <a:latin typeface="OpenDyslexic" panose="00000500000000000000" pitchFamily="50" charset="0"/>
            </a:endParaRPr>
          </a:p>
          <a:p>
            <a:pPr>
              <a:lnSpc>
                <a:spcPct val="150000"/>
              </a:lnSpc>
            </a:pPr>
            <a:r>
              <a:rPr lang="en-GB" sz="1100" dirty="0">
                <a:highlight>
                  <a:srgbClr val="FFCCFF"/>
                </a:highlight>
                <a:latin typeface="OpenDyslexic" panose="00000500000000000000" pitchFamily="50" charset="0"/>
              </a:rPr>
              <a:t>The first  (CLICK) potential focus explored whether educational visits influence teacher–student relationships. This was informed by literature suggesting that shared experiences beyond the classroom can reshape classroom dynamics and relational practices (Hargreaves, 1998; Marchant </a:t>
            </a:r>
            <a:r>
              <a:rPr lang="en-GB" sz="1100" i="1" dirty="0">
                <a:highlight>
                  <a:srgbClr val="FFCCFF"/>
                </a:highlight>
                <a:latin typeface="OpenDyslexic" panose="00000500000000000000" pitchFamily="50" charset="0"/>
              </a:rPr>
              <a:t>et al.</a:t>
            </a:r>
            <a:r>
              <a:rPr lang="en-GB" sz="1100" dirty="0">
                <a:highlight>
                  <a:srgbClr val="FFCCFF"/>
                </a:highlight>
                <a:latin typeface="OpenDyslexic" panose="00000500000000000000" pitchFamily="50" charset="0"/>
              </a:rPr>
              <a:t>, 2019). However, on critical reflection, this line of inquiry was too broad for the scope of this study. Teacher–student relationships are shaped by a wide range of contextual, emotional and systemic factors, making it complex within a small-scale study. (click)</a:t>
            </a:r>
            <a:br>
              <a:rPr lang="en-GB" sz="1100" dirty="0">
                <a:highlight>
                  <a:srgbClr val="FFCCFF"/>
                </a:highlight>
                <a:latin typeface="OpenDyslexic" panose="00000500000000000000" pitchFamily="50" charset="0"/>
              </a:rPr>
            </a:br>
            <a:endParaRPr lang="en-GB" sz="1100" dirty="0">
              <a:highlight>
                <a:srgbClr val="FFCCFF"/>
              </a:highlight>
              <a:latin typeface="OpenDyslexic" panose="00000500000000000000" pitchFamily="50" charset="0"/>
            </a:endParaRPr>
          </a:p>
          <a:p>
            <a:pPr>
              <a:lnSpc>
                <a:spcPct val="150000"/>
              </a:lnSpc>
            </a:pPr>
            <a:r>
              <a:rPr lang="en-GB" sz="1100" dirty="0">
                <a:highlight>
                  <a:srgbClr val="CCFFFF"/>
                </a:highlight>
                <a:latin typeface="OpenDyslexic" panose="00000500000000000000" pitchFamily="50" charset="0"/>
              </a:rPr>
              <a:t>The second (CLICK)potential focus considered the long-term impact of educational visits on classroom dynamics (Fuller </a:t>
            </a:r>
            <a:r>
              <a:rPr lang="en-GB" sz="1100" i="1" dirty="0">
                <a:highlight>
                  <a:srgbClr val="CCFFFF"/>
                </a:highlight>
                <a:latin typeface="OpenDyslexic" panose="00000500000000000000" pitchFamily="50" charset="0"/>
              </a:rPr>
              <a:t>et al.</a:t>
            </a:r>
            <a:r>
              <a:rPr lang="en-GB" sz="1100" dirty="0">
                <a:highlight>
                  <a:srgbClr val="CCFFFF"/>
                </a:highlight>
                <a:latin typeface="OpenDyslexic" panose="00000500000000000000" pitchFamily="50" charset="0"/>
              </a:rPr>
              <a:t>, 2017; </a:t>
            </a:r>
            <a:r>
              <a:rPr lang="en-GB" sz="1100" dirty="0" err="1">
                <a:highlight>
                  <a:srgbClr val="CCFFFF"/>
                </a:highlight>
                <a:latin typeface="OpenDyslexic" panose="00000500000000000000" pitchFamily="50" charset="0"/>
              </a:rPr>
              <a:t>Rickinson</a:t>
            </a:r>
            <a:r>
              <a:rPr lang="en-GB" sz="1100" dirty="0">
                <a:highlight>
                  <a:srgbClr val="CCFFFF"/>
                </a:highlight>
                <a:latin typeface="OpenDyslexic" panose="00000500000000000000" pitchFamily="50" charset="0"/>
              </a:rPr>
              <a:t> </a:t>
            </a:r>
            <a:r>
              <a:rPr lang="en-GB" sz="1100" i="1" dirty="0">
                <a:highlight>
                  <a:srgbClr val="CCFFFF"/>
                </a:highlight>
                <a:latin typeface="OpenDyslexic" panose="00000500000000000000" pitchFamily="50" charset="0"/>
              </a:rPr>
              <a:t>et al.</a:t>
            </a:r>
            <a:r>
              <a:rPr lang="en-GB" sz="1100" dirty="0">
                <a:highlight>
                  <a:srgbClr val="CCFFFF"/>
                </a:highlight>
                <a:latin typeface="OpenDyslexic" panose="00000500000000000000" pitchFamily="50" charset="0"/>
              </a:rPr>
              <a:t>, 2004). While I found this theoretically compelling, this question would have required a longitudinal research design in order to ethically and rigorously capture change over time. Again, given the pilot-scale nature of this study and its time constraints, this approach was not methodologically appropriate at this stage. (click)</a:t>
            </a:r>
            <a:br>
              <a:rPr lang="en-GB" sz="1100" dirty="0">
                <a:highlight>
                  <a:srgbClr val="CCFFFF"/>
                </a:highlight>
                <a:latin typeface="OpenDyslexic" panose="00000500000000000000" pitchFamily="50" charset="0"/>
              </a:rPr>
            </a:br>
            <a:endParaRPr lang="en-GB" sz="1100" dirty="0">
              <a:highlight>
                <a:srgbClr val="CCFFFF"/>
              </a:highlight>
              <a:latin typeface="OpenDyslexic" panose="00000500000000000000" pitchFamily="50" charset="0"/>
            </a:endParaRPr>
          </a:p>
          <a:p>
            <a:pPr>
              <a:lnSpc>
                <a:spcPct val="150000"/>
              </a:lnSpc>
            </a:pPr>
            <a:r>
              <a:rPr lang="en-GB" sz="1100" dirty="0">
                <a:highlight>
                  <a:srgbClr val="FFCCFF"/>
                </a:highlight>
                <a:latin typeface="OpenDyslexic" panose="00000500000000000000" pitchFamily="50" charset="0"/>
              </a:rPr>
              <a:t>The third possible focus (click) examined barriers to schools taking children on educational visits, such as the challenges suggested by Anderson and Zhang, 2003 and Steward, 2008). However, I ultimately rejected this because it was conceptually loaded, assuming the existence of barriers rather than allowing teachers’ perspectives to emerge inductively. This risked reinforcing deficit-based narratives and narrowing the analytical lens prematurely - something I have grown to be far more aware of and am now keen to simply explore in research! (click)</a:t>
            </a:r>
          </a:p>
          <a:p>
            <a:pPr>
              <a:lnSpc>
                <a:spcPct val="150000"/>
              </a:lnSpc>
            </a:pPr>
            <a:endParaRPr lang="en-GB" sz="1100" dirty="0">
              <a:latin typeface="OpenDyslexic" panose="00000500000000000000" pitchFamily="50" charset="0"/>
            </a:endParaRPr>
          </a:p>
        </p:txBody>
      </p:sp>
      <p:sp>
        <p:nvSpPr>
          <p:cNvPr id="4" name="Slide Number Placeholder 3"/>
          <p:cNvSpPr>
            <a:spLocks noGrp="1"/>
          </p:cNvSpPr>
          <p:nvPr>
            <p:ph type="sldNum" sz="quarter" idx="5"/>
          </p:nvPr>
        </p:nvSpPr>
        <p:spPr/>
        <p:txBody>
          <a:bodyPr/>
          <a:lstStyle/>
          <a:p>
            <a:fld id="{7B69DC6E-33C7-4596-8F65-50A38A2F6FF8}" type="slidenum">
              <a:rPr lang="en-GB" smtClean="0"/>
              <a:t>11</a:t>
            </a:fld>
            <a:endParaRPr lang="en-GB"/>
          </a:p>
        </p:txBody>
      </p:sp>
    </p:spTree>
    <p:extLst>
      <p:ext uri="{BB962C8B-B14F-4D97-AF65-F5344CB8AC3E}">
        <p14:creationId xmlns:p14="http://schemas.microsoft.com/office/powerpoint/2010/main" val="4216024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89213" y="34925"/>
            <a:ext cx="1677987" cy="944563"/>
          </a:xfrm>
        </p:spPr>
      </p:sp>
      <p:sp>
        <p:nvSpPr>
          <p:cNvPr id="3" name="Notes Placeholder 2"/>
          <p:cNvSpPr>
            <a:spLocks noGrp="1"/>
          </p:cNvSpPr>
          <p:nvPr>
            <p:ph type="body" idx="1"/>
          </p:nvPr>
        </p:nvSpPr>
        <p:spPr>
          <a:xfrm>
            <a:off x="152400" y="1143000"/>
            <a:ext cx="6551612" cy="6324600"/>
          </a:xfrm>
        </p:spPr>
        <p:txBody>
          <a:bodyPr/>
          <a:lstStyle/>
          <a:p>
            <a:pPr>
              <a:lnSpc>
                <a:spcPct val="150000"/>
              </a:lnSpc>
            </a:pPr>
            <a:r>
              <a:rPr lang="en-GB" sz="1100" dirty="0">
                <a:highlight>
                  <a:srgbClr val="FFFFCC"/>
                </a:highlight>
                <a:latin typeface="OpenDyslexic" panose="00000500000000000000" pitchFamily="50" charset="0"/>
              </a:rPr>
              <a:t>Critically engaging with the previous options led to the development of an exploratory research focus responding directly to gaps in the literature, where teacher wellbeing is often implied but rarely foregrounded, despite evidence that educational visits involve significant emotional labour, responsibility and workload acknowledged by Dillon </a:t>
            </a:r>
            <a:r>
              <a:rPr lang="en-GB" sz="1100" i="1" dirty="0">
                <a:highlight>
                  <a:srgbClr val="FFFFCC"/>
                </a:highlight>
                <a:latin typeface="OpenDyslexic" panose="00000500000000000000" pitchFamily="50" charset="0"/>
              </a:rPr>
              <a:t>et al.</a:t>
            </a:r>
            <a:r>
              <a:rPr lang="en-GB" sz="1100" dirty="0">
                <a:highlight>
                  <a:srgbClr val="FFFFCC"/>
                </a:highlight>
                <a:latin typeface="OpenDyslexic" panose="00000500000000000000" pitchFamily="50" charset="0"/>
              </a:rPr>
              <a:t>, 2006 and Deschamps </a:t>
            </a:r>
            <a:r>
              <a:rPr lang="en-GB" sz="1100" i="1" dirty="0">
                <a:highlight>
                  <a:srgbClr val="FFFFCC"/>
                </a:highlight>
                <a:latin typeface="OpenDyslexic" panose="00000500000000000000" pitchFamily="50" charset="0"/>
              </a:rPr>
              <a:t>et al.</a:t>
            </a:r>
            <a:r>
              <a:rPr lang="en-GB" sz="1100" dirty="0">
                <a:highlight>
                  <a:srgbClr val="FFFFCC"/>
                </a:highlight>
                <a:latin typeface="OpenDyslexic" panose="00000500000000000000" pitchFamily="50" charset="0"/>
              </a:rPr>
              <a:t>, 2022. The final research question, displayed, therefore reflects a deliberate narrowing of focus that is theoretically grounded, methodologically appropriate, and responsive to the perceptions of teachers working within the Welsh primary context.</a:t>
            </a:r>
          </a:p>
          <a:p>
            <a:pPr>
              <a:lnSpc>
                <a:spcPct val="150000"/>
              </a:lnSpc>
            </a:pPr>
            <a:endParaRPr lang="en-GB" sz="1100" dirty="0">
              <a:highlight>
                <a:srgbClr val="FFFFCC"/>
              </a:highlight>
              <a:latin typeface="OpenDyslexic" panose="00000500000000000000" pitchFamily="50" charset="0"/>
            </a:endParaRPr>
          </a:p>
          <a:p>
            <a:pPr>
              <a:lnSpc>
                <a:spcPct val="150000"/>
              </a:lnSpc>
            </a:pPr>
            <a:r>
              <a:rPr lang="en-GB" sz="1100" dirty="0">
                <a:highlight>
                  <a:srgbClr val="CCFFFF"/>
                </a:highlight>
                <a:latin typeface="OpenDyslexic" panose="00000500000000000000" pitchFamily="50" charset="0"/>
              </a:rPr>
              <a:t>As Gary Thomas (2017) argues, research questions in educational research should be focused, proportionate and designed to explore complexity, rather than attempting to establish direct causal relationships where multiple interacting factors are at play. By centring the question on </a:t>
            </a:r>
            <a:r>
              <a:rPr lang="en-GB" sz="1100" i="1" dirty="0">
                <a:highlight>
                  <a:srgbClr val="CCFFFF"/>
                </a:highlight>
                <a:latin typeface="OpenDyslexic" panose="00000500000000000000" pitchFamily="50" charset="0"/>
              </a:rPr>
              <a:t>teachers’ perceptions</a:t>
            </a:r>
            <a:r>
              <a:rPr lang="en-GB" sz="1100" dirty="0">
                <a:highlight>
                  <a:srgbClr val="CCFFFF"/>
                </a:highlight>
                <a:latin typeface="OpenDyslexic" panose="00000500000000000000" pitchFamily="50" charset="0"/>
              </a:rPr>
              <a:t>, this study recognises that wellbeing is shaped through professional expectations, policy contexts and everyday teaching practice, rather than being a fixed or measurable outcome.</a:t>
            </a:r>
            <a:br>
              <a:rPr lang="en-GB" sz="1100" dirty="0">
                <a:latin typeface="OpenDyslexic" panose="00000500000000000000" pitchFamily="50" charset="0"/>
              </a:rPr>
            </a:br>
            <a:endParaRPr lang="en-GB" sz="1100" dirty="0">
              <a:latin typeface="OpenDyslexic" panose="00000500000000000000" pitchFamily="50" charset="0"/>
            </a:endParaRPr>
          </a:p>
          <a:p>
            <a:pPr>
              <a:lnSpc>
                <a:spcPct val="150000"/>
              </a:lnSpc>
            </a:pPr>
            <a:r>
              <a:rPr lang="en-GB" sz="1100" dirty="0">
                <a:highlight>
                  <a:srgbClr val="CC99FF"/>
                </a:highlight>
                <a:latin typeface="OpenDyslexic" panose="00000500000000000000" pitchFamily="50" charset="0"/>
              </a:rPr>
              <a:t>Similarly,  Flick (2018) emphasises that research questions should be open, flexible and sensitive to context, enabling participants to construct meaning through their responses. Framing the question around how teachers </a:t>
            </a:r>
            <a:r>
              <a:rPr lang="en-GB" sz="1100" i="1" dirty="0">
                <a:highlight>
                  <a:srgbClr val="CC99FF"/>
                </a:highlight>
                <a:latin typeface="OpenDyslexic" panose="00000500000000000000" pitchFamily="50" charset="0"/>
              </a:rPr>
              <a:t>perceive</a:t>
            </a:r>
            <a:r>
              <a:rPr lang="en-GB" sz="1100" dirty="0">
                <a:highlight>
                  <a:srgbClr val="CC99FF"/>
                </a:highlight>
                <a:latin typeface="OpenDyslexic" panose="00000500000000000000" pitchFamily="50" charset="0"/>
              </a:rPr>
              <a:t> the impact of educational visits aligns with a constructivist approach, allowing teachers to articulate their own understandings without imposing predefined categories or assumptions.</a:t>
            </a:r>
          </a:p>
          <a:p>
            <a:pPr>
              <a:lnSpc>
                <a:spcPct val="150000"/>
              </a:lnSpc>
            </a:pPr>
            <a:endParaRPr lang="en-GB" sz="1100" dirty="0">
              <a:latin typeface="OpenDyslexic" panose="00000500000000000000" pitchFamily="50" charset="0"/>
            </a:endParaRPr>
          </a:p>
          <a:p>
            <a:pPr>
              <a:lnSpc>
                <a:spcPct val="150000"/>
              </a:lnSpc>
            </a:pPr>
            <a:r>
              <a:rPr lang="en-GB" sz="1100" dirty="0">
                <a:highlight>
                  <a:srgbClr val="FFCCFF"/>
                </a:highlight>
                <a:latin typeface="OpenDyslexic" panose="00000500000000000000" pitchFamily="50" charset="0"/>
              </a:rPr>
              <a:t>CLICK </a:t>
            </a:r>
            <a:r>
              <a:rPr lang="en-GB" sz="1100" dirty="0" err="1">
                <a:highlight>
                  <a:srgbClr val="FFCCFF"/>
                </a:highlight>
                <a:latin typeface="OpenDyslexic" panose="00000500000000000000" pitchFamily="50" charset="0"/>
              </a:rPr>
              <a:t>CLICK</a:t>
            </a:r>
            <a:r>
              <a:rPr lang="en-GB" sz="1100" dirty="0">
                <a:highlight>
                  <a:srgbClr val="FFCCFF"/>
                </a:highlight>
                <a:latin typeface="OpenDyslexic" panose="00000500000000000000" pitchFamily="50" charset="0"/>
              </a:rPr>
              <a:t> </a:t>
            </a:r>
            <a:r>
              <a:rPr lang="en-GB" sz="1100" dirty="0" err="1">
                <a:highlight>
                  <a:srgbClr val="FFCCFF"/>
                </a:highlight>
                <a:latin typeface="OpenDyslexic" panose="00000500000000000000" pitchFamily="50" charset="0"/>
              </a:rPr>
              <a:t>CLICK</a:t>
            </a:r>
            <a:r>
              <a:rPr lang="en-GB" sz="1100" dirty="0">
                <a:highlight>
                  <a:srgbClr val="FFCCFF"/>
                </a:highlight>
                <a:latin typeface="OpenDyslexic" panose="00000500000000000000" pitchFamily="50" charset="0"/>
              </a:rPr>
              <a:t> The focus on Year 5 teachers provides a clear and bounded context, ensuring depth rather than breadth, while the emphasis on educational visits responds directly to gaps in the literature where, as demonstrated, teachers’ wellbeing is often acknowledged implicitly but rarely examined explicitly. The research question is (hopefully) therefore intentionally exploratory, contextually grounded and methodologically aligned with a constructivist inquiry.</a:t>
            </a:r>
          </a:p>
          <a:p>
            <a:pPr>
              <a:lnSpc>
                <a:spcPct val="150000"/>
              </a:lnSpc>
            </a:pPr>
            <a:endParaRPr lang="en-GB" sz="1100" dirty="0">
              <a:latin typeface="OpenDyslexic" panose="00000500000000000000" pitchFamily="50" charset="0"/>
            </a:endParaRPr>
          </a:p>
        </p:txBody>
      </p:sp>
      <p:sp>
        <p:nvSpPr>
          <p:cNvPr id="4" name="Slide Number Placeholder 3"/>
          <p:cNvSpPr>
            <a:spLocks noGrp="1"/>
          </p:cNvSpPr>
          <p:nvPr>
            <p:ph type="sldNum" sz="quarter" idx="5"/>
          </p:nvPr>
        </p:nvSpPr>
        <p:spPr/>
        <p:txBody>
          <a:bodyPr/>
          <a:lstStyle/>
          <a:p>
            <a:fld id="{7B69DC6E-33C7-4596-8F65-50A38A2F6FF8}" type="slidenum">
              <a:rPr lang="en-GB" smtClean="0"/>
              <a:t>12</a:t>
            </a:fld>
            <a:endParaRPr lang="en-GB"/>
          </a:p>
        </p:txBody>
      </p:sp>
    </p:spTree>
    <p:extLst>
      <p:ext uri="{BB962C8B-B14F-4D97-AF65-F5344CB8AC3E}">
        <p14:creationId xmlns:p14="http://schemas.microsoft.com/office/powerpoint/2010/main" val="24298008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13</a:t>
            </a:fld>
            <a:endParaRPr lang="en-GB"/>
          </a:p>
        </p:txBody>
      </p:sp>
    </p:spTree>
    <p:extLst>
      <p:ext uri="{BB962C8B-B14F-4D97-AF65-F5344CB8AC3E}">
        <p14:creationId xmlns:p14="http://schemas.microsoft.com/office/powerpoint/2010/main" val="1135444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DE22A-D8CA-1FEA-4A65-8364DC7B9A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0C58BE-959C-4860-10E2-C781BBFD97D2}"/>
              </a:ext>
            </a:extLst>
          </p:cNvPr>
          <p:cNvSpPr>
            <a:spLocks noGrp="1" noRot="1" noChangeAspect="1"/>
          </p:cNvSpPr>
          <p:nvPr>
            <p:ph type="sldImg"/>
          </p:nvPr>
        </p:nvSpPr>
        <p:spPr>
          <a:xfrm>
            <a:off x="2647950" y="22225"/>
            <a:ext cx="1562100" cy="879475"/>
          </a:xfrm>
        </p:spPr>
      </p:sp>
      <p:sp>
        <p:nvSpPr>
          <p:cNvPr id="3" name="Notes Placeholder 2">
            <a:extLst>
              <a:ext uri="{FF2B5EF4-FFF2-40B4-BE49-F238E27FC236}">
                <a16:creationId xmlns:a16="http://schemas.microsoft.com/office/drawing/2014/main" id="{8F39B9C8-9BD6-4079-DC08-9442BE678460}"/>
              </a:ext>
            </a:extLst>
          </p:cNvPr>
          <p:cNvSpPr>
            <a:spLocks noGrp="1"/>
          </p:cNvSpPr>
          <p:nvPr>
            <p:ph type="body" idx="1"/>
          </p:nvPr>
        </p:nvSpPr>
        <p:spPr>
          <a:xfrm>
            <a:off x="228600" y="971550"/>
            <a:ext cx="6400800" cy="3600450"/>
          </a:xfrm>
        </p:spPr>
        <p:txBody>
          <a:bodyPr/>
          <a:lstStyle/>
          <a:p>
            <a:pPr>
              <a:lnSpc>
                <a:spcPct val="150000"/>
              </a:lnSpc>
            </a:pPr>
            <a:r>
              <a:rPr lang="en-GB" sz="850" dirty="0">
                <a:highlight>
                  <a:srgbClr val="FFCCFF"/>
                </a:highlight>
                <a:latin typeface="OpenDyslexic" panose="00000500000000000000" pitchFamily="50" charset="0"/>
              </a:rPr>
              <a:t>In order to examine Year 5 teachers’ perceptions of how educational visits impact their wellbeing, it is necessary to adopt a theoretical framework that recognises wellbeing as complex, multidimensional and contextually shaped. </a:t>
            </a:r>
          </a:p>
          <a:p>
            <a:pPr>
              <a:lnSpc>
                <a:spcPct val="150000"/>
              </a:lnSpc>
            </a:pPr>
            <a:endParaRPr lang="en-GB" sz="850" dirty="0">
              <a:highlight>
                <a:srgbClr val="CCFFFF"/>
              </a:highlight>
              <a:latin typeface="OpenDyslexic" panose="00000500000000000000" pitchFamily="50" charset="0"/>
            </a:endParaRPr>
          </a:p>
          <a:p>
            <a:pPr>
              <a:lnSpc>
                <a:spcPct val="150000"/>
              </a:lnSpc>
            </a:pPr>
            <a:r>
              <a:rPr lang="en-GB" sz="850" dirty="0">
                <a:highlight>
                  <a:srgbClr val="CCFFFF"/>
                </a:highlight>
                <a:latin typeface="OpenDyslexic" panose="00000500000000000000" pitchFamily="50" charset="0"/>
              </a:rPr>
              <a:t>To conceptualise wellbeing within my research, three established frameworks were drawn upon: PERMA (Seligman, 2011), the Job Demands–Resources model (Bakker and </a:t>
            </a:r>
            <a:r>
              <a:rPr lang="en-GB" sz="850" dirty="0" err="1">
                <a:highlight>
                  <a:srgbClr val="CCFFFF"/>
                </a:highlight>
                <a:latin typeface="OpenDyslexic" panose="00000500000000000000" pitchFamily="50" charset="0"/>
              </a:rPr>
              <a:t>Dmerouti</a:t>
            </a:r>
            <a:r>
              <a:rPr lang="en-GB" sz="850" dirty="0">
                <a:highlight>
                  <a:srgbClr val="CCFFFF"/>
                </a:highlight>
                <a:latin typeface="OpenDyslexic" panose="00000500000000000000" pitchFamily="50" charset="0"/>
              </a:rPr>
              <a:t>, 2007) and self-Determination Theory. Each offers a different, but complementary, lens on wellbeing.</a:t>
            </a:r>
          </a:p>
          <a:p>
            <a:pPr>
              <a:lnSpc>
                <a:spcPct val="150000"/>
              </a:lnSpc>
            </a:pPr>
            <a:endParaRPr lang="en-GB" sz="850" dirty="0">
              <a:highlight>
                <a:srgbClr val="CCFFFF"/>
              </a:highlight>
              <a:latin typeface="OpenDyslexic" panose="00000500000000000000" pitchFamily="50" charset="0"/>
            </a:endParaRPr>
          </a:p>
          <a:p>
            <a:pPr>
              <a:lnSpc>
                <a:spcPct val="150000"/>
              </a:lnSpc>
            </a:pPr>
            <a:r>
              <a:rPr lang="en-GB" sz="850" dirty="0">
                <a:highlight>
                  <a:srgbClr val="FFFFCC"/>
                </a:highlight>
                <a:latin typeface="OpenDyslexic" panose="00000500000000000000" pitchFamily="50" charset="0"/>
              </a:rPr>
              <a:t>The PERMA model provides a useful starting point by identifying five key elements of wellbeing: within educational contexts, these dimensions have been used to conceptualise emotional wellbeing through enjoyment, motivation, professional purpose and relational connection (Kern et al., 2015; Noble and McGrath, 2015). In the context of educational visits, PERMA offers a way of understanding how experiences beyond the classroom may enhance wellbeing through shared experiences and teacher–pupil interactions (</a:t>
            </a:r>
            <a:r>
              <a:rPr lang="en-GB" sz="850" dirty="0" err="1">
                <a:highlight>
                  <a:srgbClr val="FFFFCC"/>
                </a:highlight>
                <a:latin typeface="OpenDyslexic" panose="00000500000000000000" pitchFamily="50" charset="0"/>
              </a:rPr>
              <a:t>Rickinson</a:t>
            </a:r>
            <a:r>
              <a:rPr lang="en-GB" sz="850" dirty="0">
                <a:highlight>
                  <a:srgbClr val="FFFFCC"/>
                </a:highlight>
                <a:latin typeface="OpenDyslexic" panose="00000500000000000000" pitchFamily="50" charset="0"/>
              </a:rPr>
              <a:t> et al., 2004; Beames, Higgins and Nicol, 2012). However, PERMA has been criticised by Furlong 2015 and Noble and McGrath 2015 for its predominantly individualistic focus, tending to privilege personal traits and behaviours rather than response to situations. </a:t>
            </a:r>
          </a:p>
          <a:p>
            <a:pPr>
              <a:lnSpc>
                <a:spcPct val="150000"/>
              </a:lnSpc>
            </a:pPr>
            <a:endParaRPr lang="en-GB" sz="850" dirty="0">
              <a:highlight>
                <a:srgbClr val="FFFFCC"/>
              </a:highlight>
              <a:latin typeface="OpenDyslexic" panose="00000500000000000000" pitchFamily="50" charset="0"/>
            </a:endParaRPr>
          </a:p>
          <a:p>
            <a:pPr>
              <a:lnSpc>
                <a:spcPct val="150000"/>
              </a:lnSpc>
            </a:pPr>
            <a:r>
              <a:rPr lang="en-GB" sz="850" dirty="0">
                <a:highlight>
                  <a:srgbClr val="CCFFFF"/>
                </a:highlight>
                <a:latin typeface="OpenDyslexic" panose="00000500000000000000" pitchFamily="50" charset="0"/>
              </a:rPr>
              <a:t>A growing body of research demonstrates that teacher wellbeing is significantly influenced by workload, accountability pressures, leadership practices and institutional culture this research includes the work of Hargreaves, 1998; Day and Gu, 2010; </a:t>
            </a:r>
            <a:r>
              <a:rPr lang="en-GB" sz="850" dirty="0" err="1">
                <a:highlight>
                  <a:srgbClr val="CCFFFF"/>
                </a:highlight>
                <a:latin typeface="OpenDyslexic" panose="00000500000000000000" pitchFamily="50" charset="0"/>
              </a:rPr>
              <a:t>Viac</a:t>
            </a:r>
            <a:r>
              <a:rPr lang="en-GB" sz="850" dirty="0">
                <a:highlight>
                  <a:srgbClr val="CCFFFF"/>
                </a:highlight>
                <a:latin typeface="OpenDyslexic" panose="00000500000000000000" pitchFamily="50" charset="0"/>
              </a:rPr>
              <a:t> and Fraser, 2020). To address this limitation, the Job Demands–Resources (JD-R) model developed by Bakker and Demerouti, 2007; and synthesised by Schaufeli and Taris, 2014; provides an important complementary perspective. The JD-R model conceptualises wellbeing as shaped by the balance between job demands (such as workload, emotional labour and responsibility) and job resources, including autonomy, support and meaningful professional experiences. This model is particularly relevant to educational visits, which may simultaneously increase demands through planning, risk management and heightened responsibility, while also acting as resources by offering professional renewal, creativity and relational connection (Dillon et al., 2006; Deschamps et al., 2022). Although the JD-R model has been widely applied to classroom contexts, there remains limited research exploring how atypical teaching environments, such as residential or off-site visits, may alter the demand -resource balance - representing a clear gap that this research may address.</a:t>
            </a:r>
            <a:br>
              <a:rPr lang="en-GB" sz="850" dirty="0">
                <a:highlight>
                  <a:srgbClr val="CCFFFF"/>
                </a:highlight>
                <a:latin typeface="OpenDyslexic" panose="00000500000000000000" pitchFamily="50" charset="0"/>
              </a:rPr>
            </a:br>
            <a:endParaRPr lang="en-GB" sz="850" dirty="0">
              <a:highlight>
                <a:srgbClr val="CCFFFF"/>
              </a:highlight>
              <a:latin typeface="OpenDyslexic" panose="00000500000000000000" pitchFamily="50" charset="0"/>
            </a:endParaRPr>
          </a:p>
          <a:p>
            <a:pPr>
              <a:lnSpc>
                <a:spcPct val="150000"/>
              </a:lnSpc>
            </a:pPr>
            <a:r>
              <a:rPr lang="en-GB" sz="850" dirty="0">
                <a:highlight>
                  <a:srgbClr val="FFCCFF"/>
                </a:highlight>
                <a:latin typeface="OpenDyslexic" panose="00000500000000000000" pitchFamily="50" charset="0"/>
              </a:rPr>
              <a:t>A third framework is the work of Deci and Ryan in 2002 with the development of the Self-Determination Theory (SDT) focusing on the psychological needs underpinning wellbeing (as displayed). These needs are highly relevant to teachers’ experiences during educational visits. Visits may support autonomy through increased professional freedom and pedagogical flexibility (Ryan and Deci, 2017), competence through successfully leading unfamiliar learning experiences and managing new contexts (Guay et al., 2008), and relatedness through strengthened relationships with pupils and colleagues in less formal and collaborative settings (Niemiec and Ryan, 2009; Marchant et al., 2019). While SDT has informed a wide range of pupil-focused wellbeing and motivation initiatives, its application to teacher wellbeing, particularly in outdoor or residential contexts, remains under-explored (Cook and Hemming, 2011), further justifying its inclusion within my research.</a:t>
            </a:r>
          </a:p>
          <a:p>
            <a:pPr>
              <a:lnSpc>
                <a:spcPct val="150000"/>
              </a:lnSpc>
            </a:pPr>
            <a:endParaRPr lang="en-GB" sz="850" dirty="0">
              <a:latin typeface="OpenDyslexic" panose="00000500000000000000" pitchFamily="50" charset="0"/>
            </a:endParaRPr>
          </a:p>
          <a:p>
            <a:pPr>
              <a:lnSpc>
                <a:spcPct val="150000"/>
              </a:lnSpc>
            </a:pPr>
            <a:endParaRPr lang="en-GB" sz="850" dirty="0">
              <a:latin typeface="OpenDyslexic" panose="00000500000000000000" pitchFamily="50" charset="0"/>
            </a:endParaRPr>
          </a:p>
        </p:txBody>
      </p:sp>
      <p:sp>
        <p:nvSpPr>
          <p:cNvPr id="4" name="Slide Number Placeholder 3">
            <a:extLst>
              <a:ext uri="{FF2B5EF4-FFF2-40B4-BE49-F238E27FC236}">
                <a16:creationId xmlns:a16="http://schemas.microsoft.com/office/drawing/2014/main" id="{41AF8E5A-4ABB-68E2-BACF-3D7975924BAB}"/>
              </a:ext>
            </a:extLst>
          </p:cNvPr>
          <p:cNvSpPr>
            <a:spLocks noGrp="1"/>
          </p:cNvSpPr>
          <p:nvPr>
            <p:ph type="sldNum" sz="quarter" idx="5"/>
          </p:nvPr>
        </p:nvSpPr>
        <p:spPr/>
        <p:txBody>
          <a:bodyPr/>
          <a:lstStyle/>
          <a:p>
            <a:fld id="{7B69DC6E-33C7-4596-8F65-50A38A2F6FF8}" type="slidenum">
              <a:rPr lang="en-GB" smtClean="0"/>
              <a:t>14</a:t>
            </a:fld>
            <a:endParaRPr lang="en-GB"/>
          </a:p>
        </p:txBody>
      </p:sp>
    </p:spTree>
    <p:extLst>
      <p:ext uri="{BB962C8B-B14F-4D97-AF65-F5344CB8AC3E}">
        <p14:creationId xmlns:p14="http://schemas.microsoft.com/office/powerpoint/2010/main" val="2417352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FA636-2595-86CC-E443-CD9EBD1C0E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57DB1B-A0B6-07C0-0EA4-92FC84DDE1E2}"/>
              </a:ext>
            </a:extLst>
          </p:cNvPr>
          <p:cNvSpPr>
            <a:spLocks noGrp="1" noRot="1" noChangeAspect="1"/>
          </p:cNvSpPr>
          <p:nvPr>
            <p:ph type="sldImg"/>
          </p:nvPr>
        </p:nvSpPr>
        <p:spPr>
          <a:xfrm>
            <a:off x="2438400" y="228600"/>
            <a:ext cx="2400300" cy="1350963"/>
          </a:xfrm>
        </p:spPr>
      </p:sp>
      <p:sp>
        <p:nvSpPr>
          <p:cNvPr id="3" name="Notes Placeholder 2">
            <a:extLst>
              <a:ext uri="{FF2B5EF4-FFF2-40B4-BE49-F238E27FC236}">
                <a16:creationId xmlns:a16="http://schemas.microsoft.com/office/drawing/2014/main" id="{617388C8-56A1-585E-C808-F7A7852A1177}"/>
              </a:ext>
            </a:extLst>
          </p:cNvPr>
          <p:cNvSpPr>
            <a:spLocks noGrp="1"/>
          </p:cNvSpPr>
          <p:nvPr>
            <p:ph type="body" idx="1"/>
          </p:nvPr>
        </p:nvSpPr>
        <p:spPr>
          <a:xfrm>
            <a:off x="228600" y="1676400"/>
            <a:ext cx="6400800" cy="3600450"/>
          </a:xfrm>
        </p:spPr>
        <p:txBody>
          <a:bodyPr/>
          <a:lstStyle/>
          <a:p>
            <a:pPr>
              <a:lnSpc>
                <a:spcPct val="150000"/>
              </a:lnSpc>
            </a:pPr>
            <a:r>
              <a:rPr lang="en-GB" sz="1100" dirty="0">
                <a:highlight>
                  <a:srgbClr val="CCFFFF"/>
                </a:highlight>
                <a:latin typeface="OpenDyslexic" panose="00000500000000000000" pitchFamily="50" charset="0"/>
              </a:rPr>
              <a:t>It is important to clarify the ontological and epistemological assumptions that underpin this research, as these shape how knowledge is understood and how the research has been designed. </a:t>
            </a:r>
          </a:p>
          <a:p>
            <a:pPr>
              <a:lnSpc>
                <a:spcPct val="150000"/>
              </a:lnSpc>
            </a:pPr>
            <a:endParaRPr lang="en-GB" sz="1100" dirty="0">
              <a:latin typeface="OpenDyslexic" panose="00000500000000000000" pitchFamily="50" charset="0"/>
            </a:endParaRPr>
          </a:p>
          <a:p>
            <a:pPr>
              <a:lnSpc>
                <a:spcPct val="150000"/>
              </a:lnSpc>
            </a:pPr>
            <a:r>
              <a:rPr lang="en-GB" sz="1100" dirty="0">
                <a:highlight>
                  <a:srgbClr val="FFFFCC"/>
                </a:highlight>
                <a:latin typeface="OpenDyslexic" panose="00000500000000000000" pitchFamily="50" charset="0"/>
              </a:rPr>
              <a:t>Ontologically, the study is positioned within a relativist perspective, which assumes that there is no single, objective reality of teacher wellbeing. Instead, wellbeing is understood as multiple, contextual and socially situated, shaped by teachers’ professional experiences, school environments and wider policy contexts – discussed by Crotty, 1998 and Gary Thomas, 2017. From this position, the impact of educational visits on wellbeing is not a fixed phenomenon to be discovered, but something that is experienced and interpreted differently by individual teachers.</a:t>
            </a:r>
            <a:br>
              <a:rPr lang="en-GB" sz="1100" dirty="0">
                <a:highlight>
                  <a:srgbClr val="FFFFCC"/>
                </a:highlight>
                <a:latin typeface="OpenDyslexic" panose="00000500000000000000" pitchFamily="50" charset="0"/>
              </a:rPr>
            </a:br>
            <a:endParaRPr lang="en-GB" sz="1100" dirty="0">
              <a:highlight>
                <a:srgbClr val="FFFFCC"/>
              </a:highlight>
              <a:latin typeface="OpenDyslexic" panose="00000500000000000000" pitchFamily="50" charset="0"/>
            </a:endParaRPr>
          </a:p>
          <a:p>
            <a:pPr>
              <a:lnSpc>
                <a:spcPct val="150000"/>
              </a:lnSpc>
            </a:pPr>
            <a:r>
              <a:rPr lang="en-GB" sz="1100" dirty="0">
                <a:highlight>
                  <a:srgbClr val="FFCCFF"/>
                </a:highlight>
                <a:latin typeface="OpenDyslexic" panose="00000500000000000000" pitchFamily="50" charset="0"/>
              </a:rPr>
              <a:t>Epistemologically, the study adopts a constructionist stance, recognising that knowledge about wellbeing is constructed through social interaction, reflection and meaning-making, rather than accessed through objective measurement supported by Crotty, 1998;  and Flick, 2018. This aligns closely with the research question, which seeks to explore how teachers </a:t>
            </a:r>
            <a:r>
              <a:rPr lang="en-GB" sz="1100" i="1" dirty="0">
                <a:highlight>
                  <a:srgbClr val="FFCCFF"/>
                </a:highlight>
                <a:latin typeface="OpenDyslexic" panose="00000500000000000000" pitchFamily="50" charset="0"/>
              </a:rPr>
              <a:t>perceive</a:t>
            </a:r>
            <a:r>
              <a:rPr lang="en-GB" sz="1100" dirty="0">
                <a:highlight>
                  <a:srgbClr val="FFCCFF"/>
                </a:highlight>
                <a:latin typeface="OpenDyslexic" panose="00000500000000000000" pitchFamily="50" charset="0"/>
              </a:rPr>
              <a:t> the impact of educational visits on their wellbeing, foregrounding teachers’ own interpretations rather than imposing predefined categories.</a:t>
            </a:r>
            <a:br>
              <a:rPr lang="en-GB" sz="1100" dirty="0">
                <a:highlight>
                  <a:srgbClr val="FFCCFF"/>
                </a:highlight>
                <a:latin typeface="OpenDyslexic" panose="00000500000000000000" pitchFamily="50" charset="0"/>
              </a:rPr>
            </a:br>
            <a:endParaRPr lang="en-GB" sz="1100" dirty="0">
              <a:highlight>
                <a:srgbClr val="FFCCFF"/>
              </a:highlight>
              <a:latin typeface="OpenDyslexic" panose="00000500000000000000" pitchFamily="50" charset="0"/>
            </a:endParaRPr>
          </a:p>
          <a:p>
            <a:pPr>
              <a:lnSpc>
                <a:spcPct val="150000"/>
              </a:lnSpc>
            </a:pPr>
            <a:r>
              <a:rPr lang="en-GB" sz="1100" dirty="0">
                <a:highlight>
                  <a:srgbClr val="D6F296"/>
                </a:highlight>
                <a:latin typeface="OpenDyslexic" panose="00000500000000000000" pitchFamily="50" charset="0"/>
              </a:rPr>
              <a:t>Taken together, these ontological and epistemological positions situate the study within a constructivist paradigm, where understanding is generated through participants’ accounts and contextualised meanings.  According to Thomas, 2017 and Flick 2018 this alignment has provided a clear rationale for the use of a slightly mixed method approach </a:t>
            </a:r>
            <a:r>
              <a:rPr lang="en-GB" sz="1100" dirty="0" err="1">
                <a:highlight>
                  <a:srgbClr val="D6F296"/>
                </a:highlight>
                <a:latin typeface="OpenDyslexic" panose="00000500000000000000" pitchFamily="50" charset="0"/>
              </a:rPr>
              <a:t>centering</a:t>
            </a:r>
            <a:r>
              <a:rPr lang="en-GB" sz="1100" dirty="0">
                <a:highlight>
                  <a:srgbClr val="D6F296"/>
                </a:highlight>
                <a:latin typeface="OpenDyslexic" panose="00000500000000000000" pitchFamily="50" charset="0"/>
              </a:rPr>
              <a:t> largely on a qualitative survey, supported by reflective tools, and ensures coherence between the research question, theoretical framework and methodological choices.</a:t>
            </a:r>
          </a:p>
          <a:p>
            <a:pPr>
              <a:lnSpc>
                <a:spcPct val="150000"/>
              </a:lnSpc>
            </a:pPr>
            <a:endParaRPr lang="en-GB" sz="1100" dirty="0">
              <a:latin typeface="OpenDyslexic" panose="00000500000000000000" pitchFamily="50" charset="0"/>
            </a:endParaRPr>
          </a:p>
        </p:txBody>
      </p:sp>
      <p:sp>
        <p:nvSpPr>
          <p:cNvPr id="4" name="Slide Number Placeholder 3">
            <a:extLst>
              <a:ext uri="{FF2B5EF4-FFF2-40B4-BE49-F238E27FC236}">
                <a16:creationId xmlns:a16="http://schemas.microsoft.com/office/drawing/2014/main" id="{B122837D-383A-7F13-9857-ADF9A6B64CB2}"/>
              </a:ext>
            </a:extLst>
          </p:cNvPr>
          <p:cNvSpPr>
            <a:spLocks noGrp="1"/>
          </p:cNvSpPr>
          <p:nvPr>
            <p:ph type="sldNum" sz="quarter" idx="5"/>
          </p:nvPr>
        </p:nvSpPr>
        <p:spPr/>
        <p:txBody>
          <a:bodyPr/>
          <a:lstStyle/>
          <a:p>
            <a:fld id="{7B69DC6E-33C7-4596-8F65-50A38A2F6FF8}" type="slidenum">
              <a:rPr lang="en-GB" smtClean="0"/>
              <a:t>15</a:t>
            </a:fld>
            <a:endParaRPr lang="en-GB"/>
          </a:p>
        </p:txBody>
      </p:sp>
    </p:spTree>
    <p:extLst>
      <p:ext uri="{BB962C8B-B14F-4D97-AF65-F5344CB8AC3E}">
        <p14:creationId xmlns:p14="http://schemas.microsoft.com/office/powerpoint/2010/main" val="2810124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18B827-1330-CB01-E639-F0A2AE5182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2FA4A0-77EE-A5C9-87C1-4ACC1454F074}"/>
              </a:ext>
            </a:extLst>
          </p:cNvPr>
          <p:cNvSpPr>
            <a:spLocks noGrp="1" noRot="1" noChangeAspect="1"/>
          </p:cNvSpPr>
          <p:nvPr>
            <p:ph type="sldImg"/>
          </p:nvPr>
        </p:nvSpPr>
        <p:spPr>
          <a:xfrm>
            <a:off x="2705100" y="152400"/>
            <a:ext cx="1447800" cy="814388"/>
          </a:xfrm>
        </p:spPr>
      </p:sp>
      <p:sp>
        <p:nvSpPr>
          <p:cNvPr id="3" name="Notes Placeholder 2">
            <a:extLst>
              <a:ext uri="{FF2B5EF4-FFF2-40B4-BE49-F238E27FC236}">
                <a16:creationId xmlns:a16="http://schemas.microsoft.com/office/drawing/2014/main" id="{534B0B4F-E453-9351-C6D7-1CC9EF1A5284}"/>
              </a:ext>
            </a:extLst>
          </p:cNvPr>
          <p:cNvSpPr>
            <a:spLocks noGrp="1"/>
          </p:cNvSpPr>
          <p:nvPr>
            <p:ph type="body" idx="1"/>
          </p:nvPr>
        </p:nvSpPr>
        <p:spPr>
          <a:xfrm>
            <a:off x="114300" y="1066800"/>
            <a:ext cx="6629400" cy="3600450"/>
          </a:xfrm>
        </p:spPr>
        <p:txBody>
          <a:bodyPr/>
          <a:lstStyle/>
          <a:p>
            <a:pPr>
              <a:lnSpc>
                <a:spcPct val="150000"/>
              </a:lnSpc>
            </a:pPr>
            <a:r>
              <a:rPr lang="en-GB" sz="900" dirty="0">
                <a:highlight>
                  <a:srgbClr val="D6F296"/>
                </a:highlight>
                <a:latin typeface="OpenDyslexic" panose="00000500000000000000" pitchFamily="50" charset="0"/>
              </a:rPr>
              <a:t>In response to the research question a qualitatively driven mixed-methods approach has been adopted. This design was selected to balance breadth and depth, while ensuring that teachers’ voices and interpretations remain central to the analysis.</a:t>
            </a:r>
            <a:br>
              <a:rPr lang="en-GB" sz="900" dirty="0">
                <a:latin typeface="OpenDyslexic" panose="00000500000000000000" pitchFamily="50" charset="0"/>
              </a:rPr>
            </a:br>
            <a:endParaRPr lang="en-GB" sz="900" dirty="0">
              <a:latin typeface="OpenDyslexic" panose="00000500000000000000" pitchFamily="50" charset="0"/>
            </a:endParaRPr>
          </a:p>
          <a:p>
            <a:pPr>
              <a:lnSpc>
                <a:spcPct val="150000"/>
              </a:lnSpc>
            </a:pPr>
            <a:r>
              <a:rPr lang="en-GB" sz="900" dirty="0">
                <a:highlight>
                  <a:srgbClr val="FFFFCC"/>
                </a:highlight>
                <a:latin typeface="OpenDyslexic" panose="00000500000000000000" pitchFamily="50" charset="0"/>
              </a:rPr>
              <a:t>The study begins with an online survey administered through Qualtrics. This survey incorporates a small number of scaled items, informed by wellbeing frameworks such as PERMA and the Job Demands–Resources model (Seligman, 2011; Bakker and Demerouti, 2007). These items are not intended to measure wellbeing objectively or generate generalisable claims, but rather to provide descriptive contextual grounding and to prompt reflection. Each scaled response is accompanied by an open-text box, allowing participants to explain and contextualise their selections in their own words. In this way, the survey functions as a reflective tool, rather than a measurement instrument.</a:t>
            </a:r>
            <a:br>
              <a:rPr lang="en-GB" sz="900" dirty="0">
                <a:highlight>
                  <a:srgbClr val="FFFFCC"/>
                </a:highlight>
                <a:latin typeface="OpenDyslexic" panose="00000500000000000000" pitchFamily="50" charset="0"/>
              </a:rPr>
            </a:br>
            <a:endParaRPr lang="en-GB" sz="900" dirty="0">
              <a:highlight>
                <a:srgbClr val="FFFFCC"/>
              </a:highlight>
              <a:latin typeface="OpenDyslexic" panose="00000500000000000000" pitchFamily="50" charset="0"/>
            </a:endParaRPr>
          </a:p>
          <a:p>
            <a:pPr>
              <a:lnSpc>
                <a:spcPct val="150000"/>
              </a:lnSpc>
            </a:pPr>
            <a:r>
              <a:rPr lang="en-GB" sz="900" dirty="0">
                <a:highlight>
                  <a:srgbClr val="FFCCFF"/>
                </a:highlight>
                <a:latin typeface="OpenDyslexic" panose="00000500000000000000" pitchFamily="50" charset="0"/>
              </a:rPr>
              <a:t>The inclusion of a limited quantitative element can be critiqued within constructivist research for risking an implicit objectification of experience. However, academics such as Flick (2018) and Thomas (2017) argue that mixed approaches can be epistemologically coherent where numerical data are used descriptively and subordinated to qualitative interpretation. In this study, the qualitative data remain analytically dominant, and the scaled responses serve only to support meaning-making rather than replace it.</a:t>
            </a:r>
          </a:p>
          <a:p>
            <a:pPr>
              <a:lnSpc>
                <a:spcPct val="150000"/>
              </a:lnSpc>
            </a:pPr>
            <a:r>
              <a:rPr lang="en-GB" sz="900" dirty="0">
                <a:highlight>
                  <a:srgbClr val="CCFFFF"/>
                </a:highlight>
                <a:latin typeface="OpenDyslexic" panose="00000500000000000000" pitchFamily="50" charset="0"/>
              </a:rPr>
              <a:t>To explore teachers’ experiences in greater depth, semi-structured interviews could be used as the primary method. Semi-structured interviewing is well suited to constructivist research, as it allows participants to articulate their perceptions, priorities and interpretations while providing sufficient structure to ensure alignment with the research aims (Kvale and Brinkmann, 2009). This method is particularly appropriate when exploring wellbeing, which is recognised as complex, relational and emotionally situated within teaching practice (Hargreaves, 1998; Day and Gu, 2010). HOWEVER as the timescale for this pilot is limited I have chosen to not include this element. But may consider it in the future as the use of interviews also addresses limitations within the existing literature on educational visits, where teacher wellbeing is often inferred indirectly through workload or organisational concerns rather than explored explicitly through teachers’ own accounts (</a:t>
            </a:r>
            <a:r>
              <a:rPr lang="en-GB" sz="900" dirty="0" err="1">
                <a:highlight>
                  <a:srgbClr val="CCFFFF"/>
                </a:highlight>
                <a:latin typeface="OpenDyslexic" panose="00000500000000000000" pitchFamily="50" charset="0"/>
              </a:rPr>
              <a:t>Rickinson</a:t>
            </a:r>
            <a:r>
              <a:rPr lang="en-GB" sz="900" dirty="0">
                <a:highlight>
                  <a:srgbClr val="CCFFFF"/>
                </a:highlight>
                <a:latin typeface="OpenDyslexic" panose="00000500000000000000" pitchFamily="50" charset="0"/>
              </a:rPr>
              <a:t> et al., 2004; Dillon et al., 2006). </a:t>
            </a:r>
            <a:br>
              <a:rPr lang="en-GB" sz="900" dirty="0">
                <a:latin typeface="OpenDyslexic" panose="00000500000000000000" pitchFamily="50" charset="0"/>
              </a:rPr>
            </a:br>
            <a:br>
              <a:rPr lang="en-GB" sz="900" dirty="0">
                <a:highlight>
                  <a:srgbClr val="CC99FF"/>
                </a:highlight>
                <a:latin typeface="OpenDyslexic" panose="00000500000000000000" pitchFamily="50" charset="0"/>
              </a:rPr>
            </a:br>
            <a:r>
              <a:rPr lang="en-GB" sz="900" dirty="0">
                <a:highlight>
                  <a:srgbClr val="CC99FF"/>
                </a:highlight>
                <a:latin typeface="OpenDyslexic" panose="00000500000000000000" pitchFamily="50" charset="0"/>
              </a:rPr>
              <a:t>Data analysis is conducted using thematic analysis, allowing patterns of meaning to be identified across participants while remaining grounded in individual accounts (Braun and Clarke, 2006). This approach aligns with the study’s constructivist stance by recognising that themes are not discovered but actively constructed through engagement with the data.</a:t>
            </a:r>
          </a:p>
          <a:p>
            <a:pPr>
              <a:lnSpc>
                <a:spcPct val="150000"/>
              </a:lnSpc>
            </a:pPr>
            <a:r>
              <a:rPr lang="en-GB" sz="900" dirty="0">
                <a:highlight>
                  <a:srgbClr val="CC99FF"/>
                </a:highlight>
                <a:latin typeface="OpenDyslexic" panose="00000500000000000000" pitchFamily="50" charset="0"/>
              </a:rPr>
              <a:t>Overall, this methodological design provides a coherent and defensible approach to exploring teachers’ perceptions of wellbeing in relation to educational visits. It balances structure with openness, supports reflexive meaning-making, and remains critically aligned with the study’s philosophical and theoretical foundations.</a:t>
            </a:r>
          </a:p>
          <a:p>
            <a:pPr>
              <a:lnSpc>
                <a:spcPct val="150000"/>
              </a:lnSpc>
            </a:pPr>
            <a:endParaRPr lang="en-GB" sz="900" dirty="0">
              <a:latin typeface="OpenDyslexic" panose="00000500000000000000" pitchFamily="50" charset="0"/>
            </a:endParaRPr>
          </a:p>
        </p:txBody>
      </p:sp>
      <p:sp>
        <p:nvSpPr>
          <p:cNvPr id="4" name="Slide Number Placeholder 3">
            <a:extLst>
              <a:ext uri="{FF2B5EF4-FFF2-40B4-BE49-F238E27FC236}">
                <a16:creationId xmlns:a16="http://schemas.microsoft.com/office/drawing/2014/main" id="{CBB502C2-C241-CEB6-FA84-D7C64FE27A35}"/>
              </a:ext>
            </a:extLst>
          </p:cNvPr>
          <p:cNvSpPr>
            <a:spLocks noGrp="1"/>
          </p:cNvSpPr>
          <p:nvPr>
            <p:ph type="sldNum" sz="quarter" idx="5"/>
          </p:nvPr>
        </p:nvSpPr>
        <p:spPr/>
        <p:txBody>
          <a:bodyPr/>
          <a:lstStyle/>
          <a:p>
            <a:fld id="{7B69DC6E-33C7-4596-8F65-50A38A2F6FF8}" type="slidenum">
              <a:rPr lang="en-GB" smtClean="0"/>
              <a:t>16</a:t>
            </a:fld>
            <a:endParaRPr lang="en-GB"/>
          </a:p>
        </p:txBody>
      </p:sp>
    </p:spTree>
    <p:extLst>
      <p:ext uri="{BB962C8B-B14F-4D97-AF65-F5344CB8AC3E}">
        <p14:creationId xmlns:p14="http://schemas.microsoft.com/office/powerpoint/2010/main" val="27938470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Onion</a:t>
            </a:r>
          </a:p>
        </p:txBody>
      </p:sp>
      <p:sp>
        <p:nvSpPr>
          <p:cNvPr id="4" name="Slide Number Placeholder 3"/>
          <p:cNvSpPr>
            <a:spLocks noGrp="1"/>
          </p:cNvSpPr>
          <p:nvPr>
            <p:ph type="sldNum" sz="quarter" idx="5"/>
          </p:nvPr>
        </p:nvSpPr>
        <p:spPr/>
        <p:txBody>
          <a:bodyPr/>
          <a:lstStyle/>
          <a:p>
            <a:fld id="{7B69DC6E-33C7-4596-8F65-50A38A2F6FF8}" type="slidenum">
              <a:rPr lang="en-GB" smtClean="0"/>
              <a:t>17</a:t>
            </a:fld>
            <a:endParaRPr lang="en-GB"/>
          </a:p>
        </p:txBody>
      </p:sp>
    </p:spTree>
    <p:extLst>
      <p:ext uri="{BB962C8B-B14F-4D97-AF65-F5344CB8AC3E}">
        <p14:creationId xmlns:p14="http://schemas.microsoft.com/office/powerpoint/2010/main" val="33759362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90800" y="152400"/>
            <a:ext cx="1897063" cy="1066800"/>
          </a:xfrm>
        </p:spPr>
      </p:sp>
      <p:sp>
        <p:nvSpPr>
          <p:cNvPr id="3" name="Notes Placeholder 2"/>
          <p:cNvSpPr>
            <a:spLocks noGrp="1"/>
          </p:cNvSpPr>
          <p:nvPr>
            <p:ph type="body" idx="1"/>
          </p:nvPr>
        </p:nvSpPr>
        <p:spPr>
          <a:xfrm>
            <a:off x="153193" y="1351756"/>
            <a:ext cx="6551613" cy="3600450"/>
          </a:xfrm>
        </p:spPr>
        <p:txBody>
          <a:bodyPr/>
          <a:lstStyle/>
          <a:p>
            <a:pPr>
              <a:lnSpc>
                <a:spcPct val="150000"/>
              </a:lnSpc>
            </a:pPr>
            <a:r>
              <a:rPr lang="en-GB" sz="900" dirty="0">
                <a:highlight>
                  <a:srgbClr val="FFCCFF"/>
                </a:highlight>
                <a:latin typeface="OpenDyslexic" panose="00000500000000000000" pitchFamily="50" charset="0"/>
              </a:rPr>
              <a:t>The research can be positioned within the framework of the research onion (Saunders et al, 2007) which emphasises coherence between philosophical stance, research design and methodological choices. This framework has provided a solid check to ensure the research design is progressing. CLICK</a:t>
            </a:r>
            <a:br>
              <a:rPr lang="en-GB" sz="900" dirty="0">
                <a:highlight>
                  <a:srgbClr val="FFCCFF"/>
                </a:highlight>
                <a:latin typeface="OpenDyslexic" panose="00000500000000000000" pitchFamily="50" charset="0"/>
              </a:rPr>
            </a:br>
            <a:endParaRPr lang="en-GB" sz="900" dirty="0">
              <a:latin typeface="OpenDyslexic" panose="00000500000000000000" pitchFamily="50"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900" dirty="0">
                <a:highlight>
                  <a:srgbClr val="CCFFFF"/>
                </a:highlight>
                <a:latin typeface="OpenDyslexic" panose="00000500000000000000" pitchFamily="50" charset="0"/>
              </a:rPr>
              <a:t>At the outer layer, constructivist –wellbeing is socially constructed through their context. . Study is about meaning making. *click*</a:t>
            </a:r>
            <a:br>
              <a:rPr lang="en-GB" sz="900" dirty="0">
                <a:highlight>
                  <a:srgbClr val="CCFFFF"/>
                </a:highlight>
                <a:latin typeface="OpenDyslexic" panose="00000500000000000000" pitchFamily="50" charset="0"/>
              </a:rPr>
            </a:br>
            <a:endParaRPr lang="en-GB" sz="900" dirty="0">
              <a:highlight>
                <a:srgbClr val="CCFFFF"/>
              </a:highlight>
              <a:latin typeface="OpenDyslexic" panose="00000500000000000000" pitchFamily="50"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900" dirty="0">
                <a:highlight>
                  <a:srgbClr val="FFFFCC"/>
                </a:highlight>
                <a:latin typeface="OpenDyslexic" panose="00000500000000000000" pitchFamily="50" charset="0"/>
              </a:rPr>
              <a:t>I have adopted a primarily inductive approach, seeking to explore how teachers perceive and articulate the impact of educational visits on their wellbeing. However, the design also incorporates a limited, supportive quantitative element (with a Leuven type scale) to help structure reflection rather than to generate generalisable claims. *click*</a:t>
            </a:r>
            <a:br>
              <a:rPr lang="en-GB" sz="900" dirty="0">
                <a:highlight>
                  <a:srgbClr val="FFFFCC"/>
                </a:highlight>
                <a:latin typeface="OpenDyslexic" panose="00000500000000000000" pitchFamily="50" charset="0"/>
              </a:rPr>
            </a:br>
            <a:endParaRPr lang="en-GB" sz="900" dirty="0">
              <a:highlight>
                <a:srgbClr val="CCFFFF"/>
              </a:highlight>
              <a:latin typeface="OpenDyslexic" panose="00000500000000000000" pitchFamily="50" charset="0"/>
            </a:endParaRPr>
          </a:p>
          <a:p>
            <a:pPr>
              <a:lnSpc>
                <a:spcPct val="150000"/>
              </a:lnSpc>
            </a:pPr>
            <a:r>
              <a:rPr lang="en-GB" sz="900" dirty="0">
                <a:highlight>
                  <a:srgbClr val="D6F296"/>
                </a:highlight>
                <a:latin typeface="OpenDyslexic" panose="00000500000000000000" pitchFamily="50" charset="0"/>
              </a:rPr>
              <a:t>The methodology - qualitatively driven mixed methods. While the study is grounded in qualitative inquiry to understand </a:t>
            </a:r>
            <a:r>
              <a:rPr lang="en-GB" sz="900" i="1" dirty="0">
                <a:highlight>
                  <a:srgbClr val="D6F296"/>
                </a:highlight>
                <a:latin typeface="OpenDyslexic" panose="00000500000000000000" pitchFamily="50" charset="0"/>
              </a:rPr>
              <a:t>how</a:t>
            </a:r>
            <a:r>
              <a:rPr lang="en-GB" sz="900" dirty="0">
                <a:highlight>
                  <a:srgbClr val="D6F296"/>
                </a:highlight>
                <a:latin typeface="OpenDyslexic" panose="00000500000000000000" pitchFamily="50" charset="0"/>
              </a:rPr>
              <a:t> teachers feel not just </a:t>
            </a:r>
            <a:r>
              <a:rPr lang="en-GB" sz="900" i="1" dirty="0">
                <a:highlight>
                  <a:srgbClr val="D6F296"/>
                </a:highlight>
                <a:latin typeface="OpenDyslexic" panose="00000500000000000000" pitchFamily="50" charset="0"/>
              </a:rPr>
              <a:t>what</a:t>
            </a:r>
            <a:r>
              <a:rPr lang="en-GB" sz="900" dirty="0">
                <a:highlight>
                  <a:srgbClr val="D6F296"/>
                </a:highlight>
                <a:latin typeface="OpenDyslexic" panose="00000500000000000000" pitchFamily="50" charset="0"/>
              </a:rPr>
              <a:t> they feel, it incorporates an adapted Leuven wellbeing scale as a reflective prompt within a Qualtrics questionnaire. Teachers are invited to indicate how specific aspects of educational visits make them feel, with each scaled response immediately followed by an open dialogue box allowing participants to explain, contextualise and elaborate on their responses in their own words. *click*</a:t>
            </a:r>
          </a:p>
          <a:p>
            <a:pPr>
              <a:lnSpc>
                <a:spcPct val="150000"/>
              </a:lnSpc>
            </a:pPr>
            <a:endParaRPr lang="en-GB" sz="900" dirty="0">
              <a:latin typeface="OpenDyslexic" panose="00000500000000000000" pitchFamily="50" charset="0"/>
            </a:endParaRPr>
          </a:p>
          <a:p>
            <a:pPr>
              <a:lnSpc>
                <a:spcPct val="150000"/>
              </a:lnSpc>
            </a:pPr>
            <a:r>
              <a:rPr lang="en-GB" sz="900" dirty="0">
                <a:highlight>
                  <a:srgbClr val="FFFFCC"/>
                </a:highlight>
                <a:latin typeface="OpenDyslexic" panose="00000500000000000000" pitchFamily="50" charset="0"/>
              </a:rPr>
              <a:t>The research strategy is a small-scale exploratory study using an online Qualtrics survey to enable accessibility and consistency across participants, particularly within a busy professional context. The specifics of this survey will be shared shortly. *click*</a:t>
            </a:r>
          </a:p>
          <a:p>
            <a:pPr>
              <a:lnSpc>
                <a:spcPct val="150000"/>
              </a:lnSpc>
            </a:pPr>
            <a:endParaRPr lang="en-GB" sz="900" dirty="0">
              <a:highlight>
                <a:srgbClr val="FFFFCC"/>
              </a:highlight>
              <a:latin typeface="OpenDyslexic" panose="00000500000000000000" pitchFamily="50"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900" dirty="0">
                <a:highlight>
                  <a:srgbClr val="CC99FF"/>
                </a:highlight>
                <a:latin typeface="OpenDyslexic" panose="00000500000000000000" pitchFamily="50" charset="0"/>
              </a:rPr>
              <a:t>In terms of time horizon, the study is cross-sectional, capturing teachers’ perceptions at a single point in time. While longitudinal approaches were considered, they were not feasible within the scope of this pilot study.  *click* </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900" dirty="0">
              <a:highlight>
                <a:srgbClr val="FFFFCC"/>
              </a:highlight>
              <a:latin typeface="OpenDyslexic" panose="00000500000000000000" pitchFamily="50" charset="0"/>
            </a:endParaRPr>
          </a:p>
          <a:p>
            <a:pPr>
              <a:lnSpc>
                <a:spcPct val="150000"/>
              </a:lnSpc>
            </a:pPr>
            <a:r>
              <a:rPr lang="en-GB" sz="900" dirty="0">
                <a:highlight>
                  <a:srgbClr val="FFCCFF"/>
                </a:highlight>
                <a:latin typeface="OpenDyslexic" panose="00000500000000000000" pitchFamily="50" charset="0"/>
              </a:rPr>
              <a:t>Finally, data collection and analysis involve descriptive use of the scale data alongside thematic analysis of the qualitative responses, allowing patterns to be identified while remaining grounded in teachers’ own constructions of wellbeing. *click*</a:t>
            </a:r>
          </a:p>
          <a:p>
            <a:pPr>
              <a:lnSpc>
                <a:spcPct val="150000"/>
              </a:lnSpc>
            </a:pPr>
            <a:endParaRPr lang="en-GB" sz="900" dirty="0">
              <a:highlight>
                <a:srgbClr val="FFFFCC"/>
              </a:highlight>
              <a:latin typeface="OpenDyslexic" panose="00000500000000000000" pitchFamily="50" charset="0"/>
            </a:endParaRPr>
          </a:p>
          <a:p>
            <a:pPr>
              <a:lnSpc>
                <a:spcPct val="150000"/>
              </a:lnSpc>
            </a:pPr>
            <a:r>
              <a:rPr lang="en-GB" sz="900" dirty="0">
                <a:highlight>
                  <a:srgbClr val="FFFFCC"/>
                </a:highlight>
                <a:latin typeface="OpenDyslexic" panose="00000500000000000000" pitchFamily="50" charset="0"/>
              </a:rPr>
              <a:t>Overall, this pathway through the research onion demonstrates a coherent and methodologically justified design that balances structure with openness, and measurement with meaning.</a:t>
            </a:r>
          </a:p>
          <a:p>
            <a:pPr>
              <a:lnSpc>
                <a:spcPct val="150000"/>
              </a:lnSpc>
            </a:pPr>
            <a:endParaRPr lang="en-GB" sz="900" dirty="0">
              <a:latin typeface="OpenDyslexic" panose="00000500000000000000" pitchFamily="50" charset="0"/>
            </a:endParaRPr>
          </a:p>
          <a:p>
            <a:pPr>
              <a:lnSpc>
                <a:spcPct val="150000"/>
              </a:lnSpc>
            </a:pPr>
            <a:endParaRPr lang="en-GB" sz="900" dirty="0">
              <a:latin typeface="OpenDyslexic" panose="00000500000000000000" pitchFamily="50" charset="0"/>
            </a:endParaRPr>
          </a:p>
        </p:txBody>
      </p:sp>
      <p:sp>
        <p:nvSpPr>
          <p:cNvPr id="4" name="Slide Number Placeholder 3"/>
          <p:cNvSpPr>
            <a:spLocks noGrp="1"/>
          </p:cNvSpPr>
          <p:nvPr>
            <p:ph type="sldNum" sz="quarter" idx="5"/>
          </p:nvPr>
        </p:nvSpPr>
        <p:spPr/>
        <p:txBody>
          <a:bodyPr/>
          <a:lstStyle/>
          <a:p>
            <a:fld id="{7B69DC6E-33C7-4596-8F65-50A38A2F6FF8}" type="slidenum">
              <a:rPr lang="en-GB" smtClean="0"/>
              <a:t>18</a:t>
            </a:fld>
            <a:endParaRPr lang="en-GB"/>
          </a:p>
        </p:txBody>
      </p:sp>
    </p:spTree>
    <p:extLst>
      <p:ext uri="{BB962C8B-B14F-4D97-AF65-F5344CB8AC3E}">
        <p14:creationId xmlns:p14="http://schemas.microsoft.com/office/powerpoint/2010/main" val="3370851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19</a:t>
            </a:fld>
            <a:endParaRPr lang="en-GB"/>
          </a:p>
        </p:txBody>
      </p:sp>
    </p:spTree>
    <p:extLst>
      <p:ext uri="{BB962C8B-B14F-4D97-AF65-F5344CB8AC3E}">
        <p14:creationId xmlns:p14="http://schemas.microsoft.com/office/powerpoint/2010/main" val="3992551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9EE16E-4DA5-464E-4ECF-8F446FA18C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2AD8E-BBB3-28DE-CBD8-F9F16FA2B2ED}"/>
              </a:ext>
            </a:extLst>
          </p:cNvPr>
          <p:cNvSpPr>
            <a:spLocks noGrp="1" noRot="1" noChangeAspect="1"/>
          </p:cNvSpPr>
          <p:nvPr>
            <p:ph type="sldImg"/>
          </p:nvPr>
        </p:nvSpPr>
        <p:spPr>
          <a:xfrm>
            <a:off x="1803400" y="228600"/>
            <a:ext cx="3251200" cy="1828800"/>
          </a:xfrm>
        </p:spPr>
      </p:sp>
      <p:sp>
        <p:nvSpPr>
          <p:cNvPr id="4" name="Slide Number Placeholder 3">
            <a:extLst>
              <a:ext uri="{FF2B5EF4-FFF2-40B4-BE49-F238E27FC236}">
                <a16:creationId xmlns:a16="http://schemas.microsoft.com/office/drawing/2014/main" id="{A8752A3A-0655-5641-E849-4C78963F158B}"/>
              </a:ext>
            </a:extLst>
          </p:cNvPr>
          <p:cNvSpPr>
            <a:spLocks noGrp="1"/>
          </p:cNvSpPr>
          <p:nvPr>
            <p:ph type="sldNum" sz="quarter" idx="5"/>
          </p:nvPr>
        </p:nvSpPr>
        <p:spPr/>
        <p:txBody>
          <a:bodyPr/>
          <a:lstStyle/>
          <a:p>
            <a:fld id="{7B69DC6E-33C7-4596-8F65-50A38A2F6FF8}" type="slidenum">
              <a:rPr lang="en-GB" smtClean="0"/>
              <a:t>20</a:t>
            </a:fld>
            <a:endParaRPr lang="en-GB"/>
          </a:p>
        </p:txBody>
      </p:sp>
      <p:sp>
        <p:nvSpPr>
          <p:cNvPr id="6" name="Notes Placeholder 5">
            <a:extLst>
              <a:ext uri="{FF2B5EF4-FFF2-40B4-BE49-F238E27FC236}">
                <a16:creationId xmlns:a16="http://schemas.microsoft.com/office/drawing/2014/main" id="{6B0F814F-D4D6-6D8A-2C87-6A79EE8EF3F9}"/>
              </a:ext>
            </a:extLst>
          </p:cNvPr>
          <p:cNvSpPr>
            <a:spLocks noGrp="1"/>
          </p:cNvSpPr>
          <p:nvPr>
            <p:ph type="body" sz="quarter" idx="3"/>
          </p:nvPr>
        </p:nvSpPr>
        <p:spPr>
          <a:xfrm>
            <a:off x="114300" y="2362200"/>
            <a:ext cx="6629400" cy="3600450"/>
          </a:xfrm>
        </p:spPr>
        <p:txBody>
          <a:bodyPr/>
          <a:lstStyle/>
          <a:p>
            <a:pPr>
              <a:lnSpc>
                <a:spcPct val="150000"/>
              </a:lnSpc>
            </a:pPr>
            <a:r>
              <a:rPr lang="en-GB" dirty="0">
                <a:highlight>
                  <a:srgbClr val="FFCCFF"/>
                </a:highlight>
                <a:latin typeface="OpenDyslexic" panose="00000500000000000000" pitchFamily="50" charset="0"/>
              </a:rPr>
              <a:t>The research will adopt a questionnaire-based approach to explore Year 5 teachers’ perceptions of wellbeing linked to educational visits.</a:t>
            </a:r>
          </a:p>
          <a:p>
            <a:pPr>
              <a:lnSpc>
                <a:spcPct val="150000"/>
              </a:lnSpc>
            </a:pPr>
            <a:endParaRPr lang="en-GB" dirty="0">
              <a:latin typeface="OpenDyslexic" panose="00000500000000000000" pitchFamily="50" charset="0"/>
            </a:endParaRPr>
          </a:p>
          <a:p>
            <a:pPr>
              <a:lnSpc>
                <a:spcPct val="150000"/>
              </a:lnSpc>
            </a:pPr>
            <a:r>
              <a:rPr lang="en-GB" dirty="0">
                <a:highlight>
                  <a:srgbClr val="FFFFCC"/>
                </a:highlight>
                <a:latin typeface="OpenDyslexic" panose="00000500000000000000" pitchFamily="50" charset="0"/>
              </a:rPr>
              <a:t>According to Cohen, Manion and Morrison (2018) questionnaires are widely used in educational research to investigate attitudes, perceptions, and experiences across a defined professional group, particularly where the research seeks to identify patterns while also allowing for individual reflection. In this study, the questionnaire will be designed to balance structured and open-ended elements, enabling the collection of comparable data of a </a:t>
            </a:r>
            <a:r>
              <a:rPr lang="en-GB" dirty="0" err="1">
                <a:highlight>
                  <a:srgbClr val="FFFFCC"/>
                </a:highlight>
                <a:latin typeface="OpenDyslexic" panose="00000500000000000000" pitchFamily="50" charset="0"/>
              </a:rPr>
              <a:t>likert</a:t>
            </a:r>
            <a:r>
              <a:rPr lang="en-GB" dirty="0">
                <a:highlight>
                  <a:srgbClr val="FFFFCC"/>
                </a:highlight>
                <a:latin typeface="OpenDyslexic" panose="00000500000000000000" pitchFamily="50" charset="0"/>
              </a:rPr>
              <a:t> scale to address statements, thus recognising the complexity and subjectivity of teachers’ professional experiences in a mixed methods approach (Thomas, 2017).</a:t>
            </a:r>
            <a:br>
              <a:rPr lang="en-GB" dirty="0">
                <a:latin typeface="OpenDyslexic" panose="00000500000000000000" pitchFamily="50" charset="0"/>
              </a:rPr>
            </a:br>
            <a:endParaRPr lang="en-GB" dirty="0">
              <a:latin typeface="OpenDyslexic" panose="00000500000000000000" pitchFamily="50" charset="0"/>
            </a:endParaRPr>
          </a:p>
          <a:p>
            <a:pPr>
              <a:lnSpc>
                <a:spcPct val="150000"/>
              </a:lnSpc>
            </a:pPr>
            <a:r>
              <a:rPr lang="en-GB" dirty="0">
                <a:highlight>
                  <a:srgbClr val="CCFFFF"/>
                </a:highlight>
                <a:latin typeface="OpenDyslexic" panose="00000500000000000000" pitchFamily="50" charset="0"/>
              </a:rPr>
              <a:t>The methodological approach reflects a pragmatic recognition of the strengths and limitations of survey research (Flick, 2018). While questionnaires can offer efficient access to participants’ views, they risk oversimplifying complex constructs such as wellbeing if relied upon exclusively. For this reason, the methods proposed will intentionally combine structured items with opportunities for reflective response, supporting a more nuanced and context-sensitive exploration of teachers’ experiences (Bryman, 2016; Thomas, 2021).</a:t>
            </a:r>
          </a:p>
          <a:p>
            <a:pPr>
              <a:lnSpc>
                <a:spcPct val="150000"/>
              </a:lnSpc>
            </a:pPr>
            <a:endParaRPr lang="en-GB" dirty="0">
              <a:latin typeface="OpenDyslexic" panose="00000500000000000000" pitchFamily="50" charset="0"/>
            </a:endParaRPr>
          </a:p>
        </p:txBody>
      </p:sp>
    </p:spTree>
    <p:extLst>
      <p:ext uri="{BB962C8B-B14F-4D97-AF65-F5344CB8AC3E}">
        <p14:creationId xmlns:p14="http://schemas.microsoft.com/office/powerpoint/2010/main" val="4326580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6C745-DE07-4FFD-1C13-10B3DA816D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7A1E9-F561-4C4E-3116-AA37E7573685}"/>
              </a:ext>
            </a:extLst>
          </p:cNvPr>
          <p:cNvSpPr>
            <a:spLocks noGrp="1" noRot="1" noChangeAspect="1"/>
          </p:cNvSpPr>
          <p:nvPr>
            <p:ph type="sldImg"/>
          </p:nvPr>
        </p:nvSpPr>
        <p:spPr>
          <a:xfrm>
            <a:off x="2508250" y="152400"/>
            <a:ext cx="1839913" cy="1035050"/>
          </a:xfrm>
        </p:spPr>
      </p:sp>
      <p:sp>
        <p:nvSpPr>
          <p:cNvPr id="4" name="Slide Number Placeholder 3">
            <a:extLst>
              <a:ext uri="{FF2B5EF4-FFF2-40B4-BE49-F238E27FC236}">
                <a16:creationId xmlns:a16="http://schemas.microsoft.com/office/drawing/2014/main" id="{C6484C06-88F8-CE9D-4D52-6AA1EF14D28E}"/>
              </a:ext>
            </a:extLst>
          </p:cNvPr>
          <p:cNvSpPr>
            <a:spLocks noGrp="1"/>
          </p:cNvSpPr>
          <p:nvPr>
            <p:ph type="sldNum" sz="quarter" idx="5"/>
          </p:nvPr>
        </p:nvSpPr>
        <p:spPr/>
        <p:txBody>
          <a:bodyPr/>
          <a:lstStyle/>
          <a:p>
            <a:fld id="{7B69DC6E-33C7-4596-8F65-50A38A2F6FF8}" type="slidenum">
              <a:rPr lang="en-GB" smtClean="0"/>
              <a:t>21</a:t>
            </a:fld>
            <a:endParaRPr lang="en-GB"/>
          </a:p>
        </p:txBody>
      </p:sp>
      <p:sp>
        <p:nvSpPr>
          <p:cNvPr id="6" name="Notes Placeholder 5">
            <a:extLst>
              <a:ext uri="{FF2B5EF4-FFF2-40B4-BE49-F238E27FC236}">
                <a16:creationId xmlns:a16="http://schemas.microsoft.com/office/drawing/2014/main" id="{2310D773-5D4A-7D12-7757-1CFF5A53AEC0}"/>
              </a:ext>
            </a:extLst>
          </p:cNvPr>
          <p:cNvSpPr>
            <a:spLocks noGrp="1"/>
          </p:cNvSpPr>
          <p:nvPr>
            <p:ph type="body" sz="quarter" idx="3"/>
          </p:nvPr>
        </p:nvSpPr>
        <p:spPr>
          <a:xfrm>
            <a:off x="228600" y="1295400"/>
            <a:ext cx="6629400" cy="3600450"/>
          </a:xfrm>
        </p:spPr>
        <p:txBody>
          <a:bodyPr/>
          <a:lstStyle/>
          <a:p>
            <a:pPr>
              <a:lnSpc>
                <a:spcPct val="150000"/>
              </a:lnSpc>
            </a:pPr>
            <a:r>
              <a:rPr lang="en-GB" sz="1400" dirty="0">
                <a:highlight>
                  <a:srgbClr val="FFCCFF"/>
                </a:highlight>
                <a:latin typeface="OpenDyslexic" panose="00000500000000000000" pitchFamily="50" charset="0"/>
              </a:rPr>
              <a:t>Data will be collected using an online questionnaire designed and administered through Qualtrics. This platform will be used to integrate multiple question formats within a single survey instrument, supporting coherence and flexibility in data collection. Cohen, Manion and Morrison, 2018 state that online survey tools such as Qualtrics are commonly employed in educational research to facilitate efficient data collection while enabling participants to engage with the research at a time and pace of their choosing.</a:t>
            </a:r>
          </a:p>
          <a:p>
            <a:pPr>
              <a:lnSpc>
                <a:spcPct val="150000"/>
              </a:lnSpc>
            </a:pPr>
            <a:r>
              <a:rPr lang="en-GB" sz="1400" dirty="0">
                <a:highlight>
                  <a:srgbClr val="CCFFFF"/>
                </a:highlight>
                <a:latin typeface="OpenDyslexic" panose="00000500000000000000" pitchFamily="50" charset="0"/>
              </a:rPr>
              <a:t>During the design stage, the Warwick–Edinburgh Mental Wellbeing Scale was considered due to its established use in UK educational research. However, licensing requirements presented practical constraints, and the scale was not adopted. Instead, the study will employ researcher-designed Likert-scale items aligned directly with the context of educational visits and teachers’ professional experiences (Likert 1932, Bryman, 2016).</a:t>
            </a:r>
          </a:p>
          <a:p>
            <a:pPr>
              <a:lnSpc>
                <a:spcPct val="150000"/>
              </a:lnSpc>
            </a:pPr>
            <a:r>
              <a:rPr lang="en-GB" sz="1400" dirty="0">
                <a:highlight>
                  <a:srgbClr val="D6F296"/>
                </a:highlight>
                <a:latin typeface="OpenDyslexic" panose="00000500000000000000" pitchFamily="50" charset="0"/>
              </a:rPr>
              <a:t>To address the limitations of structured survey data, open-ended questions will be included to enable participants to elaborate on their responses and provide reflective accounts of their experiences. This combination supports a nuanced exploration of teachers’ perceptions while remaining aligned with the exploratory aims of the study (Braun and Clarke, 2022).</a:t>
            </a:r>
          </a:p>
          <a:p>
            <a:pPr>
              <a:lnSpc>
                <a:spcPct val="150000"/>
              </a:lnSpc>
            </a:pPr>
            <a:endParaRPr lang="en-GB" sz="1100" dirty="0">
              <a:latin typeface="OpenDyslexic" panose="00000500000000000000" pitchFamily="50" charset="0"/>
            </a:endParaRPr>
          </a:p>
        </p:txBody>
      </p:sp>
    </p:spTree>
    <p:extLst>
      <p:ext uri="{BB962C8B-B14F-4D97-AF65-F5344CB8AC3E}">
        <p14:creationId xmlns:p14="http://schemas.microsoft.com/office/powerpoint/2010/main" val="22904314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54A87-6372-4C0B-89F8-C6C217AFC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6458E-168B-BA76-40EC-6A7CF281D9E3}"/>
              </a:ext>
            </a:extLst>
          </p:cNvPr>
          <p:cNvSpPr>
            <a:spLocks noGrp="1" noRot="1" noChangeAspect="1"/>
          </p:cNvSpPr>
          <p:nvPr>
            <p:ph type="sldImg"/>
          </p:nvPr>
        </p:nvSpPr>
        <p:spPr>
          <a:xfrm>
            <a:off x="2006600" y="152400"/>
            <a:ext cx="2844800" cy="1600200"/>
          </a:xfrm>
        </p:spPr>
      </p:sp>
      <p:sp>
        <p:nvSpPr>
          <p:cNvPr id="4" name="Slide Number Placeholder 3">
            <a:extLst>
              <a:ext uri="{FF2B5EF4-FFF2-40B4-BE49-F238E27FC236}">
                <a16:creationId xmlns:a16="http://schemas.microsoft.com/office/drawing/2014/main" id="{7A5DCECD-DBF2-BA9D-74E3-7F4504EC4DA5}"/>
              </a:ext>
            </a:extLst>
          </p:cNvPr>
          <p:cNvSpPr>
            <a:spLocks noGrp="1"/>
          </p:cNvSpPr>
          <p:nvPr>
            <p:ph type="sldNum" sz="quarter" idx="5"/>
          </p:nvPr>
        </p:nvSpPr>
        <p:spPr/>
        <p:txBody>
          <a:bodyPr/>
          <a:lstStyle/>
          <a:p>
            <a:fld id="{7B69DC6E-33C7-4596-8F65-50A38A2F6FF8}" type="slidenum">
              <a:rPr lang="en-GB" smtClean="0"/>
              <a:t>22</a:t>
            </a:fld>
            <a:endParaRPr lang="en-GB"/>
          </a:p>
        </p:txBody>
      </p:sp>
      <p:sp>
        <p:nvSpPr>
          <p:cNvPr id="6" name="Notes Placeholder 5">
            <a:extLst>
              <a:ext uri="{FF2B5EF4-FFF2-40B4-BE49-F238E27FC236}">
                <a16:creationId xmlns:a16="http://schemas.microsoft.com/office/drawing/2014/main" id="{DACF38FF-35CD-D60C-1F44-52533EC59951}"/>
              </a:ext>
            </a:extLst>
          </p:cNvPr>
          <p:cNvSpPr>
            <a:spLocks noGrp="1"/>
          </p:cNvSpPr>
          <p:nvPr>
            <p:ph type="body" sz="quarter" idx="3"/>
          </p:nvPr>
        </p:nvSpPr>
        <p:spPr>
          <a:xfrm>
            <a:off x="114300" y="1828800"/>
            <a:ext cx="6629400" cy="3600450"/>
          </a:xfrm>
        </p:spPr>
        <p:txBody>
          <a:bodyPr/>
          <a:lstStyle/>
          <a:p>
            <a:pPr>
              <a:lnSpc>
                <a:spcPct val="150000"/>
              </a:lnSpc>
            </a:pPr>
            <a:r>
              <a:rPr lang="en-GB" sz="1100" dirty="0">
                <a:highlight>
                  <a:srgbClr val="FFCCFF"/>
                </a:highlight>
                <a:latin typeface="OpenDyslexic" panose="00000500000000000000" pitchFamily="50" charset="0"/>
              </a:rPr>
              <a:t>This study will employ a convenience sampling strategy, drawing on the researcher’s existing professional networks within primary education. The questionnaire will be distributed via email, with participation based on voluntary response.</a:t>
            </a:r>
            <a:br>
              <a:rPr lang="en-GB" sz="1100" dirty="0">
                <a:latin typeface="OpenDyslexic" panose="00000500000000000000" pitchFamily="50" charset="0"/>
              </a:rPr>
            </a:br>
            <a:endParaRPr lang="en-GB" sz="1100" dirty="0">
              <a:latin typeface="OpenDyslexic" panose="00000500000000000000" pitchFamily="50" charset="0"/>
            </a:endParaRPr>
          </a:p>
          <a:p>
            <a:pPr>
              <a:lnSpc>
                <a:spcPct val="150000"/>
              </a:lnSpc>
            </a:pPr>
            <a:r>
              <a:rPr lang="en-GB" sz="1100" dirty="0">
                <a:highlight>
                  <a:srgbClr val="CCFFFF"/>
                </a:highlight>
                <a:latin typeface="OpenDyslexic" panose="00000500000000000000" pitchFamily="50" charset="0"/>
              </a:rPr>
              <a:t>I will specifically target Year 5 teachers as focusing on a clearly defined group supports coherence between the research aims and the sample and enhances the contextual relevance of the data collected (Ritchie et al., 2014).</a:t>
            </a:r>
            <a:br>
              <a:rPr lang="en-GB" sz="1100" dirty="0">
                <a:latin typeface="OpenDyslexic" panose="00000500000000000000" pitchFamily="50" charset="0"/>
              </a:rPr>
            </a:br>
            <a:endParaRPr lang="en-GB" sz="1100" dirty="0">
              <a:latin typeface="OpenDyslexic" panose="00000500000000000000" pitchFamily="50" charset="0"/>
            </a:endParaRPr>
          </a:p>
          <a:p>
            <a:pPr>
              <a:lnSpc>
                <a:spcPct val="150000"/>
              </a:lnSpc>
            </a:pPr>
            <a:r>
              <a:rPr lang="en-GB" sz="1100" dirty="0">
                <a:highlight>
                  <a:srgbClr val="FFFFCC"/>
                </a:highlight>
                <a:latin typeface="OpenDyslexic" panose="00000500000000000000" pitchFamily="50" charset="0"/>
              </a:rPr>
              <a:t>To support breadth across contexts, the questionnaire will be sent to five primary schools randomly selected from each of eight English-medium networks within my workplace (although all school email addresses are in the public domain and no personal email addresses will be used), resulting in a total of forty schools being invited to participate. While this introduces structure to the distribution process, the participation will depend on individual teachers’ willingness to respond.</a:t>
            </a:r>
            <a:br>
              <a:rPr lang="en-GB" sz="1100" dirty="0">
                <a:latin typeface="OpenDyslexic" panose="00000500000000000000" pitchFamily="50" charset="0"/>
              </a:rPr>
            </a:br>
            <a:endParaRPr lang="en-GB" sz="1100" dirty="0">
              <a:latin typeface="OpenDyslexic" panose="00000500000000000000" pitchFamily="50" charset="0"/>
            </a:endParaRPr>
          </a:p>
          <a:p>
            <a:pPr>
              <a:lnSpc>
                <a:spcPct val="150000"/>
              </a:lnSpc>
            </a:pPr>
            <a:r>
              <a:rPr lang="en-GB" sz="1100" dirty="0">
                <a:highlight>
                  <a:srgbClr val="D6F296"/>
                </a:highlight>
                <a:latin typeface="OpenDyslexic" panose="00000500000000000000" pitchFamily="50" charset="0"/>
              </a:rPr>
              <a:t>Convenience sampling is widely used in practitioner and ‘real world’ research where access is shaped by professional roles and practical constraints (Denscombe, 2017; Robson and McCartan, 2016). However, it is acknowledged that voluntary response sampling may introduce self-selection bias, as individuals with stronger views or particular experiences may be more likely to participate (Bethlehem, 2010).</a:t>
            </a:r>
            <a:br>
              <a:rPr lang="en-GB" sz="1100" dirty="0">
                <a:latin typeface="OpenDyslexic" panose="00000500000000000000" pitchFamily="50" charset="0"/>
              </a:rPr>
            </a:br>
            <a:endParaRPr lang="en-GB" sz="1100" dirty="0">
              <a:latin typeface="OpenDyslexic" panose="00000500000000000000" pitchFamily="50" charset="0"/>
            </a:endParaRPr>
          </a:p>
          <a:p>
            <a:pPr>
              <a:lnSpc>
                <a:spcPct val="150000"/>
              </a:lnSpc>
            </a:pPr>
            <a:r>
              <a:rPr lang="en-GB" sz="1100" dirty="0">
                <a:highlight>
                  <a:srgbClr val="CC99FF"/>
                </a:highlight>
                <a:latin typeface="OpenDyslexic" panose="00000500000000000000" pitchFamily="50" charset="0"/>
              </a:rPr>
              <a:t>It is also recognised that the researcher’s professional familiarity with some potential participants may influence engagement. The use of an anonymous online questionnaire is intended to reduce this influence and limit social desirability effects. While the sample will not be statistically representative, it is appropriate for an exploratory study focused on understanding perceptions within a specific professional context.</a:t>
            </a:r>
          </a:p>
          <a:p>
            <a:pPr>
              <a:lnSpc>
                <a:spcPct val="150000"/>
              </a:lnSpc>
            </a:pPr>
            <a:endParaRPr lang="en-GB" sz="1100" dirty="0">
              <a:latin typeface="OpenDyslexic" panose="00000500000000000000" pitchFamily="50" charset="0"/>
            </a:endParaRPr>
          </a:p>
        </p:txBody>
      </p:sp>
    </p:spTree>
    <p:extLst>
      <p:ext uri="{BB962C8B-B14F-4D97-AF65-F5344CB8AC3E}">
        <p14:creationId xmlns:p14="http://schemas.microsoft.com/office/powerpoint/2010/main" val="2819180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B188A-D065-287F-86E7-FC0C6DD54E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772BFC-8C88-1AB7-D392-976C46029A59}"/>
              </a:ext>
            </a:extLst>
          </p:cNvPr>
          <p:cNvSpPr>
            <a:spLocks noGrp="1" noRot="1" noChangeAspect="1"/>
          </p:cNvSpPr>
          <p:nvPr>
            <p:ph type="sldImg"/>
          </p:nvPr>
        </p:nvSpPr>
        <p:spPr>
          <a:xfrm>
            <a:off x="1803400" y="228600"/>
            <a:ext cx="3251200" cy="1828800"/>
          </a:xfrm>
        </p:spPr>
      </p:sp>
      <p:sp>
        <p:nvSpPr>
          <p:cNvPr id="4" name="Slide Number Placeholder 3">
            <a:extLst>
              <a:ext uri="{FF2B5EF4-FFF2-40B4-BE49-F238E27FC236}">
                <a16:creationId xmlns:a16="http://schemas.microsoft.com/office/drawing/2014/main" id="{3ADCEA8D-8C7E-1795-7D5E-0DB425F897E4}"/>
              </a:ext>
            </a:extLst>
          </p:cNvPr>
          <p:cNvSpPr>
            <a:spLocks noGrp="1"/>
          </p:cNvSpPr>
          <p:nvPr>
            <p:ph type="sldNum" sz="quarter" idx="5"/>
          </p:nvPr>
        </p:nvSpPr>
        <p:spPr/>
        <p:txBody>
          <a:bodyPr/>
          <a:lstStyle/>
          <a:p>
            <a:fld id="{7B69DC6E-33C7-4596-8F65-50A38A2F6FF8}" type="slidenum">
              <a:rPr lang="en-GB" smtClean="0"/>
              <a:t>23</a:t>
            </a:fld>
            <a:endParaRPr lang="en-GB"/>
          </a:p>
        </p:txBody>
      </p:sp>
      <p:sp>
        <p:nvSpPr>
          <p:cNvPr id="6" name="Notes Placeholder 5">
            <a:extLst>
              <a:ext uri="{FF2B5EF4-FFF2-40B4-BE49-F238E27FC236}">
                <a16:creationId xmlns:a16="http://schemas.microsoft.com/office/drawing/2014/main" id="{DAADAFC2-E0DC-4CCA-5940-5F2032B0A218}"/>
              </a:ext>
            </a:extLst>
          </p:cNvPr>
          <p:cNvSpPr>
            <a:spLocks noGrp="1"/>
          </p:cNvSpPr>
          <p:nvPr>
            <p:ph type="body" sz="quarter" idx="3"/>
          </p:nvPr>
        </p:nvSpPr>
        <p:spPr>
          <a:xfrm>
            <a:off x="114300" y="2362200"/>
            <a:ext cx="6629400" cy="3600450"/>
          </a:xfrm>
        </p:spPr>
        <p:txBody>
          <a:bodyPr/>
          <a:lstStyle/>
          <a:p>
            <a:pPr>
              <a:lnSpc>
                <a:spcPct val="150000"/>
              </a:lnSpc>
            </a:pPr>
            <a:r>
              <a:rPr lang="en-GB" dirty="0">
                <a:highlight>
                  <a:srgbClr val="FFCCFF"/>
                </a:highlight>
                <a:latin typeface="OpenDyslexic" panose="00000500000000000000" pitchFamily="50" charset="0"/>
              </a:rPr>
              <a:t>This study will be conducted in accordance with institutional ethical approval and the British Educational Research Association’s Ethical Guidelines for Educational Research (BERA, 2024). Participation will be voluntary, with informed consent obtained electronically prior to completion of the online questionnaire.</a:t>
            </a:r>
            <a:br>
              <a:rPr lang="en-GB" dirty="0">
                <a:latin typeface="OpenDyslexic" panose="00000500000000000000" pitchFamily="50" charset="0"/>
              </a:rPr>
            </a:br>
            <a:endParaRPr lang="en-GB" dirty="0">
              <a:latin typeface="OpenDyslexic" panose="00000500000000000000" pitchFamily="50" charset="0"/>
            </a:endParaRPr>
          </a:p>
          <a:p>
            <a:pPr>
              <a:lnSpc>
                <a:spcPct val="150000"/>
              </a:lnSpc>
            </a:pPr>
            <a:r>
              <a:rPr lang="en-GB" dirty="0">
                <a:highlight>
                  <a:srgbClr val="CCFFFF"/>
                </a:highlight>
                <a:latin typeface="OpenDyslexic" panose="00000500000000000000" pitchFamily="50" charset="0"/>
              </a:rPr>
              <a:t>Data will be collected anonymously via Qualtrics, which is particularly important given the researcher’s professional familiarity with some participants. All data will be stored securely in line with the UK General Data Protection Regulation and the University’s Research Data Management Policy.</a:t>
            </a:r>
          </a:p>
          <a:p>
            <a:pPr>
              <a:lnSpc>
                <a:spcPct val="150000"/>
              </a:lnSpc>
            </a:pPr>
            <a:endParaRPr lang="en-GB" dirty="0">
              <a:highlight>
                <a:srgbClr val="CC99FF"/>
              </a:highlight>
              <a:latin typeface="OpenDyslexic" panose="00000500000000000000" pitchFamily="50" charset="0"/>
            </a:endParaRPr>
          </a:p>
          <a:p>
            <a:pPr>
              <a:lnSpc>
                <a:spcPct val="150000"/>
              </a:lnSpc>
            </a:pPr>
            <a:r>
              <a:rPr lang="en-GB" dirty="0">
                <a:highlight>
                  <a:srgbClr val="CC99FF"/>
                </a:highlight>
                <a:latin typeface="OpenDyslexic" panose="00000500000000000000" pitchFamily="50" charset="0"/>
              </a:rPr>
              <a:t>Participation is of course voluntary and anonymous. It will be outlined from the start that they may withdraw at any time too. </a:t>
            </a:r>
          </a:p>
          <a:p>
            <a:pPr>
              <a:lnSpc>
                <a:spcPct val="150000"/>
              </a:lnSpc>
            </a:pPr>
            <a:endParaRPr lang="en-GB" dirty="0">
              <a:latin typeface="OpenDyslexic" panose="00000500000000000000" pitchFamily="50" charset="0"/>
            </a:endParaRPr>
          </a:p>
        </p:txBody>
      </p:sp>
    </p:spTree>
    <p:extLst>
      <p:ext uri="{BB962C8B-B14F-4D97-AF65-F5344CB8AC3E}">
        <p14:creationId xmlns:p14="http://schemas.microsoft.com/office/powerpoint/2010/main" val="8736908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57200"/>
            <a:ext cx="5486400" cy="3086100"/>
          </a:xfrm>
        </p:spPr>
      </p:sp>
      <p:sp>
        <p:nvSpPr>
          <p:cNvPr id="3" name="Notes Placeholder 2"/>
          <p:cNvSpPr>
            <a:spLocks noGrp="1"/>
          </p:cNvSpPr>
          <p:nvPr>
            <p:ph type="body" idx="1"/>
          </p:nvPr>
        </p:nvSpPr>
        <p:spPr>
          <a:xfrm>
            <a:off x="685800" y="4314031"/>
            <a:ext cx="5486400" cy="3600450"/>
          </a:xfrm>
        </p:spPr>
        <p:txBody>
          <a:bodyPr/>
          <a:lstStyle/>
          <a:p>
            <a:endParaRPr lang="en-GB" dirty="0"/>
          </a:p>
        </p:txBody>
      </p:sp>
      <p:sp>
        <p:nvSpPr>
          <p:cNvPr id="4" name="Slide Number Placeholder 3"/>
          <p:cNvSpPr>
            <a:spLocks noGrp="1"/>
          </p:cNvSpPr>
          <p:nvPr>
            <p:ph type="sldNum" sz="quarter" idx="5"/>
          </p:nvPr>
        </p:nvSpPr>
        <p:spPr/>
        <p:txBody>
          <a:bodyPr/>
          <a:lstStyle/>
          <a:p>
            <a:fld id="{7B69DC6E-33C7-4596-8F65-50A38A2F6FF8}" type="slidenum">
              <a:rPr lang="en-GB" smtClean="0"/>
              <a:t>24</a:t>
            </a:fld>
            <a:endParaRPr lang="en-GB"/>
          </a:p>
        </p:txBody>
      </p:sp>
    </p:spTree>
    <p:extLst>
      <p:ext uri="{BB962C8B-B14F-4D97-AF65-F5344CB8AC3E}">
        <p14:creationId xmlns:p14="http://schemas.microsoft.com/office/powerpoint/2010/main" val="11629598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26FFA9-3549-EBEC-CC86-BE2E62A41B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8F7C93-E9FE-534B-C7D0-2770B4926C20}"/>
              </a:ext>
            </a:extLst>
          </p:cNvPr>
          <p:cNvSpPr>
            <a:spLocks noGrp="1" noRot="1" noChangeAspect="1"/>
          </p:cNvSpPr>
          <p:nvPr>
            <p:ph type="sldImg"/>
          </p:nvPr>
        </p:nvSpPr>
        <p:spPr>
          <a:xfrm>
            <a:off x="2413000" y="149225"/>
            <a:ext cx="2032000" cy="1143000"/>
          </a:xfrm>
        </p:spPr>
      </p:sp>
      <p:sp>
        <p:nvSpPr>
          <p:cNvPr id="4" name="Slide Number Placeholder 3">
            <a:extLst>
              <a:ext uri="{FF2B5EF4-FFF2-40B4-BE49-F238E27FC236}">
                <a16:creationId xmlns:a16="http://schemas.microsoft.com/office/drawing/2014/main" id="{CFF5B7B9-49A0-0A7A-35A1-BF559911E120}"/>
              </a:ext>
            </a:extLst>
          </p:cNvPr>
          <p:cNvSpPr>
            <a:spLocks noGrp="1"/>
          </p:cNvSpPr>
          <p:nvPr>
            <p:ph type="sldNum" sz="quarter" idx="5"/>
          </p:nvPr>
        </p:nvSpPr>
        <p:spPr/>
        <p:txBody>
          <a:bodyPr/>
          <a:lstStyle/>
          <a:p>
            <a:fld id="{7B69DC6E-33C7-4596-8F65-50A38A2F6FF8}" type="slidenum">
              <a:rPr lang="en-GB" smtClean="0"/>
              <a:t>25</a:t>
            </a:fld>
            <a:endParaRPr lang="en-GB"/>
          </a:p>
        </p:txBody>
      </p:sp>
      <p:sp>
        <p:nvSpPr>
          <p:cNvPr id="5" name="Notes Placeholder 4">
            <a:extLst>
              <a:ext uri="{FF2B5EF4-FFF2-40B4-BE49-F238E27FC236}">
                <a16:creationId xmlns:a16="http://schemas.microsoft.com/office/drawing/2014/main" id="{81CBA1CB-6230-3594-D248-AE3566FEE751}"/>
              </a:ext>
            </a:extLst>
          </p:cNvPr>
          <p:cNvSpPr>
            <a:spLocks noGrp="1"/>
          </p:cNvSpPr>
          <p:nvPr>
            <p:ph type="body" sz="quarter" idx="3"/>
          </p:nvPr>
        </p:nvSpPr>
        <p:spPr>
          <a:xfrm>
            <a:off x="152400" y="1295400"/>
            <a:ext cx="6553200" cy="3600450"/>
          </a:xfrm>
        </p:spPr>
        <p:txBody>
          <a:bodyPr/>
          <a:lstStyle/>
          <a:p>
            <a:pPr>
              <a:lnSpc>
                <a:spcPct val="150000"/>
              </a:lnSpc>
            </a:pPr>
            <a:r>
              <a:rPr lang="en-GB" sz="1250" dirty="0">
                <a:highlight>
                  <a:srgbClr val="FFCCFF"/>
                </a:highlight>
                <a:latin typeface="OpenDyslexic" panose="00000500000000000000" pitchFamily="50" charset="0"/>
              </a:rPr>
              <a:t>Data analysis will be conducted in two stages, reflecting the mixed nature of the questionnaire data. Likert-scale responses will be analysed descriptively to identify broad patterns and trends in teachers’ perceptions. This analysis will focus on frequencies and distributions rather than inferential statistics, as the purpose is to explore attitudes rather than to test hypotheses (Cohen, Manion and Morrison, 2018; Robson and McCartan, 2016). Qualtrics will be used to collate and summarise these responses, while interpretation of patterns will remain my responsibility.</a:t>
            </a:r>
          </a:p>
          <a:p>
            <a:pPr>
              <a:lnSpc>
                <a:spcPct val="150000"/>
              </a:lnSpc>
            </a:pPr>
            <a:r>
              <a:rPr lang="en-GB" sz="1250" dirty="0">
                <a:highlight>
                  <a:srgbClr val="FFFFCC"/>
                </a:highlight>
                <a:latin typeface="OpenDyslexic" panose="00000500000000000000" pitchFamily="50" charset="0"/>
              </a:rPr>
              <a:t>Open-ended questionnaire responses will be analysed using thematic analysis – specifically Braun and Clarke 2006. This approach allows for the systematic identification of patterns of meaning across qualitative data, however, it is also recognised as a time-intensive and iterative process that requires sustained engagement with the data Nowell et al., 2017). </a:t>
            </a:r>
          </a:p>
          <a:p>
            <a:pPr>
              <a:lnSpc>
                <a:spcPct val="150000"/>
              </a:lnSpc>
            </a:pPr>
            <a:r>
              <a:rPr lang="en-GB" sz="1250" dirty="0">
                <a:highlight>
                  <a:srgbClr val="CCFFFF"/>
                </a:highlight>
                <a:latin typeface="OpenDyslexic" panose="00000500000000000000" pitchFamily="50" charset="0"/>
              </a:rPr>
              <a:t>Thematic analysis is particularly appropriate for exploratory research; however, it relies on researcher judgement and interpretation, which introduces the potential for subjectivity. This limitation is acknowledged and addressed through careful, transparent analytic procedures and ongoing reflexive engagement with the data (Braun and Clarke, 2022; Robson and McCartan, 2016).</a:t>
            </a:r>
          </a:p>
          <a:p>
            <a:pPr>
              <a:lnSpc>
                <a:spcPct val="150000"/>
              </a:lnSpc>
            </a:pPr>
            <a:r>
              <a:rPr lang="en-GB" sz="1250" dirty="0">
                <a:highlight>
                  <a:srgbClr val="CC99FF"/>
                </a:highlight>
                <a:latin typeface="OpenDyslexic" panose="00000500000000000000" pitchFamily="50" charset="0"/>
              </a:rPr>
              <a:t>Despite the limitations of potential interpretation and it being a time consuming analysis, the combination is considered appropriate for developing a nuanced understanding of teachers’ perceptions, aligned with the exploratory aims of the study.</a:t>
            </a:r>
          </a:p>
          <a:p>
            <a:pPr>
              <a:lnSpc>
                <a:spcPct val="150000"/>
              </a:lnSpc>
            </a:pPr>
            <a:endParaRPr lang="en-GB" sz="1250" dirty="0">
              <a:latin typeface="OpenDyslexic" panose="00000500000000000000" pitchFamily="50" charset="0"/>
            </a:endParaRPr>
          </a:p>
        </p:txBody>
      </p:sp>
    </p:spTree>
    <p:extLst>
      <p:ext uri="{BB962C8B-B14F-4D97-AF65-F5344CB8AC3E}">
        <p14:creationId xmlns:p14="http://schemas.microsoft.com/office/powerpoint/2010/main" val="6325017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050700-BB32-3199-A83A-A061070DBE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EF9ADF-C62F-B6C4-F51B-FFE74A22E2D2}"/>
              </a:ext>
            </a:extLst>
          </p:cNvPr>
          <p:cNvSpPr>
            <a:spLocks noGrp="1" noRot="1" noChangeAspect="1"/>
          </p:cNvSpPr>
          <p:nvPr>
            <p:ph type="sldImg"/>
          </p:nvPr>
        </p:nvSpPr>
        <p:spPr>
          <a:xfrm>
            <a:off x="2654300" y="128588"/>
            <a:ext cx="1549400" cy="873125"/>
          </a:xfrm>
        </p:spPr>
      </p:sp>
      <p:sp>
        <p:nvSpPr>
          <p:cNvPr id="4" name="Slide Number Placeholder 3">
            <a:extLst>
              <a:ext uri="{FF2B5EF4-FFF2-40B4-BE49-F238E27FC236}">
                <a16:creationId xmlns:a16="http://schemas.microsoft.com/office/drawing/2014/main" id="{D0AF4675-1093-E48E-7E0C-71DF0485CC5D}"/>
              </a:ext>
            </a:extLst>
          </p:cNvPr>
          <p:cNvSpPr>
            <a:spLocks noGrp="1"/>
          </p:cNvSpPr>
          <p:nvPr>
            <p:ph type="sldNum" sz="quarter" idx="5"/>
          </p:nvPr>
        </p:nvSpPr>
        <p:spPr/>
        <p:txBody>
          <a:bodyPr/>
          <a:lstStyle/>
          <a:p>
            <a:fld id="{7B69DC6E-33C7-4596-8F65-50A38A2F6FF8}" type="slidenum">
              <a:rPr lang="en-GB" smtClean="0"/>
              <a:t>26</a:t>
            </a:fld>
            <a:endParaRPr lang="en-GB"/>
          </a:p>
        </p:txBody>
      </p:sp>
      <p:sp>
        <p:nvSpPr>
          <p:cNvPr id="5" name="Notes Placeholder 4">
            <a:extLst>
              <a:ext uri="{FF2B5EF4-FFF2-40B4-BE49-F238E27FC236}">
                <a16:creationId xmlns:a16="http://schemas.microsoft.com/office/drawing/2014/main" id="{7A6DF4D8-E9B8-A7C3-2050-B656028DC890}"/>
              </a:ext>
            </a:extLst>
          </p:cNvPr>
          <p:cNvSpPr>
            <a:spLocks noGrp="1"/>
          </p:cNvSpPr>
          <p:nvPr>
            <p:ph type="body" sz="quarter" idx="3"/>
          </p:nvPr>
        </p:nvSpPr>
        <p:spPr>
          <a:xfrm>
            <a:off x="114300" y="1020446"/>
            <a:ext cx="6629400" cy="3600450"/>
          </a:xfrm>
        </p:spPr>
        <p:txBody>
          <a:bodyPr/>
          <a:lstStyle/>
          <a:p>
            <a:pPr>
              <a:lnSpc>
                <a:spcPct val="150000"/>
              </a:lnSpc>
            </a:pPr>
            <a:r>
              <a:rPr lang="en-GB" sz="1100" dirty="0">
                <a:highlight>
                  <a:srgbClr val="CC99FF"/>
                </a:highlight>
                <a:latin typeface="OpenDyslexic" panose="00000500000000000000" pitchFamily="50" charset="0"/>
              </a:rPr>
              <a:t>In this study, validity and reliability are considered in relation to the exploratory and largely qualitative nature of the research. Reliability refers to whether a measure produces consistent results, while validity relates to whether the research tools are actually measuring what they are intended to measure. Although these concepts are linked, a measure can be reliable without being valid, whereas a valid measure is generally expected to be reliable (McLeod, 2024).</a:t>
            </a:r>
          </a:p>
          <a:p>
            <a:pPr>
              <a:lnSpc>
                <a:spcPct val="150000"/>
              </a:lnSpc>
            </a:pPr>
            <a:endParaRPr lang="en-GB" sz="1100" dirty="0">
              <a:latin typeface="OpenDyslexic" panose="00000500000000000000" pitchFamily="50" charset="0"/>
            </a:endParaRPr>
          </a:p>
          <a:p>
            <a:pPr>
              <a:lnSpc>
                <a:spcPct val="150000"/>
              </a:lnSpc>
            </a:pPr>
            <a:r>
              <a:rPr lang="en-GB" sz="1100" dirty="0">
                <a:highlight>
                  <a:srgbClr val="FFFFCC"/>
                </a:highlight>
                <a:latin typeface="OpenDyslexic" panose="00000500000000000000" pitchFamily="50" charset="0"/>
              </a:rPr>
              <a:t>Several potential threats to validity are acknowledged. The use of a convenience and voluntary response sample means that teachers who choose to participate may hold stronger views about educational visits. Rather than attempting to eliminate this bias, it is addressed through transparent reporting and by avoiding claims of generalisability beyond the study context (Robson and McCartan, 2016).</a:t>
            </a:r>
          </a:p>
          <a:p>
            <a:pPr>
              <a:lnSpc>
                <a:spcPct val="150000"/>
              </a:lnSpc>
            </a:pPr>
            <a:endParaRPr lang="en-GB" sz="1100" dirty="0">
              <a:latin typeface="OpenDyslexic" panose="00000500000000000000" pitchFamily="50" charset="0"/>
            </a:endParaRPr>
          </a:p>
          <a:p>
            <a:pPr>
              <a:lnSpc>
                <a:spcPct val="150000"/>
              </a:lnSpc>
            </a:pPr>
            <a:r>
              <a:rPr lang="en-GB" sz="1100" dirty="0">
                <a:highlight>
                  <a:srgbClr val="CCFFFF"/>
                </a:highlight>
                <a:latin typeface="OpenDyslexic" panose="00000500000000000000" pitchFamily="50" charset="0"/>
              </a:rPr>
              <a:t>Researcher influence is also recognised, particularly given my professional familiarity with the field. An anonymous online questionnaire is used to reduce social desirability effects, and reflexive engagement during analysis supports awareness of how researcher assumptions may influence interpretation (Flick, 2018).</a:t>
            </a:r>
          </a:p>
          <a:p>
            <a:pPr>
              <a:lnSpc>
                <a:spcPct val="150000"/>
              </a:lnSpc>
            </a:pPr>
            <a:endParaRPr lang="en-GB" sz="1100" dirty="0">
              <a:latin typeface="OpenDyslexic" panose="00000500000000000000" pitchFamily="50" charset="0"/>
            </a:endParaRPr>
          </a:p>
          <a:p>
            <a:pPr>
              <a:lnSpc>
                <a:spcPct val="150000"/>
              </a:lnSpc>
            </a:pPr>
            <a:r>
              <a:rPr lang="en-GB" sz="1100" dirty="0">
                <a:highlight>
                  <a:srgbClr val="D6F296"/>
                </a:highlight>
                <a:latin typeface="OpenDyslexic" panose="00000500000000000000" pitchFamily="50" charset="0"/>
              </a:rPr>
              <a:t>Teachers’ responses are also shaped by wider contextual factors, such as workload pressures or current educational demands. Rather than treating these influences as sources of error, they are understood as part of the real conditions in which teachers work. This aligns with qualitative approaches that view context as central to meaning-making (Braun and Clarke, 2022; Flick, 2018).</a:t>
            </a:r>
          </a:p>
          <a:p>
            <a:pPr>
              <a:lnSpc>
                <a:spcPct val="150000"/>
              </a:lnSpc>
            </a:pPr>
            <a:endParaRPr lang="en-GB" sz="1100" dirty="0">
              <a:highlight>
                <a:srgbClr val="D6F296"/>
              </a:highlight>
              <a:latin typeface="OpenDyslexic" panose="00000500000000000000" pitchFamily="50" charset="0"/>
            </a:endParaRPr>
          </a:p>
          <a:p>
            <a:pPr>
              <a:lnSpc>
                <a:spcPct val="150000"/>
              </a:lnSpc>
            </a:pPr>
            <a:r>
              <a:rPr lang="en-GB" sz="1100" dirty="0">
                <a:highlight>
                  <a:srgbClr val="FFCCFF"/>
                </a:highlight>
                <a:latin typeface="OpenDyslexic" panose="00000500000000000000" pitchFamily="50" charset="0"/>
              </a:rPr>
              <a:t>Overall, trustworthiness is supported through clear alignment between the research questions, methods, and analysis, systematic use of thematic analysis, and careful use of participants’ own words to illustrate findings. While the study does not aim for statistical generalisability, it seeks to achieve contextual validity and credible insight into teachers’ experiences.</a:t>
            </a:r>
          </a:p>
          <a:p>
            <a:pPr>
              <a:lnSpc>
                <a:spcPct val="150000"/>
              </a:lnSpc>
            </a:pPr>
            <a:endParaRPr lang="en-GB" sz="1100" dirty="0">
              <a:latin typeface="OpenDyslexic" panose="00000500000000000000" pitchFamily="50" charset="0"/>
            </a:endParaRPr>
          </a:p>
        </p:txBody>
      </p:sp>
    </p:spTree>
    <p:extLst>
      <p:ext uri="{BB962C8B-B14F-4D97-AF65-F5344CB8AC3E}">
        <p14:creationId xmlns:p14="http://schemas.microsoft.com/office/powerpoint/2010/main" val="19314350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27</a:t>
            </a:fld>
            <a:endParaRPr lang="en-GB"/>
          </a:p>
        </p:txBody>
      </p:sp>
    </p:spTree>
    <p:extLst>
      <p:ext uri="{BB962C8B-B14F-4D97-AF65-F5344CB8AC3E}">
        <p14:creationId xmlns:p14="http://schemas.microsoft.com/office/powerpoint/2010/main" val="5290397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7691B-10B7-C873-B5A7-841371ECB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8507FE-54E4-B125-691F-E7B1C6118F88}"/>
              </a:ext>
            </a:extLst>
          </p:cNvPr>
          <p:cNvSpPr>
            <a:spLocks noGrp="1" noRot="1" noChangeAspect="1"/>
          </p:cNvSpPr>
          <p:nvPr>
            <p:ph type="sldImg"/>
          </p:nvPr>
        </p:nvSpPr>
        <p:spPr>
          <a:xfrm>
            <a:off x="2425700" y="152400"/>
            <a:ext cx="2006600" cy="1128713"/>
          </a:xfrm>
        </p:spPr>
      </p:sp>
      <p:sp>
        <p:nvSpPr>
          <p:cNvPr id="4" name="Slide Number Placeholder 3">
            <a:extLst>
              <a:ext uri="{FF2B5EF4-FFF2-40B4-BE49-F238E27FC236}">
                <a16:creationId xmlns:a16="http://schemas.microsoft.com/office/drawing/2014/main" id="{FE3F42D2-017F-C0DE-5947-11A0ED912E20}"/>
              </a:ext>
            </a:extLst>
          </p:cNvPr>
          <p:cNvSpPr>
            <a:spLocks noGrp="1"/>
          </p:cNvSpPr>
          <p:nvPr>
            <p:ph type="sldNum" sz="quarter" idx="5"/>
          </p:nvPr>
        </p:nvSpPr>
        <p:spPr/>
        <p:txBody>
          <a:bodyPr/>
          <a:lstStyle/>
          <a:p>
            <a:fld id="{7B69DC6E-33C7-4596-8F65-50A38A2F6FF8}" type="slidenum">
              <a:rPr lang="en-GB" smtClean="0"/>
              <a:t>28</a:t>
            </a:fld>
            <a:endParaRPr lang="en-GB"/>
          </a:p>
        </p:txBody>
      </p:sp>
      <p:sp>
        <p:nvSpPr>
          <p:cNvPr id="6" name="Notes Placeholder 5">
            <a:extLst>
              <a:ext uri="{FF2B5EF4-FFF2-40B4-BE49-F238E27FC236}">
                <a16:creationId xmlns:a16="http://schemas.microsoft.com/office/drawing/2014/main" id="{3583FD43-B339-D401-6B87-DF1C36DE4B3E}"/>
              </a:ext>
            </a:extLst>
          </p:cNvPr>
          <p:cNvSpPr>
            <a:spLocks noGrp="1"/>
          </p:cNvSpPr>
          <p:nvPr>
            <p:ph type="body" sz="quarter" idx="3"/>
          </p:nvPr>
        </p:nvSpPr>
        <p:spPr>
          <a:xfrm>
            <a:off x="114300" y="1382713"/>
            <a:ext cx="6629400" cy="3600450"/>
          </a:xfrm>
        </p:spPr>
        <p:txBody>
          <a:bodyPr/>
          <a:lstStyle/>
          <a:p>
            <a:pPr>
              <a:lnSpc>
                <a:spcPct val="150000"/>
              </a:lnSpc>
            </a:pPr>
            <a:r>
              <a:rPr lang="en-GB" dirty="0">
                <a:highlight>
                  <a:srgbClr val="FFCCFF"/>
                </a:highlight>
                <a:latin typeface="OpenDyslexic" panose="00000500000000000000" pitchFamily="50" charset="0"/>
              </a:rPr>
              <a:t>This study is intended as a pilot, widely recognised as an important stage in research design, as they help identify methodological limitations and inform the development of larger-scale studies, as discussed by van </a:t>
            </a:r>
            <a:r>
              <a:rPr lang="en-GB" dirty="0" err="1">
                <a:highlight>
                  <a:srgbClr val="FFCCFF"/>
                </a:highlight>
                <a:latin typeface="OpenDyslexic" panose="00000500000000000000" pitchFamily="50" charset="0"/>
              </a:rPr>
              <a:t>Teijlingen</a:t>
            </a:r>
            <a:r>
              <a:rPr lang="en-GB" dirty="0">
                <a:highlight>
                  <a:srgbClr val="FFCCFF"/>
                </a:highlight>
                <a:latin typeface="OpenDyslexic" panose="00000500000000000000" pitchFamily="50" charset="0"/>
              </a:rPr>
              <a:t> and Hundley in 2001 and by Robson and McCartan in 2016.</a:t>
            </a:r>
            <a:br>
              <a:rPr lang="en-GB" dirty="0">
                <a:latin typeface="OpenDyslexic" panose="00000500000000000000" pitchFamily="50" charset="0"/>
              </a:rPr>
            </a:br>
            <a:endParaRPr lang="en-GB" dirty="0">
              <a:latin typeface="OpenDyslexic" panose="00000500000000000000" pitchFamily="50" charset="0"/>
            </a:endParaRPr>
          </a:p>
          <a:p>
            <a:pPr>
              <a:lnSpc>
                <a:spcPct val="150000"/>
              </a:lnSpc>
            </a:pPr>
            <a:r>
              <a:rPr lang="en-GB" dirty="0">
                <a:highlight>
                  <a:srgbClr val="FFFFCC"/>
                </a:highlight>
                <a:latin typeface="OpenDyslexic" panose="00000500000000000000" pitchFamily="50" charset="0"/>
              </a:rPr>
              <a:t>It is acknowledged that the study may result in a limited response rate or an absence of clear patterns within the data. As Denscombe highlights in 2017, such outcomes should not be viewed as a failure, but as valuable findings that raise important questions about engagement, question design, and methodological fit, all of which can guide refinement of the research approach.</a:t>
            </a:r>
          </a:p>
          <a:p>
            <a:pPr>
              <a:lnSpc>
                <a:spcPct val="150000"/>
              </a:lnSpc>
            </a:pPr>
            <a:endParaRPr lang="en-GB" dirty="0">
              <a:latin typeface="OpenDyslexic" panose="00000500000000000000" pitchFamily="50" charset="0"/>
            </a:endParaRPr>
          </a:p>
          <a:p>
            <a:pPr>
              <a:lnSpc>
                <a:spcPct val="150000"/>
              </a:lnSpc>
            </a:pPr>
            <a:r>
              <a:rPr lang="en-GB" dirty="0">
                <a:highlight>
                  <a:srgbClr val="CC99FF"/>
                </a:highlight>
                <a:latin typeface="OpenDyslexic" panose="00000500000000000000" pitchFamily="50" charset="0"/>
              </a:rPr>
              <a:t>Findings from the pilot may also indicate that a questionnaire-based method is insufficient for capturing the depth and complexity of teachers’ lived experiences of wellbeing and professional relationships. If this is the case, the larger doctoral study may move towards a more interpretivist approach. In particular, hermeneutic phenomenology may be appropriate for exploring how teachers make sense of their experiences, as outlined by Smith, Flowers and Larkin in 2009 and further developed by van Manen in 2016.</a:t>
            </a:r>
          </a:p>
          <a:p>
            <a:pPr>
              <a:lnSpc>
                <a:spcPct val="150000"/>
              </a:lnSpc>
            </a:pPr>
            <a:endParaRPr lang="en-GB" dirty="0">
              <a:highlight>
                <a:srgbClr val="D6F296"/>
              </a:highlight>
              <a:latin typeface="OpenDyslexic" panose="00000500000000000000" pitchFamily="50" charset="0"/>
            </a:endParaRPr>
          </a:p>
          <a:p>
            <a:pPr>
              <a:lnSpc>
                <a:spcPct val="150000"/>
              </a:lnSpc>
            </a:pPr>
            <a:r>
              <a:rPr lang="en-GB" dirty="0">
                <a:highlight>
                  <a:srgbClr val="D6F296"/>
                </a:highlight>
                <a:latin typeface="OpenDyslexic" panose="00000500000000000000" pitchFamily="50" charset="0"/>
              </a:rPr>
              <a:t>These insights will be used to shape the methodological direction, theoretical framing, and data collection methods of the subsequent three-year doctoral research.</a:t>
            </a:r>
          </a:p>
          <a:p>
            <a:pPr>
              <a:lnSpc>
                <a:spcPct val="150000"/>
              </a:lnSpc>
            </a:pPr>
            <a:endParaRPr lang="en-GB" dirty="0">
              <a:latin typeface="OpenDyslexic" panose="00000500000000000000" pitchFamily="50" charset="0"/>
            </a:endParaRPr>
          </a:p>
          <a:p>
            <a:pPr>
              <a:lnSpc>
                <a:spcPct val="150000"/>
              </a:lnSpc>
            </a:pPr>
            <a:r>
              <a:rPr lang="en-GB" dirty="0">
                <a:highlight>
                  <a:srgbClr val="CCFFFF"/>
                </a:highlight>
                <a:latin typeface="OpenDyslexic" panose="00000500000000000000" pitchFamily="50" charset="0"/>
              </a:rPr>
              <a:t>Thank you for listening!</a:t>
            </a:r>
          </a:p>
          <a:p>
            <a:pPr>
              <a:lnSpc>
                <a:spcPct val="150000"/>
              </a:lnSpc>
            </a:pPr>
            <a:endParaRPr lang="en-GB" dirty="0">
              <a:latin typeface="OpenDyslexic" panose="00000500000000000000" pitchFamily="50" charset="0"/>
            </a:endParaRPr>
          </a:p>
        </p:txBody>
      </p:sp>
    </p:spTree>
    <p:extLst>
      <p:ext uri="{BB962C8B-B14F-4D97-AF65-F5344CB8AC3E}">
        <p14:creationId xmlns:p14="http://schemas.microsoft.com/office/powerpoint/2010/main" val="2770966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29</a:t>
            </a:fld>
            <a:endParaRPr lang="en-GB"/>
          </a:p>
        </p:txBody>
      </p:sp>
    </p:spTree>
    <p:extLst>
      <p:ext uri="{BB962C8B-B14F-4D97-AF65-F5344CB8AC3E}">
        <p14:creationId xmlns:p14="http://schemas.microsoft.com/office/powerpoint/2010/main" val="7576276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30</a:t>
            </a:fld>
            <a:endParaRPr lang="en-GB"/>
          </a:p>
        </p:txBody>
      </p:sp>
    </p:spTree>
    <p:extLst>
      <p:ext uri="{BB962C8B-B14F-4D97-AF65-F5344CB8AC3E}">
        <p14:creationId xmlns:p14="http://schemas.microsoft.com/office/powerpoint/2010/main" val="22073939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9DC6E-33C7-4596-8F65-50A38A2F6FF8}" type="slidenum">
              <a:rPr lang="en-GB" smtClean="0"/>
              <a:t>31</a:t>
            </a:fld>
            <a:endParaRPr lang="en-GB"/>
          </a:p>
        </p:txBody>
      </p:sp>
    </p:spTree>
    <p:extLst>
      <p:ext uri="{BB962C8B-B14F-4D97-AF65-F5344CB8AC3E}">
        <p14:creationId xmlns:p14="http://schemas.microsoft.com/office/powerpoint/2010/main" val="13424711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6E656-754E-C9EE-FA32-686632677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60E52B-4014-7CAD-7987-9AA5661504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D5275F-59FC-5FF5-369D-A701E10DB8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3370CC-EE11-80D7-7E7E-48152B104D5C}"/>
              </a:ext>
            </a:extLst>
          </p:cNvPr>
          <p:cNvSpPr>
            <a:spLocks noGrp="1"/>
          </p:cNvSpPr>
          <p:nvPr>
            <p:ph type="sldNum" sz="quarter" idx="5"/>
          </p:nvPr>
        </p:nvSpPr>
        <p:spPr/>
        <p:txBody>
          <a:bodyPr/>
          <a:lstStyle/>
          <a:p>
            <a:fld id="{7B69DC6E-33C7-4596-8F65-50A38A2F6FF8}" type="slidenum">
              <a:rPr lang="en-GB" smtClean="0"/>
              <a:t>32</a:t>
            </a:fld>
            <a:endParaRPr lang="en-GB"/>
          </a:p>
        </p:txBody>
      </p:sp>
    </p:spTree>
    <p:extLst>
      <p:ext uri="{BB962C8B-B14F-4D97-AF65-F5344CB8AC3E}">
        <p14:creationId xmlns:p14="http://schemas.microsoft.com/office/powerpoint/2010/main" val="1559366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33</a:t>
            </a:fld>
            <a:endParaRPr lang="en-GB"/>
          </a:p>
        </p:txBody>
      </p:sp>
    </p:spTree>
    <p:extLst>
      <p:ext uri="{BB962C8B-B14F-4D97-AF65-F5344CB8AC3E}">
        <p14:creationId xmlns:p14="http://schemas.microsoft.com/office/powerpoint/2010/main" val="41028209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69DC6E-33C7-4596-8F65-50A38A2F6FF8}" type="slidenum">
              <a:rPr lang="en-GB" smtClean="0"/>
              <a:t>34</a:t>
            </a:fld>
            <a:endParaRPr lang="en-GB"/>
          </a:p>
        </p:txBody>
      </p:sp>
    </p:spTree>
    <p:extLst>
      <p:ext uri="{BB962C8B-B14F-4D97-AF65-F5344CB8AC3E}">
        <p14:creationId xmlns:p14="http://schemas.microsoft.com/office/powerpoint/2010/main" val="752398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6.pn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png"/><Relationship Id="rId3" Type="http://schemas.openxmlformats.org/officeDocument/2006/relationships/image" Target="../media/image1.png"/><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 Id="rId1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11.png"/><Relationship Id="rId10" Type="http://schemas.openxmlformats.org/officeDocument/2006/relationships/image" Target="../media/image27.png"/><Relationship Id="rId4" Type="http://schemas.openxmlformats.org/officeDocument/2006/relationships/image" Target="../media/image22.png"/><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1.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11.png"/><Relationship Id="rId10" Type="http://schemas.openxmlformats.org/officeDocument/2006/relationships/image" Target="../media/image27.png"/><Relationship Id="rId4" Type="http://schemas.openxmlformats.org/officeDocument/2006/relationships/image" Target="../media/image22.png"/><Relationship Id="rId9"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1.png"/><Relationship Id="rId9" Type="http://schemas.microsoft.com/office/2007/relationships/diagramDrawing" Target="../diagrams/drawing1.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8" Type="http://schemas.openxmlformats.org/officeDocument/2006/relationships/hyperlink" Target="https://www.surveymonkey.com/mp/likert-scale/" TargetMode="External"/><Relationship Id="rId3" Type="http://schemas.openxmlformats.org/officeDocument/2006/relationships/image" Target="../media/image1.png"/><Relationship Id="rId7" Type="http://schemas.openxmlformats.org/officeDocument/2006/relationships/hyperlink" Target="https://www.britannica.com/topic/Likert-Scal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microsoft.com/office/2007/relationships/hdphoto" Target="../media/hdphoto2.wdp"/><Relationship Id="rId4" Type="http://schemas.openxmlformats.org/officeDocument/2006/relationships/diagramData" Target="../diagrams/data3.xml"/><Relationship Id="rId9" Type="http://schemas.openxmlformats.org/officeDocument/2006/relationships/image" Target="../media/image46.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24" name="Freeform 24"/>
          <p:cNvSpPr/>
          <p:nvPr/>
        </p:nvSpPr>
        <p:spPr>
          <a:xfrm rot="-5400000">
            <a:off x="12073992" y="3196939"/>
            <a:ext cx="10508659" cy="3671463"/>
          </a:xfrm>
          <a:custGeom>
            <a:avLst/>
            <a:gdLst/>
            <a:ahLst/>
            <a:cxnLst/>
            <a:rect l="l" t="t" r="r" b="b"/>
            <a:pathLst>
              <a:path w="10508659" h="3671463">
                <a:moveTo>
                  <a:pt x="0" y="0"/>
                </a:moveTo>
                <a:lnTo>
                  <a:pt x="10508659" y="0"/>
                </a:lnTo>
                <a:lnTo>
                  <a:pt x="10508659" y="3671463"/>
                </a:lnTo>
                <a:lnTo>
                  <a:pt x="0" y="3671463"/>
                </a:lnTo>
                <a:lnTo>
                  <a:pt x="0" y="0"/>
                </a:lnTo>
                <a:close/>
              </a:path>
            </a:pathLst>
          </a:custGeom>
          <a:blipFill>
            <a:blip r:embed="rId4"/>
            <a:stretch>
              <a:fillRect/>
            </a:stretch>
          </a:blipFill>
        </p:spPr>
        <p:txBody>
          <a:bodyPr/>
          <a:lstStyle/>
          <a:p>
            <a:endParaRPr lang="en-GB"/>
          </a:p>
        </p:txBody>
      </p:sp>
      <p:grpSp>
        <p:nvGrpSpPr>
          <p:cNvPr id="3" name="Group 3"/>
          <p:cNvGrpSpPr/>
          <p:nvPr/>
        </p:nvGrpSpPr>
        <p:grpSpPr>
          <a:xfrm>
            <a:off x="799746" y="3341282"/>
            <a:ext cx="14187526" cy="6295828"/>
            <a:chOff x="0" y="0"/>
            <a:chExt cx="3736632" cy="1658160"/>
          </a:xfrm>
        </p:grpSpPr>
        <p:sp>
          <p:nvSpPr>
            <p:cNvPr id="4" name="Freeform 4"/>
            <p:cNvSpPr/>
            <p:nvPr/>
          </p:nvSpPr>
          <p:spPr>
            <a:xfrm>
              <a:off x="0" y="0"/>
              <a:ext cx="3736632" cy="1658160"/>
            </a:xfrm>
            <a:custGeom>
              <a:avLst/>
              <a:gdLst/>
              <a:ahLst/>
              <a:cxnLst/>
              <a:rect l="l" t="t" r="r" b="b"/>
              <a:pathLst>
                <a:path w="3736632" h="1658160">
                  <a:moveTo>
                    <a:pt x="34378" y="0"/>
                  </a:moveTo>
                  <a:lnTo>
                    <a:pt x="3702254" y="0"/>
                  </a:lnTo>
                  <a:cubicBezTo>
                    <a:pt x="3721241" y="0"/>
                    <a:pt x="3736632" y="15392"/>
                    <a:pt x="3736632" y="34378"/>
                  </a:cubicBezTo>
                  <a:lnTo>
                    <a:pt x="3736632" y="1623782"/>
                  </a:lnTo>
                  <a:cubicBezTo>
                    <a:pt x="3736632" y="1632900"/>
                    <a:pt x="3733011" y="1641644"/>
                    <a:pt x="3726563" y="1648091"/>
                  </a:cubicBezTo>
                  <a:cubicBezTo>
                    <a:pt x="3720116" y="1654539"/>
                    <a:pt x="3711372" y="1658160"/>
                    <a:pt x="3702254" y="1658160"/>
                  </a:cubicBezTo>
                  <a:lnTo>
                    <a:pt x="34378" y="1658160"/>
                  </a:lnTo>
                  <a:cubicBezTo>
                    <a:pt x="15392" y="1658160"/>
                    <a:pt x="0" y="1642769"/>
                    <a:pt x="0" y="1623782"/>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5" name="TextBox 5"/>
            <p:cNvSpPr txBox="1"/>
            <p:nvPr/>
          </p:nvSpPr>
          <p:spPr>
            <a:xfrm>
              <a:off x="0" y="-38100"/>
              <a:ext cx="3736632" cy="1696260"/>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rot="-514106">
            <a:off x="-1145947" y="-2142111"/>
            <a:ext cx="12697260" cy="4166289"/>
          </a:xfrm>
          <a:custGeom>
            <a:avLst/>
            <a:gdLst/>
            <a:ahLst/>
            <a:cxnLst/>
            <a:rect l="l" t="t" r="r" b="b"/>
            <a:pathLst>
              <a:path w="12697260" h="4166289">
                <a:moveTo>
                  <a:pt x="0" y="0"/>
                </a:moveTo>
                <a:lnTo>
                  <a:pt x="12697261" y="0"/>
                </a:lnTo>
                <a:lnTo>
                  <a:pt x="12697261" y="4166289"/>
                </a:lnTo>
                <a:lnTo>
                  <a:pt x="0" y="4166289"/>
                </a:lnTo>
                <a:lnTo>
                  <a:pt x="0" y="0"/>
                </a:lnTo>
                <a:close/>
              </a:path>
            </a:pathLst>
          </a:custGeom>
          <a:blipFill>
            <a:blip r:embed="rId5"/>
            <a:stretch>
              <a:fillRect/>
            </a:stretch>
          </a:blipFill>
        </p:spPr>
        <p:txBody>
          <a:bodyPr/>
          <a:lstStyle/>
          <a:p>
            <a:endParaRPr lang="en-GB"/>
          </a:p>
        </p:txBody>
      </p:sp>
      <p:grpSp>
        <p:nvGrpSpPr>
          <p:cNvPr id="7" name="Group 7"/>
          <p:cNvGrpSpPr/>
          <p:nvPr/>
        </p:nvGrpSpPr>
        <p:grpSpPr>
          <a:xfrm>
            <a:off x="5537499" y="1971519"/>
            <a:ext cx="9449773" cy="1146998"/>
            <a:chOff x="0" y="0"/>
            <a:chExt cx="15990256" cy="1940871"/>
          </a:xfrm>
        </p:grpSpPr>
        <p:sp>
          <p:nvSpPr>
            <p:cNvPr id="8" name="Freeform 8"/>
            <p:cNvSpPr/>
            <p:nvPr/>
          </p:nvSpPr>
          <p:spPr>
            <a:xfrm>
              <a:off x="0" y="0"/>
              <a:ext cx="15990255" cy="1940871"/>
            </a:xfrm>
            <a:custGeom>
              <a:avLst/>
              <a:gdLst/>
              <a:ahLst/>
              <a:cxnLst/>
              <a:rect l="l" t="t" r="r" b="b"/>
              <a:pathLst>
                <a:path w="15990255" h="1940871">
                  <a:moveTo>
                    <a:pt x="22120" y="0"/>
                  </a:moveTo>
                  <a:lnTo>
                    <a:pt x="15968135" y="0"/>
                  </a:lnTo>
                  <a:cubicBezTo>
                    <a:pt x="15974002" y="0"/>
                    <a:pt x="15979628" y="2331"/>
                    <a:pt x="15983776" y="6479"/>
                  </a:cubicBezTo>
                  <a:cubicBezTo>
                    <a:pt x="15987925" y="10627"/>
                    <a:pt x="15990255" y="16254"/>
                    <a:pt x="15990255" y="22120"/>
                  </a:cubicBezTo>
                  <a:lnTo>
                    <a:pt x="15990255" y="1918751"/>
                  </a:lnTo>
                  <a:cubicBezTo>
                    <a:pt x="15990255" y="1924617"/>
                    <a:pt x="15987925" y="1930244"/>
                    <a:pt x="15983776" y="1934392"/>
                  </a:cubicBezTo>
                  <a:cubicBezTo>
                    <a:pt x="15979628" y="1938541"/>
                    <a:pt x="15974002" y="1940871"/>
                    <a:pt x="15968135" y="1940871"/>
                  </a:cubicBezTo>
                  <a:lnTo>
                    <a:pt x="22120" y="1940871"/>
                  </a:lnTo>
                  <a:cubicBezTo>
                    <a:pt x="16254" y="1940871"/>
                    <a:pt x="10627" y="1938541"/>
                    <a:pt x="6479" y="1934392"/>
                  </a:cubicBezTo>
                  <a:cubicBezTo>
                    <a:pt x="2331" y="1930244"/>
                    <a:pt x="0" y="1924617"/>
                    <a:pt x="0" y="1918751"/>
                  </a:cubicBezTo>
                  <a:lnTo>
                    <a:pt x="0" y="22120"/>
                  </a:lnTo>
                  <a:cubicBezTo>
                    <a:pt x="0" y="16254"/>
                    <a:pt x="2331" y="10627"/>
                    <a:pt x="6479" y="6479"/>
                  </a:cubicBezTo>
                  <a:cubicBezTo>
                    <a:pt x="10627" y="2331"/>
                    <a:pt x="16254" y="0"/>
                    <a:pt x="2212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p:cNvSpPr txBox="1"/>
            <p:nvPr/>
          </p:nvSpPr>
          <p:spPr>
            <a:xfrm>
              <a:off x="0" y="-38100"/>
              <a:ext cx="15990256" cy="1978971"/>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1120085" y="3609556"/>
            <a:ext cx="13546848" cy="5759280"/>
            <a:chOff x="0" y="0"/>
            <a:chExt cx="3567894" cy="1516847"/>
          </a:xfrm>
        </p:grpSpPr>
        <p:sp>
          <p:nvSpPr>
            <p:cNvPr id="11" name="Freeform 11"/>
            <p:cNvSpPr/>
            <p:nvPr/>
          </p:nvSpPr>
          <p:spPr>
            <a:xfrm>
              <a:off x="0" y="0"/>
              <a:ext cx="3567894" cy="1516847"/>
            </a:xfrm>
            <a:custGeom>
              <a:avLst/>
              <a:gdLst/>
              <a:ahLst/>
              <a:cxnLst/>
              <a:rect l="l" t="t" r="r" b="b"/>
              <a:pathLst>
                <a:path w="3567894" h="1516847">
                  <a:moveTo>
                    <a:pt x="29146" y="0"/>
                  </a:moveTo>
                  <a:lnTo>
                    <a:pt x="3538748" y="0"/>
                  </a:lnTo>
                  <a:cubicBezTo>
                    <a:pt x="3546478" y="0"/>
                    <a:pt x="3553892" y="3071"/>
                    <a:pt x="3559358" y="8537"/>
                  </a:cubicBezTo>
                  <a:cubicBezTo>
                    <a:pt x="3564823" y="14003"/>
                    <a:pt x="3567894" y="21416"/>
                    <a:pt x="3567894" y="29146"/>
                  </a:cubicBezTo>
                  <a:lnTo>
                    <a:pt x="3567894" y="1487701"/>
                  </a:lnTo>
                  <a:cubicBezTo>
                    <a:pt x="3567894" y="1503798"/>
                    <a:pt x="3554845" y="1516847"/>
                    <a:pt x="3538748" y="1516847"/>
                  </a:cubicBezTo>
                  <a:lnTo>
                    <a:pt x="29146" y="1516847"/>
                  </a:lnTo>
                  <a:cubicBezTo>
                    <a:pt x="13049" y="1516847"/>
                    <a:pt x="0" y="1503798"/>
                    <a:pt x="0" y="1487701"/>
                  </a:cubicBezTo>
                  <a:lnTo>
                    <a:pt x="0" y="29146"/>
                  </a:lnTo>
                  <a:cubicBezTo>
                    <a:pt x="0" y="13049"/>
                    <a:pt x="13049" y="0"/>
                    <a:pt x="29146" y="0"/>
                  </a:cubicBezTo>
                  <a:close/>
                </a:path>
              </a:pathLst>
            </a:custGeom>
            <a:solidFill>
              <a:srgbClr val="D8E3E7">
                <a:alpha val="29804"/>
              </a:srgbClr>
            </a:solidFill>
            <a:ln cap="rnd">
              <a:noFill/>
              <a:prstDash val="solid"/>
              <a:round/>
            </a:ln>
          </p:spPr>
          <p:txBody>
            <a:bodyPr/>
            <a:lstStyle/>
            <a:p>
              <a:endParaRPr lang="en-GB" dirty="0"/>
            </a:p>
          </p:txBody>
        </p:sp>
        <p:sp>
          <p:nvSpPr>
            <p:cNvPr id="12" name="TextBox 12"/>
            <p:cNvSpPr txBox="1"/>
            <p:nvPr/>
          </p:nvSpPr>
          <p:spPr>
            <a:xfrm>
              <a:off x="0" y="-38100"/>
              <a:ext cx="3567894" cy="1554947"/>
            </a:xfrm>
            <a:prstGeom prst="rect">
              <a:avLst/>
            </a:prstGeom>
          </p:spPr>
          <p:txBody>
            <a:bodyPr lIns="50800" tIns="50800" rIns="50800" bIns="50800" rtlCol="0" anchor="ctr"/>
            <a:lstStyle/>
            <a:p>
              <a:pPr algn="ctr">
                <a:lnSpc>
                  <a:spcPts val="2940"/>
                </a:lnSpc>
              </a:pPr>
              <a:endParaRPr/>
            </a:p>
          </p:txBody>
        </p:sp>
      </p:grpSp>
      <p:grpSp>
        <p:nvGrpSpPr>
          <p:cNvPr id="13" name="Group 13"/>
          <p:cNvGrpSpPr/>
          <p:nvPr/>
        </p:nvGrpSpPr>
        <p:grpSpPr>
          <a:xfrm>
            <a:off x="5765664" y="2143221"/>
            <a:ext cx="8993444" cy="803594"/>
            <a:chOff x="0" y="0"/>
            <a:chExt cx="15218086" cy="1359786"/>
          </a:xfrm>
        </p:grpSpPr>
        <p:sp>
          <p:nvSpPr>
            <p:cNvPr id="14" name="Freeform 14"/>
            <p:cNvSpPr/>
            <p:nvPr/>
          </p:nvSpPr>
          <p:spPr>
            <a:xfrm>
              <a:off x="0" y="0"/>
              <a:ext cx="15218087" cy="1359786"/>
            </a:xfrm>
            <a:custGeom>
              <a:avLst/>
              <a:gdLst/>
              <a:ahLst/>
              <a:cxnLst/>
              <a:rect l="l" t="t" r="r" b="b"/>
              <a:pathLst>
                <a:path w="15218087" h="1359786">
                  <a:moveTo>
                    <a:pt x="14634" y="0"/>
                  </a:moveTo>
                  <a:lnTo>
                    <a:pt x="15203452" y="0"/>
                  </a:lnTo>
                  <a:cubicBezTo>
                    <a:pt x="15211535" y="0"/>
                    <a:pt x="15218087" y="6552"/>
                    <a:pt x="15218087" y="14634"/>
                  </a:cubicBezTo>
                  <a:lnTo>
                    <a:pt x="15218087" y="1345152"/>
                  </a:lnTo>
                  <a:cubicBezTo>
                    <a:pt x="15218087" y="1353234"/>
                    <a:pt x="15211535" y="1359786"/>
                    <a:pt x="15203452" y="1359786"/>
                  </a:cubicBezTo>
                  <a:lnTo>
                    <a:pt x="14634" y="1359786"/>
                  </a:lnTo>
                  <a:cubicBezTo>
                    <a:pt x="6552" y="1359786"/>
                    <a:pt x="0" y="1353234"/>
                    <a:pt x="0" y="1345152"/>
                  </a:cubicBezTo>
                  <a:lnTo>
                    <a:pt x="0" y="14634"/>
                  </a:lnTo>
                  <a:cubicBezTo>
                    <a:pt x="0" y="6552"/>
                    <a:pt x="6552" y="0"/>
                    <a:pt x="14634" y="0"/>
                  </a:cubicBezTo>
                  <a:close/>
                </a:path>
              </a:pathLst>
            </a:custGeom>
            <a:solidFill>
              <a:srgbClr val="D8E3E7">
                <a:alpha val="29804"/>
              </a:srgbClr>
            </a:solidFill>
            <a:ln cap="sq">
              <a:noFill/>
              <a:prstDash val="solid"/>
              <a:miter/>
            </a:ln>
          </p:spPr>
          <p:txBody>
            <a:bodyPr/>
            <a:lstStyle/>
            <a:p>
              <a:endParaRPr lang="en-GB"/>
            </a:p>
          </p:txBody>
        </p:sp>
        <p:sp>
          <p:nvSpPr>
            <p:cNvPr id="15" name="TextBox 15"/>
            <p:cNvSpPr txBox="1"/>
            <p:nvPr/>
          </p:nvSpPr>
          <p:spPr>
            <a:xfrm>
              <a:off x="0" y="-38100"/>
              <a:ext cx="15218086" cy="1397886"/>
            </a:xfrm>
            <a:prstGeom prst="rect">
              <a:avLst/>
            </a:prstGeom>
          </p:spPr>
          <p:txBody>
            <a:bodyPr lIns="50800" tIns="50800" rIns="50800" bIns="50800" rtlCol="0" anchor="ctr"/>
            <a:lstStyle/>
            <a:p>
              <a:pPr algn="ctr">
                <a:lnSpc>
                  <a:spcPts val="2940"/>
                </a:lnSpc>
              </a:pPr>
              <a:endParaRPr/>
            </a:p>
          </p:txBody>
        </p:sp>
      </p:grpSp>
      <p:grpSp>
        <p:nvGrpSpPr>
          <p:cNvPr id="16" name="Group 16"/>
          <p:cNvGrpSpPr/>
          <p:nvPr/>
        </p:nvGrpSpPr>
        <p:grpSpPr>
          <a:xfrm>
            <a:off x="1807099" y="8187924"/>
            <a:ext cx="4373214" cy="803594"/>
            <a:chOff x="0" y="0"/>
            <a:chExt cx="7400052" cy="1359786"/>
          </a:xfrm>
        </p:grpSpPr>
        <p:sp>
          <p:nvSpPr>
            <p:cNvPr id="17" name="Freeform 17"/>
            <p:cNvSpPr/>
            <p:nvPr/>
          </p:nvSpPr>
          <p:spPr>
            <a:xfrm>
              <a:off x="0" y="0"/>
              <a:ext cx="7400052" cy="1359786"/>
            </a:xfrm>
            <a:custGeom>
              <a:avLst/>
              <a:gdLst/>
              <a:ahLst/>
              <a:cxnLst/>
              <a:rect l="l" t="t" r="r" b="b"/>
              <a:pathLst>
                <a:path w="7400052" h="1359786">
                  <a:moveTo>
                    <a:pt x="30095" y="0"/>
                  </a:moveTo>
                  <a:lnTo>
                    <a:pt x="7369957" y="0"/>
                  </a:lnTo>
                  <a:cubicBezTo>
                    <a:pt x="7386578" y="0"/>
                    <a:pt x="7400052" y="13474"/>
                    <a:pt x="7400052" y="30095"/>
                  </a:cubicBezTo>
                  <a:lnTo>
                    <a:pt x="7400052" y="1329691"/>
                  </a:lnTo>
                  <a:cubicBezTo>
                    <a:pt x="7400052" y="1337673"/>
                    <a:pt x="7396882" y="1345327"/>
                    <a:pt x="7391237" y="1350971"/>
                  </a:cubicBezTo>
                  <a:cubicBezTo>
                    <a:pt x="7385593" y="1356615"/>
                    <a:pt x="7377939" y="1359786"/>
                    <a:pt x="7369957" y="1359786"/>
                  </a:cubicBezTo>
                  <a:lnTo>
                    <a:pt x="30095" y="1359786"/>
                  </a:lnTo>
                  <a:cubicBezTo>
                    <a:pt x="22113" y="1359786"/>
                    <a:pt x="14459" y="1356615"/>
                    <a:pt x="8815" y="1350971"/>
                  </a:cubicBezTo>
                  <a:cubicBezTo>
                    <a:pt x="3171" y="1345327"/>
                    <a:pt x="0" y="1337673"/>
                    <a:pt x="0" y="1329691"/>
                  </a:cubicBezTo>
                  <a:lnTo>
                    <a:pt x="0" y="30095"/>
                  </a:lnTo>
                  <a:cubicBezTo>
                    <a:pt x="0" y="22113"/>
                    <a:pt x="3171" y="14459"/>
                    <a:pt x="8815" y="8815"/>
                  </a:cubicBezTo>
                  <a:cubicBezTo>
                    <a:pt x="14459" y="3171"/>
                    <a:pt x="22113" y="0"/>
                    <a:pt x="30095" y="0"/>
                  </a:cubicBezTo>
                  <a:close/>
                </a:path>
              </a:pathLst>
            </a:custGeom>
            <a:solidFill>
              <a:srgbClr val="D8E3E7"/>
            </a:solidFill>
            <a:ln cap="sq">
              <a:noFill/>
              <a:prstDash val="solid"/>
              <a:miter/>
            </a:ln>
          </p:spPr>
          <p:txBody>
            <a:bodyPr/>
            <a:lstStyle/>
            <a:p>
              <a:endParaRPr lang="en-GB"/>
            </a:p>
          </p:txBody>
        </p:sp>
        <p:sp>
          <p:nvSpPr>
            <p:cNvPr id="18" name="TextBox 18"/>
            <p:cNvSpPr txBox="1"/>
            <p:nvPr/>
          </p:nvSpPr>
          <p:spPr>
            <a:xfrm>
              <a:off x="0" y="-38100"/>
              <a:ext cx="7400052" cy="1397886"/>
            </a:xfrm>
            <a:prstGeom prst="rect">
              <a:avLst/>
            </a:prstGeom>
          </p:spPr>
          <p:txBody>
            <a:bodyPr lIns="50800" tIns="50800" rIns="50800" bIns="50800" rtlCol="0" anchor="ctr"/>
            <a:lstStyle/>
            <a:p>
              <a:pPr algn="ctr">
                <a:lnSpc>
                  <a:spcPts val="2940"/>
                </a:lnSpc>
              </a:pPr>
              <a:endParaRPr/>
            </a:p>
          </p:txBody>
        </p:sp>
      </p:grpSp>
      <p:sp>
        <p:nvSpPr>
          <p:cNvPr id="19" name="TextBox 19"/>
          <p:cNvSpPr txBox="1"/>
          <p:nvPr/>
        </p:nvSpPr>
        <p:spPr>
          <a:xfrm>
            <a:off x="1807099" y="4139274"/>
            <a:ext cx="12172820" cy="2234522"/>
          </a:xfrm>
          <a:prstGeom prst="rect">
            <a:avLst/>
          </a:prstGeom>
        </p:spPr>
        <p:txBody>
          <a:bodyPr lIns="0" tIns="0" rIns="0" bIns="0" rtlCol="0" anchor="t">
            <a:spAutoFit/>
          </a:bodyPr>
          <a:lstStyle/>
          <a:p>
            <a:pPr marL="0" lvl="0" indent="0" algn="l">
              <a:lnSpc>
                <a:spcPts val="8499"/>
              </a:lnSpc>
            </a:pPr>
            <a:r>
              <a:rPr lang="en-US" sz="8499" spc="849" dirty="0">
                <a:solidFill>
                  <a:srgbClr val="FFFFFF"/>
                </a:solidFill>
                <a:latin typeface="Kermit" panose="020F0503040000060003" pitchFamily="34" charset="0"/>
                <a:ea typeface="Calibri" panose="020F0502020204030204" pitchFamily="34" charset="0"/>
                <a:cs typeface="Calibri" panose="020F0502020204030204" pitchFamily="34" charset="0"/>
                <a:sym typeface="Anca Coder"/>
              </a:rPr>
              <a:t>Laura Emanuel</a:t>
            </a:r>
          </a:p>
          <a:p>
            <a:pPr marL="0" lvl="0" indent="0" algn="l">
              <a:lnSpc>
                <a:spcPts val="8499"/>
              </a:lnSpc>
            </a:pPr>
            <a:r>
              <a:rPr lang="en-US" sz="8499" spc="849" dirty="0">
                <a:solidFill>
                  <a:srgbClr val="FFFFFF"/>
                </a:solidFill>
                <a:latin typeface="Kermit" panose="020F0503040000060003" pitchFamily="34" charset="0"/>
                <a:ea typeface="Calibri" panose="020F0502020204030204" pitchFamily="34" charset="0"/>
                <a:cs typeface="Calibri" panose="020F0502020204030204" pitchFamily="34" charset="0"/>
                <a:sym typeface="Anca Coder"/>
              </a:rPr>
              <a:t>2308139</a:t>
            </a:r>
          </a:p>
        </p:txBody>
      </p:sp>
      <p:sp>
        <p:nvSpPr>
          <p:cNvPr id="20" name="TextBox 20"/>
          <p:cNvSpPr txBox="1"/>
          <p:nvPr/>
        </p:nvSpPr>
        <p:spPr>
          <a:xfrm>
            <a:off x="1807099" y="6328252"/>
            <a:ext cx="12172820" cy="1591398"/>
          </a:xfrm>
          <a:prstGeom prst="rect">
            <a:avLst/>
          </a:prstGeom>
        </p:spPr>
        <p:txBody>
          <a:bodyPr lIns="0" tIns="0" rIns="0" bIns="0" rtlCol="0" anchor="t">
            <a:spAutoFit/>
          </a:bodyPr>
          <a:lstStyle/>
          <a:p>
            <a:pPr marL="0" lvl="0" indent="0" algn="l">
              <a:lnSpc>
                <a:spcPts val="4199"/>
              </a:lnSpc>
            </a:pPr>
            <a:r>
              <a:rPr lang="en-US" sz="2999" b="1" spc="299" dirty="0">
                <a:solidFill>
                  <a:srgbClr val="FFFFFF"/>
                </a:solidFill>
                <a:latin typeface="Kermit" panose="020F0503040000060003" pitchFamily="34" charset="0"/>
                <a:ea typeface="Poppins Bold"/>
                <a:cs typeface="Poppins Bold"/>
                <a:sym typeface="Poppins Bold"/>
              </a:rPr>
              <a:t>An outline of a small scale research project surrounding the area of Teacher Wellbeing related to Educational Visits. </a:t>
            </a:r>
          </a:p>
        </p:txBody>
      </p:sp>
      <p:sp>
        <p:nvSpPr>
          <p:cNvPr id="21" name="TextBox 21"/>
          <p:cNvSpPr txBox="1"/>
          <p:nvPr/>
        </p:nvSpPr>
        <p:spPr>
          <a:xfrm>
            <a:off x="6180313" y="2310068"/>
            <a:ext cx="8164145" cy="428451"/>
          </a:xfrm>
          <a:prstGeom prst="rect">
            <a:avLst/>
          </a:prstGeom>
        </p:spPr>
        <p:txBody>
          <a:bodyPr lIns="0" tIns="0" rIns="0" bIns="0" rtlCol="0" anchor="t">
            <a:spAutoFit/>
          </a:bodyPr>
          <a:lstStyle/>
          <a:p>
            <a:pPr marL="0" lvl="0" indent="0" algn="ctr">
              <a:lnSpc>
                <a:spcPts val="3499"/>
              </a:lnSpc>
              <a:spcBef>
                <a:spcPct val="0"/>
              </a:spcBef>
            </a:pPr>
            <a:r>
              <a:rPr lang="en-US" sz="2499" spc="499" dirty="0">
                <a:solidFill>
                  <a:srgbClr val="FFF5E0"/>
                </a:solidFill>
                <a:latin typeface="Kermit" panose="020F0503040000060003" pitchFamily="34" charset="0"/>
                <a:ea typeface="Open Sans"/>
                <a:cs typeface="Open Sans"/>
                <a:sym typeface="Open Sans"/>
              </a:rPr>
              <a:t>ECAD7013 – Assessment Component 1</a:t>
            </a:r>
          </a:p>
        </p:txBody>
      </p:sp>
      <p:sp>
        <p:nvSpPr>
          <p:cNvPr id="22" name="TextBox 22"/>
          <p:cNvSpPr txBox="1"/>
          <p:nvPr/>
        </p:nvSpPr>
        <p:spPr>
          <a:xfrm>
            <a:off x="2070537" y="8296033"/>
            <a:ext cx="3846338" cy="482600"/>
          </a:xfrm>
          <a:prstGeom prst="rect">
            <a:avLst/>
          </a:prstGeom>
        </p:spPr>
        <p:txBody>
          <a:bodyPr lIns="0" tIns="0" rIns="0" bIns="0" rtlCol="0" anchor="t">
            <a:spAutoFit/>
          </a:bodyPr>
          <a:lstStyle/>
          <a:p>
            <a:pPr marL="0" lvl="0" indent="0" algn="ctr">
              <a:lnSpc>
                <a:spcPts val="4000"/>
              </a:lnSpc>
            </a:pPr>
            <a:r>
              <a:rPr lang="en-US" sz="2500" b="1" spc="500" dirty="0">
                <a:solidFill>
                  <a:srgbClr val="141E46"/>
                </a:solidFill>
                <a:latin typeface="Kermit" panose="020F0503040000060003" pitchFamily="34" charset="0"/>
                <a:ea typeface="Open Sans Bold"/>
                <a:cs typeface="Open Sans Bold"/>
                <a:sym typeface="Open Sans Bold"/>
              </a:rPr>
              <a:t>24</a:t>
            </a:r>
            <a:r>
              <a:rPr lang="en-US" sz="2500" b="1" spc="500" baseline="30000" dirty="0">
                <a:solidFill>
                  <a:srgbClr val="141E46"/>
                </a:solidFill>
                <a:latin typeface="Kermit" panose="020F0503040000060003" pitchFamily="34" charset="0"/>
                <a:ea typeface="Open Sans Bold"/>
                <a:cs typeface="Open Sans Bold"/>
                <a:sym typeface="Open Sans Bold"/>
              </a:rPr>
              <a:t>th</a:t>
            </a:r>
            <a:r>
              <a:rPr lang="en-US" sz="2500" b="1" spc="500" dirty="0">
                <a:solidFill>
                  <a:srgbClr val="141E46"/>
                </a:solidFill>
                <a:latin typeface="Kermit" panose="020F0503040000060003" pitchFamily="34" charset="0"/>
                <a:ea typeface="Open Sans Bold"/>
                <a:cs typeface="Open Sans Bold"/>
                <a:sym typeface="Open Sans Bold"/>
              </a:rPr>
              <a:t> January 2026</a:t>
            </a:r>
          </a:p>
        </p:txBody>
      </p:sp>
      <p:sp>
        <p:nvSpPr>
          <p:cNvPr id="23" name="AutoShape 23"/>
          <p:cNvSpPr/>
          <p:nvPr/>
        </p:nvSpPr>
        <p:spPr>
          <a:xfrm>
            <a:off x="0" y="2583118"/>
            <a:ext cx="5202684" cy="0"/>
          </a:xfrm>
          <a:prstGeom prst="line">
            <a:avLst/>
          </a:prstGeom>
          <a:ln w="76200" cap="flat">
            <a:solidFill>
              <a:srgbClr val="FFFFFF"/>
            </a:solidFill>
            <a:prstDash val="solid"/>
            <a:headEnd type="none" w="sm" len="sm"/>
            <a:tailEnd type="none" w="sm" len="sm"/>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sp>
        <p:nvSpPr>
          <p:cNvPr id="3" name="TextBox 3"/>
          <p:cNvSpPr txBox="1"/>
          <p:nvPr/>
        </p:nvSpPr>
        <p:spPr>
          <a:xfrm>
            <a:off x="8275857" y="764632"/>
            <a:ext cx="6694136" cy="989502"/>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Background of the Study and Positionality</a:t>
            </a:r>
          </a:p>
        </p:txBody>
      </p:sp>
      <p:sp>
        <p:nvSpPr>
          <p:cNvPr id="4" name="TextBox 4"/>
          <p:cNvSpPr txBox="1"/>
          <p:nvPr/>
        </p:nvSpPr>
        <p:spPr>
          <a:xfrm>
            <a:off x="10738231" y="2270294"/>
            <a:ext cx="6694136" cy="492125"/>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Literature Overview Summary</a:t>
            </a:r>
          </a:p>
        </p:txBody>
      </p:sp>
      <p:grpSp>
        <p:nvGrpSpPr>
          <p:cNvPr id="7" name="Group 7"/>
          <p:cNvGrpSpPr/>
          <p:nvPr/>
        </p:nvGrpSpPr>
        <p:grpSpPr>
          <a:xfrm>
            <a:off x="258972" y="1028700"/>
            <a:ext cx="6370428" cy="2254506"/>
            <a:chOff x="0" y="0"/>
            <a:chExt cx="2149391" cy="1027394"/>
          </a:xfrm>
        </p:grpSpPr>
        <p:sp>
          <p:nvSpPr>
            <p:cNvPr id="8" name="Freeform 8"/>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p:cNvGrpSpPr/>
          <p:nvPr/>
        </p:nvGrpSpPr>
        <p:grpSpPr>
          <a:xfrm>
            <a:off x="457200" y="1205735"/>
            <a:ext cx="5943600" cy="1889813"/>
            <a:chOff x="0" y="0"/>
            <a:chExt cx="1954635" cy="800193"/>
          </a:xfrm>
        </p:grpSpPr>
        <p:sp>
          <p:nvSpPr>
            <p:cNvPr id="11" name="Freeform 11"/>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p:cNvSpPr txBox="1"/>
          <p:nvPr/>
        </p:nvSpPr>
        <p:spPr>
          <a:xfrm>
            <a:off x="610861" y="1364898"/>
            <a:ext cx="5714132" cy="1661993"/>
          </a:xfrm>
          <a:prstGeom prst="rect">
            <a:avLst/>
          </a:prstGeom>
        </p:spPr>
        <p:txBody>
          <a:bodyPr wrap="square" lIns="0" tIns="0" rIns="0" bIns="0" rtlCol="0" anchor="t">
            <a:spAutoFit/>
          </a:bodyPr>
          <a:lstStyle/>
          <a:p>
            <a:pPr marL="0" lvl="0" indent="0" algn="ctr"/>
            <a:r>
              <a:rPr lang="en-US" sz="5400" b="1" spc="900" dirty="0">
                <a:solidFill>
                  <a:srgbClr val="FFFFFF"/>
                </a:solidFill>
                <a:latin typeface="Kermit" panose="020F0503040000060003" pitchFamily="34" charset="0"/>
                <a:ea typeface="Anca Coder"/>
                <a:cs typeface="Anca Coder"/>
                <a:sym typeface="Anca Coder"/>
              </a:rPr>
              <a:t>Presentation  Overview</a:t>
            </a:r>
          </a:p>
        </p:txBody>
      </p:sp>
      <p:sp>
        <p:nvSpPr>
          <p:cNvPr id="14" name="TextBox 14"/>
          <p:cNvSpPr txBox="1"/>
          <p:nvPr/>
        </p:nvSpPr>
        <p:spPr>
          <a:xfrm>
            <a:off x="8275857" y="3291351"/>
            <a:ext cx="6694136" cy="492125"/>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Aims and Research Question</a:t>
            </a:r>
          </a:p>
        </p:txBody>
      </p:sp>
      <p:sp>
        <p:nvSpPr>
          <p:cNvPr id="16" name="TextBox 16"/>
          <p:cNvSpPr txBox="1"/>
          <p:nvPr/>
        </p:nvSpPr>
        <p:spPr>
          <a:xfrm>
            <a:off x="8077822" y="5341869"/>
            <a:ext cx="6694136" cy="492125"/>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Research Design</a:t>
            </a:r>
          </a:p>
        </p:txBody>
      </p:sp>
      <p:sp>
        <p:nvSpPr>
          <p:cNvPr id="18" name="TextBox 18"/>
          <p:cNvSpPr txBox="1"/>
          <p:nvPr/>
        </p:nvSpPr>
        <p:spPr>
          <a:xfrm>
            <a:off x="10738231" y="4449756"/>
            <a:ext cx="6694136" cy="492125"/>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Methodology</a:t>
            </a:r>
          </a:p>
        </p:txBody>
      </p:sp>
      <p:sp>
        <p:nvSpPr>
          <p:cNvPr id="20" name="TextBox 20"/>
          <p:cNvSpPr txBox="1"/>
          <p:nvPr/>
        </p:nvSpPr>
        <p:spPr>
          <a:xfrm>
            <a:off x="10734819" y="6215235"/>
            <a:ext cx="6694136" cy="476541"/>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Methods, Sampling and Ethics</a:t>
            </a:r>
          </a:p>
        </p:txBody>
      </p:sp>
      <p:sp>
        <p:nvSpPr>
          <p:cNvPr id="22" name="TextBox 22"/>
          <p:cNvSpPr txBox="1"/>
          <p:nvPr/>
        </p:nvSpPr>
        <p:spPr>
          <a:xfrm>
            <a:off x="8139961" y="7209045"/>
            <a:ext cx="6694136" cy="492125"/>
          </a:xfrm>
          <a:prstGeom prst="rect">
            <a:avLst/>
          </a:prstGeom>
        </p:spPr>
        <p:txBody>
          <a:bodyPr wrap="square"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Analysis and Validity</a:t>
            </a:r>
          </a:p>
        </p:txBody>
      </p:sp>
      <p:sp>
        <p:nvSpPr>
          <p:cNvPr id="24" name="TextBox 24"/>
          <p:cNvSpPr txBox="1"/>
          <p:nvPr/>
        </p:nvSpPr>
        <p:spPr>
          <a:xfrm>
            <a:off x="10734819" y="8082411"/>
            <a:ext cx="6694136" cy="492125"/>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Considerations</a:t>
            </a:r>
          </a:p>
        </p:txBody>
      </p:sp>
      <p:sp>
        <p:nvSpPr>
          <p:cNvPr id="26" name="Freeform 26"/>
          <p:cNvSpPr/>
          <p:nvPr/>
        </p:nvSpPr>
        <p:spPr>
          <a:xfrm rot="12834232">
            <a:off x="15557408" y="2916312"/>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2" name="TextBox 24">
            <a:extLst>
              <a:ext uri="{FF2B5EF4-FFF2-40B4-BE49-F238E27FC236}">
                <a16:creationId xmlns:a16="http://schemas.microsoft.com/office/drawing/2014/main" id="{2DE53EE9-E19E-F192-E522-2FF827DDE957}"/>
              </a:ext>
            </a:extLst>
          </p:cNvPr>
          <p:cNvSpPr txBox="1"/>
          <p:nvPr/>
        </p:nvSpPr>
        <p:spPr>
          <a:xfrm>
            <a:off x="8275857" y="8971425"/>
            <a:ext cx="6694136" cy="492125"/>
          </a:xfrm>
          <a:prstGeom prst="rect">
            <a:avLst/>
          </a:prstGeom>
        </p:spPr>
        <p:txBody>
          <a:bodyPr lIns="0" tIns="0" rIns="0" bIns="0" rtlCol="0" anchor="t">
            <a:spAutoFit/>
          </a:bodyPr>
          <a:lstStyle/>
          <a:p>
            <a:pPr marL="0" lvl="0" indent="0" algn="l">
              <a:lnSpc>
                <a:spcPts val="3999"/>
              </a:lnSpc>
            </a:pPr>
            <a:r>
              <a:rPr lang="en-US" sz="2499" b="1" spc="499" dirty="0">
                <a:solidFill>
                  <a:srgbClr val="D8E3E7"/>
                </a:solidFill>
                <a:latin typeface="Kermit" panose="020F0503040000060003" pitchFamily="34" charset="0"/>
                <a:ea typeface="Poppins Bold"/>
                <a:cs typeface="Poppins Bold"/>
                <a:sym typeface="Poppins Bold"/>
              </a:rPr>
              <a:t>References</a:t>
            </a:r>
          </a:p>
        </p:txBody>
      </p:sp>
      <p:sp>
        <p:nvSpPr>
          <p:cNvPr id="34" name="TextBox 20">
            <a:extLst>
              <a:ext uri="{FF2B5EF4-FFF2-40B4-BE49-F238E27FC236}">
                <a16:creationId xmlns:a16="http://schemas.microsoft.com/office/drawing/2014/main" id="{6A5A7C34-80B0-1EE1-D794-5A557585C625}"/>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35" name="Group 7">
            <a:extLst>
              <a:ext uri="{FF2B5EF4-FFF2-40B4-BE49-F238E27FC236}">
                <a16:creationId xmlns:a16="http://schemas.microsoft.com/office/drawing/2014/main" id="{3488D357-400A-E1DA-8C9F-0328FDB989BB}"/>
              </a:ext>
            </a:extLst>
          </p:cNvPr>
          <p:cNvGrpSpPr/>
          <p:nvPr/>
        </p:nvGrpSpPr>
        <p:grpSpPr>
          <a:xfrm>
            <a:off x="282712" y="3537414"/>
            <a:ext cx="6404599" cy="6330486"/>
            <a:chOff x="0" y="0"/>
            <a:chExt cx="2149391" cy="1027394"/>
          </a:xfrm>
        </p:grpSpPr>
        <p:sp>
          <p:nvSpPr>
            <p:cNvPr id="36" name="Freeform 8">
              <a:extLst>
                <a:ext uri="{FF2B5EF4-FFF2-40B4-BE49-F238E27FC236}">
                  <a16:creationId xmlns:a16="http://schemas.microsoft.com/office/drawing/2014/main" id="{88400113-04EB-35EE-FD74-48382285674D}"/>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37" name="TextBox 9">
              <a:extLst>
                <a:ext uri="{FF2B5EF4-FFF2-40B4-BE49-F238E27FC236}">
                  <a16:creationId xmlns:a16="http://schemas.microsoft.com/office/drawing/2014/main" id="{26BC81EF-FDEF-6277-8F76-06C93325E459}"/>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38" name="Group 10">
            <a:extLst>
              <a:ext uri="{FF2B5EF4-FFF2-40B4-BE49-F238E27FC236}">
                <a16:creationId xmlns:a16="http://schemas.microsoft.com/office/drawing/2014/main" id="{2D4327D3-BF0A-B6A3-C3FA-EC5DCF23146B}"/>
              </a:ext>
            </a:extLst>
          </p:cNvPr>
          <p:cNvGrpSpPr/>
          <p:nvPr/>
        </p:nvGrpSpPr>
        <p:grpSpPr>
          <a:xfrm>
            <a:off x="419927" y="3691440"/>
            <a:ext cx="6096000" cy="6022434"/>
            <a:chOff x="0" y="0"/>
            <a:chExt cx="1954635" cy="800193"/>
          </a:xfrm>
        </p:grpSpPr>
        <p:sp>
          <p:nvSpPr>
            <p:cNvPr id="39" name="Freeform 11">
              <a:extLst>
                <a:ext uri="{FF2B5EF4-FFF2-40B4-BE49-F238E27FC236}">
                  <a16:creationId xmlns:a16="http://schemas.microsoft.com/office/drawing/2014/main" id="{19F7831E-3A19-521B-533F-ADD2BDAAACEB}"/>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40" name="TextBox 12">
              <a:extLst>
                <a:ext uri="{FF2B5EF4-FFF2-40B4-BE49-F238E27FC236}">
                  <a16:creationId xmlns:a16="http://schemas.microsoft.com/office/drawing/2014/main" id="{9E3E9020-FEDF-B36E-08B8-6EE5C85D3393}"/>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pic>
        <p:nvPicPr>
          <p:cNvPr id="41" name="Picture 40">
            <a:extLst>
              <a:ext uri="{FF2B5EF4-FFF2-40B4-BE49-F238E27FC236}">
                <a16:creationId xmlns:a16="http://schemas.microsoft.com/office/drawing/2014/main" id="{A0AEE9EF-8DB0-635D-8171-E6B041C425DF}"/>
              </a:ext>
            </a:extLst>
          </p:cNvPr>
          <p:cNvPicPr>
            <a:picLocks noChangeAspect="1"/>
          </p:cNvPicPr>
          <p:nvPr/>
        </p:nvPicPr>
        <p:blipFill>
          <a:blip r:embed="rId5">
            <a:lum bright="70000" contrast="-70000"/>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rot="3593453">
            <a:off x="-554616" y="4722404"/>
            <a:ext cx="7916391" cy="2857500"/>
          </a:xfrm>
          <a:prstGeom prst="rect">
            <a:avLst/>
          </a:prstGeom>
        </p:spPr>
      </p:pic>
      <p:sp>
        <p:nvSpPr>
          <p:cNvPr id="43" name="TextBox 42">
            <a:extLst>
              <a:ext uri="{FF2B5EF4-FFF2-40B4-BE49-F238E27FC236}">
                <a16:creationId xmlns:a16="http://schemas.microsoft.com/office/drawing/2014/main" id="{DCDE68E1-AA52-1957-AD2A-8752B962EA3B}"/>
              </a:ext>
            </a:extLst>
          </p:cNvPr>
          <p:cNvSpPr txBox="1"/>
          <p:nvPr/>
        </p:nvSpPr>
        <p:spPr>
          <a:xfrm>
            <a:off x="1600200" y="3741570"/>
            <a:ext cx="2197196" cy="646331"/>
          </a:xfrm>
          <a:prstGeom prst="rect">
            <a:avLst/>
          </a:prstGeom>
          <a:noFill/>
        </p:spPr>
        <p:txBody>
          <a:bodyPr wrap="square" rtlCol="0">
            <a:spAutoFit/>
          </a:bodyPr>
          <a:lstStyle/>
          <a:p>
            <a:pPr algn="ctr"/>
            <a:r>
              <a:rPr lang="en-GB" dirty="0">
                <a:latin typeface="Kermit" panose="020F0503040000060003" pitchFamily="34" charset="0"/>
              </a:rPr>
              <a:t>Theory and Interest</a:t>
            </a:r>
          </a:p>
        </p:txBody>
      </p:sp>
      <p:sp>
        <p:nvSpPr>
          <p:cNvPr id="44" name="TextBox 43">
            <a:extLst>
              <a:ext uri="{FF2B5EF4-FFF2-40B4-BE49-F238E27FC236}">
                <a16:creationId xmlns:a16="http://schemas.microsoft.com/office/drawing/2014/main" id="{A8BFF848-B97A-713D-A7DC-C73E788C21F7}"/>
              </a:ext>
            </a:extLst>
          </p:cNvPr>
          <p:cNvSpPr txBox="1"/>
          <p:nvPr/>
        </p:nvSpPr>
        <p:spPr>
          <a:xfrm>
            <a:off x="838200" y="4723171"/>
            <a:ext cx="2197196" cy="646331"/>
          </a:xfrm>
          <a:prstGeom prst="rect">
            <a:avLst/>
          </a:prstGeom>
          <a:noFill/>
        </p:spPr>
        <p:txBody>
          <a:bodyPr wrap="square" rtlCol="0">
            <a:spAutoFit/>
          </a:bodyPr>
          <a:lstStyle/>
          <a:p>
            <a:pPr algn="ctr"/>
            <a:r>
              <a:rPr lang="en-GB" dirty="0">
                <a:latin typeface="Kermit" panose="020F0503040000060003" pitchFamily="34" charset="0"/>
              </a:rPr>
              <a:t>Research</a:t>
            </a:r>
            <a:br>
              <a:rPr lang="en-GB" dirty="0">
                <a:latin typeface="Kermit" panose="020F0503040000060003" pitchFamily="34" charset="0"/>
              </a:rPr>
            </a:br>
            <a:r>
              <a:rPr lang="en-GB" dirty="0">
                <a:latin typeface="Kermit" panose="020F0503040000060003" pitchFamily="34" charset="0"/>
              </a:rPr>
              <a:t>Approach</a:t>
            </a:r>
          </a:p>
        </p:txBody>
      </p:sp>
      <p:sp>
        <p:nvSpPr>
          <p:cNvPr id="45" name="TextBox 44">
            <a:extLst>
              <a:ext uri="{FF2B5EF4-FFF2-40B4-BE49-F238E27FC236}">
                <a16:creationId xmlns:a16="http://schemas.microsoft.com/office/drawing/2014/main" id="{B045D197-CD82-9AD9-A5CA-9B91C541893E}"/>
              </a:ext>
            </a:extLst>
          </p:cNvPr>
          <p:cNvSpPr txBox="1"/>
          <p:nvPr/>
        </p:nvSpPr>
        <p:spPr>
          <a:xfrm>
            <a:off x="3303260" y="5143500"/>
            <a:ext cx="2197196" cy="369332"/>
          </a:xfrm>
          <a:prstGeom prst="rect">
            <a:avLst/>
          </a:prstGeom>
          <a:noFill/>
        </p:spPr>
        <p:txBody>
          <a:bodyPr wrap="square" rtlCol="0">
            <a:spAutoFit/>
          </a:bodyPr>
          <a:lstStyle/>
          <a:p>
            <a:pPr algn="ctr"/>
            <a:r>
              <a:rPr lang="en-GB" dirty="0">
                <a:latin typeface="Kermit" panose="020F0503040000060003" pitchFamily="34" charset="0"/>
              </a:rPr>
              <a:t>Methodology</a:t>
            </a:r>
          </a:p>
        </p:txBody>
      </p:sp>
      <p:sp>
        <p:nvSpPr>
          <p:cNvPr id="46" name="TextBox 45">
            <a:extLst>
              <a:ext uri="{FF2B5EF4-FFF2-40B4-BE49-F238E27FC236}">
                <a16:creationId xmlns:a16="http://schemas.microsoft.com/office/drawing/2014/main" id="{B53C1241-284A-A776-D823-E1E96ACD1B33}"/>
              </a:ext>
            </a:extLst>
          </p:cNvPr>
          <p:cNvSpPr txBox="1"/>
          <p:nvPr/>
        </p:nvSpPr>
        <p:spPr>
          <a:xfrm>
            <a:off x="3505200" y="5737802"/>
            <a:ext cx="2197196" cy="646331"/>
          </a:xfrm>
          <a:prstGeom prst="rect">
            <a:avLst/>
          </a:prstGeom>
          <a:noFill/>
        </p:spPr>
        <p:txBody>
          <a:bodyPr wrap="square" rtlCol="0">
            <a:spAutoFit/>
          </a:bodyPr>
          <a:lstStyle/>
          <a:p>
            <a:pPr algn="ctr"/>
            <a:r>
              <a:rPr lang="en-GB" dirty="0">
                <a:latin typeface="Kermit" panose="020F0503040000060003" pitchFamily="34" charset="0"/>
              </a:rPr>
              <a:t>Research </a:t>
            </a:r>
            <a:br>
              <a:rPr lang="en-GB" dirty="0">
                <a:latin typeface="Kermit" panose="020F0503040000060003" pitchFamily="34" charset="0"/>
              </a:rPr>
            </a:br>
            <a:r>
              <a:rPr lang="en-GB" dirty="0">
                <a:latin typeface="Kermit" panose="020F0503040000060003" pitchFamily="34" charset="0"/>
              </a:rPr>
              <a:t>Design</a:t>
            </a:r>
          </a:p>
        </p:txBody>
      </p:sp>
      <p:sp>
        <p:nvSpPr>
          <p:cNvPr id="47" name="TextBox 46">
            <a:extLst>
              <a:ext uri="{FF2B5EF4-FFF2-40B4-BE49-F238E27FC236}">
                <a16:creationId xmlns:a16="http://schemas.microsoft.com/office/drawing/2014/main" id="{6DCF6953-E604-3496-A22C-14068B565333}"/>
              </a:ext>
            </a:extLst>
          </p:cNvPr>
          <p:cNvSpPr txBox="1"/>
          <p:nvPr/>
        </p:nvSpPr>
        <p:spPr>
          <a:xfrm>
            <a:off x="2057400" y="6614486"/>
            <a:ext cx="2197196" cy="369332"/>
          </a:xfrm>
          <a:prstGeom prst="rect">
            <a:avLst/>
          </a:prstGeom>
          <a:noFill/>
        </p:spPr>
        <p:txBody>
          <a:bodyPr wrap="square" rtlCol="0">
            <a:spAutoFit/>
          </a:bodyPr>
          <a:lstStyle/>
          <a:p>
            <a:pPr algn="ctr"/>
            <a:r>
              <a:rPr lang="en-GB" dirty="0">
                <a:latin typeface="Kermit" panose="020F0503040000060003" pitchFamily="34" charset="0"/>
              </a:rPr>
              <a:t>Methods</a:t>
            </a:r>
          </a:p>
        </p:txBody>
      </p:sp>
      <p:sp>
        <p:nvSpPr>
          <p:cNvPr id="48" name="TextBox 47">
            <a:extLst>
              <a:ext uri="{FF2B5EF4-FFF2-40B4-BE49-F238E27FC236}">
                <a16:creationId xmlns:a16="http://schemas.microsoft.com/office/drawing/2014/main" id="{8B44364D-14A4-6DD7-78C3-F3B827536E0A}"/>
              </a:ext>
            </a:extLst>
          </p:cNvPr>
          <p:cNvSpPr txBox="1"/>
          <p:nvPr/>
        </p:nvSpPr>
        <p:spPr>
          <a:xfrm>
            <a:off x="4474845" y="7659801"/>
            <a:ext cx="2197196" cy="646331"/>
          </a:xfrm>
          <a:prstGeom prst="rect">
            <a:avLst/>
          </a:prstGeom>
          <a:noFill/>
        </p:spPr>
        <p:txBody>
          <a:bodyPr wrap="square" rtlCol="0">
            <a:spAutoFit/>
          </a:bodyPr>
          <a:lstStyle/>
          <a:p>
            <a:pPr algn="ctr"/>
            <a:r>
              <a:rPr lang="en-GB" dirty="0">
                <a:latin typeface="Kermit" panose="020F0503040000060003" pitchFamily="34" charset="0"/>
              </a:rPr>
              <a:t>Research</a:t>
            </a:r>
            <a:br>
              <a:rPr lang="en-GB" dirty="0">
                <a:latin typeface="Kermit" panose="020F0503040000060003" pitchFamily="34" charset="0"/>
              </a:rPr>
            </a:br>
            <a:r>
              <a:rPr lang="en-GB" dirty="0">
                <a:latin typeface="Kermit" panose="020F0503040000060003" pitchFamily="34" charset="0"/>
              </a:rPr>
              <a:t>Project</a:t>
            </a:r>
          </a:p>
        </p:txBody>
      </p:sp>
      <p:sp>
        <p:nvSpPr>
          <p:cNvPr id="49" name="TextBox 48">
            <a:extLst>
              <a:ext uri="{FF2B5EF4-FFF2-40B4-BE49-F238E27FC236}">
                <a16:creationId xmlns:a16="http://schemas.microsoft.com/office/drawing/2014/main" id="{22DF155C-B6B6-7B27-1FDE-EE6D6D3CF369}"/>
              </a:ext>
            </a:extLst>
          </p:cNvPr>
          <p:cNvSpPr txBox="1"/>
          <p:nvPr/>
        </p:nvSpPr>
        <p:spPr>
          <a:xfrm>
            <a:off x="137718" y="9341906"/>
            <a:ext cx="2197196" cy="369332"/>
          </a:xfrm>
          <a:prstGeom prst="rect">
            <a:avLst/>
          </a:prstGeom>
          <a:noFill/>
        </p:spPr>
        <p:txBody>
          <a:bodyPr wrap="square" rtlCol="0">
            <a:spAutoFit/>
          </a:bodyPr>
          <a:lstStyle/>
          <a:p>
            <a:pPr algn="ctr"/>
            <a:r>
              <a:rPr lang="en-GB" dirty="0">
                <a:latin typeface="Kermit" panose="020F0503040000060003" pitchFamily="34" charset="0"/>
              </a:rPr>
              <a:t>(Flick, 2025) </a:t>
            </a:r>
          </a:p>
        </p:txBody>
      </p:sp>
      <p:sp>
        <p:nvSpPr>
          <p:cNvPr id="50" name="Oval 49">
            <a:extLst>
              <a:ext uri="{FF2B5EF4-FFF2-40B4-BE49-F238E27FC236}">
                <a16:creationId xmlns:a16="http://schemas.microsoft.com/office/drawing/2014/main" id="{EAECF31E-8A12-6AD3-5A58-03313FF1A9E4}"/>
              </a:ext>
            </a:extLst>
          </p:cNvPr>
          <p:cNvSpPr/>
          <p:nvPr/>
        </p:nvSpPr>
        <p:spPr>
          <a:xfrm>
            <a:off x="1752600" y="4064735"/>
            <a:ext cx="76200" cy="11301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FF64E612-FEDA-6F5E-FDBC-86B026BF4FE5}"/>
              </a:ext>
            </a:extLst>
          </p:cNvPr>
          <p:cNvSpPr/>
          <p:nvPr/>
        </p:nvSpPr>
        <p:spPr>
          <a:xfrm>
            <a:off x="2701073" y="4680033"/>
            <a:ext cx="76200" cy="11301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2" name="Oval 51">
            <a:extLst>
              <a:ext uri="{FF2B5EF4-FFF2-40B4-BE49-F238E27FC236}">
                <a16:creationId xmlns:a16="http://schemas.microsoft.com/office/drawing/2014/main" id="{3421C3C5-0BBD-D9B4-FE74-F393976B253D}"/>
              </a:ext>
            </a:extLst>
          </p:cNvPr>
          <p:cNvSpPr/>
          <p:nvPr/>
        </p:nvSpPr>
        <p:spPr>
          <a:xfrm>
            <a:off x="3299033" y="5293507"/>
            <a:ext cx="76200" cy="11301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E6F3F704-3E02-CC2D-E560-08F8D3C8ACDF}"/>
              </a:ext>
            </a:extLst>
          </p:cNvPr>
          <p:cNvSpPr/>
          <p:nvPr/>
        </p:nvSpPr>
        <p:spPr>
          <a:xfrm>
            <a:off x="3759296" y="5964344"/>
            <a:ext cx="76200" cy="11301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4" name="Oval 53">
            <a:extLst>
              <a:ext uri="{FF2B5EF4-FFF2-40B4-BE49-F238E27FC236}">
                <a16:creationId xmlns:a16="http://schemas.microsoft.com/office/drawing/2014/main" id="{A4A7C7D7-97C8-8641-9831-0990665E7F45}"/>
              </a:ext>
            </a:extLst>
          </p:cNvPr>
          <p:cNvSpPr/>
          <p:nvPr/>
        </p:nvSpPr>
        <p:spPr>
          <a:xfrm>
            <a:off x="4093097" y="6742643"/>
            <a:ext cx="76200" cy="11301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BA4BC4A7-B354-3421-55A1-FB929C961DAD}"/>
              </a:ext>
            </a:extLst>
          </p:cNvPr>
          <p:cNvSpPr/>
          <p:nvPr/>
        </p:nvSpPr>
        <p:spPr>
          <a:xfrm>
            <a:off x="4178396" y="7794468"/>
            <a:ext cx="76200" cy="113018"/>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B4EE6-7612-F1C8-5A93-FBE55B9A468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BAED1FD-0782-B88C-BF4E-BBEEDBF8B29C}"/>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pPr lvl="0" algn="ctr"/>
            <a:endParaRPr lang="en-US" b="1" spc="499" dirty="0">
              <a:solidFill>
                <a:srgbClr val="D8E3E7"/>
              </a:solidFill>
              <a:latin typeface="Kermit" panose="020F0503040000060003" pitchFamily="34" charset="0"/>
              <a:ea typeface="Poppins Bold"/>
              <a:cs typeface="Poppins Bold"/>
              <a:sym typeface="Poppins Bold"/>
            </a:endParaRPr>
          </a:p>
        </p:txBody>
      </p:sp>
      <p:grpSp>
        <p:nvGrpSpPr>
          <p:cNvPr id="7" name="Group 7">
            <a:extLst>
              <a:ext uri="{FF2B5EF4-FFF2-40B4-BE49-F238E27FC236}">
                <a16:creationId xmlns:a16="http://schemas.microsoft.com/office/drawing/2014/main" id="{FB5FF116-C00A-493E-C166-C755AC24E2B5}"/>
              </a:ext>
            </a:extLst>
          </p:cNvPr>
          <p:cNvGrpSpPr/>
          <p:nvPr/>
        </p:nvGrpSpPr>
        <p:grpSpPr>
          <a:xfrm>
            <a:off x="5292115" y="2649787"/>
            <a:ext cx="8160970" cy="3900888"/>
            <a:chOff x="0" y="0"/>
            <a:chExt cx="2149391" cy="1027394"/>
          </a:xfrm>
        </p:grpSpPr>
        <p:sp>
          <p:nvSpPr>
            <p:cNvPr id="8" name="Freeform 8">
              <a:extLst>
                <a:ext uri="{FF2B5EF4-FFF2-40B4-BE49-F238E27FC236}">
                  <a16:creationId xmlns:a16="http://schemas.microsoft.com/office/drawing/2014/main" id="{494DF1CC-89B6-30D4-1FAF-C6E77E3EAEB9}"/>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5DB19529-74F3-BE62-6A5D-0AF4919B8E8B}"/>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7A575DB6-6131-6650-449B-2B2FFF837A59}"/>
              </a:ext>
            </a:extLst>
          </p:cNvPr>
          <p:cNvGrpSpPr/>
          <p:nvPr/>
        </p:nvGrpSpPr>
        <p:grpSpPr>
          <a:xfrm>
            <a:off x="5661847" y="3008783"/>
            <a:ext cx="7421505" cy="3038233"/>
            <a:chOff x="0" y="0"/>
            <a:chExt cx="1954635" cy="800193"/>
          </a:xfrm>
        </p:grpSpPr>
        <p:sp>
          <p:nvSpPr>
            <p:cNvPr id="11" name="Freeform 11">
              <a:extLst>
                <a:ext uri="{FF2B5EF4-FFF2-40B4-BE49-F238E27FC236}">
                  <a16:creationId xmlns:a16="http://schemas.microsoft.com/office/drawing/2014/main" id="{371F17E5-AD3F-1EFB-1B41-92D270F38A21}"/>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dirty="0"/>
            </a:p>
          </p:txBody>
        </p:sp>
        <p:sp>
          <p:nvSpPr>
            <p:cNvPr id="12" name="TextBox 12">
              <a:extLst>
                <a:ext uri="{FF2B5EF4-FFF2-40B4-BE49-F238E27FC236}">
                  <a16:creationId xmlns:a16="http://schemas.microsoft.com/office/drawing/2014/main" id="{11168826-F0B3-F075-3E1E-64D0E7C9EAA5}"/>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E009E1CF-1698-DD3B-3F64-6E929321B4FA}"/>
              </a:ext>
            </a:extLst>
          </p:cNvPr>
          <p:cNvSpPr txBox="1"/>
          <p:nvPr/>
        </p:nvSpPr>
        <p:spPr>
          <a:xfrm>
            <a:off x="6052127" y="3281404"/>
            <a:ext cx="6640943" cy="2492990"/>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ea typeface="Poppins Bold"/>
                <a:cs typeface="Poppins Bold"/>
                <a:sym typeface="Poppins Bold"/>
              </a:rPr>
              <a:t>Background of the Study and Positionality</a:t>
            </a:r>
          </a:p>
        </p:txBody>
      </p:sp>
      <p:sp>
        <p:nvSpPr>
          <p:cNvPr id="26" name="Freeform 26">
            <a:extLst>
              <a:ext uri="{FF2B5EF4-FFF2-40B4-BE49-F238E27FC236}">
                <a16:creationId xmlns:a16="http://schemas.microsoft.com/office/drawing/2014/main" id="{78EB7196-E33E-BE4C-8ABA-00CB5BE27F22}"/>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5" name="TextBox 20">
            <a:extLst>
              <a:ext uri="{FF2B5EF4-FFF2-40B4-BE49-F238E27FC236}">
                <a16:creationId xmlns:a16="http://schemas.microsoft.com/office/drawing/2014/main" id="{A39C6BA3-E608-7315-EC33-FDBC056C393A}"/>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3925008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10999" b="-10999"/>
            </a:stretch>
          </a:blipFill>
        </p:spPr>
        <p:txBody>
          <a:bodyPr/>
          <a:lstStyle/>
          <a:p>
            <a:endParaRPr lang="en-GB"/>
          </a:p>
        </p:txBody>
      </p:sp>
      <p:grpSp>
        <p:nvGrpSpPr>
          <p:cNvPr id="4" name="Group 4"/>
          <p:cNvGrpSpPr/>
          <p:nvPr/>
        </p:nvGrpSpPr>
        <p:grpSpPr>
          <a:xfrm>
            <a:off x="4686301" y="720746"/>
            <a:ext cx="12573000" cy="8886273"/>
            <a:chOff x="0" y="0"/>
            <a:chExt cx="3736632" cy="1422758"/>
          </a:xfrm>
        </p:grpSpPr>
        <p:sp>
          <p:nvSpPr>
            <p:cNvPr id="5" name="Freeform 5"/>
            <p:cNvSpPr/>
            <p:nvPr/>
          </p:nvSpPr>
          <p:spPr>
            <a:xfrm>
              <a:off x="0" y="0"/>
              <a:ext cx="3736632" cy="1422758"/>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6" name="TextBox 6"/>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4876801" y="886022"/>
            <a:ext cx="12192000" cy="8589382"/>
            <a:chOff x="0" y="0"/>
            <a:chExt cx="3590102" cy="1301506"/>
          </a:xfrm>
        </p:grpSpPr>
        <p:sp>
          <p:nvSpPr>
            <p:cNvPr id="8" name="Freeform 8"/>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88000"/>
              </a:schemeClr>
            </a:solidFill>
            <a:ln cap="rnd">
              <a:noFill/>
              <a:prstDash val="solid"/>
              <a:round/>
            </a:ln>
          </p:spPr>
          <p:txBody>
            <a:bodyPr/>
            <a:lstStyle/>
            <a:p>
              <a:endParaRPr lang="en-GB" dirty="0"/>
            </a:p>
          </p:txBody>
        </p:sp>
        <p:sp>
          <p:nvSpPr>
            <p:cNvPr id="9" name="TextBox 9"/>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780322" y="5772245"/>
            <a:ext cx="2895273" cy="3121496"/>
          </a:xfrm>
          <a:prstGeom prst="rect">
            <a:avLst/>
          </a:prstGeom>
        </p:spPr>
        <p:txBody>
          <a:bodyPr wrap="square" lIns="0" tIns="0" rIns="0" bIns="0" rtlCol="0" anchor="t">
            <a:spAutoFit/>
          </a:bodyPr>
          <a:lstStyle/>
          <a:p>
            <a:pPr marL="0" lvl="0" indent="0" algn="ctr">
              <a:lnSpc>
                <a:spcPts val="3499"/>
              </a:lnSpc>
              <a:spcBef>
                <a:spcPct val="0"/>
              </a:spcBef>
            </a:pPr>
            <a:r>
              <a:rPr lang="en-US" sz="2499" b="1" spc="499" dirty="0">
                <a:solidFill>
                  <a:schemeClr val="bg1"/>
                </a:solidFill>
                <a:latin typeface="Kermit" panose="020F0503040000060003" pitchFamily="34" charset="0"/>
                <a:ea typeface="Open Sans"/>
                <a:cs typeface="Open Sans"/>
                <a:sym typeface="Open Sans"/>
              </a:rPr>
              <a:t>BACKGROUND OF</a:t>
            </a:r>
          </a:p>
          <a:p>
            <a:pPr marL="0" lvl="0" indent="0" algn="ctr">
              <a:lnSpc>
                <a:spcPts val="3499"/>
              </a:lnSpc>
              <a:spcBef>
                <a:spcPct val="0"/>
              </a:spcBef>
            </a:pPr>
            <a:r>
              <a:rPr lang="en-US" sz="2499" b="1" spc="499" dirty="0">
                <a:solidFill>
                  <a:schemeClr val="bg1"/>
                </a:solidFill>
                <a:latin typeface="Kermit" panose="020F0503040000060003" pitchFamily="34" charset="0"/>
                <a:ea typeface="Open Sans"/>
                <a:cs typeface="Open Sans"/>
                <a:sym typeface="Open Sans"/>
              </a:rPr>
              <a:t>THE</a:t>
            </a:r>
          </a:p>
          <a:p>
            <a:pPr marL="0" lvl="0" indent="0" algn="ctr">
              <a:lnSpc>
                <a:spcPts val="3499"/>
              </a:lnSpc>
              <a:spcBef>
                <a:spcPct val="0"/>
              </a:spcBef>
            </a:pPr>
            <a:r>
              <a:rPr lang="en-US" sz="2499" b="1" spc="499" dirty="0">
                <a:solidFill>
                  <a:schemeClr val="bg1"/>
                </a:solidFill>
                <a:latin typeface="Kermit" panose="020F0503040000060003" pitchFamily="34" charset="0"/>
                <a:ea typeface="Open Sans"/>
                <a:cs typeface="Open Sans"/>
                <a:sym typeface="Open Sans"/>
              </a:rPr>
              <a:t>STUDY</a:t>
            </a:r>
          </a:p>
          <a:p>
            <a:pPr marL="0" lvl="0" indent="0" algn="ctr">
              <a:lnSpc>
                <a:spcPts val="3499"/>
              </a:lnSpc>
              <a:spcBef>
                <a:spcPct val="0"/>
              </a:spcBef>
            </a:pPr>
            <a:r>
              <a:rPr lang="en-US" sz="2499" b="1" spc="499" dirty="0">
                <a:solidFill>
                  <a:schemeClr val="bg1"/>
                </a:solidFill>
                <a:latin typeface="Kermit" panose="020F0503040000060003" pitchFamily="34" charset="0"/>
                <a:ea typeface="Open Sans"/>
                <a:cs typeface="Open Sans"/>
                <a:sym typeface="Open Sans"/>
              </a:rPr>
              <a:t>AND PERSONAL STANCE</a:t>
            </a:r>
          </a:p>
        </p:txBody>
      </p:sp>
      <p:grpSp>
        <p:nvGrpSpPr>
          <p:cNvPr id="21" name="Group 4">
            <a:extLst>
              <a:ext uri="{FF2B5EF4-FFF2-40B4-BE49-F238E27FC236}">
                <a16:creationId xmlns:a16="http://schemas.microsoft.com/office/drawing/2014/main" id="{92CA9A42-FEA3-7B38-9881-53694DCB230E}"/>
              </a:ext>
            </a:extLst>
          </p:cNvPr>
          <p:cNvGrpSpPr/>
          <p:nvPr/>
        </p:nvGrpSpPr>
        <p:grpSpPr>
          <a:xfrm>
            <a:off x="486339" y="1029435"/>
            <a:ext cx="3104434" cy="4047971"/>
            <a:chOff x="0" y="0"/>
            <a:chExt cx="3736632" cy="1422758"/>
          </a:xfrm>
        </p:grpSpPr>
        <p:sp>
          <p:nvSpPr>
            <p:cNvPr id="22" name="Freeform 5">
              <a:extLst>
                <a:ext uri="{FF2B5EF4-FFF2-40B4-BE49-F238E27FC236}">
                  <a16:creationId xmlns:a16="http://schemas.microsoft.com/office/drawing/2014/main" id="{3939D3C9-2C38-9B4F-2498-9A69E606B35E}"/>
                </a:ext>
              </a:extLst>
            </p:cNvPr>
            <p:cNvSpPr/>
            <p:nvPr/>
          </p:nvSpPr>
          <p:spPr>
            <a:xfrm>
              <a:off x="0" y="0"/>
              <a:ext cx="3736632" cy="1422758"/>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23" name="TextBox 6">
              <a:extLst>
                <a:ext uri="{FF2B5EF4-FFF2-40B4-BE49-F238E27FC236}">
                  <a16:creationId xmlns:a16="http://schemas.microsoft.com/office/drawing/2014/main" id="{C8F12382-2018-9D30-286B-A90BFDAACE40}"/>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24" name="Group 7">
            <a:extLst>
              <a:ext uri="{FF2B5EF4-FFF2-40B4-BE49-F238E27FC236}">
                <a16:creationId xmlns:a16="http://schemas.microsoft.com/office/drawing/2014/main" id="{E527E2A3-C716-8D00-B6A3-0C4E6D48FF49}"/>
              </a:ext>
            </a:extLst>
          </p:cNvPr>
          <p:cNvGrpSpPr/>
          <p:nvPr/>
        </p:nvGrpSpPr>
        <p:grpSpPr>
          <a:xfrm>
            <a:off x="628418" y="1141222"/>
            <a:ext cx="2820276" cy="3867233"/>
            <a:chOff x="0" y="0"/>
            <a:chExt cx="3590102" cy="1301506"/>
          </a:xfrm>
        </p:grpSpPr>
        <p:sp>
          <p:nvSpPr>
            <p:cNvPr id="25" name="Freeform 8">
              <a:extLst>
                <a:ext uri="{FF2B5EF4-FFF2-40B4-BE49-F238E27FC236}">
                  <a16:creationId xmlns:a16="http://schemas.microsoft.com/office/drawing/2014/main" id="{631FA6AC-AC56-15FF-E67B-B29A2E5683C4}"/>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26" name="TextBox 9">
              <a:extLst>
                <a:ext uri="{FF2B5EF4-FFF2-40B4-BE49-F238E27FC236}">
                  <a16:creationId xmlns:a16="http://schemas.microsoft.com/office/drawing/2014/main" id="{BA99C972-C094-B52C-B3C4-03F61045951F}"/>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27" name="TextBox 11">
            <a:extLst>
              <a:ext uri="{FF2B5EF4-FFF2-40B4-BE49-F238E27FC236}">
                <a16:creationId xmlns:a16="http://schemas.microsoft.com/office/drawing/2014/main" id="{165C07A8-59F8-4FBB-E45D-8A2EE1AD21D3}"/>
              </a:ext>
            </a:extLst>
          </p:cNvPr>
          <p:cNvSpPr txBox="1"/>
          <p:nvPr/>
        </p:nvSpPr>
        <p:spPr>
          <a:xfrm>
            <a:off x="810519" y="129728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28" name="TextBox 20">
            <a:extLst>
              <a:ext uri="{FF2B5EF4-FFF2-40B4-BE49-F238E27FC236}">
                <a16:creationId xmlns:a16="http://schemas.microsoft.com/office/drawing/2014/main" id="{853E7DB2-0379-D065-8B10-3A802CF29142}"/>
              </a:ext>
            </a:extLst>
          </p:cNvPr>
          <p:cNvSpPr txBox="1"/>
          <p:nvPr/>
        </p:nvSpPr>
        <p:spPr>
          <a:xfrm>
            <a:off x="228600" y="148506"/>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
        <p:nvSpPr>
          <p:cNvPr id="32" name="Rectangle 1">
            <a:extLst>
              <a:ext uri="{FF2B5EF4-FFF2-40B4-BE49-F238E27FC236}">
                <a16:creationId xmlns:a16="http://schemas.microsoft.com/office/drawing/2014/main" id="{04EB6EE0-4C4B-2FBD-9397-BD1C696DBFCC}"/>
              </a:ext>
            </a:extLst>
          </p:cNvPr>
          <p:cNvSpPr>
            <a:spLocks noChangeArrowheads="1"/>
          </p:cNvSpPr>
          <p:nvPr/>
        </p:nvSpPr>
        <p:spPr bwMode="auto">
          <a:xfrm>
            <a:off x="710413" y="1607225"/>
            <a:ext cx="2666820"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Behrendt and Franklin (2014)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Braun and Clarke (2006)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Dillon </a:t>
            </a:r>
            <a:r>
              <a:rPr kumimoji="0" lang="en-US" altLang="en-US" sz="1400" b="0" i="1" u="none" strike="noStrike" cap="none" normalizeH="0" baseline="0" dirty="0">
                <a:ln>
                  <a:noFill/>
                </a:ln>
                <a:solidFill>
                  <a:schemeClr val="bg1"/>
                </a:solidFill>
                <a:effectLst/>
                <a:latin typeface="Kermit" panose="020F0503040000060003" pitchFamily="34" charset="0"/>
              </a:rPr>
              <a:t>et al.</a:t>
            </a:r>
            <a:r>
              <a:rPr kumimoji="0" lang="en-US" altLang="en-US" sz="1400" b="0" i="0" u="none" strike="noStrike" cap="none" normalizeH="0" baseline="0" dirty="0">
                <a:ln>
                  <a:noFill/>
                </a:ln>
                <a:solidFill>
                  <a:schemeClr val="bg1"/>
                </a:solidFill>
                <a:effectLst/>
                <a:latin typeface="Kermit" panose="020F0503040000060003" pitchFamily="34" charset="0"/>
              </a:rPr>
              <a:t> (2006)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err="1">
                <a:ln>
                  <a:noFill/>
                </a:ln>
                <a:solidFill>
                  <a:schemeClr val="bg1"/>
                </a:solidFill>
                <a:effectLst/>
                <a:latin typeface="Kermit" panose="020F0503040000060003" pitchFamily="34" charset="0"/>
              </a:rPr>
              <a:t>Estyn</a:t>
            </a:r>
            <a:r>
              <a:rPr kumimoji="0" lang="en-US" altLang="en-US" sz="1400" b="0" i="0" u="none" strike="noStrike" cap="none" normalizeH="0" baseline="0" dirty="0">
                <a:ln>
                  <a:noFill/>
                </a:ln>
                <a:solidFill>
                  <a:schemeClr val="bg1"/>
                </a:solidFill>
                <a:effectLst/>
                <a:latin typeface="Kermit" panose="020F0503040000060003" pitchFamily="34" charset="0"/>
              </a:rPr>
              <a:t> (2019)</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Hargreaves (1998)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err="1">
                <a:ln>
                  <a:noFill/>
                </a:ln>
                <a:solidFill>
                  <a:schemeClr val="bg1"/>
                </a:solidFill>
                <a:effectLst/>
                <a:latin typeface="Kermit" panose="020F0503040000060003" pitchFamily="34" charset="0"/>
              </a:rPr>
              <a:t>Nias</a:t>
            </a:r>
            <a:r>
              <a:rPr kumimoji="0" lang="en-US" altLang="en-US" sz="1400" b="0" i="0" u="none" strike="noStrike" cap="none" normalizeH="0" baseline="0" dirty="0">
                <a:ln>
                  <a:noFill/>
                </a:ln>
                <a:solidFill>
                  <a:schemeClr val="bg1"/>
                </a:solidFill>
                <a:effectLst/>
                <a:latin typeface="Kermit" panose="020F0503040000060003" pitchFamily="34" charset="0"/>
              </a:rPr>
              <a:t> (1996)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err="1">
                <a:ln>
                  <a:noFill/>
                </a:ln>
                <a:solidFill>
                  <a:schemeClr val="bg1"/>
                </a:solidFill>
                <a:effectLst/>
                <a:latin typeface="Kermit" panose="020F0503040000060003" pitchFamily="34" charset="0"/>
              </a:rPr>
              <a:t>Rickinson</a:t>
            </a:r>
            <a:r>
              <a:rPr kumimoji="0" lang="en-US" altLang="en-US" sz="1400" b="0" i="0" u="none" strike="noStrike" cap="none" normalizeH="0" baseline="0" dirty="0">
                <a:ln>
                  <a:noFill/>
                </a:ln>
                <a:solidFill>
                  <a:schemeClr val="bg1"/>
                </a:solidFill>
                <a:effectLst/>
                <a:latin typeface="Kermit" panose="020F0503040000060003" pitchFamily="34" charset="0"/>
              </a:rPr>
              <a:t> </a:t>
            </a:r>
            <a:r>
              <a:rPr kumimoji="0" lang="en-US" altLang="en-US" sz="1400" b="0" i="1" u="none" strike="noStrike" cap="none" normalizeH="0" baseline="0" dirty="0">
                <a:ln>
                  <a:noFill/>
                </a:ln>
                <a:solidFill>
                  <a:schemeClr val="bg1"/>
                </a:solidFill>
                <a:effectLst/>
                <a:latin typeface="Kermit" panose="020F0503040000060003" pitchFamily="34" charset="0"/>
              </a:rPr>
              <a:t>et al.</a:t>
            </a:r>
            <a:r>
              <a:rPr kumimoji="0" lang="en-US" altLang="en-US" sz="1400" b="0" i="0" u="none" strike="noStrike" cap="none" normalizeH="0" baseline="0" dirty="0">
                <a:ln>
                  <a:noFill/>
                </a:ln>
                <a:solidFill>
                  <a:schemeClr val="bg1"/>
                </a:solidFill>
                <a:effectLst/>
                <a:latin typeface="Kermit" panose="020F0503040000060003" pitchFamily="34" charset="0"/>
              </a:rPr>
              <a:t> (2004)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Simply Psychology (202</a:t>
            </a:r>
            <a:r>
              <a:rPr lang="en-US" altLang="en-US" sz="1400" dirty="0">
                <a:solidFill>
                  <a:schemeClr val="bg1"/>
                </a:solidFill>
                <a:latin typeface="Kermit" panose="020F0503040000060003" pitchFamily="34" charset="0"/>
              </a:rPr>
              <a:t>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Teacher Toolkit (2015)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Travers (2017)</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400" dirty="0">
                <a:solidFill>
                  <a:schemeClr val="bg1"/>
                </a:solidFill>
                <a:latin typeface="Kermit" panose="020F0503040000060003" pitchFamily="34" charset="0"/>
              </a:rPr>
              <a:t>Wales News Services (2016)</a:t>
            </a:r>
            <a:endParaRPr kumimoji="0" lang="en-US" altLang="en-US" sz="1400" b="0" i="0" u="none" strike="noStrike" cap="none" normalizeH="0" baseline="0" dirty="0">
              <a:ln>
                <a:noFill/>
              </a:ln>
              <a:solidFill>
                <a:schemeClr val="bg1"/>
              </a:solidFill>
              <a:effectLst/>
              <a:latin typeface="Kermit" panose="020F05030400000600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Welsh Government (2020)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Welsh Government (2022)</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bg1"/>
                </a:solidFill>
                <a:effectLst/>
                <a:latin typeface="Kermit" panose="020F0503040000060003" pitchFamily="34" charset="0"/>
              </a:rPr>
              <a:t>Day and Gu (2010)</a:t>
            </a:r>
          </a:p>
        </p:txBody>
      </p:sp>
      <p:pic>
        <p:nvPicPr>
          <p:cNvPr id="1027" name="Picture 3" descr="My Primary School is at the Museum' - Garbers &amp; James">
            <a:extLst>
              <a:ext uri="{FF2B5EF4-FFF2-40B4-BE49-F238E27FC236}">
                <a16:creationId xmlns:a16="http://schemas.microsoft.com/office/drawing/2014/main" id="{BC4886E7-CD3B-962E-218B-8CAD3701494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5910"/>
          <a:stretch>
            <a:fillRect/>
          </a:stretch>
        </p:blipFill>
        <p:spPr bwMode="auto">
          <a:xfrm>
            <a:off x="6148317" y="1196228"/>
            <a:ext cx="4800600" cy="421479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4" name="TextBox 11">
            <a:extLst>
              <a:ext uri="{FF2B5EF4-FFF2-40B4-BE49-F238E27FC236}">
                <a16:creationId xmlns:a16="http://schemas.microsoft.com/office/drawing/2014/main" id="{94CC03B7-B514-182F-16D9-BB254C95E38C}"/>
              </a:ext>
            </a:extLst>
          </p:cNvPr>
          <p:cNvSpPr txBox="1"/>
          <p:nvPr/>
        </p:nvSpPr>
        <p:spPr>
          <a:xfrm>
            <a:off x="6218846" y="5383418"/>
            <a:ext cx="4659541" cy="338554"/>
          </a:xfrm>
          <a:prstGeom prst="rect">
            <a:avLst/>
          </a:prstGeom>
        </p:spPr>
        <p:txBody>
          <a:bodyPr wrap="square" lIns="0" tIns="0" rIns="0" bIns="0" rtlCol="0" anchor="t">
            <a:spAutoFit/>
          </a:bodyPr>
          <a:lstStyle/>
          <a:p>
            <a:pPr marL="0" lvl="0" indent="0" algn="ctr"/>
            <a:r>
              <a:rPr lang="en-US" sz="1100" spc="420" dirty="0">
                <a:solidFill>
                  <a:srgbClr val="FFF5E0"/>
                </a:solidFill>
                <a:latin typeface="Kermit" panose="020F0503040000060003" pitchFamily="34" charset="0"/>
                <a:ea typeface="Open Sans"/>
                <a:cs typeface="Open Sans"/>
                <a:sym typeface="Open Sans"/>
              </a:rPr>
              <a:t>My Primary School is at the Museum </a:t>
            </a:r>
            <a:br>
              <a:rPr lang="en-US" sz="1100" spc="420" dirty="0">
                <a:solidFill>
                  <a:srgbClr val="FFF5E0"/>
                </a:solidFill>
                <a:latin typeface="Kermit" panose="020F0503040000060003" pitchFamily="34" charset="0"/>
                <a:ea typeface="Open Sans"/>
                <a:cs typeface="Open Sans"/>
                <a:sym typeface="Open Sans"/>
              </a:rPr>
            </a:br>
            <a:r>
              <a:rPr lang="en-US" sz="1100" spc="420" dirty="0">
                <a:solidFill>
                  <a:srgbClr val="FFF5E0"/>
                </a:solidFill>
                <a:latin typeface="Kermit" panose="020F0503040000060003" pitchFamily="34" charset="0"/>
                <a:ea typeface="Open Sans"/>
                <a:cs typeface="Open Sans"/>
                <a:sym typeface="Open Sans"/>
              </a:rPr>
              <a:t>(Wales News Services, 2016)</a:t>
            </a:r>
          </a:p>
        </p:txBody>
      </p:sp>
      <p:pic>
        <p:nvPicPr>
          <p:cNvPr id="36" name="Picture 35">
            <a:extLst>
              <a:ext uri="{FF2B5EF4-FFF2-40B4-BE49-F238E27FC236}">
                <a16:creationId xmlns:a16="http://schemas.microsoft.com/office/drawing/2014/main" id="{A1337EC5-3612-28DC-BC1D-C724625D797B}"/>
              </a:ext>
            </a:extLst>
          </p:cNvPr>
          <p:cNvPicPr>
            <a:picLocks noChangeAspect="1"/>
          </p:cNvPicPr>
          <p:nvPr/>
        </p:nvPicPr>
        <p:blipFill>
          <a:blip r:embed="rId6"/>
          <a:stretch>
            <a:fillRect/>
          </a:stretch>
        </p:blipFill>
        <p:spPr>
          <a:xfrm>
            <a:off x="12387011" y="1188352"/>
            <a:ext cx="3173320" cy="4074965"/>
          </a:xfrm>
          <a:prstGeom prst="rect">
            <a:avLst/>
          </a:prstGeom>
          <a:ln>
            <a:noFill/>
          </a:ln>
          <a:effectLst>
            <a:softEdge rad="112500"/>
          </a:effectLst>
        </p:spPr>
      </p:pic>
      <p:sp>
        <p:nvSpPr>
          <p:cNvPr id="39" name="TextBox 11">
            <a:extLst>
              <a:ext uri="{FF2B5EF4-FFF2-40B4-BE49-F238E27FC236}">
                <a16:creationId xmlns:a16="http://schemas.microsoft.com/office/drawing/2014/main" id="{2846A28E-6931-21C9-C44A-52C3D2A33235}"/>
              </a:ext>
            </a:extLst>
          </p:cNvPr>
          <p:cNvSpPr txBox="1"/>
          <p:nvPr/>
        </p:nvSpPr>
        <p:spPr>
          <a:xfrm>
            <a:off x="11679088" y="5244486"/>
            <a:ext cx="4659541" cy="169277"/>
          </a:xfrm>
          <a:prstGeom prst="rect">
            <a:avLst/>
          </a:prstGeom>
        </p:spPr>
        <p:txBody>
          <a:bodyPr wrap="square" lIns="0" tIns="0" rIns="0" bIns="0" rtlCol="0" anchor="t">
            <a:spAutoFit/>
          </a:bodyPr>
          <a:lstStyle/>
          <a:p>
            <a:pPr marL="0" lvl="0" indent="0" algn="ctr"/>
            <a:r>
              <a:rPr lang="en-US" sz="1100" spc="420" dirty="0">
                <a:solidFill>
                  <a:srgbClr val="FFF5E0"/>
                </a:solidFill>
                <a:latin typeface="Kermit" panose="020F0503040000060003" pitchFamily="34" charset="0"/>
                <a:ea typeface="Open Sans"/>
                <a:cs typeface="Open Sans"/>
                <a:sym typeface="Open Sans"/>
              </a:rPr>
              <a:t>Welsh Government (2020)</a:t>
            </a:r>
          </a:p>
        </p:txBody>
      </p:sp>
      <p:pic>
        <p:nvPicPr>
          <p:cNvPr id="1029" name="Picture 5" descr="frazzledteacher stressed teacher workload">
            <a:extLst>
              <a:ext uri="{FF2B5EF4-FFF2-40B4-BE49-F238E27FC236}">
                <a16:creationId xmlns:a16="http://schemas.microsoft.com/office/drawing/2014/main" id="{16F42156-583E-FFC5-BF9A-9D066D37940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186278" y="6076668"/>
            <a:ext cx="4619625" cy="30765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0" name="TextBox 11">
            <a:extLst>
              <a:ext uri="{FF2B5EF4-FFF2-40B4-BE49-F238E27FC236}">
                <a16:creationId xmlns:a16="http://schemas.microsoft.com/office/drawing/2014/main" id="{86E70A7A-C68D-1E6C-2692-67D6D99030D4}"/>
              </a:ext>
            </a:extLst>
          </p:cNvPr>
          <p:cNvSpPr txBox="1"/>
          <p:nvPr/>
        </p:nvSpPr>
        <p:spPr>
          <a:xfrm>
            <a:off x="11298343" y="9157357"/>
            <a:ext cx="4659541" cy="169277"/>
          </a:xfrm>
          <a:prstGeom prst="rect">
            <a:avLst/>
          </a:prstGeom>
        </p:spPr>
        <p:txBody>
          <a:bodyPr wrap="square" lIns="0" tIns="0" rIns="0" bIns="0" rtlCol="0" anchor="t">
            <a:spAutoFit/>
          </a:bodyPr>
          <a:lstStyle/>
          <a:p>
            <a:pPr marL="0" lvl="0" indent="0" algn="ctr"/>
            <a:r>
              <a:rPr lang="en-US" sz="1100" spc="420" dirty="0">
                <a:solidFill>
                  <a:srgbClr val="FFF5E0"/>
                </a:solidFill>
                <a:latin typeface="Kermit" panose="020F0503040000060003" pitchFamily="34" charset="0"/>
                <a:ea typeface="Open Sans"/>
                <a:cs typeface="Open Sans"/>
                <a:sym typeface="Open Sans"/>
              </a:rPr>
              <a:t>Teacher Toolkit (2015)</a:t>
            </a:r>
          </a:p>
        </p:txBody>
      </p:sp>
      <p:pic>
        <p:nvPicPr>
          <p:cNvPr id="1031" name="Picture 7" descr="Constructivism as a Theory for Teaching and Learning">
            <a:extLst>
              <a:ext uri="{FF2B5EF4-FFF2-40B4-BE49-F238E27FC236}">
                <a16:creationId xmlns:a16="http://schemas.microsoft.com/office/drawing/2014/main" id="{C12749C3-8A15-E9A0-ABE0-5C802C23CB2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375422" y="6188772"/>
            <a:ext cx="2964471" cy="29644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1" name="TextBox 11">
            <a:extLst>
              <a:ext uri="{FF2B5EF4-FFF2-40B4-BE49-F238E27FC236}">
                <a16:creationId xmlns:a16="http://schemas.microsoft.com/office/drawing/2014/main" id="{DEB8DCFA-2BCE-57F8-BFE3-1CF413D818C4}"/>
              </a:ext>
            </a:extLst>
          </p:cNvPr>
          <p:cNvSpPr txBox="1"/>
          <p:nvPr/>
        </p:nvSpPr>
        <p:spPr>
          <a:xfrm>
            <a:off x="5527886" y="9166815"/>
            <a:ext cx="4659541" cy="169277"/>
          </a:xfrm>
          <a:prstGeom prst="rect">
            <a:avLst/>
          </a:prstGeom>
        </p:spPr>
        <p:txBody>
          <a:bodyPr wrap="square" lIns="0" tIns="0" rIns="0" bIns="0" rtlCol="0" anchor="t">
            <a:spAutoFit/>
          </a:bodyPr>
          <a:lstStyle/>
          <a:p>
            <a:pPr marL="0" lvl="0" indent="0" algn="ctr"/>
            <a:r>
              <a:rPr lang="en-US" sz="1100" spc="420" dirty="0">
                <a:solidFill>
                  <a:srgbClr val="FFF5E0"/>
                </a:solidFill>
                <a:latin typeface="Kermit" panose="020F0503040000060003" pitchFamily="34" charset="0"/>
                <a:ea typeface="Open Sans"/>
                <a:cs typeface="Open Sans"/>
                <a:sym typeface="Open Sans"/>
              </a:rPr>
              <a:t>Simply Psychology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6DD41-75F1-4D1B-1C56-18A151C9903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E383520-26B0-CE0F-BDC5-9C511BF8833E}"/>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latin typeface="Kermit" panose="020F0503040000060003" pitchFamily="34" charset="0"/>
            </a:endParaRPr>
          </a:p>
        </p:txBody>
      </p:sp>
      <p:grpSp>
        <p:nvGrpSpPr>
          <p:cNvPr id="7" name="Group 7">
            <a:extLst>
              <a:ext uri="{FF2B5EF4-FFF2-40B4-BE49-F238E27FC236}">
                <a16:creationId xmlns:a16="http://schemas.microsoft.com/office/drawing/2014/main" id="{3072FBFA-CF38-FF90-BD4D-AA9EDC866F65}"/>
              </a:ext>
            </a:extLst>
          </p:cNvPr>
          <p:cNvGrpSpPr/>
          <p:nvPr/>
        </p:nvGrpSpPr>
        <p:grpSpPr>
          <a:xfrm>
            <a:off x="5063513" y="2672363"/>
            <a:ext cx="8160970" cy="3900888"/>
            <a:chOff x="0" y="0"/>
            <a:chExt cx="2149391" cy="1027394"/>
          </a:xfrm>
        </p:grpSpPr>
        <p:sp>
          <p:nvSpPr>
            <p:cNvPr id="8" name="Freeform 8">
              <a:extLst>
                <a:ext uri="{FF2B5EF4-FFF2-40B4-BE49-F238E27FC236}">
                  <a16:creationId xmlns:a16="http://schemas.microsoft.com/office/drawing/2014/main" id="{F8FAC9CE-6C46-E148-F0B3-F074ACA4D45A}"/>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30E7ACF0-1A47-1F7E-438B-21CEF97419CF}"/>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0A22B2E2-D2FF-71FC-B3B1-1BFDD23C060C}"/>
              </a:ext>
            </a:extLst>
          </p:cNvPr>
          <p:cNvGrpSpPr/>
          <p:nvPr/>
        </p:nvGrpSpPr>
        <p:grpSpPr>
          <a:xfrm>
            <a:off x="5433247" y="3081114"/>
            <a:ext cx="7421505" cy="3038233"/>
            <a:chOff x="0" y="0"/>
            <a:chExt cx="1954635" cy="800193"/>
          </a:xfrm>
        </p:grpSpPr>
        <p:sp>
          <p:nvSpPr>
            <p:cNvPr id="11" name="Freeform 11">
              <a:extLst>
                <a:ext uri="{FF2B5EF4-FFF2-40B4-BE49-F238E27FC236}">
                  <a16:creationId xmlns:a16="http://schemas.microsoft.com/office/drawing/2014/main" id="{5FB8EAB1-E9A5-8098-53D9-07C8917A9618}"/>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C50A5C41-0639-68C8-AABB-1C519B57F688}"/>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B3D9B7CB-5B7A-1475-06E5-D0E61FEE88D5}"/>
              </a:ext>
            </a:extLst>
          </p:cNvPr>
          <p:cNvSpPr txBox="1"/>
          <p:nvPr/>
        </p:nvSpPr>
        <p:spPr>
          <a:xfrm>
            <a:off x="5823527" y="3376312"/>
            <a:ext cx="6640943" cy="2492990"/>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Literature Overview Summary</a:t>
            </a:r>
          </a:p>
        </p:txBody>
      </p:sp>
      <p:sp>
        <p:nvSpPr>
          <p:cNvPr id="26" name="Freeform 26">
            <a:extLst>
              <a:ext uri="{FF2B5EF4-FFF2-40B4-BE49-F238E27FC236}">
                <a16:creationId xmlns:a16="http://schemas.microsoft.com/office/drawing/2014/main" id="{15A26E36-2664-B172-4CA0-A99D69219763}"/>
              </a:ext>
            </a:extLst>
          </p:cNvPr>
          <p:cNvSpPr/>
          <p:nvPr/>
        </p:nvSpPr>
        <p:spPr>
          <a:xfrm rot="8100000">
            <a:off x="-186249" y="3545382"/>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E090A775-2DAC-5A3D-B31E-403F82B3308A}"/>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1375205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27751-F71E-C8AA-9E0B-7122C3D0EBD7}"/>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6DE122B1-3395-1CEC-BC9A-76E53BA1455B}"/>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21839E50-00C9-AE43-FBC5-E44B3973E500}"/>
              </a:ext>
            </a:extLst>
          </p:cNvPr>
          <p:cNvSpPr>
            <a:spLocks noGrp="1"/>
          </p:cNvSpPr>
          <p:nvPr>
            <p:ph type="title"/>
          </p:nvPr>
        </p:nvSpPr>
        <p:spPr>
          <a:xfrm>
            <a:off x="-1295400" y="552987"/>
            <a:ext cx="10058400" cy="1143000"/>
          </a:xfrm>
        </p:spPr>
        <p:txBody>
          <a:bodyPr>
            <a:normAutofit/>
          </a:bodyPr>
          <a:lstStyle/>
          <a:p>
            <a:r>
              <a:rPr lang="en-GB" dirty="0">
                <a:solidFill>
                  <a:schemeClr val="bg1"/>
                </a:solidFill>
                <a:latin typeface="Kermit" panose="020F0503040000060003" pitchFamily="34" charset="0"/>
              </a:rPr>
              <a:t>LITERATURE OVERVIEW</a:t>
            </a:r>
          </a:p>
        </p:txBody>
      </p:sp>
      <p:grpSp>
        <p:nvGrpSpPr>
          <p:cNvPr id="8" name="Group 7">
            <a:extLst>
              <a:ext uri="{FF2B5EF4-FFF2-40B4-BE49-F238E27FC236}">
                <a16:creationId xmlns:a16="http://schemas.microsoft.com/office/drawing/2014/main" id="{7641872C-99D4-AE52-D147-6A1234C45DF1}"/>
              </a:ext>
            </a:extLst>
          </p:cNvPr>
          <p:cNvGrpSpPr/>
          <p:nvPr/>
        </p:nvGrpSpPr>
        <p:grpSpPr>
          <a:xfrm>
            <a:off x="15100216" y="886255"/>
            <a:ext cx="2820276" cy="2961846"/>
            <a:chOff x="0" y="0"/>
            <a:chExt cx="3590102" cy="1301506"/>
          </a:xfrm>
        </p:grpSpPr>
        <p:sp>
          <p:nvSpPr>
            <p:cNvPr id="9" name="Freeform 8">
              <a:extLst>
                <a:ext uri="{FF2B5EF4-FFF2-40B4-BE49-F238E27FC236}">
                  <a16:creationId xmlns:a16="http://schemas.microsoft.com/office/drawing/2014/main" id="{27DE875E-B8E4-29E1-57E4-A43ED184278F}"/>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0" name="TextBox 9">
              <a:extLst>
                <a:ext uri="{FF2B5EF4-FFF2-40B4-BE49-F238E27FC236}">
                  <a16:creationId xmlns:a16="http://schemas.microsoft.com/office/drawing/2014/main" id="{5F995BF5-EF70-4157-3EC3-9E9E0323DBE3}"/>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1" name="TextBox 11">
            <a:extLst>
              <a:ext uri="{FF2B5EF4-FFF2-40B4-BE49-F238E27FC236}">
                <a16:creationId xmlns:a16="http://schemas.microsoft.com/office/drawing/2014/main" id="{60119395-A74F-2AB7-248D-58EB1D71D4BE}"/>
              </a:ext>
            </a:extLst>
          </p:cNvPr>
          <p:cNvSpPr txBox="1"/>
          <p:nvPr/>
        </p:nvSpPr>
        <p:spPr>
          <a:xfrm>
            <a:off x="15234180" y="970599"/>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8" name="Freeform 8">
            <a:extLst>
              <a:ext uri="{FF2B5EF4-FFF2-40B4-BE49-F238E27FC236}">
                <a16:creationId xmlns:a16="http://schemas.microsoft.com/office/drawing/2014/main" id="{9DFC3FCE-3948-D217-8BCB-8225C95DB606}"/>
              </a:ext>
            </a:extLst>
          </p:cNvPr>
          <p:cNvSpPr/>
          <p:nvPr/>
        </p:nvSpPr>
        <p:spPr>
          <a:xfrm>
            <a:off x="371073" y="1938617"/>
            <a:ext cx="14416466" cy="2106872"/>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88000"/>
            </a:schemeClr>
          </a:solidFill>
          <a:ln cap="rnd">
            <a:noFill/>
            <a:prstDash val="solid"/>
            <a:round/>
          </a:ln>
        </p:spPr>
        <p:txBody>
          <a:bodyPr/>
          <a:lstStyle/>
          <a:p>
            <a:endParaRPr lang="en-GB" dirty="0"/>
          </a:p>
        </p:txBody>
      </p:sp>
      <p:sp>
        <p:nvSpPr>
          <p:cNvPr id="13" name="TextBox 20">
            <a:extLst>
              <a:ext uri="{FF2B5EF4-FFF2-40B4-BE49-F238E27FC236}">
                <a16:creationId xmlns:a16="http://schemas.microsoft.com/office/drawing/2014/main" id="{43D48B16-46F8-C611-3BE3-887E9622B9CF}"/>
              </a:ext>
            </a:extLst>
          </p:cNvPr>
          <p:cNvSpPr txBox="1"/>
          <p:nvPr/>
        </p:nvSpPr>
        <p:spPr>
          <a:xfrm>
            <a:off x="228600" y="178001"/>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
        <p:nvSpPr>
          <p:cNvPr id="16" name="Rectangle 3">
            <a:extLst>
              <a:ext uri="{FF2B5EF4-FFF2-40B4-BE49-F238E27FC236}">
                <a16:creationId xmlns:a16="http://schemas.microsoft.com/office/drawing/2014/main" id="{6B77D41E-20A5-AF28-F46A-FCF4CB0D06EF}"/>
              </a:ext>
            </a:extLst>
          </p:cNvPr>
          <p:cNvSpPr>
            <a:spLocks noChangeArrowheads="1"/>
          </p:cNvSpPr>
          <p:nvPr/>
        </p:nvSpPr>
        <p:spPr bwMode="auto">
          <a:xfrm>
            <a:off x="15176944" y="1266695"/>
            <a:ext cx="2666820"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a:ln>
                  <a:noFill/>
                </a:ln>
                <a:solidFill>
                  <a:schemeClr val="bg1"/>
                </a:solidFill>
                <a:effectLst/>
                <a:latin typeface="Kermit" panose="020F0503040000060003" pitchFamily="34" charset="0"/>
              </a:rPr>
              <a:t>Behrendt and Franklin (2014)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a:ln>
                  <a:noFill/>
                </a:ln>
                <a:solidFill>
                  <a:schemeClr val="bg1"/>
                </a:solidFill>
                <a:effectLst/>
                <a:latin typeface="Kermit" panose="020F0503040000060003" pitchFamily="34" charset="0"/>
              </a:rPr>
              <a:t>Boote and Beile (2005)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a:ln>
                  <a:noFill/>
                </a:ln>
                <a:solidFill>
                  <a:schemeClr val="bg1"/>
                </a:solidFill>
                <a:effectLst/>
                <a:latin typeface="Kermit" panose="020F0503040000060003" pitchFamily="34" charset="0"/>
              </a:rPr>
              <a:t>Day and Gu (2010)</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400" dirty="0">
                <a:solidFill>
                  <a:schemeClr val="bg1"/>
                </a:solidFill>
                <a:latin typeface="Kermit" panose="020F0503040000060003" pitchFamily="34" charset="0"/>
              </a:rPr>
              <a:t>Demerouti </a:t>
            </a:r>
            <a:r>
              <a:rPr lang="en-US" altLang="en-US" sz="1400" i="1" dirty="0">
                <a:solidFill>
                  <a:schemeClr val="bg1"/>
                </a:solidFill>
                <a:latin typeface="Kermit" panose="020F0503040000060003" pitchFamily="34" charset="0"/>
              </a:rPr>
              <a:t>et al </a:t>
            </a:r>
            <a:r>
              <a:rPr lang="en-US" altLang="en-US" sz="1400" dirty="0">
                <a:solidFill>
                  <a:schemeClr val="bg1"/>
                </a:solidFill>
                <a:latin typeface="Kermit" panose="020F0503040000060003" pitchFamily="34" charset="0"/>
              </a:rPr>
              <a:t>(2001)</a:t>
            </a:r>
            <a:endParaRPr kumimoji="0" lang="en-US" altLang="en-US" sz="1400" i="0" u="none" strike="noStrike" cap="none" normalizeH="0" baseline="0" dirty="0">
              <a:ln>
                <a:noFill/>
              </a:ln>
              <a:solidFill>
                <a:schemeClr val="bg1"/>
              </a:solidFill>
              <a:effectLst/>
              <a:latin typeface="Kermit" panose="020F05030400000600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a:ln>
                  <a:noFill/>
                </a:ln>
                <a:solidFill>
                  <a:schemeClr val="bg1"/>
                </a:solidFill>
                <a:effectLst/>
                <a:latin typeface="Kermit" panose="020F0503040000060003" pitchFamily="34" charset="0"/>
              </a:rPr>
              <a:t>Hargreaves (1998)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a:ln>
                  <a:noFill/>
                </a:ln>
                <a:solidFill>
                  <a:schemeClr val="bg1"/>
                </a:solidFill>
                <a:effectLst/>
                <a:latin typeface="Kermit" panose="020F0503040000060003" pitchFamily="34" charset="0"/>
              </a:rPr>
              <a:t>Hart (2018)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err="1">
                <a:ln>
                  <a:noFill/>
                </a:ln>
                <a:solidFill>
                  <a:schemeClr val="bg1"/>
                </a:solidFill>
                <a:effectLst/>
                <a:latin typeface="Kermit" panose="020F0503040000060003" pitchFamily="34" charset="0"/>
              </a:rPr>
              <a:t>Rickinson</a:t>
            </a:r>
            <a:r>
              <a:rPr kumimoji="0" lang="en-US" altLang="en-US" sz="1400" i="0" u="none" strike="noStrike" cap="none" normalizeH="0" baseline="0" dirty="0">
                <a:ln>
                  <a:noFill/>
                </a:ln>
                <a:solidFill>
                  <a:schemeClr val="bg1"/>
                </a:solidFill>
                <a:effectLst/>
                <a:latin typeface="Kermit" panose="020F0503040000060003" pitchFamily="34" charset="0"/>
              </a:rPr>
              <a:t> </a:t>
            </a:r>
            <a:r>
              <a:rPr kumimoji="0" lang="en-US" altLang="en-US" sz="1400" i="1" u="none" strike="noStrike" cap="none" normalizeH="0" baseline="0" dirty="0">
                <a:ln>
                  <a:noFill/>
                </a:ln>
                <a:solidFill>
                  <a:schemeClr val="bg1"/>
                </a:solidFill>
                <a:effectLst/>
                <a:latin typeface="Kermit" panose="020F0503040000060003" pitchFamily="34" charset="0"/>
              </a:rPr>
              <a:t>et al.</a:t>
            </a:r>
            <a:r>
              <a:rPr kumimoji="0" lang="en-US" altLang="en-US" sz="1400" i="0" u="none" strike="noStrike" cap="none" normalizeH="0" baseline="0" dirty="0">
                <a:ln>
                  <a:noFill/>
                </a:ln>
                <a:solidFill>
                  <a:schemeClr val="bg1"/>
                </a:solidFill>
                <a:effectLst/>
                <a:latin typeface="Kermit" panose="020F0503040000060003" pitchFamily="34" charset="0"/>
              </a:rPr>
              <a:t> (2004)</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400" dirty="0">
                <a:solidFill>
                  <a:schemeClr val="bg1"/>
                </a:solidFill>
                <a:latin typeface="Kermit" panose="020F0503040000060003" pitchFamily="34" charset="0"/>
              </a:rPr>
              <a:t>Seligman (2011)</a:t>
            </a:r>
            <a:endParaRPr kumimoji="0" lang="en-US" altLang="en-US" sz="1400" i="0" u="none" strike="noStrike" cap="none" normalizeH="0" baseline="0" dirty="0">
              <a:ln>
                <a:noFill/>
              </a:ln>
              <a:solidFill>
                <a:schemeClr val="bg1"/>
              </a:solidFill>
              <a:effectLst/>
              <a:latin typeface="Kermit" panose="020F05030400000600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i="0" u="none" strike="noStrike" cap="none" normalizeH="0" baseline="0" dirty="0">
                <a:ln>
                  <a:noFill/>
                </a:ln>
                <a:solidFill>
                  <a:schemeClr val="bg1"/>
                </a:solidFill>
                <a:effectLst/>
                <a:latin typeface="Kermit" panose="020F0503040000060003" pitchFamily="34" charset="0"/>
              </a:rPr>
              <a:t>Wallace and Wray (2016)</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400" dirty="0">
                <a:solidFill>
                  <a:schemeClr val="bg1"/>
                </a:solidFill>
                <a:latin typeface="Kermit" panose="020F0503040000060003" pitchFamily="34" charset="0"/>
              </a:rPr>
              <a:t>Welsh Government (2020)</a:t>
            </a:r>
            <a:endParaRPr kumimoji="0" lang="en-US" altLang="en-US" sz="1400" i="0" u="none" strike="noStrike" cap="none" normalizeH="0" baseline="0" dirty="0">
              <a:ln>
                <a:noFill/>
              </a:ln>
              <a:solidFill>
                <a:schemeClr val="bg1"/>
              </a:solidFill>
              <a:effectLst/>
              <a:latin typeface="Kermit" panose="020F05030400000600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400" dirty="0">
                <a:solidFill>
                  <a:schemeClr val="bg1"/>
                </a:solidFill>
                <a:latin typeface="Kermit" panose="020F0503040000060003" pitchFamily="34" charset="0"/>
              </a:rPr>
              <a:t>Welsh Government (2022)</a:t>
            </a:r>
            <a:endParaRPr kumimoji="0" lang="en-US" altLang="en-US" sz="1400" i="0" u="none" strike="noStrike" cap="none" normalizeH="0" baseline="0" dirty="0">
              <a:ln>
                <a:noFill/>
              </a:ln>
              <a:solidFill>
                <a:schemeClr val="bg1"/>
              </a:solidFill>
              <a:effectLst/>
              <a:latin typeface="Kermit" panose="020F0503040000060003" pitchFamily="34" charset="0"/>
            </a:endParaRPr>
          </a:p>
        </p:txBody>
      </p:sp>
      <p:sp>
        <p:nvSpPr>
          <p:cNvPr id="3" name="Content Placeholder 2">
            <a:extLst>
              <a:ext uri="{FF2B5EF4-FFF2-40B4-BE49-F238E27FC236}">
                <a16:creationId xmlns:a16="http://schemas.microsoft.com/office/drawing/2014/main" id="{A7106649-927B-DD19-BEC7-04887457F34F}"/>
              </a:ext>
            </a:extLst>
          </p:cNvPr>
          <p:cNvSpPr>
            <a:spLocks noGrp="1"/>
          </p:cNvSpPr>
          <p:nvPr>
            <p:ph idx="1"/>
          </p:nvPr>
        </p:nvSpPr>
        <p:spPr>
          <a:xfrm>
            <a:off x="489125" y="2015395"/>
            <a:ext cx="14510586" cy="2152415"/>
          </a:xfrm>
        </p:spPr>
        <p:txBody>
          <a:bodyPr>
            <a:normAutofit/>
          </a:bodyPr>
          <a:lstStyle/>
          <a:p>
            <a:pPr marL="0" indent="0">
              <a:buNone/>
            </a:pPr>
            <a:r>
              <a:rPr lang="en-GB" sz="2400" b="1" dirty="0">
                <a:solidFill>
                  <a:schemeClr val="bg1"/>
                </a:solidFill>
                <a:latin typeface="Kermit" panose="020F0503040000060003" pitchFamily="34" charset="0"/>
              </a:rPr>
              <a:t>“Year 5 Primary School Teachers”  </a:t>
            </a:r>
            <a:br>
              <a:rPr lang="en-GB" sz="2400" dirty="0">
                <a:solidFill>
                  <a:schemeClr val="bg1"/>
                </a:solidFill>
                <a:latin typeface="Kermit" panose="020F0503040000060003" pitchFamily="34" charset="0"/>
              </a:rPr>
            </a:br>
            <a:r>
              <a:rPr lang="en-GB" sz="2400" i="1" dirty="0">
                <a:solidFill>
                  <a:schemeClr val="bg1"/>
                </a:solidFill>
                <a:latin typeface="Kermit" panose="020F0503040000060003" pitchFamily="34" charset="0"/>
              </a:rPr>
              <a:t>In the Welsh education system, ‘Year 5 primary school teachers’ work predominantly with pupils aged 9–10 years old, who are positioned within Progression Step 3 of the Curriculum for Wales. Progression Step 3 typically spans ages 8–11 and marks a phase in which learners are expected to deepen understanding, apply learning across contexts, and engage with more complex, authentic learning experiences (Welsh Government, 2022). </a:t>
            </a:r>
          </a:p>
          <a:p>
            <a:endParaRPr lang="en-GB" sz="2400" i="1" dirty="0">
              <a:solidFill>
                <a:schemeClr val="bg1"/>
              </a:solidFill>
              <a:latin typeface="Kermit" panose="020F0503040000060003" pitchFamily="34" charset="0"/>
            </a:endParaRPr>
          </a:p>
        </p:txBody>
      </p:sp>
      <p:sp>
        <p:nvSpPr>
          <p:cNvPr id="19" name="Freeform 8">
            <a:extLst>
              <a:ext uri="{FF2B5EF4-FFF2-40B4-BE49-F238E27FC236}">
                <a16:creationId xmlns:a16="http://schemas.microsoft.com/office/drawing/2014/main" id="{88BDBB28-CEFB-7CDF-8745-D119BD5D45DC}"/>
              </a:ext>
            </a:extLst>
          </p:cNvPr>
          <p:cNvSpPr/>
          <p:nvPr/>
        </p:nvSpPr>
        <p:spPr>
          <a:xfrm>
            <a:off x="371073" y="4792424"/>
            <a:ext cx="17709047" cy="1804782"/>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88000"/>
            </a:schemeClr>
          </a:solidFill>
          <a:ln cap="rnd">
            <a:noFill/>
            <a:prstDash val="solid"/>
            <a:round/>
          </a:ln>
        </p:spPr>
        <p:txBody>
          <a:bodyPr/>
          <a:lstStyle/>
          <a:p>
            <a:endParaRPr lang="en-GB" dirty="0"/>
          </a:p>
        </p:txBody>
      </p:sp>
      <p:sp>
        <p:nvSpPr>
          <p:cNvPr id="17" name="TextBox 16">
            <a:extLst>
              <a:ext uri="{FF2B5EF4-FFF2-40B4-BE49-F238E27FC236}">
                <a16:creationId xmlns:a16="http://schemas.microsoft.com/office/drawing/2014/main" id="{B5585CC7-66F7-A3DD-A82F-2A6420DDC66E}"/>
              </a:ext>
            </a:extLst>
          </p:cNvPr>
          <p:cNvSpPr txBox="1"/>
          <p:nvPr/>
        </p:nvSpPr>
        <p:spPr>
          <a:xfrm>
            <a:off x="443565" y="4897600"/>
            <a:ext cx="17615835" cy="2000548"/>
          </a:xfrm>
          <a:prstGeom prst="rect">
            <a:avLst/>
          </a:prstGeom>
          <a:noFill/>
        </p:spPr>
        <p:txBody>
          <a:bodyPr wrap="square" rtlCol="0">
            <a:spAutoFit/>
          </a:bodyPr>
          <a:lstStyle/>
          <a:p>
            <a:r>
              <a:rPr lang="en-GB" sz="2400" b="1" dirty="0">
                <a:solidFill>
                  <a:schemeClr val="bg1"/>
                </a:solidFill>
                <a:latin typeface="Kermit" panose="020F0503040000060003" pitchFamily="34" charset="0"/>
              </a:rPr>
              <a:t>“Educational Visits”</a:t>
            </a:r>
            <a:br>
              <a:rPr lang="en-GB" sz="2400" b="1" dirty="0">
                <a:solidFill>
                  <a:schemeClr val="bg1"/>
                </a:solidFill>
                <a:latin typeface="Kermit" panose="020F0503040000060003" pitchFamily="34" charset="0"/>
              </a:rPr>
            </a:br>
            <a:r>
              <a:rPr lang="en-GB" sz="2400" i="1" dirty="0">
                <a:solidFill>
                  <a:schemeClr val="bg1"/>
                </a:solidFill>
                <a:latin typeface="Kermit" panose="020F0503040000060003" pitchFamily="34" charset="0"/>
              </a:rPr>
              <a:t>Within this study, educational visits are understood as planned learning experiences that take place beyond the school site. Educational visits are recognised in Welsh policy and guidance as legitimate pedagogical practices that support experiential, place-based and curriculum-linked learning, provided they are purposefully planned and safely managed (Welsh Government, 2020; </a:t>
            </a:r>
            <a:r>
              <a:rPr lang="en-GB" sz="2400" i="1" dirty="0" err="1">
                <a:solidFill>
                  <a:schemeClr val="bg1"/>
                </a:solidFill>
                <a:latin typeface="Kermit" panose="020F0503040000060003" pitchFamily="34" charset="0"/>
              </a:rPr>
              <a:t>Rickinson</a:t>
            </a:r>
            <a:r>
              <a:rPr lang="en-GB" sz="2400" i="1" dirty="0">
                <a:solidFill>
                  <a:schemeClr val="bg1"/>
                </a:solidFill>
                <a:latin typeface="Kermit" panose="020F0503040000060003" pitchFamily="34" charset="0"/>
              </a:rPr>
              <a:t> et al., 2004).</a:t>
            </a:r>
          </a:p>
          <a:p>
            <a:endParaRPr lang="en-GB" sz="2800" dirty="0"/>
          </a:p>
        </p:txBody>
      </p:sp>
      <p:sp>
        <p:nvSpPr>
          <p:cNvPr id="20" name="Freeform 8">
            <a:extLst>
              <a:ext uri="{FF2B5EF4-FFF2-40B4-BE49-F238E27FC236}">
                <a16:creationId xmlns:a16="http://schemas.microsoft.com/office/drawing/2014/main" id="{06473F30-D55B-3E42-B618-D002F6F00506}"/>
              </a:ext>
            </a:extLst>
          </p:cNvPr>
          <p:cNvSpPr/>
          <p:nvPr/>
        </p:nvSpPr>
        <p:spPr>
          <a:xfrm>
            <a:off x="342999" y="7339950"/>
            <a:ext cx="17709047" cy="2084553"/>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88000"/>
            </a:schemeClr>
          </a:solidFill>
          <a:ln cap="rnd">
            <a:noFill/>
            <a:prstDash val="solid"/>
            <a:round/>
          </a:ln>
        </p:spPr>
        <p:txBody>
          <a:bodyPr/>
          <a:lstStyle/>
          <a:p>
            <a:endParaRPr lang="en-GB" dirty="0"/>
          </a:p>
        </p:txBody>
      </p:sp>
      <p:sp>
        <p:nvSpPr>
          <p:cNvPr id="21" name="TextBox 20">
            <a:extLst>
              <a:ext uri="{FF2B5EF4-FFF2-40B4-BE49-F238E27FC236}">
                <a16:creationId xmlns:a16="http://schemas.microsoft.com/office/drawing/2014/main" id="{20E1D0F6-0093-67D7-29F2-6DC0CD733EA8}"/>
              </a:ext>
            </a:extLst>
          </p:cNvPr>
          <p:cNvSpPr txBox="1"/>
          <p:nvPr/>
        </p:nvSpPr>
        <p:spPr>
          <a:xfrm>
            <a:off x="391126" y="7362008"/>
            <a:ext cx="17830800" cy="2000548"/>
          </a:xfrm>
          <a:prstGeom prst="rect">
            <a:avLst/>
          </a:prstGeom>
          <a:noFill/>
        </p:spPr>
        <p:txBody>
          <a:bodyPr wrap="square" rtlCol="0">
            <a:spAutoFit/>
          </a:bodyPr>
          <a:lstStyle/>
          <a:p>
            <a:r>
              <a:rPr lang="en-GB" sz="2400" b="1" dirty="0">
                <a:solidFill>
                  <a:schemeClr val="bg1"/>
                </a:solidFill>
                <a:latin typeface="Kermit" panose="020F0503040000060003" pitchFamily="34" charset="0"/>
              </a:rPr>
              <a:t>“Wellbeing” </a:t>
            </a:r>
            <a:br>
              <a:rPr lang="en-GB" sz="2400" b="1" dirty="0">
                <a:solidFill>
                  <a:schemeClr val="bg1"/>
                </a:solidFill>
                <a:latin typeface="Kermit" panose="020F0503040000060003" pitchFamily="34" charset="0"/>
              </a:rPr>
            </a:br>
            <a:r>
              <a:rPr lang="en-GB" sz="2400" i="1" dirty="0">
                <a:solidFill>
                  <a:schemeClr val="bg1"/>
                </a:solidFill>
                <a:latin typeface="Kermit" panose="020F0503040000060003" pitchFamily="34" charset="0"/>
              </a:rPr>
              <a:t>In this research context, teacher ‘wellbeing’ refers to how teachers experience and feel about their work, particularly in relation to the feelings of balance between the demands placed upon them and the resources and positive experiences available to support them. This includes teachers’ emotional responses to their role, such as stress or enjoyment, their sense of professional fulfilment, and their perceived capacity to cope with workload and responsibility (Demerouti et al., 2001; Seligman, 2011; Day and Gu, 2010).</a:t>
            </a:r>
          </a:p>
        </p:txBody>
      </p:sp>
      <p:grpSp>
        <p:nvGrpSpPr>
          <p:cNvPr id="5" name="Group 4">
            <a:extLst>
              <a:ext uri="{FF2B5EF4-FFF2-40B4-BE49-F238E27FC236}">
                <a16:creationId xmlns:a16="http://schemas.microsoft.com/office/drawing/2014/main" id="{76A310A1-5B25-F82B-E0FB-60A6CBC6FD5A}"/>
              </a:ext>
            </a:extLst>
          </p:cNvPr>
          <p:cNvGrpSpPr/>
          <p:nvPr/>
        </p:nvGrpSpPr>
        <p:grpSpPr>
          <a:xfrm>
            <a:off x="14999711" y="788067"/>
            <a:ext cx="9804300" cy="3621661"/>
            <a:chOff x="-8064251" y="-185157"/>
            <a:chExt cx="11800883" cy="1607915"/>
          </a:xfrm>
        </p:grpSpPr>
        <p:sp>
          <p:nvSpPr>
            <p:cNvPr id="6" name="Freeform 5">
              <a:extLst>
                <a:ext uri="{FF2B5EF4-FFF2-40B4-BE49-F238E27FC236}">
                  <a16:creationId xmlns:a16="http://schemas.microsoft.com/office/drawing/2014/main" id="{7CE8A366-3470-B94A-8A36-36C810E6666F}"/>
                </a:ext>
              </a:extLst>
            </p:cNvPr>
            <p:cNvSpPr/>
            <p:nvPr/>
          </p:nvSpPr>
          <p:spPr>
            <a:xfrm>
              <a:off x="-8064251" y="-185157"/>
              <a:ext cx="3736632" cy="1422758"/>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7" name="TextBox 6">
              <a:extLst>
                <a:ext uri="{FF2B5EF4-FFF2-40B4-BE49-F238E27FC236}">
                  <a16:creationId xmlns:a16="http://schemas.microsoft.com/office/drawing/2014/main" id="{66223FC8-DE4D-9559-F205-D5AED3B204D9}"/>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3358315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7E637-AB71-A5AF-EB4A-3EBAEA2A1E9D}"/>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50BB83C6-5D57-1899-8FCE-3F0B9DC48EC9}"/>
              </a:ext>
            </a:extLst>
          </p:cNvPr>
          <p:cNvSpPr>
            <a:spLocks noGrp="1" noRot="1" noMove="1" noResize="1" noEditPoints="1" noAdjustHandles="1" noChangeArrowheads="1" noChangeShapeType="1"/>
          </p:cNvSpPr>
          <p:nvPr/>
        </p:nvSpPr>
        <p:spPr>
          <a:xfrm>
            <a:off x="-2652"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pic>
        <p:nvPicPr>
          <p:cNvPr id="2" name="Picture 1">
            <a:extLst>
              <a:ext uri="{FF2B5EF4-FFF2-40B4-BE49-F238E27FC236}">
                <a16:creationId xmlns:a16="http://schemas.microsoft.com/office/drawing/2014/main" id="{3B77C702-2A37-7383-2653-DF499C7D5E21}"/>
              </a:ext>
            </a:extLst>
          </p:cNvPr>
          <p:cNvPicPr>
            <a:picLocks noChangeAspect="1"/>
          </p:cNvPicPr>
          <p:nvPr/>
        </p:nvPicPr>
        <p:blipFill>
          <a:blip r:embed="rId4"/>
          <a:stretch>
            <a:fillRect/>
          </a:stretch>
        </p:blipFill>
        <p:spPr>
          <a:xfrm>
            <a:off x="586012" y="282321"/>
            <a:ext cx="2222390" cy="2948940"/>
          </a:xfrm>
          <a:prstGeom prst="rect">
            <a:avLst/>
          </a:prstGeom>
          <a:ln>
            <a:solidFill>
              <a:srgbClr val="00B050"/>
            </a:solidFill>
          </a:ln>
        </p:spPr>
      </p:pic>
      <p:sp>
        <p:nvSpPr>
          <p:cNvPr id="5" name="TextBox 4">
            <a:extLst>
              <a:ext uri="{FF2B5EF4-FFF2-40B4-BE49-F238E27FC236}">
                <a16:creationId xmlns:a16="http://schemas.microsoft.com/office/drawing/2014/main" id="{907D8219-DCA0-E4B7-4FE5-E2330946C7C5}"/>
              </a:ext>
            </a:extLst>
          </p:cNvPr>
          <p:cNvSpPr txBox="1"/>
          <p:nvPr/>
        </p:nvSpPr>
        <p:spPr>
          <a:xfrm>
            <a:off x="1262393" y="3311209"/>
            <a:ext cx="804771" cy="461665"/>
          </a:xfrm>
          <a:prstGeom prst="rect">
            <a:avLst/>
          </a:prstGeom>
          <a:solidFill>
            <a:schemeClr val="accent3">
              <a:lumMod val="20000"/>
              <a:lumOff val="80000"/>
            </a:schemeClr>
          </a:solidFill>
        </p:spPr>
        <p:txBody>
          <a:bodyPr wrap="square">
            <a:spAutoFit/>
          </a:bodyPr>
          <a:lstStyle/>
          <a:p>
            <a:pPr algn="ctr"/>
            <a:r>
              <a:rPr lang="en-GB" sz="1200" dirty="0"/>
              <a:t>ESTYN (2023)</a:t>
            </a:r>
          </a:p>
        </p:txBody>
      </p:sp>
      <p:pic>
        <p:nvPicPr>
          <p:cNvPr id="8" name="Picture 7">
            <a:extLst>
              <a:ext uri="{FF2B5EF4-FFF2-40B4-BE49-F238E27FC236}">
                <a16:creationId xmlns:a16="http://schemas.microsoft.com/office/drawing/2014/main" id="{05705C42-DC81-62FD-B7F6-D4F74E8ABAEC}"/>
              </a:ext>
            </a:extLst>
          </p:cNvPr>
          <p:cNvPicPr>
            <a:picLocks noChangeAspect="1"/>
          </p:cNvPicPr>
          <p:nvPr/>
        </p:nvPicPr>
        <p:blipFill>
          <a:blip r:embed="rId5"/>
          <a:stretch>
            <a:fillRect/>
          </a:stretch>
        </p:blipFill>
        <p:spPr>
          <a:xfrm>
            <a:off x="3332516" y="282321"/>
            <a:ext cx="2051747" cy="2948940"/>
          </a:xfrm>
          <a:prstGeom prst="rect">
            <a:avLst/>
          </a:prstGeom>
          <a:ln>
            <a:solidFill>
              <a:srgbClr val="00B050"/>
            </a:solidFill>
          </a:ln>
        </p:spPr>
      </p:pic>
      <p:pic>
        <p:nvPicPr>
          <p:cNvPr id="10" name="Picture 9">
            <a:extLst>
              <a:ext uri="{FF2B5EF4-FFF2-40B4-BE49-F238E27FC236}">
                <a16:creationId xmlns:a16="http://schemas.microsoft.com/office/drawing/2014/main" id="{1D71FC2D-C53A-E4C4-0878-C2E7D1DF0E70}"/>
              </a:ext>
            </a:extLst>
          </p:cNvPr>
          <p:cNvPicPr>
            <a:picLocks noChangeAspect="1"/>
          </p:cNvPicPr>
          <p:nvPr/>
        </p:nvPicPr>
        <p:blipFill>
          <a:blip r:embed="rId6"/>
          <a:stretch>
            <a:fillRect/>
          </a:stretch>
        </p:blipFill>
        <p:spPr>
          <a:xfrm>
            <a:off x="5886574" y="282322"/>
            <a:ext cx="2051747" cy="2887772"/>
          </a:xfrm>
          <a:prstGeom prst="rect">
            <a:avLst/>
          </a:prstGeom>
          <a:ln>
            <a:solidFill>
              <a:srgbClr val="00B050"/>
            </a:solidFill>
          </a:ln>
        </p:spPr>
      </p:pic>
      <p:pic>
        <p:nvPicPr>
          <p:cNvPr id="12" name="Picture 11">
            <a:extLst>
              <a:ext uri="{FF2B5EF4-FFF2-40B4-BE49-F238E27FC236}">
                <a16:creationId xmlns:a16="http://schemas.microsoft.com/office/drawing/2014/main" id="{0AA1AFC8-8037-4A5E-0F70-0B4E42CFB97A}"/>
              </a:ext>
            </a:extLst>
          </p:cNvPr>
          <p:cNvPicPr>
            <a:picLocks noChangeAspect="1"/>
          </p:cNvPicPr>
          <p:nvPr/>
        </p:nvPicPr>
        <p:blipFill>
          <a:blip r:embed="rId7"/>
          <a:stretch>
            <a:fillRect/>
          </a:stretch>
        </p:blipFill>
        <p:spPr>
          <a:xfrm>
            <a:off x="8281184" y="282322"/>
            <a:ext cx="2075895" cy="2887772"/>
          </a:xfrm>
          <a:prstGeom prst="rect">
            <a:avLst/>
          </a:prstGeom>
          <a:ln>
            <a:solidFill>
              <a:srgbClr val="00B050"/>
            </a:solidFill>
          </a:ln>
        </p:spPr>
      </p:pic>
      <p:pic>
        <p:nvPicPr>
          <p:cNvPr id="14" name="Picture 13">
            <a:extLst>
              <a:ext uri="{FF2B5EF4-FFF2-40B4-BE49-F238E27FC236}">
                <a16:creationId xmlns:a16="http://schemas.microsoft.com/office/drawing/2014/main" id="{1BBC0361-764C-72B7-E1B8-28C4ECE436B1}"/>
              </a:ext>
            </a:extLst>
          </p:cNvPr>
          <p:cNvPicPr>
            <a:picLocks noChangeAspect="1"/>
          </p:cNvPicPr>
          <p:nvPr/>
        </p:nvPicPr>
        <p:blipFill>
          <a:blip r:embed="rId8"/>
          <a:stretch>
            <a:fillRect/>
          </a:stretch>
        </p:blipFill>
        <p:spPr>
          <a:xfrm>
            <a:off x="10699943" y="282322"/>
            <a:ext cx="2051747" cy="2913062"/>
          </a:xfrm>
          <a:prstGeom prst="rect">
            <a:avLst/>
          </a:prstGeom>
          <a:ln>
            <a:solidFill>
              <a:srgbClr val="00B050"/>
            </a:solidFill>
          </a:ln>
        </p:spPr>
      </p:pic>
      <p:pic>
        <p:nvPicPr>
          <p:cNvPr id="16" name="Picture 15">
            <a:extLst>
              <a:ext uri="{FF2B5EF4-FFF2-40B4-BE49-F238E27FC236}">
                <a16:creationId xmlns:a16="http://schemas.microsoft.com/office/drawing/2014/main" id="{64FD6C54-5863-4E66-6B03-A20947BD79FE}"/>
              </a:ext>
            </a:extLst>
          </p:cNvPr>
          <p:cNvPicPr>
            <a:picLocks noChangeAspect="1"/>
          </p:cNvPicPr>
          <p:nvPr/>
        </p:nvPicPr>
        <p:blipFill>
          <a:blip r:embed="rId9"/>
          <a:stretch>
            <a:fillRect/>
          </a:stretch>
        </p:blipFill>
        <p:spPr>
          <a:xfrm>
            <a:off x="13094553" y="282321"/>
            <a:ext cx="2051745" cy="2908095"/>
          </a:xfrm>
          <a:prstGeom prst="rect">
            <a:avLst/>
          </a:prstGeom>
          <a:ln>
            <a:solidFill>
              <a:srgbClr val="00B050"/>
            </a:solidFill>
          </a:ln>
        </p:spPr>
      </p:pic>
      <p:pic>
        <p:nvPicPr>
          <p:cNvPr id="18" name="Picture 17">
            <a:extLst>
              <a:ext uri="{FF2B5EF4-FFF2-40B4-BE49-F238E27FC236}">
                <a16:creationId xmlns:a16="http://schemas.microsoft.com/office/drawing/2014/main" id="{9971B210-368A-1AD0-A52B-DC57176250E3}"/>
              </a:ext>
            </a:extLst>
          </p:cNvPr>
          <p:cNvPicPr>
            <a:picLocks noChangeAspect="1"/>
          </p:cNvPicPr>
          <p:nvPr/>
        </p:nvPicPr>
        <p:blipFill>
          <a:blip r:embed="rId10"/>
          <a:stretch>
            <a:fillRect/>
          </a:stretch>
        </p:blipFill>
        <p:spPr>
          <a:xfrm>
            <a:off x="15489162" y="282321"/>
            <a:ext cx="2051745" cy="2905188"/>
          </a:xfrm>
          <a:prstGeom prst="rect">
            <a:avLst/>
          </a:prstGeom>
          <a:ln>
            <a:solidFill>
              <a:srgbClr val="00B050"/>
            </a:solidFill>
          </a:ln>
        </p:spPr>
      </p:pic>
      <p:sp>
        <p:nvSpPr>
          <p:cNvPr id="20" name="Rectangle 2">
            <a:extLst>
              <a:ext uri="{FF2B5EF4-FFF2-40B4-BE49-F238E27FC236}">
                <a16:creationId xmlns:a16="http://schemas.microsoft.com/office/drawing/2014/main" id="{A9B6DB83-79FA-6860-22C2-694AE50777CA}"/>
              </a:ext>
            </a:extLst>
          </p:cNvPr>
          <p:cNvSpPr>
            <a:spLocks noChangeArrowheads="1"/>
          </p:cNvSpPr>
          <p:nvPr/>
        </p:nvSpPr>
        <p:spPr bwMode="auto">
          <a:xfrm>
            <a:off x="4150763" y="5461835"/>
            <a:ext cx="2728085" cy="4708981"/>
          </a:xfrm>
          <a:prstGeom prst="rect">
            <a:avLst/>
          </a:prstGeom>
          <a:solidFill>
            <a:schemeClr val="accent3">
              <a:lumMod val="20000"/>
              <a:lumOff val="80000"/>
            </a:schemeClr>
          </a:solidFill>
          <a:ln>
            <a:noFill/>
          </a:ln>
          <a:effectLst/>
        </p:spPr>
        <p:txBody>
          <a:bodyPr vert="horz" wrap="square" lIns="137160" tIns="68580" rIns="137160" bIns="68580" numCol="1" anchor="ctr" anchorCtr="0" compatLnSpc="1">
            <a:prstTxWarp prst="textNoShape">
              <a:avLst/>
            </a:prstTxWarp>
            <a:spAutoFit/>
          </a:bodyPr>
          <a:lstStyle/>
          <a:p>
            <a:pPr defTabSz="1371600" eaLnBrk="0" fontAlgn="base" hangingPunct="0">
              <a:spcBef>
                <a:spcPct val="0"/>
              </a:spcBef>
              <a:spcAft>
                <a:spcPct val="0"/>
              </a:spcAft>
            </a:pPr>
            <a:r>
              <a:rPr lang="en-US" altLang="en-US" sz="1650" dirty="0"/>
              <a:t>“Leaders have developed beneficial links to enrich the curriculum, including partnerships with local businesses and a museum — which adds real-world context to classroom topics. The curriculum is enhanced through a range of visits and visitors, including visits to local areas of historical and industrial significance (e.g., boat trips to view Swansea’s industrial past), and creative arts experiences such as visits and performances at local theatres.” (ESTYN, 2023)</a:t>
            </a:r>
          </a:p>
        </p:txBody>
      </p:sp>
      <p:pic>
        <p:nvPicPr>
          <p:cNvPr id="22" name="Picture 21">
            <a:extLst>
              <a:ext uri="{FF2B5EF4-FFF2-40B4-BE49-F238E27FC236}">
                <a16:creationId xmlns:a16="http://schemas.microsoft.com/office/drawing/2014/main" id="{ACBD4627-1681-23C3-DD4E-9CCD4EA8353A}"/>
              </a:ext>
            </a:extLst>
          </p:cNvPr>
          <p:cNvPicPr>
            <a:picLocks noChangeAspect="1"/>
          </p:cNvPicPr>
          <p:nvPr/>
        </p:nvPicPr>
        <p:blipFill>
          <a:blip r:embed="rId11"/>
          <a:stretch>
            <a:fillRect/>
          </a:stretch>
        </p:blipFill>
        <p:spPr>
          <a:xfrm>
            <a:off x="2236023" y="7423890"/>
            <a:ext cx="1826680" cy="2590904"/>
          </a:xfrm>
          <a:prstGeom prst="rect">
            <a:avLst/>
          </a:prstGeom>
          <a:ln>
            <a:solidFill>
              <a:srgbClr val="00B050"/>
            </a:solidFill>
          </a:ln>
        </p:spPr>
      </p:pic>
      <p:sp>
        <p:nvSpPr>
          <p:cNvPr id="23" name="Arrow: Right 22">
            <a:extLst>
              <a:ext uri="{FF2B5EF4-FFF2-40B4-BE49-F238E27FC236}">
                <a16:creationId xmlns:a16="http://schemas.microsoft.com/office/drawing/2014/main" id="{509BF146-C87C-2050-455F-BC6CA237720B}"/>
              </a:ext>
            </a:extLst>
          </p:cNvPr>
          <p:cNvSpPr/>
          <p:nvPr/>
        </p:nvSpPr>
        <p:spPr>
          <a:xfrm rot="19342410">
            <a:off x="3263158" y="7024620"/>
            <a:ext cx="954222" cy="574766"/>
          </a:xfrm>
          <a:custGeom>
            <a:avLst/>
            <a:gdLst>
              <a:gd name="connsiteX0" fmla="*/ 0 w 954222"/>
              <a:gd name="connsiteY0" fmla="*/ 143692 h 574766"/>
              <a:gd name="connsiteX1" fmla="*/ 666839 w 954222"/>
              <a:gd name="connsiteY1" fmla="*/ 143692 h 574766"/>
              <a:gd name="connsiteX2" fmla="*/ 666839 w 954222"/>
              <a:gd name="connsiteY2" fmla="*/ 0 h 574766"/>
              <a:gd name="connsiteX3" fmla="*/ 954222 w 954222"/>
              <a:gd name="connsiteY3" fmla="*/ 287383 h 574766"/>
              <a:gd name="connsiteX4" fmla="*/ 666839 w 954222"/>
              <a:gd name="connsiteY4" fmla="*/ 574766 h 574766"/>
              <a:gd name="connsiteX5" fmla="*/ 666839 w 954222"/>
              <a:gd name="connsiteY5" fmla="*/ 431075 h 574766"/>
              <a:gd name="connsiteX6" fmla="*/ 0 w 954222"/>
              <a:gd name="connsiteY6" fmla="*/ 431075 h 574766"/>
              <a:gd name="connsiteX7" fmla="*/ 0 w 954222"/>
              <a:gd name="connsiteY7" fmla="*/ 143692 h 57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54222" h="574766" fill="none" extrusionOk="0">
                <a:moveTo>
                  <a:pt x="0" y="143692"/>
                </a:moveTo>
                <a:cubicBezTo>
                  <a:pt x="94551" y="113430"/>
                  <a:pt x="358984" y="87559"/>
                  <a:pt x="666839" y="143692"/>
                </a:cubicBezTo>
                <a:cubicBezTo>
                  <a:pt x="673110" y="91750"/>
                  <a:pt x="676792" y="52471"/>
                  <a:pt x="666839" y="0"/>
                </a:cubicBezTo>
                <a:cubicBezTo>
                  <a:pt x="678634" y="54066"/>
                  <a:pt x="927381" y="217955"/>
                  <a:pt x="954222" y="287383"/>
                </a:cubicBezTo>
                <a:cubicBezTo>
                  <a:pt x="922203" y="358212"/>
                  <a:pt x="789682" y="428482"/>
                  <a:pt x="666839" y="574766"/>
                </a:cubicBezTo>
                <a:cubicBezTo>
                  <a:pt x="670158" y="557996"/>
                  <a:pt x="666616" y="447857"/>
                  <a:pt x="666839" y="431075"/>
                </a:cubicBezTo>
                <a:cubicBezTo>
                  <a:pt x="491049" y="403918"/>
                  <a:pt x="94764" y="406910"/>
                  <a:pt x="0" y="431075"/>
                </a:cubicBezTo>
                <a:cubicBezTo>
                  <a:pt x="-5839" y="368314"/>
                  <a:pt x="20071" y="240283"/>
                  <a:pt x="0" y="143692"/>
                </a:cubicBezTo>
                <a:close/>
              </a:path>
              <a:path w="954222" h="574766" stroke="0" extrusionOk="0">
                <a:moveTo>
                  <a:pt x="0" y="143692"/>
                </a:moveTo>
                <a:cubicBezTo>
                  <a:pt x="225260" y="112032"/>
                  <a:pt x="516930" y="178349"/>
                  <a:pt x="666839" y="143692"/>
                </a:cubicBezTo>
                <a:cubicBezTo>
                  <a:pt x="670393" y="93959"/>
                  <a:pt x="655988" y="47170"/>
                  <a:pt x="666839" y="0"/>
                </a:cubicBezTo>
                <a:cubicBezTo>
                  <a:pt x="720052" y="69061"/>
                  <a:pt x="896179" y="211025"/>
                  <a:pt x="954222" y="287383"/>
                </a:cubicBezTo>
                <a:cubicBezTo>
                  <a:pt x="907161" y="305735"/>
                  <a:pt x="714577" y="541043"/>
                  <a:pt x="666839" y="574766"/>
                </a:cubicBezTo>
                <a:cubicBezTo>
                  <a:pt x="662320" y="537985"/>
                  <a:pt x="676107" y="469453"/>
                  <a:pt x="666839" y="431075"/>
                </a:cubicBezTo>
                <a:cubicBezTo>
                  <a:pt x="527207" y="423510"/>
                  <a:pt x="280768" y="419067"/>
                  <a:pt x="0" y="431075"/>
                </a:cubicBezTo>
                <a:cubicBezTo>
                  <a:pt x="-16009" y="393453"/>
                  <a:pt x="15382" y="179543"/>
                  <a:pt x="0" y="143692"/>
                </a:cubicBezTo>
                <a:close/>
              </a:path>
            </a:pathLst>
          </a:custGeom>
          <a:solidFill>
            <a:schemeClr val="accent3">
              <a:lumMod val="20000"/>
              <a:lumOff val="80000"/>
            </a:schemeClr>
          </a:solidFill>
          <a:ln>
            <a:solidFill>
              <a:srgbClr val="00B050"/>
            </a:solidFill>
            <a:extLst>
              <a:ext uri="{C807C97D-BFC1-408E-A445-0C87EB9F89A2}">
                <ask:lineSketchStyleProps xmlns:ask="http://schemas.microsoft.com/office/drawing/2018/sketchyshapes" sd="1740649516">
                  <a:prstGeom prst="rightArrow">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25" name="Picture 24">
            <a:extLst>
              <a:ext uri="{FF2B5EF4-FFF2-40B4-BE49-F238E27FC236}">
                <a16:creationId xmlns:a16="http://schemas.microsoft.com/office/drawing/2014/main" id="{DAF95B8E-AC09-3DC4-7096-2EF5191E91D3}"/>
              </a:ext>
            </a:extLst>
          </p:cNvPr>
          <p:cNvPicPr>
            <a:picLocks noChangeAspect="1"/>
          </p:cNvPicPr>
          <p:nvPr/>
        </p:nvPicPr>
        <p:blipFill>
          <a:blip r:embed="rId12"/>
          <a:stretch>
            <a:fillRect/>
          </a:stretch>
        </p:blipFill>
        <p:spPr>
          <a:xfrm>
            <a:off x="7086252" y="7043961"/>
            <a:ext cx="3463326" cy="2028615"/>
          </a:xfrm>
          <a:prstGeom prst="rect">
            <a:avLst/>
          </a:prstGeom>
          <a:ln>
            <a:solidFill>
              <a:srgbClr val="00B050"/>
            </a:solidFill>
          </a:ln>
        </p:spPr>
      </p:pic>
      <p:pic>
        <p:nvPicPr>
          <p:cNvPr id="27" name="Picture 26">
            <a:extLst>
              <a:ext uri="{FF2B5EF4-FFF2-40B4-BE49-F238E27FC236}">
                <a16:creationId xmlns:a16="http://schemas.microsoft.com/office/drawing/2014/main" id="{CE65AE17-F505-0FF7-E120-408CC08C3C0E}"/>
              </a:ext>
            </a:extLst>
          </p:cNvPr>
          <p:cNvPicPr>
            <a:picLocks noChangeAspect="1"/>
          </p:cNvPicPr>
          <p:nvPr/>
        </p:nvPicPr>
        <p:blipFill>
          <a:blip r:embed="rId13"/>
          <a:stretch>
            <a:fillRect/>
          </a:stretch>
        </p:blipFill>
        <p:spPr>
          <a:xfrm>
            <a:off x="10640070" y="5801031"/>
            <a:ext cx="2972163" cy="3898272"/>
          </a:xfrm>
          <a:prstGeom prst="rect">
            <a:avLst/>
          </a:prstGeom>
          <a:ln>
            <a:solidFill>
              <a:srgbClr val="00B050"/>
            </a:solidFill>
          </a:ln>
        </p:spPr>
      </p:pic>
      <p:sp>
        <p:nvSpPr>
          <p:cNvPr id="28" name="Arrow: Down 27">
            <a:extLst>
              <a:ext uri="{FF2B5EF4-FFF2-40B4-BE49-F238E27FC236}">
                <a16:creationId xmlns:a16="http://schemas.microsoft.com/office/drawing/2014/main" id="{AB6B250C-F84E-A6A4-5F02-9700B169BD36}"/>
              </a:ext>
            </a:extLst>
          </p:cNvPr>
          <p:cNvSpPr/>
          <p:nvPr/>
        </p:nvSpPr>
        <p:spPr>
          <a:xfrm rot="14592401" flipH="1">
            <a:off x="10314569" y="7742037"/>
            <a:ext cx="194856" cy="831576"/>
          </a:xfrm>
          <a:prstGeom prst="downArrow">
            <a:avLst/>
          </a:prstGeom>
          <a:solidFill>
            <a:schemeClr val="accent3">
              <a:lumMod val="20000"/>
              <a:lumOff val="80000"/>
            </a:schemeClr>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9" name="TextBox 28">
            <a:extLst>
              <a:ext uri="{FF2B5EF4-FFF2-40B4-BE49-F238E27FC236}">
                <a16:creationId xmlns:a16="http://schemas.microsoft.com/office/drawing/2014/main" id="{6CB7ECE4-56EA-BE2B-3D82-9A0838DBA81F}"/>
              </a:ext>
            </a:extLst>
          </p:cNvPr>
          <p:cNvSpPr txBox="1"/>
          <p:nvPr/>
        </p:nvSpPr>
        <p:spPr>
          <a:xfrm>
            <a:off x="13737742" y="3926204"/>
            <a:ext cx="4313687" cy="784830"/>
          </a:xfrm>
          <a:prstGeom prst="rect">
            <a:avLst/>
          </a:prstGeom>
          <a:solidFill>
            <a:schemeClr val="accent3">
              <a:lumMod val="20000"/>
              <a:lumOff val="80000"/>
            </a:schemeClr>
          </a:solidFill>
        </p:spPr>
        <p:txBody>
          <a:bodyPr wrap="square">
            <a:spAutoFit/>
          </a:bodyPr>
          <a:lstStyle/>
          <a:p>
            <a:r>
              <a:rPr lang="en-GB" sz="1500" dirty="0" err="1"/>
              <a:t>CfW</a:t>
            </a:r>
            <a:r>
              <a:rPr lang="en-GB" sz="1500" dirty="0"/>
              <a:t>: Expressive Arts: “This means providing learners with opportunities such as visits to theatres and galleries” (Welsh Government, 2020, p53.).</a:t>
            </a:r>
          </a:p>
        </p:txBody>
      </p:sp>
      <p:sp>
        <p:nvSpPr>
          <p:cNvPr id="30" name="TextBox 29">
            <a:extLst>
              <a:ext uri="{FF2B5EF4-FFF2-40B4-BE49-F238E27FC236}">
                <a16:creationId xmlns:a16="http://schemas.microsoft.com/office/drawing/2014/main" id="{231F7729-DB8F-B183-3E6F-0BE763E0E93E}"/>
              </a:ext>
            </a:extLst>
          </p:cNvPr>
          <p:cNvSpPr txBox="1"/>
          <p:nvPr/>
        </p:nvSpPr>
        <p:spPr>
          <a:xfrm>
            <a:off x="3923576" y="3283345"/>
            <a:ext cx="869624" cy="461665"/>
          </a:xfrm>
          <a:prstGeom prst="rect">
            <a:avLst/>
          </a:prstGeom>
          <a:solidFill>
            <a:schemeClr val="accent3">
              <a:lumMod val="20000"/>
              <a:lumOff val="80000"/>
            </a:schemeClr>
          </a:solidFill>
        </p:spPr>
        <p:txBody>
          <a:bodyPr wrap="square">
            <a:spAutoFit/>
          </a:bodyPr>
          <a:lstStyle/>
          <a:p>
            <a:pPr algn="ctr"/>
            <a:r>
              <a:rPr lang="en-GB" sz="1200" dirty="0"/>
              <a:t>ESTYN (2024)</a:t>
            </a:r>
          </a:p>
        </p:txBody>
      </p:sp>
      <p:sp>
        <p:nvSpPr>
          <p:cNvPr id="31" name="TextBox 30">
            <a:extLst>
              <a:ext uri="{FF2B5EF4-FFF2-40B4-BE49-F238E27FC236}">
                <a16:creationId xmlns:a16="http://schemas.microsoft.com/office/drawing/2014/main" id="{5564F0F5-0723-6DAB-5685-E74096429A76}"/>
              </a:ext>
            </a:extLst>
          </p:cNvPr>
          <p:cNvSpPr txBox="1"/>
          <p:nvPr/>
        </p:nvSpPr>
        <p:spPr>
          <a:xfrm>
            <a:off x="6477634" y="3231262"/>
            <a:ext cx="869624" cy="461665"/>
          </a:xfrm>
          <a:prstGeom prst="rect">
            <a:avLst/>
          </a:prstGeom>
          <a:solidFill>
            <a:schemeClr val="accent3">
              <a:lumMod val="20000"/>
              <a:lumOff val="80000"/>
            </a:schemeClr>
          </a:solidFill>
        </p:spPr>
        <p:txBody>
          <a:bodyPr wrap="square">
            <a:spAutoFit/>
          </a:bodyPr>
          <a:lstStyle/>
          <a:p>
            <a:pPr algn="ctr"/>
            <a:r>
              <a:rPr lang="en-GB" sz="1200" dirty="0"/>
              <a:t>ESTYN (2024)</a:t>
            </a:r>
          </a:p>
        </p:txBody>
      </p:sp>
      <p:sp>
        <p:nvSpPr>
          <p:cNvPr id="32" name="TextBox 31">
            <a:extLst>
              <a:ext uri="{FF2B5EF4-FFF2-40B4-BE49-F238E27FC236}">
                <a16:creationId xmlns:a16="http://schemas.microsoft.com/office/drawing/2014/main" id="{45256EE6-28BF-B5E2-D8AF-0A0077FBA04B}"/>
              </a:ext>
            </a:extLst>
          </p:cNvPr>
          <p:cNvSpPr txBox="1"/>
          <p:nvPr/>
        </p:nvSpPr>
        <p:spPr>
          <a:xfrm>
            <a:off x="8867081" y="3224218"/>
            <a:ext cx="869624" cy="461665"/>
          </a:xfrm>
          <a:prstGeom prst="rect">
            <a:avLst/>
          </a:prstGeom>
          <a:solidFill>
            <a:schemeClr val="accent3">
              <a:lumMod val="20000"/>
              <a:lumOff val="80000"/>
            </a:schemeClr>
          </a:solidFill>
        </p:spPr>
        <p:txBody>
          <a:bodyPr wrap="square">
            <a:spAutoFit/>
          </a:bodyPr>
          <a:lstStyle/>
          <a:p>
            <a:pPr algn="ctr"/>
            <a:r>
              <a:rPr lang="en-GB" sz="1200" dirty="0"/>
              <a:t>ESTYN (2017)</a:t>
            </a:r>
          </a:p>
        </p:txBody>
      </p:sp>
      <p:sp>
        <p:nvSpPr>
          <p:cNvPr id="33" name="TextBox 32">
            <a:extLst>
              <a:ext uri="{FF2B5EF4-FFF2-40B4-BE49-F238E27FC236}">
                <a16:creationId xmlns:a16="http://schemas.microsoft.com/office/drawing/2014/main" id="{B6D0225D-4087-C7B0-BE64-02697375D0C2}"/>
              </a:ext>
            </a:extLst>
          </p:cNvPr>
          <p:cNvSpPr txBox="1"/>
          <p:nvPr/>
        </p:nvSpPr>
        <p:spPr>
          <a:xfrm>
            <a:off x="11256529" y="3249508"/>
            <a:ext cx="869624" cy="461665"/>
          </a:xfrm>
          <a:prstGeom prst="rect">
            <a:avLst/>
          </a:prstGeom>
          <a:solidFill>
            <a:schemeClr val="accent3">
              <a:lumMod val="20000"/>
              <a:lumOff val="80000"/>
            </a:schemeClr>
          </a:solidFill>
        </p:spPr>
        <p:txBody>
          <a:bodyPr wrap="square">
            <a:spAutoFit/>
          </a:bodyPr>
          <a:lstStyle/>
          <a:p>
            <a:pPr algn="ctr"/>
            <a:r>
              <a:rPr lang="en-GB" sz="1200" dirty="0"/>
              <a:t>ESTYN (2025)</a:t>
            </a:r>
          </a:p>
        </p:txBody>
      </p:sp>
      <p:sp>
        <p:nvSpPr>
          <p:cNvPr id="34" name="TextBox 33">
            <a:extLst>
              <a:ext uri="{FF2B5EF4-FFF2-40B4-BE49-F238E27FC236}">
                <a16:creationId xmlns:a16="http://schemas.microsoft.com/office/drawing/2014/main" id="{3F4F2F70-9960-33BC-F968-1AF5AB0DCE27}"/>
              </a:ext>
            </a:extLst>
          </p:cNvPr>
          <p:cNvSpPr txBox="1"/>
          <p:nvPr/>
        </p:nvSpPr>
        <p:spPr>
          <a:xfrm>
            <a:off x="13645976" y="3224218"/>
            <a:ext cx="869624" cy="461665"/>
          </a:xfrm>
          <a:prstGeom prst="rect">
            <a:avLst/>
          </a:prstGeom>
          <a:solidFill>
            <a:schemeClr val="accent3">
              <a:lumMod val="20000"/>
              <a:lumOff val="80000"/>
            </a:schemeClr>
          </a:solidFill>
        </p:spPr>
        <p:txBody>
          <a:bodyPr wrap="square">
            <a:spAutoFit/>
          </a:bodyPr>
          <a:lstStyle/>
          <a:p>
            <a:pPr algn="ctr"/>
            <a:r>
              <a:rPr lang="en-GB" sz="1200" dirty="0"/>
              <a:t>ESTYN (2023)</a:t>
            </a:r>
          </a:p>
        </p:txBody>
      </p:sp>
      <p:sp>
        <p:nvSpPr>
          <p:cNvPr id="35" name="TextBox 34">
            <a:extLst>
              <a:ext uri="{FF2B5EF4-FFF2-40B4-BE49-F238E27FC236}">
                <a16:creationId xmlns:a16="http://schemas.microsoft.com/office/drawing/2014/main" id="{130EAFE2-79BD-C2C6-9B5C-1AFBFA83B373}"/>
              </a:ext>
            </a:extLst>
          </p:cNvPr>
          <p:cNvSpPr txBox="1"/>
          <p:nvPr/>
        </p:nvSpPr>
        <p:spPr>
          <a:xfrm>
            <a:off x="2705043" y="9764299"/>
            <a:ext cx="869624" cy="461665"/>
          </a:xfrm>
          <a:prstGeom prst="rect">
            <a:avLst/>
          </a:prstGeom>
          <a:solidFill>
            <a:schemeClr val="accent3">
              <a:lumMod val="20000"/>
              <a:lumOff val="80000"/>
            </a:schemeClr>
          </a:solidFill>
        </p:spPr>
        <p:txBody>
          <a:bodyPr wrap="square">
            <a:spAutoFit/>
          </a:bodyPr>
          <a:lstStyle/>
          <a:p>
            <a:pPr algn="ctr"/>
            <a:r>
              <a:rPr lang="en-GB" sz="1200" dirty="0"/>
              <a:t>ESTYN (2023)</a:t>
            </a:r>
          </a:p>
        </p:txBody>
      </p:sp>
      <p:sp>
        <p:nvSpPr>
          <p:cNvPr id="36" name="TextBox 35">
            <a:extLst>
              <a:ext uri="{FF2B5EF4-FFF2-40B4-BE49-F238E27FC236}">
                <a16:creationId xmlns:a16="http://schemas.microsoft.com/office/drawing/2014/main" id="{59264863-B734-3414-BFE3-FCA932C549D2}"/>
              </a:ext>
            </a:extLst>
          </p:cNvPr>
          <p:cNvSpPr txBox="1"/>
          <p:nvPr/>
        </p:nvSpPr>
        <p:spPr>
          <a:xfrm>
            <a:off x="16080223" y="3224218"/>
            <a:ext cx="869624" cy="461665"/>
          </a:xfrm>
          <a:prstGeom prst="rect">
            <a:avLst/>
          </a:prstGeom>
          <a:solidFill>
            <a:schemeClr val="accent3">
              <a:lumMod val="20000"/>
              <a:lumOff val="80000"/>
            </a:schemeClr>
          </a:solidFill>
        </p:spPr>
        <p:txBody>
          <a:bodyPr wrap="square">
            <a:spAutoFit/>
          </a:bodyPr>
          <a:lstStyle/>
          <a:p>
            <a:pPr algn="ctr"/>
            <a:r>
              <a:rPr lang="en-GB" sz="1200" dirty="0"/>
              <a:t>ESTYN (2018)</a:t>
            </a:r>
          </a:p>
        </p:txBody>
      </p:sp>
      <p:sp>
        <p:nvSpPr>
          <p:cNvPr id="37" name="TextBox 36">
            <a:extLst>
              <a:ext uri="{FF2B5EF4-FFF2-40B4-BE49-F238E27FC236}">
                <a16:creationId xmlns:a16="http://schemas.microsoft.com/office/drawing/2014/main" id="{0E04DDF6-F1B6-D787-E2E7-DD40975D46D7}"/>
              </a:ext>
            </a:extLst>
          </p:cNvPr>
          <p:cNvSpPr txBox="1"/>
          <p:nvPr/>
        </p:nvSpPr>
        <p:spPr>
          <a:xfrm>
            <a:off x="8018234" y="9188863"/>
            <a:ext cx="1546466" cy="207749"/>
          </a:xfrm>
          <a:prstGeom prst="rect">
            <a:avLst/>
          </a:prstGeom>
          <a:solidFill>
            <a:schemeClr val="accent3">
              <a:lumMod val="20000"/>
              <a:lumOff val="80000"/>
            </a:schemeClr>
          </a:solidFill>
        </p:spPr>
        <p:txBody>
          <a:bodyPr wrap="square">
            <a:spAutoFit/>
          </a:bodyPr>
          <a:lstStyle/>
          <a:p>
            <a:pPr algn="ctr"/>
            <a:r>
              <a:rPr lang="en-GB" sz="750" dirty="0"/>
              <a:t>WELSH GOVERNMENT (N.D.)</a:t>
            </a:r>
          </a:p>
        </p:txBody>
      </p:sp>
      <p:sp>
        <p:nvSpPr>
          <p:cNvPr id="38" name="TextBox 37">
            <a:extLst>
              <a:ext uri="{FF2B5EF4-FFF2-40B4-BE49-F238E27FC236}">
                <a16:creationId xmlns:a16="http://schemas.microsoft.com/office/drawing/2014/main" id="{1C5DCEC8-B970-755C-A62B-E83011981F37}"/>
              </a:ext>
            </a:extLst>
          </p:cNvPr>
          <p:cNvSpPr txBox="1"/>
          <p:nvPr/>
        </p:nvSpPr>
        <p:spPr>
          <a:xfrm>
            <a:off x="11726844" y="9777971"/>
            <a:ext cx="861027" cy="461665"/>
          </a:xfrm>
          <a:prstGeom prst="rect">
            <a:avLst/>
          </a:prstGeom>
          <a:solidFill>
            <a:schemeClr val="accent3">
              <a:lumMod val="20000"/>
              <a:lumOff val="80000"/>
            </a:schemeClr>
          </a:solidFill>
        </p:spPr>
        <p:txBody>
          <a:bodyPr wrap="square">
            <a:spAutoFit/>
          </a:bodyPr>
          <a:lstStyle/>
          <a:p>
            <a:pPr algn="ctr"/>
            <a:r>
              <a:rPr lang="en-GB" sz="1200" dirty="0"/>
              <a:t>OEAP (2026) </a:t>
            </a:r>
          </a:p>
        </p:txBody>
      </p:sp>
      <p:sp>
        <p:nvSpPr>
          <p:cNvPr id="4" name="Rectangle 3">
            <a:extLst>
              <a:ext uri="{FF2B5EF4-FFF2-40B4-BE49-F238E27FC236}">
                <a16:creationId xmlns:a16="http://schemas.microsoft.com/office/drawing/2014/main" id="{483BBFE1-4621-F823-6BA8-D1BE8607682B}"/>
              </a:ext>
            </a:extLst>
          </p:cNvPr>
          <p:cNvSpPr/>
          <p:nvPr/>
        </p:nvSpPr>
        <p:spPr>
          <a:xfrm>
            <a:off x="3868195" y="4187544"/>
            <a:ext cx="9685826" cy="1384995"/>
          </a:xfrm>
          <a:prstGeom prst="rect">
            <a:avLst/>
          </a:prstGeom>
          <a:noFill/>
        </p:spPr>
        <p:txBody>
          <a:bodyPr wrap="square" lIns="137160" tIns="68580" rIns="137160" bIns="68580">
            <a:spAutoFit/>
          </a:bodyPr>
          <a:lstStyle/>
          <a:p>
            <a:pPr algn="ctr"/>
            <a:r>
              <a:rPr lang="en-GB" sz="8100" b="1" dirty="0">
                <a:ln w="12700" cmpd="sng">
                  <a:solidFill>
                    <a:srgbClr val="00B050"/>
                  </a:solidFill>
                  <a:prstDash val="solid"/>
                </a:ln>
                <a:solidFill>
                  <a:schemeClr val="accent3">
                    <a:lumMod val="20000"/>
                    <a:lumOff val="80000"/>
                  </a:schemeClr>
                </a:solidFill>
                <a:latin typeface="Dreaming Outloud Pro" panose="03050502040302030504" pitchFamily="66" charset="0"/>
                <a:cs typeface="Dreaming Outloud Pro" panose="03050502040302030504" pitchFamily="66" charset="0"/>
              </a:rPr>
              <a:t>Welsh Policy</a:t>
            </a:r>
          </a:p>
        </p:txBody>
      </p:sp>
      <p:sp>
        <p:nvSpPr>
          <p:cNvPr id="39" name="TextBox 38">
            <a:extLst>
              <a:ext uri="{FF2B5EF4-FFF2-40B4-BE49-F238E27FC236}">
                <a16:creationId xmlns:a16="http://schemas.microsoft.com/office/drawing/2014/main" id="{C6DDBCD0-D0A7-86F2-DEFC-FBA6709F3024}"/>
              </a:ext>
            </a:extLst>
          </p:cNvPr>
          <p:cNvSpPr txBox="1"/>
          <p:nvPr/>
        </p:nvSpPr>
        <p:spPr>
          <a:xfrm>
            <a:off x="13759640" y="4971108"/>
            <a:ext cx="4313687" cy="1477328"/>
          </a:xfrm>
          <a:prstGeom prst="rect">
            <a:avLst/>
          </a:prstGeom>
          <a:solidFill>
            <a:schemeClr val="accent3">
              <a:lumMod val="20000"/>
              <a:lumOff val="80000"/>
            </a:schemeClr>
          </a:solidFill>
        </p:spPr>
        <p:txBody>
          <a:bodyPr wrap="square">
            <a:spAutoFit/>
          </a:bodyPr>
          <a:lstStyle/>
          <a:p>
            <a:r>
              <a:rPr lang="en-GB" sz="1500" dirty="0" err="1"/>
              <a:t>CfW</a:t>
            </a:r>
            <a:r>
              <a:rPr lang="en-GB" sz="1500" dirty="0"/>
              <a:t>: Considerations for Language Development: “What relevant, engaging, authentic and challenging stimuli can you provide to inspire and aid preparation for purposeful speaking and writing (indoors, outdoors, through visits/trips, etc.)?” (Welsh Government, 2020, p160).</a:t>
            </a:r>
          </a:p>
        </p:txBody>
      </p:sp>
      <p:sp>
        <p:nvSpPr>
          <p:cNvPr id="40" name="TextBox 39">
            <a:extLst>
              <a:ext uri="{FF2B5EF4-FFF2-40B4-BE49-F238E27FC236}">
                <a16:creationId xmlns:a16="http://schemas.microsoft.com/office/drawing/2014/main" id="{5A918A30-F87E-45BB-FAD2-F7204BDC8ACC}"/>
              </a:ext>
            </a:extLst>
          </p:cNvPr>
          <p:cNvSpPr txBox="1"/>
          <p:nvPr/>
        </p:nvSpPr>
        <p:spPr>
          <a:xfrm>
            <a:off x="13793273" y="6688757"/>
            <a:ext cx="4313687" cy="1246495"/>
          </a:xfrm>
          <a:prstGeom prst="rect">
            <a:avLst/>
          </a:prstGeom>
          <a:solidFill>
            <a:schemeClr val="accent3">
              <a:lumMod val="20000"/>
              <a:lumOff val="80000"/>
            </a:schemeClr>
          </a:solidFill>
        </p:spPr>
        <p:txBody>
          <a:bodyPr wrap="square">
            <a:spAutoFit/>
          </a:bodyPr>
          <a:lstStyle/>
          <a:p>
            <a:r>
              <a:rPr lang="en-GB" sz="1500" dirty="0" err="1"/>
              <a:t>CfW</a:t>
            </a:r>
            <a:r>
              <a:rPr lang="en-GB" sz="1500" dirty="0"/>
              <a:t>: Cross-cutting themes: “immerse themselves in local, national and international cultures and languages through visits, engaging with people locally and globally and connecting digitally” (Welsh Government, 2020, p163.).</a:t>
            </a:r>
          </a:p>
        </p:txBody>
      </p:sp>
      <p:sp>
        <p:nvSpPr>
          <p:cNvPr id="41" name="TextBox 40">
            <a:extLst>
              <a:ext uri="{FF2B5EF4-FFF2-40B4-BE49-F238E27FC236}">
                <a16:creationId xmlns:a16="http://schemas.microsoft.com/office/drawing/2014/main" id="{5152D277-33CC-4EB3-B8F4-CDBF97167182}"/>
              </a:ext>
            </a:extLst>
          </p:cNvPr>
          <p:cNvSpPr txBox="1"/>
          <p:nvPr/>
        </p:nvSpPr>
        <p:spPr>
          <a:xfrm>
            <a:off x="13737742" y="8157825"/>
            <a:ext cx="4483808" cy="1938992"/>
          </a:xfrm>
          <a:prstGeom prst="rect">
            <a:avLst/>
          </a:prstGeom>
          <a:solidFill>
            <a:schemeClr val="accent3">
              <a:lumMod val="20000"/>
              <a:lumOff val="80000"/>
            </a:schemeClr>
          </a:solidFill>
        </p:spPr>
        <p:txBody>
          <a:bodyPr wrap="square">
            <a:spAutoFit/>
          </a:bodyPr>
          <a:lstStyle/>
          <a:p>
            <a:r>
              <a:rPr lang="en-GB" sz="1500" dirty="0" err="1"/>
              <a:t>CfW</a:t>
            </a:r>
            <a:r>
              <a:rPr lang="en-GB" sz="1500" dirty="0"/>
              <a:t>: Careers and work related experiences: “Teachers should make learners aware of the wide range of careers available through employer engagement such as employer talks, visits to workplaces, events or practical activities to show how mathematics and numeracy is essential in the world of work, whether in employment or as an entrepreneur” (Welsh Government, 2020, p191.).</a:t>
            </a:r>
          </a:p>
        </p:txBody>
      </p:sp>
      <p:sp>
        <p:nvSpPr>
          <p:cNvPr id="6" name="TextBox 20">
            <a:extLst>
              <a:ext uri="{FF2B5EF4-FFF2-40B4-BE49-F238E27FC236}">
                <a16:creationId xmlns:a16="http://schemas.microsoft.com/office/drawing/2014/main" id="{C5CB9494-ED5E-6B0E-4D69-28D688AC3208}"/>
              </a:ext>
            </a:extLst>
          </p:cNvPr>
          <p:cNvSpPr txBox="1"/>
          <p:nvPr/>
        </p:nvSpPr>
        <p:spPr>
          <a:xfrm>
            <a:off x="303456" y="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7" name="Group 6">
            <a:extLst>
              <a:ext uri="{FF2B5EF4-FFF2-40B4-BE49-F238E27FC236}">
                <a16:creationId xmlns:a16="http://schemas.microsoft.com/office/drawing/2014/main" id="{A77F656C-7A36-4D1A-9A6E-32EE7F320573}"/>
              </a:ext>
            </a:extLst>
          </p:cNvPr>
          <p:cNvGrpSpPr/>
          <p:nvPr/>
        </p:nvGrpSpPr>
        <p:grpSpPr>
          <a:xfrm>
            <a:off x="264645" y="4061851"/>
            <a:ext cx="10092434" cy="3621661"/>
            <a:chOff x="-8064251" y="-185157"/>
            <a:chExt cx="11800883" cy="1607915"/>
          </a:xfrm>
        </p:grpSpPr>
        <p:sp>
          <p:nvSpPr>
            <p:cNvPr id="9" name="Freeform 5">
              <a:extLst>
                <a:ext uri="{FF2B5EF4-FFF2-40B4-BE49-F238E27FC236}">
                  <a16:creationId xmlns:a16="http://schemas.microsoft.com/office/drawing/2014/main" id="{1CC1A723-16B5-77C6-00B1-E1012968A689}"/>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1" name="TextBox 10">
              <a:extLst>
                <a:ext uri="{FF2B5EF4-FFF2-40B4-BE49-F238E27FC236}">
                  <a16:creationId xmlns:a16="http://schemas.microsoft.com/office/drawing/2014/main" id="{BACF2BF7-09D6-21FA-CD15-D293CA300187}"/>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13" name="Group 12">
            <a:extLst>
              <a:ext uri="{FF2B5EF4-FFF2-40B4-BE49-F238E27FC236}">
                <a16:creationId xmlns:a16="http://schemas.microsoft.com/office/drawing/2014/main" id="{23CA7853-6BB1-A74D-B7F4-948D393D09D1}"/>
              </a:ext>
            </a:extLst>
          </p:cNvPr>
          <p:cNvGrpSpPr/>
          <p:nvPr/>
        </p:nvGrpSpPr>
        <p:grpSpPr>
          <a:xfrm>
            <a:off x="357311" y="4217173"/>
            <a:ext cx="2942975" cy="2319872"/>
            <a:chOff x="0" y="0"/>
            <a:chExt cx="3590102" cy="1301506"/>
          </a:xfrm>
        </p:grpSpPr>
        <p:sp>
          <p:nvSpPr>
            <p:cNvPr id="15" name="Freeform 8">
              <a:extLst>
                <a:ext uri="{FF2B5EF4-FFF2-40B4-BE49-F238E27FC236}">
                  <a16:creationId xmlns:a16="http://schemas.microsoft.com/office/drawing/2014/main" id="{C6D3C7E6-8F29-2A59-C585-48A509C934AD}"/>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7" name="TextBox 16">
              <a:extLst>
                <a:ext uri="{FF2B5EF4-FFF2-40B4-BE49-F238E27FC236}">
                  <a16:creationId xmlns:a16="http://schemas.microsoft.com/office/drawing/2014/main" id="{6DFED9D9-79A8-EC64-3D15-9C6105ACBE5B}"/>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9" name="TextBox 11">
            <a:extLst>
              <a:ext uri="{FF2B5EF4-FFF2-40B4-BE49-F238E27FC236}">
                <a16:creationId xmlns:a16="http://schemas.microsoft.com/office/drawing/2014/main" id="{39AFA2E6-6BCE-9A8F-6890-71A21D3B642F}"/>
              </a:ext>
            </a:extLst>
          </p:cNvPr>
          <p:cNvSpPr txBox="1"/>
          <p:nvPr/>
        </p:nvSpPr>
        <p:spPr>
          <a:xfrm>
            <a:off x="521843" y="4435125"/>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21" name="Rectangle 3">
            <a:extLst>
              <a:ext uri="{FF2B5EF4-FFF2-40B4-BE49-F238E27FC236}">
                <a16:creationId xmlns:a16="http://schemas.microsoft.com/office/drawing/2014/main" id="{1B623C15-4F75-C3E6-8C6F-0741949AB92B}"/>
              </a:ext>
            </a:extLst>
          </p:cNvPr>
          <p:cNvSpPr>
            <a:spLocks noChangeArrowheads="1"/>
          </p:cNvSpPr>
          <p:nvPr/>
        </p:nvSpPr>
        <p:spPr bwMode="auto">
          <a:xfrm>
            <a:off x="368153" y="4917303"/>
            <a:ext cx="3055837"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400" i="0" u="none" strike="noStrike" cap="none" normalizeH="0" baseline="0" dirty="0">
                <a:ln>
                  <a:noFill/>
                </a:ln>
                <a:solidFill>
                  <a:schemeClr val="bg1"/>
                </a:solidFill>
                <a:effectLst/>
                <a:latin typeface="Kermit" panose="020F0503040000060003" pitchFamily="34" charset="0"/>
              </a:rPr>
              <a:t>Beames, Higgins and Nicol (2012)</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ESTYN (2017, 2018, 2023, 2024)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Evans, G (2023)</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Outdoor Educators Advisors </a:t>
            </a:r>
            <a:br>
              <a:rPr lang="en-GB" altLang="en-US" sz="1400" dirty="0">
                <a:solidFill>
                  <a:schemeClr val="bg1"/>
                </a:solidFill>
                <a:latin typeface="Kermit" panose="020F0503040000060003" pitchFamily="34" charset="0"/>
              </a:rPr>
            </a:br>
            <a:r>
              <a:rPr lang="en-GB" altLang="en-US" sz="1400" dirty="0">
                <a:solidFill>
                  <a:schemeClr val="bg1"/>
                </a:solidFill>
                <a:latin typeface="Kermit" panose="020F0503040000060003" pitchFamily="34" charset="0"/>
              </a:rPr>
              <a:t> Panel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400" i="0" u="none" strike="noStrike" cap="none" normalizeH="0" baseline="0" dirty="0">
                <a:ln>
                  <a:noFill/>
                </a:ln>
                <a:solidFill>
                  <a:schemeClr val="bg1"/>
                </a:solidFill>
                <a:effectLst/>
                <a:latin typeface="Kermit" panose="020F0503040000060003" pitchFamily="34" charset="0"/>
              </a:rPr>
              <a:t>Welsh Government (</a:t>
            </a:r>
            <a:r>
              <a:rPr lang="en-GB" altLang="en-US" sz="1400" dirty="0">
                <a:solidFill>
                  <a:schemeClr val="bg1"/>
                </a:solidFill>
                <a:latin typeface="Kermit" panose="020F0503040000060003" pitchFamily="34" charset="0"/>
              </a:rPr>
              <a:t>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1400" i="0" u="none" strike="noStrike" cap="none" normalizeH="0" baseline="0" dirty="0">
                <a:ln>
                  <a:noFill/>
                </a:ln>
                <a:solidFill>
                  <a:schemeClr val="bg1"/>
                </a:solidFill>
                <a:effectLst/>
                <a:latin typeface="Kermit" panose="020F0503040000060003" pitchFamily="34" charset="0"/>
              </a:rPr>
              <a:t>Welsh Government (2020)</a:t>
            </a:r>
            <a:endParaRPr kumimoji="0" lang="en-US" altLang="en-US" sz="1400" i="0" u="none" strike="noStrike" cap="none" normalizeH="0" baseline="0" dirty="0">
              <a:ln>
                <a:noFill/>
              </a:ln>
              <a:solidFill>
                <a:schemeClr val="bg1"/>
              </a:solidFill>
              <a:effectLst/>
              <a:latin typeface="Kermit" panose="020F0503040000060003" pitchFamily="34" charset="0"/>
            </a:endParaRPr>
          </a:p>
        </p:txBody>
      </p:sp>
      <p:pic>
        <p:nvPicPr>
          <p:cNvPr id="26" name="Picture 25">
            <a:extLst>
              <a:ext uri="{FF2B5EF4-FFF2-40B4-BE49-F238E27FC236}">
                <a16:creationId xmlns:a16="http://schemas.microsoft.com/office/drawing/2014/main" id="{3D9C764F-1BED-B8B1-CCA1-DD1E3B8BE776}"/>
              </a:ext>
            </a:extLst>
          </p:cNvPr>
          <p:cNvPicPr>
            <a:picLocks noChangeAspect="1"/>
          </p:cNvPicPr>
          <p:nvPr/>
        </p:nvPicPr>
        <p:blipFill>
          <a:blip r:embed="rId14"/>
          <a:stretch>
            <a:fillRect/>
          </a:stretch>
        </p:blipFill>
        <p:spPr>
          <a:xfrm>
            <a:off x="200082" y="7423889"/>
            <a:ext cx="1628717" cy="2571243"/>
          </a:xfrm>
          <a:prstGeom prst="rect">
            <a:avLst/>
          </a:prstGeom>
          <a:ln>
            <a:solidFill>
              <a:srgbClr val="00B050"/>
            </a:solidFill>
          </a:ln>
        </p:spPr>
      </p:pic>
      <p:sp>
        <p:nvSpPr>
          <p:cNvPr id="42" name="TextBox 41">
            <a:extLst>
              <a:ext uri="{FF2B5EF4-FFF2-40B4-BE49-F238E27FC236}">
                <a16:creationId xmlns:a16="http://schemas.microsoft.com/office/drawing/2014/main" id="{D52C5441-BE1E-677C-DD50-3B47F7D200A3}"/>
              </a:ext>
            </a:extLst>
          </p:cNvPr>
          <p:cNvSpPr txBox="1"/>
          <p:nvPr/>
        </p:nvSpPr>
        <p:spPr>
          <a:xfrm>
            <a:off x="602992" y="9790261"/>
            <a:ext cx="869624" cy="461665"/>
          </a:xfrm>
          <a:prstGeom prst="rect">
            <a:avLst/>
          </a:prstGeom>
          <a:solidFill>
            <a:schemeClr val="accent3">
              <a:lumMod val="20000"/>
              <a:lumOff val="80000"/>
            </a:schemeClr>
          </a:solidFill>
        </p:spPr>
        <p:txBody>
          <a:bodyPr wrap="square">
            <a:spAutoFit/>
          </a:bodyPr>
          <a:lstStyle/>
          <a:p>
            <a:pPr algn="ctr"/>
            <a:r>
              <a:rPr lang="en-GB" sz="1200" dirty="0"/>
              <a:t>EVANS</a:t>
            </a:r>
          </a:p>
          <a:p>
            <a:pPr algn="ctr"/>
            <a:r>
              <a:rPr lang="en-GB" sz="1200" dirty="0"/>
              <a:t>(2023)</a:t>
            </a:r>
          </a:p>
        </p:txBody>
      </p:sp>
    </p:spTree>
    <p:extLst>
      <p:ext uri="{BB962C8B-B14F-4D97-AF65-F5344CB8AC3E}">
        <p14:creationId xmlns:p14="http://schemas.microsoft.com/office/powerpoint/2010/main" val="4209192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a:extLst>
              <a:ext uri="{FF2B5EF4-FFF2-40B4-BE49-F238E27FC236}">
                <a16:creationId xmlns:a16="http://schemas.microsoft.com/office/drawing/2014/main" id="{83BC7F53-69EF-4489-07A6-D1EE83F4FC92}"/>
              </a:ext>
            </a:extLst>
          </p:cNvPr>
          <p:cNvSpPr>
            <a:spLocks noGrp="1" noRot="1" noMove="1" noResize="1" noEditPoints="1" noAdjustHandles="1" noChangeArrowheads="1" noChangeShapeType="1"/>
          </p:cNvSpPr>
          <p:nvPr/>
        </p:nvSpPr>
        <p:spPr>
          <a:xfrm>
            <a:off x="0" y="0"/>
            <a:ext cx="18288000" cy="10232711"/>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pic>
        <p:nvPicPr>
          <p:cNvPr id="5" name="Picture 4">
            <a:extLst>
              <a:ext uri="{FF2B5EF4-FFF2-40B4-BE49-F238E27FC236}">
                <a16:creationId xmlns:a16="http://schemas.microsoft.com/office/drawing/2014/main" id="{54B0B70E-DB97-1E46-8540-3EAA627E4E05}"/>
              </a:ext>
            </a:extLst>
          </p:cNvPr>
          <p:cNvPicPr>
            <a:picLocks noChangeAspect="1"/>
          </p:cNvPicPr>
          <p:nvPr/>
        </p:nvPicPr>
        <p:blipFill>
          <a:blip r:embed="rId4"/>
          <a:stretch>
            <a:fillRect/>
          </a:stretch>
        </p:blipFill>
        <p:spPr>
          <a:xfrm>
            <a:off x="718151" y="957617"/>
            <a:ext cx="2071619" cy="3052241"/>
          </a:xfrm>
          <a:prstGeom prst="rect">
            <a:avLst/>
          </a:prstGeom>
          <a:ln>
            <a:solidFill>
              <a:srgbClr val="FF0000"/>
            </a:solidFill>
          </a:ln>
        </p:spPr>
      </p:pic>
      <p:graphicFrame>
        <p:nvGraphicFramePr>
          <p:cNvPr id="7" name="Table 6">
            <a:extLst>
              <a:ext uri="{FF2B5EF4-FFF2-40B4-BE49-F238E27FC236}">
                <a16:creationId xmlns:a16="http://schemas.microsoft.com/office/drawing/2014/main" id="{409AFCB6-176E-9083-82CE-2CA4CE6EE68B}"/>
              </a:ext>
            </a:extLst>
          </p:cNvPr>
          <p:cNvGraphicFramePr>
            <a:graphicFrameLocks noGrp="1"/>
          </p:cNvGraphicFramePr>
          <p:nvPr>
            <p:extLst>
              <p:ext uri="{D42A27DB-BD31-4B8C-83A1-F6EECF244321}">
                <p14:modId xmlns:p14="http://schemas.microsoft.com/office/powerpoint/2010/main" val="320963868"/>
              </p:ext>
            </p:extLst>
          </p:nvPr>
        </p:nvGraphicFramePr>
        <p:xfrm>
          <a:off x="718151" y="4159997"/>
          <a:ext cx="1945767" cy="372905"/>
        </p:xfrm>
        <a:graphic>
          <a:graphicData uri="http://schemas.openxmlformats.org/drawingml/2006/table">
            <a:tbl>
              <a:tblPr>
                <a:tableStyleId>{5C22544A-7EE6-4342-B048-85BDC9FD1C3A}</a:tableStyleId>
              </a:tblPr>
              <a:tblGrid>
                <a:gridCol w="1945767">
                  <a:extLst>
                    <a:ext uri="{9D8B030D-6E8A-4147-A177-3AD203B41FA5}">
                      <a16:colId xmlns:a16="http://schemas.microsoft.com/office/drawing/2014/main" val="1755744542"/>
                    </a:ext>
                  </a:extLst>
                </a:gridCol>
              </a:tblGrid>
              <a:tr h="350521">
                <a:tc>
                  <a:txBody>
                    <a:bodyPr/>
                    <a:lstStyle/>
                    <a:p>
                      <a:pPr algn="ctr" fontAlgn="b">
                        <a:buNone/>
                      </a:pPr>
                      <a:r>
                        <a:rPr lang="en-GB" sz="1200" u="none" strike="noStrike" dirty="0">
                          <a:effectLst/>
                        </a:rPr>
                        <a:t>Behrendt, M. and Franklin, T. (2014).</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2">
                        <a:lumMod val="20000"/>
                        <a:lumOff val="80000"/>
                      </a:schemeClr>
                    </a:solidFill>
                  </a:tcPr>
                </a:tc>
                <a:extLst>
                  <a:ext uri="{0D108BD9-81ED-4DB2-BD59-A6C34878D82A}">
                    <a16:rowId xmlns:a16="http://schemas.microsoft.com/office/drawing/2014/main" val="2476514091"/>
                  </a:ext>
                </a:extLst>
              </a:tr>
            </a:tbl>
          </a:graphicData>
        </a:graphic>
      </p:graphicFrame>
      <p:pic>
        <p:nvPicPr>
          <p:cNvPr id="10" name="Picture 9">
            <a:extLst>
              <a:ext uri="{FF2B5EF4-FFF2-40B4-BE49-F238E27FC236}">
                <a16:creationId xmlns:a16="http://schemas.microsoft.com/office/drawing/2014/main" id="{7F237D40-D0D4-F3A2-B1C2-44570DADAC6D}"/>
              </a:ext>
            </a:extLst>
          </p:cNvPr>
          <p:cNvPicPr>
            <a:picLocks noChangeAspect="1"/>
          </p:cNvPicPr>
          <p:nvPr/>
        </p:nvPicPr>
        <p:blipFill>
          <a:blip r:embed="rId5"/>
          <a:stretch>
            <a:fillRect/>
          </a:stretch>
        </p:blipFill>
        <p:spPr>
          <a:xfrm>
            <a:off x="4315089" y="424858"/>
            <a:ext cx="2222390" cy="2948940"/>
          </a:xfrm>
          <a:prstGeom prst="rect">
            <a:avLst/>
          </a:prstGeom>
          <a:ln>
            <a:solidFill>
              <a:srgbClr val="FF0000"/>
            </a:solidFill>
          </a:ln>
        </p:spPr>
      </p:pic>
      <p:sp>
        <p:nvSpPr>
          <p:cNvPr id="12" name="TextBox 11">
            <a:extLst>
              <a:ext uri="{FF2B5EF4-FFF2-40B4-BE49-F238E27FC236}">
                <a16:creationId xmlns:a16="http://schemas.microsoft.com/office/drawing/2014/main" id="{6C338F18-B99D-6DAD-15EE-BF10DE77E31F}"/>
              </a:ext>
            </a:extLst>
          </p:cNvPr>
          <p:cNvSpPr txBox="1"/>
          <p:nvPr/>
        </p:nvSpPr>
        <p:spPr>
          <a:xfrm>
            <a:off x="5009634" y="3273957"/>
            <a:ext cx="898738" cy="461665"/>
          </a:xfrm>
          <a:prstGeom prst="rect">
            <a:avLst/>
          </a:prstGeom>
          <a:solidFill>
            <a:schemeClr val="accent2">
              <a:lumMod val="20000"/>
              <a:lumOff val="80000"/>
            </a:schemeClr>
          </a:solidFill>
        </p:spPr>
        <p:txBody>
          <a:bodyPr wrap="square">
            <a:spAutoFit/>
          </a:bodyPr>
          <a:lstStyle/>
          <a:p>
            <a:pPr algn="ctr"/>
            <a:r>
              <a:rPr lang="en-GB" sz="1200" dirty="0"/>
              <a:t>Estyn (2023)</a:t>
            </a:r>
          </a:p>
        </p:txBody>
      </p:sp>
      <p:sp>
        <p:nvSpPr>
          <p:cNvPr id="8" name="Rectangle 7">
            <a:extLst>
              <a:ext uri="{FF2B5EF4-FFF2-40B4-BE49-F238E27FC236}">
                <a16:creationId xmlns:a16="http://schemas.microsoft.com/office/drawing/2014/main" id="{05F7F46B-E695-70CE-264E-6278264ADD3B}"/>
              </a:ext>
            </a:extLst>
          </p:cNvPr>
          <p:cNvSpPr/>
          <p:nvPr/>
        </p:nvSpPr>
        <p:spPr>
          <a:xfrm>
            <a:off x="4572000" y="3840405"/>
            <a:ext cx="8115042" cy="1384995"/>
          </a:xfrm>
          <a:prstGeom prst="rect">
            <a:avLst/>
          </a:prstGeom>
          <a:noFill/>
        </p:spPr>
        <p:txBody>
          <a:bodyPr wrap="none" lIns="137160" tIns="68580" rIns="137160" bIns="68580">
            <a:spAutoFit/>
          </a:bodyPr>
          <a:lstStyle/>
          <a:p>
            <a:pPr algn="ctr"/>
            <a:r>
              <a:rPr lang="en-GB" sz="8100" b="1" dirty="0">
                <a:ln w="22225">
                  <a:solidFill>
                    <a:schemeClr val="accent2"/>
                  </a:solidFill>
                  <a:prstDash val="solid"/>
                </a:ln>
                <a:solidFill>
                  <a:schemeClr val="accent2">
                    <a:lumMod val="40000"/>
                    <a:lumOff val="60000"/>
                  </a:schemeClr>
                </a:solidFill>
                <a:latin typeface="Dreaming Outloud Pro" panose="03050502040302030504" pitchFamily="66" charset="0"/>
                <a:cs typeface="Dreaming Outloud Pro" panose="03050502040302030504" pitchFamily="66" charset="0"/>
              </a:rPr>
              <a:t>Educational Value</a:t>
            </a:r>
          </a:p>
        </p:txBody>
      </p:sp>
      <p:sp>
        <p:nvSpPr>
          <p:cNvPr id="3" name="TextBox 20">
            <a:extLst>
              <a:ext uri="{FF2B5EF4-FFF2-40B4-BE49-F238E27FC236}">
                <a16:creationId xmlns:a16="http://schemas.microsoft.com/office/drawing/2014/main" id="{A4C6F91D-BA17-7B50-84C7-29B2CC23A12A}"/>
              </a:ext>
            </a:extLst>
          </p:cNvPr>
          <p:cNvSpPr txBox="1"/>
          <p:nvPr/>
        </p:nvSpPr>
        <p:spPr>
          <a:xfrm>
            <a:off x="457200" y="25521"/>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pic>
        <p:nvPicPr>
          <p:cNvPr id="6" name="Picture 5">
            <a:extLst>
              <a:ext uri="{FF2B5EF4-FFF2-40B4-BE49-F238E27FC236}">
                <a16:creationId xmlns:a16="http://schemas.microsoft.com/office/drawing/2014/main" id="{3A3A5AB8-BBC1-02F4-C5F9-F7383CB9324E}"/>
              </a:ext>
            </a:extLst>
          </p:cNvPr>
          <p:cNvPicPr>
            <a:picLocks noChangeAspect="1"/>
          </p:cNvPicPr>
          <p:nvPr/>
        </p:nvPicPr>
        <p:blipFill>
          <a:blip r:embed="rId6"/>
          <a:stretch>
            <a:fillRect/>
          </a:stretch>
        </p:blipFill>
        <p:spPr>
          <a:xfrm>
            <a:off x="537783" y="5600898"/>
            <a:ext cx="2306505" cy="3305556"/>
          </a:xfrm>
          <a:prstGeom prst="rect">
            <a:avLst/>
          </a:prstGeom>
          <a:ln>
            <a:solidFill>
              <a:srgbClr val="CC99FF"/>
            </a:solidFill>
          </a:ln>
        </p:spPr>
      </p:pic>
      <p:graphicFrame>
        <p:nvGraphicFramePr>
          <p:cNvPr id="9" name="Table 8">
            <a:extLst>
              <a:ext uri="{FF2B5EF4-FFF2-40B4-BE49-F238E27FC236}">
                <a16:creationId xmlns:a16="http://schemas.microsoft.com/office/drawing/2014/main" id="{96250A34-FD06-C552-A431-E51C6C319EAE}"/>
              </a:ext>
            </a:extLst>
          </p:cNvPr>
          <p:cNvGraphicFramePr>
            <a:graphicFrameLocks noGrp="1"/>
          </p:cNvGraphicFramePr>
          <p:nvPr>
            <p:extLst>
              <p:ext uri="{D42A27DB-BD31-4B8C-83A1-F6EECF244321}">
                <p14:modId xmlns:p14="http://schemas.microsoft.com/office/powerpoint/2010/main" val="3958529580"/>
              </p:ext>
            </p:extLst>
          </p:nvPr>
        </p:nvGraphicFramePr>
        <p:xfrm>
          <a:off x="1216113" y="9036293"/>
          <a:ext cx="949844" cy="372905"/>
        </p:xfrm>
        <a:graphic>
          <a:graphicData uri="http://schemas.openxmlformats.org/drawingml/2006/table">
            <a:tbl>
              <a:tblPr>
                <a:tableStyleId>{5C22544A-7EE6-4342-B048-85BDC9FD1C3A}</a:tableStyleId>
              </a:tblPr>
              <a:tblGrid>
                <a:gridCol w="949844">
                  <a:extLst>
                    <a:ext uri="{9D8B030D-6E8A-4147-A177-3AD203B41FA5}">
                      <a16:colId xmlns:a16="http://schemas.microsoft.com/office/drawing/2014/main" val="643873410"/>
                    </a:ext>
                  </a:extLst>
                </a:gridCol>
              </a:tblGrid>
              <a:tr h="370912">
                <a:tc>
                  <a:txBody>
                    <a:bodyPr/>
                    <a:lstStyle/>
                    <a:p>
                      <a:pPr algn="ctr" fontAlgn="b">
                        <a:buNone/>
                      </a:pPr>
                      <a:r>
                        <a:rPr lang="en-GB" sz="1200" u="none" strike="noStrike" dirty="0" err="1">
                          <a:effectLst/>
                        </a:rPr>
                        <a:t>Tortop</a:t>
                      </a:r>
                      <a:r>
                        <a:rPr lang="en-GB" sz="1200" u="none" strike="noStrike" dirty="0">
                          <a:effectLst/>
                        </a:rPr>
                        <a:t>, H.S. (2012)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13" name="Picture 12">
            <a:extLst>
              <a:ext uri="{FF2B5EF4-FFF2-40B4-BE49-F238E27FC236}">
                <a16:creationId xmlns:a16="http://schemas.microsoft.com/office/drawing/2014/main" id="{FCE69321-CE4A-DB8E-A7C2-71E7384716F6}"/>
              </a:ext>
            </a:extLst>
          </p:cNvPr>
          <p:cNvPicPr>
            <a:picLocks noChangeAspect="1"/>
          </p:cNvPicPr>
          <p:nvPr/>
        </p:nvPicPr>
        <p:blipFill>
          <a:blip r:embed="rId7"/>
          <a:stretch>
            <a:fillRect/>
          </a:stretch>
        </p:blipFill>
        <p:spPr>
          <a:xfrm>
            <a:off x="7835648" y="321556"/>
            <a:ext cx="1992497" cy="3052242"/>
          </a:xfrm>
          <a:prstGeom prst="rect">
            <a:avLst/>
          </a:prstGeom>
          <a:ln>
            <a:solidFill>
              <a:srgbClr val="FF0000"/>
            </a:solidFill>
          </a:ln>
        </p:spPr>
      </p:pic>
      <p:sp>
        <p:nvSpPr>
          <p:cNvPr id="14" name="TextBox 13">
            <a:extLst>
              <a:ext uri="{FF2B5EF4-FFF2-40B4-BE49-F238E27FC236}">
                <a16:creationId xmlns:a16="http://schemas.microsoft.com/office/drawing/2014/main" id="{DC526CA7-FA7F-27A7-A958-D961256785AD}"/>
              </a:ext>
            </a:extLst>
          </p:cNvPr>
          <p:cNvSpPr txBox="1"/>
          <p:nvPr/>
        </p:nvSpPr>
        <p:spPr>
          <a:xfrm>
            <a:off x="8390794" y="3370885"/>
            <a:ext cx="898738" cy="461665"/>
          </a:xfrm>
          <a:prstGeom prst="rect">
            <a:avLst/>
          </a:prstGeom>
          <a:solidFill>
            <a:schemeClr val="accent2">
              <a:lumMod val="20000"/>
              <a:lumOff val="80000"/>
            </a:schemeClr>
          </a:solidFill>
        </p:spPr>
        <p:txBody>
          <a:bodyPr wrap="square">
            <a:spAutoFit/>
          </a:bodyPr>
          <a:lstStyle/>
          <a:p>
            <a:pPr algn="ctr"/>
            <a:r>
              <a:rPr lang="en-GB" sz="1200" dirty="0"/>
              <a:t>Fuller </a:t>
            </a:r>
            <a:r>
              <a:rPr lang="en-GB" sz="1200" i="1" dirty="0"/>
              <a:t>et al</a:t>
            </a:r>
            <a:br>
              <a:rPr lang="en-GB" sz="1200" dirty="0"/>
            </a:br>
            <a:r>
              <a:rPr lang="en-GB" sz="1200" dirty="0"/>
              <a:t>(2017)</a:t>
            </a:r>
          </a:p>
        </p:txBody>
      </p:sp>
      <p:pic>
        <p:nvPicPr>
          <p:cNvPr id="16" name="Picture 15">
            <a:extLst>
              <a:ext uri="{FF2B5EF4-FFF2-40B4-BE49-F238E27FC236}">
                <a16:creationId xmlns:a16="http://schemas.microsoft.com/office/drawing/2014/main" id="{472C5DB2-FD61-D9AD-AE50-E293E949D6B4}"/>
              </a:ext>
            </a:extLst>
          </p:cNvPr>
          <p:cNvPicPr>
            <a:picLocks noChangeAspect="1"/>
          </p:cNvPicPr>
          <p:nvPr/>
        </p:nvPicPr>
        <p:blipFill>
          <a:blip r:embed="rId8"/>
          <a:stretch>
            <a:fillRect/>
          </a:stretch>
        </p:blipFill>
        <p:spPr>
          <a:xfrm>
            <a:off x="14787423" y="5259489"/>
            <a:ext cx="2733009" cy="4353559"/>
          </a:xfrm>
          <a:prstGeom prst="rect">
            <a:avLst/>
          </a:prstGeom>
          <a:ln>
            <a:solidFill>
              <a:srgbClr val="CC99FF"/>
            </a:solidFill>
          </a:ln>
        </p:spPr>
      </p:pic>
      <p:graphicFrame>
        <p:nvGraphicFramePr>
          <p:cNvPr id="17" name="Table 16">
            <a:extLst>
              <a:ext uri="{FF2B5EF4-FFF2-40B4-BE49-F238E27FC236}">
                <a16:creationId xmlns:a16="http://schemas.microsoft.com/office/drawing/2014/main" id="{B525F58A-F6B2-A09B-4672-8D189BD0C423}"/>
              </a:ext>
            </a:extLst>
          </p:cNvPr>
          <p:cNvGraphicFramePr>
            <a:graphicFrameLocks noGrp="1"/>
          </p:cNvGraphicFramePr>
          <p:nvPr>
            <p:extLst>
              <p:ext uri="{D42A27DB-BD31-4B8C-83A1-F6EECF244321}">
                <p14:modId xmlns:p14="http://schemas.microsoft.com/office/powerpoint/2010/main" val="1186885469"/>
              </p:ext>
            </p:extLst>
          </p:nvPr>
        </p:nvGraphicFramePr>
        <p:xfrm>
          <a:off x="15679004" y="9455859"/>
          <a:ext cx="1161195" cy="372905"/>
        </p:xfrm>
        <a:graphic>
          <a:graphicData uri="http://schemas.openxmlformats.org/drawingml/2006/table">
            <a:tbl>
              <a:tblPr>
                <a:tableStyleId>{5C22544A-7EE6-4342-B048-85BDC9FD1C3A}</a:tableStyleId>
              </a:tblPr>
              <a:tblGrid>
                <a:gridCol w="1161195">
                  <a:extLst>
                    <a:ext uri="{9D8B030D-6E8A-4147-A177-3AD203B41FA5}">
                      <a16:colId xmlns:a16="http://schemas.microsoft.com/office/drawing/2014/main" val="643873410"/>
                    </a:ext>
                  </a:extLst>
                </a:gridCol>
              </a:tblGrid>
              <a:tr h="370912">
                <a:tc>
                  <a:txBody>
                    <a:bodyPr/>
                    <a:lstStyle/>
                    <a:p>
                      <a:pPr algn="ctr" fontAlgn="b">
                        <a:buNone/>
                      </a:pPr>
                      <a:r>
                        <a:rPr lang="en-GB" sz="1200" u="none" strike="noStrike" dirty="0">
                          <a:effectLst/>
                        </a:rPr>
                        <a:t>Anderson </a:t>
                      </a:r>
                      <a:r>
                        <a:rPr lang="en-GB" sz="1200" i="1" u="none" strike="noStrike" dirty="0">
                          <a:effectLst/>
                        </a:rPr>
                        <a:t>et al</a:t>
                      </a:r>
                      <a:r>
                        <a:rPr lang="en-GB" sz="1200" u="none" strike="noStrike" dirty="0">
                          <a:effectLst/>
                        </a:rPr>
                        <a:t>.</a:t>
                      </a:r>
                    </a:p>
                    <a:p>
                      <a:pPr algn="ctr" fontAlgn="b">
                        <a:buNone/>
                      </a:pPr>
                      <a:r>
                        <a:rPr lang="en-GB" sz="1200" u="none" strike="noStrike" dirty="0">
                          <a:effectLst/>
                        </a:rPr>
                        <a:t> (2006)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19" name="Picture 18">
            <a:extLst>
              <a:ext uri="{FF2B5EF4-FFF2-40B4-BE49-F238E27FC236}">
                <a16:creationId xmlns:a16="http://schemas.microsoft.com/office/drawing/2014/main" id="{A043ACCB-8813-942F-8743-527AD1A90319}"/>
              </a:ext>
            </a:extLst>
          </p:cNvPr>
          <p:cNvPicPr>
            <a:picLocks noChangeAspect="1"/>
          </p:cNvPicPr>
          <p:nvPr/>
        </p:nvPicPr>
        <p:blipFill>
          <a:blip r:embed="rId9"/>
          <a:stretch>
            <a:fillRect/>
          </a:stretch>
        </p:blipFill>
        <p:spPr>
          <a:xfrm>
            <a:off x="3913421" y="6013970"/>
            <a:ext cx="2672136" cy="3462822"/>
          </a:xfrm>
          <a:prstGeom prst="rect">
            <a:avLst/>
          </a:prstGeom>
        </p:spPr>
      </p:pic>
      <p:sp>
        <p:nvSpPr>
          <p:cNvPr id="4" name="Rectangle 3">
            <a:extLst>
              <a:ext uri="{FF2B5EF4-FFF2-40B4-BE49-F238E27FC236}">
                <a16:creationId xmlns:a16="http://schemas.microsoft.com/office/drawing/2014/main" id="{41AAB1B9-CF4A-F9CC-7B3C-652669C00998}"/>
              </a:ext>
            </a:extLst>
          </p:cNvPr>
          <p:cNvSpPr/>
          <p:nvPr/>
        </p:nvSpPr>
        <p:spPr>
          <a:xfrm>
            <a:off x="4217223" y="4723284"/>
            <a:ext cx="8824595" cy="1384995"/>
          </a:xfrm>
          <a:prstGeom prst="rect">
            <a:avLst/>
          </a:prstGeom>
          <a:noFill/>
        </p:spPr>
        <p:txBody>
          <a:bodyPr wrap="none" lIns="137160" tIns="68580" rIns="137160" bIns="68580">
            <a:spAutoFit/>
          </a:bodyPr>
          <a:lstStyle/>
          <a:p>
            <a:pPr algn="ctr"/>
            <a:r>
              <a:rPr lang="en-GB" sz="81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Dreaming Outloud Pro" panose="03050502040302030504" pitchFamily="66" charset="0"/>
                <a:cs typeface="Dreaming Outloud Pro" panose="03050502040302030504" pitchFamily="66" charset="0"/>
              </a:rPr>
              <a:t>Impact on Teachers</a:t>
            </a:r>
          </a:p>
        </p:txBody>
      </p:sp>
      <p:graphicFrame>
        <p:nvGraphicFramePr>
          <p:cNvPr id="20" name="Table 19">
            <a:extLst>
              <a:ext uri="{FF2B5EF4-FFF2-40B4-BE49-F238E27FC236}">
                <a16:creationId xmlns:a16="http://schemas.microsoft.com/office/drawing/2014/main" id="{9EEEF8E9-FCF9-A6AA-D9C7-83D0C15B512A}"/>
              </a:ext>
            </a:extLst>
          </p:cNvPr>
          <p:cNvGraphicFramePr>
            <a:graphicFrameLocks noGrp="1"/>
          </p:cNvGraphicFramePr>
          <p:nvPr>
            <p:extLst>
              <p:ext uri="{D42A27DB-BD31-4B8C-83A1-F6EECF244321}">
                <p14:modId xmlns:p14="http://schemas.microsoft.com/office/powerpoint/2010/main" val="1275545156"/>
              </p:ext>
            </p:extLst>
          </p:nvPr>
        </p:nvGraphicFramePr>
        <p:xfrm>
          <a:off x="4629218" y="9413025"/>
          <a:ext cx="1161195" cy="372905"/>
        </p:xfrm>
        <a:graphic>
          <a:graphicData uri="http://schemas.openxmlformats.org/drawingml/2006/table">
            <a:tbl>
              <a:tblPr>
                <a:tableStyleId>{5C22544A-7EE6-4342-B048-85BDC9FD1C3A}</a:tableStyleId>
              </a:tblPr>
              <a:tblGrid>
                <a:gridCol w="1161195">
                  <a:extLst>
                    <a:ext uri="{9D8B030D-6E8A-4147-A177-3AD203B41FA5}">
                      <a16:colId xmlns:a16="http://schemas.microsoft.com/office/drawing/2014/main" val="643873410"/>
                    </a:ext>
                  </a:extLst>
                </a:gridCol>
              </a:tblGrid>
              <a:tr h="370912">
                <a:tc>
                  <a:txBody>
                    <a:bodyPr/>
                    <a:lstStyle/>
                    <a:p>
                      <a:pPr algn="ctr" fontAlgn="b">
                        <a:buNone/>
                      </a:pPr>
                      <a:r>
                        <a:rPr lang="en-GB" sz="1200" u="none" strike="noStrike" dirty="0">
                          <a:effectLst/>
                        </a:rPr>
                        <a:t>Steward, A.</a:t>
                      </a:r>
                    </a:p>
                    <a:p>
                      <a:pPr algn="ctr" fontAlgn="b">
                        <a:buNone/>
                      </a:pPr>
                      <a:r>
                        <a:rPr lang="en-GB" sz="1200" u="none" strike="noStrike" dirty="0">
                          <a:effectLst/>
                        </a:rPr>
                        <a:t> (2008)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grpSp>
        <p:nvGrpSpPr>
          <p:cNvPr id="21" name="Group 20">
            <a:extLst>
              <a:ext uri="{FF2B5EF4-FFF2-40B4-BE49-F238E27FC236}">
                <a16:creationId xmlns:a16="http://schemas.microsoft.com/office/drawing/2014/main" id="{99AECDA2-3F38-84C1-0C49-A76D001330E3}"/>
              </a:ext>
            </a:extLst>
          </p:cNvPr>
          <p:cNvGrpSpPr/>
          <p:nvPr/>
        </p:nvGrpSpPr>
        <p:grpSpPr>
          <a:xfrm>
            <a:off x="14411351" y="655905"/>
            <a:ext cx="10092434" cy="5977005"/>
            <a:chOff x="-8064251" y="-185157"/>
            <a:chExt cx="11800883" cy="1607915"/>
          </a:xfrm>
        </p:grpSpPr>
        <p:sp>
          <p:nvSpPr>
            <p:cNvPr id="22" name="Freeform 5">
              <a:extLst>
                <a:ext uri="{FF2B5EF4-FFF2-40B4-BE49-F238E27FC236}">
                  <a16:creationId xmlns:a16="http://schemas.microsoft.com/office/drawing/2014/main" id="{1D4FDB45-0059-D576-E150-ADDAC8210F38}"/>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23" name="TextBox 22">
              <a:extLst>
                <a:ext uri="{FF2B5EF4-FFF2-40B4-BE49-F238E27FC236}">
                  <a16:creationId xmlns:a16="http://schemas.microsoft.com/office/drawing/2014/main" id="{34193B53-C862-50A2-AF72-DB4F83511E98}"/>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24" name="Group 23">
            <a:extLst>
              <a:ext uri="{FF2B5EF4-FFF2-40B4-BE49-F238E27FC236}">
                <a16:creationId xmlns:a16="http://schemas.microsoft.com/office/drawing/2014/main" id="{D34994F7-08A4-A281-3EBC-4DF9D8B5D1C7}"/>
              </a:ext>
            </a:extLst>
          </p:cNvPr>
          <p:cNvGrpSpPr/>
          <p:nvPr/>
        </p:nvGrpSpPr>
        <p:grpSpPr>
          <a:xfrm>
            <a:off x="14542932" y="732338"/>
            <a:ext cx="2942975" cy="4123204"/>
            <a:chOff x="0" y="0"/>
            <a:chExt cx="3590102" cy="1301506"/>
          </a:xfrm>
        </p:grpSpPr>
        <p:sp>
          <p:nvSpPr>
            <p:cNvPr id="25" name="Freeform 8">
              <a:extLst>
                <a:ext uri="{FF2B5EF4-FFF2-40B4-BE49-F238E27FC236}">
                  <a16:creationId xmlns:a16="http://schemas.microsoft.com/office/drawing/2014/main" id="{F4187905-C49C-5708-4C79-CBC82603A126}"/>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26" name="TextBox 25">
              <a:extLst>
                <a:ext uri="{FF2B5EF4-FFF2-40B4-BE49-F238E27FC236}">
                  <a16:creationId xmlns:a16="http://schemas.microsoft.com/office/drawing/2014/main" id="{25ED0ABD-D61A-4285-E065-422C199F86E7}"/>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27" name="TextBox 11">
            <a:extLst>
              <a:ext uri="{FF2B5EF4-FFF2-40B4-BE49-F238E27FC236}">
                <a16:creationId xmlns:a16="http://schemas.microsoft.com/office/drawing/2014/main" id="{6909E3D2-0FFB-4694-7AFF-2EC2CF0726C5}"/>
              </a:ext>
            </a:extLst>
          </p:cNvPr>
          <p:cNvSpPr txBox="1"/>
          <p:nvPr/>
        </p:nvSpPr>
        <p:spPr>
          <a:xfrm>
            <a:off x="14771381" y="1308164"/>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28" name="Rectangle 3">
            <a:extLst>
              <a:ext uri="{FF2B5EF4-FFF2-40B4-BE49-F238E27FC236}">
                <a16:creationId xmlns:a16="http://schemas.microsoft.com/office/drawing/2014/main" id="{B6159291-2A83-D8B6-418E-617FEC7AF50B}"/>
              </a:ext>
            </a:extLst>
          </p:cNvPr>
          <p:cNvSpPr>
            <a:spLocks noChangeArrowheads="1"/>
          </p:cNvSpPr>
          <p:nvPr/>
        </p:nvSpPr>
        <p:spPr bwMode="auto">
          <a:xfrm>
            <a:off x="14628260" y="1778278"/>
            <a:ext cx="266682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Anderson </a:t>
            </a:r>
            <a:r>
              <a:rPr lang="en-GB" altLang="en-US" sz="1400" i="1" dirty="0">
                <a:solidFill>
                  <a:schemeClr val="bg1"/>
                </a:solidFill>
                <a:latin typeface="Kermit" panose="020F0503040000060003" pitchFamily="34" charset="0"/>
              </a:rPr>
              <a:t>et al </a:t>
            </a:r>
            <a:r>
              <a:rPr lang="en-GB" altLang="en-US" sz="1400" dirty="0">
                <a:solidFill>
                  <a:schemeClr val="bg1"/>
                </a:solidFill>
                <a:latin typeface="Kermit" panose="020F0503040000060003" pitchFamily="34" charset="0"/>
              </a:rPr>
              <a:t>(2006)</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Behrendt and Franklin (2014)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Deschamps </a:t>
            </a:r>
            <a:r>
              <a:rPr lang="en-GB" altLang="en-US" sz="1400" i="1" dirty="0">
                <a:solidFill>
                  <a:schemeClr val="bg1"/>
                </a:solidFill>
                <a:latin typeface="Kermit" panose="020F0503040000060003" pitchFamily="34" charset="0"/>
              </a:rPr>
              <a:t>et al </a:t>
            </a:r>
            <a:r>
              <a:rPr lang="en-GB" altLang="en-US" sz="1400" dirty="0">
                <a:solidFill>
                  <a:schemeClr val="bg1"/>
                </a:solidFill>
                <a:latin typeface="Kermit" panose="020F0503040000060003" pitchFamily="34" charset="0"/>
              </a:rPr>
              <a:t>(2022)</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Ellis </a:t>
            </a:r>
            <a:r>
              <a:rPr lang="en-GB" altLang="en-US" sz="1400" i="1" dirty="0">
                <a:solidFill>
                  <a:schemeClr val="bg1"/>
                </a:solidFill>
                <a:latin typeface="Kermit" panose="020F0503040000060003" pitchFamily="34" charset="0"/>
              </a:rPr>
              <a:t>et al </a:t>
            </a:r>
            <a:r>
              <a:rPr lang="en-GB" altLang="en-US" sz="1400" dirty="0">
                <a:solidFill>
                  <a:schemeClr val="bg1"/>
                </a:solidFill>
                <a:latin typeface="Kermit" panose="020F0503040000060003" pitchFamily="34" charset="0"/>
              </a:rPr>
              <a:t>(2024)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ESTYN (2023)</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Fu</a:t>
            </a:r>
            <a:r>
              <a:rPr kumimoji="0" lang="en-GB" altLang="en-US" sz="1400" i="0" u="none" strike="noStrike" cap="none" normalizeH="0" baseline="0" dirty="0">
                <a:ln>
                  <a:noFill/>
                </a:ln>
                <a:solidFill>
                  <a:schemeClr val="bg1"/>
                </a:solidFill>
                <a:effectLst/>
                <a:latin typeface="Kermit" panose="020F0503040000060003" pitchFamily="34" charset="0"/>
              </a:rPr>
              <a:t>ller et al (2017)</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Sanchez-Fuster (2023)</a:t>
            </a:r>
            <a:endParaRPr kumimoji="0" lang="en-GB" altLang="en-US" sz="1400" i="0" u="none" strike="noStrike" cap="none" normalizeH="0" baseline="0" dirty="0">
              <a:ln>
                <a:noFill/>
              </a:ln>
              <a:solidFill>
                <a:schemeClr val="bg1"/>
              </a:solidFill>
              <a:effectLst/>
              <a:latin typeface="Kermit" panose="020F05030400000600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Steward (2008)</a:t>
            </a:r>
            <a:r>
              <a:rPr kumimoji="0" lang="en-GB" altLang="en-US" sz="1400" i="0" u="none" strike="noStrike" cap="none" normalizeH="0" baseline="0" dirty="0">
                <a:ln>
                  <a:noFill/>
                </a:ln>
                <a:solidFill>
                  <a:schemeClr val="bg1"/>
                </a:solidFill>
                <a:effectLst/>
                <a:latin typeface="Kermit" panose="020F0503040000060003"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err="1">
                <a:solidFill>
                  <a:schemeClr val="bg1"/>
                </a:solidFill>
                <a:latin typeface="Kermit" panose="020F0503040000060003" pitchFamily="34" charset="0"/>
              </a:rPr>
              <a:t>Tortop</a:t>
            </a:r>
            <a:r>
              <a:rPr lang="en-GB" altLang="en-US" sz="1400" dirty="0">
                <a:solidFill>
                  <a:schemeClr val="bg1"/>
                </a:solidFill>
                <a:latin typeface="Kermit" panose="020F0503040000060003" pitchFamily="34" charset="0"/>
              </a:rPr>
              <a:t> (2012)</a:t>
            </a:r>
            <a:endParaRPr kumimoji="0" lang="en-US" altLang="en-US" sz="1400" i="0" u="none" strike="noStrike" cap="none" normalizeH="0" baseline="0" dirty="0">
              <a:ln>
                <a:noFill/>
              </a:ln>
              <a:solidFill>
                <a:schemeClr val="bg1"/>
              </a:solidFill>
              <a:effectLst/>
              <a:latin typeface="Kermit" panose="020F0503040000060003" pitchFamily="34" charset="0"/>
            </a:endParaRPr>
          </a:p>
        </p:txBody>
      </p:sp>
      <p:pic>
        <p:nvPicPr>
          <p:cNvPr id="30" name="Picture 29">
            <a:extLst>
              <a:ext uri="{FF2B5EF4-FFF2-40B4-BE49-F238E27FC236}">
                <a16:creationId xmlns:a16="http://schemas.microsoft.com/office/drawing/2014/main" id="{973822BD-0E0D-C269-5DF4-B42AF79885DB}"/>
              </a:ext>
            </a:extLst>
          </p:cNvPr>
          <p:cNvPicPr>
            <a:picLocks noChangeAspect="1"/>
          </p:cNvPicPr>
          <p:nvPr/>
        </p:nvPicPr>
        <p:blipFill>
          <a:blip r:embed="rId10"/>
          <a:stretch>
            <a:fillRect/>
          </a:stretch>
        </p:blipFill>
        <p:spPr>
          <a:xfrm>
            <a:off x="7686774" y="5959479"/>
            <a:ext cx="2463758" cy="3511710"/>
          </a:xfrm>
          <a:prstGeom prst="rect">
            <a:avLst/>
          </a:prstGeom>
          <a:ln>
            <a:solidFill>
              <a:srgbClr val="CC99FF"/>
            </a:solidFill>
          </a:ln>
        </p:spPr>
      </p:pic>
      <p:graphicFrame>
        <p:nvGraphicFramePr>
          <p:cNvPr id="31" name="Table 30">
            <a:extLst>
              <a:ext uri="{FF2B5EF4-FFF2-40B4-BE49-F238E27FC236}">
                <a16:creationId xmlns:a16="http://schemas.microsoft.com/office/drawing/2014/main" id="{1928CFB9-4CF1-D3CD-A130-05F54D7A06AC}"/>
              </a:ext>
            </a:extLst>
          </p:cNvPr>
          <p:cNvGraphicFramePr>
            <a:graphicFrameLocks noGrp="1"/>
          </p:cNvGraphicFramePr>
          <p:nvPr>
            <p:extLst>
              <p:ext uri="{D42A27DB-BD31-4B8C-83A1-F6EECF244321}">
                <p14:modId xmlns:p14="http://schemas.microsoft.com/office/powerpoint/2010/main" val="2014817229"/>
              </p:ext>
            </p:extLst>
          </p:nvPr>
        </p:nvGraphicFramePr>
        <p:xfrm>
          <a:off x="8194658" y="9479044"/>
          <a:ext cx="1406132" cy="372905"/>
        </p:xfrm>
        <a:graphic>
          <a:graphicData uri="http://schemas.openxmlformats.org/drawingml/2006/table">
            <a:tbl>
              <a:tblPr>
                <a:tableStyleId>{5C22544A-7EE6-4342-B048-85BDC9FD1C3A}</a:tableStyleId>
              </a:tblPr>
              <a:tblGrid>
                <a:gridCol w="1406132">
                  <a:extLst>
                    <a:ext uri="{9D8B030D-6E8A-4147-A177-3AD203B41FA5}">
                      <a16:colId xmlns:a16="http://schemas.microsoft.com/office/drawing/2014/main" val="643873410"/>
                    </a:ext>
                  </a:extLst>
                </a:gridCol>
              </a:tblGrid>
              <a:tr h="266631">
                <a:tc>
                  <a:txBody>
                    <a:bodyPr/>
                    <a:lstStyle/>
                    <a:p>
                      <a:pPr algn="ctr" fontAlgn="b">
                        <a:buNone/>
                      </a:pPr>
                      <a:r>
                        <a:rPr lang="en-GB" sz="1200" u="none" strike="noStrike" dirty="0">
                          <a:effectLst/>
                        </a:rPr>
                        <a:t>Sanchez-Fuster </a:t>
                      </a:r>
                      <a:r>
                        <a:rPr lang="en-GB" sz="1200" i="1" u="none" strike="noStrike" dirty="0">
                          <a:effectLst/>
                        </a:rPr>
                        <a:t>et al</a:t>
                      </a:r>
                    </a:p>
                    <a:p>
                      <a:pPr algn="ctr" fontAlgn="b">
                        <a:buNone/>
                      </a:pPr>
                      <a:r>
                        <a:rPr lang="en-GB" sz="1200" u="none" strike="noStrike" dirty="0">
                          <a:effectLst/>
                        </a:rPr>
                        <a:t> (2023)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33" name="Picture 32">
            <a:extLst>
              <a:ext uri="{FF2B5EF4-FFF2-40B4-BE49-F238E27FC236}">
                <a16:creationId xmlns:a16="http://schemas.microsoft.com/office/drawing/2014/main" id="{24C8DE03-3556-58A5-FF4E-573850575D9F}"/>
              </a:ext>
            </a:extLst>
          </p:cNvPr>
          <p:cNvPicPr>
            <a:picLocks noChangeAspect="1"/>
          </p:cNvPicPr>
          <p:nvPr/>
        </p:nvPicPr>
        <p:blipFill>
          <a:blip r:embed="rId11"/>
          <a:stretch>
            <a:fillRect/>
          </a:stretch>
        </p:blipFill>
        <p:spPr>
          <a:xfrm>
            <a:off x="11214774" y="5970337"/>
            <a:ext cx="2439419" cy="3529109"/>
          </a:xfrm>
          <a:prstGeom prst="rect">
            <a:avLst/>
          </a:prstGeom>
        </p:spPr>
      </p:pic>
      <p:graphicFrame>
        <p:nvGraphicFramePr>
          <p:cNvPr id="34" name="Table 33">
            <a:extLst>
              <a:ext uri="{FF2B5EF4-FFF2-40B4-BE49-F238E27FC236}">
                <a16:creationId xmlns:a16="http://schemas.microsoft.com/office/drawing/2014/main" id="{63636A03-7C3F-992B-E5C5-0298A9478AB2}"/>
              </a:ext>
            </a:extLst>
          </p:cNvPr>
          <p:cNvGraphicFramePr>
            <a:graphicFrameLocks noGrp="1"/>
          </p:cNvGraphicFramePr>
          <p:nvPr>
            <p:extLst>
              <p:ext uri="{D42A27DB-BD31-4B8C-83A1-F6EECF244321}">
                <p14:modId xmlns:p14="http://schemas.microsoft.com/office/powerpoint/2010/main" val="56823671"/>
              </p:ext>
            </p:extLst>
          </p:nvPr>
        </p:nvGraphicFramePr>
        <p:xfrm>
          <a:off x="11767307" y="9471189"/>
          <a:ext cx="1406132" cy="372905"/>
        </p:xfrm>
        <a:graphic>
          <a:graphicData uri="http://schemas.openxmlformats.org/drawingml/2006/table">
            <a:tbl>
              <a:tblPr>
                <a:tableStyleId>{5C22544A-7EE6-4342-B048-85BDC9FD1C3A}</a:tableStyleId>
              </a:tblPr>
              <a:tblGrid>
                <a:gridCol w="1406132">
                  <a:extLst>
                    <a:ext uri="{9D8B030D-6E8A-4147-A177-3AD203B41FA5}">
                      <a16:colId xmlns:a16="http://schemas.microsoft.com/office/drawing/2014/main" val="643873410"/>
                    </a:ext>
                  </a:extLst>
                </a:gridCol>
              </a:tblGrid>
              <a:tr h="266631">
                <a:tc>
                  <a:txBody>
                    <a:bodyPr/>
                    <a:lstStyle/>
                    <a:p>
                      <a:pPr algn="ctr" fontAlgn="b">
                        <a:buNone/>
                      </a:pPr>
                      <a:r>
                        <a:rPr lang="en-GB" sz="1200" u="none" strike="noStrike" dirty="0">
                          <a:effectLst/>
                        </a:rPr>
                        <a:t>Deschamps </a:t>
                      </a:r>
                      <a:r>
                        <a:rPr lang="en-GB" sz="1200" i="1" u="none" strike="noStrike" dirty="0">
                          <a:effectLst/>
                        </a:rPr>
                        <a:t>et al </a:t>
                      </a:r>
                      <a:br>
                        <a:rPr lang="en-GB" sz="1200" u="none" strike="noStrike" dirty="0">
                          <a:effectLst/>
                        </a:rPr>
                      </a:br>
                      <a:r>
                        <a:rPr lang="en-GB" sz="1200" u="none" strike="noStrike" dirty="0">
                          <a:effectLst/>
                        </a:rPr>
                        <a:t>(2022)</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36" name="Picture 35">
            <a:extLst>
              <a:ext uri="{FF2B5EF4-FFF2-40B4-BE49-F238E27FC236}">
                <a16:creationId xmlns:a16="http://schemas.microsoft.com/office/drawing/2014/main" id="{1CD3E901-FC54-ADE6-659E-6D65CFA548CB}"/>
              </a:ext>
            </a:extLst>
          </p:cNvPr>
          <p:cNvPicPr>
            <a:picLocks noChangeAspect="1"/>
          </p:cNvPicPr>
          <p:nvPr/>
        </p:nvPicPr>
        <p:blipFill>
          <a:blip r:embed="rId12"/>
          <a:stretch>
            <a:fillRect/>
          </a:stretch>
        </p:blipFill>
        <p:spPr>
          <a:xfrm>
            <a:off x="11006128" y="299709"/>
            <a:ext cx="2222552" cy="3168227"/>
          </a:xfrm>
          <a:prstGeom prst="rect">
            <a:avLst/>
          </a:prstGeom>
          <a:ln>
            <a:solidFill>
              <a:srgbClr val="FF0000"/>
            </a:solidFill>
          </a:ln>
        </p:spPr>
      </p:pic>
      <p:sp>
        <p:nvSpPr>
          <p:cNvPr id="37" name="TextBox 36">
            <a:extLst>
              <a:ext uri="{FF2B5EF4-FFF2-40B4-BE49-F238E27FC236}">
                <a16:creationId xmlns:a16="http://schemas.microsoft.com/office/drawing/2014/main" id="{F072DE95-01DC-F13B-D8CB-47AD821ED532}"/>
              </a:ext>
            </a:extLst>
          </p:cNvPr>
          <p:cNvSpPr txBox="1"/>
          <p:nvPr/>
        </p:nvSpPr>
        <p:spPr>
          <a:xfrm>
            <a:off x="11668035" y="3394680"/>
            <a:ext cx="898738" cy="461665"/>
          </a:xfrm>
          <a:prstGeom prst="rect">
            <a:avLst/>
          </a:prstGeom>
          <a:solidFill>
            <a:schemeClr val="accent2">
              <a:lumMod val="20000"/>
              <a:lumOff val="80000"/>
            </a:schemeClr>
          </a:solidFill>
        </p:spPr>
        <p:txBody>
          <a:bodyPr wrap="square">
            <a:spAutoFit/>
          </a:bodyPr>
          <a:lstStyle/>
          <a:p>
            <a:pPr algn="ctr"/>
            <a:r>
              <a:rPr lang="en-GB" sz="1200" dirty="0"/>
              <a:t>Ellis </a:t>
            </a:r>
            <a:r>
              <a:rPr lang="en-GB" sz="1200" i="1" dirty="0"/>
              <a:t>et al</a:t>
            </a:r>
            <a:br>
              <a:rPr lang="en-GB" sz="1200" dirty="0"/>
            </a:br>
            <a:r>
              <a:rPr lang="en-GB" sz="1200" dirty="0"/>
              <a:t>(2024)</a:t>
            </a:r>
          </a:p>
        </p:txBody>
      </p:sp>
    </p:spTree>
    <p:extLst>
      <p:ext uri="{BB962C8B-B14F-4D97-AF65-F5344CB8AC3E}">
        <p14:creationId xmlns:p14="http://schemas.microsoft.com/office/powerpoint/2010/main" val="3881380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20D22-6BB6-0A65-6A9F-55150174795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91FD9A8-F1E2-E430-D7EC-6CB4D17AC082}"/>
              </a:ext>
            </a:extLst>
          </p:cNvPr>
          <p:cNvSpPr>
            <a:spLocks noGrp="1" noRot="1" noMove="1" noResize="1" noEditPoints="1" noAdjustHandles="1" noChangeArrowheads="1" noChangeShapeType="1"/>
          </p:cNvSpPr>
          <p:nvPr/>
        </p:nvSpPr>
        <p:spPr>
          <a:xfrm>
            <a:off x="0" y="0"/>
            <a:ext cx="18288000" cy="10232711"/>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alphaModFix amt="35000"/>
            </a:blip>
            <a:stretch>
              <a:fillRect t="-10999" b="-10999"/>
            </a:stretch>
          </a:blipFill>
        </p:spPr>
        <p:txBody>
          <a:bodyPr/>
          <a:lstStyle/>
          <a:p>
            <a:endParaRPr lang="en-GB"/>
          </a:p>
        </p:txBody>
      </p:sp>
      <p:pic>
        <p:nvPicPr>
          <p:cNvPr id="5" name="Picture 4">
            <a:extLst>
              <a:ext uri="{FF2B5EF4-FFF2-40B4-BE49-F238E27FC236}">
                <a16:creationId xmlns:a16="http://schemas.microsoft.com/office/drawing/2014/main" id="{DFA4FB07-E64D-B9E9-C94B-19F39EC49947}"/>
              </a:ext>
            </a:extLst>
          </p:cNvPr>
          <p:cNvPicPr>
            <a:picLocks noChangeAspect="1"/>
          </p:cNvPicPr>
          <p:nvPr/>
        </p:nvPicPr>
        <p:blipFill>
          <a:blip r:embed="rId4">
            <a:alphaModFix amt="35000"/>
          </a:blip>
          <a:stretch>
            <a:fillRect/>
          </a:stretch>
        </p:blipFill>
        <p:spPr>
          <a:xfrm>
            <a:off x="718151" y="957617"/>
            <a:ext cx="2071619" cy="3052241"/>
          </a:xfrm>
          <a:prstGeom prst="rect">
            <a:avLst/>
          </a:prstGeom>
          <a:ln>
            <a:solidFill>
              <a:srgbClr val="FF0000"/>
            </a:solidFill>
          </a:ln>
        </p:spPr>
      </p:pic>
      <p:graphicFrame>
        <p:nvGraphicFramePr>
          <p:cNvPr id="7" name="Table 6">
            <a:extLst>
              <a:ext uri="{FF2B5EF4-FFF2-40B4-BE49-F238E27FC236}">
                <a16:creationId xmlns:a16="http://schemas.microsoft.com/office/drawing/2014/main" id="{83EE836A-7EF1-1D6A-0F7F-2D09901F29DA}"/>
              </a:ext>
            </a:extLst>
          </p:cNvPr>
          <p:cNvGraphicFramePr>
            <a:graphicFrameLocks noGrp="1"/>
          </p:cNvGraphicFramePr>
          <p:nvPr>
            <p:extLst>
              <p:ext uri="{D42A27DB-BD31-4B8C-83A1-F6EECF244321}">
                <p14:modId xmlns:p14="http://schemas.microsoft.com/office/powerpoint/2010/main" val="2857791597"/>
              </p:ext>
            </p:extLst>
          </p:nvPr>
        </p:nvGraphicFramePr>
        <p:xfrm>
          <a:off x="718151" y="4159997"/>
          <a:ext cx="1945767" cy="372905"/>
        </p:xfrm>
        <a:graphic>
          <a:graphicData uri="http://schemas.openxmlformats.org/drawingml/2006/table">
            <a:tbl>
              <a:tblPr>
                <a:tableStyleId>{5C22544A-7EE6-4342-B048-85BDC9FD1C3A}</a:tableStyleId>
              </a:tblPr>
              <a:tblGrid>
                <a:gridCol w="1945767">
                  <a:extLst>
                    <a:ext uri="{9D8B030D-6E8A-4147-A177-3AD203B41FA5}">
                      <a16:colId xmlns:a16="http://schemas.microsoft.com/office/drawing/2014/main" val="1755744542"/>
                    </a:ext>
                  </a:extLst>
                </a:gridCol>
              </a:tblGrid>
              <a:tr h="350521">
                <a:tc>
                  <a:txBody>
                    <a:bodyPr/>
                    <a:lstStyle/>
                    <a:p>
                      <a:pPr algn="ctr" fontAlgn="b">
                        <a:buNone/>
                      </a:pPr>
                      <a:r>
                        <a:rPr lang="en-GB" sz="1200" u="none" strike="noStrike" dirty="0">
                          <a:effectLst/>
                        </a:rPr>
                        <a:t>Behrendt, M. and Franklin, T. (2014).</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2">
                        <a:lumMod val="20000"/>
                        <a:lumOff val="80000"/>
                      </a:schemeClr>
                    </a:solidFill>
                  </a:tcPr>
                </a:tc>
                <a:extLst>
                  <a:ext uri="{0D108BD9-81ED-4DB2-BD59-A6C34878D82A}">
                    <a16:rowId xmlns:a16="http://schemas.microsoft.com/office/drawing/2014/main" val="2476514091"/>
                  </a:ext>
                </a:extLst>
              </a:tr>
            </a:tbl>
          </a:graphicData>
        </a:graphic>
      </p:graphicFrame>
      <p:pic>
        <p:nvPicPr>
          <p:cNvPr id="10" name="Picture 9">
            <a:extLst>
              <a:ext uri="{FF2B5EF4-FFF2-40B4-BE49-F238E27FC236}">
                <a16:creationId xmlns:a16="http://schemas.microsoft.com/office/drawing/2014/main" id="{48F40529-05AE-8165-1DA1-3411F46FD00A}"/>
              </a:ext>
            </a:extLst>
          </p:cNvPr>
          <p:cNvPicPr>
            <a:picLocks noChangeAspect="1"/>
          </p:cNvPicPr>
          <p:nvPr/>
        </p:nvPicPr>
        <p:blipFill>
          <a:blip r:embed="rId5">
            <a:alphaModFix amt="35000"/>
          </a:blip>
          <a:stretch>
            <a:fillRect/>
          </a:stretch>
        </p:blipFill>
        <p:spPr>
          <a:xfrm>
            <a:off x="4315089" y="424858"/>
            <a:ext cx="2222390" cy="2948940"/>
          </a:xfrm>
          <a:prstGeom prst="rect">
            <a:avLst/>
          </a:prstGeom>
          <a:ln>
            <a:solidFill>
              <a:srgbClr val="FF0000"/>
            </a:solidFill>
          </a:ln>
        </p:spPr>
      </p:pic>
      <p:sp>
        <p:nvSpPr>
          <p:cNvPr id="12" name="TextBox 11">
            <a:extLst>
              <a:ext uri="{FF2B5EF4-FFF2-40B4-BE49-F238E27FC236}">
                <a16:creationId xmlns:a16="http://schemas.microsoft.com/office/drawing/2014/main" id="{C6D4206E-17A5-84CF-872B-76BC27B3124A}"/>
              </a:ext>
            </a:extLst>
          </p:cNvPr>
          <p:cNvSpPr txBox="1"/>
          <p:nvPr/>
        </p:nvSpPr>
        <p:spPr>
          <a:xfrm>
            <a:off x="5009634" y="3273957"/>
            <a:ext cx="898738" cy="461665"/>
          </a:xfrm>
          <a:prstGeom prst="rect">
            <a:avLst/>
          </a:prstGeom>
          <a:solidFill>
            <a:schemeClr val="accent2">
              <a:lumMod val="20000"/>
              <a:lumOff val="80000"/>
            </a:schemeClr>
          </a:solidFill>
        </p:spPr>
        <p:txBody>
          <a:bodyPr wrap="square">
            <a:spAutoFit/>
          </a:bodyPr>
          <a:lstStyle/>
          <a:p>
            <a:pPr algn="ctr"/>
            <a:r>
              <a:rPr lang="en-GB" sz="1200" dirty="0"/>
              <a:t>Estyn (2023)</a:t>
            </a:r>
          </a:p>
        </p:txBody>
      </p:sp>
      <p:sp>
        <p:nvSpPr>
          <p:cNvPr id="8" name="Rectangle 7">
            <a:extLst>
              <a:ext uri="{FF2B5EF4-FFF2-40B4-BE49-F238E27FC236}">
                <a16:creationId xmlns:a16="http://schemas.microsoft.com/office/drawing/2014/main" id="{13864EAE-3806-C5DC-6F53-FA29E9FD2D99}"/>
              </a:ext>
            </a:extLst>
          </p:cNvPr>
          <p:cNvSpPr/>
          <p:nvPr/>
        </p:nvSpPr>
        <p:spPr>
          <a:xfrm>
            <a:off x="4572000" y="3840405"/>
            <a:ext cx="8115042" cy="1384995"/>
          </a:xfrm>
          <a:prstGeom prst="rect">
            <a:avLst/>
          </a:prstGeom>
          <a:noFill/>
        </p:spPr>
        <p:txBody>
          <a:bodyPr wrap="none" lIns="137160" tIns="68580" rIns="137160" bIns="68580">
            <a:spAutoFit/>
          </a:bodyPr>
          <a:lstStyle/>
          <a:p>
            <a:pPr algn="ctr"/>
            <a:r>
              <a:rPr lang="en-GB" sz="8100" b="1" dirty="0">
                <a:ln w="22225">
                  <a:solidFill>
                    <a:schemeClr val="accent2"/>
                  </a:solidFill>
                  <a:prstDash val="solid"/>
                </a:ln>
                <a:solidFill>
                  <a:schemeClr val="accent2">
                    <a:lumMod val="40000"/>
                    <a:lumOff val="60000"/>
                  </a:schemeClr>
                </a:solidFill>
                <a:latin typeface="Dreaming Outloud Pro" panose="03050502040302030504" pitchFamily="66" charset="0"/>
                <a:cs typeface="Dreaming Outloud Pro" panose="03050502040302030504" pitchFamily="66" charset="0"/>
              </a:rPr>
              <a:t>Educational Value</a:t>
            </a:r>
          </a:p>
        </p:txBody>
      </p:sp>
      <p:sp>
        <p:nvSpPr>
          <p:cNvPr id="3" name="TextBox 20">
            <a:extLst>
              <a:ext uri="{FF2B5EF4-FFF2-40B4-BE49-F238E27FC236}">
                <a16:creationId xmlns:a16="http://schemas.microsoft.com/office/drawing/2014/main" id="{16B4F162-F30B-596F-FA29-E784C9326DF6}"/>
              </a:ext>
            </a:extLst>
          </p:cNvPr>
          <p:cNvSpPr txBox="1"/>
          <p:nvPr/>
        </p:nvSpPr>
        <p:spPr>
          <a:xfrm>
            <a:off x="457200" y="25521"/>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pic>
        <p:nvPicPr>
          <p:cNvPr id="6" name="Picture 5">
            <a:extLst>
              <a:ext uri="{FF2B5EF4-FFF2-40B4-BE49-F238E27FC236}">
                <a16:creationId xmlns:a16="http://schemas.microsoft.com/office/drawing/2014/main" id="{D94E2CEC-E032-59EE-CB1E-40DE0E5B5B9A}"/>
              </a:ext>
            </a:extLst>
          </p:cNvPr>
          <p:cNvPicPr>
            <a:picLocks noChangeAspect="1"/>
          </p:cNvPicPr>
          <p:nvPr/>
        </p:nvPicPr>
        <p:blipFill>
          <a:blip r:embed="rId6">
            <a:alphaModFix amt="35000"/>
          </a:blip>
          <a:stretch>
            <a:fillRect/>
          </a:stretch>
        </p:blipFill>
        <p:spPr>
          <a:xfrm>
            <a:off x="537783" y="5600898"/>
            <a:ext cx="2306505" cy="3305556"/>
          </a:xfrm>
          <a:prstGeom prst="rect">
            <a:avLst/>
          </a:prstGeom>
          <a:ln>
            <a:solidFill>
              <a:srgbClr val="CC99FF"/>
            </a:solidFill>
          </a:ln>
        </p:spPr>
      </p:pic>
      <p:graphicFrame>
        <p:nvGraphicFramePr>
          <p:cNvPr id="9" name="Table 8">
            <a:extLst>
              <a:ext uri="{FF2B5EF4-FFF2-40B4-BE49-F238E27FC236}">
                <a16:creationId xmlns:a16="http://schemas.microsoft.com/office/drawing/2014/main" id="{9A4CA991-61A3-DA77-D7DA-782AF9EECF32}"/>
              </a:ext>
            </a:extLst>
          </p:cNvPr>
          <p:cNvGraphicFramePr>
            <a:graphicFrameLocks noGrp="1"/>
          </p:cNvGraphicFramePr>
          <p:nvPr>
            <p:extLst>
              <p:ext uri="{D42A27DB-BD31-4B8C-83A1-F6EECF244321}">
                <p14:modId xmlns:p14="http://schemas.microsoft.com/office/powerpoint/2010/main" val="3422885145"/>
              </p:ext>
            </p:extLst>
          </p:nvPr>
        </p:nvGraphicFramePr>
        <p:xfrm>
          <a:off x="1216113" y="9036293"/>
          <a:ext cx="949844" cy="372905"/>
        </p:xfrm>
        <a:graphic>
          <a:graphicData uri="http://schemas.openxmlformats.org/drawingml/2006/table">
            <a:tbl>
              <a:tblPr>
                <a:tableStyleId>{5C22544A-7EE6-4342-B048-85BDC9FD1C3A}</a:tableStyleId>
              </a:tblPr>
              <a:tblGrid>
                <a:gridCol w="949844">
                  <a:extLst>
                    <a:ext uri="{9D8B030D-6E8A-4147-A177-3AD203B41FA5}">
                      <a16:colId xmlns:a16="http://schemas.microsoft.com/office/drawing/2014/main" val="643873410"/>
                    </a:ext>
                  </a:extLst>
                </a:gridCol>
              </a:tblGrid>
              <a:tr h="370912">
                <a:tc>
                  <a:txBody>
                    <a:bodyPr/>
                    <a:lstStyle/>
                    <a:p>
                      <a:pPr algn="ctr" fontAlgn="b">
                        <a:buNone/>
                      </a:pPr>
                      <a:r>
                        <a:rPr lang="en-GB" sz="1200" u="none" strike="noStrike" dirty="0" err="1">
                          <a:effectLst/>
                        </a:rPr>
                        <a:t>Tortop</a:t>
                      </a:r>
                      <a:r>
                        <a:rPr lang="en-GB" sz="1200" u="none" strike="noStrike" dirty="0">
                          <a:effectLst/>
                        </a:rPr>
                        <a:t>, H.S. (2012)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13" name="Picture 12">
            <a:extLst>
              <a:ext uri="{FF2B5EF4-FFF2-40B4-BE49-F238E27FC236}">
                <a16:creationId xmlns:a16="http://schemas.microsoft.com/office/drawing/2014/main" id="{CC6F8054-953E-24ED-4EA3-9C3583638EE1}"/>
              </a:ext>
            </a:extLst>
          </p:cNvPr>
          <p:cNvPicPr>
            <a:picLocks noChangeAspect="1"/>
          </p:cNvPicPr>
          <p:nvPr/>
        </p:nvPicPr>
        <p:blipFill>
          <a:blip r:embed="rId7">
            <a:alphaModFix amt="35000"/>
          </a:blip>
          <a:stretch>
            <a:fillRect/>
          </a:stretch>
        </p:blipFill>
        <p:spPr>
          <a:xfrm>
            <a:off x="7835648" y="321556"/>
            <a:ext cx="1992497" cy="3052242"/>
          </a:xfrm>
          <a:prstGeom prst="rect">
            <a:avLst/>
          </a:prstGeom>
          <a:ln>
            <a:solidFill>
              <a:srgbClr val="FF0000"/>
            </a:solidFill>
          </a:ln>
        </p:spPr>
      </p:pic>
      <p:sp>
        <p:nvSpPr>
          <p:cNvPr id="14" name="TextBox 13">
            <a:extLst>
              <a:ext uri="{FF2B5EF4-FFF2-40B4-BE49-F238E27FC236}">
                <a16:creationId xmlns:a16="http://schemas.microsoft.com/office/drawing/2014/main" id="{B4D29973-019A-4078-E747-CC679CFEE598}"/>
              </a:ext>
            </a:extLst>
          </p:cNvPr>
          <p:cNvSpPr txBox="1"/>
          <p:nvPr/>
        </p:nvSpPr>
        <p:spPr>
          <a:xfrm>
            <a:off x="8390794" y="3370885"/>
            <a:ext cx="898738" cy="461665"/>
          </a:xfrm>
          <a:prstGeom prst="rect">
            <a:avLst/>
          </a:prstGeom>
          <a:solidFill>
            <a:schemeClr val="accent2">
              <a:lumMod val="20000"/>
              <a:lumOff val="80000"/>
            </a:schemeClr>
          </a:solidFill>
        </p:spPr>
        <p:txBody>
          <a:bodyPr wrap="square">
            <a:spAutoFit/>
          </a:bodyPr>
          <a:lstStyle/>
          <a:p>
            <a:pPr algn="ctr"/>
            <a:r>
              <a:rPr lang="en-GB" sz="1200" dirty="0"/>
              <a:t>Fuller </a:t>
            </a:r>
            <a:r>
              <a:rPr lang="en-GB" sz="1200" i="1" dirty="0"/>
              <a:t>et al</a:t>
            </a:r>
            <a:br>
              <a:rPr lang="en-GB" sz="1200" dirty="0"/>
            </a:br>
            <a:r>
              <a:rPr lang="en-GB" sz="1200" dirty="0"/>
              <a:t>(2017)</a:t>
            </a:r>
          </a:p>
        </p:txBody>
      </p:sp>
      <p:pic>
        <p:nvPicPr>
          <p:cNvPr id="16" name="Picture 15">
            <a:extLst>
              <a:ext uri="{FF2B5EF4-FFF2-40B4-BE49-F238E27FC236}">
                <a16:creationId xmlns:a16="http://schemas.microsoft.com/office/drawing/2014/main" id="{910A4597-B464-2C7F-1D41-88531DFC404F}"/>
              </a:ext>
            </a:extLst>
          </p:cNvPr>
          <p:cNvPicPr>
            <a:picLocks noChangeAspect="1"/>
          </p:cNvPicPr>
          <p:nvPr/>
        </p:nvPicPr>
        <p:blipFill>
          <a:blip r:embed="rId8">
            <a:alphaModFix amt="35000"/>
          </a:blip>
          <a:stretch>
            <a:fillRect/>
          </a:stretch>
        </p:blipFill>
        <p:spPr>
          <a:xfrm>
            <a:off x="14787423" y="5259489"/>
            <a:ext cx="2733009" cy="4353559"/>
          </a:xfrm>
          <a:prstGeom prst="rect">
            <a:avLst/>
          </a:prstGeom>
          <a:ln>
            <a:solidFill>
              <a:srgbClr val="CC99FF"/>
            </a:solidFill>
          </a:ln>
        </p:spPr>
      </p:pic>
      <p:graphicFrame>
        <p:nvGraphicFramePr>
          <p:cNvPr id="17" name="Table 16">
            <a:extLst>
              <a:ext uri="{FF2B5EF4-FFF2-40B4-BE49-F238E27FC236}">
                <a16:creationId xmlns:a16="http://schemas.microsoft.com/office/drawing/2014/main" id="{803B8614-EDC8-5557-90B8-8ADA8CBCA14A}"/>
              </a:ext>
            </a:extLst>
          </p:cNvPr>
          <p:cNvGraphicFramePr>
            <a:graphicFrameLocks noGrp="1"/>
          </p:cNvGraphicFramePr>
          <p:nvPr>
            <p:extLst>
              <p:ext uri="{D42A27DB-BD31-4B8C-83A1-F6EECF244321}">
                <p14:modId xmlns:p14="http://schemas.microsoft.com/office/powerpoint/2010/main" val="4159297127"/>
              </p:ext>
            </p:extLst>
          </p:nvPr>
        </p:nvGraphicFramePr>
        <p:xfrm>
          <a:off x="15679004" y="9455859"/>
          <a:ext cx="1161195" cy="372905"/>
        </p:xfrm>
        <a:graphic>
          <a:graphicData uri="http://schemas.openxmlformats.org/drawingml/2006/table">
            <a:tbl>
              <a:tblPr>
                <a:tableStyleId>{5C22544A-7EE6-4342-B048-85BDC9FD1C3A}</a:tableStyleId>
              </a:tblPr>
              <a:tblGrid>
                <a:gridCol w="1161195">
                  <a:extLst>
                    <a:ext uri="{9D8B030D-6E8A-4147-A177-3AD203B41FA5}">
                      <a16:colId xmlns:a16="http://schemas.microsoft.com/office/drawing/2014/main" val="643873410"/>
                    </a:ext>
                  </a:extLst>
                </a:gridCol>
              </a:tblGrid>
              <a:tr h="370912">
                <a:tc>
                  <a:txBody>
                    <a:bodyPr/>
                    <a:lstStyle/>
                    <a:p>
                      <a:pPr algn="ctr" fontAlgn="b">
                        <a:buNone/>
                      </a:pPr>
                      <a:r>
                        <a:rPr lang="en-GB" sz="1200" u="none" strike="noStrike" dirty="0">
                          <a:effectLst/>
                        </a:rPr>
                        <a:t>Anderson </a:t>
                      </a:r>
                      <a:r>
                        <a:rPr lang="en-GB" sz="1200" i="1" u="none" strike="noStrike" dirty="0">
                          <a:effectLst/>
                        </a:rPr>
                        <a:t>et al</a:t>
                      </a:r>
                      <a:r>
                        <a:rPr lang="en-GB" sz="1200" u="none" strike="noStrike" dirty="0">
                          <a:effectLst/>
                        </a:rPr>
                        <a:t>.</a:t>
                      </a:r>
                    </a:p>
                    <a:p>
                      <a:pPr algn="ctr" fontAlgn="b">
                        <a:buNone/>
                      </a:pPr>
                      <a:r>
                        <a:rPr lang="en-GB" sz="1200" u="none" strike="noStrike" dirty="0">
                          <a:effectLst/>
                        </a:rPr>
                        <a:t> (2006)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19" name="Picture 18">
            <a:extLst>
              <a:ext uri="{FF2B5EF4-FFF2-40B4-BE49-F238E27FC236}">
                <a16:creationId xmlns:a16="http://schemas.microsoft.com/office/drawing/2014/main" id="{7857318E-65BA-1662-6F58-590FB7875731}"/>
              </a:ext>
            </a:extLst>
          </p:cNvPr>
          <p:cNvPicPr>
            <a:picLocks noChangeAspect="1"/>
          </p:cNvPicPr>
          <p:nvPr/>
        </p:nvPicPr>
        <p:blipFill>
          <a:blip r:embed="rId9">
            <a:alphaModFix amt="35000"/>
          </a:blip>
          <a:stretch>
            <a:fillRect/>
          </a:stretch>
        </p:blipFill>
        <p:spPr>
          <a:xfrm>
            <a:off x="3913421" y="6013970"/>
            <a:ext cx="2672136" cy="3462822"/>
          </a:xfrm>
          <a:prstGeom prst="rect">
            <a:avLst/>
          </a:prstGeom>
        </p:spPr>
      </p:pic>
      <p:sp>
        <p:nvSpPr>
          <p:cNvPr id="4" name="Rectangle 3">
            <a:extLst>
              <a:ext uri="{FF2B5EF4-FFF2-40B4-BE49-F238E27FC236}">
                <a16:creationId xmlns:a16="http://schemas.microsoft.com/office/drawing/2014/main" id="{06091145-7080-4142-B00F-32D0F9182F60}"/>
              </a:ext>
            </a:extLst>
          </p:cNvPr>
          <p:cNvSpPr/>
          <p:nvPr/>
        </p:nvSpPr>
        <p:spPr>
          <a:xfrm>
            <a:off x="4217223" y="4723284"/>
            <a:ext cx="8824595" cy="1384995"/>
          </a:xfrm>
          <a:prstGeom prst="rect">
            <a:avLst/>
          </a:prstGeom>
          <a:noFill/>
        </p:spPr>
        <p:txBody>
          <a:bodyPr wrap="none" lIns="137160" tIns="68580" rIns="137160" bIns="68580">
            <a:spAutoFit/>
          </a:bodyPr>
          <a:lstStyle/>
          <a:p>
            <a:pPr algn="ctr"/>
            <a:r>
              <a:rPr lang="en-GB" sz="81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Dreaming Outloud Pro" panose="03050502040302030504" pitchFamily="66" charset="0"/>
                <a:cs typeface="Dreaming Outloud Pro" panose="03050502040302030504" pitchFamily="66" charset="0"/>
              </a:rPr>
              <a:t>Impact on Teachers</a:t>
            </a:r>
          </a:p>
        </p:txBody>
      </p:sp>
      <p:graphicFrame>
        <p:nvGraphicFramePr>
          <p:cNvPr id="20" name="Table 19">
            <a:extLst>
              <a:ext uri="{FF2B5EF4-FFF2-40B4-BE49-F238E27FC236}">
                <a16:creationId xmlns:a16="http://schemas.microsoft.com/office/drawing/2014/main" id="{7BBD546C-F6EC-52D1-070A-827685470BA9}"/>
              </a:ext>
            </a:extLst>
          </p:cNvPr>
          <p:cNvGraphicFramePr>
            <a:graphicFrameLocks noGrp="1"/>
          </p:cNvGraphicFramePr>
          <p:nvPr>
            <p:extLst>
              <p:ext uri="{D42A27DB-BD31-4B8C-83A1-F6EECF244321}">
                <p14:modId xmlns:p14="http://schemas.microsoft.com/office/powerpoint/2010/main" val="3494038856"/>
              </p:ext>
            </p:extLst>
          </p:nvPr>
        </p:nvGraphicFramePr>
        <p:xfrm>
          <a:off x="4629218" y="9413025"/>
          <a:ext cx="1161195" cy="372905"/>
        </p:xfrm>
        <a:graphic>
          <a:graphicData uri="http://schemas.openxmlformats.org/drawingml/2006/table">
            <a:tbl>
              <a:tblPr>
                <a:tableStyleId>{5C22544A-7EE6-4342-B048-85BDC9FD1C3A}</a:tableStyleId>
              </a:tblPr>
              <a:tblGrid>
                <a:gridCol w="1161195">
                  <a:extLst>
                    <a:ext uri="{9D8B030D-6E8A-4147-A177-3AD203B41FA5}">
                      <a16:colId xmlns:a16="http://schemas.microsoft.com/office/drawing/2014/main" val="643873410"/>
                    </a:ext>
                  </a:extLst>
                </a:gridCol>
              </a:tblGrid>
              <a:tr h="370912">
                <a:tc>
                  <a:txBody>
                    <a:bodyPr/>
                    <a:lstStyle/>
                    <a:p>
                      <a:pPr algn="ctr" fontAlgn="b">
                        <a:buNone/>
                      </a:pPr>
                      <a:r>
                        <a:rPr lang="en-GB" sz="1200" u="none" strike="noStrike" dirty="0">
                          <a:effectLst/>
                        </a:rPr>
                        <a:t>Steward, A.</a:t>
                      </a:r>
                    </a:p>
                    <a:p>
                      <a:pPr algn="ctr" fontAlgn="b">
                        <a:buNone/>
                      </a:pPr>
                      <a:r>
                        <a:rPr lang="en-GB" sz="1200" u="none" strike="noStrike" dirty="0">
                          <a:effectLst/>
                        </a:rPr>
                        <a:t> (2008)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grpSp>
        <p:nvGrpSpPr>
          <p:cNvPr id="21" name="Group 20">
            <a:extLst>
              <a:ext uri="{FF2B5EF4-FFF2-40B4-BE49-F238E27FC236}">
                <a16:creationId xmlns:a16="http://schemas.microsoft.com/office/drawing/2014/main" id="{3445FF29-66DF-27BA-121A-F56124790D9F}"/>
              </a:ext>
            </a:extLst>
          </p:cNvPr>
          <p:cNvGrpSpPr/>
          <p:nvPr/>
        </p:nvGrpSpPr>
        <p:grpSpPr>
          <a:xfrm>
            <a:off x="14411351" y="655905"/>
            <a:ext cx="10092434" cy="5977005"/>
            <a:chOff x="-8064251" y="-185157"/>
            <a:chExt cx="11800883" cy="1607915"/>
          </a:xfrm>
        </p:grpSpPr>
        <p:sp>
          <p:nvSpPr>
            <p:cNvPr id="22" name="Freeform 5">
              <a:extLst>
                <a:ext uri="{FF2B5EF4-FFF2-40B4-BE49-F238E27FC236}">
                  <a16:creationId xmlns:a16="http://schemas.microsoft.com/office/drawing/2014/main" id="{46F941F0-7F07-56D4-F246-89B6E2D937DE}"/>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23" name="TextBox 22">
              <a:extLst>
                <a:ext uri="{FF2B5EF4-FFF2-40B4-BE49-F238E27FC236}">
                  <a16:creationId xmlns:a16="http://schemas.microsoft.com/office/drawing/2014/main" id="{72B88FD7-35C9-E6C9-4652-49D77671AC50}"/>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24" name="Group 23">
            <a:extLst>
              <a:ext uri="{FF2B5EF4-FFF2-40B4-BE49-F238E27FC236}">
                <a16:creationId xmlns:a16="http://schemas.microsoft.com/office/drawing/2014/main" id="{3D2286FE-C503-1F84-D35A-9B492D0865FF}"/>
              </a:ext>
            </a:extLst>
          </p:cNvPr>
          <p:cNvGrpSpPr/>
          <p:nvPr/>
        </p:nvGrpSpPr>
        <p:grpSpPr>
          <a:xfrm>
            <a:off x="14542932" y="732338"/>
            <a:ext cx="2942975" cy="4123204"/>
            <a:chOff x="0" y="0"/>
            <a:chExt cx="3590102" cy="1301506"/>
          </a:xfrm>
        </p:grpSpPr>
        <p:sp>
          <p:nvSpPr>
            <p:cNvPr id="25" name="Freeform 8">
              <a:extLst>
                <a:ext uri="{FF2B5EF4-FFF2-40B4-BE49-F238E27FC236}">
                  <a16:creationId xmlns:a16="http://schemas.microsoft.com/office/drawing/2014/main" id="{B8EA6237-54A3-C5AD-73B2-A943C160FC00}"/>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26" name="TextBox 25">
              <a:extLst>
                <a:ext uri="{FF2B5EF4-FFF2-40B4-BE49-F238E27FC236}">
                  <a16:creationId xmlns:a16="http://schemas.microsoft.com/office/drawing/2014/main" id="{76913843-EDCE-D89B-4B1D-976A9BC12F15}"/>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27" name="TextBox 11">
            <a:extLst>
              <a:ext uri="{FF2B5EF4-FFF2-40B4-BE49-F238E27FC236}">
                <a16:creationId xmlns:a16="http://schemas.microsoft.com/office/drawing/2014/main" id="{F6762005-0BE4-3C16-2DB6-D5A3CAA84323}"/>
              </a:ext>
            </a:extLst>
          </p:cNvPr>
          <p:cNvSpPr txBox="1"/>
          <p:nvPr/>
        </p:nvSpPr>
        <p:spPr>
          <a:xfrm>
            <a:off x="14771381" y="1308164"/>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28" name="Rectangle 3">
            <a:extLst>
              <a:ext uri="{FF2B5EF4-FFF2-40B4-BE49-F238E27FC236}">
                <a16:creationId xmlns:a16="http://schemas.microsoft.com/office/drawing/2014/main" id="{A1FD8C80-80C9-21CE-B802-5D4CBDFBBAD2}"/>
              </a:ext>
            </a:extLst>
          </p:cNvPr>
          <p:cNvSpPr>
            <a:spLocks noChangeArrowheads="1"/>
          </p:cNvSpPr>
          <p:nvPr/>
        </p:nvSpPr>
        <p:spPr bwMode="auto">
          <a:xfrm>
            <a:off x="14628260" y="1778278"/>
            <a:ext cx="266682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Anderson </a:t>
            </a:r>
            <a:r>
              <a:rPr lang="en-GB" altLang="en-US" sz="1400" i="1" dirty="0">
                <a:solidFill>
                  <a:schemeClr val="bg1"/>
                </a:solidFill>
                <a:latin typeface="Kermit" panose="020F0503040000060003" pitchFamily="34" charset="0"/>
              </a:rPr>
              <a:t>et al </a:t>
            </a:r>
            <a:r>
              <a:rPr lang="en-GB" altLang="en-US" sz="1400" dirty="0">
                <a:solidFill>
                  <a:schemeClr val="bg1"/>
                </a:solidFill>
                <a:latin typeface="Kermit" panose="020F0503040000060003" pitchFamily="34" charset="0"/>
              </a:rPr>
              <a:t>(2006)</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Behrendt and Franklin (2014)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Deschamps </a:t>
            </a:r>
            <a:r>
              <a:rPr lang="en-GB" altLang="en-US" sz="1400" i="1" dirty="0">
                <a:solidFill>
                  <a:schemeClr val="bg1"/>
                </a:solidFill>
                <a:latin typeface="Kermit" panose="020F0503040000060003" pitchFamily="34" charset="0"/>
              </a:rPr>
              <a:t>et al </a:t>
            </a:r>
            <a:r>
              <a:rPr lang="en-GB" altLang="en-US" sz="1400" dirty="0">
                <a:solidFill>
                  <a:schemeClr val="bg1"/>
                </a:solidFill>
                <a:latin typeface="Kermit" panose="020F0503040000060003" pitchFamily="34" charset="0"/>
              </a:rPr>
              <a:t>(2022)</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Ellis </a:t>
            </a:r>
            <a:r>
              <a:rPr lang="en-GB" altLang="en-US" sz="1400" i="1" dirty="0">
                <a:solidFill>
                  <a:schemeClr val="bg1"/>
                </a:solidFill>
                <a:latin typeface="Kermit" panose="020F0503040000060003" pitchFamily="34" charset="0"/>
              </a:rPr>
              <a:t>et al </a:t>
            </a:r>
            <a:r>
              <a:rPr lang="en-GB" altLang="en-US" sz="1400" dirty="0">
                <a:solidFill>
                  <a:schemeClr val="bg1"/>
                </a:solidFill>
                <a:latin typeface="Kermit" panose="020F0503040000060003" pitchFamily="34" charset="0"/>
              </a:rPr>
              <a:t>(2024)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ESTYN (2023)</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Fu</a:t>
            </a:r>
            <a:r>
              <a:rPr kumimoji="0" lang="en-GB" altLang="en-US" sz="1400" i="0" u="none" strike="noStrike" cap="none" normalizeH="0" baseline="0" dirty="0">
                <a:ln>
                  <a:noFill/>
                </a:ln>
                <a:solidFill>
                  <a:schemeClr val="bg1"/>
                </a:solidFill>
                <a:effectLst/>
                <a:latin typeface="Kermit" panose="020F0503040000060003" pitchFamily="34" charset="0"/>
              </a:rPr>
              <a:t>ller et al (2017)</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Sanchez-Fuster (2023)</a:t>
            </a:r>
            <a:endParaRPr kumimoji="0" lang="en-GB" altLang="en-US" sz="1400" i="0" u="none" strike="noStrike" cap="none" normalizeH="0" baseline="0" dirty="0">
              <a:ln>
                <a:noFill/>
              </a:ln>
              <a:solidFill>
                <a:schemeClr val="bg1"/>
              </a:solidFill>
              <a:effectLst/>
              <a:latin typeface="Kermit" panose="020F05030400000600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Steward (2008)</a:t>
            </a:r>
            <a:r>
              <a:rPr kumimoji="0" lang="en-GB" altLang="en-US" sz="1400" i="0" u="none" strike="noStrike" cap="none" normalizeH="0" baseline="0" dirty="0">
                <a:ln>
                  <a:noFill/>
                </a:ln>
                <a:solidFill>
                  <a:schemeClr val="bg1"/>
                </a:solidFill>
                <a:effectLst/>
                <a:latin typeface="Kermit" panose="020F0503040000060003"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err="1">
                <a:solidFill>
                  <a:schemeClr val="bg1"/>
                </a:solidFill>
                <a:latin typeface="Kermit" panose="020F0503040000060003" pitchFamily="34" charset="0"/>
              </a:rPr>
              <a:t>Tortop</a:t>
            </a:r>
            <a:r>
              <a:rPr lang="en-GB" altLang="en-US" sz="1400" dirty="0">
                <a:solidFill>
                  <a:schemeClr val="bg1"/>
                </a:solidFill>
                <a:latin typeface="Kermit" panose="020F0503040000060003" pitchFamily="34" charset="0"/>
              </a:rPr>
              <a:t> (2012)</a:t>
            </a:r>
            <a:endParaRPr kumimoji="0" lang="en-US" altLang="en-US" sz="1400" i="0" u="none" strike="noStrike" cap="none" normalizeH="0" baseline="0" dirty="0">
              <a:ln>
                <a:noFill/>
              </a:ln>
              <a:solidFill>
                <a:schemeClr val="bg1"/>
              </a:solidFill>
              <a:effectLst/>
              <a:latin typeface="Kermit" panose="020F0503040000060003" pitchFamily="34" charset="0"/>
            </a:endParaRPr>
          </a:p>
        </p:txBody>
      </p:sp>
      <p:pic>
        <p:nvPicPr>
          <p:cNvPr id="30" name="Picture 29">
            <a:extLst>
              <a:ext uri="{FF2B5EF4-FFF2-40B4-BE49-F238E27FC236}">
                <a16:creationId xmlns:a16="http://schemas.microsoft.com/office/drawing/2014/main" id="{D97C0C24-0D29-3D6E-DA3C-B0C890196828}"/>
              </a:ext>
            </a:extLst>
          </p:cNvPr>
          <p:cNvPicPr>
            <a:picLocks noChangeAspect="1"/>
          </p:cNvPicPr>
          <p:nvPr/>
        </p:nvPicPr>
        <p:blipFill>
          <a:blip r:embed="rId10">
            <a:alphaModFix amt="35000"/>
          </a:blip>
          <a:stretch>
            <a:fillRect/>
          </a:stretch>
        </p:blipFill>
        <p:spPr>
          <a:xfrm>
            <a:off x="7686774" y="5959479"/>
            <a:ext cx="2463758" cy="3511710"/>
          </a:xfrm>
          <a:prstGeom prst="rect">
            <a:avLst/>
          </a:prstGeom>
          <a:ln>
            <a:solidFill>
              <a:srgbClr val="CC99FF"/>
            </a:solidFill>
          </a:ln>
        </p:spPr>
      </p:pic>
      <p:graphicFrame>
        <p:nvGraphicFramePr>
          <p:cNvPr id="31" name="Table 30">
            <a:extLst>
              <a:ext uri="{FF2B5EF4-FFF2-40B4-BE49-F238E27FC236}">
                <a16:creationId xmlns:a16="http://schemas.microsoft.com/office/drawing/2014/main" id="{B66DB1E0-D787-B02D-D143-597836C30D80}"/>
              </a:ext>
            </a:extLst>
          </p:cNvPr>
          <p:cNvGraphicFramePr>
            <a:graphicFrameLocks noGrp="1"/>
          </p:cNvGraphicFramePr>
          <p:nvPr>
            <p:extLst>
              <p:ext uri="{D42A27DB-BD31-4B8C-83A1-F6EECF244321}">
                <p14:modId xmlns:p14="http://schemas.microsoft.com/office/powerpoint/2010/main" val="3658085515"/>
              </p:ext>
            </p:extLst>
          </p:nvPr>
        </p:nvGraphicFramePr>
        <p:xfrm>
          <a:off x="8194658" y="9479044"/>
          <a:ext cx="1406132" cy="372905"/>
        </p:xfrm>
        <a:graphic>
          <a:graphicData uri="http://schemas.openxmlformats.org/drawingml/2006/table">
            <a:tbl>
              <a:tblPr>
                <a:tableStyleId>{5C22544A-7EE6-4342-B048-85BDC9FD1C3A}</a:tableStyleId>
              </a:tblPr>
              <a:tblGrid>
                <a:gridCol w="1406132">
                  <a:extLst>
                    <a:ext uri="{9D8B030D-6E8A-4147-A177-3AD203B41FA5}">
                      <a16:colId xmlns:a16="http://schemas.microsoft.com/office/drawing/2014/main" val="643873410"/>
                    </a:ext>
                  </a:extLst>
                </a:gridCol>
              </a:tblGrid>
              <a:tr h="266631">
                <a:tc>
                  <a:txBody>
                    <a:bodyPr/>
                    <a:lstStyle/>
                    <a:p>
                      <a:pPr algn="ctr" fontAlgn="b">
                        <a:buNone/>
                      </a:pPr>
                      <a:r>
                        <a:rPr lang="en-GB" sz="1200" u="none" strike="noStrike" dirty="0">
                          <a:effectLst/>
                        </a:rPr>
                        <a:t>Sanchez-Fuster </a:t>
                      </a:r>
                      <a:r>
                        <a:rPr lang="en-GB" sz="1200" i="1" u="none" strike="noStrike" dirty="0">
                          <a:effectLst/>
                        </a:rPr>
                        <a:t>et al</a:t>
                      </a:r>
                    </a:p>
                    <a:p>
                      <a:pPr algn="ctr" fontAlgn="b">
                        <a:buNone/>
                      </a:pPr>
                      <a:r>
                        <a:rPr lang="en-GB" sz="1200" u="none" strike="noStrike" dirty="0">
                          <a:effectLst/>
                        </a:rPr>
                        <a:t> (2023) </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33" name="Picture 32">
            <a:extLst>
              <a:ext uri="{FF2B5EF4-FFF2-40B4-BE49-F238E27FC236}">
                <a16:creationId xmlns:a16="http://schemas.microsoft.com/office/drawing/2014/main" id="{1F79EA75-15D1-2AC6-3BC6-1824C33DB91B}"/>
              </a:ext>
            </a:extLst>
          </p:cNvPr>
          <p:cNvPicPr>
            <a:picLocks noChangeAspect="1"/>
          </p:cNvPicPr>
          <p:nvPr/>
        </p:nvPicPr>
        <p:blipFill>
          <a:blip r:embed="rId11">
            <a:alphaModFix amt="35000"/>
          </a:blip>
          <a:stretch>
            <a:fillRect/>
          </a:stretch>
        </p:blipFill>
        <p:spPr>
          <a:xfrm>
            <a:off x="11214774" y="5970337"/>
            <a:ext cx="2439419" cy="3529109"/>
          </a:xfrm>
          <a:prstGeom prst="rect">
            <a:avLst/>
          </a:prstGeom>
        </p:spPr>
      </p:pic>
      <p:graphicFrame>
        <p:nvGraphicFramePr>
          <p:cNvPr id="34" name="Table 33">
            <a:extLst>
              <a:ext uri="{FF2B5EF4-FFF2-40B4-BE49-F238E27FC236}">
                <a16:creationId xmlns:a16="http://schemas.microsoft.com/office/drawing/2014/main" id="{46AB32C7-9A4C-B5E8-D8CD-4A022EF2FAAC}"/>
              </a:ext>
            </a:extLst>
          </p:cNvPr>
          <p:cNvGraphicFramePr>
            <a:graphicFrameLocks noGrp="1"/>
          </p:cNvGraphicFramePr>
          <p:nvPr>
            <p:extLst>
              <p:ext uri="{D42A27DB-BD31-4B8C-83A1-F6EECF244321}">
                <p14:modId xmlns:p14="http://schemas.microsoft.com/office/powerpoint/2010/main" val="1028259136"/>
              </p:ext>
            </p:extLst>
          </p:nvPr>
        </p:nvGraphicFramePr>
        <p:xfrm>
          <a:off x="11767307" y="9471189"/>
          <a:ext cx="1406132" cy="372905"/>
        </p:xfrm>
        <a:graphic>
          <a:graphicData uri="http://schemas.openxmlformats.org/drawingml/2006/table">
            <a:tbl>
              <a:tblPr>
                <a:tableStyleId>{5C22544A-7EE6-4342-B048-85BDC9FD1C3A}</a:tableStyleId>
              </a:tblPr>
              <a:tblGrid>
                <a:gridCol w="1406132">
                  <a:extLst>
                    <a:ext uri="{9D8B030D-6E8A-4147-A177-3AD203B41FA5}">
                      <a16:colId xmlns:a16="http://schemas.microsoft.com/office/drawing/2014/main" val="643873410"/>
                    </a:ext>
                  </a:extLst>
                </a:gridCol>
              </a:tblGrid>
              <a:tr h="266631">
                <a:tc>
                  <a:txBody>
                    <a:bodyPr/>
                    <a:lstStyle/>
                    <a:p>
                      <a:pPr algn="ctr" fontAlgn="b">
                        <a:buNone/>
                      </a:pPr>
                      <a:r>
                        <a:rPr lang="en-GB" sz="1200" u="none" strike="noStrike" dirty="0">
                          <a:effectLst/>
                        </a:rPr>
                        <a:t>Deschamps </a:t>
                      </a:r>
                      <a:r>
                        <a:rPr lang="en-GB" sz="1200" i="1" u="none" strike="noStrike" dirty="0">
                          <a:effectLst/>
                        </a:rPr>
                        <a:t>et al </a:t>
                      </a:r>
                      <a:br>
                        <a:rPr lang="en-GB" sz="1200" u="none" strike="noStrike" dirty="0">
                          <a:effectLst/>
                        </a:rPr>
                      </a:br>
                      <a:r>
                        <a:rPr lang="en-GB" sz="1200" u="none" strike="noStrike" dirty="0">
                          <a:effectLst/>
                        </a:rPr>
                        <a:t>(2022)</a:t>
                      </a:r>
                      <a:endParaRPr lang="en-GB" sz="1200" b="0" i="0" u="none" strike="noStrike" dirty="0">
                        <a:solidFill>
                          <a:srgbClr val="000000"/>
                        </a:solidFill>
                        <a:effectLst/>
                        <a:latin typeface="Aptos Narrow" panose="020B0004020202020204" pitchFamily="34" charset="0"/>
                      </a:endParaRPr>
                    </a:p>
                  </a:txBody>
                  <a:tcPr marL="7145" marR="7145" marT="7145" marB="0" anchor="b">
                    <a:solidFill>
                      <a:schemeClr val="accent4">
                        <a:lumMod val="20000"/>
                        <a:lumOff val="80000"/>
                      </a:schemeClr>
                    </a:solidFill>
                  </a:tcPr>
                </a:tc>
                <a:extLst>
                  <a:ext uri="{0D108BD9-81ED-4DB2-BD59-A6C34878D82A}">
                    <a16:rowId xmlns:a16="http://schemas.microsoft.com/office/drawing/2014/main" val="2016937999"/>
                  </a:ext>
                </a:extLst>
              </a:tr>
            </a:tbl>
          </a:graphicData>
        </a:graphic>
      </p:graphicFrame>
      <p:pic>
        <p:nvPicPr>
          <p:cNvPr id="36" name="Picture 35">
            <a:extLst>
              <a:ext uri="{FF2B5EF4-FFF2-40B4-BE49-F238E27FC236}">
                <a16:creationId xmlns:a16="http://schemas.microsoft.com/office/drawing/2014/main" id="{AE753B34-8CE8-7883-CC24-0E39F0C588C0}"/>
              </a:ext>
            </a:extLst>
          </p:cNvPr>
          <p:cNvPicPr>
            <a:picLocks noChangeAspect="1"/>
          </p:cNvPicPr>
          <p:nvPr/>
        </p:nvPicPr>
        <p:blipFill>
          <a:blip r:embed="rId12">
            <a:alphaModFix amt="35000"/>
          </a:blip>
          <a:stretch>
            <a:fillRect/>
          </a:stretch>
        </p:blipFill>
        <p:spPr>
          <a:xfrm>
            <a:off x="11006128" y="299709"/>
            <a:ext cx="2222552" cy="3168227"/>
          </a:xfrm>
          <a:prstGeom prst="rect">
            <a:avLst/>
          </a:prstGeom>
          <a:ln>
            <a:solidFill>
              <a:srgbClr val="FF0000"/>
            </a:solidFill>
          </a:ln>
        </p:spPr>
      </p:pic>
      <p:sp>
        <p:nvSpPr>
          <p:cNvPr id="37" name="TextBox 36">
            <a:extLst>
              <a:ext uri="{FF2B5EF4-FFF2-40B4-BE49-F238E27FC236}">
                <a16:creationId xmlns:a16="http://schemas.microsoft.com/office/drawing/2014/main" id="{DDFD2CAE-34E7-9A14-A792-B3E340A57E0E}"/>
              </a:ext>
            </a:extLst>
          </p:cNvPr>
          <p:cNvSpPr txBox="1"/>
          <p:nvPr/>
        </p:nvSpPr>
        <p:spPr>
          <a:xfrm>
            <a:off x="11668035" y="3394680"/>
            <a:ext cx="898738" cy="461665"/>
          </a:xfrm>
          <a:prstGeom prst="rect">
            <a:avLst/>
          </a:prstGeom>
          <a:solidFill>
            <a:schemeClr val="accent2">
              <a:lumMod val="20000"/>
              <a:lumOff val="80000"/>
            </a:schemeClr>
          </a:solidFill>
        </p:spPr>
        <p:txBody>
          <a:bodyPr wrap="square">
            <a:spAutoFit/>
          </a:bodyPr>
          <a:lstStyle/>
          <a:p>
            <a:pPr algn="ctr"/>
            <a:r>
              <a:rPr lang="en-GB" sz="1200" dirty="0"/>
              <a:t>Ellis </a:t>
            </a:r>
            <a:r>
              <a:rPr lang="en-GB" sz="1200" i="1" dirty="0"/>
              <a:t>et al</a:t>
            </a:r>
            <a:br>
              <a:rPr lang="en-GB" sz="1200" dirty="0"/>
            </a:br>
            <a:r>
              <a:rPr lang="en-GB" sz="1200" dirty="0"/>
              <a:t>(2024)</a:t>
            </a:r>
          </a:p>
        </p:txBody>
      </p:sp>
      <p:pic>
        <p:nvPicPr>
          <p:cNvPr id="38" name="Picture 37">
            <a:extLst>
              <a:ext uri="{FF2B5EF4-FFF2-40B4-BE49-F238E27FC236}">
                <a16:creationId xmlns:a16="http://schemas.microsoft.com/office/drawing/2014/main" id="{44EC78BC-64BD-F6E6-4F5C-C830387BE940}"/>
              </a:ext>
            </a:extLst>
          </p:cNvPr>
          <p:cNvPicPr>
            <a:picLocks noChangeAspect="1"/>
          </p:cNvPicPr>
          <p:nvPr/>
        </p:nvPicPr>
        <p:blipFill>
          <a:blip r:embed="rId13">
            <a:alphaModFix/>
          </a:blip>
          <a:stretch>
            <a:fillRect/>
          </a:stretch>
        </p:blipFill>
        <p:spPr>
          <a:xfrm>
            <a:off x="5809886" y="655905"/>
            <a:ext cx="6172200" cy="7798524"/>
          </a:xfrm>
          <a:custGeom>
            <a:avLst/>
            <a:gdLst>
              <a:gd name="connsiteX0" fmla="*/ 0 w 6172200"/>
              <a:gd name="connsiteY0" fmla="*/ 0 h 7798524"/>
              <a:gd name="connsiteX1" fmla="*/ 6172200 w 6172200"/>
              <a:gd name="connsiteY1" fmla="*/ 0 h 7798524"/>
              <a:gd name="connsiteX2" fmla="*/ 6172200 w 6172200"/>
              <a:gd name="connsiteY2" fmla="*/ 7798524 h 7798524"/>
              <a:gd name="connsiteX3" fmla="*/ 0 w 6172200"/>
              <a:gd name="connsiteY3" fmla="*/ 7798524 h 7798524"/>
              <a:gd name="connsiteX4" fmla="*/ 0 w 6172200"/>
              <a:gd name="connsiteY4" fmla="*/ 0 h 77985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72200" h="7798524" fill="none" extrusionOk="0">
                <a:moveTo>
                  <a:pt x="0" y="0"/>
                </a:moveTo>
                <a:cubicBezTo>
                  <a:pt x="2001755" y="158611"/>
                  <a:pt x="3252545" y="-6678"/>
                  <a:pt x="6172200" y="0"/>
                </a:cubicBezTo>
                <a:cubicBezTo>
                  <a:pt x="6204067" y="2875230"/>
                  <a:pt x="6328111" y="3905873"/>
                  <a:pt x="6172200" y="7798524"/>
                </a:cubicBezTo>
                <a:cubicBezTo>
                  <a:pt x="3449232" y="7634169"/>
                  <a:pt x="1352391" y="7768113"/>
                  <a:pt x="0" y="7798524"/>
                </a:cubicBezTo>
                <a:cubicBezTo>
                  <a:pt x="86210" y="6885870"/>
                  <a:pt x="67805" y="2632840"/>
                  <a:pt x="0" y="0"/>
                </a:cubicBezTo>
                <a:close/>
              </a:path>
              <a:path w="6172200" h="7798524" stroke="0" extrusionOk="0">
                <a:moveTo>
                  <a:pt x="0" y="0"/>
                </a:moveTo>
                <a:cubicBezTo>
                  <a:pt x="2944556" y="-39053"/>
                  <a:pt x="3617787" y="-36778"/>
                  <a:pt x="6172200" y="0"/>
                </a:cubicBezTo>
                <a:cubicBezTo>
                  <a:pt x="6231556" y="2995296"/>
                  <a:pt x="6182026" y="5789179"/>
                  <a:pt x="6172200" y="7798524"/>
                </a:cubicBezTo>
                <a:cubicBezTo>
                  <a:pt x="4255904" y="7711243"/>
                  <a:pt x="1403780" y="7649278"/>
                  <a:pt x="0" y="7798524"/>
                </a:cubicBezTo>
                <a:cubicBezTo>
                  <a:pt x="-148464" y="6580067"/>
                  <a:pt x="-26157" y="3786874"/>
                  <a:pt x="0" y="0"/>
                </a:cubicBezTo>
                <a:close/>
              </a:path>
            </a:pathLst>
          </a:custGeom>
          <a:ln w="38100">
            <a:solidFill>
              <a:srgbClr val="FFC000"/>
            </a:solidFill>
            <a:extLst>
              <a:ext uri="{C807C97D-BFC1-408E-A445-0C87EB9F89A2}">
                <ask:lineSketchStyleProps xmlns:ask="http://schemas.microsoft.com/office/drawing/2018/sketchyshapes" sd="649208702">
                  <a:prstGeom prst="rect">
                    <a:avLst/>
                  </a:prstGeom>
                  <ask:type>
                    <ask:lineSketchCurved/>
                  </ask:type>
                </ask:lineSketchStyleProps>
              </a:ext>
            </a:extLst>
          </a:ln>
        </p:spPr>
      </p:pic>
      <p:graphicFrame>
        <p:nvGraphicFramePr>
          <p:cNvPr id="39" name="Table 38">
            <a:extLst>
              <a:ext uri="{FF2B5EF4-FFF2-40B4-BE49-F238E27FC236}">
                <a16:creationId xmlns:a16="http://schemas.microsoft.com/office/drawing/2014/main" id="{26FD6DDA-FB58-E715-89F0-E9F4C245CAE6}"/>
              </a:ext>
            </a:extLst>
          </p:cNvPr>
          <p:cNvGraphicFramePr>
            <a:graphicFrameLocks noGrp="1"/>
          </p:cNvGraphicFramePr>
          <p:nvPr>
            <p:extLst>
              <p:ext uri="{D42A27DB-BD31-4B8C-83A1-F6EECF244321}">
                <p14:modId xmlns:p14="http://schemas.microsoft.com/office/powerpoint/2010/main" val="2656525970"/>
              </p:ext>
            </p:extLst>
          </p:nvPr>
        </p:nvGraphicFramePr>
        <p:xfrm>
          <a:off x="7835648" y="7969615"/>
          <a:ext cx="2057399" cy="838199"/>
        </p:xfrm>
        <a:graphic>
          <a:graphicData uri="http://schemas.openxmlformats.org/drawingml/2006/table">
            <a:tbl>
              <a:tblPr>
                <a:tableStyleId>{5C22544A-7EE6-4342-B048-85BDC9FD1C3A}</a:tableStyleId>
              </a:tblPr>
              <a:tblGrid>
                <a:gridCol w="2057399">
                  <a:extLst>
                    <a:ext uri="{9D8B030D-6E8A-4147-A177-3AD203B41FA5}">
                      <a16:colId xmlns:a16="http://schemas.microsoft.com/office/drawing/2014/main" val="643873410"/>
                    </a:ext>
                  </a:extLst>
                </a:gridCol>
              </a:tblGrid>
              <a:tr h="838199">
                <a:tc>
                  <a:txBody>
                    <a:bodyPr/>
                    <a:lstStyle/>
                    <a:p>
                      <a:pPr algn="ctr" fontAlgn="b">
                        <a:buNone/>
                      </a:pPr>
                      <a:r>
                        <a:rPr lang="en-GB" sz="2000" b="1" u="none" strike="noStrike" dirty="0">
                          <a:effectLst/>
                          <a:latin typeface="Kermit" panose="020F0503040000060003" pitchFamily="34" charset="0"/>
                        </a:rPr>
                        <a:t>Marchant </a:t>
                      </a:r>
                      <a:r>
                        <a:rPr lang="en-GB" sz="2000" b="1" i="1" u="none" strike="noStrike" dirty="0">
                          <a:effectLst/>
                          <a:latin typeface="Kermit" panose="020F0503040000060003" pitchFamily="34" charset="0"/>
                        </a:rPr>
                        <a:t>et al </a:t>
                      </a:r>
                    </a:p>
                    <a:p>
                      <a:pPr algn="ctr" fontAlgn="b">
                        <a:buNone/>
                      </a:pPr>
                      <a:r>
                        <a:rPr lang="en-GB" sz="2000" b="1" u="none" strike="noStrike" dirty="0">
                          <a:effectLst/>
                          <a:latin typeface="Kermit" panose="020F0503040000060003" pitchFamily="34" charset="0"/>
                        </a:rPr>
                        <a:t>(2019)</a:t>
                      </a:r>
                    </a:p>
                    <a:p>
                      <a:pPr algn="ctr" fontAlgn="b">
                        <a:buNone/>
                      </a:pPr>
                      <a:endParaRPr lang="en-GB" sz="1200" b="1" i="0" u="none" strike="noStrike" dirty="0">
                        <a:solidFill>
                          <a:srgbClr val="000000"/>
                        </a:solidFill>
                        <a:effectLst/>
                        <a:latin typeface="Kermit" panose="020F0503040000060003" pitchFamily="34" charset="0"/>
                      </a:endParaRPr>
                    </a:p>
                  </a:txBody>
                  <a:tcPr marL="7145" marR="7145" marT="7145"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2016937999"/>
                  </a:ext>
                </a:extLst>
              </a:tr>
            </a:tbl>
          </a:graphicData>
        </a:graphic>
      </p:graphicFrame>
    </p:spTree>
    <p:extLst>
      <p:ext uri="{BB962C8B-B14F-4D97-AF65-F5344CB8AC3E}">
        <p14:creationId xmlns:p14="http://schemas.microsoft.com/office/powerpoint/2010/main" val="3425426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2000"/>
                                        <p:tgtEl>
                                          <p:spTgt spid="38"/>
                                        </p:tgtEl>
                                      </p:cBhvr>
                                    </p:animEffect>
                                    <p:anim calcmode="lin" valueType="num">
                                      <p:cBhvr>
                                        <p:cTn id="8" dur="2000" fill="hold"/>
                                        <p:tgtEl>
                                          <p:spTgt spid="38"/>
                                        </p:tgtEl>
                                        <p:attrNameLst>
                                          <p:attrName>ppt_w</p:attrName>
                                        </p:attrNameLst>
                                      </p:cBhvr>
                                      <p:tavLst>
                                        <p:tav tm="0" fmla="#ppt_w*sin(2.5*pi*$)">
                                          <p:val>
                                            <p:fltVal val="0"/>
                                          </p:val>
                                        </p:tav>
                                        <p:tav tm="100000">
                                          <p:val>
                                            <p:fltVal val="1"/>
                                          </p:val>
                                        </p:tav>
                                      </p:tavLst>
                                    </p:anim>
                                    <p:anim calcmode="lin" valueType="num">
                                      <p:cBhvr>
                                        <p:cTn id="9" dur="2000" fill="hold"/>
                                        <p:tgtEl>
                                          <p:spTgt spid="38"/>
                                        </p:tgtEl>
                                        <p:attrNameLst>
                                          <p:attrName>ppt_h</p:attrName>
                                        </p:attrNameLst>
                                      </p:cBhvr>
                                      <p:tavLst>
                                        <p:tav tm="0">
                                          <p:val>
                                            <p:strVal val="#ppt_h"/>
                                          </p:val>
                                        </p:tav>
                                        <p:tav tm="100000">
                                          <p:val>
                                            <p:strVal val="#ppt_h"/>
                                          </p:val>
                                        </p:tav>
                                      </p:tavLst>
                                    </p:anim>
                                  </p:childTnLst>
                                </p:cTn>
                              </p:par>
                              <p:par>
                                <p:cTn id="10" presetID="1" presetClass="entr" presetSubtype="0" fill="hold" nodeType="withEffect">
                                  <p:stCondLst>
                                    <p:cond delay="0"/>
                                  </p:stCondLst>
                                  <p:childTnLst>
                                    <p:set>
                                      <p:cBhvr>
                                        <p:cTn id="11"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369F2-5160-4BA6-D974-CBAC9DB76F7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C6951D6-096A-A962-394B-E1D7A40951D6}"/>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817545A5-73FA-8BF1-0C96-28FC0B4A79D7}"/>
              </a:ext>
            </a:extLst>
          </p:cNvPr>
          <p:cNvGrpSpPr/>
          <p:nvPr/>
        </p:nvGrpSpPr>
        <p:grpSpPr>
          <a:xfrm>
            <a:off x="5063513" y="2649786"/>
            <a:ext cx="8160970" cy="3900888"/>
            <a:chOff x="0" y="0"/>
            <a:chExt cx="2149391" cy="1027394"/>
          </a:xfrm>
        </p:grpSpPr>
        <p:sp>
          <p:nvSpPr>
            <p:cNvPr id="8" name="Freeform 8">
              <a:extLst>
                <a:ext uri="{FF2B5EF4-FFF2-40B4-BE49-F238E27FC236}">
                  <a16:creationId xmlns:a16="http://schemas.microsoft.com/office/drawing/2014/main" id="{CC8A8B53-6FA9-C443-311B-6591C4CA0459}"/>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201009C2-F9FF-580A-8510-B20BFC610CDA}"/>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645B9478-2B40-6A2F-E489-1E7FAD2692D8}"/>
              </a:ext>
            </a:extLst>
          </p:cNvPr>
          <p:cNvGrpSpPr/>
          <p:nvPr/>
        </p:nvGrpSpPr>
        <p:grpSpPr>
          <a:xfrm>
            <a:off x="5433247" y="3081114"/>
            <a:ext cx="7421505" cy="3038233"/>
            <a:chOff x="0" y="0"/>
            <a:chExt cx="1954635" cy="800193"/>
          </a:xfrm>
        </p:grpSpPr>
        <p:sp>
          <p:nvSpPr>
            <p:cNvPr id="11" name="Freeform 11">
              <a:extLst>
                <a:ext uri="{FF2B5EF4-FFF2-40B4-BE49-F238E27FC236}">
                  <a16:creationId xmlns:a16="http://schemas.microsoft.com/office/drawing/2014/main" id="{431A0CE2-3560-071D-F6B5-E956F6CFE4EA}"/>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5CAF2CB3-B96B-DB65-3763-E2FBD6936CA1}"/>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7A839529-C783-0DEC-74B8-3F9332FDF334}"/>
              </a:ext>
            </a:extLst>
          </p:cNvPr>
          <p:cNvSpPr txBox="1"/>
          <p:nvPr/>
        </p:nvSpPr>
        <p:spPr>
          <a:xfrm>
            <a:off x="5823527" y="3353735"/>
            <a:ext cx="6640943" cy="2492990"/>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Aims and Research Question</a:t>
            </a:r>
          </a:p>
        </p:txBody>
      </p:sp>
      <p:sp>
        <p:nvSpPr>
          <p:cNvPr id="26" name="Freeform 26">
            <a:extLst>
              <a:ext uri="{FF2B5EF4-FFF2-40B4-BE49-F238E27FC236}">
                <a16:creationId xmlns:a16="http://schemas.microsoft.com/office/drawing/2014/main" id="{CFAB784E-9390-0EF5-F4F8-388971B73A38}"/>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95D4773E-D90B-655B-EB9D-0998717CB506}"/>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1749923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a:spLocks noGrp="1" noRot="1" noMove="1" noResize="1" noEditPoints="1" noAdjustHandles="1" noChangeArrowheads="1" noChangeShapeType="1"/>
          </p:cNvSpPr>
          <p:nvPr/>
        </p:nvSpPr>
        <p:spPr>
          <a:xfrm>
            <a:off x="1703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4" name="TextBox 4"/>
          <p:cNvSpPr txBox="1"/>
          <p:nvPr/>
        </p:nvSpPr>
        <p:spPr>
          <a:xfrm>
            <a:off x="2057400" y="1043355"/>
            <a:ext cx="16787113" cy="1140890"/>
          </a:xfrm>
          <a:prstGeom prst="rect">
            <a:avLst/>
          </a:prstGeom>
        </p:spPr>
        <p:txBody>
          <a:bodyPr lIns="0" tIns="0" rIns="0" bIns="0" rtlCol="0" anchor="t">
            <a:spAutoFit/>
          </a:bodyPr>
          <a:lstStyle/>
          <a:p>
            <a:pPr marL="0" lvl="0" indent="0" algn="l">
              <a:lnSpc>
                <a:spcPts val="8499"/>
              </a:lnSpc>
            </a:pPr>
            <a:r>
              <a:rPr lang="en-US" sz="8800" spc="849" dirty="0">
                <a:solidFill>
                  <a:schemeClr val="bg1"/>
                </a:solidFill>
                <a:latin typeface="Kermit Condensed" panose="020F0502020204030204" pitchFamily="34" charset="0"/>
                <a:ea typeface="Anca Coder"/>
                <a:cs typeface="Anca Coder"/>
                <a:sym typeface="Anca Coder"/>
              </a:rPr>
              <a:t>Aims and Research Question</a:t>
            </a:r>
          </a:p>
        </p:txBody>
      </p:sp>
      <p:sp>
        <p:nvSpPr>
          <p:cNvPr id="5" name="Freeform 5"/>
          <p:cNvSpPr/>
          <p:nvPr/>
        </p:nvSpPr>
        <p:spPr>
          <a:xfrm rot="343575">
            <a:off x="-1204376" y="8272411"/>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grpSp>
        <p:nvGrpSpPr>
          <p:cNvPr id="6" name="Group 6"/>
          <p:cNvGrpSpPr/>
          <p:nvPr/>
        </p:nvGrpSpPr>
        <p:grpSpPr>
          <a:xfrm>
            <a:off x="765774" y="3177226"/>
            <a:ext cx="3539577" cy="6018014"/>
            <a:chOff x="0" y="0"/>
            <a:chExt cx="1427022" cy="1653719"/>
          </a:xfrm>
        </p:grpSpPr>
        <p:sp>
          <p:nvSpPr>
            <p:cNvPr id="7" name="Freeform 7"/>
            <p:cNvSpPr/>
            <p:nvPr/>
          </p:nvSpPr>
          <p:spPr>
            <a:xfrm>
              <a:off x="0" y="0"/>
              <a:ext cx="1427022" cy="1653719"/>
            </a:xfrm>
            <a:custGeom>
              <a:avLst/>
              <a:gdLst/>
              <a:ahLst/>
              <a:cxnLst/>
              <a:rect l="l" t="t" r="r" b="b"/>
              <a:pathLst>
                <a:path w="1427022" h="1653719">
                  <a:moveTo>
                    <a:pt x="90019" y="0"/>
                  </a:moveTo>
                  <a:lnTo>
                    <a:pt x="1337003" y="0"/>
                  </a:lnTo>
                  <a:cubicBezTo>
                    <a:pt x="1360878" y="0"/>
                    <a:pt x="1383774" y="9484"/>
                    <a:pt x="1400656" y="26366"/>
                  </a:cubicBezTo>
                  <a:cubicBezTo>
                    <a:pt x="1417538" y="43248"/>
                    <a:pt x="1427022" y="66144"/>
                    <a:pt x="1427022" y="90019"/>
                  </a:cubicBezTo>
                  <a:lnTo>
                    <a:pt x="1427022" y="1563700"/>
                  </a:lnTo>
                  <a:cubicBezTo>
                    <a:pt x="1427022" y="1613416"/>
                    <a:pt x="1386719" y="1653719"/>
                    <a:pt x="1337003" y="1653719"/>
                  </a:cubicBezTo>
                  <a:lnTo>
                    <a:pt x="90019" y="1653719"/>
                  </a:lnTo>
                  <a:cubicBezTo>
                    <a:pt x="40303" y="1653719"/>
                    <a:pt x="0" y="1613416"/>
                    <a:pt x="0" y="1563700"/>
                  </a:cubicBezTo>
                  <a:lnTo>
                    <a:pt x="0" y="90019"/>
                  </a:lnTo>
                  <a:cubicBezTo>
                    <a:pt x="0" y="40303"/>
                    <a:pt x="40303" y="0"/>
                    <a:pt x="90019"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8" name="TextBox 8"/>
            <p:cNvSpPr txBox="1"/>
            <p:nvPr/>
          </p:nvSpPr>
          <p:spPr>
            <a:xfrm>
              <a:off x="0" y="-38100"/>
              <a:ext cx="1427022" cy="1691819"/>
            </a:xfrm>
            <a:prstGeom prst="rect">
              <a:avLst/>
            </a:prstGeom>
          </p:spPr>
          <p:txBody>
            <a:bodyPr lIns="50800" tIns="50800" rIns="50800" bIns="50800" rtlCol="0" anchor="ctr"/>
            <a:lstStyle/>
            <a:p>
              <a:pPr algn="ctr">
                <a:lnSpc>
                  <a:spcPts val="2940"/>
                </a:lnSpc>
              </a:pPr>
              <a:endParaRPr/>
            </a:p>
          </p:txBody>
        </p:sp>
      </p:grpSp>
      <p:grpSp>
        <p:nvGrpSpPr>
          <p:cNvPr id="9" name="Group 9"/>
          <p:cNvGrpSpPr/>
          <p:nvPr/>
        </p:nvGrpSpPr>
        <p:grpSpPr>
          <a:xfrm>
            <a:off x="4694912" y="3177226"/>
            <a:ext cx="3872609" cy="6018014"/>
            <a:chOff x="0" y="0"/>
            <a:chExt cx="1427022" cy="1653719"/>
          </a:xfrm>
        </p:grpSpPr>
        <p:sp>
          <p:nvSpPr>
            <p:cNvPr id="10" name="Freeform 10"/>
            <p:cNvSpPr/>
            <p:nvPr/>
          </p:nvSpPr>
          <p:spPr>
            <a:xfrm>
              <a:off x="0" y="0"/>
              <a:ext cx="1427022" cy="1653719"/>
            </a:xfrm>
            <a:custGeom>
              <a:avLst/>
              <a:gdLst/>
              <a:ahLst/>
              <a:cxnLst/>
              <a:rect l="l" t="t" r="r" b="b"/>
              <a:pathLst>
                <a:path w="1427022" h="1653719">
                  <a:moveTo>
                    <a:pt x="90019" y="0"/>
                  </a:moveTo>
                  <a:lnTo>
                    <a:pt x="1337003" y="0"/>
                  </a:lnTo>
                  <a:cubicBezTo>
                    <a:pt x="1360878" y="0"/>
                    <a:pt x="1383774" y="9484"/>
                    <a:pt x="1400656" y="26366"/>
                  </a:cubicBezTo>
                  <a:cubicBezTo>
                    <a:pt x="1417538" y="43248"/>
                    <a:pt x="1427022" y="66144"/>
                    <a:pt x="1427022" y="90019"/>
                  </a:cubicBezTo>
                  <a:lnTo>
                    <a:pt x="1427022" y="1563700"/>
                  </a:lnTo>
                  <a:cubicBezTo>
                    <a:pt x="1427022" y="1613416"/>
                    <a:pt x="1386719" y="1653719"/>
                    <a:pt x="1337003" y="1653719"/>
                  </a:cubicBezTo>
                  <a:lnTo>
                    <a:pt x="90019" y="1653719"/>
                  </a:lnTo>
                  <a:cubicBezTo>
                    <a:pt x="40303" y="1653719"/>
                    <a:pt x="0" y="1613416"/>
                    <a:pt x="0" y="1563700"/>
                  </a:cubicBezTo>
                  <a:lnTo>
                    <a:pt x="0" y="90019"/>
                  </a:lnTo>
                  <a:cubicBezTo>
                    <a:pt x="0" y="40303"/>
                    <a:pt x="40303" y="0"/>
                    <a:pt x="90019"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1" name="TextBox 11"/>
            <p:cNvSpPr txBox="1"/>
            <p:nvPr/>
          </p:nvSpPr>
          <p:spPr>
            <a:xfrm>
              <a:off x="0" y="-38100"/>
              <a:ext cx="1427022" cy="1691819"/>
            </a:xfrm>
            <a:prstGeom prst="rect">
              <a:avLst/>
            </a:prstGeom>
          </p:spPr>
          <p:txBody>
            <a:bodyPr lIns="50800" tIns="50800" rIns="50800" bIns="50800" rtlCol="0" anchor="ctr"/>
            <a:lstStyle/>
            <a:p>
              <a:pPr algn="ctr">
                <a:lnSpc>
                  <a:spcPts val="2940"/>
                </a:lnSpc>
              </a:pPr>
              <a:endParaRPr/>
            </a:p>
          </p:txBody>
        </p:sp>
      </p:grpSp>
      <p:grpSp>
        <p:nvGrpSpPr>
          <p:cNvPr id="12" name="Group 12"/>
          <p:cNvGrpSpPr/>
          <p:nvPr/>
        </p:nvGrpSpPr>
        <p:grpSpPr>
          <a:xfrm>
            <a:off x="946350" y="3344002"/>
            <a:ext cx="3206601" cy="5612403"/>
            <a:chOff x="0" y="0"/>
            <a:chExt cx="1297720" cy="1478164"/>
          </a:xfrm>
        </p:grpSpPr>
        <p:sp>
          <p:nvSpPr>
            <p:cNvPr id="13" name="Freeform 13"/>
            <p:cNvSpPr/>
            <p:nvPr/>
          </p:nvSpPr>
          <p:spPr>
            <a:xfrm>
              <a:off x="0" y="0"/>
              <a:ext cx="1297720" cy="1478164"/>
            </a:xfrm>
            <a:custGeom>
              <a:avLst/>
              <a:gdLst/>
              <a:ahLst/>
              <a:cxnLst/>
              <a:rect l="l" t="t" r="r" b="b"/>
              <a:pathLst>
                <a:path w="1297720" h="1478164">
                  <a:moveTo>
                    <a:pt x="80133" y="0"/>
                  </a:moveTo>
                  <a:lnTo>
                    <a:pt x="1217586" y="0"/>
                  </a:lnTo>
                  <a:cubicBezTo>
                    <a:pt x="1238839" y="0"/>
                    <a:pt x="1259221" y="8443"/>
                    <a:pt x="1274249" y="23470"/>
                  </a:cubicBezTo>
                  <a:cubicBezTo>
                    <a:pt x="1289277" y="38498"/>
                    <a:pt x="1297720" y="58880"/>
                    <a:pt x="1297720" y="80133"/>
                  </a:cubicBezTo>
                  <a:lnTo>
                    <a:pt x="1297720" y="1398031"/>
                  </a:lnTo>
                  <a:cubicBezTo>
                    <a:pt x="1297720" y="1419283"/>
                    <a:pt x="1289277" y="1439665"/>
                    <a:pt x="1274249" y="1454693"/>
                  </a:cubicBezTo>
                  <a:cubicBezTo>
                    <a:pt x="1259221" y="1469721"/>
                    <a:pt x="1238839" y="1478164"/>
                    <a:pt x="1217586" y="1478164"/>
                  </a:cubicBezTo>
                  <a:lnTo>
                    <a:pt x="80133" y="1478164"/>
                  </a:lnTo>
                  <a:cubicBezTo>
                    <a:pt x="58880" y="1478164"/>
                    <a:pt x="38498" y="1469721"/>
                    <a:pt x="23470" y="1454693"/>
                  </a:cubicBezTo>
                  <a:cubicBezTo>
                    <a:pt x="8443" y="1439665"/>
                    <a:pt x="0" y="1419283"/>
                    <a:pt x="0" y="1398031"/>
                  </a:cubicBezTo>
                  <a:lnTo>
                    <a:pt x="0" y="80133"/>
                  </a:lnTo>
                  <a:cubicBezTo>
                    <a:pt x="0" y="58880"/>
                    <a:pt x="8443" y="38498"/>
                    <a:pt x="23470" y="23470"/>
                  </a:cubicBezTo>
                  <a:cubicBezTo>
                    <a:pt x="38498" y="8443"/>
                    <a:pt x="58880" y="0"/>
                    <a:pt x="80133" y="0"/>
                  </a:cubicBezTo>
                  <a:close/>
                </a:path>
              </a:pathLst>
            </a:custGeom>
            <a:solidFill>
              <a:srgbClr val="D8E3E7">
                <a:alpha val="29804"/>
              </a:srgbClr>
            </a:solidFill>
            <a:ln cap="rnd">
              <a:noFill/>
              <a:prstDash val="solid"/>
              <a:round/>
            </a:ln>
          </p:spPr>
          <p:txBody>
            <a:bodyPr/>
            <a:lstStyle/>
            <a:p>
              <a:endParaRPr lang="en-GB"/>
            </a:p>
          </p:txBody>
        </p:sp>
        <p:sp>
          <p:nvSpPr>
            <p:cNvPr id="14" name="TextBox 14"/>
            <p:cNvSpPr txBox="1"/>
            <p:nvPr/>
          </p:nvSpPr>
          <p:spPr>
            <a:xfrm>
              <a:off x="0" y="-38100"/>
              <a:ext cx="1297720" cy="1516264"/>
            </a:xfrm>
            <a:prstGeom prst="rect">
              <a:avLst/>
            </a:prstGeom>
          </p:spPr>
          <p:txBody>
            <a:bodyPr lIns="50800" tIns="50800" rIns="50800" bIns="50800" rtlCol="0" anchor="ctr"/>
            <a:lstStyle/>
            <a:p>
              <a:pPr algn="ctr">
                <a:lnSpc>
                  <a:spcPts val="2940"/>
                </a:lnSpc>
              </a:pPr>
              <a:endParaRPr/>
            </a:p>
          </p:txBody>
        </p:sp>
      </p:grpSp>
      <p:grpSp>
        <p:nvGrpSpPr>
          <p:cNvPr id="15" name="Group 15"/>
          <p:cNvGrpSpPr/>
          <p:nvPr/>
        </p:nvGrpSpPr>
        <p:grpSpPr>
          <a:xfrm>
            <a:off x="4887596" y="3330402"/>
            <a:ext cx="3464917" cy="5612403"/>
            <a:chOff x="0" y="0"/>
            <a:chExt cx="1297720" cy="1478164"/>
          </a:xfrm>
        </p:grpSpPr>
        <p:sp>
          <p:nvSpPr>
            <p:cNvPr id="16" name="Freeform 16"/>
            <p:cNvSpPr/>
            <p:nvPr/>
          </p:nvSpPr>
          <p:spPr>
            <a:xfrm>
              <a:off x="0" y="0"/>
              <a:ext cx="1297720" cy="1478164"/>
            </a:xfrm>
            <a:custGeom>
              <a:avLst/>
              <a:gdLst/>
              <a:ahLst/>
              <a:cxnLst/>
              <a:rect l="l" t="t" r="r" b="b"/>
              <a:pathLst>
                <a:path w="1297720" h="1478164">
                  <a:moveTo>
                    <a:pt x="80133" y="0"/>
                  </a:moveTo>
                  <a:lnTo>
                    <a:pt x="1217586" y="0"/>
                  </a:lnTo>
                  <a:cubicBezTo>
                    <a:pt x="1238839" y="0"/>
                    <a:pt x="1259221" y="8443"/>
                    <a:pt x="1274249" y="23470"/>
                  </a:cubicBezTo>
                  <a:cubicBezTo>
                    <a:pt x="1289277" y="38498"/>
                    <a:pt x="1297720" y="58880"/>
                    <a:pt x="1297720" y="80133"/>
                  </a:cubicBezTo>
                  <a:lnTo>
                    <a:pt x="1297720" y="1398031"/>
                  </a:lnTo>
                  <a:cubicBezTo>
                    <a:pt x="1297720" y="1419283"/>
                    <a:pt x="1289277" y="1439665"/>
                    <a:pt x="1274249" y="1454693"/>
                  </a:cubicBezTo>
                  <a:cubicBezTo>
                    <a:pt x="1259221" y="1469721"/>
                    <a:pt x="1238839" y="1478164"/>
                    <a:pt x="1217586" y="1478164"/>
                  </a:cubicBezTo>
                  <a:lnTo>
                    <a:pt x="80133" y="1478164"/>
                  </a:lnTo>
                  <a:cubicBezTo>
                    <a:pt x="58880" y="1478164"/>
                    <a:pt x="38498" y="1469721"/>
                    <a:pt x="23470" y="1454693"/>
                  </a:cubicBezTo>
                  <a:cubicBezTo>
                    <a:pt x="8443" y="1439665"/>
                    <a:pt x="0" y="1419283"/>
                    <a:pt x="0" y="1398031"/>
                  </a:cubicBezTo>
                  <a:lnTo>
                    <a:pt x="0" y="80133"/>
                  </a:lnTo>
                  <a:cubicBezTo>
                    <a:pt x="0" y="58880"/>
                    <a:pt x="8443" y="38498"/>
                    <a:pt x="23470" y="23470"/>
                  </a:cubicBezTo>
                  <a:cubicBezTo>
                    <a:pt x="38498" y="8443"/>
                    <a:pt x="58880" y="0"/>
                    <a:pt x="80133" y="0"/>
                  </a:cubicBezTo>
                  <a:close/>
                </a:path>
              </a:pathLst>
            </a:custGeom>
            <a:solidFill>
              <a:srgbClr val="D8E3E7">
                <a:alpha val="29804"/>
              </a:srgbClr>
            </a:solidFill>
            <a:ln cap="rnd">
              <a:noFill/>
              <a:prstDash val="solid"/>
              <a:round/>
            </a:ln>
          </p:spPr>
          <p:txBody>
            <a:bodyPr/>
            <a:lstStyle/>
            <a:p>
              <a:endParaRPr lang="en-GB"/>
            </a:p>
          </p:txBody>
        </p:sp>
        <p:sp>
          <p:nvSpPr>
            <p:cNvPr id="17" name="TextBox 17"/>
            <p:cNvSpPr txBox="1"/>
            <p:nvPr/>
          </p:nvSpPr>
          <p:spPr>
            <a:xfrm>
              <a:off x="0" y="-38100"/>
              <a:ext cx="1297720" cy="1516264"/>
            </a:xfrm>
            <a:prstGeom prst="rect">
              <a:avLst/>
            </a:prstGeom>
          </p:spPr>
          <p:txBody>
            <a:bodyPr lIns="50800" tIns="50800" rIns="50800" bIns="50800" rtlCol="0" anchor="ctr"/>
            <a:lstStyle/>
            <a:p>
              <a:pPr algn="ctr">
                <a:lnSpc>
                  <a:spcPts val="2940"/>
                </a:lnSpc>
              </a:pPr>
              <a:endParaRPr/>
            </a:p>
          </p:txBody>
        </p:sp>
      </p:grpSp>
      <p:sp>
        <p:nvSpPr>
          <p:cNvPr id="18" name="TextBox 18"/>
          <p:cNvSpPr txBox="1"/>
          <p:nvPr/>
        </p:nvSpPr>
        <p:spPr>
          <a:xfrm>
            <a:off x="1081743" y="3471277"/>
            <a:ext cx="4225182" cy="939800"/>
          </a:xfrm>
          <a:prstGeom prst="rect">
            <a:avLst/>
          </a:prstGeom>
        </p:spPr>
        <p:txBody>
          <a:bodyPr lIns="0" tIns="0" rIns="0" bIns="0" rtlCol="0" anchor="t">
            <a:spAutoFit/>
          </a:bodyPr>
          <a:lstStyle/>
          <a:p>
            <a:pPr marL="0" lvl="0" indent="0" algn="l">
              <a:lnSpc>
                <a:spcPts val="7000"/>
              </a:lnSpc>
            </a:pPr>
            <a:r>
              <a:rPr lang="en-US" sz="7000" spc="700" dirty="0">
                <a:solidFill>
                  <a:srgbClr val="FFFFFF"/>
                </a:solidFill>
                <a:latin typeface="Kermit Condensed" panose="020F0502020204030204" pitchFamily="34" charset="0"/>
                <a:ea typeface="Anca Coder"/>
                <a:cs typeface="Anca Coder"/>
                <a:sym typeface="Anca Coder"/>
              </a:rPr>
              <a:t>01</a:t>
            </a:r>
          </a:p>
        </p:txBody>
      </p:sp>
      <p:sp>
        <p:nvSpPr>
          <p:cNvPr id="19" name="TextBox 19"/>
          <p:cNvSpPr txBox="1"/>
          <p:nvPr/>
        </p:nvSpPr>
        <p:spPr>
          <a:xfrm>
            <a:off x="5015692" y="3443647"/>
            <a:ext cx="4225182" cy="939800"/>
          </a:xfrm>
          <a:prstGeom prst="rect">
            <a:avLst/>
          </a:prstGeom>
        </p:spPr>
        <p:txBody>
          <a:bodyPr lIns="0" tIns="0" rIns="0" bIns="0" rtlCol="0" anchor="t">
            <a:spAutoFit/>
          </a:bodyPr>
          <a:lstStyle/>
          <a:p>
            <a:pPr marL="0" lvl="0" indent="0" algn="l">
              <a:lnSpc>
                <a:spcPts val="7000"/>
              </a:lnSpc>
            </a:pPr>
            <a:r>
              <a:rPr lang="en-US" sz="7000" spc="700" dirty="0">
                <a:solidFill>
                  <a:srgbClr val="FFFFFF"/>
                </a:solidFill>
                <a:latin typeface="Kermit Condensed" panose="020F0502020204030204" pitchFamily="34" charset="0"/>
                <a:ea typeface="Anca Coder"/>
                <a:cs typeface="Anca Coder"/>
                <a:sym typeface="Anca Coder"/>
              </a:rPr>
              <a:t>02</a:t>
            </a:r>
          </a:p>
        </p:txBody>
      </p:sp>
      <p:sp>
        <p:nvSpPr>
          <p:cNvPr id="20" name="TextBox 20"/>
          <p:cNvSpPr txBox="1"/>
          <p:nvPr/>
        </p:nvSpPr>
        <p:spPr>
          <a:xfrm>
            <a:off x="1081743" y="4961077"/>
            <a:ext cx="2842608" cy="2954655"/>
          </a:xfrm>
          <a:prstGeom prst="rect">
            <a:avLst/>
          </a:prstGeom>
        </p:spPr>
        <p:txBody>
          <a:bodyPr wrap="square" lIns="0" tIns="0" rIns="0" bIns="0" rtlCol="0" anchor="t">
            <a:spAutoFit/>
          </a:bodyPr>
          <a:lstStyle/>
          <a:p>
            <a:pPr lvl="0"/>
            <a:r>
              <a:rPr lang="en-US" sz="3200" dirty="0">
                <a:solidFill>
                  <a:schemeClr val="bg1"/>
                </a:solidFill>
                <a:latin typeface="Kermit" panose="020F0503040000060003" pitchFamily="34" charset="0"/>
              </a:rPr>
              <a:t>"How do educational visits influence teacher-student relationships?"</a:t>
            </a:r>
          </a:p>
        </p:txBody>
      </p:sp>
      <p:sp>
        <p:nvSpPr>
          <p:cNvPr id="21" name="TextBox 21"/>
          <p:cNvSpPr txBox="1"/>
          <p:nvPr/>
        </p:nvSpPr>
        <p:spPr>
          <a:xfrm>
            <a:off x="5029450" y="4943346"/>
            <a:ext cx="2628701" cy="3656963"/>
          </a:xfrm>
          <a:prstGeom prst="rect">
            <a:avLst/>
          </a:prstGeom>
        </p:spPr>
        <p:txBody>
          <a:bodyPr wrap="square" lIns="0" tIns="0" rIns="0" bIns="0" rtlCol="0" anchor="t">
            <a:spAutoFit/>
          </a:bodyPr>
          <a:lstStyle/>
          <a:p>
            <a:pPr>
              <a:lnSpc>
                <a:spcPts val="3200"/>
              </a:lnSpc>
            </a:pPr>
            <a:r>
              <a:rPr lang="en-US" sz="3200" dirty="0">
                <a:solidFill>
                  <a:schemeClr val="bg1"/>
                </a:solidFill>
                <a:latin typeface="Kermit" panose="020F0503040000060003" pitchFamily="34" charset="0"/>
              </a:rPr>
              <a:t>“What changes in classroom dynamics can be observed following an educational visit?”</a:t>
            </a:r>
          </a:p>
          <a:p>
            <a:pPr marL="0" lvl="0" indent="0" algn="l">
              <a:lnSpc>
                <a:spcPts val="3200"/>
              </a:lnSpc>
            </a:pPr>
            <a:endParaRPr lang="en-US" sz="2000" spc="400" dirty="0">
              <a:solidFill>
                <a:srgbClr val="FFF5E0"/>
              </a:solidFill>
              <a:latin typeface="Open Sans"/>
              <a:ea typeface="Open Sans"/>
              <a:cs typeface="Open Sans"/>
              <a:sym typeface="Open Sans"/>
            </a:endParaRPr>
          </a:p>
        </p:txBody>
      </p:sp>
      <p:sp>
        <p:nvSpPr>
          <p:cNvPr id="22" name="TextBox 22"/>
          <p:cNvSpPr txBox="1"/>
          <p:nvPr/>
        </p:nvSpPr>
        <p:spPr>
          <a:xfrm>
            <a:off x="1081743" y="4213168"/>
            <a:ext cx="4225182" cy="511615"/>
          </a:xfrm>
          <a:prstGeom prst="rect">
            <a:avLst/>
          </a:prstGeom>
        </p:spPr>
        <p:txBody>
          <a:bodyPr lIns="0" tIns="0" rIns="0" bIns="0" rtlCol="0" anchor="t">
            <a:spAutoFit/>
          </a:bodyPr>
          <a:lstStyle/>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Relationships?</a:t>
            </a:r>
          </a:p>
        </p:txBody>
      </p:sp>
      <p:sp>
        <p:nvSpPr>
          <p:cNvPr id="23" name="TextBox 23"/>
          <p:cNvSpPr txBox="1"/>
          <p:nvPr/>
        </p:nvSpPr>
        <p:spPr>
          <a:xfrm>
            <a:off x="5015691" y="4200432"/>
            <a:ext cx="4225182" cy="514180"/>
          </a:xfrm>
          <a:prstGeom prst="rect">
            <a:avLst/>
          </a:prstGeom>
        </p:spPr>
        <p:txBody>
          <a:bodyPr lIns="0" tIns="0" rIns="0" bIns="0" rtlCol="0" anchor="t">
            <a:spAutoFit/>
          </a:bodyPr>
          <a:lstStyle/>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Long term impact?</a:t>
            </a:r>
          </a:p>
        </p:txBody>
      </p:sp>
      <p:grpSp>
        <p:nvGrpSpPr>
          <p:cNvPr id="24" name="Group 24"/>
          <p:cNvGrpSpPr/>
          <p:nvPr/>
        </p:nvGrpSpPr>
        <p:grpSpPr>
          <a:xfrm>
            <a:off x="8878779" y="3177226"/>
            <a:ext cx="3872609" cy="6018014"/>
            <a:chOff x="0" y="0"/>
            <a:chExt cx="1427022" cy="1653719"/>
          </a:xfrm>
        </p:grpSpPr>
        <p:sp>
          <p:nvSpPr>
            <p:cNvPr id="25" name="Freeform 25"/>
            <p:cNvSpPr/>
            <p:nvPr/>
          </p:nvSpPr>
          <p:spPr>
            <a:xfrm>
              <a:off x="0" y="0"/>
              <a:ext cx="1427022" cy="1653719"/>
            </a:xfrm>
            <a:custGeom>
              <a:avLst/>
              <a:gdLst/>
              <a:ahLst/>
              <a:cxnLst/>
              <a:rect l="l" t="t" r="r" b="b"/>
              <a:pathLst>
                <a:path w="1427022" h="1653719">
                  <a:moveTo>
                    <a:pt x="90019" y="0"/>
                  </a:moveTo>
                  <a:lnTo>
                    <a:pt x="1337003" y="0"/>
                  </a:lnTo>
                  <a:cubicBezTo>
                    <a:pt x="1360878" y="0"/>
                    <a:pt x="1383774" y="9484"/>
                    <a:pt x="1400656" y="26366"/>
                  </a:cubicBezTo>
                  <a:cubicBezTo>
                    <a:pt x="1417538" y="43248"/>
                    <a:pt x="1427022" y="66144"/>
                    <a:pt x="1427022" y="90019"/>
                  </a:cubicBezTo>
                  <a:lnTo>
                    <a:pt x="1427022" y="1563700"/>
                  </a:lnTo>
                  <a:cubicBezTo>
                    <a:pt x="1427022" y="1613416"/>
                    <a:pt x="1386719" y="1653719"/>
                    <a:pt x="1337003" y="1653719"/>
                  </a:cubicBezTo>
                  <a:lnTo>
                    <a:pt x="90019" y="1653719"/>
                  </a:lnTo>
                  <a:cubicBezTo>
                    <a:pt x="40303" y="1653719"/>
                    <a:pt x="0" y="1613416"/>
                    <a:pt x="0" y="1563700"/>
                  </a:cubicBezTo>
                  <a:lnTo>
                    <a:pt x="0" y="90019"/>
                  </a:lnTo>
                  <a:cubicBezTo>
                    <a:pt x="0" y="40303"/>
                    <a:pt x="40303" y="0"/>
                    <a:pt x="90019"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26" name="TextBox 26"/>
            <p:cNvSpPr txBox="1"/>
            <p:nvPr/>
          </p:nvSpPr>
          <p:spPr>
            <a:xfrm>
              <a:off x="0" y="-38100"/>
              <a:ext cx="1427022" cy="1691819"/>
            </a:xfrm>
            <a:prstGeom prst="rect">
              <a:avLst/>
            </a:prstGeom>
          </p:spPr>
          <p:txBody>
            <a:bodyPr lIns="50800" tIns="50800" rIns="50800" bIns="50800" rtlCol="0" anchor="ctr"/>
            <a:lstStyle/>
            <a:p>
              <a:pPr algn="ctr">
                <a:lnSpc>
                  <a:spcPts val="2940"/>
                </a:lnSpc>
              </a:pPr>
              <a:endParaRPr/>
            </a:p>
          </p:txBody>
        </p:sp>
      </p:grpSp>
      <p:grpSp>
        <p:nvGrpSpPr>
          <p:cNvPr id="27" name="Group 27"/>
          <p:cNvGrpSpPr/>
          <p:nvPr/>
        </p:nvGrpSpPr>
        <p:grpSpPr>
          <a:xfrm>
            <a:off x="9020408" y="3344001"/>
            <a:ext cx="3514544" cy="5612403"/>
            <a:chOff x="0" y="0"/>
            <a:chExt cx="1297720" cy="1478164"/>
          </a:xfrm>
        </p:grpSpPr>
        <p:sp>
          <p:nvSpPr>
            <p:cNvPr id="28" name="Freeform 28"/>
            <p:cNvSpPr/>
            <p:nvPr/>
          </p:nvSpPr>
          <p:spPr>
            <a:xfrm>
              <a:off x="0" y="0"/>
              <a:ext cx="1297720" cy="1478164"/>
            </a:xfrm>
            <a:custGeom>
              <a:avLst/>
              <a:gdLst/>
              <a:ahLst/>
              <a:cxnLst/>
              <a:rect l="l" t="t" r="r" b="b"/>
              <a:pathLst>
                <a:path w="1297720" h="1478164">
                  <a:moveTo>
                    <a:pt x="80133" y="0"/>
                  </a:moveTo>
                  <a:lnTo>
                    <a:pt x="1217586" y="0"/>
                  </a:lnTo>
                  <a:cubicBezTo>
                    <a:pt x="1238839" y="0"/>
                    <a:pt x="1259221" y="8443"/>
                    <a:pt x="1274249" y="23470"/>
                  </a:cubicBezTo>
                  <a:cubicBezTo>
                    <a:pt x="1289277" y="38498"/>
                    <a:pt x="1297720" y="58880"/>
                    <a:pt x="1297720" y="80133"/>
                  </a:cubicBezTo>
                  <a:lnTo>
                    <a:pt x="1297720" y="1398031"/>
                  </a:lnTo>
                  <a:cubicBezTo>
                    <a:pt x="1297720" y="1419283"/>
                    <a:pt x="1289277" y="1439665"/>
                    <a:pt x="1274249" y="1454693"/>
                  </a:cubicBezTo>
                  <a:cubicBezTo>
                    <a:pt x="1259221" y="1469721"/>
                    <a:pt x="1238839" y="1478164"/>
                    <a:pt x="1217586" y="1478164"/>
                  </a:cubicBezTo>
                  <a:lnTo>
                    <a:pt x="80133" y="1478164"/>
                  </a:lnTo>
                  <a:cubicBezTo>
                    <a:pt x="58880" y="1478164"/>
                    <a:pt x="38498" y="1469721"/>
                    <a:pt x="23470" y="1454693"/>
                  </a:cubicBezTo>
                  <a:cubicBezTo>
                    <a:pt x="8443" y="1439665"/>
                    <a:pt x="0" y="1419283"/>
                    <a:pt x="0" y="1398031"/>
                  </a:cubicBezTo>
                  <a:lnTo>
                    <a:pt x="0" y="80133"/>
                  </a:lnTo>
                  <a:cubicBezTo>
                    <a:pt x="0" y="58880"/>
                    <a:pt x="8443" y="38498"/>
                    <a:pt x="23470" y="23470"/>
                  </a:cubicBezTo>
                  <a:cubicBezTo>
                    <a:pt x="38498" y="8443"/>
                    <a:pt x="58880" y="0"/>
                    <a:pt x="80133" y="0"/>
                  </a:cubicBezTo>
                  <a:close/>
                </a:path>
              </a:pathLst>
            </a:custGeom>
            <a:solidFill>
              <a:srgbClr val="D8E3E7">
                <a:alpha val="29804"/>
              </a:srgbClr>
            </a:solidFill>
            <a:ln cap="rnd">
              <a:noFill/>
              <a:prstDash val="solid"/>
              <a:round/>
            </a:ln>
          </p:spPr>
          <p:txBody>
            <a:bodyPr/>
            <a:lstStyle/>
            <a:p>
              <a:endParaRPr lang="en-GB"/>
            </a:p>
          </p:txBody>
        </p:sp>
        <p:sp>
          <p:nvSpPr>
            <p:cNvPr id="29" name="TextBox 29"/>
            <p:cNvSpPr txBox="1"/>
            <p:nvPr/>
          </p:nvSpPr>
          <p:spPr>
            <a:xfrm>
              <a:off x="0" y="-38100"/>
              <a:ext cx="1297720" cy="1516264"/>
            </a:xfrm>
            <a:prstGeom prst="rect">
              <a:avLst/>
            </a:prstGeom>
          </p:spPr>
          <p:txBody>
            <a:bodyPr lIns="50800" tIns="50800" rIns="50800" bIns="50800" rtlCol="0" anchor="ctr"/>
            <a:lstStyle/>
            <a:p>
              <a:pPr algn="ctr">
                <a:lnSpc>
                  <a:spcPts val="2940"/>
                </a:lnSpc>
              </a:pPr>
              <a:endParaRPr/>
            </a:p>
          </p:txBody>
        </p:sp>
      </p:grpSp>
      <p:sp>
        <p:nvSpPr>
          <p:cNvPr id="30" name="TextBox 30"/>
          <p:cNvSpPr txBox="1"/>
          <p:nvPr/>
        </p:nvSpPr>
        <p:spPr>
          <a:xfrm>
            <a:off x="9100473" y="3412018"/>
            <a:ext cx="4225182" cy="939800"/>
          </a:xfrm>
          <a:prstGeom prst="rect">
            <a:avLst/>
          </a:prstGeom>
        </p:spPr>
        <p:txBody>
          <a:bodyPr lIns="0" tIns="0" rIns="0" bIns="0" rtlCol="0" anchor="t">
            <a:spAutoFit/>
          </a:bodyPr>
          <a:lstStyle/>
          <a:p>
            <a:pPr marL="0" lvl="0" indent="0" algn="l">
              <a:lnSpc>
                <a:spcPts val="7000"/>
              </a:lnSpc>
            </a:pPr>
            <a:r>
              <a:rPr lang="en-US" sz="7000" spc="700" dirty="0">
                <a:solidFill>
                  <a:srgbClr val="FFFFFF"/>
                </a:solidFill>
                <a:latin typeface="Kermit Condensed" panose="020F0502020204030204" pitchFamily="34" charset="0"/>
                <a:ea typeface="Anca Coder"/>
                <a:cs typeface="Anca Coder"/>
                <a:sym typeface="Anca Coder"/>
              </a:rPr>
              <a:t>03</a:t>
            </a:r>
          </a:p>
        </p:txBody>
      </p:sp>
      <p:sp>
        <p:nvSpPr>
          <p:cNvPr id="31" name="TextBox 31"/>
          <p:cNvSpPr txBox="1"/>
          <p:nvPr/>
        </p:nvSpPr>
        <p:spPr>
          <a:xfrm>
            <a:off x="9199483" y="4943138"/>
            <a:ext cx="3106868" cy="2887585"/>
          </a:xfrm>
          <a:prstGeom prst="rect">
            <a:avLst/>
          </a:prstGeom>
        </p:spPr>
        <p:txBody>
          <a:bodyPr wrap="square" lIns="0" tIns="0" rIns="0" bIns="0" rtlCol="0" anchor="t">
            <a:spAutoFit/>
          </a:bodyPr>
          <a:lstStyle/>
          <a:p>
            <a:pPr marL="0" lvl="0" indent="0" algn="l">
              <a:lnSpc>
                <a:spcPts val="3200"/>
              </a:lnSpc>
            </a:pPr>
            <a:r>
              <a:rPr lang="en-US" sz="3200" spc="400" dirty="0">
                <a:solidFill>
                  <a:schemeClr val="bg1"/>
                </a:solidFill>
                <a:latin typeface="Kermit" panose="020F0503040000060003" pitchFamily="34" charset="0"/>
                <a:ea typeface="Open Sans"/>
                <a:cs typeface="Open Sans"/>
                <a:sym typeface="Open Sans"/>
              </a:rPr>
              <a:t>“</a:t>
            </a:r>
            <a:r>
              <a:rPr lang="en-US" sz="3200" dirty="0">
                <a:solidFill>
                  <a:schemeClr val="bg1"/>
                </a:solidFill>
                <a:latin typeface="Kermit" panose="020F0503040000060003" pitchFamily="34" charset="0"/>
                <a:sym typeface="Open Sans"/>
              </a:rPr>
              <a:t>What are the barriers to schools taking children on educational visits perceived by teachers?”</a:t>
            </a:r>
          </a:p>
        </p:txBody>
      </p:sp>
      <p:sp>
        <p:nvSpPr>
          <p:cNvPr id="32" name="TextBox 32"/>
          <p:cNvSpPr txBox="1"/>
          <p:nvPr/>
        </p:nvSpPr>
        <p:spPr>
          <a:xfrm>
            <a:off x="9161030" y="4208082"/>
            <a:ext cx="4225182" cy="511615"/>
          </a:xfrm>
          <a:prstGeom prst="rect">
            <a:avLst/>
          </a:prstGeom>
        </p:spPr>
        <p:txBody>
          <a:bodyPr lIns="0" tIns="0" rIns="0" bIns="0" rtlCol="0" anchor="t">
            <a:spAutoFit/>
          </a:bodyPr>
          <a:lstStyle/>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Barriers to visits?</a:t>
            </a:r>
          </a:p>
        </p:txBody>
      </p:sp>
      <p:sp>
        <p:nvSpPr>
          <p:cNvPr id="33" name="TextBox 20">
            <a:extLst>
              <a:ext uri="{FF2B5EF4-FFF2-40B4-BE49-F238E27FC236}">
                <a16:creationId xmlns:a16="http://schemas.microsoft.com/office/drawing/2014/main" id="{E8FDF631-057D-5CBD-6057-6D2A7B7246A7}"/>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
        <p:nvSpPr>
          <p:cNvPr id="3" name="TextBox 3"/>
          <p:cNvSpPr txBox="1"/>
          <p:nvPr/>
        </p:nvSpPr>
        <p:spPr>
          <a:xfrm>
            <a:off x="3124200" y="2344195"/>
            <a:ext cx="16787113" cy="429861"/>
          </a:xfrm>
          <a:prstGeom prst="rect">
            <a:avLst/>
          </a:prstGeom>
        </p:spPr>
        <p:txBody>
          <a:bodyPr lIns="0" tIns="0" rIns="0" bIns="0" rtlCol="0" anchor="t">
            <a:spAutoFit/>
          </a:bodyPr>
          <a:lstStyle/>
          <a:p>
            <a:pPr marL="0" lvl="0" indent="0" algn="l">
              <a:lnSpc>
                <a:spcPts val="3360"/>
              </a:lnSpc>
            </a:pPr>
            <a:r>
              <a:rPr lang="en-US" sz="2800" spc="420" dirty="0">
                <a:solidFill>
                  <a:schemeClr val="bg1"/>
                </a:solidFill>
                <a:latin typeface="Kermit Extrabold Condensed" panose="020F0503040000060003" pitchFamily="34" charset="0"/>
                <a:ea typeface="Open Sans"/>
                <a:cs typeface="Open Sans"/>
                <a:sym typeface="Open Sans"/>
              </a:rPr>
              <a:t>Research Area – Link educational visits and teacher wellbeing.</a:t>
            </a:r>
          </a:p>
        </p:txBody>
      </p:sp>
      <p:grpSp>
        <p:nvGrpSpPr>
          <p:cNvPr id="34" name="Group 33">
            <a:extLst>
              <a:ext uri="{FF2B5EF4-FFF2-40B4-BE49-F238E27FC236}">
                <a16:creationId xmlns:a16="http://schemas.microsoft.com/office/drawing/2014/main" id="{2DA90FEF-F131-E9BD-8107-9027CBFAF05D}"/>
              </a:ext>
            </a:extLst>
          </p:cNvPr>
          <p:cNvGrpSpPr/>
          <p:nvPr/>
        </p:nvGrpSpPr>
        <p:grpSpPr>
          <a:xfrm rot="5400000">
            <a:off x="9081347" y="6145905"/>
            <a:ext cx="11235448" cy="6568256"/>
            <a:chOff x="-8064251" y="-185157"/>
            <a:chExt cx="11800883" cy="1607915"/>
          </a:xfrm>
        </p:grpSpPr>
        <p:sp>
          <p:nvSpPr>
            <p:cNvPr id="35" name="Freeform 5">
              <a:extLst>
                <a:ext uri="{FF2B5EF4-FFF2-40B4-BE49-F238E27FC236}">
                  <a16:creationId xmlns:a16="http://schemas.microsoft.com/office/drawing/2014/main" id="{F2211399-E411-57D3-61CF-835A5EC2C785}"/>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36" name="TextBox 35">
              <a:extLst>
                <a:ext uri="{FF2B5EF4-FFF2-40B4-BE49-F238E27FC236}">
                  <a16:creationId xmlns:a16="http://schemas.microsoft.com/office/drawing/2014/main" id="{F288218E-E1C9-CF5A-2F20-7A2B1C8039F3}"/>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37" name="Group 36">
            <a:extLst>
              <a:ext uri="{FF2B5EF4-FFF2-40B4-BE49-F238E27FC236}">
                <a16:creationId xmlns:a16="http://schemas.microsoft.com/office/drawing/2014/main" id="{0D0AA814-5A75-EB1D-5B8C-075BF8C018F2}"/>
              </a:ext>
            </a:extLst>
          </p:cNvPr>
          <p:cNvGrpSpPr/>
          <p:nvPr/>
        </p:nvGrpSpPr>
        <p:grpSpPr>
          <a:xfrm>
            <a:off x="13386212" y="3966560"/>
            <a:ext cx="4417419" cy="3193607"/>
            <a:chOff x="0" y="0"/>
            <a:chExt cx="3590102" cy="1301506"/>
          </a:xfrm>
        </p:grpSpPr>
        <p:sp>
          <p:nvSpPr>
            <p:cNvPr id="38" name="Freeform 8">
              <a:extLst>
                <a:ext uri="{FF2B5EF4-FFF2-40B4-BE49-F238E27FC236}">
                  <a16:creationId xmlns:a16="http://schemas.microsoft.com/office/drawing/2014/main" id="{1306653F-EFB8-25FD-A647-28E2E219D57A}"/>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39" name="TextBox 38">
              <a:extLst>
                <a:ext uri="{FF2B5EF4-FFF2-40B4-BE49-F238E27FC236}">
                  <a16:creationId xmlns:a16="http://schemas.microsoft.com/office/drawing/2014/main" id="{0A3AC06D-5864-DDC4-56A7-0A3E060309F7}"/>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40" name="TextBox 11">
            <a:extLst>
              <a:ext uri="{FF2B5EF4-FFF2-40B4-BE49-F238E27FC236}">
                <a16:creationId xmlns:a16="http://schemas.microsoft.com/office/drawing/2014/main" id="{C145B2B7-B7F9-C6BB-13B6-EA89C40C8DD6}"/>
              </a:ext>
            </a:extLst>
          </p:cNvPr>
          <p:cNvSpPr txBox="1"/>
          <p:nvPr/>
        </p:nvSpPr>
        <p:spPr>
          <a:xfrm>
            <a:off x="13687139" y="431370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41" name="Rectangle 3">
            <a:extLst>
              <a:ext uri="{FF2B5EF4-FFF2-40B4-BE49-F238E27FC236}">
                <a16:creationId xmlns:a16="http://schemas.microsoft.com/office/drawing/2014/main" id="{68AEC37E-577F-950C-F741-C89D9E2A974C}"/>
              </a:ext>
            </a:extLst>
          </p:cNvPr>
          <p:cNvSpPr>
            <a:spLocks noChangeArrowheads="1"/>
          </p:cNvSpPr>
          <p:nvPr/>
        </p:nvSpPr>
        <p:spPr bwMode="auto">
          <a:xfrm>
            <a:off x="13509983" y="4911471"/>
            <a:ext cx="3533018"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Anderson, Kisiel and </a:t>
            </a:r>
            <a:r>
              <a:rPr lang="en-GB" altLang="en-US" sz="1400" dirty="0" err="1">
                <a:solidFill>
                  <a:schemeClr val="bg1"/>
                </a:solidFill>
                <a:latin typeface="Kermit" panose="020F0503040000060003" pitchFamily="34" charset="0"/>
              </a:rPr>
              <a:t>Storksdieck</a:t>
            </a:r>
            <a:r>
              <a:rPr lang="en-GB" altLang="en-US" sz="1400" dirty="0">
                <a:solidFill>
                  <a:schemeClr val="bg1"/>
                </a:solidFill>
                <a:latin typeface="Kermit" panose="020F0503040000060003" pitchFamily="34" charset="0"/>
              </a:rPr>
              <a:t> (2006)</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Anderson and Zhang (2003)</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Ellis et al. (2024)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Fuller, Powell and Fox (2017)</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Hargreaves (1998)</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Marchant et al. (2019)</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err="1">
                <a:solidFill>
                  <a:schemeClr val="bg1"/>
                </a:solidFill>
                <a:latin typeface="Kermit" panose="020F0503040000060003" pitchFamily="34" charset="0"/>
              </a:rPr>
              <a:t>Rickinson</a:t>
            </a:r>
            <a:r>
              <a:rPr lang="en-GB" altLang="en-US" sz="1400" dirty="0">
                <a:solidFill>
                  <a:schemeClr val="bg1"/>
                </a:solidFill>
                <a:latin typeface="Kermit" panose="020F0503040000060003" pitchFamily="34" charset="0"/>
              </a:rPr>
              <a:t> et al. (2004)</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Steward (2008)</a:t>
            </a:r>
            <a:endParaRPr kumimoji="0" lang="en-US" altLang="en-US" sz="1400" i="0" u="none" strike="noStrike" cap="none" normalizeH="0" baseline="0" dirty="0">
              <a:ln>
                <a:noFill/>
              </a:ln>
              <a:solidFill>
                <a:schemeClr val="bg1"/>
              </a:solidFill>
              <a:effectLst/>
              <a:latin typeface="Kermit" panose="020F0503040000060003" pitchFamily="34" charset="0"/>
            </a:endParaRPr>
          </a:p>
        </p:txBody>
      </p:sp>
      <p:sp>
        <p:nvSpPr>
          <p:cNvPr id="42" name="Multiplication Sign 41">
            <a:extLst>
              <a:ext uri="{FF2B5EF4-FFF2-40B4-BE49-F238E27FC236}">
                <a16:creationId xmlns:a16="http://schemas.microsoft.com/office/drawing/2014/main" id="{C4139169-5E27-D6F1-3294-637914D26CD0}"/>
              </a:ext>
            </a:extLst>
          </p:cNvPr>
          <p:cNvSpPr/>
          <p:nvPr/>
        </p:nvSpPr>
        <p:spPr>
          <a:xfrm>
            <a:off x="557012" y="2912705"/>
            <a:ext cx="3805852" cy="5422545"/>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ication Sign 42">
            <a:extLst>
              <a:ext uri="{FF2B5EF4-FFF2-40B4-BE49-F238E27FC236}">
                <a16:creationId xmlns:a16="http://schemas.microsoft.com/office/drawing/2014/main" id="{CA3559BB-5C7A-1417-0E7D-D37094131E74}"/>
              </a:ext>
            </a:extLst>
          </p:cNvPr>
          <p:cNvSpPr/>
          <p:nvPr/>
        </p:nvSpPr>
        <p:spPr>
          <a:xfrm>
            <a:off x="4450037" y="2924408"/>
            <a:ext cx="3805852" cy="5422545"/>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Multiplication Sign 43">
            <a:extLst>
              <a:ext uri="{FF2B5EF4-FFF2-40B4-BE49-F238E27FC236}">
                <a16:creationId xmlns:a16="http://schemas.microsoft.com/office/drawing/2014/main" id="{9D94E685-9E2F-E545-864A-0E17CF52E2FF}"/>
              </a:ext>
            </a:extLst>
          </p:cNvPr>
          <p:cNvSpPr/>
          <p:nvPr/>
        </p:nvSpPr>
        <p:spPr>
          <a:xfrm>
            <a:off x="8729100" y="2962225"/>
            <a:ext cx="3805852" cy="5422545"/>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2000"/>
                                        <p:tgtEl>
                                          <p:spTgt spid="20"/>
                                        </p:tgtEl>
                                      </p:cBhvr>
                                    </p:animEffect>
                                    <p:anim calcmode="lin" valueType="num">
                                      <p:cBhvr>
                                        <p:cTn id="8" dur="2000" fill="hold"/>
                                        <p:tgtEl>
                                          <p:spTgt spid="20"/>
                                        </p:tgtEl>
                                        <p:attrNameLst>
                                          <p:attrName>ppt_w</p:attrName>
                                        </p:attrNameLst>
                                      </p:cBhvr>
                                      <p:tavLst>
                                        <p:tav tm="0" fmla="#ppt_w*sin(2.5*pi*$)">
                                          <p:val>
                                            <p:fltVal val="0"/>
                                          </p:val>
                                        </p:tav>
                                        <p:tav tm="100000">
                                          <p:val>
                                            <p:fltVal val="1"/>
                                          </p:val>
                                        </p:tav>
                                      </p:tavLst>
                                    </p:anim>
                                    <p:anim calcmode="lin" valueType="num">
                                      <p:cBhvr>
                                        <p:cTn id="9" dur="2000" fill="hold"/>
                                        <p:tgtEl>
                                          <p:spTgt spid="20"/>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42"/>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2000"/>
                                        <p:tgtEl>
                                          <p:spTgt spid="21"/>
                                        </p:tgtEl>
                                      </p:cBhvr>
                                    </p:animEffect>
                                    <p:anim calcmode="lin" valueType="num">
                                      <p:cBhvr>
                                        <p:cTn id="19" dur="2000" fill="hold"/>
                                        <p:tgtEl>
                                          <p:spTgt spid="21"/>
                                        </p:tgtEl>
                                        <p:attrNameLst>
                                          <p:attrName>ppt_w</p:attrName>
                                        </p:attrNameLst>
                                      </p:cBhvr>
                                      <p:tavLst>
                                        <p:tav tm="0" fmla="#ppt_w*sin(2.5*pi*$)">
                                          <p:val>
                                            <p:fltVal val="0"/>
                                          </p:val>
                                        </p:tav>
                                        <p:tav tm="100000">
                                          <p:val>
                                            <p:fltVal val="1"/>
                                          </p:val>
                                        </p:tav>
                                      </p:tavLst>
                                    </p:anim>
                                    <p:anim calcmode="lin" valueType="num">
                                      <p:cBhvr>
                                        <p:cTn id="20" dur="2000" fill="hold"/>
                                        <p:tgtEl>
                                          <p:spTgt spid="21"/>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5" presetClass="entr" presetSubtype="0" fill="hold" grpId="0" nodeType="clickEffect">
                                  <p:stCondLst>
                                    <p:cond delay="0"/>
                                  </p:stCondLst>
                                  <p:childTnLst>
                                    <p:set>
                                      <p:cBhvr>
                                        <p:cTn id="28" dur="1" fill="hold">
                                          <p:stCondLst>
                                            <p:cond delay="0"/>
                                          </p:stCondLst>
                                        </p:cTn>
                                        <p:tgtEl>
                                          <p:spTgt spid="31"/>
                                        </p:tgtEl>
                                        <p:attrNameLst>
                                          <p:attrName>style.visibility</p:attrName>
                                        </p:attrNameLst>
                                      </p:cBhvr>
                                      <p:to>
                                        <p:strVal val="visible"/>
                                      </p:to>
                                    </p:set>
                                    <p:animEffect transition="in" filter="fade">
                                      <p:cBhvr>
                                        <p:cTn id="29" dur="2000"/>
                                        <p:tgtEl>
                                          <p:spTgt spid="31"/>
                                        </p:tgtEl>
                                      </p:cBhvr>
                                    </p:animEffect>
                                    <p:anim calcmode="lin" valueType="num">
                                      <p:cBhvr>
                                        <p:cTn id="30" dur="2000" fill="hold"/>
                                        <p:tgtEl>
                                          <p:spTgt spid="31"/>
                                        </p:tgtEl>
                                        <p:attrNameLst>
                                          <p:attrName>ppt_w</p:attrName>
                                        </p:attrNameLst>
                                      </p:cBhvr>
                                      <p:tavLst>
                                        <p:tav tm="0" fmla="#ppt_w*sin(2.5*pi*$)">
                                          <p:val>
                                            <p:fltVal val="0"/>
                                          </p:val>
                                        </p:tav>
                                        <p:tav tm="100000">
                                          <p:val>
                                            <p:fltVal val="1"/>
                                          </p:val>
                                        </p:tav>
                                      </p:tavLst>
                                    </p:anim>
                                    <p:anim calcmode="lin" valueType="num">
                                      <p:cBhvr>
                                        <p:cTn id="31" dur="2000" fill="hold"/>
                                        <p:tgtEl>
                                          <p:spTgt spid="31"/>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31" grpId="0"/>
      <p:bldP spid="42" grpId="0" animBg="1"/>
      <p:bldP spid="43" grpId="0" animBg="1"/>
      <p:bldP spid="4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052251F3-936A-A86C-0D78-050F0F7C5D86}"/>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BEB033A2-9D7C-16AA-A30C-3A228C0DDA1E}"/>
              </a:ext>
            </a:extLst>
          </p:cNvPr>
          <p:cNvSpPr>
            <a:spLocks noGrp="1"/>
          </p:cNvSpPr>
          <p:nvPr>
            <p:ph type="title"/>
          </p:nvPr>
        </p:nvSpPr>
        <p:spPr/>
        <p:txBody>
          <a:bodyPr/>
          <a:lstStyle/>
          <a:p>
            <a:r>
              <a:rPr lang="en-GB" b="1" dirty="0">
                <a:solidFill>
                  <a:schemeClr val="bg1"/>
                </a:solidFill>
                <a:latin typeface="Kermit" panose="020F0503040000060003" pitchFamily="34" charset="0"/>
              </a:rPr>
              <a:t>The Research Question:</a:t>
            </a:r>
          </a:p>
        </p:txBody>
      </p:sp>
      <p:sp>
        <p:nvSpPr>
          <p:cNvPr id="5" name="TextBox 20">
            <a:extLst>
              <a:ext uri="{FF2B5EF4-FFF2-40B4-BE49-F238E27FC236}">
                <a16:creationId xmlns:a16="http://schemas.microsoft.com/office/drawing/2014/main" id="{92216E2E-0489-B054-43E7-12FCC4D7107D}"/>
              </a:ext>
            </a:extLst>
          </p:cNvPr>
          <p:cNvSpPr txBox="1"/>
          <p:nvPr/>
        </p:nvSpPr>
        <p:spPr>
          <a:xfrm>
            <a:off x="228600" y="4400428"/>
            <a:ext cx="17830800" cy="2769989"/>
          </a:xfrm>
          <a:prstGeom prst="rect">
            <a:avLst/>
          </a:prstGeom>
        </p:spPr>
        <p:txBody>
          <a:bodyPr wrap="square" lIns="0" tIns="0" rIns="0" bIns="0" rtlCol="0" anchor="t">
            <a:spAutoFit/>
          </a:bodyPr>
          <a:lstStyle/>
          <a:p>
            <a:pPr marL="0" lvl="0" indent="0" algn="ctr"/>
            <a:r>
              <a:rPr lang="en-US" sz="6000"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10" name="Group 9">
            <a:extLst>
              <a:ext uri="{FF2B5EF4-FFF2-40B4-BE49-F238E27FC236}">
                <a16:creationId xmlns:a16="http://schemas.microsoft.com/office/drawing/2014/main" id="{F7F672D7-5106-DC73-D65D-4F1B732642A9}"/>
              </a:ext>
            </a:extLst>
          </p:cNvPr>
          <p:cNvGrpSpPr/>
          <p:nvPr/>
        </p:nvGrpSpPr>
        <p:grpSpPr>
          <a:xfrm>
            <a:off x="3086100" y="2666727"/>
            <a:ext cx="4495800" cy="1922876"/>
            <a:chOff x="3086100" y="2666727"/>
            <a:chExt cx="4495800" cy="1922876"/>
          </a:xfrm>
        </p:grpSpPr>
        <p:sp>
          <p:nvSpPr>
            <p:cNvPr id="8" name="TextBox 7">
              <a:extLst>
                <a:ext uri="{FF2B5EF4-FFF2-40B4-BE49-F238E27FC236}">
                  <a16:creationId xmlns:a16="http://schemas.microsoft.com/office/drawing/2014/main" id="{8663D472-CE5B-ACD9-09A4-9AE930FA05AA}"/>
                </a:ext>
              </a:extLst>
            </p:cNvPr>
            <p:cNvSpPr txBox="1"/>
            <p:nvPr/>
          </p:nvSpPr>
          <p:spPr>
            <a:xfrm>
              <a:off x="3086100" y="2666727"/>
              <a:ext cx="4495800" cy="954107"/>
            </a:xfrm>
            <a:prstGeom prst="rect">
              <a:avLst/>
            </a:prstGeom>
            <a:solidFill>
              <a:srgbClr val="CCFFFF"/>
            </a:solidFill>
          </p:spPr>
          <p:txBody>
            <a:bodyPr wrap="square" rtlCol="0">
              <a:spAutoFit/>
            </a:bodyPr>
            <a:lstStyle/>
            <a:p>
              <a:pPr algn="ctr"/>
              <a:r>
                <a:rPr lang="en-GB" sz="2800" b="1" dirty="0"/>
                <a:t>CONCISE – NARROWING THE SAMPLE GROUP </a:t>
              </a:r>
            </a:p>
          </p:txBody>
        </p:sp>
        <p:sp>
          <p:nvSpPr>
            <p:cNvPr id="9" name="Arrow: Down 8">
              <a:extLst>
                <a:ext uri="{FF2B5EF4-FFF2-40B4-BE49-F238E27FC236}">
                  <a16:creationId xmlns:a16="http://schemas.microsoft.com/office/drawing/2014/main" id="{5E098946-75C1-8E61-24C2-EC7F5BA84CE0}"/>
                </a:ext>
              </a:extLst>
            </p:cNvPr>
            <p:cNvSpPr/>
            <p:nvPr/>
          </p:nvSpPr>
          <p:spPr>
            <a:xfrm>
              <a:off x="5067300" y="3599003"/>
              <a:ext cx="533400" cy="990600"/>
            </a:xfrm>
            <a:prstGeom prst="downArrow">
              <a:avLst/>
            </a:prstGeom>
            <a:solidFill>
              <a:srgbClr val="CC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24E2E76-6003-50D1-C486-BB3A111C254E}"/>
              </a:ext>
            </a:extLst>
          </p:cNvPr>
          <p:cNvGrpSpPr/>
          <p:nvPr/>
        </p:nvGrpSpPr>
        <p:grpSpPr>
          <a:xfrm>
            <a:off x="1905000" y="6005719"/>
            <a:ext cx="4495800" cy="3641321"/>
            <a:chOff x="1905000" y="6005719"/>
            <a:chExt cx="4495800" cy="3641321"/>
          </a:xfrm>
        </p:grpSpPr>
        <p:sp>
          <p:nvSpPr>
            <p:cNvPr id="12" name="TextBox 11">
              <a:extLst>
                <a:ext uri="{FF2B5EF4-FFF2-40B4-BE49-F238E27FC236}">
                  <a16:creationId xmlns:a16="http://schemas.microsoft.com/office/drawing/2014/main" id="{F5FDFA2A-2D78-B577-7F52-5DA6CE670E8A}"/>
                </a:ext>
              </a:extLst>
            </p:cNvPr>
            <p:cNvSpPr txBox="1"/>
            <p:nvPr/>
          </p:nvSpPr>
          <p:spPr>
            <a:xfrm>
              <a:off x="1905000" y="7831158"/>
              <a:ext cx="4495800" cy="1815882"/>
            </a:xfrm>
            <a:prstGeom prst="rect">
              <a:avLst/>
            </a:prstGeom>
            <a:solidFill>
              <a:srgbClr val="FFFFCC"/>
            </a:solidFill>
          </p:spPr>
          <p:txBody>
            <a:bodyPr wrap="square" rtlCol="0">
              <a:spAutoFit/>
            </a:bodyPr>
            <a:lstStyle/>
            <a:p>
              <a:pPr algn="ctr"/>
              <a:r>
                <a:rPr lang="en-GB" sz="2800" b="1" dirty="0"/>
                <a:t>CLEAR DEMOGRAPHIC – WILL ALL BE USING CURRICULUM FOR WALES, CONSISTENCY</a:t>
              </a:r>
            </a:p>
          </p:txBody>
        </p:sp>
        <p:sp>
          <p:nvSpPr>
            <p:cNvPr id="13" name="Arrow: Down 12">
              <a:extLst>
                <a:ext uri="{FF2B5EF4-FFF2-40B4-BE49-F238E27FC236}">
                  <a16:creationId xmlns:a16="http://schemas.microsoft.com/office/drawing/2014/main" id="{914E6B6D-7EBC-9948-FF6A-3A522BDE0C73}"/>
                </a:ext>
              </a:extLst>
            </p:cNvPr>
            <p:cNvSpPr/>
            <p:nvPr/>
          </p:nvSpPr>
          <p:spPr>
            <a:xfrm rot="10800000">
              <a:off x="3886200" y="6005719"/>
              <a:ext cx="533400" cy="1871051"/>
            </a:xfrm>
            <a:prstGeom prst="downArrow">
              <a:avLst/>
            </a:prstGeom>
            <a:solidFill>
              <a:srgbClr val="FFFFC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7" name="Group 16">
            <a:extLst>
              <a:ext uri="{FF2B5EF4-FFF2-40B4-BE49-F238E27FC236}">
                <a16:creationId xmlns:a16="http://schemas.microsoft.com/office/drawing/2014/main" id="{04C932D1-5BE7-F45C-E665-63475254A7F5}"/>
              </a:ext>
            </a:extLst>
          </p:cNvPr>
          <p:cNvGrpSpPr/>
          <p:nvPr/>
        </p:nvGrpSpPr>
        <p:grpSpPr>
          <a:xfrm>
            <a:off x="11658600" y="6005719"/>
            <a:ext cx="4495800" cy="2922150"/>
            <a:chOff x="11353800" y="6240326"/>
            <a:chExt cx="4495800" cy="2922150"/>
          </a:xfrm>
        </p:grpSpPr>
        <p:sp>
          <p:nvSpPr>
            <p:cNvPr id="14" name="TextBox 13">
              <a:extLst>
                <a:ext uri="{FF2B5EF4-FFF2-40B4-BE49-F238E27FC236}">
                  <a16:creationId xmlns:a16="http://schemas.microsoft.com/office/drawing/2014/main" id="{2AE45CA0-9FCA-F240-55B9-9A81A618D17F}"/>
                </a:ext>
              </a:extLst>
            </p:cNvPr>
            <p:cNvSpPr txBox="1"/>
            <p:nvPr/>
          </p:nvSpPr>
          <p:spPr>
            <a:xfrm>
              <a:off x="11353800" y="7777481"/>
              <a:ext cx="4495800" cy="1384995"/>
            </a:xfrm>
            <a:prstGeom prst="rect">
              <a:avLst/>
            </a:prstGeom>
            <a:solidFill>
              <a:srgbClr val="CC99FF"/>
            </a:solidFill>
          </p:spPr>
          <p:txBody>
            <a:bodyPr wrap="square" rtlCol="0">
              <a:spAutoFit/>
            </a:bodyPr>
            <a:lstStyle/>
            <a:p>
              <a:pPr algn="ctr"/>
              <a:r>
                <a:rPr lang="en-GB" sz="2800" b="1" dirty="0"/>
                <a:t>IMPACT – MEASUREMENT </a:t>
              </a:r>
              <a:br>
                <a:rPr lang="en-GB" sz="2800" b="1" dirty="0"/>
              </a:br>
              <a:r>
                <a:rPr lang="en-GB" sz="2800" b="1" dirty="0"/>
                <a:t>WILL ALLOW A SCALE FOR WELLBEING</a:t>
              </a:r>
            </a:p>
          </p:txBody>
        </p:sp>
        <p:sp>
          <p:nvSpPr>
            <p:cNvPr id="15" name="Arrow: Down 14">
              <a:extLst>
                <a:ext uri="{FF2B5EF4-FFF2-40B4-BE49-F238E27FC236}">
                  <a16:creationId xmlns:a16="http://schemas.microsoft.com/office/drawing/2014/main" id="{871D770D-001F-DA94-C54B-2C7BD3F0D86C}"/>
                </a:ext>
              </a:extLst>
            </p:cNvPr>
            <p:cNvSpPr/>
            <p:nvPr/>
          </p:nvSpPr>
          <p:spPr>
            <a:xfrm rot="10800000">
              <a:off x="13335000" y="6240326"/>
              <a:ext cx="533400" cy="1563020"/>
            </a:xfrm>
            <a:prstGeom prst="downArrow">
              <a:avLst/>
            </a:prstGeom>
            <a:solidFill>
              <a:srgbClr val="CC99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8" name="Group 17">
            <a:extLst>
              <a:ext uri="{FF2B5EF4-FFF2-40B4-BE49-F238E27FC236}">
                <a16:creationId xmlns:a16="http://schemas.microsoft.com/office/drawing/2014/main" id="{3438DED2-1221-0DAE-40FD-835CE9FCA330}"/>
              </a:ext>
            </a:extLst>
          </p:cNvPr>
          <p:cNvGrpSpPr/>
          <p:nvPr/>
        </p:nvGrpSpPr>
        <p:grpSpPr>
          <a:xfrm rot="5400000">
            <a:off x="11010900" y="914400"/>
            <a:ext cx="5257800" cy="4419600"/>
            <a:chOff x="-8064251" y="-185157"/>
            <a:chExt cx="11800883" cy="1607915"/>
          </a:xfrm>
        </p:grpSpPr>
        <p:sp>
          <p:nvSpPr>
            <p:cNvPr id="19" name="Freeform 5">
              <a:extLst>
                <a:ext uri="{FF2B5EF4-FFF2-40B4-BE49-F238E27FC236}">
                  <a16:creationId xmlns:a16="http://schemas.microsoft.com/office/drawing/2014/main" id="{FF6888C1-453B-FAEB-B59D-722663EAF01A}"/>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20" name="TextBox 19">
              <a:extLst>
                <a:ext uri="{FF2B5EF4-FFF2-40B4-BE49-F238E27FC236}">
                  <a16:creationId xmlns:a16="http://schemas.microsoft.com/office/drawing/2014/main" id="{C3D2836B-585D-8CA8-582A-0B3D7777B957}"/>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21" name="Group 20">
            <a:extLst>
              <a:ext uri="{FF2B5EF4-FFF2-40B4-BE49-F238E27FC236}">
                <a16:creationId xmlns:a16="http://schemas.microsoft.com/office/drawing/2014/main" id="{83EC7E4B-4BFF-1EC7-BA2E-37497C40525A}"/>
              </a:ext>
            </a:extLst>
          </p:cNvPr>
          <p:cNvGrpSpPr/>
          <p:nvPr/>
        </p:nvGrpSpPr>
        <p:grpSpPr>
          <a:xfrm>
            <a:off x="12860341" y="649551"/>
            <a:ext cx="2836859" cy="1293549"/>
            <a:chOff x="0" y="0"/>
            <a:chExt cx="3590102" cy="1301506"/>
          </a:xfrm>
        </p:grpSpPr>
        <p:sp>
          <p:nvSpPr>
            <p:cNvPr id="22" name="Freeform 8">
              <a:extLst>
                <a:ext uri="{FF2B5EF4-FFF2-40B4-BE49-F238E27FC236}">
                  <a16:creationId xmlns:a16="http://schemas.microsoft.com/office/drawing/2014/main" id="{0D5EB492-7BFD-CD76-F0C0-52BAE3C7647E}"/>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23" name="TextBox 22">
              <a:extLst>
                <a:ext uri="{FF2B5EF4-FFF2-40B4-BE49-F238E27FC236}">
                  <a16:creationId xmlns:a16="http://schemas.microsoft.com/office/drawing/2014/main" id="{4E0C65FC-C115-9E35-00F4-815751C58223}"/>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24" name="TextBox 11">
            <a:extLst>
              <a:ext uri="{FF2B5EF4-FFF2-40B4-BE49-F238E27FC236}">
                <a16:creationId xmlns:a16="http://schemas.microsoft.com/office/drawing/2014/main" id="{5C7538A7-51FC-74A2-90AC-3CAA629F5862}"/>
              </a:ext>
            </a:extLst>
          </p:cNvPr>
          <p:cNvSpPr txBox="1"/>
          <p:nvPr/>
        </p:nvSpPr>
        <p:spPr>
          <a:xfrm>
            <a:off x="13149334" y="817798"/>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25" name="Rectangle 3">
            <a:extLst>
              <a:ext uri="{FF2B5EF4-FFF2-40B4-BE49-F238E27FC236}">
                <a16:creationId xmlns:a16="http://schemas.microsoft.com/office/drawing/2014/main" id="{CC86FC27-E752-D423-D419-3936C7CC8B52}"/>
              </a:ext>
            </a:extLst>
          </p:cNvPr>
          <p:cNvSpPr>
            <a:spLocks noChangeArrowheads="1"/>
          </p:cNvSpPr>
          <p:nvPr/>
        </p:nvSpPr>
        <p:spPr bwMode="auto">
          <a:xfrm>
            <a:off x="13020682" y="1068402"/>
            <a:ext cx="2199641"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GB" sz="1400" dirty="0">
                <a:solidFill>
                  <a:schemeClr val="bg1"/>
                </a:solidFill>
                <a:latin typeface="Kermit" panose="020F0503040000060003" pitchFamily="34" charset="0"/>
              </a:rPr>
              <a:t>Deschamps et al (2022)</a:t>
            </a:r>
          </a:p>
          <a:p>
            <a:pPr lvl="0" eaLnBrk="0" fontAlgn="base" hangingPunct="0">
              <a:spcBef>
                <a:spcPct val="0"/>
              </a:spcBef>
              <a:spcAft>
                <a:spcPct val="0"/>
              </a:spcAft>
              <a:buFontTx/>
              <a:buChar char="•"/>
            </a:pPr>
            <a:r>
              <a:rPr lang="en-GB" sz="1400" dirty="0">
                <a:solidFill>
                  <a:schemeClr val="bg1"/>
                </a:solidFill>
                <a:latin typeface="Kermit" panose="020F0503040000060003" pitchFamily="34" charset="0"/>
              </a:rPr>
              <a:t>Dillon et al., 2006</a:t>
            </a:r>
          </a:p>
          <a:p>
            <a:pPr lvl="0" eaLnBrk="0" fontAlgn="base" hangingPunct="0">
              <a:spcBef>
                <a:spcPct val="0"/>
              </a:spcBef>
              <a:spcAft>
                <a:spcPct val="0"/>
              </a:spcAft>
              <a:buFontTx/>
              <a:buChar char="•"/>
            </a:pPr>
            <a:r>
              <a:rPr lang="en-GB" altLang="en-US" sz="1400" dirty="0">
                <a:solidFill>
                  <a:schemeClr val="bg1"/>
                </a:solidFill>
                <a:latin typeface="Kermit" panose="020F0503040000060003" pitchFamily="34" charset="0"/>
              </a:rPr>
              <a:t>Flick, U (2018)</a:t>
            </a:r>
          </a:p>
          <a:p>
            <a:pPr marL="0" marR="0" lvl="0" indent="0" algn="l" defTabSz="914400" rtl="0" eaLnBrk="0" fontAlgn="base" latinLnBrk="0" hangingPunct="0">
              <a:lnSpc>
                <a:spcPct val="100000"/>
              </a:lnSpc>
              <a:spcBef>
                <a:spcPct val="0"/>
              </a:spcBef>
              <a:spcAft>
                <a:spcPct val="0"/>
              </a:spcAft>
              <a:buClrTx/>
              <a:buSzTx/>
              <a:buFontTx/>
              <a:buChar char="•"/>
              <a:tabLst/>
            </a:pPr>
            <a:r>
              <a:rPr lang="en-GB" altLang="en-US" sz="1400" dirty="0">
                <a:solidFill>
                  <a:schemeClr val="bg1"/>
                </a:solidFill>
                <a:latin typeface="Kermit" panose="020F0503040000060003" pitchFamily="34" charset="0"/>
              </a:rPr>
              <a:t>Thomas, G (2017)</a:t>
            </a:r>
          </a:p>
        </p:txBody>
      </p:sp>
    </p:spTree>
    <p:extLst>
      <p:ext uri="{BB962C8B-B14F-4D97-AF65-F5344CB8AC3E}">
        <p14:creationId xmlns:p14="http://schemas.microsoft.com/office/powerpoint/2010/main" val="292194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55DED-E985-08D6-7834-A7A6C4B5C4A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5A5AF22-10E7-507C-DA97-00A82E3DD216}"/>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5C089BDE-44E3-6BB3-2569-51169855B125}"/>
              </a:ext>
            </a:extLst>
          </p:cNvPr>
          <p:cNvGrpSpPr/>
          <p:nvPr/>
        </p:nvGrpSpPr>
        <p:grpSpPr>
          <a:xfrm>
            <a:off x="5076320" y="2577457"/>
            <a:ext cx="8160970" cy="3900888"/>
            <a:chOff x="0" y="0"/>
            <a:chExt cx="2149391" cy="1027394"/>
          </a:xfrm>
        </p:grpSpPr>
        <p:sp>
          <p:nvSpPr>
            <p:cNvPr id="8" name="Freeform 8">
              <a:extLst>
                <a:ext uri="{FF2B5EF4-FFF2-40B4-BE49-F238E27FC236}">
                  <a16:creationId xmlns:a16="http://schemas.microsoft.com/office/drawing/2014/main" id="{7EEE0CEA-A430-2223-B064-CD48A1AF055F}"/>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29F98F44-75E3-AAAF-AC33-5D74FD9E296A}"/>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51D577A1-230D-F9F7-BD8F-14F39953C537}"/>
              </a:ext>
            </a:extLst>
          </p:cNvPr>
          <p:cNvGrpSpPr/>
          <p:nvPr/>
        </p:nvGrpSpPr>
        <p:grpSpPr>
          <a:xfrm>
            <a:off x="5446052" y="3008784"/>
            <a:ext cx="7421505" cy="3038233"/>
            <a:chOff x="0" y="0"/>
            <a:chExt cx="1954635" cy="800193"/>
          </a:xfrm>
        </p:grpSpPr>
        <p:sp>
          <p:nvSpPr>
            <p:cNvPr id="11" name="Freeform 11">
              <a:extLst>
                <a:ext uri="{FF2B5EF4-FFF2-40B4-BE49-F238E27FC236}">
                  <a16:creationId xmlns:a16="http://schemas.microsoft.com/office/drawing/2014/main" id="{6800FE66-C3B1-B7B7-C7A6-D0FA0CFA9FB7}"/>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444CBD4B-E511-67A0-8378-F2F7464A7413}"/>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BE5DADD3-02EC-3172-41D8-A0F830D9446B}"/>
              </a:ext>
            </a:extLst>
          </p:cNvPr>
          <p:cNvSpPr txBox="1"/>
          <p:nvPr/>
        </p:nvSpPr>
        <p:spPr>
          <a:xfrm>
            <a:off x="5836332" y="4040071"/>
            <a:ext cx="6640943" cy="830997"/>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Methodology</a:t>
            </a:r>
          </a:p>
        </p:txBody>
      </p:sp>
      <p:sp>
        <p:nvSpPr>
          <p:cNvPr id="26" name="Freeform 26">
            <a:extLst>
              <a:ext uri="{FF2B5EF4-FFF2-40B4-BE49-F238E27FC236}">
                <a16:creationId xmlns:a16="http://schemas.microsoft.com/office/drawing/2014/main" id="{8B5B991C-DBFE-00AD-7669-6C88895A76AF}"/>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8AF25F04-55ED-B82B-19FD-60498B157546}"/>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2932477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DEDEF-43DD-80A0-E333-E7781840876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AF5D387-B9CC-444A-A0B3-96AF2DAE0FDF}"/>
              </a:ext>
            </a:extLst>
          </p:cNvPr>
          <p:cNvSpPr>
            <a:spLocks noGrp="1" noRot="1" noMove="1" noResize="1" noEditPoints="1" noAdjustHandles="1" noChangeArrowheads="1" noChangeShapeType="1"/>
          </p:cNvSpPr>
          <p:nvPr/>
        </p:nvSpPr>
        <p:spPr>
          <a:xfrm>
            <a:off x="1703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4" name="TextBox 4">
            <a:extLst>
              <a:ext uri="{FF2B5EF4-FFF2-40B4-BE49-F238E27FC236}">
                <a16:creationId xmlns:a16="http://schemas.microsoft.com/office/drawing/2014/main" id="{7068D7E0-A52E-0B81-02F8-650321B0AD46}"/>
              </a:ext>
            </a:extLst>
          </p:cNvPr>
          <p:cNvSpPr txBox="1"/>
          <p:nvPr/>
        </p:nvSpPr>
        <p:spPr>
          <a:xfrm>
            <a:off x="614539" y="777379"/>
            <a:ext cx="16787113" cy="1140890"/>
          </a:xfrm>
          <a:prstGeom prst="rect">
            <a:avLst/>
          </a:prstGeom>
        </p:spPr>
        <p:txBody>
          <a:bodyPr lIns="0" tIns="0" rIns="0" bIns="0" rtlCol="0" anchor="t">
            <a:spAutoFit/>
          </a:bodyPr>
          <a:lstStyle/>
          <a:p>
            <a:pPr marL="0" lvl="0" indent="0" algn="l">
              <a:lnSpc>
                <a:spcPts val="8499"/>
              </a:lnSpc>
            </a:pPr>
            <a:r>
              <a:rPr lang="en-US" sz="8800" b="1" spc="849" dirty="0">
                <a:solidFill>
                  <a:schemeClr val="bg1"/>
                </a:solidFill>
                <a:latin typeface="Kermit Condensed" panose="020F0502020204030204" pitchFamily="34" charset="0"/>
                <a:ea typeface="Anca Coder"/>
                <a:cs typeface="Anca Coder"/>
                <a:sym typeface="Anca Coder"/>
              </a:rPr>
              <a:t>Theoretical Frameworks</a:t>
            </a:r>
          </a:p>
        </p:txBody>
      </p:sp>
      <p:sp>
        <p:nvSpPr>
          <p:cNvPr id="14" name="TextBox 14">
            <a:extLst>
              <a:ext uri="{FF2B5EF4-FFF2-40B4-BE49-F238E27FC236}">
                <a16:creationId xmlns:a16="http://schemas.microsoft.com/office/drawing/2014/main" id="{F478173D-3150-2EB7-4239-3689614DA5D8}"/>
              </a:ext>
            </a:extLst>
          </p:cNvPr>
          <p:cNvSpPr txBox="1"/>
          <p:nvPr/>
        </p:nvSpPr>
        <p:spPr>
          <a:xfrm>
            <a:off x="946350" y="3199341"/>
            <a:ext cx="3206601" cy="5757064"/>
          </a:xfrm>
          <a:prstGeom prst="rect">
            <a:avLst/>
          </a:prstGeom>
        </p:spPr>
        <p:txBody>
          <a:bodyPr lIns="50800" tIns="50800" rIns="50800" bIns="50800" rtlCol="0" anchor="ctr"/>
          <a:lstStyle/>
          <a:p>
            <a:pPr algn="ctr">
              <a:lnSpc>
                <a:spcPts val="2940"/>
              </a:lnSpc>
            </a:pPr>
            <a:endParaRPr/>
          </a:p>
        </p:txBody>
      </p:sp>
      <p:sp>
        <p:nvSpPr>
          <p:cNvPr id="33" name="TextBox 20">
            <a:extLst>
              <a:ext uri="{FF2B5EF4-FFF2-40B4-BE49-F238E27FC236}">
                <a16:creationId xmlns:a16="http://schemas.microsoft.com/office/drawing/2014/main" id="{2F27160F-7456-F45B-4B25-D55EB611C4CC}"/>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34" name="Group 33">
            <a:extLst>
              <a:ext uri="{FF2B5EF4-FFF2-40B4-BE49-F238E27FC236}">
                <a16:creationId xmlns:a16="http://schemas.microsoft.com/office/drawing/2014/main" id="{0F8F2007-1868-03AB-F949-208E005CFCF0}"/>
              </a:ext>
            </a:extLst>
          </p:cNvPr>
          <p:cNvGrpSpPr/>
          <p:nvPr/>
        </p:nvGrpSpPr>
        <p:grpSpPr>
          <a:xfrm rot="5400000">
            <a:off x="7801171" y="4679268"/>
            <a:ext cx="13860722" cy="5812945"/>
            <a:chOff x="-8064251" y="-185157"/>
            <a:chExt cx="11800883" cy="1607915"/>
          </a:xfrm>
        </p:grpSpPr>
        <p:sp>
          <p:nvSpPr>
            <p:cNvPr id="35" name="Freeform 5">
              <a:extLst>
                <a:ext uri="{FF2B5EF4-FFF2-40B4-BE49-F238E27FC236}">
                  <a16:creationId xmlns:a16="http://schemas.microsoft.com/office/drawing/2014/main" id="{1DFEB83B-9B5B-94E0-E866-46162C084B34}"/>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36" name="TextBox 35">
              <a:extLst>
                <a:ext uri="{FF2B5EF4-FFF2-40B4-BE49-F238E27FC236}">
                  <a16:creationId xmlns:a16="http://schemas.microsoft.com/office/drawing/2014/main" id="{632D6709-2B92-8CBC-65A6-DD2A698E48D1}"/>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37" name="Group 36">
            <a:extLst>
              <a:ext uri="{FF2B5EF4-FFF2-40B4-BE49-F238E27FC236}">
                <a16:creationId xmlns:a16="http://schemas.microsoft.com/office/drawing/2014/main" id="{DD857B25-6F79-5ED2-8310-8BDB6BB3772D}"/>
              </a:ext>
            </a:extLst>
          </p:cNvPr>
          <p:cNvGrpSpPr/>
          <p:nvPr/>
        </p:nvGrpSpPr>
        <p:grpSpPr>
          <a:xfrm>
            <a:off x="13620903" y="758882"/>
            <a:ext cx="3884131" cy="4106833"/>
            <a:chOff x="0" y="0"/>
            <a:chExt cx="3590102" cy="1301506"/>
          </a:xfrm>
        </p:grpSpPr>
        <p:sp>
          <p:nvSpPr>
            <p:cNvPr id="38" name="Freeform 8">
              <a:extLst>
                <a:ext uri="{FF2B5EF4-FFF2-40B4-BE49-F238E27FC236}">
                  <a16:creationId xmlns:a16="http://schemas.microsoft.com/office/drawing/2014/main" id="{14CFFAAE-4B2E-5420-DD25-86DAD331F1B7}"/>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39" name="TextBox 38">
              <a:extLst>
                <a:ext uri="{FF2B5EF4-FFF2-40B4-BE49-F238E27FC236}">
                  <a16:creationId xmlns:a16="http://schemas.microsoft.com/office/drawing/2014/main" id="{618328D6-080D-D0F5-B666-1CD01FA737BB}"/>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40" name="TextBox 11">
            <a:extLst>
              <a:ext uri="{FF2B5EF4-FFF2-40B4-BE49-F238E27FC236}">
                <a16:creationId xmlns:a16="http://schemas.microsoft.com/office/drawing/2014/main" id="{ABF260E2-2CB9-8E84-0C23-DD70EBCB61C8}"/>
              </a:ext>
            </a:extLst>
          </p:cNvPr>
          <p:cNvSpPr txBox="1"/>
          <p:nvPr/>
        </p:nvSpPr>
        <p:spPr>
          <a:xfrm>
            <a:off x="13737014" y="792447"/>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41" name="Rectangle 3">
            <a:extLst>
              <a:ext uri="{FF2B5EF4-FFF2-40B4-BE49-F238E27FC236}">
                <a16:creationId xmlns:a16="http://schemas.microsoft.com/office/drawing/2014/main" id="{C44551D9-5AE5-48E7-BC8C-FD1EAE67354F}"/>
              </a:ext>
            </a:extLst>
          </p:cNvPr>
          <p:cNvSpPr>
            <a:spLocks noChangeArrowheads="1"/>
          </p:cNvSpPr>
          <p:nvPr/>
        </p:nvSpPr>
        <p:spPr bwMode="auto">
          <a:xfrm>
            <a:off x="13623178" y="1026494"/>
            <a:ext cx="3456395"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Bakker and Demerouti (2007)</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Beames, Higgins and Nicol (2012)</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Cook and Hemming (2011)</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Day and Gu (2010)</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Deci and Ryan (2000)</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Deschamps, </a:t>
            </a:r>
            <a:r>
              <a:rPr lang="en-US" altLang="en-US" sz="1100" dirty="0" err="1">
                <a:solidFill>
                  <a:schemeClr val="bg1"/>
                </a:solidFill>
                <a:latin typeface="Kermit" panose="020F0503040000060003" pitchFamily="34" charset="0"/>
              </a:rPr>
              <a:t>Scrutton</a:t>
            </a:r>
            <a:r>
              <a:rPr lang="en-US" altLang="en-US" sz="1100" dirty="0">
                <a:solidFill>
                  <a:schemeClr val="bg1"/>
                </a:solidFill>
                <a:latin typeface="Kermit" panose="020F0503040000060003" pitchFamily="34" charset="0"/>
              </a:rPr>
              <a:t> and Ayotte-Beaudet (2022)</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Dillon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(2006)</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Flick (2018)</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Furlong (2015)</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Guay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(2008)</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Hargreaves (1998)</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Kern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(2015)</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Marchant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(2019)</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McCallum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(2017)</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Niemiec and Ryan (2009)</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Noble and McGrath (2015)</a:t>
            </a:r>
          </a:p>
          <a:p>
            <a:pPr lvl="0" eaLnBrk="0" fontAlgn="base" hangingPunct="0">
              <a:spcBef>
                <a:spcPct val="0"/>
              </a:spcBef>
              <a:spcAft>
                <a:spcPct val="0"/>
              </a:spcAft>
              <a:buFontTx/>
              <a:buChar char="•"/>
            </a:pPr>
            <a:r>
              <a:rPr lang="en-US" altLang="en-US" sz="1100" dirty="0" err="1">
                <a:solidFill>
                  <a:schemeClr val="bg1"/>
                </a:solidFill>
                <a:latin typeface="Kermit" panose="020F0503040000060003" pitchFamily="34" charset="0"/>
              </a:rPr>
              <a:t>Rickinson</a:t>
            </a:r>
            <a:r>
              <a:rPr lang="en-US" altLang="en-US" sz="1100" dirty="0">
                <a:solidFill>
                  <a:schemeClr val="bg1"/>
                </a:solidFill>
                <a:latin typeface="Kermit" panose="020F0503040000060003" pitchFamily="34" charset="0"/>
              </a:rPr>
              <a:t>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(2004)</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Schaufeli and Taris (2014)</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Seligman (2011)</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Tooley, Dyer and Robinson (2023)</a:t>
            </a:r>
          </a:p>
          <a:p>
            <a:pPr lvl="0" eaLnBrk="0" fontAlgn="base" hangingPunct="0">
              <a:spcBef>
                <a:spcPct val="0"/>
              </a:spcBef>
              <a:spcAft>
                <a:spcPct val="0"/>
              </a:spcAft>
              <a:buFontTx/>
              <a:buChar char="•"/>
            </a:pPr>
            <a:r>
              <a:rPr lang="en-US" altLang="en-US" sz="1100" dirty="0" err="1">
                <a:solidFill>
                  <a:schemeClr val="bg1"/>
                </a:solidFill>
                <a:latin typeface="Kermit" panose="020F0503040000060003" pitchFamily="34" charset="0"/>
              </a:rPr>
              <a:t>Viac</a:t>
            </a:r>
            <a:r>
              <a:rPr lang="en-US" altLang="en-US" sz="1100" dirty="0">
                <a:solidFill>
                  <a:schemeClr val="bg1"/>
                </a:solidFill>
                <a:latin typeface="Kermit" panose="020F0503040000060003" pitchFamily="34" charset="0"/>
              </a:rPr>
              <a:t> and Fraser (2020)</a:t>
            </a:r>
          </a:p>
          <a:p>
            <a:pPr lvl="0" eaLnBrk="0" fontAlgn="base" hangingPunct="0">
              <a:spcBef>
                <a:spcPct val="0"/>
              </a:spcBef>
              <a:spcAft>
                <a:spcPct val="0"/>
              </a:spcAft>
              <a:buFontTx/>
              <a:buChar char="•"/>
            </a:pPr>
            <a:r>
              <a:rPr lang="en-US" altLang="en-US" sz="1100" dirty="0">
                <a:solidFill>
                  <a:schemeClr val="bg1"/>
                </a:solidFill>
                <a:latin typeface="Kermit" panose="020F0503040000060003" pitchFamily="34" charset="0"/>
              </a:rPr>
              <a:t>Wahab </a:t>
            </a:r>
            <a:r>
              <a:rPr lang="en-US" altLang="en-US" sz="1100" i="1" dirty="0">
                <a:solidFill>
                  <a:schemeClr val="bg1"/>
                </a:solidFill>
                <a:latin typeface="Kermit" panose="020F0503040000060003" pitchFamily="34" charset="0"/>
              </a:rPr>
              <a:t>et al.</a:t>
            </a:r>
            <a:r>
              <a:rPr lang="en-US" altLang="en-US" sz="1100" dirty="0">
                <a:solidFill>
                  <a:schemeClr val="bg1"/>
                </a:solidFill>
                <a:latin typeface="Kermit" panose="020F0503040000060003" pitchFamily="34" charset="0"/>
              </a:rPr>
              <a:t> (2024)</a:t>
            </a:r>
            <a:endParaRPr kumimoji="0" lang="en-US" altLang="en-US" sz="1100" i="0" u="none" strike="noStrike" cap="none" normalizeH="0" baseline="0" dirty="0">
              <a:ln>
                <a:noFill/>
              </a:ln>
              <a:solidFill>
                <a:schemeClr val="bg1"/>
              </a:solidFill>
              <a:effectLst/>
              <a:latin typeface="Kermit" panose="020F0503040000060003" pitchFamily="34" charset="0"/>
            </a:endParaRPr>
          </a:p>
        </p:txBody>
      </p:sp>
      <p:grpSp>
        <p:nvGrpSpPr>
          <p:cNvPr id="3" name="Group 2">
            <a:extLst>
              <a:ext uri="{FF2B5EF4-FFF2-40B4-BE49-F238E27FC236}">
                <a16:creationId xmlns:a16="http://schemas.microsoft.com/office/drawing/2014/main" id="{1C98D14F-6006-5FCC-4409-9CF81B168CA6}"/>
              </a:ext>
            </a:extLst>
          </p:cNvPr>
          <p:cNvGrpSpPr/>
          <p:nvPr/>
        </p:nvGrpSpPr>
        <p:grpSpPr>
          <a:xfrm>
            <a:off x="632736" y="2161648"/>
            <a:ext cx="9479038" cy="2295278"/>
            <a:chOff x="463826" y="2249272"/>
            <a:chExt cx="9479038" cy="2295278"/>
          </a:xfrm>
        </p:grpSpPr>
        <p:sp>
          <p:nvSpPr>
            <p:cNvPr id="22" name="TextBox 22">
              <a:extLst>
                <a:ext uri="{FF2B5EF4-FFF2-40B4-BE49-F238E27FC236}">
                  <a16:creationId xmlns:a16="http://schemas.microsoft.com/office/drawing/2014/main" id="{6ED47AD3-9C37-852E-578E-AA2752C05D1A}"/>
                </a:ext>
              </a:extLst>
            </p:cNvPr>
            <p:cNvSpPr txBox="1"/>
            <p:nvPr/>
          </p:nvSpPr>
          <p:spPr>
            <a:xfrm>
              <a:off x="463826" y="2249272"/>
              <a:ext cx="5098774" cy="1052789"/>
            </a:xfrm>
            <a:prstGeom prst="rect">
              <a:avLst/>
            </a:prstGeom>
          </p:spPr>
          <p:txBody>
            <a:bodyPr wrap="square" lIns="0" tIns="0" rIns="0" bIns="0" rtlCol="0" anchor="t">
              <a:spAutoFit/>
            </a:bodyPr>
            <a:lstStyle/>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PERMA </a:t>
              </a:r>
            </a:p>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(Seligman, 2011)</a:t>
              </a:r>
            </a:p>
          </p:txBody>
        </p:sp>
        <p:pic>
          <p:nvPicPr>
            <p:cNvPr id="43" name="Picture 42">
              <a:extLst>
                <a:ext uri="{FF2B5EF4-FFF2-40B4-BE49-F238E27FC236}">
                  <a16:creationId xmlns:a16="http://schemas.microsoft.com/office/drawing/2014/main" id="{D7826BF3-F9C9-4D74-3BA5-0FA62CC26F89}"/>
                </a:ext>
              </a:extLst>
            </p:cNvPr>
            <p:cNvPicPr>
              <a:picLocks noChangeAspect="1"/>
            </p:cNvPicPr>
            <p:nvPr/>
          </p:nvPicPr>
          <p:blipFill>
            <a:blip r:embed="rId4"/>
            <a:srcRect t="13935" b="45835"/>
            <a:stretch>
              <a:fillRect/>
            </a:stretch>
          </p:blipFill>
          <p:spPr>
            <a:xfrm>
              <a:off x="3470006" y="2716351"/>
              <a:ext cx="6472858" cy="1828199"/>
            </a:xfrm>
            <a:prstGeom prst="rect">
              <a:avLst/>
            </a:prstGeom>
          </p:spPr>
        </p:pic>
      </p:grpSp>
      <p:grpSp>
        <p:nvGrpSpPr>
          <p:cNvPr id="6" name="Group 5">
            <a:extLst>
              <a:ext uri="{FF2B5EF4-FFF2-40B4-BE49-F238E27FC236}">
                <a16:creationId xmlns:a16="http://schemas.microsoft.com/office/drawing/2014/main" id="{D321B043-AC07-178F-3AAB-2C1520F96D8E}"/>
              </a:ext>
            </a:extLst>
          </p:cNvPr>
          <p:cNvGrpSpPr/>
          <p:nvPr/>
        </p:nvGrpSpPr>
        <p:grpSpPr>
          <a:xfrm>
            <a:off x="9741025" y="5209063"/>
            <a:ext cx="7105800" cy="4454786"/>
            <a:chOff x="9741025" y="5209063"/>
            <a:chExt cx="7105800" cy="4454786"/>
          </a:xfrm>
        </p:grpSpPr>
        <p:sp>
          <p:nvSpPr>
            <p:cNvPr id="23" name="TextBox 23">
              <a:extLst>
                <a:ext uri="{FF2B5EF4-FFF2-40B4-BE49-F238E27FC236}">
                  <a16:creationId xmlns:a16="http://schemas.microsoft.com/office/drawing/2014/main" id="{9E9F5E77-B4A8-257E-646F-FC4C70CC794E}"/>
                </a:ext>
              </a:extLst>
            </p:cNvPr>
            <p:cNvSpPr txBox="1"/>
            <p:nvPr/>
          </p:nvSpPr>
          <p:spPr>
            <a:xfrm>
              <a:off x="9741025" y="5209063"/>
              <a:ext cx="6722640" cy="1052789"/>
            </a:xfrm>
            <a:prstGeom prst="rect">
              <a:avLst/>
            </a:prstGeom>
          </p:spPr>
          <p:txBody>
            <a:bodyPr wrap="square" lIns="0" tIns="0" rIns="0" bIns="0" rtlCol="0" anchor="t">
              <a:spAutoFit/>
            </a:bodyPr>
            <a:lstStyle/>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Job Demands Resource (JD-R) Model</a:t>
              </a:r>
              <a:br>
                <a:rPr lang="en-US" sz="2999" b="1" spc="299" dirty="0">
                  <a:solidFill>
                    <a:srgbClr val="FFFFFF"/>
                  </a:solidFill>
                  <a:latin typeface="Kermit Extrabold Condensed" panose="020F0503040000060003" pitchFamily="34" charset="0"/>
                  <a:ea typeface="Poppins Bold"/>
                  <a:cs typeface="Poppins Bold"/>
                  <a:sym typeface="Poppins Bold"/>
                </a:rPr>
              </a:br>
              <a:r>
                <a:rPr lang="en-US" sz="2999" b="1" spc="299" dirty="0">
                  <a:solidFill>
                    <a:srgbClr val="FFFFFF"/>
                  </a:solidFill>
                  <a:latin typeface="Kermit Extrabold Condensed" panose="020F0503040000060003" pitchFamily="34" charset="0"/>
                  <a:ea typeface="Poppins Bold"/>
                  <a:cs typeface="Poppins Bold"/>
                  <a:sym typeface="Poppins Bold"/>
                </a:rPr>
                <a:t>(Bakker &amp; Demerouti, 2007)</a:t>
              </a:r>
            </a:p>
          </p:txBody>
        </p:sp>
        <p:pic>
          <p:nvPicPr>
            <p:cNvPr id="7170" name="Picture 2" descr="Job Demand‐Resource (JD‐R) model (Bakker &amp; Demerouti, 2007). | Download  Scientific Diagram">
              <a:extLst>
                <a:ext uri="{FF2B5EF4-FFF2-40B4-BE49-F238E27FC236}">
                  <a16:creationId xmlns:a16="http://schemas.microsoft.com/office/drawing/2014/main" id="{DF1D7254-1512-B09D-9C40-F8E2F1C06B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53600" y="6280926"/>
              <a:ext cx="7093225" cy="338292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Group 6">
            <a:extLst>
              <a:ext uri="{FF2B5EF4-FFF2-40B4-BE49-F238E27FC236}">
                <a16:creationId xmlns:a16="http://schemas.microsoft.com/office/drawing/2014/main" id="{A890DDB0-B3F6-4B0B-8E2D-B0BFADCEED01}"/>
              </a:ext>
            </a:extLst>
          </p:cNvPr>
          <p:cNvGrpSpPr/>
          <p:nvPr/>
        </p:nvGrpSpPr>
        <p:grpSpPr>
          <a:xfrm>
            <a:off x="1990132" y="5573365"/>
            <a:ext cx="5202728" cy="4553877"/>
            <a:chOff x="1990132" y="5573365"/>
            <a:chExt cx="5202728" cy="4553877"/>
          </a:xfrm>
        </p:grpSpPr>
        <p:sp>
          <p:nvSpPr>
            <p:cNvPr id="32" name="TextBox 32">
              <a:extLst>
                <a:ext uri="{FF2B5EF4-FFF2-40B4-BE49-F238E27FC236}">
                  <a16:creationId xmlns:a16="http://schemas.microsoft.com/office/drawing/2014/main" id="{4571ABA4-614E-1ED5-9D93-1EBA52742162}"/>
                </a:ext>
              </a:extLst>
            </p:cNvPr>
            <p:cNvSpPr txBox="1"/>
            <p:nvPr/>
          </p:nvSpPr>
          <p:spPr>
            <a:xfrm>
              <a:off x="2011260" y="5573365"/>
              <a:ext cx="5181600" cy="1052789"/>
            </a:xfrm>
            <a:prstGeom prst="rect">
              <a:avLst/>
            </a:prstGeom>
          </p:spPr>
          <p:txBody>
            <a:bodyPr wrap="square" lIns="0" tIns="0" rIns="0" bIns="0" rtlCol="0" anchor="t">
              <a:spAutoFit/>
            </a:bodyPr>
            <a:lstStyle/>
            <a:p>
              <a:pPr marL="0" lvl="0" indent="0" algn="l">
                <a:lnSpc>
                  <a:spcPts val="4199"/>
                </a:lnSpc>
              </a:pPr>
              <a:r>
                <a:rPr lang="en-US" sz="2999" b="1" spc="299" dirty="0">
                  <a:solidFill>
                    <a:srgbClr val="FFFFFF"/>
                  </a:solidFill>
                  <a:latin typeface="Kermit Extrabold Condensed" panose="020F0503040000060003" pitchFamily="34" charset="0"/>
                  <a:ea typeface="Poppins Bold"/>
                  <a:cs typeface="Poppins Bold"/>
                  <a:sym typeface="Poppins Bold"/>
                </a:rPr>
                <a:t>Self Determination Theory </a:t>
              </a:r>
              <a:br>
                <a:rPr lang="en-US" sz="2999" b="1" spc="299" dirty="0">
                  <a:solidFill>
                    <a:srgbClr val="FFFFFF"/>
                  </a:solidFill>
                  <a:latin typeface="Kermit Extrabold Condensed" panose="020F0503040000060003" pitchFamily="34" charset="0"/>
                  <a:ea typeface="Poppins Bold"/>
                  <a:cs typeface="Poppins Bold"/>
                  <a:sym typeface="Poppins Bold"/>
                </a:rPr>
              </a:br>
              <a:r>
                <a:rPr lang="en-US" sz="2999" b="1" spc="299" dirty="0">
                  <a:solidFill>
                    <a:srgbClr val="FFFFFF"/>
                  </a:solidFill>
                  <a:latin typeface="Kermit Extrabold Condensed" panose="020F0503040000060003" pitchFamily="34" charset="0"/>
                  <a:ea typeface="Poppins Bold"/>
                  <a:cs typeface="Poppins Bold"/>
                  <a:sym typeface="Poppins Bold"/>
                </a:rPr>
                <a:t>(Deci and Ryan, 2002)</a:t>
              </a:r>
            </a:p>
          </p:txBody>
        </p:sp>
        <p:pic>
          <p:nvPicPr>
            <p:cNvPr id="7172" name="Picture 4" descr="What Is Self Determination Theory? | Human Performance">
              <a:extLst>
                <a:ext uri="{FF2B5EF4-FFF2-40B4-BE49-F238E27FC236}">
                  <a16:creationId xmlns:a16="http://schemas.microsoft.com/office/drawing/2014/main" id="{CB578519-353F-7AC0-AAAD-4E51E5C5EE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90132" y="6783967"/>
              <a:ext cx="5057775" cy="3343275"/>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Freeform 5">
            <a:extLst>
              <a:ext uri="{FF2B5EF4-FFF2-40B4-BE49-F238E27FC236}">
                <a16:creationId xmlns:a16="http://schemas.microsoft.com/office/drawing/2014/main" id="{FDFD63D5-B79B-8952-A1B2-36B0DF7EF22D}"/>
              </a:ext>
            </a:extLst>
          </p:cNvPr>
          <p:cNvSpPr/>
          <p:nvPr/>
        </p:nvSpPr>
        <p:spPr>
          <a:xfrm rot="343575">
            <a:off x="-1275098" y="8213129"/>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7"/>
            <a:stretch>
              <a:fillRect/>
            </a:stretch>
          </a:blipFill>
        </p:spPr>
        <p:txBody>
          <a:bodyPr/>
          <a:lstStyle/>
          <a:p>
            <a:endParaRPr lang="en-GB"/>
          </a:p>
        </p:txBody>
      </p:sp>
    </p:spTree>
    <p:extLst>
      <p:ext uri="{BB962C8B-B14F-4D97-AF65-F5344CB8AC3E}">
        <p14:creationId xmlns:p14="http://schemas.microsoft.com/office/powerpoint/2010/main" val="485810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2CA64-F544-517A-BD06-23C1BA223C9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36CA17D-E551-7CF1-F4F0-8D899807A6C6}"/>
              </a:ext>
            </a:extLst>
          </p:cNvPr>
          <p:cNvSpPr>
            <a:spLocks noGrp="1" noRot="1" noMove="1" noResize="1" noEditPoints="1" noAdjustHandles="1" noChangeArrowheads="1" noChangeShapeType="1"/>
          </p:cNvSpPr>
          <p:nvPr/>
        </p:nvSpPr>
        <p:spPr>
          <a:xfrm>
            <a:off x="1703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4" name="TextBox 4">
            <a:extLst>
              <a:ext uri="{FF2B5EF4-FFF2-40B4-BE49-F238E27FC236}">
                <a16:creationId xmlns:a16="http://schemas.microsoft.com/office/drawing/2014/main" id="{7EA5E1E4-7D70-CE0F-A9FA-D5EC6EE76F41}"/>
              </a:ext>
            </a:extLst>
          </p:cNvPr>
          <p:cNvSpPr txBox="1"/>
          <p:nvPr/>
        </p:nvSpPr>
        <p:spPr>
          <a:xfrm>
            <a:off x="331516" y="663875"/>
            <a:ext cx="16787113" cy="1140890"/>
          </a:xfrm>
          <a:prstGeom prst="rect">
            <a:avLst/>
          </a:prstGeom>
        </p:spPr>
        <p:txBody>
          <a:bodyPr lIns="0" tIns="0" rIns="0" bIns="0" rtlCol="0" anchor="t">
            <a:spAutoFit/>
          </a:bodyPr>
          <a:lstStyle/>
          <a:p>
            <a:pPr marL="0" lvl="0" indent="0" algn="l">
              <a:lnSpc>
                <a:spcPts val="8499"/>
              </a:lnSpc>
            </a:pPr>
            <a:r>
              <a:rPr lang="en-US" sz="8000" b="1" spc="849" dirty="0">
                <a:solidFill>
                  <a:schemeClr val="bg1"/>
                </a:solidFill>
                <a:latin typeface="Kermit Condensed" panose="020F0502020204030204" pitchFamily="34" charset="0"/>
                <a:ea typeface="Anca Coder"/>
                <a:cs typeface="Anca Coder"/>
                <a:sym typeface="Anca Coder"/>
              </a:rPr>
              <a:t>Ontology and Epistemology</a:t>
            </a:r>
          </a:p>
        </p:txBody>
      </p:sp>
      <p:sp>
        <p:nvSpPr>
          <p:cNvPr id="5" name="Freeform 5">
            <a:extLst>
              <a:ext uri="{FF2B5EF4-FFF2-40B4-BE49-F238E27FC236}">
                <a16:creationId xmlns:a16="http://schemas.microsoft.com/office/drawing/2014/main" id="{EE996C0F-7F09-85F8-94F6-E76A9F083CB3}"/>
              </a:ext>
            </a:extLst>
          </p:cNvPr>
          <p:cNvSpPr/>
          <p:nvPr/>
        </p:nvSpPr>
        <p:spPr>
          <a:xfrm rot="343575">
            <a:off x="-1204376" y="8272411"/>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grpSp>
        <p:nvGrpSpPr>
          <p:cNvPr id="6" name="Group 6">
            <a:extLst>
              <a:ext uri="{FF2B5EF4-FFF2-40B4-BE49-F238E27FC236}">
                <a16:creationId xmlns:a16="http://schemas.microsoft.com/office/drawing/2014/main" id="{2BF4997F-DF1C-A71C-CFE4-3AF9FA708D25}"/>
              </a:ext>
            </a:extLst>
          </p:cNvPr>
          <p:cNvGrpSpPr/>
          <p:nvPr/>
        </p:nvGrpSpPr>
        <p:grpSpPr>
          <a:xfrm>
            <a:off x="372428" y="1938962"/>
            <a:ext cx="12867969" cy="3338866"/>
            <a:chOff x="0" y="0"/>
            <a:chExt cx="1427022" cy="1653719"/>
          </a:xfrm>
        </p:grpSpPr>
        <p:sp>
          <p:nvSpPr>
            <p:cNvPr id="7" name="Freeform 7">
              <a:extLst>
                <a:ext uri="{FF2B5EF4-FFF2-40B4-BE49-F238E27FC236}">
                  <a16:creationId xmlns:a16="http://schemas.microsoft.com/office/drawing/2014/main" id="{77235394-0386-A010-36F3-DBA8AD39B1A4}"/>
                </a:ext>
              </a:extLst>
            </p:cNvPr>
            <p:cNvSpPr/>
            <p:nvPr/>
          </p:nvSpPr>
          <p:spPr>
            <a:xfrm>
              <a:off x="0" y="0"/>
              <a:ext cx="1427022" cy="1653719"/>
            </a:xfrm>
            <a:custGeom>
              <a:avLst/>
              <a:gdLst/>
              <a:ahLst/>
              <a:cxnLst/>
              <a:rect l="l" t="t" r="r" b="b"/>
              <a:pathLst>
                <a:path w="1427022" h="1653719">
                  <a:moveTo>
                    <a:pt x="90019" y="0"/>
                  </a:moveTo>
                  <a:lnTo>
                    <a:pt x="1337003" y="0"/>
                  </a:lnTo>
                  <a:cubicBezTo>
                    <a:pt x="1360878" y="0"/>
                    <a:pt x="1383774" y="9484"/>
                    <a:pt x="1400656" y="26366"/>
                  </a:cubicBezTo>
                  <a:cubicBezTo>
                    <a:pt x="1417538" y="43248"/>
                    <a:pt x="1427022" y="66144"/>
                    <a:pt x="1427022" y="90019"/>
                  </a:cubicBezTo>
                  <a:lnTo>
                    <a:pt x="1427022" y="1563700"/>
                  </a:lnTo>
                  <a:cubicBezTo>
                    <a:pt x="1427022" y="1613416"/>
                    <a:pt x="1386719" y="1653719"/>
                    <a:pt x="1337003" y="1653719"/>
                  </a:cubicBezTo>
                  <a:lnTo>
                    <a:pt x="90019" y="1653719"/>
                  </a:lnTo>
                  <a:cubicBezTo>
                    <a:pt x="40303" y="1653719"/>
                    <a:pt x="0" y="1613416"/>
                    <a:pt x="0" y="1563700"/>
                  </a:cubicBezTo>
                  <a:lnTo>
                    <a:pt x="0" y="90019"/>
                  </a:lnTo>
                  <a:cubicBezTo>
                    <a:pt x="0" y="40303"/>
                    <a:pt x="40303" y="0"/>
                    <a:pt x="90019"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8" name="TextBox 8">
              <a:extLst>
                <a:ext uri="{FF2B5EF4-FFF2-40B4-BE49-F238E27FC236}">
                  <a16:creationId xmlns:a16="http://schemas.microsoft.com/office/drawing/2014/main" id="{3AF7E387-6B58-83A0-5F05-0641323D3B53}"/>
                </a:ext>
              </a:extLst>
            </p:cNvPr>
            <p:cNvSpPr txBox="1"/>
            <p:nvPr/>
          </p:nvSpPr>
          <p:spPr>
            <a:xfrm>
              <a:off x="0" y="-38100"/>
              <a:ext cx="1427022" cy="1691819"/>
            </a:xfrm>
            <a:prstGeom prst="rect">
              <a:avLst/>
            </a:prstGeom>
          </p:spPr>
          <p:txBody>
            <a:bodyPr lIns="50800" tIns="50800" rIns="50800" bIns="50800" rtlCol="0" anchor="ctr"/>
            <a:lstStyle/>
            <a:p>
              <a:pPr algn="ctr">
                <a:lnSpc>
                  <a:spcPts val="2940"/>
                </a:lnSpc>
              </a:pPr>
              <a:endParaRPr/>
            </a:p>
          </p:txBody>
        </p:sp>
      </p:grpSp>
      <p:grpSp>
        <p:nvGrpSpPr>
          <p:cNvPr id="12" name="Group 12">
            <a:extLst>
              <a:ext uri="{FF2B5EF4-FFF2-40B4-BE49-F238E27FC236}">
                <a16:creationId xmlns:a16="http://schemas.microsoft.com/office/drawing/2014/main" id="{B105731E-83B4-D266-27B0-4B498C12E8B2}"/>
              </a:ext>
            </a:extLst>
          </p:cNvPr>
          <p:cNvGrpSpPr/>
          <p:nvPr/>
        </p:nvGrpSpPr>
        <p:grpSpPr>
          <a:xfrm>
            <a:off x="573580" y="2101367"/>
            <a:ext cx="12526454" cy="3042134"/>
            <a:chOff x="0" y="0"/>
            <a:chExt cx="1297720" cy="1478164"/>
          </a:xfrm>
        </p:grpSpPr>
        <p:sp>
          <p:nvSpPr>
            <p:cNvPr id="13" name="Freeform 13">
              <a:extLst>
                <a:ext uri="{FF2B5EF4-FFF2-40B4-BE49-F238E27FC236}">
                  <a16:creationId xmlns:a16="http://schemas.microsoft.com/office/drawing/2014/main" id="{D36A36F1-89B5-E53A-F0C2-707212724CEF}"/>
                </a:ext>
              </a:extLst>
            </p:cNvPr>
            <p:cNvSpPr/>
            <p:nvPr/>
          </p:nvSpPr>
          <p:spPr>
            <a:xfrm>
              <a:off x="0" y="0"/>
              <a:ext cx="1297720" cy="1478164"/>
            </a:xfrm>
            <a:custGeom>
              <a:avLst/>
              <a:gdLst/>
              <a:ahLst/>
              <a:cxnLst/>
              <a:rect l="l" t="t" r="r" b="b"/>
              <a:pathLst>
                <a:path w="1297720" h="1478164">
                  <a:moveTo>
                    <a:pt x="80133" y="0"/>
                  </a:moveTo>
                  <a:lnTo>
                    <a:pt x="1217586" y="0"/>
                  </a:lnTo>
                  <a:cubicBezTo>
                    <a:pt x="1238839" y="0"/>
                    <a:pt x="1259221" y="8443"/>
                    <a:pt x="1274249" y="23470"/>
                  </a:cubicBezTo>
                  <a:cubicBezTo>
                    <a:pt x="1289277" y="38498"/>
                    <a:pt x="1297720" y="58880"/>
                    <a:pt x="1297720" y="80133"/>
                  </a:cubicBezTo>
                  <a:lnTo>
                    <a:pt x="1297720" y="1398031"/>
                  </a:lnTo>
                  <a:cubicBezTo>
                    <a:pt x="1297720" y="1419283"/>
                    <a:pt x="1289277" y="1439665"/>
                    <a:pt x="1274249" y="1454693"/>
                  </a:cubicBezTo>
                  <a:cubicBezTo>
                    <a:pt x="1259221" y="1469721"/>
                    <a:pt x="1238839" y="1478164"/>
                    <a:pt x="1217586" y="1478164"/>
                  </a:cubicBezTo>
                  <a:lnTo>
                    <a:pt x="80133" y="1478164"/>
                  </a:lnTo>
                  <a:cubicBezTo>
                    <a:pt x="58880" y="1478164"/>
                    <a:pt x="38498" y="1469721"/>
                    <a:pt x="23470" y="1454693"/>
                  </a:cubicBezTo>
                  <a:cubicBezTo>
                    <a:pt x="8443" y="1439665"/>
                    <a:pt x="0" y="1419283"/>
                    <a:pt x="0" y="1398031"/>
                  </a:cubicBezTo>
                  <a:lnTo>
                    <a:pt x="0" y="80133"/>
                  </a:lnTo>
                  <a:cubicBezTo>
                    <a:pt x="0" y="58880"/>
                    <a:pt x="8443" y="38498"/>
                    <a:pt x="23470" y="23470"/>
                  </a:cubicBezTo>
                  <a:cubicBezTo>
                    <a:pt x="38498" y="8443"/>
                    <a:pt x="58880" y="0"/>
                    <a:pt x="80133" y="0"/>
                  </a:cubicBezTo>
                  <a:close/>
                </a:path>
              </a:pathLst>
            </a:custGeom>
            <a:solidFill>
              <a:srgbClr val="D8E3E7">
                <a:alpha val="29804"/>
              </a:srgbClr>
            </a:solidFill>
            <a:ln cap="rnd">
              <a:noFill/>
              <a:prstDash val="solid"/>
              <a:round/>
            </a:ln>
          </p:spPr>
          <p:txBody>
            <a:bodyPr/>
            <a:lstStyle/>
            <a:p>
              <a:endParaRPr lang="en-GB" dirty="0"/>
            </a:p>
          </p:txBody>
        </p:sp>
        <p:sp>
          <p:nvSpPr>
            <p:cNvPr id="14" name="TextBox 14">
              <a:extLst>
                <a:ext uri="{FF2B5EF4-FFF2-40B4-BE49-F238E27FC236}">
                  <a16:creationId xmlns:a16="http://schemas.microsoft.com/office/drawing/2014/main" id="{7D5E69A6-FEDB-2DEB-38FC-D6B585D4D967}"/>
                </a:ext>
              </a:extLst>
            </p:cNvPr>
            <p:cNvSpPr txBox="1"/>
            <p:nvPr/>
          </p:nvSpPr>
          <p:spPr>
            <a:xfrm>
              <a:off x="0" y="-38100"/>
              <a:ext cx="1297720" cy="1516264"/>
            </a:xfrm>
            <a:prstGeom prst="rect">
              <a:avLst/>
            </a:prstGeom>
          </p:spPr>
          <p:txBody>
            <a:bodyPr lIns="50800" tIns="50800" rIns="50800" bIns="50800" rtlCol="0" anchor="ctr"/>
            <a:lstStyle/>
            <a:p>
              <a:pPr algn="ctr">
                <a:lnSpc>
                  <a:spcPts val="2940"/>
                </a:lnSpc>
              </a:pPr>
              <a:endParaRPr/>
            </a:p>
          </p:txBody>
        </p:sp>
      </p:grpSp>
      <p:sp>
        <p:nvSpPr>
          <p:cNvPr id="22" name="TextBox 22">
            <a:extLst>
              <a:ext uri="{FF2B5EF4-FFF2-40B4-BE49-F238E27FC236}">
                <a16:creationId xmlns:a16="http://schemas.microsoft.com/office/drawing/2014/main" id="{8E68C5AF-3E4F-623C-2560-8D97DBEDB955}"/>
              </a:ext>
            </a:extLst>
          </p:cNvPr>
          <p:cNvSpPr txBox="1"/>
          <p:nvPr/>
        </p:nvSpPr>
        <p:spPr>
          <a:xfrm>
            <a:off x="765774" y="2328216"/>
            <a:ext cx="4225182" cy="550920"/>
          </a:xfrm>
          <a:prstGeom prst="rect">
            <a:avLst/>
          </a:prstGeom>
        </p:spPr>
        <p:txBody>
          <a:bodyPr lIns="0" tIns="0" rIns="0" bIns="0" rtlCol="0" anchor="t">
            <a:spAutoFit/>
          </a:bodyPr>
          <a:lstStyle/>
          <a:p>
            <a:pPr marL="0" lvl="0" indent="0" algn="l">
              <a:lnSpc>
                <a:spcPts val="4199"/>
              </a:lnSpc>
            </a:pPr>
            <a:r>
              <a:rPr lang="en-US" sz="4000" b="1" spc="299" dirty="0">
                <a:solidFill>
                  <a:srgbClr val="FFFFFF"/>
                </a:solidFill>
                <a:latin typeface="Kermit Extrabold Condensed" panose="020F0503040000060003" pitchFamily="34" charset="0"/>
                <a:ea typeface="Poppins Bold"/>
                <a:cs typeface="Poppins Bold"/>
                <a:sym typeface="Poppins Bold"/>
              </a:rPr>
              <a:t>ONTOLOGY</a:t>
            </a:r>
          </a:p>
        </p:txBody>
      </p:sp>
      <p:sp>
        <p:nvSpPr>
          <p:cNvPr id="33" name="TextBox 20">
            <a:extLst>
              <a:ext uri="{FF2B5EF4-FFF2-40B4-BE49-F238E27FC236}">
                <a16:creationId xmlns:a16="http://schemas.microsoft.com/office/drawing/2014/main" id="{FA44A0A1-9089-B621-09F0-A17D9E5DDCE3}"/>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34" name="Group 33">
            <a:extLst>
              <a:ext uri="{FF2B5EF4-FFF2-40B4-BE49-F238E27FC236}">
                <a16:creationId xmlns:a16="http://schemas.microsoft.com/office/drawing/2014/main" id="{49F74995-90A3-4E5D-A71F-065693A9ADF0}"/>
              </a:ext>
            </a:extLst>
          </p:cNvPr>
          <p:cNvGrpSpPr/>
          <p:nvPr/>
        </p:nvGrpSpPr>
        <p:grpSpPr>
          <a:xfrm rot="5400000">
            <a:off x="9358393" y="5687733"/>
            <a:ext cx="11235448" cy="5812945"/>
            <a:chOff x="-8064251" y="-185157"/>
            <a:chExt cx="11800883" cy="1607915"/>
          </a:xfrm>
        </p:grpSpPr>
        <p:sp>
          <p:nvSpPr>
            <p:cNvPr id="35" name="Freeform 5">
              <a:extLst>
                <a:ext uri="{FF2B5EF4-FFF2-40B4-BE49-F238E27FC236}">
                  <a16:creationId xmlns:a16="http://schemas.microsoft.com/office/drawing/2014/main" id="{B97E89B4-60B2-BDF2-2C90-F51A1F158C42}"/>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36" name="TextBox 35">
              <a:extLst>
                <a:ext uri="{FF2B5EF4-FFF2-40B4-BE49-F238E27FC236}">
                  <a16:creationId xmlns:a16="http://schemas.microsoft.com/office/drawing/2014/main" id="{1BFB4F13-7B61-DB53-660B-8AEC8800A0BE}"/>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37" name="Group 36">
            <a:extLst>
              <a:ext uri="{FF2B5EF4-FFF2-40B4-BE49-F238E27FC236}">
                <a16:creationId xmlns:a16="http://schemas.microsoft.com/office/drawing/2014/main" id="{9D840020-89F7-57F0-DCE1-BC3FDCFD13A4}"/>
              </a:ext>
            </a:extLst>
          </p:cNvPr>
          <p:cNvGrpSpPr/>
          <p:nvPr/>
        </p:nvGrpSpPr>
        <p:grpSpPr>
          <a:xfrm>
            <a:off x="13782135" y="3161745"/>
            <a:ext cx="3884131" cy="3193607"/>
            <a:chOff x="0" y="0"/>
            <a:chExt cx="3590102" cy="1301506"/>
          </a:xfrm>
        </p:grpSpPr>
        <p:sp>
          <p:nvSpPr>
            <p:cNvPr id="38" name="Freeform 8">
              <a:extLst>
                <a:ext uri="{FF2B5EF4-FFF2-40B4-BE49-F238E27FC236}">
                  <a16:creationId xmlns:a16="http://schemas.microsoft.com/office/drawing/2014/main" id="{03A24173-D2D2-484E-B723-EA92F032A386}"/>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39" name="TextBox 38">
              <a:extLst>
                <a:ext uri="{FF2B5EF4-FFF2-40B4-BE49-F238E27FC236}">
                  <a16:creationId xmlns:a16="http://schemas.microsoft.com/office/drawing/2014/main" id="{3C049781-F0E1-1D9E-116B-06B076A01A19}"/>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40" name="TextBox 11">
            <a:extLst>
              <a:ext uri="{FF2B5EF4-FFF2-40B4-BE49-F238E27FC236}">
                <a16:creationId xmlns:a16="http://schemas.microsoft.com/office/drawing/2014/main" id="{C3C6BBD5-6ECE-4517-340A-B2D808CC91A4}"/>
              </a:ext>
            </a:extLst>
          </p:cNvPr>
          <p:cNvSpPr txBox="1"/>
          <p:nvPr/>
        </p:nvSpPr>
        <p:spPr>
          <a:xfrm>
            <a:off x="13909925" y="3335528"/>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41" name="Rectangle 3">
            <a:extLst>
              <a:ext uri="{FF2B5EF4-FFF2-40B4-BE49-F238E27FC236}">
                <a16:creationId xmlns:a16="http://schemas.microsoft.com/office/drawing/2014/main" id="{A0858F8B-D128-0A7D-BD98-88C1BB22EE40}"/>
              </a:ext>
            </a:extLst>
          </p:cNvPr>
          <p:cNvSpPr>
            <a:spLocks noChangeArrowheads="1"/>
          </p:cNvSpPr>
          <p:nvPr/>
        </p:nvSpPr>
        <p:spPr bwMode="auto">
          <a:xfrm>
            <a:off x="13812842" y="3699024"/>
            <a:ext cx="1829347"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dirty="0">
                <a:solidFill>
                  <a:schemeClr val="bg1"/>
                </a:solidFill>
                <a:latin typeface="Arial" panose="020B0604020202020204" pitchFamily="34" charset="0"/>
              </a:rPr>
              <a:t>Crotty (1998)</a:t>
            </a:r>
          </a:p>
          <a:p>
            <a:pPr lvl="0" eaLnBrk="0" fontAlgn="base" hangingPunct="0">
              <a:spcBef>
                <a:spcPct val="0"/>
              </a:spcBef>
              <a:spcAft>
                <a:spcPct val="0"/>
              </a:spcAft>
              <a:buFontTx/>
              <a:buChar char="•"/>
            </a:pPr>
            <a:r>
              <a:rPr lang="en-US" altLang="en-US" dirty="0">
                <a:solidFill>
                  <a:schemeClr val="bg1"/>
                </a:solidFill>
                <a:latin typeface="Arial" panose="020B0604020202020204" pitchFamily="34" charset="0"/>
              </a:rPr>
              <a:t>Thomas (2017)</a:t>
            </a:r>
          </a:p>
          <a:p>
            <a:pPr lvl="0" eaLnBrk="0" fontAlgn="base" hangingPunct="0">
              <a:spcBef>
                <a:spcPct val="0"/>
              </a:spcBef>
              <a:spcAft>
                <a:spcPct val="0"/>
              </a:spcAft>
              <a:buFontTx/>
              <a:buChar char="•"/>
            </a:pPr>
            <a:r>
              <a:rPr lang="en-US" altLang="en-US" dirty="0">
                <a:solidFill>
                  <a:schemeClr val="bg1"/>
                </a:solidFill>
                <a:latin typeface="Arial" panose="020B0604020202020204" pitchFamily="34" charset="0"/>
              </a:rPr>
              <a:t>Flick (2018)</a:t>
            </a:r>
          </a:p>
        </p:txBody>
      </p:sp>
      <p:grpSp>
        <p:nvGrpSpPr>
          <p:cNvPr id="3" name="Group 6">
            <a:extLst>
              <a:ext uri="{FF2B5EF4-FFF2-40B4-BE49-F238E27FC236}">
                <a16:creationId xmlns:a16="http://schemas.microsoft.com/office/drawing/2014/main" id="{0C1AF6E6-EC11-CFC6-E542-6B8D198B6FE0}"/>
              </a:ext>
            </a:extLst>
          </p:cNvPr>
          <p:cNvGrpSpPr/>
          <p:nvPr/>
        </p:nvGrpSpPr>
        <p:grpSpPr>
          <a:xfrm>
            <a:off x="420582" y="5722814"/>
            <a:ext cx="12867969" cy="3338866"/>
            <a:chOff x="0" y="0"/>
            <a:chExt cx="1427022" cy="1653719"/>
          </a:xfrm>
        </p:grpSpPr>
        <p:sp>
          <p:nvSpPr>
            <p:cNvPr id="42" name="Freeform 7">
              <a:extLst>
                <a:ext uri="{FF2B5EF4-FFF2-40B4-BE49-F238E27FC236}">
                  <a16:creationId xmlns:a16="http://schemas.microsoft.com/office/drawing/2014/main" id="{2DAFA717-06EE-6D90-05BB-476F6E21B0BD}"/>
                </a:ext>
              </a:extLst>
            </p:cNvPr>
            <p:cNvSpPr/>
            <p:nvPr/>
          </p:nvSpPr>
          <p:spPr>
            <a:xfrm>
              <a:off x="0" y="0"/>
              <a:ext cx="1427022" cy="1653719"/>
            </a:xfrm>
            <a:custGeom>
              <a:avLst/>
              <a:gdLst/>
              <a:ahLst/>
              <a:cxnLst/>
              <a:rect l="l" t="t" r="r" b="b"/>
              <a:pathLst>
                <a:path w="1427022" h="1653719">
                  <a:moveTo>
                    <a:pt x="90019" y="0"/>
                  </a:moveTo>
                  <a:lnTo>
                    <a:pt x="1337003" y="0"/>
                  </a:lnTo>
                  <a:cubicBezTo>
                    <a:pt x="1360878" y="0"/>
                    <a:pt x="1383774" y="9484"/>
                    <a:pt x="1400656" y="26366"/>
                  </a:cubicBezTo>
                  <a:cubicBezTo>
                    <a:pt x="1417538" y="43248"/>
                    <a:pt x="1427022" y="66144"/>
                    <a:pt x="1427022" y="90019"/>
                  </a:cubicBezTo>
                  <a:lnTo>
                    <a:pt x="1427022" y="1563700"/>
                  </a:lnTo>
                  <a:cubicBezTo>
                    <a:pt x="1427022" y="1613416"/>
                    <a:pt x="1386719" y="1653719"/>
                    <a:pt x="1337003" y="1653719"/>
                  </a:cubicBezTo>
                  <a:lnTo>
                    <a:pt x="90019" y="1653719"/>
                  </a:lnTo>
                  <a:cubicBezTo>
                    <a:pt x="40303" y="1653719"/>
                    <a:pt x="0" y="1613416"/>
                    <a:pt x="0" y="1563700"/>
                  </a:cubicBezTo>
                  <a:lnTo>
                    <a:pt x="0" y="90019"/>
                  </a:lnTo>
                  <a:cubicBezTo>
                    <a:pt x="0" y="40303"/>
                    <a:pt x="40303" y="0"/>
                    <a:pt x="90019"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43" name="TextBox 8">
              <a:extLst>
                <a:ext uri="{FF2B5EF4-FFF2-40B4-BE49-F238E27FC236}">
                  <a16:creationId xmlns:a16="http://schemas.microsoft.com/office/drawing/2014/main" id="{39915DAC-F968-7FB3-9B45-9C5E2808340A}"/>
                </a:ext>
              </a:extLst>
            </p:cNvPr>
            <p:cNvSpPr txBox="1"/>
            <p:nvPr/>
          </p:nvSpPr>
          <p:spPr>
            <a:xfrm>
              <a:off x="0" y="-38100"/>
              <a:ext cx="1427022" cy="1691819"/>
            </a:xfrm>
            <a:prstGeom prst="rect">
              <a:avLst/>
            </a:prstGeom>
          </p:spPr>
          <p:txBody>
            <a:bodyPr lIns="50800" tIns="50800" rIns="50800" bIns="50800" rtlCol="0" anchor="ctr"/>
            <a:lstStyle/>
            <a:p>
              <a:pPr algn="ctr">
                <a:lnSpc>
                  <a:spcPts val="2940"/>
                </a:lnSpc>
              </a:pPr>
              <a:endParaRPr/>
            </a:p>
          </p:txBody>
        </p:sp>
      </p:grpSp>
      <p:grpSp>
        <p:nvGrpSpPr>
          <p:cNvPr id="44" name="Group 12">
            <a:extLst>
              <a:ext uri="{FF2B5EF4-FFF2-40B4-BE49-F238E27FC236}">
                <a16:creationId xmlns:a16="http://schemas.microsoft.com/office/drawing/2014/main" id="{F48D3BC5-5AC7-EF75-CF32-40569248346E}"/>
              </a:ext>
            </a:extLst>
          </p:cNvPr>
          <p:cNvGrpSpPr/>
          <p:nvPr/>
        </p:nvGrpSpPr>
        <p:grpSpPr>
          <a:xfrm>
            <a:off x="621734" y="5885219"/>
            <a:ext cx="12526454" cy="3042134"/>
            <a:chOff x="0" y="0"/>
            <a:chExt cx="1297720" cy="1478164"/>
          </a:xfrm>
        </p:grpSpPr>
        <p:sp>
          <p:nvSpPr>
            <p:cNvPr id="45" name="Freeform 13">
              <a:extLst>
                <a:ext uri="{FF2B5EF4-FFF2-40B4-BE49-F238E27FC236}">
                  <a16:creationId xmlns:a16="http://schemas.microsoft.com/office/drawing/2014/main" id="{3F66146B-39D2-405E-AE8B-01738ECB2AAD}"/>
                </a:ext>
              </a:extLst>
            </p:cNvPr>
            <p:cNvSpPr/>
            <p:nvPr/>
          </p:nvSpPr>
          <p:spPr>
            <a:xfrm>
              <a:off x="0" y="0"/>
              <a:ext cx="1297720" cy="1478164"/>
            </a:xfrm>
            <a:custGeom>
              <a:avLst/>
              <a:gdLst/>
              <a:ahLst/>
              <a:cxnLst/>
              <a:rect l="l" t="t" r="r" b="b"/>
              <a:pathLst>
                <a:path w="1297720" h="1478164">
                  <a:moveTo>
                    <a:pt x="80133" y="0"/>
                  </a:moveTo>
                  <a:lnTo>
                    <a:pt x="1217586" y="0"/>
                  </a:lnTo>
                  <a:cubicBezTo>
                    <a:pt x="1238839" y="0"/>
                    <a:pt x="1259221" y="8443"/>
                    <a:pt x="1274249" y="23470"/>
                  </a:cubicBezTo>
                  <a:cubicBezTo>
                    <a:pt x="1289277" y="38498"/>
                    <a:pt x="1297720" y="58880"/>
                    <a:pt x="1297720" y="80133"/>
                  </a:cubicBezTo>
                  <a:lnTo>
                    <a:pt x="1297720" y="1398031"/>
                  </a:lnTo>
                  <a:cubicBezTo>
                    <a:pt x="1297720" y="1419283"/>
                    <a:pt x="1289277" y="1439665"/>
                    <a:pt x="1274249" y="1454693"/>
                  </a:cubicBezTo>
                  <a:cubicBezTo>
                    <a:pt x="1259221" y="1469721"/>
                    <a:pt x="1238839" y="1478164"/>
                    <a:pt x="1217586" y="1478164"/>
                  </a:cubicBezTo>
                  <a:lnTo>
                    <a:pt x="80133" y="1478164"/>
                  </a:lnTo>
                  <a:cubicBezTo>
                    <a:pt x="58880" y="1478164"/>
                    <a:pt x="38498" y="1469721"/>
                    <a:pt x="23470" y="1454693"/>
                  </a:cubicBezTo>
                  <a:cubicBezTo>
                    <a:pt x="8443" y="1439665"/>
                    <a:pt x="0" y="1419283"/>
                    <a:pt x="0" y="1398031"/>
                  </a:cubicBezTo>
                  <a:lnTo>
                    <a:pt x="0" y="80133"/>
                  </a:lnTo>
                  <a:cubicBezTo>
                    <a:pt x="0" y="58880"/>
                    <a:pt x="8443" y="38498"/>
                    <a:pt x="23470" y="23470"/>
                  </a:cubicBezTo>
                  <a:cubicBezTo>
                    <a:pt x="38498" y="8443"/>
                    <a:pt x="58880" y="0"/>
                    <a:pt x="80133" y="0"/>
                  </a:cubicBezTo>
                  <a:close/>
                </a:path>
              </a:pathLst>
            </a:custGeom>
            <a:solidFill>
              <a:srgbClr val="D8E3E7">
                <a:alpha val="29804"/>
              </a:srgbClr>
            </a:solidFill>
            <a:ln cap="rnd">
              <a:noFill/>
              <a:prstDash val="solid"/>
              <a:round/>
            </a:ln>
          </p:spPr>
          <p:txBody>
            <a:bodyPr/>
            <a:lstStyle/>
            <a:p>
              <a:endParaRPr lang="en-GB" dirty="0"/>
            </a:p>
          </p:txBody>
        </p:sp>
        <p:sp>
          <p:nvSpPr>
            <p:cNvPr id="46" name="TextBox 14">
              <a:extLst>
                <a:ext uri="{FF2B5EF4-FFF2-40B4-BE49-F238E27FC236}">
                  <a16:creationId xmlns:a16="http://schemas.microsoft.com/office/drawing/2014/main" id="{73DE88B7-2123-EC9F-6F69-BA1234341919}"/>
                </a:ext>
              </a:extLst>
            </p:cNvPr>
            <p:cNvSpPr txBox="1"/>
            <p:nvPr/>
          </p:nvSpPr>
          <p:spPr>
            <a:xfrm>
              <a:off x="0" y="-38100"/>
              <a:ext cx="1297720" cy="1516264"/>
            </a:xfrm>
            <a:prstGeom prst="rect">
              <a:avLst/>
            </a:prstGeom>
          </p:spPr>
          <p:txBody>
            <a:bodyPr lIns="50800" tIns="50800" rIns="50800" bIns="50800" rtlCol="0" anchor="ctr"/>
            <a:lstStyle/>
            <a:p>
              <a:pPr algn="ctr">
                <a:lnSpc>
                  <a:spcPts val="2940"/>
                </a:lnSpc>
              </a:pPr>
              <a:endParaRPr/>
            </a:p>
          </p:txBody>
        </p:sp>
      </p:grpSp>
      <p:sp>
        <p:nvSpPr>
          <p:cNvPr id="48" name="TextBox 22">
            <a:extLst>
              <a:ext uri="{FF2B5EF4-FFF2-40B4-BE49-F238E27FC236}">
                <a16:creationId xmlns:a16="http://schemas.microsoft.com/office/drawing/2014/main" id="{F4D376F4-AC17-A6DE-CF9F-CA86B0F68510}"/>
              </a:ext>
            </a:extLst>
          </p:cNvPr>
          <p:cNvSpPr txBox="1"/>
          <p:nvPr/>
        </p:nvSpPr>
        <p:spPr>
          <a:xfrm>
            <a:off x="813928" y="6112068"/>
            <a:ext cx="4225182" cy="1089529"/>
          </a:xfrm>
          <a:prstGeom prst="rect">
            <a:avLst/>
          </a:prstGeom>
        </p:spPr>
        <p:txBody>
          <a:bodyPr lIns="0" tIns="0" rIns="0" bIns="0" rtlCol="0" anchor="t">
            <a:spAutoFit/>
          </a:bodyPr>
          <a:lstStyle/>
          <a:p>
            <a:pPr marL="0" lvl="0" indent="0" algn="l">
              <a:lnSpc>
                <a:spcPts val="4199"/>
              </a:lnSpc>
            </a:pPr>
            <a:r>
              <a:rPr lang="en-US" sz="4000" b="1" spc="299" dirty="0">
                <a:solidFill>
                  <a:srgbClr val="FFFFFF"/>
                </a:solidFill>
                <a:latin typeface="Kermit Extrabold Condensed" panose="020F0503040000060003" pitchFamily="34" charset="0"/>
                <a:ea typeface="Poppins Bold"/>
                <a:cs typeface="Poppins Bold"/>
                <a:sym typeface="Poppins Bold"/>
              </a:rPr>
              <a:t>EPISTEMOLOGY</a:t>
            </a:r>
          </a:p>
          <a:p>
            <a:pPr marL="0" lvl="0" indent="0" algn="l">
              <a:lnSpc>
                <a:spcPts val="4199"/>
              </a:lnSpc>
            </a:pPr>
            <a:endParaRPr lang="en-US" sz="4000" b="1" spc="299" dirty="0">
              <a:solidFill>
                <a:srgbClr val="FFFFFF"/>
              </a:solidFill>
              <a:latin typeface="Kermit Extrabold Condensed" panose="020F0503040000060003" pitchFamily="34" charset="0"/>
              <a:ea typeface="Poppins Bold"/>
              <a:cs typeface="Poppins Bold"/>
              <a:sym typeface="Poppins Bold"/>
            </a:endParaRPr>
          </a:p>
        </p:txBody>
      </p:sp>
      <p:pic>
        <p:nvPicPr>
          <p:cNvPr id="50" name="Picture 49">
            <a:extLst>
              <a:ext uri="{FF2B5EF4-FFF2-40B4-BE49-F238E27FC236}">
                <a16:creationId xmlns:a16="http://schemas.microsoft.com/office/drawing/2014/main" id="{90530488-73F1-3425-1351-36CC72E61ED4}"/>
              </a:ext>
            </a:extLst>
          </p:cNvPr>
          <p:cNvPicPr>
            <a:picLocks noChangeAspect="1"/>
          </p:cNvPicPr>
          <p:nvPr/>
        </p:nvPicPr>
        <p:blipFill>
          <a:blip r:embed="rId5"/>
          <a:srcRect t="17221"/>
          <a:stretch>
            <a:fillRect/>
          </a:stretch>
        </p:blipFill>
        <p:spPr>
          <a:xfrm>
            <a:off x="3733801" y="2191126"/>
            <a:ext cx="6629400" cy="2844569"/>
          </a:xfrm>
          <a:prstGeom prst="rect">
            <a:avLst/>
          </a:prstGeom>
        </p:spPr>
      </p:pic>
      <p:pic>
        <p:nvPicPr>
          <p:cNvPr id="52" name="Picture 51">
            <a:extLst>
              <a:ext uri="{FF2B5EF4-FFF2-40B4-BE49-F238E27FC236}">
                <a16:creationId xmlns:a16="http://schemas.microsoft.com/office/drawing/2014/main" id="{3DEC16FC-6FBF-0E70-8792-0DAC13241A80}"/>
              </a:ext>
            </a:extLst>
          </p:cNvPr>
          <p:cNvPicPr>
            <a:picLocks noChangeAspect="1"/>
          </p:cNvPicPr>
          <p:nvPr/>
        </p:nvPicPr>
        <p:blipFill>
          <a:blip r:embed="rId6"/>
          <a:stretch>
            <a:fillRect/>
          </a:stretch>
        </p:blipFill>
        <p:spPr>
          <a:xfrm>
            <a:off x="5667476" y="5996826"/>
            <a:ext cx="3057596" cy="2930527"/>
          </a:xfrm>
          <a:prstGeom prst="rect">
            <a:avLst/>
          </a:prstGeom>
        </p:spPr>
      </p:pic>
    </p:spTree>
    <p:extLst>
      <p:ext uri="{BB962C8B-B14F-4D97-AF65-F5344CB8AC3E}">
        <p14:creationId xmlns:p14="http://schemas.microsoft.com/office/powerpoint/2010/main" val="1153278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C8BC4-FE43-EFB7-D502-0CB6CF80779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2D0248-7B2F-609B-7561-3BEC9930E731}"/>
              </a:ext>
            </a:extLst>
          </p:cNvPr>
          <p:cNvSpPr>
            <a:spLocks noGrp="1" noRot="1" noMove="1" noResize="1" noEditPoints="1" noAdjustHandles="1" noChangeArrowheads="1" noChangeShapeType="1"/>
          </p:cNvSpPr>
          <p:nvPr/>
        </p:nvSpPr>
        <p:spPr>
          <a:xfrm>
            <a:off x="1703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4" name="TextBox 4">
            <a:extLst>
              <a:ext uri="{FF2B5EF4-FFF2-40B4-BE49-F238E27FC236}">
                <a16:creationId xmlns:a16="http://schemas.microsoft.com/office/drawing/2014/main" id="{3F279E72-9AF4-2474-0901-CC82112AA75A}"/>
              </a:ext>
            </a:extLst>
          </p:cNvPr>
          <p:cNvSpPr txBox="1"/>
          <p:nvPr/>
        </p:nvSpPr>
        <p:spPr>
          <a:xfrm>
            <a:off x="569074" y="806085"/>
            <a:ext cx="16787113" cy="1140890"/>
          </a:xfrm>
          <a:prstGeom prst="rect">
            <a:avLst/>
          </a:prstGeom>
        </p:spPr>
        <p:txBody>
          <a:bodyPr lIns="0" tIns="0" rIns="0" bIns="0" rtlCol="0" anchor="t">
            <a:spAutoFit/>
          </a:bodyPr>
          <a:lstStyle/>
          <a:p>
            <a:pPr marL="0" lvl="0" indent="0" algn="l">
              <a:lnSpc>
                <a:spcPts val="8499"/>
              </a:lnSpc>
            </a:pPr>
            <a:r>
              <a:rPr lang="en-US" sz="8800" b="1" spc="849" dirty="0">
                <a:solidFill>
                  <a:schemeClr val="bg1"/>
                </a:solidFill>
                <a:latin typeface="Kermit Condensed" panose="020F0502020204030204" pitchFamily="34" charset="0"/>
                <a:ea typeface="Anca Coder"/>
                <a:cs typeface="Anca Coder"/>
                <a:sym typeface="Anca Coder"/>
              </a:rPr>
              <a:t>Methodology</a:t>
            </a:r>
          </a:p>
        </p:txBody>
      </p:sp>
      <p:sp>
        <p:nvSpPr>
          <p:cNvPr id="14" name="TextBox 14">
            <a:extLst>
              <a:ext uri="{FF2B5EF4-FFF2-40B4-BE49-F238E27FC236}">
                <a16:creationId xmlns:a16="http://schemas.microsoft.com/office/drawing/2014/main" id="{B98F39DB-FEF4-CD16-360F-B285371786BD}"/>
              </a:ext>
            </a:extLst>
          </p:cNvPr>
          <p:cNvSpPr txBox="1"/>
          <p:nvPr/>
        </p:nvSpPr>
        <p:spPr>
          <a:xfrm>
            <a:off x="946350" y="3199341"/>
            <a:ext cx="3206601" cy="5757064"/>
          </a:xfrm>
          <a:prstGeom prst="rect">
            <a:avLst/>
          </a:prstGeom>
        </p:spPr>
        <p:txBody>
          <a:bodyPr lIns="50800" tIns="50800" rIns="50800" bIns="50800" rtlCol="0" anchor="ctr"/>
          <a:lstStyle/>
          <a:p>
            <a:pPr algn="ctr">
              <a:lnSpc>
                <a:spcPts val="2940"/>
              </a:lnSpc>
            </a:pPr>
            <a:endParaRPr/>
          </a:p>
        </p:txBody>
      </p:sp>
      <p:sp>
        <p:nvSpPr>
          <p:cNvPr id="22" name="TextBox 22">
            <a:extLst>
              <a:ext uri="{FF2B5EF4-FFF2-40B4-BE49-F238E27FC236}">
                <a16:creationId xmlns:a16="http://schemas.microsoft.com/office/drawing/2014/main" id="{9D53664E-FB82-9DED-2F50-C40D046058CC}"/>
              </a:ext>
            </a:extLst>
          </p:cNvPr>
          <p:cNvSpPr txBox="1"/>
          <p:nvPr/>
        </p:nvSpPr>
        <p:spPr>
          <a:xfrm>
            <a:off x="377886" y="2148291"/>
            <a:ext cx="13157077" cy="1477328"/>
          </a:xfrm>
          <a:prstGeom prst="rect">
            <a:avLst/>
          </a:prstGeom>
        </p:spPr>
        <p:txBody>
          <a:bodyPr wrap="square" lIns="0" tIns="0" rIns="0" bIns="0" rtlCol="0" anchor="t">
            <a:spAutoFit/>
          </a:bodyPr>
          <a:lstStyle/>
          <a:p>
            <a:r>
              <a:rPr lang="en-GB" sz="3200" dirty="0">
                <a:solidFill>
                  <a:schemeClr val="bg1"/>
                </a:solidFill>
                <a:latin typeface="Kermit" panose="020F0503040000060003" pitchFamily="34" charset="0"/>
              </a:rPr>
              <a:t>“Methodology is the philosophical framework within which the research is conducted or the foundation upon which the research is based” (Brown, 2006).</a:t>
            </a:r>
            <a:endParaRPr lang="en-US" sz="3200" dirty="0">
              <a:solidFill>
                <a:schemeClr val="bg1"/>
              </a:solidFill>
              <a:latin typeface="Kermit" panose="020F0503040000060003" pitchFamily="34" charset="0"/>
            </a:endParaRPr>
          </a:p>
        </p:txBody>
      </p:sp>
      <p:sp>
        <p:nvSpPr>
          <p:cNvPr id="33" name="TextBox 20">
            <a:extLst>
              <a:ext uri="{FF2B5EF4-FFF2-40B4-BE49-F238E27FC236}">
                <a16:creationId xmlns:a16="http://schemas.microsoft.com/office/drawing/2014/main" id="{872315A9-7A35-CB2A-70AA-20F9D9FA3804}"/>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34" name="Group 33">
            <a:extLst>
              <a:ext uri="{FF2B5EF4-FFF2-40B4-BE49-F238E27FC236}">
                <a16:creationId xmlns:a16="http://schemas.microsoft.com/office/drawing/2014/main" id="{070F0122-1672-5C9D-3D59-03527C33B6C5}"/>
              </a:ext>
            </a:extLst>
          </p:cNvPr>
          <p:cNvGrpSpPr/>
          <p:nvPr/>
        </p:nvGrpSpPr>
        <p:grpSpPr>
          <a:xfrm rot="5400000">
            <a:off x="7823568" y="6609161"/>
            <a:ext cx="13860722" cy="5812945"/>
            <a:chOff x="-8064251" y="-185157"/>
            <a:chExt cx="11800883" cy="1607915"/>
          </a:xfrm>
        </p:grpSpPr>
        <p:sp>
          <p:nvSpPr>
            <p:cNvPr id="35" name="Freeform 5">
              <a:extLst>
                <a:ext uri="{FF2B5EF4-FFF2-40B4-BE49-F238E27FC236}">
                  <a16:creationId xmlns:a16="http://schemas.microsoft.com/office/drawing/2014/main" id="{0A85E3AE-9B40-D7C7-331D-41621BC9BB8D}"/>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36" name="TextBox 35">
              <a:extLst>
                <a:ext uri="{FF2B5EF4-FFF2-40B4-BE49-F238E27FC236}">
                  <a16:creationId xmlns:a16="http://schemas.microsoft.com/office/drawing/2014/main" id="{66D5DCAA-7519-D54E-1546-E80C54A025F4}"/>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pSp>
        <p:nvGrpSpPr>
          <p:cNvPr id="37" name="Group 36">
            <a:extLst>
              <a:ext uri="{FF2B5EF4-FFF2-40B4-BE49-F238E27FC236}">
                <a16:creationId xmlns:a16="http://schemas.microsoft.com/office/drawing/2014/main" id="{A95BB793-5E73-0000-5BAE-B5F6207A9609}"/>
              </a:ext>
            </a:extLst>
          </p:cNvPr>
          <p:cNvGrpSpPr/>
          <p:nvPr/>
        </p:nvGrpSpPr>
        <p:grpSpPr>
          <a:xfrm>
            <a:off x="13602388" y="2637023"/>
            <a:ext cx="3884131" cy="4285357"/>
            <a:chOff x="0" y="0"/>
            <a:chExt cx="3590102" cy="1301506"/>
          </a:xfrm>
        </p:grpSpPr>
        <p:sp>
          <p:nvSpPr>
            <p:cNvPr id="38" name="Freeform 8">
              <a:extLst>
                <a:ext uri="{FF2B5EF4-FFF2-40B4-BE49-F238E27FC236}">
                  <a16:creationId xmlns:a16="http://schemas.microsoft.com/office/drawing/2014/main" id="{BCC9F778-CB77-AEB0-D755-D58B0D379F51}"/>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39" name="TextBox 38">
              <a:extLst>
                <a:ext uri="{FF2B5EF4-FFF2-40B4-BE49-F238E27FC236}">
                  <a16:creationId xmlns:a16="http://schemas.microsoft.com/office/drawing/2014/main" id="{6A4B5D92-7162-71F2-E383-A68BBF57A6A8}"/>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40" name="TextBox 11">
            <a:extLst>
              <a:ext uri="{FF2B5EF4-FFF2-40B4-BE49-F238E27FC236}">
                <a16:creationId xmlns:a16="http://schemas.microsoft.com/office/drawing/2014/main" id="{A2A5D1CD-E4D1-A0C1-A58A-137DC768EA6E}"/>
              </a:ext>
            </a:extLst>
          </p:cNvPr>
          <p:cNvSpPr txBox="1"/>
          <p:nvPr/>
        </p:nvSpPr>
        <p:spPr>
          <a:xfrm>
            <a:off x="13665930" y="273132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41" name="Rectangle 3">
            <a:extLst>
              <a:ext uri="{FF2B5EF4-FFF2-40B4-BE49-F238E27FC236}">
                <a16:creationId xmlns:a16="http://schemas.microsoft.com/office/drawing/2014/main" id="{05965EEB-A7FA-D616-2996-3315B1E803E7}"/>
              </a:ext>
            </a:extLst>
          </p:cNvPr>
          <p:cNvSpPr>
            <a:spLocks noChangeArrowheads="1"/>
          </p:cNvSpPr>
          <p:nvPr/>
        </p:nvSpPr>
        <p:spPr bwMode="auto">
          <a:xfrm>
            <a:off x="13529693" y="3570626"/>
            <a:ext cx="2948243"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Bakker and Demerouti (2007)</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Braun and Clarke (2006)</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Crotty (1998)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Day and Gu (2010)</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Dillon </a:t>
            </a:r>
            <a:r>
              <a:rPr lang="en-US" altLang="en-US" sz="1600" i="1" dirty="0">
                <a:solidFill>
                  <a:schemeClr val="bg1"/>
                </a:solidFill>
                <a:latin typeface="Arial" panose="020B0604020202020204" pitchFamily="34" charset="0"/>
              </a:rPr>
              <a:t>et al.</a:t>
            </a:r>
            <a:r>
              <a:rPr lang="en-US" altLang="en-US" sz="1600" dirty="0">
                <a:solidFill>
                  <a:schemeClr val="bg1"/>
                </a:solidFill>
                <a:latin typeface="Arial" panose="020B0604020202020204" pitchFamily="34" charset="0"/>
              </a:rPr>
              <a:t> (2006)</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Flick (2018)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Hargreaves (1998)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Kvale and Brinkmann (2009)</a:t>
            </a:r>
          </a:p>
          <a:p>
            <a:pPr lvl="0" eaLnBrk="0" fontAlgn="base" hangingPunct="0">
              <a:spcBef>
                <a:spcPct val="0"/>
              </a:spcBef>
              <a:spcAft>
                <a:spcPct val="0"/>
              </a:spcAft>
              <a:buFontTx/>
              <a:buChar char="•"/>
            </a:pPr>
            <a:r>
              <a:rPr lang="en-US" altLang="en-US" sz="1600" dirty="0" err="1">
                <a:solidFill>
                  <a:schemeClr val="bg1"/>
                </a:solidFill>
                <a:latin typeface="Arial" panose="020B0604020202020204" pitchFamily="34" charset="0"/>
              </a:rPr>
              <a:t>Rickinson</a:t>
            </a:r>
            <a:r>
              <a:rPr lang="en-US" altLang="en-US" sz="1600" dirty="0">
                <a:solidFill>
                  <a:schemeClr val="bg1"/>
                </a:solidFill>
                <a:latin typeface="Arial" panose="020B0604020202020204" pitchFamily="34" charset="0"/>
              </a:rPr>
              <a:t> </a:t>
            </a:r>
            <a:r>
              <a:rPr lang="en-US" altLang="en-US" sz="1600" i="1" dirty="0">
                <a:solidFill>
                  <a:schemeClr val="bg1"/>
                </a:solidFill>
                <a:latin typeface="Arial" panose="020B0604020202020204" pitchFamily="34" charset="0"/>
              </a:rPr>
              <a:t>et al.</a:t>
            </a:r>
            <a:r>
              <a:rPr lang="en-US" altLang="en-US" sz="1600" dirty="0">
                <a:solidFill>
                  <a:schemeClr val="bg1"/>
                </a:solidFill>
                <a:latin typeface="Arial" panose="020B0604020202020204" pitchFamily="34" charset="0"/>
              </a:rPr>
              <a:t> (2004)</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Seligman (2011)</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Thomas (2017)</a:t>
            </a:r>
          </a:p>
        </p:txBody>
      </p:sp>
      <p:sp>
        <p:nvSpPr>
          <p:cNvPr id="5" name="Freeform 5">
            <a:extLst>
              <a:ext uri="{FF2B5EF4-FFF2-40B4-BE49-F238E27FC236}">
                <a16:creationId xmlns:a16="http://schemas.microsoft.com/office/drawing/2014/main" id="{86476961-9270-7B8F-0DF4-64DE4C206B1C}"/>
              </a:ext>
            </a:extLst>
          </p:cNvPr>
          <p:cNvSpPr/>
          <p:nvPr/>
        </p:nvSpPr>
        <p:spPr>
          <a:xfrm rot="343575">
            <a:off x="-1007294" y="8113610"/>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graphicFrame>
        <p:nvGraphicFramePr>
          <p:cNvPr id="3" name="Content Placeholder 3">
            <a:extLst>
              <a:ext uri="{FF2B5EF4-FFF2-40B4-BE49-F238E27FC236}">
                <a16:creationId xmlns:a16="http://schemas.microsoft.com/office/drawing/2014/main" id="{09823B96-7B5F-8ECD-E059-38A5081EA230}"/>
              </a:ext>
            </a:extLst>
          </p:cNvPr>
          <p:cNvGraphicFramePr>
            <a:graphicFrameLocks/>
          </p:cNvGraphicFramePr>
          <p:nvPr>
            <p:extLst>
              <p:ext uri="{D42A27DB-BD31-4B8C-83A1-F6EECF244321}">
                <p14:modId xmlns:p14="http://schemas.microsoft.com/office/powerpoint/2010/main" val="10043687"/>
              </p:ext>
            </p:extLst>
          </p:nvPr>
        </p:nvGraphicFramePr>
        <p:xfrm>
          <a:off x="-50395" y="4024144"/>
          <a:ext cx="13499419" cy="46878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Arrow: Right 5">
            <a:extLst>
              <a:ext uri="{FF2B5EF4-FFF2-40B4-BE49-F238E27FC236}">
                <a16:creationId xmlns:a16="http://schemas.microsoft.com/office/drawing/2014/main" id="{1F4F4F38-E9CF-8434-53EB-384D9ACC5D15}"/>
              </a:ext>
            </a:extLst>
          </p:cNvPr>
          <p:cNvSpPr/>
          <p:nvPr/>
        </p:nvSpPr>
        <p:spPr>
          <a:xfrm>
            <a:off x="4399168" y="4702854"/>
            <a:ext cx="684240" cy="536311"/>
          </a:xfrm>
          <a:custGeom>
            <a:avLst/>
            <a:gdLst>
              <a:gd name="connsiteX0" fmla="*/ 0 w 684240"/>
              <a:gd name="connsiteY0" fmla="*/ 134078 h 536311"/>
              <a:gd name="connsiteX1" fmla="*/ 416085 w 684240"/>
              <a:gd name="connsiteY1" fmla="*/ 134078 h 536311"/>
              <a:gd name="connsiteX2" fmla="*/ 416085 w 684240"/>
              <a:gd name="connsiteY2" fmla="*/ 0 h 536311"/>
              <a:gd name="connsiteX3" fmla="*/ 684240 w 684240"/>
              <a:gd name="connsiteY3" fmla="*/ 268156 h 536311"/>
              <a:gd name="connsiteX4" fmla="*/ 416085 w 684240"/>
              <a:gd name="connsiteY4" fmla="*/ 536311 h 536311"/>
              <a:gd name="connsiteX5" fmla="*/ 416085 w 684240"/>
              <a:gd name="connsiteY5" fmla="*/ 402233 h 536311"/>
              <a:gd name="connsiteX6" fmla="*/ 0 w 684240"/>
              <a:gd name="connsiteY6" fmla="*/ 402233 h 536311"/>
              <a:gd name="connsiteX7" fmla="*/ 0 w 684240"/>
              <a:gd name="connsiteY7" fmla="*/ 134078 h 536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240" h="536311" fill="none" extrusionOk="0">
                <a:moveTo>
                  <a:pt x="0" y="134078"/>
                </a:moveTo>
                <a:cubicBezTo>
                  <a:pt x="155377" y="98742"/>
                  <a:pt x="316910" y="115141"/>
                  <a:pt x="416085" y="134078"/>
                </a:cubicBezTo>
                <a:cubicBezTo>
                  <a:pt x="426426" y="74639"/>
                  <a:pt x="415681" y="49218"/>
                  <a:pt x="416085" y="0"/>
                </a:cubicBezTo>
                <a:cubicBezTo>
                  <a:pt x="536168" y="132269"/>
                  <a:pt x="594861" y="170107"/>
                  <a:pt x="684240" y="268156"/>
                </a:cubicBezTo>
                <a:cubicBezTo>
                  <a:pt x="553456" y="384322"/>
                  <a:pt x="461507" y="526886"/>
                  <a:pt x="416085" y="536311"/>
                </a:cubicBezTo>
                <a:cubicBezTo>
                  <a:pt x="414877" y="489230"/>
                  <a:pt x="405057" y="444259"/>
                  <a:pt x="416085" y="402233"/>
                </a:cubicBezTo>
                <a:cubicBezTo>
                  <a:pt x="212635" y="396930"/>
                  <a:pt x="65322" y="418415"/>
                  <a:pt x="0" y="402233"/>
                </a:cubicBezTo>
                <a:cubicBezTo>
                  <a:pt x="-19843" y="313331"/>
                  <a:pt x="14276" y="174822"/>
                  <a:pt x="0" y="134078"/>
                </a:cubicBezTo>
                <a:close/>
              </a:path>
              <a:path w="684240" h="536311" stroke="0" extrusionOk="0">
                <a:moveTo>
                  <a:pt x="0" y="134078"/>
                </a:moveTo>
                <a:cubicBezTo>
                  <a:pt x="119474" y="111248"/>
                  <a:pt x="215463" y="102585"/>
                  <a:pt x="416085" y="134078"/>
                </a:cubicBezTo>
                <a:cubicBezTo>
                  <a:pt x="407873" y="119931"/>
                  <a:pt x="413891" y="49903"/>
                  <a:pt x="416085" y="0"/>
                </a:cubicBezTo>
                <a:cubicBezTo>
                  <a:pt x="529097" y="149044"/>
                  <a:pt x="664729" y="206603"/>
                  <a:pt x="684240" y="268156"/>
                </a:cubicBezTo>
                <a:cubicBezTo>
                  <a:pt x="668826" y="330123"/>
                  <a:pt x="553233" y="435469"/>
                  <a:pt x="416085" y="536311"/>
                </a:cubicBezTo>
                <a:cubicBezTo>
                  <a:pt x="417671" y="489378"/>
                  <a:pt x="413054" y="438313"/>
                  <a:pt x="416085" y="402233"/>
                </a:cubicBezTo>
                <a:cubicBezTo>
                  <a:pt x="269586" y="397362"/>
                  <a:pt x="193572" y="427007"/>
                  <a:pt x="0" y="402233"/>
                </a:cubicBezTo>
                <a:cubicBezTo>
                  <a:pt x="-7637" y="287022"/>
                  <a:pt x="-8335" y="238481"/>
                  <a:pt x="0" y="134078"/>
                </a:cubicBezTo>
                <a:close/>
              </a:path>
            </a:pathLst>
          </a:custGeom>
          <a:solidFill>
            <a:schemeClr val="bg1"/>
          </a:solidFill>
          <a:ln w="38100">
            <a:solidFill>
              <a:srgbClr val="45613F"/>
            </a:solidFill>
            <a:extLst>
              <a:ext uri="{C807C97D-BFC1-408E-A445-0C87EB9F89A2}">
                <ask:lineSketchStyleProps xmlns:ask="http://schemas.microsoft.com/office/drawing/2018/sketchyshapes" sd="1363887920">
                  <a:prstGeom prst="rightArrow">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Arrow: Right 9">
            <a:extLst>
              <a:ext uri="{FF2B5EF4-FFF2-40B4-BE49-F238E27FC236}">
                <a16:creationId xmlns:a16="http://schemas.microsoft.com/office/drawing/2014/main" id="{54025A3A-FB57-08CF-591D-997181473631}"/>
              </a:ext>
            </a:extLst>
          </p:cNvPr>
          <p:cNvSpPr/>
          <p:nvPr/>
        </p:nvSpPr>
        <p:spPr>
          <a:xfrm>
            <a:off x="8278390" y="4704552"/>
            <a:ext cx="684240" cy="536311"/>
          </a:xfrm>
          <a:custGeom>
            <a:avLst/>
            <a:gdLst>
              <a:gd name="connsiteX0" fmla="*/ 0 w 684240"/>
              <a:gd name="connsiteY0" fmla="*/ 134078 h 536311"/>
              <a:gd name="connsiteX1" fmla="*/ 416085 w 684240"/>
              <a:gd name="connsiteY1" fmla="*/ 134078 h 536311"/>
              <a:gd name="connsiteX2" fmla="*/ 416085 w 684240"/>
              <a:gd name="connsiteY2" fmla="*/ 0 h 536311"/>
              <a:gd name="connsiteX3" fmla="*/ 684240 w 684240"/>
              <a:gd name="connsiteY3" fmla="*/ 268156 h 536311"/>
              <a:gd name="connsiteX4" fmla="*/ 416085 w 684240"/>
              <a:gd name="connsiteY4" fmla="*/ 536311 h 536311"/>
              <a:gd name="connsiteX5" fmla="*/ 416085 w 684240"/>
              <a:gd name="connsiteY5" fmla="*/ 402233 h 536311"/>
              <a:gd name="connsiteX6" fmla="*/ 0 w 684240"/>
              <a:gd name="connsiteY6" fmla="*/ 402233 h 536311"/>
              <a:gd name="connsiteX7" fmla="*/ 0 w 684240"/>
              <a:gd name="connsiteY7" fmla="*/ 134078 h 536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240" h="536311" fill="none" extrusionOk="0">
                <a:moveTo>
                  <a:pt x="0" y="134078"/>
                </a:moveTo>
                <a:cubicBezTo>
                  <a:pt x="155377" y="98742"/>
                  <a:pt x="316910" y="115141"/>
                  <a:pt x="416085" y="134078"/>
                </a:cubicBezTo>
                <a:cubicBezTo>
                  <a:pt x="426426" y="74639"/>
                  <a:pt x="415681" y="49218"/>
                  <a:pt x="416085" y="0"/>
                </a:cubicBezTo>
                <a:cubicBezTo>
                  <a:pt x="536168" y="132269"/>
                  <a:pt x="594861" y="170107"/>
                  <a:pt x="684240" y="268156"/>
                </a:cubicBezTo>
                <a:cubicBezTo>
                  <a:pt x="553456" y="384322"/>
                  <a:pt x="461507" y="526886"/>
                  <a:pt x="416085" y="536311"/>
                </a:cubicBezTo>
                <a:cubicBezTo>
                  <a:pt x="414877" y="489230"/>
                  <a:pt x="405057" y="444259"/>
                  <a:pt x="416085" y="402233"/>
                </a:cubicBezTo>
                <a:cubicBezTo>
                  <a:pt x="212635" y="396930"/>
                  <a:pt x="65322" y="418415"/>
                  <a:pt x="0" y="402233"/>
                </a:cubicBezTo>
                <a:cubicBezTo>
                  <a:pt x="-19843" y="313331"/>
                  <a:pt x="14276" y="174822"/>
                  <a:pt x="0" y="134078"/>
                </a:cubicBezTo>
                <a:close/>
              </a:path>
              <a:path w="684240" h="536311" stroke="0" extrusionOk="0">
                <a:moveTo>
                  <a:pt x="0" y="134078"/>
                </a:moveTo>
                <a:cubicBezTo>
                  <a:pt x="119474" y="111248"/>
                  <a:pt x="215463" y="102585"/>
                  <a:pt x="416085" y="134078"/>
                </a:cubicBezTo>
                <a:cubicBezTo>
                  <a:pt x="407873" y="119931"/>
                  <a:pt x="413891" y="49903"/>
                  <a:pt x="416085" y="0"/>
                </a:cubicBezTo>
                <a:cubicBezTo>
                  <a:pt x="529097" y="149044"/>
                  <a:pt x="664729" y="206603"/>
                  <a:pt x="684240" y="268156"/>
                </a:cubicBezTo>
                <a:cubicBezTo>
                  <a:pt x="668826" y="330123"/>
                  <a:pt x="553233" y="435469"/>
                  <a:pt x="416085" y="536311"/>
                </a:cubicBezTo>
                <a:cubicBezTo>
                  <a:pt x="417671" y="489378"/>
                  <a:pt x="413054" y="438313"/>
                  <a:pt x="416085" y="402233"/>
                </a:cubicBezTo>
                <a:cubicBezTo>
                  <a:pt x="269586" y="397362"/>
                  <a:pt x="193572" y="427007"/>
                  <a:pt x="0" y="402233"/>
                </a:cubicBezTo>
                <a:cubicBezTo>
                  <a:pt x="-7637" y="287022"/>
                  <a:pt x="-8335" y="238481"/>
                  <a:pt x="0" y="134078"/>
                </a:cubicBezTo>
                <a:close/>
              </a:path>
            </a:pathLst>
          </a:custGeom>
          <a:solidFill>
            <a:schemeClr val="bg1"/>
          </a:solidFill>
          <a:ln w="38100">
            <a:solidFill>
              <a:srgbClr val="45613F"/>
            </a:solidFill>
            <a:extLst>
              <a:ext uri="{C807C97D-BFC1-408E-A445-0C87EB9F89A2}">
                <ask:lineSketchStyleProps xmlns:ask="http://schemas.microsoft.com/office/drawing/2018/sketchyshapes" sd="1363887920">
                  <a:prstGeom prst="rightArrow">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1" name="Arrow: Right 10">
            <a:extLst>
              <a:ext uri="{FF2B5EF4-FFF2-40B4-BE49-F238E27FC236}">
                <a16:creationId xmlns:a16="http://schemas.microsoft.com/office/drawing/2014/main" id="{6AADE86B-9A22-41FD-2750-2AC688F78C60}"/>
              </a:ext>
            </a:extLst>
          </p:cNvPr>
          <p:cNvSpPr/>
          <p:nvPr/>
        </p:nvSpPr>
        <p:spPr>
          <a:xfrm rot="10800000">
            <a:off x="5874686" y="7251236"/>
            <a:ext cx="1059513" cy="536311"/>
          </a:xfrm>
          <a:custGeom>
            <a:avLst/>
            <a:gdLst>
              <a:gd name="connsiteX0" fmla="*/ 0 w 1059513"/>
              <a:gd name="connsiteY0" fmla="*/ 134078 h 536311"/>
              <a:gd name="connsiteX1" fmla="*/ 791358 w 1059513"/>
              <a:gd name="connsiteY1" fmla="*/ 134078 h 536311"/>
              <a:gd name="connsiteX2" fmla="*/ 791358 w 1059513"/>
              <a:gd name="connsiteY2" fmla="*/ 0 h 536311"/>
              <a:gd name="connsiteX3" fmla="*/ 1059513 w 1059513"/>
              <a:gd name="connsiteY3" fmla="*/ 268156 h 536311"/>
              <a:gd name="connsiteX4" fmla="*/ 791358 w 1059513"/>
              <a:gd name="connsiteY4" fmla="*/ 536311 h 536311"/>
              <a:gd name="connsiteX5" fmla="*/ 791358 w 1059513"/>
              <a:gd name="connsiteY5" fmla="*/ 402233 h 536311"/>
              <a:gd name="connsiteX6" fmla="*/ 0 w 1059513"/>
              <a:gd name="connsiteY6" fmla="*/ 402233 h 536311"/>
              <a:gd name="connsiteX7" fmla="*/ 0 w 1059513"/>
              <a:gd name="connsiteY7" fmla="*/ 134078 h 536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9513" h="536311" fill="none" extrusionOk="0">
                <a:moveTo>
                  <a:pt x="0" y="134078"/>
                </a:moveTo>
                <a:cubicBezTo>
                  <a:pt x="207875" y="187959"/>
                  <a:pt x="647145" y="165081"/>
                  <a:pt x="791358" y="134078"/>
                </a:cubicBezTo>
                <a:cubicBezTo>
                  <a:pt x="801699" y="74639"/>
                  <a:pt x="790954" y="49218"/>
                  <a:pt x="791358" y="0"/>
                </a:cubicBezTo>
                <a:cubicBezTo>
                  <a:pt x="911441" y="132269"/>
                  <a:pt x="970134" y="170107"/>
                  <a:pt x="1059513" y="268156"/>
                </a:cubicBezTo>
                <a:cubicBezTo>
                  <a:pt x="928729" y="384322"/>
                  <a:pt x="836780" y="526886"/>
                  <a:pt x="791358" y="536311"/>
                </a:cubicBezTo>
                <a:cubicBezTo>
                  <a:pt x="790150" y="489230"/>
                  <a:pt x="780330" y="444259"/>
                  <a:pt x="791358" y="402233"/>
                </a:cubicBezTo>
                <a:cubicBezTo>
                  <a:pt x="664333" y="381750"/>
                  <a:pt x="326142" y="426292"/>
                  <a:pt x="0" y="402233"/>
                </a:cubicBezTo>
                <a:cubicBezTo>
                  <a:pt x="-19843" y="313331"/>
                  <a:pt x="14276" y="174822"/>
                  <a:pt x="0" y="134078"/>
                </a:cubicBezTo>
                <a:close/>
              </a:path>
              <a:path w="1059513" h="536311" stroke="0" extrusionOk="0">
                <a:moveTo>
                  <a:pt x="0" y="134078"/>
                </a:moveTo>
                <a:cubicBezTo>
                  <a:pt x="217697" y="105853"/>
                  <a:pt x="474858" y="167731"/>
                  <a:pt x="791358" y="134078"/>
                </a:cubicBezTo>
                <a:cubicBezTo>
                  <a:pt x="783146" y="119931"/>
                  <a:pt x="789164" y="49903"/>
                  <a:pt x="791358" y="0"/>
                </a:cubicBezTo>
                <a:cubicBezTo>
                  <a:pt x="904370" y="149044"/>
                  <a:pt x="1040002" y="206603"/>
                  <a:pt x="1059513" y="268156"/>
                </a:cubicBezTo>
                <a:cubicBezTo>
                  <a:pt x="1044099" y="330123"/>
                  <a:pt x="928506" y="435469"/>
                  <a:pt x="791358" y="536311"/>
                </a:cubicBezTo>
                <a:cubicBezTo>
                  <a:pt x="792944" y="489378"/>
                  <a:pt x="788327" y="438313"/>
                  <a:pt x="791358" y="402233"/>
                </a:cubicBezTo>
                <a:cubicBezTo>
                  <a:pt x="401590" y="331365"/>
                  <a:pt x="368882" y="372533"/>
                  <a:pt x="0" y="402233"/>
                </a:cubicBezTo>
                <a:cubicBezTo>
                  <a:pt x="-7637" y="287022"/>
                  <a:pt x="-8335" y="238481"/>
                  <a:pt x="0" y="134078"/>
                </a:cubicBezTo>
                <a:close/>
              </a:path>
            </a:pathLst>
          </a:custGeom>
          <a:solidFill>
            <a:schemeClr val="bg1"/>
          </a:solidFill>
          <a:ln w="38100">
            <a:solidFill>
              <a:srgbClr val="45613F"/>
            </a:solidFill>
            <a:extLst>
              <a:ext uri="{C807C97D-BFC1-408E-A445-0C87EB9F89A2}">
                <ask:lineSketchStyleProps xmlns:ask="http://schemas.microsoft.com/office/drawing/2018/sketchyshapes" sd="1363887920">
                  <a:prstGeom prst="rightArrow">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2" name="Arrow: Right 11">
            <a:extLst>
              <a:ext uri="{FF2B5EF4-FFF2-40B4-BE49-F238E27FC236}">
                <a16:creationId xmlns:a16="http://schemas.microsoft.com/office/drawing/2014/main" id="{660B99DA-E7AF-9E07-DC5C-0F81330929E6}"/>
              </a:ext>
            </a:extLst>
          </p:cNvPr>
          <p:cNvSpPr/>
          <p:nvPr/>
        </p:nvSpPr>
        <p:spPr>
          <a:xfrm rot="6295655">
            <a:off x="9758716" y="6099931"/>
            <a:ext cx="684240" cy="536311"/>
          </a:xfrm>
          <a:custGeom>
            <a:avLst/>
            <a:gdLst>
              <a:gd name="connsiteX0" fmla="*/ 0 w 684240"/>
              <a:gd name="connsiteY0" fmla="*/ 134078 h 536311"/>
              <a:gd name="connsiteX1" fmla="*/ 416085 w 684240"/>
              <a:gd name="connsiteY1" fmla="*/ 134078 h 536311"/>
              <a:gd name="connsiteX2" fmla="*/ 416085 w 684240"/>
              <a:gd name="connsiteY2" fmla="*/ 0 h 536311"/>
              <a:gd name="connsiteX3" fmla="*/ 684240 w 684240"/>
              <a:gd name="connsiteY3" fmla="*/ 268156 h 536311"/>
              <a:gd name="connsiteX4" fmla="*/ 416085 w 684240"/>
              <a:gd name="connsiteY4" fmla="*/ 536311 h 536311"/>
              <a:gd name="connsiteX5" fmla="*/ 416085 w 684240"/>
              <a:gd name="connsiteY5" fmla="*/ 402233 h 536311"/>
              <a:gd name="connsiteX6" fmla="*/ 0 w 684240"/>
              <a:gd name="connsiteY6" fmla="*/ 402233 h 536311"/>
              <a:gd name="connsiteX7" fmla="*/ 0 w 684240"/>
              <a:gd name="connsiteY7" fmla="*/ 134078 h 536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240" h="536311" fill="none" extrusionOk="0">
                <a:moveTo>
                  <a:pt x="0" y="134078"/>
                </a:moveTo>
                <a:cubicBezTo>
                  <a:pt x="155377" y="98742"/>
                  <a:pt x="316910" y="115141"/>
                  <a:pt x="416085" y="134078"/>
                </a:cubicBezTo>
                <a:cubicBezTo>
                  <a:pt x="426426" y="74639"/>
                  <a:pt x="415681" y="49218"/>
                  <a:pt x="416085" y="0"/>
                </a:cubicBezTo>
                <a:cubicBezTo>
                  <a:pt x="536168" y="132269"/>
                  <a:pt x="594861" y="170107"/>
                  <a:pt x="684240" y="268156"/>
                </a:cubicBezTo>
                <a:cubicBezTo>
                  <a:pt x="553456" y="384322"/>
                  <a:pt x="461507" y="526886"/>
                  <a:pt x="416085" y="536311"/>
                </a:cubicBezTo>
                <a:cubicBezTo>
                  <a:pt x="414877" y="489230"/>
                  <a:pt x="405057" y="444259"/>
                  <a:pt x="416085" y="402233"/>
                </a:cubicBezTo>
                <a:cubicBezTo>
                  <a:pt x="212635" y="396930"/>
                  <a:pt x="65322" y="418415"/>
                  <a:pt x="0" y="402233"/>
                </a:cubicBezTo>
                <a:cubicBezTo>
                  <a:pt x="-19843" y="313331"/>
                  <a:pt x="14276" y="174822"/>
                  <a:pt x="0" y="134078"/>
                </a:cubicBezTo>
                <a:close/>
              </a:path>
              <a:path w="684240" h="536311" stroke="0" extrusionOk="0">
                <a:moveTo>
                  <a:pt x="0" y="134078"/>
                </a:moveTo>
                <a:cubicBezTo>
                  <a:pt x="119474" y="111248"/>
                  <a:pt x="215463" y="102585"/>
                  <a:pt x="416085" y="134078"/>
                </a:cubicBezTo>
                <a:cubicBezTo>
                  <a:pt x="407873" y="119931"/>
                  <a:pt x="413891" y="49903"/>
                  <a:pt x="416085" y="0"/>
                </a:cubicBezTo>
                <a:cubicBezTo>
                  <a:pt x="529097" y="149044"/>
                  <a:pt x="664729" y="206603"/>
                  <a:pt x="684240" y="268156"/>
                </a:cubicBezTo>
                <a:cubicBezTo>
                  <a:pt x="668826" y="330123"/>
                  <a:pt x="553233" y="435469"/>
                  <a:pt x="416085" y="536311"/>
                </a:cubicBezTo>
                <a:cubicBezTo>
                  <a:pt x="417671" y="489378"/>
                  <a:pt x="413054" y="438313"/>
                  <a:pt x="416085" y="402233"/>
                </a:cubicBezTo>
                <a:cubicBezTo>
                  <a:pt x="269586" y="397362"/>
                  <a:pt x="193572" y="427007"/>
                  <a:pt x="0" y="402233"/>
                </a:cubicBezTo>
                <a:cubicBezTo>
                  <a:pt x="-7637" y="287022"/>
                  <a:pt x="-8335" y="238481"/>
                  <a:pt x="0" y="134078"/>
                </a:cubicBezTo>
                <a:close/>
              </a:path>
            </a:pathLst>
          </a:custGeom>
          <a:solidFill>
            <a:schemeClr val="bg1"/>
          </a:solidFill>
          <a:ln w="38100">
            <a:solidFill>
              <a:srgbClr val="45613F"/>
            </a:solidFill>
            <a:extLst>
              <a:ext uri="{C807C97D-BFC1-408E-A445-0C87EB9F89A2}">
                <ask:lineSketchStyleProps xmlns:ask="http://schemas.microsoft.com/office/drawing/2018/sketchyshapes" sd="1363887920">
                  <a:prstGeom prst="rightArrow">
                    <a:avLst/>
                  </a:prstGeom>
                  <ask:type>
                    <ask:lineSketchCurve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7" name="Multiplication Sign 6">
            <a:extLst>
              <a:ext uri="{FF2B5EF4-FFF2-40B4-BE49-F238E27FC236}">
                <a16:creationId xmlns:a16="http://schemas.microsoft.com/office/drawing/2014/main" id="{ADAC3AEC-D9A4-CE1B-113C-774814293373}"/>
              </a:ext>
            </a:extLst>
          </p:cNvPr>
          <p:cNvSpPr/>
          <p:nvPr/>
        </p:nvSpPr>
        <p:spPr>
          <a:xfrm>
            <a:off x="6314981" y="5853866"/>
            <a:ext cx="4684656" cy="3523919"/>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454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17E58-F41E-3CE7-AEC4-CE47C29688A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BABEA49-634B-2649-276C-2694C9C983FF}"/>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A85B0880-068A-4ECB-6BC0-DC8130878C0B}"/>
              </a:ext>
            </a:extLst>
          </p:cNvPr>
          <p:cNvGrpSpPr/>
          <p:nvPr/>
        </p:nvGrpSpPr>
        <p:grpSpPr>
          <a:xfrm>
            <a:off x="5181600" y="2577456"/>
            <a:ext cx="8160970" cy="3900888"/>
            <a:chOff x="0" y="0"/>
            <a:chExt cx="2149391" cy="1027394"/>
          </a:xfrm>
        </p:grpSpPr>
        <p:sp>
          <p:nvSpPr>
            <p:cNvPr id="8" name="Freeform 8">
              <a:extLst>
                <a:ext uri="{FF2B5EF4-FFF2-40B4-BE49-F238E27FC236}">
                  <a16:creationId xmlns:a16="http://schemas.microsoft.com/office/drawing/2014/main" id="{6E61DDCC-3D36-4328-50D7-1747C2150D84}"/>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B982420D-5BCF-F2EB-6500-7792A86D02CF}"/>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F272B00F-8D4F-7B63-C465-3A26F785FB69}"/>
              </a:ext>
            </a:extLst>
          </p:cNvPr>
          <p:cNvGrpSpPr/>
          <p:nvPr/>
        </p:nvGrpSpPr>
        <p:grpSpPr>
          <a:xfrm>
            <a:off x="5551332" y="3008783"/>
            <a:ext cx="7421505" cy="3038233"/>
            <a:chOff x="0" y="0"/>
            <a:chExt cx="1954635" cy="800193"/>
          </a:xfrm>
        </p:grpSpPr>
        <p:sp>
          <p:nvSpPr>
            <p:cNvPr id="11" name="Freeform 11">
              <a:extLst>
                <a:ext uri="{FF2B5EF4-FFF2-40B4-BE49-F238E27FC236}">
                  <a16:creationId xmlns:a16="http://schemas.microsoft.com/office/drawing/2014/main" id="{54A4B105-53F8-98A0-F1B5-255C7CEF9BAB}"/>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1424F6E8-BC7D-AC89-88D5-0AF639C3D791}"/>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9AF1DCE9-6895-DCF5-8148-C055CB59BB8A}"/>
              </a:ext>
            </a:extLst>
          </p:cNvPr>
          <p:cNvSpPr txBox="1"/>
          <p:nvPr/>
        </p:nvSpPr>
        <p:spPr>
          <a:xfrm>
            <a:off x="5941612" y="4112400"/>
            <a:ext cx="6640943" cy="830997"/>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Research Design</a:t>
            </a:r>
          </a:p>
        </p:txBody>
      </p:sp>
      <p:sp>
        <p:nvSpPr>
          <p:cNvPr id="26" name="Freeform 26">
            <a:extLst>
              <a:ext uri="{FF2B5EF4-FFF2-40B4-BE49-F238E27FC236}">
                <a16:creationId xmlns:a16="http://schemas.microsoft.com/office/drawing/2014/main" id="{87BCC848-9F7F-1135-DC8F-BAF8760665C8}"/>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2986015C-85E2-B1D7-72E0-0A8DDC4720C5}"/>
              </a:ext>
            </a:extLst>
          </p:cNvPr>
          <p:cNvSpPr txBox="1"/>
          <p:nvPr/>
        </p:nvSpPr>
        <p:spPr>
          <a:xfrm>
            <a:off x="457200" y="232355"/>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449550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AC5D4-436F-E72D-009A-41CC3BE5977A}"/>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50A8E5D4-4C7E-E007-AA61-195623D7481D}"/>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2" name="Title 1">
            <a:extLst>
              <a:ext uri="{FF2B5EF4-FFF2-40B4-BE49-F238E27FC236}">
                <a16:creationId xmlns:a16="http://schemas.microsoft.com/office/drawing/2014/main" id="{64D8DF11-959C-905C-49E7-66ABEBE5A047}"/>
              </a:ext>
            </a:extLst>
          </p:cNvPr>
          <p:cNvSpPr>
            <a:spLocks noGrp="1"/>
          </p:cNvSpPr>
          <p:nvPr>
            <p:ph type="title"/>
          </p:nvPr>
        </p:nvSpPr>
        <p:spPr>
          <a:xfrm>
            <a:off x="-1219200" y="114300"/>
            <a:ext cx="8229600" cy="1143000"/>
          </a:xfrm>
        </p:spPr>
        <p:txBody>
          <a:bodyPr/>
          <a:lstStyle/>
          <a:p>
            <a:r>
              <a:rPr lang="en-GB" b="1" dirty="0">
                <a:solidFill>
                  <a:schemeClr val="bg1"/>
                </a:solidFill>
                <a:latin typeface="Kermit" panose="020F0503040000060003" pitchFamily="34" charset="0"/>
              </a:rPr>
              <a:t>Research Design</a:t>
            </a:r>
          </a:p>
        </p:txBody>
      </p:sp>
      <p:pic>
        <p:nvPicPr>
          <p:cNvPr id="5" name="Picture 4">
            <a:extLst>
              <a:ext uri="{FF2B5EF4-FFF2-40B4-BE49-F238E27FC236}">
                <a16:creationId xmlns:a16="http://schemas.microsoft.com/office/drawing/2014/main" id="{56185B03-74AC-CED1-DD53-6066A595F795}"/>
              </a:ext>
            </a:extLst>
          </p:cNvPr>
          <p:cNvPicPr>
            <a:picLocks noChangeAspect="1"/>
          </p:cNvPicPr>
          <p:nvPr/>
        </p:nvPicPr>
        <p:blipFill>
          <a:blip r:embed="rId4"/>
          <a:stretch>
            <a:fillRect/>
          </a:stretch>
        </p:blipFill>
        <p:spPr>
          <a:xfrm>
            <a:off x="915410" y="1104900"/>
            <a:ext cx="16214680" cy="8692206"/>
          </a:xfrm>
          <a:prstGeom prst="rect">
            <a:avLst/>
          </a:prstGeom>
          <a:ln>
            <a:noFill/>
          </a:ln>
          <a:effectLst>
            <a:softEdge rad="112500"/>
          </a:effectLst>
        </p:spPr>
      </p:pic>
      <p:sp>
        <p:nvSpPr>
          <p:cNvPr id="6" name="TextBox 5">
            <a:extLst>
              <a:ext uri="{FF2B5EF4-FFF2-40B4-BE49-F238E27FC236}">
                <a16:creationId xmlns:a16="http://schemas.microsoft.com/office/drawing/2014/main" id="{12C2D52C-5F20-89A6-1353-13813FC0BFA9}"/>
              </a:ext>
            </a:extLst>
          </p:cNvPr>
          <p:cNvSpPr txBox="1"/>
          <p:nvPr/>
        </p:nvSpPr>
        <p:spPr>
          <a:xfrm>
            <a:off x="14401800" y="2045164"/>
            <a:ext cx="3429000" cy="954107"/>
          </a:xfrm>
          <a:prstGeom prst="rect">
            <a:avLst/>
          </a:prstGeom>
          <a:solidFill>
            <a:srgbClr val="FFFF00"/>
          </a:solidFill>
        </p:spPr>
        <p:txBody>
          <a:bodyPr wrap="square" rtlCol="0">
            <a:spAutoFit/>
          </a:bodyPr>
          <a:lstStyle/>
          <a:p>
            <a:pPr algn="ctr"/>
            <a:r>
              <a:rPr lang="en-GB" sz="2800" b="1" dirty="0">
                <a:ln w="22225">
                  <a:solidFill>
                    <a:schemeClr val="accent2"/>
                  </a:solidFill>
                  <a:prstDash val="solid"/>
                </a:ln>
                <a:solidFill>
                  <a:schemeClr val="accent2">
                    <a:lumMod val="40000"/>
                    <a:lumOff val="60000"/>
                  </a:schemeClr>
                </a:solidFill>
              </a:rPr>
              <a:t>Research Philosophy:</a:t>
            </a:r>
          </a:p>
          <a:p>
            <a:pPr algn="ctr"/>
            <a:r>
              <a:rPr lang="en-GB" sz="2800" b="1" dirty="0">
                <a:ln w="22225">
                  <a:solidFill>
                    <a:schemeClr val="accent2"/>
                  </a:solidFill>
                  <a:prstDash val="solid"/>
                </a:ln>
                <a:solidFill>
                  <a:schemeClr val="accent2">
                    <a:lumMod val="40000"/>
                    <a:lumOff val="60000"/>
                  </a:schemeClr>
                </a:solidFill>
              </a:rPr>
              <a:t>Constructivism</a:t>
            </a:r>
          </a:p>
        </p:txBody>
      </p:sp>
      <p:sp>
        <p:nvSpPr>
          <p:cNvPr id="7" name="TextBox 20">
            <a:extLst>
              <a:ext uri="{FF2B5EF4-FFF2-40B4-BE49-F238E27FC236}">
                <a16:creationId xmlns:a16="http://schemas.microsoft.com/office/drawing/2014/main" id="{A275E4EA-B403-FFF1-095A-0E7019128007}"/>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
        <p:nvSpPr>
          <p:cNvPr id="3" name="TextBox 2">
            <a:extLst>
              <a:ext uri="{FF2B5EF4-FFF2-40B4-BE49-F238E27FC236}">
                <a16:creationId xmlns:a16="http://schemas.microsoft.com/office/drawing/2014/main" id="{5F2D37A9-D36C-DF7B-F1F9-1914AB434B17}"/>
              </a:ext>
            </a:extLst>
          </p:cNvPr>
          <p:cNvSpPr txBox="1"/>
          <p:nvPr/>
        </p:nvSpPr>
        <p:spPr>
          <a:xfrm>
            <a:off x="14169887" y="3115943"/>
            <a:ext cx="3356113" cy="954107"/>
          </a:xfrm>
          <a:prstGeom prst="rect">
            <a:avLst/>
          </a:prstGeom>
          <a:solidFill>
            <a:srgbClr val="92D050"/>
          </a:solidFill>
        </p:spPr>
        <p:txBody>
          <a:bodyPr wrap="square" rtlCol="0">
            <a:spAutoFit/>
          </a:bodyPr>
          <a:lstStyle/>
          <a:p>
            <a:pPr algn="ctr"/>
            <a:r>
              <a:rPr lang="en-GB" sz="2800" b="1" dirty="0">
                <a:ln w="22225">
                  <a:solidFill>
                    <a:schemeClr val="accent2"/>
                  </a:solidFill>
                  <a:prstDash val="solid"/>
                </a:ln>
                <a:solidFill>
                  <a:schemeClr val="accent2">
                    <a:lumMod val="40000"/>
                    <a:lumOff val="60000"/>
                  </a:schemeClr>
                </a:solidFill>
              </a:rPr>
              <a:t>Research Approach: Inductive</a:t>
            </a:r>
          </a:p>
        </p:txBody>
      </p:sp>
      <p:sp>
        <p:nvSpPr>
          <p:cNvPr id="8" name="TextBox 7">
            <a:extLst>
              <a:ext uri="{FF2B5EF4-FFF2-40B4-BE49-F238E27FC236}">
                <a16:creationId xmlns:a16="http://schemas.microsoft.com/office/drawing/2014/main" id="{81D0EF0F-3FD0-E3D5-8D3F-0467C6970473}"/>
              </a:ext>
            </a:extLst>
          </p:cNvPr>
          <p:cNvSpPr txBox="1"/>
          <p:nvPr/>
        </p:nvSpPr>
        <p:spPr>
          <a:xfrm>
            <a:off x="13258800" y="4243045"/>
            <a:ext cx="3826565" cy="1384995"/>
          </a:xfrm>
          <a:prstGeom prst="rect">
            <a:avLst/>
          </a:prstGeom>
          <a:solidFill>
            <a:srgbClr val="00B0F0"/>
          </a:solidFill>
        </p:spPr>
        <p:txBody>
          <a:bodyPr wrap="square" rtlCol="0">
            <a:spAutoFit/>
          </a:bodyPr>
          <a:lstStyle/>
          <a:p>
            <a:pPr algn="ctr"/>
            <a:r>
              <a:rPr lang="en-GB" sz="2800" b="1" dirty="0">
                <a:ln w="22225">
                  <a:solidFill>
                    <a:schemeClr val="accent2"/>
                  </a:solidFill>
                  <a:prstDash val="solid"/>
                </a:ln>
                <a:solidFill>
                  <a:schemeClr val="accent2">
                    <a:lumMod val="40000"/>
                    <a:lumOff val="60000"/>
                  </a:schemeClr>
                </a:solidFill>
              </a:rPr>
              <a:t>Methodological Choice: Mixed methods – qualitatively driven</a:t>
            </a:r>
          </a:p>
        </p:txBody>
      </p:sp>
      <p:sp>
        <p:nvSpPr>
          <p:cNvPr id="9" name="TextBox 8">
            <a:extLst>
              <a:ext uri="{FF2B5EF4-FFF2-40B4-BE49-F238E27FC236}">
                <a16:creationId xmlns:a16="http://schemas.microsoft.com/office/drawing/2014/main" id="{ACFE4033-9B9E-7458-717C-2A080A452C38}"/>
              </a:ext>
            </a:extLst>
          </p:cNvPr>
          <p:cNvSpPr txBox="1"/>
          <p:nvPr/>
        </p:nvSpPr>
        <p:spPr>
          <a:xfrm>
            <a:off x="11963400" y="5715412"/>
            <a:ext cx="3356113" cy="954107"/>
          </a:xfrm>
          <a:prstGeom prst="rect">
            <a:avLst/>
          </a:prstGeom>
          <a:solidFill>
            <a:srgbClr val="FFC000"/>
          </a:solidFill>
        </p:spPr>
        <p:txBody>
          <a:bodyPr wrap="square" rtlCol="0">
            <a:spAutoFit/>
          </a:bodyPr>
          <a:lstStyle/>
          <a:p>
            <a:pPr algn="ctr"/>
            <a:r>
              <a:rPr lang="en-GB" sz="2800" b="1" dirty="0">
                <a:ln w="22225">
                  <a:solidFill>
                    <a:schemeClr val="accent2"/>
                  </a:solidFill>
                  <a:prstDash val="solid"/>
                </a:ln>
                <a:solidFill>
                  <a:schemeClr val="accent2">
                    <a:lumMod val="40000"/>
                    <a:lumOff val="60000"/>
                  </a:schemeClr>
                </a:solidFill>
              </a:rPr>
              <a:t>Research Strategy: Survey</a:t>
            </a:r>
          </a:p>
        </p:txBody>
      </p:sp>
      <p:sp>
        <p:nvSpPr>
          <p:cNvPr id="10" name="TextBox 9">
            <a:extLst>
              <a:ext uri="{FF2B5EF4-FFF2-40B4-BE49-F238E27FC236}">
                <a16:creationId xmlns:a16="http://schemas.microsoft.com/office/drawing/2014/main" id="{6B0EEF7A-19E9-2A6B-7CBA-410D473DB426}"/>
              </a:ext>
            </a:extLst>
          </p:cNvPr>
          <p:cNvSpPr txBox="1"/>
          <p:nvPr/>
        </p:nvSpPr>
        <p:spPr>
          <a:xfrm>
            <a:off x="9296400" y="6780093"/>
            <a:ext cx="3356113" cy="954107"/>
          </a:xfrm>
          <a:prstGeom prst="rect">
            <a:avLst/>
          </a:prstGeom>
          <a:solidFill>
            <a:schemeClr val="accent4">
              <a:lumMod val="60000"/>
              <a:lumOff val="40000"/>
            </a:schemeClr>
          </a:solidFill>
        </p:spPr>
        <p:txBody>
          <a:bodyPr wrap="square" rtlCol="0">
            <a:spAutoFit/>
          </a:bodyPr>
          <a:lstStyle/>
          <a:p>
            <a:pPr algn="ctr"/>
            <a:r>
              <a:rPr lang="en-GB" sz="2800" b="1" dirty="0">
                <a:ln w="22225">
                  <a:solidFill>
                    <a:schemeClr val="accent2"/>
                  </a:solidFill>
                  <a:prstDash val="solid"/>
                </a:ln>
                <a:solidFill>
                  <a:schemeClr val="accent2">
                    <a:lumMod val="40000"/>
                    <a:lumOff val="60000"/>
                  </a:schemeClr>
                </a:solidFill>
              </a:rPr>
              <a:t>Time Horizon: </a:t>
            </a:r>
          </a:p>
          <a:p>
            <a:pPr algn="ctr"/>
            <a:r>
              <a:rPr lang="en-GB" sz="2800" b="1" dirty="0">
                <a:ln w="22225">
                  <a:solidFill>
                    <a:schemeClr val="accent2"/>
                  </a:solidFill>
                  <a:prstDash val="solid"/>
                </a:ln>
                <a:solidFill>
                  <a:schemeClr val="accent2">
                    <a:lumMod val="40000"/>
                    <a:lumOff val="60000"/>
                  </a:schemeClr>
                </a:solidFill>
              </a:rPr>
              <a:t>Cross Sectional</a:t>
            </a:r>
          </a:p>
        </p:txBody>
      </p:sp>
      <p:sp>
        <p:nvSpPr>
          <p:cNvPr id="12" name="TextBox 11">
            <a:extLst>
              <a:ext uri="{FF2B5EF4-FFF2-40B4-BE49-F238E27FC236}">
                <a16:creationId xmlns:a16="http://schemas.microsoft.com/office/drawing/2014/main" id="{DA043EEC-066A-7E75-C8CD-CBEA63CB6DF6}"/>
              </a:ext>
            </a:extLst>
          </p:cNvPr>
          <p:cNvSpPr txBox="1"/>
          <p:nvPr/>
        </p:nvSpPr>
        <p:spPr>
          <a:xfrm>
            <a:off x="6772691" y="7970747"/>
            <a:ext cx="5180770" cy="954107"/>
          </a:xfrm>
          <a:prstGeom prst="rect">
            <a:avLst/>
          </a:prstGeom>
          <a:solidFill>
            <a:srgbClr val="FFCCFF"/>
          </a:solidFill>
        </p:spPr>
        <p:txBody>
          <a:bodyPr wrap="square">
            <a:spAutoFit/>
          </a:bodyPr>
          <a:lstStyle/>
          <a:p>
            <a:pPr algn="ctr"/>
            <a:r>
              <a:rPr lang="en-GB" sz="2800" b="1" dirty="0">
                <a:ln w="22225">
                  <a:solidFill>
                    <a:schemeClr val="accent2"/>
                  </a:solidFill>
                  <a:prstDash val="solid"/>
                </a:ln>
                <a:solidFill>
                  <a:schemeClr val="accent2">
                    <a:lumMod val="40000"/>
                    <a:lumOff val="60000"/>
                  </a:schemeClr>
                </a:solidFill>
              </a:rPr>
              <a:t>Data Collection and Analysis:</a:t>
            </a:r>
          </a:p>
          <a:p>
            <a:pPr algn="ctr"/>
            <a:r>
              <a:rPr lang="en-GB" sz="2800" b="1" dirty="0">
                <a:ln w="22225">
                  <a:solidFill>
                    <a:schemeClr val="accent2"/>
                  </a:solidFill>
                  <a:prstDash val="solid"/>
                </a:ln>
                <a:solidFill>
                  <a:schemeClr val="accent2">
                    <a:lumMod val="40000"/>
                    <a:lumOff val="60000"/>
                  </a:schemeClr>
                </a:solidFill>
              </a:rPr>
              <a:t>Thematic</a:t>
            </a:r>
          </a:p>
        </p:txBody>
      </p:sp>
    </p:spTree>
    <p:extLst>
      <p:ext uri="{BB962C8B-B14F-4D97-AF65-F5344CB8AC3E}">
        <p14:creationId xmlns:p14="http://schemas.microsoft.com/office/powerpoint/2010/main" val="182664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 calcmode="lin" valueType="num">
                                      <p:cBhvr additive="base">
                                        <p:cTn id="29" dur="500" fill="hold"/>
                                        <p:tgtEl>
                                          <p:spTgt spid="12"/>
                                        </p:tgtEl>
                                        <p:attrNameLst>
                                          <p:attrName>ppt_x</p:attrName>
                                        </p:attrNameLst>
                                      </p:cBhvr>
                                      <p:tavLst>
                                        <p:tav tm="0">
                                          <p:val>
                                            <p:strVal val="#ppt_x"/>
                                          </p:val>
                                        </p:tav>
                                        <p:tav tm="100000">
                                          <p:val>
                                            <p:strVal val="#ppt_x"/>
                                          </p:val>
                                        </p:tav>
                                      </p:tavLst>
                                    </p:anim>
                                    <p:anim calcmode="lin" valueType="num">
                                      <p:cBhvr additive="base">
                                        <p:cTn id="3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8" grpId="0" animBg="1"/>
      <p:bldP spid="9" grpId="0" animBg="1"/>
      <p:bldP spid="10"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79B38A-88A6-A39A-24EF-E58D90DDDCF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9D21614-F0FD-8064-FD37-625DCC1E7270}"/>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7D1A1EC2-674F-43E6-58EB-1E6424922FE7}"/>
              </a:ext>
            </a:extLst>
          </p:cNvPr>
          <p:cNvGrpSpPr/>
          <p:nvPr/>
        </p:nvGrpSpPr>
        <p:grpSpPr>
          <a:xfrm>
            <a:off x="5063515" y="2649786"/>
            <a:ext cx="8160970" cy="3900888"/>
            <a:chOff x="0" y="0"/>
            <a:chExt cx="2149391" cy="1027394"/>
          </a:xfrm>
        </p:grpSpPr>
        <p:sp>
          <p:nvSpPr>
            <p:cNvPr id="8" name="Freeform 8">
              <a:extLst>
                <a:ext uri="{FF2B5EF4-FFF2-40B4-BE49-F238E27FC236}">
                  <a16:creationId xmlns:a16="http://schemas.microsoft.com/office/drawing/2014/main" id="{132C79AA-FA2E-5703-5819-C9CB444CD53D}"/>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22D5659C-4DFD-2248-8F5F-685BD78A6524}"/>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F6D3614B-647D-8A66-AB99-E02AC41B0168}"/>
              </a:ext>
            </a:extLst>
          </p:cNvPr>
          <p:cNvGrpSpPr/>
          <p:nvPr/>
        </p:nvGrpSpPr>
        <p:grpSpPr>
          <a:xfrm>
            <a:off x="5413831" y="2936453"/>
            <a:ext cx="7655077" cy="3182894"/>
            <a:chOff x="-61517" y="-38100"/>
            <a:chExt cx="2016152" cy="838293"/>
          </a:xfrm>
        </p:grpSpPr>
        <p:sp>
          <p:nvSpPr>
            <p:cNvPr id="11" name="Freeform 11">
              <a:extLst>
                <a:ext uri="{FF2B5EF4-FFF2-40B4-BE49-F238E27FC236}">
                  <a16:creationId xmlns:a16="http://schemas.microsoft.com/office/drawing/2014/main" id="{7AAEE5F0-092D-80C3-9622-4EDB6406EE89}"/>
                </a:ext>
              </a:extLst>
            </p:cNvPr>
            <p:cNvSpPr/>
            <p:nvPr/>
          </p:nvSpPr>
          <p:spPr>
            <a:xfrm>
              <a:off x="-61517"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dirty="0"/>
            </a:p>
          </p:txBody>
        </p:sp>
        <p:sp>
          <p:nvSpPr>
            <p:cNvPr id="12" name="TextBox 12">
              <a:extLst>
                <a:ext uri="{FF2B5EF4-FFF2-40B4-BE49-F238E27FC236}">
                  <a16:creationId xmlns:a16="http://schemas.microsoft.com/office/drawing/2014/main" id="{8820D9D3-9364-7C26-C32A-F6E3F2ED6139}"/>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2A633522-D2C4-ABB4-F861-F2A252D948B3}"/>
              </a:ext>
            </a:extLst>
          </p:cNvPr>
          <p:cNvSpPr txBox="1"/>
          <p:nvPr/>
        </p:nvSpPr>
        <p:spPr>
          <a:xfrm>
            <a:off x="5823528" y="3353735"/>
            <a:ext cx="6640943" cy="2492990"/>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Methods, Sampling and Ethics</a:t>
            </a:r>
          </a:p>
        </p:txBody>
      </p:sp>
      <p:sp>
        <p:nvSpPr>
          <p:cNvPr id="26" name="Freeform 26">
            <a:extLst>
              <a:ext uri="{FF2B5EF4-FFF2-40B4-BE49-F238E27FC236}">
                <a16:creationId xmlns:a16="http://schemas.microsoft.com/office/drawing/2014/main" id="{9CAB2373-B62E-86CA-5C6F-EE4B0CF7DAEA}"/>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EDBA0E18-CE4E-1561-D730-3BABBD7B40E9}"/>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1751292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F358F-BC22-C5A4-AD5B-E72E8544D24C}"/>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B6598DFA-EE63-9B84-1316-49ACAB39BEDB}"/>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715D4C28-908B-981B-8BDF-E0781BBCCA91}"/>
              </a:ext>
            </a:extLst>
          </p:cNvPr>
          <p:cNvSpPr>
            <a:spLocks noGrp="1"/>
          </p:cNvSpPr>
          <p:nvPr>
            <p:ph type="title"/>
          </p:nvPr>
        </p:nvSpPr>
        <p:spPr>
          <a:xfrm>
            <a:off x="-2057400" y="539688"/>
            <a:ext cx="8229600" cy="1143000"/>
          </a:xfrm>
        </p:spPr>
        <p:txBody>
          <a:bodyPr/>
          <a:lstStyle/>
          <a:p>
            <a:r>
              <a:rPr lang="en-GB" b="1" dirty="0">
                <a:solidFill>
                  <a:schemeClr val="bg1"/>
                </a:solidFill>
                <a:latin typeface="Kermit" panose="020F0503040000060003" pitchFamily="34" charset="0"/>
              </a:rPr>
              <a:t>Methods</a:t>
            </a:r>
          </a:p>
        </p:txBody>
      </p:sp>
      <p:sp>
        <p:nvSpPr>
          <p:cNvPr id="6" name="TextBox 20">
            <a:extLst>
              <a:ext uri="{FF2B5EF4-FFF2-40B4-BE49-F238E27FC236}">
                <a16:creationId xmlns:a16="http://schemas.microsoft.com/office/drawing/2014/main" id="{9E2717F0-49E7-0FE8-F3D3-93FA80BAAF95}"/>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pic>
        <p:nvPicPr>
          <p:cNvPr id="8" name="Picture 7">
            <a:extLst>
              <a:ext uri="{FF2B5EF4-FFF2-40B4-BE49-F238E27FC236}">
                <a16:creationId xmlns:a16="http://schemas.microsoft.com/office/drawing/2014/main" id="{5E050C9B-B764-1686-F559-A380F42AA52C}"/>
              </a:ext>
            </a:extLst>
          </p:cNvPr>
          <p:cNvPicPr>
            <a:picLocks noChangeAspect="1"/>
          </p:cNvPicPr>
          <p:nvPr/>
        </p:nvPicPr>
        <p:blipFill>
          <a:blip r:embed="rId4"/>
          <a:stretch>
            <a:fillRect/>
          </a:stretch>
        </p:blipFill>
        <p:spPr>
          <a:xfrm>
            <a:off x="4062317" y="822986"/>
            <a:ext cx="8610600" cy="8641027"/>
          </a:xfrm>
          <a:prstGeom prst="rect">
            <a:avLst/>
          </a:prstGeom>
          <a:ln>
            <a:noFill/>
          </a:ln>
          <a:effectLst>
            <a:softEdge rad="112500"/>
          </a:effectLst>
        </p:spPr>
      </p:pic>
      <p:grpSp>
        <p:nvGrpSpPr>
          <p:cNvPr id="9" name="Group 8">
            <a:extLst>
              <a:ext uri="{FF2B5EF4-FFF2-40B4-BE49-F238E27FC236}">
                <a16:creationId xmlns:a16="http://schemas.microsoft.com/office/drawing/2014/main" id="{1FB77B4E-3B8D-7DB0-F358-9BB97F3C88AD}"/>
              </a:ext>
            </a:extLst>
          </p:cNvPr>
          <p:cNvGrpSpPr/>
          <p:nvPr/>
        </p:nvGrpSpPr>
        <p:grpSpPr>
          <a:xfrm>
            <a:off x="13637856" y="2171700"/>
            <a:ext cx="3884131" cy="4285357"/>
            <a:chOff x="0" y="0"/>
            <a:chExt cx="3590102" cy="1301506"/>
          </a:xfrm>
        </p:grpSpPr>
        <p:sp>
          <p:nvSpPr>
            <p:cNvPr id="10" name="Freeform 8">
              <a:extLst>
                <a:ext uri="{FF2B5EF4-FFF2-40B4-BE49-F238E27FC236}">
                  <a16:creationId xmlns:a16="http://schemas.microsoft.com/office/drawing/2014/main" id="{FC14D38E-DA66-C1ED-ECC2-A4AF31E07715}"/>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1" name="TextBox 10">
              <a:extLst>
                <a:ext uri="{FF2B5EF4-FFF2-40B4-BE49-F238E27FC236}">
                  <a16:creationId xmlns:a16="http://schemas.microsoft.com/office/drawing/2014/main" id="{98216776-42C7-CD1F-9868-1D9B855E5E98}"/>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2" name="TextBox 11">
            <a:extLst>
              <a:ext uri="{FF2B5EF4-FFF2-40B4-BE49-F238E27FC236}">
                <a16:creationId xmlns:a16="http://schemas.microsoft.com/office/drawing/2014/main" id="{8F2C5785-F4F4-0003-65A8-8F6CE471A834}"/>
              </a:ext>
            </a:extLst>
          </p:cNvPr>
          <p:cNvSpPr txBox="1"/>
          <p:nvPr/>
        </p:nvSpPr>
        <p:spPr>
          <a:xfrm>
            <a:off x="14083547" y="273132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3" name="Rectangle 3">
            <a:extLst>
              <a:ext uri="{FF2B5EF4-FFF2-40B4-BE49-F238E27FC236}">
                <a16:creationId xmlns:a16="http://schemas.microsoft.com/office/drawing/2014/main" id="{2FB67936-8AA6-53CD-F0A4-367751C115E3}"/>
              </a:ext>
            </a:extLst>
          </p:cNvPr>
          <p:cNvSpPr>
            <a:spLocks noChangeArrowheads="1"/>
          </p:cNvSpPr>
          <p:nvPr/>
        </p:nvSpPr>
        <p:spPr bwMode="auto">
          <a:xfrm>
            <a:off x="14083547" y="3444828"/>
            <a:ext cx="1773242"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Bryman (2016)</a:t>
            </a:r>
          </a:p>
          <a:p>
            <a:pPr lvl="0" eaLnBrk="0" fontAlgn="base" hangingPunct="0">
              <a:spcBef>
                <a:spcPct val="0"/>
              </a:spcBef>
              <a:spcAft>
                <a:spcPct val="0"/>
              </a:spcAft>
              <a:buFontTx/>
              <a:buChar char="•"/>
            </a:pPr>
            <a:r>
              <a:rPr lang="en-US" altLang="en-US" sz="1600" dirty="0" err="1">
                <a:solidFill>
                  <a:schemeClr val="bg1"/>
                </a:solidFill>
                <a:latin typeface="Arial" panose="020B0604020202020204" pitchFamily="34" charset="0"/>
              </a:rPr>
              <a:t>Formaloo</a:t>
            </a:r>
            <a:r>
              <a:rPr lang="en-US" altLang="en-US" sz="1600" dirty="0">
                <a:solidFill>
                  <a:schemeClr val="bg1"/>
                </a:solidFill>
                <a:latin typeface="Arial" panose="020B0604020202020204" pitchFamily="34" charset="0"/>
              </a:rPr>
              <a:t> (2024)</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Flick (2018)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Thomas (2017)</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Thomas (2021)</a:t>
            </a:r>
          </a:p>
        </p:txBody>
      </p:sp>
      <p:sp>
        <p:nvSpPr>
          <p:cNvPr id="14" name="Rectangle 3">
            <a:extLst>
              <a:ext uri="{FF2B5EF4-FFF2-40B4-BE49-F238E27FC236}">
                <a16:creationId xmlns:a16="http://schemas.microsoft.com/office/drawing/2014/main" id="{8A1042E1-82B8-FCA6-A6EE-3F6409126AFE}"/>
              </a:ext>
            </a:extLst>
          </p:cNvPr>
          <p:cNvSpPr>
            <a:spLocks noChangeArrowheads="1"/>
          </p:cNvSpPr>
          <p:nvPr/>
        </p:nvSpPr>
        <p:spPr bwMode="auto">
          <a:xfrm>
            <a:off x="10165499" y="9413841"/>
            <a:ext cx="250741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err="1">
                <a:solidFill>
                  <a:schemeClr val="bg1"/>
                </a:solidFill>
                <a:latin typeface="Kermit" panose="020F0503040000060003" pitchFamily="34" charset="0"/>
              </a:rPr>
              <a:t>Formaloo</a:t>
            </a:r>
            <a:r>
              <a:rPr lang="en-US" altLang="en-US" sz="2400" dirty="0">
                <a:solidFill>
                  <a:schemeClr val="bg1"/>
                </a:solidFill>
                <a:latin typeface="Kermit" panose="020F0503040000060003" pitchFamily="34" charset="0"/>
              </a:rPr>
              <a:t> (2024)</a:t>
            </a:r>
          </a:p>
        </p:txBody>
      </p:sp>
      <p:grpSp>
        <p:nvGrpSpPr>
          <p:cNvPr id="15" name="Group 14">
            <a:extLst>
              <a:ext uri="{FF2B5EF4-FFF2-40B4-BE49-F238E27FC236}">
                <a16:creationId xmlns:a16="http://schemas.microsoft.com/office/drawing/2014/main" id="{BB2DC9A4-1434-F767-CA68-066B9582DE47}"/>
              </a:ext>
            </a:extLst>
          </p:cNvPr>
          <p:cNvGrpSpPr/>
          <p:nvPr/>
        </p:nvGrpSpPr>
        <p:grpSpPr>
          <a:xfrm rot="5400000">
            <a:off x="7799955" y="6065956"/>
            <a:ext cx="13860722" cy="5812945"/>
            <a:chOff x="-8064251" y="-185157"/>
            <a:chExt cx="11800883" cy="1607915"/>
          </a:xfrm>
        </p:grpSpPr>
        <p:sp>
          <p:nvSpPr>
            <p:cNvPr id="16" name="Freeform 5">
              <a:extLst>
                <a:ext uri="{FF2B5EF4-FFF2-40B4-BE49-F238E27FC236}">
                  <a16:creationId xmlns:a16="http://schemas.microsoft.com/office/drawing/2014/main" id="{225DD7A9-2FFD-BDE5-5C00-E5B94236807E}"/>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7" name="TextBox 16">
              <a:extLst>
                <a:ext uri="{FF2B5EF4-FFF2-40B4-BE49-F238E27FC236}">
                  <a16:creationId xmlns:a16="http://schemas.microsoft.com/office/drawing/2014/main" id="{D6DD87F7-F315-439A-5B44-AF6D054CEF68}"/>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34145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C9044-E65E-42E2-AC90-EDAB7B30FD10}"/>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2464C71A-B57F-91AF-ED68-5DF8D9AA534B}"/>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2" name="Title 1">
            <a:extLst>
              <a:ext uri="{FF2B5EF4-FFF2-40B4-BE49-F238E27FC236}">
                <a16:creationId xmlns:a16="http://schemas.microsoft.com/office/drawing/2014/main" id="{29ACACA3-B8BD-BAE8-246E-91A217E0CC82}"/>
              </a:ext>
            </a:extLst>
          </p:cNvPr>
          <p:cNvSpPr>
            <a:spLocks noGrp="1"/>
          </p:cNvSpPr>
          <p:nvPr>
            <p:ph type="title"/>
          </p:nvPr>
        </p:nvSpPr>
        <p:spPr>
          <a:xfrm>
            <a:off x="-2057400" y="539688"/>
            <a:ext cx="8229600" cy="1143000"/>
          </a:xfrm>
        </p:spPr>
        <p:txBody>
          <a:bodyPr/>
          <a:lstStyle/>
          <a:p>
            <a:r>
              <a:rPr lang="en-GB" b="1" dirty="0">
                <a:solidFill>
                  <a:schemeClr val="bg1"/>
                </a:solidFill>
                <a:latin typeface="Kermit" panose="020F0503040000060003" pitchFamily="34" charset="0"/>
              </a:rPr>
              <a:t>The Tool</a:t>
            </a:r>
          </a:p>
        </p:txBody>
      </p:sp>
      <p:sp>
        <p:nvSpPr>
          <p:cNvPr id="6" name="TextBox 20">
            <a:extLst>
              <a:ext uri="{FF2B5EF4-FFF2-40B4-BE49-F238E27FC236}">
                <a16:creationId xmlns:a16="http://schemas.microsoft.com/office/drawing/2014/main" id="{84328A98-CF9E-D098-1BC9-9725F9F21211}"/>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3" name="Group 2">
            <a:extLst>
              <a:ext uri="{FF2B5EF4-FFF2-40B4-BE49-F238E27FC236}">
                <a16:creationId xmlns:a16="http://schemas.microsoft.com/office/drawing/2014/main" id="{3D94123E-8D3E-7E9A-C7F1-CB233A75516D}"/>
              </a:ext>
            </a:extLst>
          </p:cNvPr>
          <p:cNvGrpSpPr/>
          <p:nvPr/>
        </p:nvGrpSpPr>
        <p:grpSpPr>
          <a:xfrm>
            <a:off x="12642345" y="792402"/>
            <a:ext cx="2939063" cy="3677163"/>
            <a:chOff x="0" y="0"/>
            <a:chExt cx="3590102" cy="1301506"/>
          </a:xfrm>
        </p:grpSpPr>
        <p:sp>
          <p:nvSpPr>
            <p:cNvPr id="5" name="Freeform 8">
              <a:extLst>
                <a:ext uri="{FF2B5EF4-FFF2-40B4-BE49-F238E27FC236}">
                  <a16:creationId xmlns:a16="http://schemas.microsoft.com/office/drawing/2014/main" id="{B7008A3A-0C34-1ADC-695D-7788F25E84D1}"/>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7" name="TextBox 6">
              <a:extLst>
                <a:ext uri="{FF2B5EF4-FFF2-40B4-BE49-F238E27FC236}">
                  <a16:creationId xmlns:a16="http://schemas.microsoft.com/office/drawing/2014/main" id="{1E2AFCFC-18BD-CBE9-A662-2E66D342D47C}"/>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8" name="TextBox 7">
            <a:extLst>
              <a:ext uri="{FF2B5EF4-FFF2-40B4-BE49-F238E27FC236}">
                <a16:creationId xmlns:a16="http://schemas.microsoft.com/office/drawing/2014/main" id="{E600D52E-870A-EED0-CD5A-C6811844B066}"/>
              </a:ext>
            </a:extLst>
          </p:cNvPr>
          <p:cNvSpPr txBox="1"/>
          <p:nvPr/>
        </p:nvSpPr>
        <p:spPr>
          <a:xfrm>
            <a:off x="13018439" y="1432319"/>
            <a:ext cx="1737392"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9" name="Rectangle 3">
            <a:extLst>
              <a:ext uri="{FF2B5EF4-FFF2-40B4-BE49-F238E27FC236}">
                <a16:creationId xmlns:a16="http://schemas.microsoft.com/office/drawing/2014/main" id="{C9995E8B-0D6E-0175-8CDD-612A91E3801A}"/>
              </a:ext>
            </a:extLst>
          </p:cNvPr>
          <p:cNvSpPr>
            <a:spLocks noChangeArrowheads="1"/>
          </p:cNvSpPr>
          <p:nvPr/>
        </p:nvSpPr>
        <p:spPr bwMode="auto">
          <a:xfrm>
            <a:off x="12719658" y="1642265"/>
            <a:ext cx="2801241"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Kermit" panose="020F0503040000060003" pitchFamily="34" charset="0"/>
              </a:rPr>
              <a:t>Braun and Clarke (2022)</a:t>
            </a:r>
          </a:p>
          <a:p>
            <a:pPr lvl="0" eaLnBrk="0" fontAlgn="base" hangingPunct="0">
              <a:spcBef>
                <a:spcPct val="0"/>
              </a:spcBef>
              <a:spcAft>
                <a:spcPct val="0"/>
              </a:spcAft>
              <a:buFontTx/>
              <a:buChar char="•"/>
            </a:pPr>
            <a:r>
              <a:rPr lang="en-US" altLang="en-US" sz="1600" dirty="0">
                <a:solidFill>
                  <a:schemeClr val="bg1"/>
                </a:solidFill>
                <a:latin typeface="Kermit" panose="020F0503040000060003" pitchFamily="34" charset="0"/>
              </a:rPr>
              <a:t>Bryman (2016)</a:t>
            </a:r>
          </a:p>
          <a:p>
            <a:pPr lvl="0" eaLnBrk="0" fontAlgn="base" hangingPunct="0">
              <a:spcBef>
                <a:spcPct val="0"/>
              </a:spcBef>
              <a:spcAft>
                <a:spcPct val="0"/>
              </a:spcAft>
              <a:buFontTx/>
              <a:buChar char="•"/>
            </a:pPr>
            <a:r>
              <a:rPr lang="en-US" altLang="en-US" sz="1600" dirty="0">
                <a:solidFill>
                  <a:schemeClr val="bg1"/>
                </a:solidFill>
                <a:latin typeface="Kermit" panose="020F0503040000060003" pitchFamily="34" charset="0"/>
              </a:rPr>
              <a:t>Cohen, Manion and Morrison (2018)</a:t>
            </a:r>
          </a:p>
          <a:p>
            <a:pPr lvl="0" eaLnBrk="0" fontAlgn="base" hangingPunct="0">
              <a:spcBef>
                <a:spcPct val="0"/>
              </a:spcBef>
              <a:spcAft>
                <a:spcPct val="0"/>
              </a:spcAft>
              <a:buFontTx/>
              <a:buChar char="•"/>
            </a:pPr>
            <a:r>
              <a:rPr lang="en-US" altLang="en-US" sz="1600" dirty="0" err="1">
                <a:solidFill>
                  <a:schemeClr val="bg1"/>
                </a:solidFill>
                <a:latin typeface="Kermit" panose="020F0503040000060003" pitchFamily="34" charset="0"/>
              </a:rPr>
              <a:t>Geopoll</a:t>
            </a:r>
            <a:r>
              <a:rPr lang="en-US" altLang="en-US" sz="1600" dirty="0">
                <a:solidFill>
                  <a:schemeClr val="bg1"/>
                </a:solidFill>
                <a:latin typeface="Kermit" panose="020F0503040000060003" pitchFamily="34" charset="0"/>
              </a:rPr>
              <a:t> (2025)</a:t>
            </a:r>
          </a:p>
          <a:p>
            <a:pPr lvl="0" eaLnBrk="0" fontAlgn="base" hangingPunct="0">
              <a:spcBef>
                <a:spcPct val="0"/>
              </a:spcBef>
              <a:spcAft>
                <a:spcPct val="0"/>
              </a:spcAft>
              <a:buFontTx/>
              <a:buChar char="•"/>
            </a:pPr>
            <a:r>
              <a:rPr lang="en-US" altLang="en-US" sz="1600" dirty="0">
                <a:solidFill>
                  <a:schemeClr val="bg1"/>
                </a:solidFill>
                <a:latin typeface="Kermit" panose="020F0503040000060003" pitchFamily="34" charset="0"/>
              </a:rPr>
              <a:t>Likert (1932)</a:t>
            </a:r>
          </a:p>
          <a:p>
            <a:pPr lvl="0" eaLnBrk="0" fontAlgn="base" hangingPunct="0">
              <a:spcBef>
                <a:spcPct val="0"/>
              </a:spcBef>
              <a:spcAft>
                <a:spcPct val="0"/>
              </a:spcAft>
              <a:buFontTx/>
              <a:buChar char="•"/>
            </a:pPr>
            <a:r>
              <a:rPr lang="en-US" altLang="en-US" sz="1600" dirty="0">
                <a:solidFill>
                  <a:schemeClr val="bg1"/>
                </a:solidFill>
                <a:latin typeface="Kermit" panose="020F0503040000060003" pitchFamily="34" charset="0"/>
              </a:rPr>
              <a:t>Qualtrics (2025)</a:t>
            </a:r>
          </a:p>
        </p:txBody>
      </p:sp>
      <p:grpSp>
        <p:nvGrpSpPr>
          <p:cNvPr id="11" name="Group 10">
            <a:extLst>
              <a:ext uri="{FF2B5EF4-FFF2-40B4-BE49-F238E27FC236}">
                <a16:creationId xmlns:a16="http://schemas.microsoft.com/office/drawing/2014/main" id="{C1921A3B-22DD-C95F-D121-5D82C1530602}"/>
              </a:ext>
            </a:extLst>
          </p:cNvPr>
          <p:cNvGrpSpPr/>
          <p:nvPr/>
        </p:nvGrpSpPr>
        <p:grpSpPr>
          <a:xfrm>
            <a:off x="640317" y="5589216"/>
            <a:ext cx="7820526" cy="4410806"/>
            <a:chOff x="1516052" y="3144674"/>
            <a:chExt cx="12357642" cy="5514728"/>
          </a:xfrm>
        </p:grpSpPr>
        <p:pic>
          <p:nvPicPr>
            <p:cNvPr id="2052" name="Picture 4" descr="adding a new field in text iq">
              <a:extLst>
                <a:ext uri="{FF2B5EF4-FFF2-40B4-BE49-F238E27FC236}">
                  <a16:creationId xmlns:a16="http://schemas.microsoft.com/office/drawing/2014/main" id="{A762AF1A-8ACA-EF01-F5DC-319DFED94F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2609" y="3144674"/>
              <a:ext cx="9471085" cy="472440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026" name="Picture 2" descr="Qualtrics • Resource • BYU-Idaho ...">
              <a:extLst>
                <a:ext uri="{FF2B5EF4-FFF2-40B4-BE49-F238E27FC236}">
                  <a16:creationId xmlns:a16="http://schemas.microsoft.com/office/drawing/2014/main" id="{0DA8B606-A9C6-92D0-AC22-4862C1D998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16052" y="4136233"/>
              <a:ext cx="4184610" cy="2433906"/>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10" name="Rectangle 3">
              <a:extLst>
                <a:ext uri="{FF2B5EF4-FFF2-40B4-BE49-F238E27FC236}">
                  <a16:creationId xmlns:a16="http://schemas.microsoft.com/office/drawing/2014/main" id="{5E3A13CF-1639-8909-CA44-391B39684C98}"/>
                </a:ext>
              </a:extLst>
            </p:cNvPr>
            <p:cNvSpPr>
              <a:spLocks noChangeArrowheads="1"/>
            </p:cNvSpPr>
            <p:nvPr/>
          </p:nvSpPr>
          <p:spPr bwMode="auto">
            <a:xfrm>
              <a:off x="4637057" y="8197737"/>
              <a:ext cx="248818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a:solidFill>
                    <a:schemeClr val="bg1"/>
                  </a:solidFill>
                  <a:latin typeface="Kermit" panose="020F0503040000060003" pitchFamily="34" charset="0"/>
                </a:rPr>
                <a:t>Qualtrics (2025)</a:t>
              </a:r>
            </a:p>
          </p:txBody>
        </p:sp>
      </p:grpSp>
      <p:pic>
        <p:nvPicPr>
          <p:cNvPr id="13" name="Picture 12">
            <a:extLst>
              <a:ext uri="{FF2B5EF4-FFF2-40B4-BE49-F238E27FC236}">
                <a16:creationId xmlns:a16="http://schemas.microsoft.com/office/drawing/2014/main" id="{A18EA8EF-0A39-C2AB-781F-1B76AE62B765}"/>
              </a:ext>
            </a:extLst>
          </p:cNvPr>
          <p:cNvPicPr>
            <a:picLocks noChangeAspect="1"/>
          </p:cNvPicPr>
          <p:nvPr/>
        </p:nvPicPr>
        <p:blipFill>
          <a:blip r:embed="rId6"/>
          <a:stretch>
            <a:fillRect/>
          </a:stretch>
        </p:blipFill>
        <p:spPr>
          <a:xfrm>
            <a:off x="4226182" y="792402"/>
            <a:ext cx="7068536" cy="3677163"/>
          </a:xfrm>
          <a:prstGeom prst="rect">
            <a:avLst/>
          </a:prstGeom>
        </p:spPr>
      </p:pic>
      <p:sp>
        <p:nvSpPr>
          <p:cNvPr id="14" name="Rectangle 3">
            <a:extLst>
              <a:ext uri="{FF2B5EF4-FFF2-40B4-BE49-F238E27FC236}">
                <a16:creationId xmlns:a16="http://schemas.microsoft.com/office/drawing/2014/main" id="{E865ED8A-A250-11E5-CAD3-6D2102607CA8}"/>
              </a:ext>
            </a:extLst>
          </p:cNvPr>
          <p:cNvSpPr>
            <a:spLocks noChangeArrowheads="1"/>
          </p:cNvSpPr>
          <p:nvPr/>
        </p:nvSpPr>
        <p:spPr bwMode="auto">
          <a:xfrm>
            <a:off x="4190087" y="4501604"/>
            <a:ext cx="223651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err="1">
                <a:solidFill>
                  <a:schemeClr val="bg1"/>
                </a:solidFill>
                <a:latin typeface="Kermit" panose="020F0503040000060003" pitchFamily="34" charset="0"/>
              </a:rPr>
              <a:t>Geopoll</a:t>
            </a:r>
            <a:r>
              <a:rPr lang="en-US" altLang="en-US" sz="2400" dirty="0">
                <a:solidFill>
                  <a:schemeClr val="bg1"/>
                </a:solidFill>
                <a:latin typeface="Kermit" panose="020F0503040000060003" pitchFamily="34" charset="0"/>
              </a:rPr>
              <a:t> (2025)</a:t>
            </a:r>
          </a:p>
        </p:txBody>
      </p:sp>
      <p:sp>
        <p:nvSpPr>
          <p:cNvPr id="16" name="TextBox 15">
            <a:extLst>
              <a:ext uri="{FF2B5EF4-FFF2-40B4-BE49-F238E27FC236}">
                <a16:creationId xmlns:a16="http://schemas.microsoft.com/office/drawing/2014/main" id="{D387A796-F63E-CE16-735F-9FA62AADD117}"/>
              </a:ext>
            </a:extLst>
          </p:cNvPr>
          <p:cNvSpPr txBox="1"/>
          <p:nvPr/>
        </p:nvSpPr>
        <p:spPr>
          <a:xfrm>
            <a:off x="9144000" y="4983264"/>
            <a:ext cx="8337907" cy="5016758"/>
          </a:xfrm>
          <a:prstGeom prst="rect">
            <a:avLst/>
          </a:prstGeom>
          <a:noFill/>
        </p:spPr>
        <p:txBody>
          <a:bodyPr wrap="square">
            <a:spAutoFit/>
          </a:bodyPr>
          <a:lstStyle/>
          <a:p>
            <a:r>
              <a:rPr lang="en-GB" sz="3200" b="1" i="0" dirty="0">
                <a:solidFill>
                  <a:schemeClr val="bg1"/>
                </a:solidFill>
                <a:effectLst/>
                <a:latin typeface="Kermit Condensed" panose="020F0503040000060003" pitchFamily="34" charset="0"/>
              </a:rPr>
              <a:t>“A </a:t>
            </a:r>
            <a:r>
              <a:rPr lang="en-GB" sz="3200" b="1" i="0" u="none" strike="noStrike" dirty="0">
                <a:solidFill>
                  <a:schemeClr val="bg1"/>
                </a:solidFill>
                <a:effectLst/>
                <a:latin typeface="Kermit Condensed" panose="020F0503040000060003" pitchFamily="34" charset="0"/>
                <a:hlinkClick r:id="rId7">
                  <a:extLst>
                    <a:ext uri="{A12FA001-AC4F-418D-AE19-62706E023703}">
                      <ahyp:hlinkClr xmlns:ahyp="http://schemas.microsoft.com/office/drawing/2018/hyperlinkcolor" val="tx"/>
                    </a:ext>
                  </a:extLst>
                </a:hlinkClick>
              </a:rPr>
              <a:t>Likert scale</a:t>
            </a:r>
            <a:r>
              <a:rPr lang="en-GB" sz="3200" b="1" i="0" dirty="0">
                <a:solidFill>
                  <a:schemeClr val="bg1"/>
                </a:solidFill>
                <a:effectLst/>
                <a:latin typeface="Kermit Condensed" panose="020F0503040000060003" pitchFamily="34" charset="0"/>
              </a:rPr>
              <a:t> is a type of scale used in survey research that measures respondents’ attitudes towards a certain subject. </a:t>
            </a:r>
            <a:r>
              <a:rPr lang="en-GB" sz="3200" b="1" i="0" u="none" strike="noStrike" dirty="0">
                <a:solidFill>
                  <a:schemeClr val="bg1"/>
                </a:solidFill>
                <a:effectLst/>
                <a:latin typeface="Kermit Condensed" panose="020F0503040000060003" pitchFamily="34" charset="0"/>
                <a:hlinkClick r:id="rId8">
                  <a:extLst>
                    <a:ext uri="{A12FA001-AC4F-418D-AE19-62706E023703}">
                      <ahyp:hlinkClr xmlns:ahyp="http://schemas.microsoft.com/office/drawing/2018/hyperlinkcolor" val="tx"/>
                    </a:ext>
                  </a:extLst>
                </a:hlinkClick>
              </a:rPr>
              <a:t>Likert scale questions</a:t>
            </a:r>
            <a:r>
              <a:rPr lang="en-GB" sz="3200" b="1" i="0" dirty="0">
                <a:solidFill>
                  <a:schemeClr val="bg1"/>
                </a:solidFill>
                <a:effectLst/>
                <a:latin typeface="Kermit Condensed" panose="020F0503040000060003" pitchFamily="34" charset="0"/>
              </a:rPr>
              <a:t> are single-choice, closed-ended questions, and the primary benefit of using a Likert scale is that it provides more granular information on people’s attitudes towards a subject than a simple yes/no question type. By using a Likert scale, researchers can assess varying levels of agreement, importance, quality, and other factors</a:t>
            </a:r>
            <a:r>
              <a:rPr lang="en-GB" sz="3200" b="1" dirty="0">
                <a:solidFill>
                  <a:schemeClr val="bg1"/>
                </a:solidFill>
                <a:latin typeface="Kermit Condensed" panose="020F0503040000060003" pitchFamily="34" charset="0"/>
              </a:rPr>
              <a:t>” (Elliott, 2021)</a:t>
            </a:r>
          </a:p>
        </p:txBody>
      </p:sp>
      <p:grpSp>
        <p:nvGrpSpPr>
          <p:cNvPr id="17" name="Group 16">
            <a:extLst>
              <a:ext uri="{FF2B5EF4-FFF2-40B4-BE49-F238E27FC236}">
                <a16:creationId xmlns:a16="http://schemas.microsoft.com/office/drawing/2014/main" id="{CE4442A9-6D5B-7E1F-C5CC-30D6215243F9}"/>
              </a:ext>
            </a:extLst>
          </p:cNvPr>
          <p:cNvGrpSpPr/>
          <p:nvPr/>
        </p:nvGrpSpPr>
        <p:grpSpPr>
          <a:xfrm rot="5400000">
            <a:off x="5124539" y="2317330"/>
            <a:ext cx="12055000" cy="8737720"/>
            <a:chOff x="-7827963" y="-1835414"/>
            <a:chExt cx="11564595" cy="3258172"/>
          </a:xfrm>
        </p:grpSpPr>
        <p:sp>
          <p:nvSpPr>
            <p:cNvPr id="18" name="Freeform 5">
              <a:extLst>
                <a:ext uri="{FF2B5EF4-FFF2-40B4-BE49-F238E27FC236}">
                  <a16:creationId xmlns:a16="http://schemas.microsoft.com/office/drawing/2014/main" id="{93138F97-4F02-8BB2-2B30-D082539D20C4}"/>
                </a:ext>
              </a:extLst>
            </p:cNvPr>
            <p:cNvSpPr/>
            <p:nvPr/>
          </p:nvSpPr>
          <p:spPr>
            <a:xfrm>
              <a:off x="-7827963" y="-1835414"/>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9" name="TextBox 18">
              <a:extLst>
                <a:ext uri="{FF2B5EF4-FFF2-40B4-BE49-F238E27FC236}">
                  <a16:creationId xmlns:a16="http://schemas.microsoft.com/office/drawing/2014/main" id="{A7D6C87A-88D3-6B5F-CA85-5B88AA66CA8B}"/>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1158043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87E00-E043-DAAC-4627-7C512A49FDE1}"/>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63F7DDB8-1EE4-2E3B-E084-FFAF643928CA}"/>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702AECB3-044C-CA4E-0C75-31701F5982D6}"/>
              </a:ext>
            </a:extLst>
          </p:cNvPr>
          <p:cNvSpPr>
            <a:spLocks noGrp="1"/>
          </p:cNvSpPr>
          <p:nvPr>
            <p:ph type="title"/>
          </p:nvPr>
        </p:nvSpPr>
        <p:spPr>
          <a:xfrm>
            <a:off x="-2057400" y="539688"/>
            <a:ext cx="8229600" cy="1143000"/>
          </a:xfrm>
        </p:spPr>
        <p:txBody>
          <a:bodyPr/>
          <a:lstStyle/>
          <a:p>
            <a:r>
              <a:rPr lang="en-GB" b="1" dirty="0">
                <a:solidFill>
                  <a:schemeClr val="bg1"/>
                </a:solidFill>
                <a:latin typeface="Kermit" panose="020F0503040000060003" pitchFamily="34" charset="0"/>
              </a:rPr>
              <a:t>Sampling</a:t>
            </a:r>
          </a:p>
        </p:txBody>
      </p:sp>
      <p:sp>
        <p:nvSpPr>
          <p:cNvPr id="6" name="TextBox 20">
            <a:extLst>
              <a:ext uri="{FF2B5EF4-FFF2-40B4-BE49-F238E27FC236}">
                <a16:creationId xmlns:a16="http://schemas.microsoft.com/office/drawing/2014/main" id="{AF1AB879-19BE-597B-61C3-D045E69D8C53}"/>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9" name="Group 8">
            <a:extLst>
              <a:ext uri="{FF2B5EF4-FFF2-40B4-BE49-F238E27FC236}">
                <a16:creationId xmlns:a16="http://schemas.microsoft.com/office/drawing/2014/main" id="{E223636C-9AF4-BB6A-C4B8-A8012EEC1E93}"/>
              </a:ext>
            </a:extLst>
          </p:cNvPr>
          <p:cNvGrpSpPr/>
          <p:nvPr/>
        </p:nvGrpSpPr>
        <p:grpSpPr>
          <a:xfrm>
            <a:off x="13637856" y="2171700"/>
            <a:ext cx="3884131" cy="4285357"/>
            <a:chOff x="0" y="0"/>
            <a:chExt cx="3590102" cy="1301506"/>
          </a:xfrm>
        </p:grpSpPr>
        <p:sp>
          <p:nvSpPr>
            <p:cNvPr id="10" name="Freeform 8">
              <a:extLst>
                <a:ext uri="{FF2B5EF4-FFF2-40B4-BE49-F238E27FC236}">
                  <a16:creationId xmlns:a16="http://schemas.microsoft.com/office/drawing/2014/main" id="{74A2CEA1-A41D-1290-6E99-54F1A8B3A7BF}"/>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1" name="TextBox 10">
              <a:extLst>
                <a:ext uri="{FF2B5EF4-FFF2-40B4-BE49-F238E27FC236}">
                  <a16:creationId xmlns:a16="http://schemas.microsoft.com/office/drawing/2014/main" id="{C419433F-387D-29DE-64CD-05AA94EF0F66}"/>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2" name="TextBox 11">
            <a:extLst>
              <a:ext uri="{FF2B5EF4-FFF2-40B4-BE49-F238E27FC236}">
                <a16:creationId xmlns:a16="http://schemas.microsoft.com/office/drawing/2014/main" id="{60874D36-F9FB-B363-27E5-39FEA690CFFB}"/>
              </a:ext>
            </a:extLst>
          </p:cNvPr>
          <p:cNvSpPr txBox="1"/>
          <p:nvPr/>
        </p:nvSpPr>
        <p:spPr>
          <a:xfrm>
            <a:off x="14083547" y="273132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3" name="Rectangle 3">
            <a:extLst>
              <a:ext uri="{FF2B5EF4-FFF2-40B4-BE49-F238E27FC236}">
                <a16:creationId xmlns:a16="http://schemas.microsoft.com/office/drawing/2014/main" id="{5C498DB7-1EF3-DE30-1191-E048DEA23007}"/>
              </a:ext>
            </a:extLst>
          </p:cNvPr>
          <p:cNvSpPr>
            <a:spLocks noChangeArrowheads="1"/>
          </p:cNvSpPr>
          <p:nvPr/>
        </p:nvSpPr>
        <p:spPr bwMode="auto">
          <a:xfrm>
            <a:off x="13866151" y="3360316"/>
            <a:ext cx="295946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Bethlehem (2010)</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Denscombe (2017)</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Ritchie et al. (2014)</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Robson and McCartan (2016)</a:t>
            </a:r>
          </a:p>
        </p:txBody>
      </p:sp>
      <p:sp>
        <p:nvSpPr>
          <p:cNvPr id="14" name="Rectangle 3">
            <a:extLst>
              <a:ext uri="{FF2B5EF4-FFF2-40B4-BE49-F238E27FC236}">
                <a16:creationId xmlns:a16="http://schemas.microsoft.com/office/drawing/2014/main" id="{A73E0D24-5F9B-8237-DFA7-0C7DC18578E2}"/>
              </a:ext>
            </a:extLst>
          </p:cNvPr>
          <p:cNvSpPr>
            <a:spLocks noChangeArrowheads="1"/>
          </p:cNvSpPr>
          <p:nvPr/>
        </p:nvSpPr>
        <p:spPr bwMode="auto">
          <a:xfrm>
            <a:off x="10165499" y="9413841"/>
            <a:ext cx="257128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err="1">
                <a:solidFill>
                  <a:schemeClr val="bg1"/>
                </a:solidFill>
                <a:latin typeface="Kermit" panose="020F0503040000060003" pitchFamily="34" charset="0"/>
              </a:rPr>
              <a:t>Papertrue</a:t>
            </a:r>
            <a:r>
              <a:rPr lang="en-US" altLang="en-US" sz="2400" dirty="0">
                <a:solidFill>
                  <a:schemeClr val="bg1"/>
                </a:solidFill>
                <a:latin typeface="Kermit" panose="020F0503040000060003" pitchFamily="34" charset="0"/>
              </a:rPr>
              <a:t> (2024)</a:t>
            </a:r>
          </a:p>
        </p:txBody>
      </p:sp>
      <p:grpSp>
        <p:nvGrpSpPr>
          <p:cNvPr id="15" name="Group 14">
            <a:extLst>
              <a:ext uri="{FF2B5EF4-FFF2-40B4-BE49-F238E27FC236}">
                <a16:creationId xmlns:a16="http://schemas.microsoft.com/office/drawing/2014/main" id="{868618C3-339A-E08A-E9A8-BD6E74BECAA2}"/>
              </a:ext>
            </a:extLst>
          </p:cNvPr>
          <p:cNvGrpSpPr/>
          <p:nvPr/>
        </p:nvGrpSpPr>
        <p:grpSpPr>
          <a:xfrm rot="5400000">
            <a:off x="6017052" y="2877717"/>
            <a:ext cx="12457961" cy="10928466"/>
            <a:chOff x="-6869954" y="-1600158"/>
            <a:chExt cx="10606586" cy="3022916"/>
          </a:xfrm>
        </p:grpSpPr>
        <p:sp>
          <p:nvSpPr>
            <p:cNvPr id="16" name="Freeform 5">
              <a:extLst>
                <a:ext uri="{FF2B5EF4-FFF2-40B4-BE49-F238E27FC236}">
                  <a16:creationId xmlns:a16="http://schemas.microsoft.com/office/drawing/2014/main" id="{1428106D-D18A-10C2-C356-1DBE0A4BB739}"/>
                </a:ext>
              </a:extLst>
            </p:cNvPr>
            <p:cNvSpPr/>
            <p:nvPr/>
          </p:nvSpPr>
          <p:spPr>
            <a:xfrm>
              <a:off x="-6869954" y="-1600158"/>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7" name="TextBox 16">
              <a:extLst>
                <a:ext uri="{FF2B5EF4-FFF2-40B4-BE49-F238E27FC236}">
                  <a16:creationId xmlns:a16="http://schemas.microsoft.com/office/drawing/2014/main" id="{441E9FFD-C732-89FB-ACA8-F1E61D93859A}"/>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pic>
        <p:nvPicPr>
          <p:cNvPr id="3" name="Picture 2">
            <a:extLst>
              <a:ext uri="{FF2B5EF4-FFF2-40B4-BE49-F238E27FC236}">
                <a16:creationId xmlns:a16="http://schemas.microsoft.com/office/drawing/2014/main" id="{E6399E87-525C-8837-D08E-67A589DCC210}"/>
              </a:ext>
            </a:extLst>
          </p:cNvPr>
          <p:cNvPicPr>
            <a:picLocks noChangeAspect="1"/>
          </p:cNvPicPr>
          <p:nvPr/>
        </p:nvPicPr>
        <p:blipFill>
          <a:blip r:embed="rId4"/>
          <a:stretch>
            <a:fillRect/>
          </a:stretch>
        </p:blipFill>
        <p:spPr>
          <a:xfrm>
            <a:off x="3720336" y="919133"/>
            <a:ext cx="9248903" cy="8111549"/>
          </a:xfrm>
          <a:prstGeom prst="rect">
            <a:avLst/>
          </a:prstGeom>
        </p:spPr>
      </p:pic>
      <p:pic>
        <p:nvPicPr>
          <p:cNvPr id="5" name="Picture 4">
            <a:extLst>
              <a:ext uri="{FF2B5EF4-FFF2-40B4-BE49-F238E27FC236}">
                <a16:creationId xmlns:a16="http://schemas.microsoft.com/office/drawing/2014/main" id="{49925907-F147-2544-88C1-629256CF0342}"/>
              </a:ext>
            </a:extLst>
          </p:cNvPr>
          <p:cNvPicPr>
            <a:picLocks noChangeAspect="1"/>
          </p:cNvPicPr>
          <p:nvPr/>
        </p:nvPicPr>
        <p:blipFill>
          <a:blip r:embed="rId5"/>
          <a:srcRect t="12163" r="51248" b="38780"/>
          <a:stretch>
            <a:fillRect/>
          </a:stretch>
        </p:blipFill>
        <p:spPr>
          <a:xfrm>
            <a:off x="3720721" y="919133"/>
            <a:ext cx="4508879" cy="4529168"/>
          </a:xfrm>
          <a:prstGeom prst="rect">
            <a:avLst/>
          </a:prstGeom>
        </p:spPr>
      </p:pic>
    </p:spTree>
    <p:extLst>
      <p:ext uri="{BB962C8B-B14F-4D97-AF65-F5344CB8AC3E}">
        <p14:creationId xmlns:p14="http://schemas.microsoft.com/office/powerpoint/2010/main" val="181434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3"/>
                                        </p:tgtEl>
                                        <p:attrNameLst>
                                          <p:attrName>style.opacity</p:attrName>
                                        </p:attrNameLst>
                                      </p:cBhvr>
                                      <p:to>
                                        <p:strVal val="0.5"/>
                                      </p:to>
                                    </p:set>
                                    <p:animEffect filter="image" prLst="opacity: 0.5">
                                      <p:cBhvr rctx="IE">
                                        <p:cTn id="7" dur="indefinite"/>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7E26C-6495-706C-F369-8E15562C6D89}"/>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2657F513-C98D-685E-A415-362B8D44C1BB}"/>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65EA886B-CB14-A3BB-CEEF-4E96F46620D4}"/>
              </a:ext>
            </a:extLst>
          </p:cNvPr>
          <p:cNvSpPr>
            <a:spLocks noGrp="1"/>
          </p:cNvSpPr>
          <p:nvPr>
            <p:ph type="title"/>
          </p:nvPr>
        </p:nvSpPr>
        <p:spPr>
          <a:xfrm>
            <a:off x="-2057400" y="539688"/>
            <a:ext cx="8229600" cy="1143000"/>
          </a:xfrm>
        </p:spPr>
        <p:txBody>
          <a:bodyPr/>
          <a:lstStyle/>
          <a:p>
            <a:r>
              <a:rPr lang="en-GB" b="1" dirty="0">
                <a:solidFill>
                  <a:schemeClr val="bg1"/>
                </a:solidFill>
                <a:latin typeface="Kermit" panose="020F0503040000060003" pitchFamily="34" charset="0"/>
              </a:rPr>
              <a:t>Ethics</a:t>
            </a:r>
          </a:p>
        </p:txBody>
      </p:sp>
      <p:sp>
        <p:nvSpPr>
          <p:cNvPr id="6" name="TextBox 20">
            <a:extLst>
              <a:ext uri="{FF2B5EF4-FFF2-40B4-BE49-F238E27FC236}">
                <a16:creationId xmlns:a16="http://schemas.microsoft.com/office/drawing/2014/main" id="{2B4592C6-DF22-D653-9EB4-2297360CE8CE}"/>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9" name="Group 8">
            <a:extLst>
              <a:ext uri="{FF2B5EF4-FFF2-40B4-BE49-F238E27FC236}">
                <a16:creationId xmlns:a16="http://schemas.microsoft.com/office/drawing/2014/main" id="{E27D2726-CE2B-7F46-B869-3CFA5EEFB7A1}"/>
              </a:ext>
            </a:extLst>
          </p:cNvPr>
          <p:cNvGrpSpPr/>
          <p:nvPr/>
        </p:nvGrpSpPr>
        <p:grpSpPr>
          <a:xfrm>
            <a:off x="13637856" y="2171700"/>
            <a:ext cx="3884131" cy="4285357"/>
            <a:chOff x="0" y="0"/>
            <a:chExt cx="3590102" cy="1301506"/>
          </a:xfrm>
        </p:grpSpPr>
        <p:sp>
          <p:nvSpPr>
            <p:cNvPr id="10" name="Freeform 8">
              <a:extLst>
                <a:ext uri="{FF2B5EF4-FFF2-40B4-BE49-F238E27FC236}">
                  <a16:creationId xmlns:a16="http://schemas.microsoft.com/office/drawing/2014/main" id="{C517F322-5AE9-4DB6-3588-0FF702C406D7}"/>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1" name="TextBox 10">
              <a:extLst>
                <a:ext uri="{FF2B5EF4-FFF2-40B4-BE49-F238E27FC236}">
                  <a16:creationId xmlns:a16="http://schemas.microsoft.com/office/drawing/2014/main" id="{6B3C3335-4ED1-2269-A217-95C5E7DB5335}"/>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2" name="TextBox 11">
            <a:extLst>
              <a:ext uri="{FF2B5EF4-FFF2-40B4-BE49-F238E27FC236}">
                <a16:creationId xmlns:a16="http://schemas.microsoft.com/office/drawing/2014/main" id="{DEA457AD-1538-20E0-2953-BCD5699EAA2E}"/>
              </a:ext>
            </a:extLst>
          </p:cNvPr>
          <p:cNvSpPr txBox="1"/>
          <p:nvPr/>
        </p:nvSpPr>
        <p:spPr>
          <a:xfrm>
            <a:off x="14083547" y="273132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3" name="Rectangle 3">
            <a:extLst>
              <a:ext uri="{FF2B5EF4-FFF2-40B4-BE49-F238E27FC236}">
                <a16:creationId xmlns:a16="http://schemas.microsoft.com/office/drawing/2014/main" id="{D14D1C82-398B-29ED-A44A-BA7AD50562BB}"/>
              </a:ext>
            </a:extLst>
          </p:cNvPr>
          <p:cNvSpPr>
            <a:spLocks noChangeArrowheads="1"/>
          </p:cNvSpPr>
          <p:nvPr/>
        </p:nvSpPr>
        <p:spPr bwMode="auto">
          <a:xfrm>
            <a:off x="14083547" y="3691049"/>
            <a:ext cx="165782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BERA (2024)</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GDPR (2018)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UWTSD (2022)</a:t>
            </a:r>
          </a:p>
        </p:txBody>
      </p:sp>
      <p:sp>
        <p:nvSpPr>
          <p:cNvPr id="14" name="Rectangle 3">
            <a:extLst>
              <a:ext uri="{FF2B5EF4-FFF2-40B4-BE49-F238E27FC236}">
                <a16:creationId xmlns:a16="http://schemas.microsoft.com/office/drawing/2014/main" id="{74577CC3-B39A-8129-F83A-829818904738}"/>
              </a:ext>
            </a:extLst>
          </p:cNvPr>
          <p:cNvSpPr>
            <a:spLocks noChangeArrowheads="1"/>
          </p:cNvSpPr>
          <p:nvPr/>
        </p:nvSpPr>
        <p:spPr bwMode="auto">
          <a:xfrm>
            <a:off x="4233733" y="7472590"/>
            <a:ext cx="195450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a:solidFill>
                  <a:schemeClr val="bg1"/>
                </a:solidFill>
                <a:latin typeface="Kermit" panose="020F0503040000060003" pitchFamily="34" charset="0"/>
              </a:rPr>
              <a:t>BERA (2024)</a:t>
            </a:r>
          </a:p>
        </p:txBody>
      </p:sp>
      <p:grpSp>
        <p:nvGrpSpPr>
          <p:cNvPr id="15" name="Group 14">
            <a:extLst>
              <a:ext uri="{FF2B5EF4-FFF2-40B4-BE49-F238E27FC236}">
                <a16:creationId xmlns:a16="http://schemas.microsoft.com/office/drawing/2014/main" id="{72937943-1345-7894-A14A-1CD2FBCE5F2A}"/>
              </a:ext>
            </a:extLst>
          </p:cNvPr>
          <p:cNvGrpSpPr/>
          <p:nvPr/>
        </p:nvGrpSpPr>
        <p:grpSpPr>
          <a:xfrm rot="5400000">
            <a:off x="7727407" y="6053644"/>
            <a:ext cx="13960102" cy="5945316"/>
            <a:chOff x="-8130178" y="-221772"/>
            <a:chExt cx="11866810" cy="1644530"/>
          </a:xfrm>
        </p:grpSpPr>
        <p:sp>
          <p:nvSpPr>
            <p:cNvPr id="16" name="Freeform 5">
              <a:extLst>
                <a:ext uri="{FF2B5EF4-FFF2-40B4-BE49-F238E27FC236}">
                  <a16:creationId xmlns:a16="http://schemas.microsoft.com/office/drawing/2014/main" id="{906590D5-A6E3-8DD7-5513-FEF01870409A}"/>
                </a:ext>
              </a:extLst>
            </p:cNvPr>
            <p:cNvSpPr/>
            <p:nvPr/>
          </p:nvSpPr>
          <p:spPr>
            <a:xfrm>
              <a:off x="-8130178" y="-221772"/>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7" name="TextBox 16">
              <a:extLst>
                <a:ext uri="{FF2B5EF4-FFF2-40B4-BE49-F238E27FC236}">
                  <a16:creationId xmlns:a16="http://schemas.microsoft.com/office/drawing/2014/main" id="{077FBC85-9677-ADE4-1FB8-CC72BE2F3EB9}"/>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pic>
        <p:nvPicPr>
          <p:cNvPr id="18" name="Picture 17">
            <a:extLst>
              <a:ext uri="{FF2B5EF4-FFF2-40B4-BE49-F238E27FC236}">
                <a16:creationId xmlns:a16="http://schemas.microsoft.com/office/drawing/2014/main" id="{91819E31-41D8-89AF-8A1E-363C2709042F}"/>
              </a:ext>
            </a:extLst>
          </p:cNvPr>
          <p:cNvPicPr>
            <a:picLocks noChangeAspect="1"/>
          </p:cNvPicPr>
          <p:nvPr/>
        </p:nvPicPr>
        <p:blipFill>
          <a:blip r:embed="rId4"/>
          <a:stretch>
            <a:fillRect/>
          </a:stretch>
        </p:blipFill>
        <p:spPr>
          <a:xfrm>
            <a:off x="4165989" y="1787498"/>
            <a:ext cx="7659169" cy="5715798"/>
          </a:xfrm>
          <a:prstGeom prst="rect">
            <a:avLst/>
          </a:prstGeom>
          <a:ln>
            <a:noFill/>
          </a:ln>
          <a:effectLst>
            <a:softEdge rad="112500"/>
          </a:effectLst>
        </p:spPr>
      </p:pic>
    </p:spTree>
    <p:extLst>
      <p:ext uri="{BB962C8B-B14F-4D97-AF65-F5344CB8AC3E}">
        <p14:creationId xmlns:p14="http://schemas.microsoft.com/office/powerpoint/2010/main" val="1088983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7F163-879B-E3A0-9B56-6BC198677E1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0116338-4A74-A1B0-98BA-F29BF1593F89}"/>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698B514C-F16E-10D9-D026-2E729E85EBFD}"/>
              </a:ext>
            </a:extLst>
          </p:cNvPr>
          <p:cNvGrpSpPr/>
          <p:nvPr/>
        </p:nvGrpSpPr>
        <p:grpSpPr>
          <a:xfrm>
            <a:off x="5292115" y="2649787"/>
            <a:ext cx="8160970" cy="3900888"/>
            <a:chOff x="0" y="0"/>
            <a:chExt cx="2149391" cy="1027394"/>
          </a:xfrm>
        </p:grpSpPr>
        <p:sp>
          <p:nvSpPr>
            <p:cNvPr id="8" name="Freeform 8">
              <a:extLst>
                <a:ext uri="{FF2B5EF4-FFF2-40B4-BE49-F238E27FC236}">
                  <a16:creationId xmlns:a16="http://schemas.microsoft.com/office/drawing/2014/main" id="{65423809-1DE6-19D1-A77D-3BE2014FD225}"/>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8BEC3934-F765-BAAB-E9B9-D63FA0BFD28F}"/>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935A8BB5-2593-42BD-3B51-A3B65D5CE6D0}"/>
              </a:ext>
            </a:extLst>
          </p:cNvPr>
          <p:cNvGrpSpPr/>
          <p:nvPr/>
        </p:nvGrpSpPr>
        <p:grpSpPr>
          <a:xfrm>
            <a:off x="5661847" y="3081114"/>
            <a:ext cx="7421505" cy="3038233"/>
            <a:chOff x="0" y="0"/>
            <a:chExt cx="1954635" cy="800193"/>
          </a:xfrm>
        </p:grpSpPr>
        <p:sp>
          <p:nvSpPr>
            <p:cNvPr id="11" name="Freeform 11">
              <a:extLst>
                <a:ext uri="{FF2B5EF4-FFF2-40B4-BE49-F238E27FC236}">
                  <a16:creationId xmlns:a16="http://schemas.microsoft.com/office/drawing/2014/main" id="{6CC2698F-D2F5-185B-13A7-6CEB5E2178EC}"/>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493B54CF-C36C-48A5-5A9D-39BB98C7B55E}"/>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23940DA9-3C35-9EC3-6E3F-2547F5F04754}"/>
              </a:ext>
            </a:extLst>
          </p:cNvPr>
          <p:cNvSpPr txBox="1"/>
          <p:nvPr/>
        </p:nvSpPr>
        <p:spPr>
          <a:xfrm>
            <a:off x="6185292" y="3281404"/>
            <a:ext cx="6640943" cy="2492990"/>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Analysis</a:t>
            </a:r>
          </a:p>
          <a:p>
            <a:pPr lvl="0" algn="ctr"/>
            <a:r>
              <a:rPr lang="en-US" sz="5400" b="1" spc="499" dirty="0">
                <a:solidFill>
                  <a:srgbClr val="D8E3E7"/>
                </a:solidFill>
                <a:latin typeface="Kermit" panose="020F0503040000060003" pitchFamily="34" charset="0"/>
                <a:cs typeface="Poppins Bold"/>
                <a:sym typeface="Poppins Bold"/>
              </a:rPr>
              <a:t>and</a:t>
            </a:r>
          </a:p>
          <a:p>
            <a:pPr lvl="0" algn="ctr"/>
            <a:r>
              <a:rPr lang="en-US" sz="5400" b="1" spc="499" dirty="0">
                <a:solidFill>
                  <a:srgbClr val="D8E3E7"/>
                </a:solidFill>
                <a:latin typeface="Kermit" panose="020F0503040000060003" pitchFamily="34" charset="0"/>
                <a:cs typeface="Poppins Bold"/>
                <a:sym typeface="Poppins Bold"/>
              </a:rPr>
              <a:t>Validity</a:t>
            </a:r>
          </a:p>
        </p:txBody>
      </p:sp>
      <p:sp>
        <p:nvSpPr>
          <p:cNvPr id="26" name="Freeform 26">
            <a:extLst>
              <a:ext uri="{FF2B5EF4-FFF2-40B4-BE49-F238E27FC236}">
                <a16:creationId xmlns:a16="http://schemas.microsoft.com/office/drawing/2014/main" id="{C5363E6B-DE57-80BD-F6EA-4A8C3D9ED9AC}"/>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2616C62B-96E7-5A94-2FAB-665C7B6D8037}"/>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3738430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3071D-0DFB-3251-6980-8EAEFA43564B}"/>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EDF3B5F2-B482-DE6F-233D-550C918E4C5D}"/>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82361C42-BFEE-F2D8-F85A-C1996EBED681}"/>
              </a:ext>
            </a:extLst>
          </p:cNvPr>
          <p:cNvSpPr>
            <a:spLocks noGrp="1"/>
          </p:cNvSpPr>
          <p:nvPr>
            <p:ph type="title"/>
          </p:nvPr>
        </p:nvSpPr>
        <p:spPr>
          <a:xfrm>
            <a:off x="-1295400" y="507604"/>
            <a:ext cx="8229600" cy="1143000"/>
          </a:xfrm>
        </p:spPr>
        <p:txBody>
          <a:bodyPr/>
          <a:lstStyle/>
          <a:p>
            <a:r>
              <a:rPr lang="en-GB" b="1" dirty="0">
                <a:solidFill>
                  <a:schemeClr val="bg1"/>
                </a:solidFill>
                <a:latin typeface="Kermit" panose="020F0503040000060003" pitchFamily="34" charset="0"/>
              </a:rPr>
              <a:t>Analysis</a:t>
            </a:r>
          </a:p>
        </p:txBody>
      </p:sp>
      <p:sp>
        <p:nvSpPr>
          <p:cNvPr id="6" name="TextBox 20">
            <a:extLst>
              <a:ext uri="{FF2B5EF4-FFF2-40B4-BE49-F238E27FC236}">
                <a16:creationId xmlns:a16="http://schemas.microsoft.com/office/drawing/2014/main" id="{349C6CF0-4527-5BC5-2EF9-B3EB1C326608}"/>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9" name="Group 8">
            <a:extLst>
              <a:ext uri="{FF2B5EF4-FFF2-40B4-BE49-F238E27FC236}">
                <a16:creationId xmlns:a16="http://schemas.microsoft.com/office/drawing/2014/main" id="{EA50F562-AB16-CBBE-5EAC-F543BB378878}"/>
              </a:ext>
            </a:extLst>
          </p:cNvPr>
          <p:cNvGrpSpPr/>
          <p:nvPr/>
        </p:nvGrpSpPr>
        <p:grpSpPr>
          <a:xfrm>
            <a:off x="13637856" y="2171700"/>
            <a:ext cx="3884131" cy="4285357"/>
            <a:chOff x="0" y="0"/>
            <a:chExt cx="3590102" cy="1301506"/>
          </a:xfrm>
        </p:grpSpPr>
        <p:sp>
          <p:nvSpPr>
            <p:cNvPr id="10" name="Freeform 8">
              <a:extLst>
                <a:ext uri="{FF2B5EF4-FFF2-40B4-BE49-F238E27FC236}">
                  <a16:creationId xmlns:a16="http://schemas.microsoft.com/office/drawing/2014/main" id="{938230C6-353A-5AD7-1AED-134B3C8C753F}"/>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1" name="TextBox 10">
              <a:extLst>
                <a:ext uri="{FF2B5EF4-FFF2-40B4-BE49-F238E27FC236}">
                  <a16:creationId xmlns:a16="http://schemas.microsoft.com/office/drawing/2014/main" id="{2FCC1B24-5D4D-7B08-E5D1-B86F7E4BF8FE}"/>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2" name="TextBox 11">
            <a:extLst>
              <a:ext uri="{FF2B5EF4-FFF2-40B4-BE49-F238E27FC236}">
                <a16:creationId xmlns:a16="http://schemas.microsoft.com/office/drawing/2014/main" id="{37396169-E867-677A-58F7-E67494EEF8C2}"/>
              </a:ext>
            </a:extLst>
          </p:cNvPr>
          <p:cNvSpPr txBox="1"/>
          <p:nvPr/>
        </p:nvSpPr>
        <p:spPr>
          <a:xfrm>
            <a:off x="14083547" y="2731320"/>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3" name="Rectangle 3">
            <a:extLst>
              <a:ext uri="{FF2B5EF4-FFF2-40B4-BE49-F238E27FC236}">
                <a16:creationId xmlns:a16="http://schemas.microsoft.com/office/drawing/2014/main" id="{41EDD2B7-3114-DD79-F8B3-679F624097A8}"/>
              </a:ext>
            </a:extLst>
          </p:cNvPr>
          <p:cNvSpPr>
            <a:spLocks noChangeArrowheads="1"/>
          </p:cNvSpPr>
          <p:nvPr/>
        </p:nvSpPr>
        <p:spPr bwMode="auto">
          <a:xfrm>
            <a:off x="13774779" y="3532964"/>
            <a:ext cx="3610284"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GB" altLang="en-US" sz="1600" dirty="0">
                <a:solidFill>
                  <a:schemeClr val="bg1"/>
                </a:solidFill>
                <a:latin typeface="Arial" panose="020B0604020202020204" pitchFamily="34" charset="0"/>
              </a:rPr>
              <a:t> Braun and Clarke (2022)</a:t>
            </a:r>
          </a:p>
          <a:p>
            <a:pPr lvl="0" eaLnBrk="0" fontAlgn="base" hangingPunct="0">
              <a:spcBef>
                <a:spcPct val="0"/>
              </a:spcBef>
              <a:spcAft>
                <a:spcPct val="0"/>
              </a:spcAft>
              <a:buFontTx/>
              <a:buChar char="•"/>
            </a:pPr>
            <a:r>
              <a:rPr lang="en-GB" altLang="en-US" sz="1600" dirty="0">
                <a:solidFill>
                  <a:schemeClr val="bg1"/>
                </a:solidFill>
                <a:latin typeface="Arial" panose="020B0604020202020204" pitchFamily="34" charset="0"/>
              </a:rPr>
              <a:t> Cohen, Manion and Morrison (2018)</a:t>
            </a:r>
          </a:p>
          <a:p>
            <a:pPr lvl="0" eaLnBrk="0" fontAlgn="base" hangingPunct="0">
              <a:spcBef>
                <a:spcPct val="0"/>
              </a:spcBef>
              <a:spcAft>
                <a:spcPct val="0"/>
              </a:spcAft>
              <a:buFontTx/>
              <a:buChar char="•"/>
            </a:pPr>
            <a:r>
              <a:rPr lang="en-GB" altLang="en-US" sz="1600" dirty="0">
                <a:solidFill>
                  <a:schemeClr val="bg1"/>
                </a:solidFill>
                <a:latin typeface="Arial" panose="020B0604020202020204" pitchFamily="34" charset="0"/>
              </a:rPr>
              <a:t> Nowell </a:t>
            </a:r>
            <a:r>
              <a:rPr lang="en-GB" altLang="en-US" sz="1600" i="1" dirty="0">
                <a:solidFill>
                  <a:schemeClr val="bg1"/>
                </a:solidFill>
                <a:latin typeface="Arial" panose="020B0604020202020204" pitchFamily="34" charset="0"/>
              </a:rPr>
              <a:t>et al., </a:t>
            </a:r>
            <a:r>
              <a:rPr lang="en-GB" altLang="en-US" sz="1600" dirty="0">
                <a:solidFill>
                  <a:schemeClr val="bg1"/>
                </a:solidFill>
                <a:latin typeface="Arial" panose="020B0604020202020204" pitchFamily="34" charset="0"/>
              </a:rPr>
              <a:t>(2017)</a:t>
            </a:r>
          </a:p>
          <a:p>
            <a:pPr lvl="0" eaLnBrk="0" fontAlgn="base" hangingPunct="0">
              <a:spcBef>
                <a:spcPct val="0"/>
              </a:spcBef>
              <a:spcAft>
                <a:spcPct val="0"/>
              </a:spcAft>
              <a:buFontTx/>
              <a:buChar char="•"/>
            </a:pPr>
            <a:r>
              <a:rPr lang="en-GB" altLang="en-US" sz="1600" dirty="0">
                <a:solidFill>
                  <a:schemeClr val="bg1"/>
                </a:solidFill>
                <a:latin typeface="Arial" panose="020B0604020202020204" pitchFamily="34" charset="0"/>
              </a:rPr>
              <a:t> Robson and McCartan  (2016)</a:t>
            </a:r>
          </a:p>
        </p:txBody>
      </p:sp>
      <p:sp>
        <p:nvSpPr>
          <p:cNvPr id="14" name="Rectangle 3">
            <a:extLst>
              <a:ext uri="{FF2B5EF4-FFF2-40B4-BE49-F238E27FC236}">
                <a16:creationId xmlns:a16="http://schemas.microsoft.com/office/drawing/2014/main" id="{C1205BAD-CA7E-32B9-DE8D-105AD1F17FEE}"/>
              </a:ext>
            </a:extLst>
          </p:cNvPr>
          <p:cNvSpPr>
            <a:spLocks noChangeArrowheads="1"/>
          </p:cNvSpPr>
          <p:nvPr/>
        </p:nvSpPr>
        <p:spPr bwMode="auto">
          <a:xfrm>
            <a:off x="457200" y="7810500"/>
            <a:ext cx="795576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a:solidFill>
                  <a:schemeClr val="bg1"/>
                </a:solidFill>
                <a:latin typeface="Kermit" panose="020F0503040000060003" pitchFamily="34" charset="0"/>
              </a:rPr>
              <a:t>“Six-Step Thematic Analysis” Braun and Clarke (2006)</a:t>
            </a:r>
          </a:p>
        </p:txBody>
      </p:sp>
      <p:grpSp>
        <p:nvGrpSpPr>
          <p:cNvPr id="15" name="Group 14">
            <a:extLst>
              <a:ext uri="{FF2B5EF4-FFF2-40B4-BE49-F238E27FC236}">
                <a16:creationId xmlns:a16="http://schemas.microsoft.com/office/drawing/2014/main" id="{82949374-A159-D3B0-6027-AE3F2688E6E6}"/>
              </a:ext>
            </a:extLst>
          </p:cNvPr>
          <p:cNvGrpSpPr/>
          <p:nvPr/>
        </p:nvGrpSpPr>
        <p:grpSpPr>
          <a:xfrm rot="5400000">
            <a:off x="9647780" y="6011320"/>
            <a:ext cx="13614332" cy="5935092"/>
            <a:chOff x="-7854477" y="-38100"/>
            <a:chExt cx="11591109" cy="1641702"/>
          </a:xfrm>
        </p:grpSpPr>
        <p:sp>
          <p:nvSpPr>
            <p:cNvPr id="16" name="Freeform 5">
              <a:extLst>
                <a:ext uri="{FF2B5EF4-FFF2-40B4-BE49-F238E27FC236}">
                  <a16:creationId xmlns:a16="http://schemas.microsoft.com/office/drawing/2014/main" id="{89D77944-094E-EA31-7739-4569BAE36698}"/>
                </a:ext>
              </a:extLst>
            </p:cNvPr>
            <p:cNvSpPr/>
            <p:nvPr/>
          </p:nvSpPr>
          <p:spPr>
            <a:xfrm>
              <a:off x="-7854477" y="444891"/>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7" name="TextBox 16">
              <a:extLst>
                <a:ext uri="{FF2B5EF4-FFF2-40B4-BE49-F238E27FC236}">
                  <a16:creationId xmlns:a16="http://schemas.microsoft.com/office/drawing/2014/main" id="{ABC96494-CBCA-4DCD-1679-57DC99B1BD10}"/>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graphicFrame>
        <p:nvGraphicFramePr>
          <p:cNvPr id="5" name="Diagram 4">
            <a:extLst>
              <a:ext uri="{FF2B5EF4-FFF2-40B4-BE49-F238E27FC236}">
                <a16:creationId xmlns:a16="http://schemas.microsoft.com/office/drawing/2014/main" id="{FF58556C-D2E8-DDCB-B1B6-E6E732621EE2}"/>
              </a:ext>
            </a:extLst>
          </p:cNvPr>
          <p:cNvGraphicFramePr/>
          <p:nvPr>
            <p:extLst>
              <p:ext uri="{D42A27DB-BD31-4B8C-83A1-F6EECF244321}">
                <p14:modId xmlns:p14="http://schemas.microsoft.com/office/powerpoint/2010/main" val="2350559184"/>
              </p:ext>
            </p:extLst>
          </p:nvPr>
        </p:nvGraphicFramePr>
        <p:xfrm>
          <a:off x="571191" y="505599"/>
          <a:ext cx="121920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18152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92C1A2-BD20-455E-CAB8-7A9B921231F1}"/>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D8FB3865-6F1E-2B7B-696C-BD7CC3E0C5D1}"/>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511325C2-2E93-FC3D-EDD9-62A7B6BC6C4B}"/>
              </a:ext>
            </a:extLst>
          </p:cNvPr>
          <p:cNvSpPr>
            <a:spLocks noGrp="1"/>
          </p:cNvSpPr>
          <p:nvPr>
            <p:ph type="title"/>
          </p:nvPr>
        </p:nvSpPr>
        <p:spPr>
          <a:xfrm>
            <a:off x="-1295400" y="507604"/>
            <a:ext cx="8229600" cy="1143000"/>
          </a:xfrm>
        </p:spPr>
        <p:txBody>
          <a:bodyPr/>
          <a:lstStyle/>
          <a:p>
            <a:r>
              <a:rPr lang="en-GB" b="1" dirty="0">
                <a:solidFill>
                  <a:schemeClr val="bg1"/>
                </a:solidFill>
                <a:latin typeface="Kermit" panose="020F0503040000060003" pitchFamily="34" charset="0"/>
              </a:rPr>
              <a:t>Validity</a:t>
            </a:r>
          </a:p>
        </p:txBody>
      </p:sp>
      <p:sp>
        <p:nvSpPr>
          <p:cNvPr id="6" name="TextBox 20">
            <a:extLst>
              <a:ext uri="{FF2B5EF4-FFF2-40B4-BE49-F238E27FC236}">
                <a16:creationId xmlns:a16="http://schemas.microsoft.com/office/drawing/2014/main" id="{223B1B96-9666-F175-9209-68BB65A2C960}"/>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9" name="Group 8">
            <a:extLst>
              <a:ext uri="{FF2B5EF4-FFF2-40B4-BE49-F238E27FC236}">
                <a16:creationId xmlns:a16="http://schemas.microsoft.com/office/drawing/2014/main" id="{BCE05AC8-EC98-E64F-8FE0-62353EE0A453}"/>
              </a:ext>
            </a:extLst>
          </p:cNvPr>
          <p:cNvGrpSpPr/>
          <p:nvPr/>
        </p:nvGrpSpPr>
        <p:grpSpPr>
          <a:xfrm>
            <a:off x="14145155" y="8180660"/>
            <a:ext cx="3656821" cy="1490707"/>
            <a:chOff x="0" y="0"/>
            <a:chExt cx="3590102" cy="1301506"/>
          </a:xfrm>
        </p:grpSpPr>
        <p:sp>
          <p:nvSpPr>
            <p:cNvPr id="10" name="Freeform 8">
              <a:extLst>
                <a:ext uri="{FF2B5EF4-FFF2-40B4-BE49-F238E27FC236}">
                  <a16:creationId xmlns:a16="http://schemas.microsoft.com/office/drawing/2014/main" id="{0AF4DBE6-E4F0-60F1-CB7B-C7ECDD06CA26}"/>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1" name="TextBox 10">
              <a:extLst>
                <a:ext uri="{FF2B5EF4-FFF2-40B4-BE49-F238E27FC236}">
                  <a16:creationId xmlns:a16="http://schemas.microsoft.com/office/drawing/2014/main" id="{51A5312B-7209-B204-BD28-8A70CABEF837}"/>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2" name="TextBox 11">
            <a:extLst>
              <a:ext uri="{FF2B5EF4-FFF2-40B4-BE49-F238E27FC236}">
                <a16:creationId xmlns:a16="http://schemas.microsoft.com/office/drawing/2014/main" id="{86E7A8A7-8795-0282-7011-868F78CD214D}"/>
              </a:ext>
            </a:extLst>
          </p:cNvPr>
          <p:cNvSpPr txBox="1"/>
          <p:nvPr/>
        </p:nvSpPr>
        <p:spPr>
          <a:xfrm>
            <a:off x="14249400" y="8290549"/>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3" name="Rectangle 3">
            <a:extLst>
              <a:ext uri="{FF2B5EF4-FFF2-40B4-BE49-F238E27FC236}">
                <a16:creationId xmlns:a16="http://schemas.microsoft.com/office/drawing/2014/main" id="{060B52BB-2232-5934-6B19-6752F6A65AAE}"/>
              </a:ext>
            </a:extLst>
          </p:cNvPr>
          <p:cNvSpPr>
            <a:spLocks noChangeArrowheads="1"/>
          </p:cNvSpPr>
          <p:nvPr/>
        </p:nvSpPr>
        <p:spPr bwMode="auto">
          <a:xfrm>
            <a:off x="14145155" y="8359994"/>
            <a:ext cx="3610284"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 Braun and Clarke (2022)</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 Cohen, Manion and Morrison (2018)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 Flick (2018)</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 McLeod (2024)</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 Robson and McCartan (2016)</a:t>
            </a:r>
          </a:p>
        </p:txBody>
      </p:sp>
      <p:sp>
        <p:nvSpPr>
          <p:cNvPr id="14" name="Rectangle 3">
            <a:extLst>
              <a:ext uri="{FF2B5EF4-FFF2-40B4-BE49-F238E27FC236}">
                <a16:creationId xmlns:a16="http://schemas.microsoft.com/office/drawing/2014/main" id="{9B770FDD-2DAE-56BA-6F82-93556E0AAA01}"/>
              </a:ext>
            </a:extLst>
          </p:cNvPr>
          <p:cNvSpPr>
            <a:spLocks noChangeArrowheads="1"/>
          </p:cNvSpPr>
          <p:nvPr/>
        </p:nvSpPr>
        <p:spPr bwMode="auto">
          <a:xfrm>
            <a:off x="438150" y="7675356"/>
            <a:ext cx="228620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altLang="en-US" sz="2400" dirty="0">
                <a:solidFill>
                  <a:schemeClr val="bg1"/>
                </a:solidFill>
                <a:latin typeface="Kermit" panose="020F0503040000060003" pitchFamily="34" charset="0"/>
              </a:rPr>
              <a:t>McLeod (2024)</a:t>
            </a:r>
          </a:p>
        </p:txBody>
      </p:sp>
      <p:grpSp>
        <p:nvGrpSpPr>
          <p:cNvPr id="15" name="Group 14">
            <a:extLst>
              <a:ext uri="{FF2B5EF4-FFF2-40B4-BE49-F238E27FC236}">
                <a16:creationId xmlns:a16="http://schemas.microsoft.com/office/drawing/2014/main" id="{78BADE60-2CDA-E954-98BC-558CA026A2BC}"/>
              </a:ext>
            </a:extLst>
          </p:cNvPr>
          <p:cNvGrpSpPr/>
          <p:nvPr/>
        </p:nvGrpSpPr>
        <p:grpSpPr>
          <a:xfrm rot="5400000">
            <a:off x="12694567" y="8061817"/>
            <a:ext cx="5011471" cy="5203346"/>
            <a:chOff x="-8064251" y="-185157"/>
            <a:chExt cx="11800883" cy="1607915"/>
          </a:xfrm>
        </p:grpSpPr>
        <p:sp>
          <p:nvSpPr>
            <p:cNvPr id="16" name="Freeform 5">
              <a:extLst>
                <a:ext uri="{FF2B5EF4-FFF2-40B4-BE49-F238E27FC236}">
                  <a16:creationId xmlns:a16="http://schemas.microsoft.com/office/drawing/2014/main" id="{02553046-B1A8-6B08-72A5-3EBF6E440FF8}"/>
                </a:ext>
              </a:extLst>
            </p:cNvPr>
            <p:cNvSpPr/>
            <p:nvPr/>
          </p:nvSpPr>
          <p:spPr>
            <a:xfrm>
              <a:off x="-8064251" y="-185157"/>
              <a:ext cx="3736632" cy="115871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7" name="TextBox 16">
              <a:extLst>
                <a:ext uri="{FF2B5EF4-FFF2-40B4-BE49-F238E27FC236}">
                  <a16:creationId xmlns:a16="http://schemas.microsoft.com/office/drawing/2014/main" id="{2E7100BE-328B-F9AF-5A03-AA09E68D6D23}"/>
                </a:ext>
              </a:extLst>
            </p:cNvPr>
            <p:cNvSpPr txBox="1"/>
            <p:nvPr/>
          </p:nvSpPr>
          <p:spPr>
            <a:xfrm>
              <a:off x="0" y="-38100"/>
              <a:ext cx="3736632" cy="1460858"/>
            </a:xfrm>
            <a:prstGeom prst="rect">
              <a:avLst/>
            </a:prstGeom>
          </p:spPr>
          <p:txBody>
            <a:bodyPr lIns="50800" tIns="50800" rIns="50800" bIns="50800" rtlCol="0" anchor="ctr"/>
            <a:lstStyle/>
            <a:p>
              <a:pPr algn="ctr">
                <a:lnSpc>
                  <a:spcPts val="2940"/>
                </a:lnSpc>
              </a:pPr>
              <a:endParaRPr/>
            </a:p>
          </p:txBody>
        </p:sp>
      </p:grpSp>
      <p:pic>
        <p:nvPicPr>
          <p:cNvPr id="5122" name="Picture 2" descr="Reliability vs Validity in Research">
            <a:extLst>
              <a:ext uri="{FF2B5EF4-FFF2-40B4-BE49-F238E27FC236}">
                <a16:creationId xmlns:a16="http://schemas.microsoft.com/office/drawing/2014/main" id="{46C10EB7-F439-E277-E40C-E514A4678C1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8600" y="1834985"/>
            <a:ext cx="7958138" cy="574902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E0E1401-79A4-A53C-FE3E-793A375A8377}"/>
              </a:ext>
            </a:extLst>
          </p:cNvPr>
          <p:cNvSpPr txBox="1"/>
          <p:nvPr/>
        </p:nvSpPr>
        <p:spPr>
          <a:xfrm>
            <a:off x="8820150" y="1251229"/>
            <a:ext cx="7467600" cy="1569660"/>
          </a:xfrm>
          <a:prstGeom prst="rect">
            <a:avLst/>
          </a:prstGeom>
          <a:noFill/>
          <a:ln>
            <a:noFill/>
          </a:ln>
        </p:spPr>
        <p:txBody>
          <a:bodyPr wrap="square" rtlCol="0">
            <a:spAutoFit/>
          </a:bodyPr>
          <a:lstStyle/>
          <a:p>
            <a:r>
              <a:rPr lang="en-GB" sz="4800" b="1" dirty="0">
                <a:solidFill>
                  <a:schemeClr val="accent2">
                    <a:lumMod val="60000"/>
                    <a:lumOff val="40000"/>
                  </a:schemeClr>
                </a:solidFill>
                <a:latin typeface="Kermit" panose="020F0503040000060003" pitchFamily="34" charset="0"/>
              </a:rPr>
              <a:t>Sample could introduce sampling bias</a:t>
            </a:r>
          </a:p>
        </p:txBody>
      </p:sp>
      <p:sp>
        <p:nvSpPr>
          <p:cNvPr id="5" name="TextBox 4">
            <a:extLst>
              <a:ext uri="{FF2B5EF4-FFF2-40B4-BE49-F238E27FC236}">
                <a16:creationId xmlns:a16="http://schemas.microsoft.com/office/drawing/2014/main" id="{685BCC93-6D71-2608-A29A-3FD910DF1936}"/>
              </a:ext>
            </a:extLst>
          </p:cNvPr>
          <p:cNvSpPr txBox="1"/>
          <p:nvPr/>
        </p:nvSpPr>
        <p:spPr>
          <a:xfrm>
            <a:off x="8820150" y="3787667"/>
            <a:ext cx="7467600" cy="830997"/>
          </a:xfrm>
          <a:prstGeom prst="rect">
            <a:avLst/>
          </a:prstGeom>
          <a:noFill/>
          <a:ln>
            <a:noFill/>
          </a:ln>
        </p:spPr>
        <p:txBody>
          <a:bodyPr wrap="square" rtlCol="0">
            <a:spAutoFit/>
          </a:bodyPr>
          <a:lstStyle/>
          <a:p>
            <a:r>
              <a:rPr lang="en-GB" sz="4800" b="1" dirty="0">
                <a:solidFill>
                  <a:schemeClr val="accent2">
                    <a:lumMod val="60000"/>
                    <a:lumOff val="40000"/>
                  </a:schemeClr>
                </a:solidFill>
                <a:latin typeface="Kermit" panose="020F0503040000060003" pitchFamily="34" charset="0"/>
              </a:rPr>
              <a:t>Researcher influence </a:t>
            </a:r>
          </a:p>
        </p:txBody>
      </p:sp>
      <p:sp>
        <p:nvSpPr>
          <p:cNvPr id="7" name="TextBox 6">
            <a:extLst>
              <a:ext uri="{FF2B5EF4-FFF2-40B4-BE49-F238E27FC236}">
                <a16:creationId xmlns:a16="http://schemas.microsoft.com/office/drawing/2014/main" id="{475E387D-62B9-C90E-A2D1-D9B182BF2F97}"/>
              </a:ext>
            </a:extLst>
          </p:cNvPr>
          <p:cNvSpPr txBox="1"/>
          <p:nvPr/>
        </p:nvSpPr>
        <p:spPr>
          <a:xfrm>
            <a:off x="8839200" y="5923747"/>
            <a:ext cx="7467600" cy="830997"/>
          </a:xfrm>
          <a:prstGeom prst="rect">
            <a:avLst/>
          </a:prstGeom>
          <a:noFill/>
          <a:ln>
            <a:noFill/>
          </a:ln>
        </p:spPr>
        <p:txBody>
          <a:bodyPr wrap="square" rtlCol="0">
            <a:spAutoFit/>
          </a:bodyPr>
          <a:lstStyle/>
          <a:p>
            <a:r>
              <a:rPr lang="en-GB" sz="4800" b="1" dirty="0">
                <a:solidFill>
                  <a:schemeClr val="accent2">
                    <a:lumMod val="60000"/>
                    <a:lumOff val="40000"/>
                  </a:schemeClr>
                </a:solidFill>
                <a:latin typeface="Kermit" panose="020F0503040000060003" pitchFamily="34" charset="0"/>
              </a:rPr>
              <a:t>Contextual factors</a:t>
            </a:r>
          </a:p>
        </p:txBody>
      </p:sp>
      <p:sp>
        <p:nvSpPr>
          <p:cNvPr id="8" name="TextBox 7">
            <a:extLst>
              <a:ext uri="{FF2B5EF4-FFF2-40B4-BE49-F238E27FC236}">
                <a16:creationId xmlns:a16="http://schemas.microsoft.com/office/drawing/2014/main" id="{7CD7DF94-1C63-2C4A-57FA-A66E6940305A}"/>
              </a:ext>
            </a:extLst>
          </p:cNvPr>
          <p:cNvSpPr txBox="1"/>
          <p:nvPr/>
        </p:nvSpPr>
        <p:spPr>
          <a:xfrm>
            <a:off x="8820150" y="1290242"/>
            <a:ext cx="7467600" cy="1569660"/>
          </a:xfrm>
          <a:prstGeom prst="rect">
            <a:avLst/>
          </a:prstGeom>
          <a:solidFill>
            <a:srgbClr val="D6F296"/>
          </a:solidFill>
          <a:ln>
            <a:noFill/>
          </a:ln>
        </p:spPr>
        <p:txBody>
          <a:bodyPr wrap="square" rtlCol="0">
            <a:spAutoFit/>
          </a:bodyPr>
          <a:lstStyle/>
          <a:p>
            <a:pPr algn="ctr"/>
            <a:r>
              <a:rPr lang="en-GB" sz="4800" dirty="0">
                <a:latin typeface="Kermit" panose="020F0503040000060003" pitchFamily="34" charset="0"/>
              </a:rPr>
              <a:t>Transparent reporting and avoid generalising </a:t>
            </a:r>
          </a:p>
        </p:txBody>
      </p:sp>
      <p:sp>
        <p:nvSpPr>
          <p:cNvPr id="18" name="TextBox 17">
            <a:extLst>
              <a:ext uri="{FF2B5EF4-FFF2-40B4-BE49-F238E27FC236}">
                <a16:creationId xmlns:a16="http://schemas.microsoft.com/office/drawing/2014/main" id="{0CD3ED7E-F4F2-EFBE-08DF-2103C22813A2}"/>
              </a:ext>
            </a:extLst>
          </p:cNvPr>
          <p:cNvSpPr txBox="1"/>
          <p:nvPr/>
        </p:nvSpPr>
        <p:spPr>
          <a:xfrm>
            <a:off x="8801100" y="3534535"/>
            <a:ext cx="7467600" cy="1569660"/>
          </a:xfrm>
          <a:prstGeom prst="rect">
            <a:avLst/>
          </a:prstGeom>
          <a:solidFill>
            <a:srgbClr val="D6F296"/>
          </a:solidFill>
          <a:ln>
            <a:noFill/>
          </a:ln>
        </p:spPr>
        <p:txBody>
          <a:bodyPr wrap="square" rtlCol="0">
            <a:spAutoFit/>
          </a:bodyPr>
          <a:lstStyle/>
          <a:p>
            <a:pPr algn="ctr"/>
            <a:r>
              <a:rPr lang="en-GB" sz="4800" dirty="0">
                <a:latin typeface="Kermit" panose="020F0503040000060003" pitchFamily="34" charset="0"/>
              </a:rPr>
              <a:t>Anonymous and reflexive engagement in analysis</a:t>
            </a:r>
          </a:p>
        </p:txBody>
      </p:sp>
      <p:sp>
        <p:nvSpPr>
          <p:cNvPr id="19" name="TextBox 18">
            <a:extLst>
              <a:ext uri="{FF2B5EF4-FFF2-40B4-BE49-F238E27FC236}">
                <a16:creationId xmlns:a16="http://schemas.microsoft.com/office/drawing/2014/main" id="{25F330BF-B4E2-EC5C-8FFB-9AF2F65D2DE0}"/>
              </a:ext>
            </a:extLst>
          </p:cNvPr>
          <p:cNvSpPr txBox="1"/>
          <p:nvPr/>
        </p:nvSpPr>
        <p:spPr>
          <a:xfrm>
            <a:off x="8801100" y="5877876"/>
            <a:ext cx="7467600" cy="830997"/>
          </a:xfrm>
          <a:prstGeom prst="rect">
            <a:avLst/>
          </a:prstGeom>
          <a:solidFill>
            <a:srgbClr val="D6F296"/>
          </a:solidFill>
          <a:ln>
            <a:noFill/>
          </a:ln>
        </p:spPr>
        <p:txBody>
          <a:bodyPr wrap="square" rtlCol="0">
            <a:spAutoFit/>
          </a:bodyPr>
          <a:lstStyle/>
          <a:p>
            <a:pPr algn="ctr"/>
            <a:r>
              <a:rPr lang="en-GB" sz="4800" dirty="0">
                <a:latin typeface="Kermit" panose="020F0503040000060003" pitchFamily="34" charset="0"/>
              </a:rPr>
              <a:t>Not assuming error</a:t>
            </a:r>
          </a:p>
        </p:txBody>
      </p:sp>
      <p:sp>
        <p:nvSpPr>
          <p:cNvPr id="20" name="TextBox 19">
            <a:extLst>
              <a:ext uri="{FF2B5EF4-FFF2-40B4-BE49-F238E27FC236}">
                <a16:creationId xmlns:a16="http://schemas.microsoft.com/office/drawing/2014/main" id="{85219874-2272-81A6-DEFF-DA3A1A12CA13}"/>
              </a:ext>
            </a:extLst>
          </p:cNvPr>
          <p:cNvSpPr txBox="1"/>
          <p:nvPr/>
        </p:nvSpPr>
        <p:spPr>
          <a:xfrm>
            <a:off x="773778" y="8353337"/>
            <a:ext cx="12723677" cy="1569660"/>
          </a:xfrm>
          <a:prstGeom prst="rect">
            <a:avLst/>
          </a:prstGeom>
          <a:solidFill>
            <a:srgbClr val="FFCCFF"/>
          </a:solidFill>
          <a:ln>
            <a:noFill/>
          </a:ln>
        </p:spPr>
        <p:txBody>
          <a:bodyPr wrap="square" rtlCol="0">
            <a:spAutoFit/>
          </a:bodyPr>
          <a:lstStyle/>
          <a:p>
            <a:pPr algn="ctr"/>
            <a:r>
              <a:rPr lang="en-GB" sz="4800" dirty="0">
                <a:latin typeface="Kermit" panose="020F0503040000060003" pitchFamily="34" charset="0"/>
              </a:rPr>
              <a:t>They will not be the views of all teachers, simply those who take part!</a:t>
            </a:r>
          </a:p>
        </p:txBody>
      </p:sp>
    </p:spTree>
    <p:extLst>
      <p:ext uri="{BB962C8B-B14F-4D97-AF65-F5344CB8AC3E}">
        <p14:creationId xmlns:p14="http://schemas.microsoft.com/office/powerpoint/2010/main" val="335566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8"/>
                                        </p:tgtEl>
                                        <p:attrNameLst>
                                          <p:attrName>style.visibility</p:attrName>
                                        </p:attrNameLst>
                                      </p:cBhvr>
                                      <p:to>
                                        <p:strVal val="visible"/>
                                      </p:to>
                                    </p:set>
                                    <p:anim calcmode="lin" valueType="num">
                                      <p:cBhvr>
                                        <p:cTn id="14" dur="500" fill="hold"/>
                                        <p:tgtEl>
                                          <p:spTgt spid="18"/>
                                        </p:tgtEl>
                                        <p:attrNameLst>
                                          <p:attrName>ppt_w</p:attrName>
                                        </p:attrNameLst>
                                      </p:cBhvr>
                                      <p:tavLst>
                                        <p:tav tm="0">
                                          <p:val>
                                            <p:fltVal val="0"/>
                                          </p:val>
                                        </p:tav>
                                        <p:tav tm="100000">
                                          <p:val>
                                            <p:strVal val="#ppt_w"/>
                                          </p:val>
                                        </p:tav>
                                      </p:tavLst>
                                    </p:anim>
                                    <p:anim calcmode="lin" valueType="num">
                                      <p:cBhvr>
                                        <p:cTn id="15" dur="500" fill="hold"/>
                                        <p:tgtEl>
                                          <p:spTgt spid="18"/>
                                        </p:tgtEl>
                                        <p:attrNameLst>
                                          <p:attrName>ppt_h</p:attrName>
                                        </p:attrNameLst>
                                      </p:cBhvr>
                                      <p:tavLst>
                                        <p:tav tm="0">
                                          <p:val>
                                            <p:fltVal val="0"/>
                                          </p:val>
                                        </p:tav>
                                        <p:tav tm="100000">
                                          <p:val>
                                            <p:strVal val="#ppt_h"/>
                                          </p:val>
                                        </p:tav>
                                      </p:tavLst>
                                    </p:anim>
                                    <p:animEffect transition="in" filter="fade">
                                      <p:cBhvr>
                                        <p:cTn id="16" dur="5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p:cTn id="21" dur="500" fill="hold"/>
                                        <p:tgtEl>
                                          <p:spTgt spid="19"/>
                                        </p:tgtEl>
                                        <p:attrNameLst>
                                          <p:attrName>ppt_w</p:attrName>
                                        </p:attrNameLst>
                                      </p:cBhvr>
                                      <p:tavLst>
                                        <p:tav tm="0">
                                          <p:val>
                                            <p:fltVal val="0"/>
                                          </p:val>
                                        </p:tav>
                                        <p:tav tm="100000">
                                          <p:val>
                                            <p:strVal val="#ppt_w"/>
                                          </p:val>
                                        </p:tav>
                                      </p:tavLst>
                                    </p:anim>
                                    <p:anim calcmode="lin" valueType="num">
                                      <p:cBhvr>
                                        <p:cTn id="22" dur="500" fill="hold"/>
                                        <p:tgtEl>
                                          <p:spTgt spid="19"/>
                                        </p:tgtEl>
                                        <p:attrNameLst>
                                          <p:attrName>ppt_h</p:attrName>
                                        </p:attrNameLst>
                                      </p:cBhvr>
                                      <p:tavLst>
                                        <p:tav tm="0">
                                          <p:val>
                                            <p:fltVal val="0"/>
                                          </p:val>
                                        </p:tav>
                                        <p:tav tm="100000">
                                          <p:val>
                                            <p:strVal val="#ppt_h"/>
                                          </p:val>
                                        </p:tav>
                                      </p:tavLst>
                                    </p:anim>
                                    <p:animEffect transition="in" filter="fad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 calcmode="lin" valueType="num">
                                      <p:cBhvr>
                                        <p:cTn id="28" dur="500" fill="hold"/>
                                        <p:tgtEl>
                                          <p:spTgt spid="20"/>
                                        </p:tgtEl>
                                        <p:attrNameLst>
                                          <p:attrName>ppt_w</p:attrName>
                                        </p:attrNameLst>
                                      </p:cBhvr>
                                      <p:tavLst>
                                        <p:tav tm="0">
                                          <p:val>
                                            <p:fltVal val="0"/>
                                          </p:val>
                                        </p:tav>
                                        <p:tav tm="100000">
                                          <p:val>
                                            <p:strVal val="#ppt_w"/>
                                          </p:val>
                                        </p:tav>
                                      </p:tavLst>
                                    </p:anim>
                                    <p:anim calcmode="lin" valueType="num">
                                      <p:cBhvr>
                                        <p:cTn id="29" dur="500" fill="hold"/>
                                        <p:tgtEl>
                                          <p:spTgt spid="20"/>
                                        </p:tgtEl>
                                        <p:attrNameLst>
                                          <p:attrName>ppt_h</p:attrName>
                                        </p:attrNameLst>
                                      </p:cBhvr>
                                      <p:tavLst>
                                        <p:tav tm="0">
                                          <p:val>
                                            <p:fltVal val="0"/>
                                          </p:val>
                                        </p:tav>
                                        <p:tav tm="100000">
                                          <p:val>
                                            <p:strVal val="#ppt_h"/>
                                          </p:val>
                                        </p:tav>
                                      </p:tavLst>
                                    </p:anim>
                                    <p:animEffect transition="in" filter="fade">
                                      <p:cBhvr>
                                        <p:cTn id="3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8" grpId="0" animBg="1"/>
      <p:bldP spid="19" grpId="0" animBg="1"/>
      <p:bldP spid="2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C80B4-B789-96E8-DFF9-3B40123640E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D764B87-D1F3-2ABD-14C4-AAA54E2BA8B5}"/>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29C549B6-8038-94F9-97D0-AE1024B518D8}"/>
              </a:ext>
            </a:extLst>
          </p:cNvPr>
          <p:cNvGrpSpPr/>
          <p:nvPr/>
        </p:nvGrpSpPr>
        <p:grpSpPr>
          <a:xfrm>
            <a:off x="5425279" y="2781300"/>
            <a:ext cx="8160970" cy="3900888"/>
            <a:chOff x="0" y="0"/>
            <a:chExt cx="2149391" cy="1027394"/>
          </a:xfrm>
        </p:grpSpPr>
        <p:sp>
          <p:nvSpPr>
            <p:cNvPr id="8" name="Freeform 8">
              <a:extLst>
                <a:ext uri="{FF2B5EF4-FFF2-40B4-BE49-F238E27FC236}">
                  <a16:creationId xmlns:a16="http://schemas.microsoft.com/office/drawing/2014/main" id="{EF5A7D81-FB20-104F-F08E-4CDF82966B8C}"/>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B64CACAA-8160-86AF-BB00-1F4C6134AA84}"/>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6937FA54-17BA-D085-B052-A1489FFBEB73}"/>
              </a:ext>
            </a:extLst>
          </p:cNvPr>
          <p:cNvGrpSpPr/>
          <p:nvPr/>
        </p:nvGrpSpPr>
        <p:grpSpPr>
          <a:xfrm>
            <a:off x="5795011" y="3212627"/>
            <a:ext cx="7421505" cy="3038233"/>
            <a:chOff x="0" y="0"/>
            <a:chExt cx="1954635" cy="800193"/>
          </a:xfrm>
        </p:grpSpPr>
        <p:sp>
          <p:nvSpPr>
            <p:cNvPr id="11" name="Freeform 11">
              <a:extLst>
                <a:ext uri="{FF2B5EF4-FFF2-40B4-BE49-F238E27FC236}">
                  <a16:creationId xmlns:a16="http://schemas.microsoft.com/office/drawing/2014/main" id="{F910B4B4-8EA0-2ABF-EBE9-52257EF8AA88}"/>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C971D833-D432-A977-1F78-9E3C4DB4ADCA}"/>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B7C217DC-AD56-8765-A91D-01841F6D0C4C}"/>
              </a:ext>
            </a:extLst>
          </p:cNvPr>
          <p:cNvSpPr txBox="1"/>
          <p:nvPr/>
        </p:nvSpPr>
        <p:spPr>
          <a:xfrm>
            <a:off x="6278970" y="4316244"/>
            <a:ext cx="6640943" cy="830997"/>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Considerations</a:t>
            </a:r>
          </a:p>
        </p:txBody>
      </p:sp>
      <p:sp>
        <p:nvSpPr>
          <p:cNvPr id="26" name="Freeform 26">
            <a:extLst>
              <a:ext uri="{FF2B5EF4-FFF2-40B4-BE49-F238E27FC236}">
                <a16:creationId xmlns:a16="http://schemas.microsoft.com/office/drawing/2014/main" id="{B910F2D7-B3EF-EF80-428B-8AF44E5ACA96}"/>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
        <p:nvSpPr>
          <p:cNvPr id="3" name="TextBox 20">
            <a:extLst>
              <a:ext uri="{FF2B5EF4-FFF2-40B4-BE49-F238E27FC236}">
                <a16:creationId xmlns:a16="http://schemas.microsoft.com/office/drawing/2014/main" id="{A021974D-919A-FEF2-7B0A-104CCDE322A8}"/>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spTree>
    <p:extLst>
      <p:ext uri="{BB962C8B-B14F-4D97-AF65-F5344CB8AC3E}">
        <p14:creationId xmlns:p14="http://schemas.microsoft.com/office/powerpoint/2010/main" val="28894606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A6DF0-55E1-3317-A470-F8C4D4942E5B}"/>
            </a:ext>
          </a:extLst>
        </p:cNvPr>
        <p:cNvGrpSpPr/>
        <p:nvPr/>
      </p:nvGrpSpPr>
      <p:grpSpPr>
        <a:xfrm>
          <a:off x="0" y="0"/>
          <a:ext cx="0" cy="0"/>
          <a:chOff x="0" y="0"/>
          <a:chExt cx="0" cy="0"/>
        </a:xfrm>
      </p:grpSpPr>
      <p:sp>
        <p:nvSpPr>
          <p:cNvPr id="4" name="Freeform 2">
            <a:extLst>
              <a:ext uri="{FF2B5EF4-FFF2-40B4-BE49-F238E27FC236}">
                <a16:creationId xmlns:a16="http://schemas.microsoft.com/office/drawing/2014/main" id="{8D55FB7C-B328-35BA-85C9-45F0EC7A4CC9}"/>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dirty="0"/>
          </a:p>
        </p:txBody>
      </p:sp>
      <p:sp>
        <p:nvSpPr>
          <p:cNvPr id="2" name="Title 1">
            <a:extLst>
              <a:ext uri="{FF2B5EF4-FFF2-40B4-BE49-F238E27FC236}">
                <a16:creationId xmlns:a16="http://schemas.microsoft.com/office/drawing/2014/main" id="{D1701BB6-1AB0-0F7D-5D2B-CE3D9F26AB54}"/>
              </a:ext>
            </a:extLst>
          </p:cNvPr>
          <p:cNvSpPr>
            <a:spLocks noGrp="1"/>
          </p:cNvSpPr>
          <p:nvPr>
            <p:ph type="title"/>
          </p:nvPr>
        </p:nvSpPr>
        <p:spPr>
          <a:xfrm>
            <a:off x="-1295400" y="507604"/>
            <a:ext cx="8229600" cy="1143000"/>
          </a:xfrm>
        </p:spPr>
        <p:txBody>
          <a:bodyPr/>
          <a:lstStyle/>
          <a:p>
            <a:r>
              <a:rPr lang="en-GB" b="1" dirty="0">
                <a:solidFill>
                  <a:schemeClr val="bg1"/>
                </a:solidFill>
                <a:latin typeface="Kermit" panose="020F0503040000060003" pitchFamily="34" charset="0"/>
              </a:rPr>
              <a:t>Considerations</a:t>
            </a:r>
          </a:p>
        </p:txBody>
      </p:sp>
      <p:sp>
        <p:nvSpPr>
          <p:cNvPr id="6" name="TextBox 20">
            <a:extLst>
              <a:ext uri="{FF2B5EF4-FFF2-40B4-BE49-F238E27FC236}">
                <a16:creationId xmlns:a16="http://schemas.microsoft.com/office/drawing/2014/main" id="{1D4FAA61-03F1-B12C-E7F2-3D74B8FCAD0F}"/>
              </a:ext>
            </a:extLst>
          </p:cNvPr>
          <p:cNvSpPr txBox="1"/>
          <p:nvPr/>
        </p:nvSpPr>
        <p:spPr>
          <a:xfrm>
            <a:off x="457200" y="114300"/>
            <a:ext cx="17830800" cy="276999"/>
          </a:xfrm>
          <a:prstGeom prst="rect">
            <a:avLst/>
          </a:prstGeom>
        </p:spPr>
        <p:txBody>
          <a:bodyPr wrap="square" lIns="0" tIns="0" rIns="0" bIns="0" rtlCol="0" anchor="t">
            <a:spAutoFit/>
          </a:bodyPr>
          <a:lstStyle/>
          <a:p>
            <a:pPr marL="0" lvl="0" indent="0" algn="ctr"/>
            <a:r>
              <a:rPr lang="en-US" b="1" spc="299" dirty="0">
                <a:solidFill>
                  <a:srgbClr val="FFCCFF"/>
                </a:solidFill>
                <a:latin typeface="Kermit" panose="020F0503040000060003" pitchFamily="34" charset="0"/>
                <a:ea typeface="Poppins Bold"/>
                <a:cs typeface="Poppins Bold"/>
                <a:sym typeface="Poppins Bold"/>
              </a:rPr>
              <a:t>“How do Year 5 primary school teachers in South Wales perceive the impact of educational visits on their wellbeing?”</a:t>
            </a:r>
          </a:p>
        </p:txBody>
      </p:sp>
      <p:grpSp>
        <p:nvGrpSpPr>
          <p:cNvPr id="9" name="Group 8">
            <a:extLst>
              <a:ext uri="{FF2B5EF4-FFF2-40B4-BE49-F238E27FC236}">
                <a16:creationId xmlns:a16="http://schemas.microsoft.com/office/drawing/2014/main" id="{24F17ABD-372F-A428-1FA1-8C2BDB0A38B4}"/>
              </a:ext>
            </a:extLst>
          </p:cNvPr>
          <p:cNvGrpSpPr/>
          <p:nvPr/>
        </p:nvGrpSpPr>
        <p:grpSpPr>
          <a:xfrm>
            <a:off x="13637857" y="2400299"/>
            <a:ext cx="3865080" cy="2895601"/>
            <a:chOff x="0" y="0"/>
            <a:chExt cx="3590102" cy="1301506"/>
          </a:xfrm>
        </p:grpSpPr>
        <p:sp>
          <p:nvSpPr>
            <p:cNvPr id="10" name="Freeform 8">
              <a:extLst>
                <a:ext uri="{FF2B5EF4-FFF2-40B4-BE49-F238E27FC236}">
                  <a16:creationId xmlns:a16="http://schemas.microsoft.com/office/drawing/2014/main" id="{18CE6891-5545-D474-FBCA-7F1A8251AFA2}"/>
                </a:ext>
              </a:extLst>
            </p:cNvPr>
            <p:cNvSpPr/>
            <p:nvPr/>
          </p:nvSpPr>
          <p:spPr>
            <a:xfrm>
              <a:off x="0" y="0"/>
              <a:ext cx="3590102" cy="1301506"/>
            </a:xfrm>
            <a:custGeom>
              <a:avLst/>
              <a:gdLst/>
              <a:ahLst/>
              <a:cxnLst/>
              <a:rect l="l" t="t" r="r" b="b"/>
              <a:pathLst>
                <a:path w="3590102" h="1301506">
                  <a:moveTo>
                    <a:pt x="28966" y="0"/>
                  </a:moveTo>
                  <a:lnTo>
                    <a:pt x="3561136" y="0"/>
                  </a:lnTo>
                  <a:cubicBezTo>
                    <a:pt x="3568818" y="0"/>
                    <a:pt x="3576186" y="3052"/>
                    <a:pt x="3581618" y="8484"/>
                  </a:cubicBezTo>
                  <a:cubicBezTo>
                    <a:pt x="3587050" y="13916"/>
                    <a:pt x="3590102" y="21284"/>
                    <a:pt x="3590102" y="28966"/>
                  </a:cubicBezTo>
                  <a:lnTo>
                    <a:pt x="3590102" y="1272541"/>
                  </a:lnTo>
                  <a:cubicBezTo>
                    <a:pt x="3590102" y="1280223"/>
                    <a:pt x="3587050" y="1287590"/>
                    <a:pt x="3581618" y="1293023"/>
                  </a:cubicBezTo>
                  <a:cubicBezTo>
                    <a:pt x="3576186" y="1298455"/>
                    <a:pt x="3568818" y="1301506"/>
                    <a:pt x="3561136" y="1301506"/>
                  </a:cubicBezTo>
                  <a:lnTo>
                    <a:pt x="28966" y="1301506"/>
                  </a:lnTo>
                  <a:cubicBezTo>
                    <a:pt x="21284" y="1301506"/>
                    <a:pt x="13916" y="1298455"/>
                    <a:pt x="8484" y="1293023"/>
                  </a:cubicBezTo>
                  <a:cubicBezTo>
                    <a:pt x="3052" y="1287590"/>
                    <a:pt x="0" y="1280223"/>
                    <a:pt x="0" y="1272541"/>
                  </a:cubicBezTo>
                  <a:lnTo>
                    <a:pt x="0" y="28966"/>
                  </a:lnTo>
                  <a:cubicBezTo>
                    <a:pt x="0" y="21284"/>
                    <a:pt x="3052" y="13916"/>
                    <a:pt x="8484" y="8484"/>
                  </a:cubicBezTo>
                  <a:cubicBezTo>
                    <a:pt x="13916" y="3052"/>
                    <a:pt x="21284" y="0"/>
                    <a:pt x="28966" y="0"/>
                  </a:cubicBezTo>
                  <a:close/>
                </a:path>
              </a:pathLst>
            </a:custGeom>
            <a:solidFill>
              <a:schemeClr val="tx2">
                <a:lumMod val="75000"/>
                <a:alpha val="69000"/>
              </a:schemeClr>
            </a:solidFill>
            <a:ln cap="rnd">
              <a:noFill/>
              <a:prstDash val="solid"/>
              <a:round/>
            </a:ln>
          </p:spPr>
          <p:txBody>
            <a:bodyPr/>
            <a:lstStyle/>
            <a:p>
              <a:br>
                <a:rPr lang="en-GB" dirty="0"/>
              </a:br>
              <a:endParaRPr lang="en-GB" dirty="0"/>
            </a:p>
          </p:txBody>
        </p:sp>
        <p:sp>
          <p:nvSpPr>
            <p:cNvPr id="11" name="TextBox 10">
              <a:extLst>
                <a:ext uri="{FF2B5EF4-FFF2-40B4-BE49-F238E27FC236}">
                  <a16:creationId xmlns:a16="http://schemas.microsoft.com/office/drawing/2014/main" id="{3676BBB2-4A16-0D4A-4AC8-88FFD24A8E76}"/>
                </a:ext>
              </a:extLst>
            </p:cNvPr>
            <p:cNvSpPr txBox="1"/>
            <p:nvPr/>
          </p:nvSpPr>
          <p:spPr>
            <a:xfrm>
              <a:off x="0" y="-38100"/>
              <a:ext cx="3590102" cy="1339606"/>
            </a:xfrm>
            <a:prstGeom prst="rect">
              <a:avLst/>
            </a:prstGeom>
          </p:spPr>
          <p:txBody>
            <a:bodyPr lIns="50800" tIns="50800" rIns="50800" bIns="50800" rtlCol="0" anchor="ctr"/>
            <a:lstStyle/>
            <a:p>
              <a:pPr algn="ctr">
                <a:lnSpc>
                  <a:spcPts val="2940"/>
                </a:lnSpc>
              </a:pPr>
              <a:endParaRPr/>
            </a:p>
          </p:txBody>
        </p:sp>
      </p:grpSp>
      <p:sp>
        <p:nvSpPr>
          <p:cNvPr id="12" name="TextBox 11">
            <a:extLst>
              <a:ext uri="{FF2B5EF4-FFF2-40B4-BE49-F238E27FC236}">
                <a16:creationId xmlns:a16="http://schemas.microsoft.com/office/drawing/2014/main" id="{AD6DE66E-DFDD-3762-FAD2-3DA2B2B5336A}"/>
              </a:ext>
            </a:extLst>
          </p:cNvPr>
          <p:cNvSpPr txBox="1"/>
          <p:nvPr/>
        </p:nvSpPr>
        <p:spPr>
          <a:xfrm>
            <a:off x="13944600" y="2943409"/>
            <a:ext cx="2296058" cy="153888"/>
          </a:xfrm>
          <a:prstGeom prst="rect">
            <a:avLst/>
          </a:prstGeom>
        </p:spPr>
        <p:txBody>
          <a:bodyPr wrap="square" lIns="0" tIns="0" rIns="0" bIns="0" rtlCol="0" anchor="t">
            <a:spAutoFit/>
          </a:bodyPr>
          <a:lstStyle/>
          <a:p>
            <a:pPr marL="0" lvl="0" indent="0" algn="l"/>
            <a:r>
              <a:rPr lang="en-US" sz="1000" spc="420" dirty="0">
                <a:solidFill>
                  <a:srgbClr val="FFF5E0"/>
                </a:solidFill>
                <a:latin typeface="Kermit" panose="020F0503040000060003" pitchFamily="34" charset="0"/>
                <a:ea typeface="Open Sans"/>
                <a:cs typeface="Open Sans"/>
                <a:sym typeface="Open Sans"/>
              </a:rPr>
              <a:t>REFERENCES:</a:t>
            </a:r>
          </a:p>
        </p:txBody>
      </p:sp>
      <p:sp>
        <p:nvSpPr>
          <p:cNvPr id="13" name="Rectangle 3">
            <a:extLst>
              <a:ext uri="{FF2B5EF4-FFF2-40B4-BE49-F238E27FC236}">
                <a16:creationId xmlns:a16="http://schemas.microsoft.com/office/drawing/2014/main" id="{731013DB-FCD1-7A16-142A-89A0ADDB3D71}"/>
              </a:ext>
            </a:extLst>
          </p:cNvPr>
          <p:cNvSpPr>
            <a:spLocks noChangeArrowheads="1"/>
          </p:cNvSpPr>
          <p:nvPr/>
        </p:nvSpPr>
        <p:spPr bwMode="auto">
          <a:xfrm>
            <a:off x="13743413" y="3444828"/>
            <a:ext cx="3368166"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Denscombe (2017)</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Robson and McCartan (2016)</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Smith, Flowers and Larkin (2009)</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Van Manen (2016)</a:t>
            </a:r>
          </a:p>
          <a:p>
            <a:pPr lvl="0" eaLnBrk="0" fontAlgn="base" hangingPunct="0">
              <a:spcBef>
                <a:spcPct val="0"/>
              </a:spcBef>
              <a:spcAft>
                <a:spcPct val="0"/>
              </a:spcAft>
              <a:buFontTx/>
              <a:buChar char="•"/>
            </a:pPr>
            <a:r>
              <a:rPr lang="en-US" altLang="en-US" sz="1600" dirty="0">
                <a:solidFill>
                  <a:schemeClr val="bg1"/>
                </a:solidFill>
                <a:latin typeface="Arial" panose="020B0604020202020204" pitchFamily="34" charset="0"/>
              </a:rPr>
              <a:t>Van </a:t>
            </a:r>
            <a:r>
              <a:rPr lang="en-US" altLang="en-US" sz="1600" dirty="0" err="1">
                <a:solidFill>
                  <a:schemeClr val="bg1"/>
                </a:solidFill>
                <a:latin typeface="Arial" panose="020B0604020202020204" pitchFamily="34" charset="0"/>
              </a:rPr>
              <a:t>Teijlingen</a:t>
            </a:r>
            <a:r>
              <a:rPr lang="en-US" altLang="en-US" sz="1600" dirty="0">
                <a:solidFill>
                  <a:schemeClr val="bg1"/>
                </a:solidFill>
                <a:latin typeface="Arial" panose="020B0604020202020204" pitchFamily="34" charset="0"/>
              </a:rPr>
              <a:t> and Hundley (2001)</a:t>
            </a:r>
          </a:p>
        </p:txBody>
      </p:sp>
      <p:sp>
        <p:nvSpPr>
          <p:cNvPr id="16" name="Freeform 5">
            <a:extLst>
              <a:ext uri="{FF2B5EF4-FFF2-40B4-BE49-F238E27FC236}">
                <a16:creationId xmlns:a16="http://schemas.microsoft.com/office/drawing/2014/main" id="{B143B82B-E689-0F74-110A-A452E144AC6E}"/>
              </a:ext>
            </a:extLst>
          </p:cNvPr>
          <p:cNvSpPr/>
          <p:nvPr/>
        </p:nvSpPr>
        <p:spPr>
          <a:xfrm rot="5400000">
            <a:off x="14030842" y="1802038"/>
            <a:ext cx="3189403" cy="4188981"/>
          </a:xfrm>
          <a:custGeom>
            <a:avLst/>
            <a:gdLst/>
            <a:ahLst/>
            <a:cxnLst/>
            <a:rect l="l" t="t" r="r" b="b"/>
            <a:pathLst>
              <a:path w="3736632" h="1422758">
                <a:moveTo>
                  <a:pt x="34378" y="0"/>
                </a:moveTo>
                <a:lnTo>
                  <a:pt x="3702254" y="0"/>
                </a:lnTo>
                <a:cubicBezTo>
                  <a:pt x="3721241" y="0"/>
                  <a:pt x="3736632" y="15392"/>
                  <a:pt x="3736632" y="34378"/>
                </a:cubicBezTo>
                <a:lnTo>
                  <a:pt x="3736632" y="1388380"/>
                </a:lnTo>
                <a:cubicBezTo>
                  <a:pt x="3736632" y="1407366"/>
                  <a:pt x="3721241" y="1422758"/>
                  <a:pt x="3702254" y="1422758"/>
                </a:cubicBezTo>
                <a:lnTo>
                  <a:pt x="34378" y="1422758"/>
                </a:lnTo>
                <a:cubicBezTo>
                  <a:pt x="15392" y="1422758"/>
                  <a:pt x="0" y="1407366"/>
                  <a:pt x="0" y="138838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dirty="0"/>
          </a:p>
        </p:txBody>
      </p:sp>
      <p:sp>
        <p:nvSpPr>
          <p:cNvPr id="17" name="TextBox 16">
            <a:extLst>
              <a:ext uri="{FF2B5EF4-FFF2-40B4-BE49-F238E27FC236}">
                <a16:creationId xmlns:a16="http://schemas.microsoft.com/office/drawing/2014/main" id="{4BFB48AF-684D-5A7C-5046-4EE695E610AF}"/>
              </a:ext>
            </a:extLst>
          </p:cNvPr>
          <p:cNvSpPr txBox="1"/>
          <p:nvPr/>
        </p:nvSpPr>
        <p:spPr>
          <a:xfrm rot="5400000">
            <a:off x="15440911" y="4510957"/>
            <a:ext cx="1882597" cy="4538205"/>
          </a:xfrm>
          <a:prstGeom prst="rect">
            <a:avLst/>
          </a:prstGeom>
        </p:spPr>
        <p:txBody>
          <a:bodyPr lIns="50800" tIns="50800" rIns="50800" bIns="50800" rtlCol="0" anchor="ctr"/>
          <a:lstStyle/>
          <a:p>
            <a:pPr algn="ctr">
              <a:lnSpc>
                <a:spcPts val="2940"/>
              </a:lnSpc>
            </a:pPr>
            <a:endParaRPr/>
          </a:p>
        </p:txBody>
      </p:sp>
      <p:graphicFrame>
        <p:nvGraphicFramePr>
          <p:cNvPr id="3" name="Diagram 2">
            <a:extLst>
              <a:ext uri="{FF2B5EF4-FFF2-40B4-BE49-F238E27FC236}">
                <a16:creationId xmlns:a16="http://schemas.microsoft.com/office/drawing/2014/main" id="{F16B40C8-319B-DC67-C3FF-CA7BFE3F8AA7}"/>
              </a:ext>
            </a:extLst>
          </p:cNvPr>
          <p:cNvGraphicFramePr/>
          <p:nvPr>
            <p:extLst>
              <p:ext uri="{D42A27DB-BD31-4B8C-83A1-F6EECF244321}">
                <p14:modId xmlns:p14="http://schemas.microsoft.com/office/powerpoint/2010/main" val="3661714368"/>
              </p:ext>
            </p:extLst>
          </p:nvPr>
        </p:nvGraphicFramePr>
        <p:xfrm>
          <a:off x="-689562" y="1554773"/>
          <a:ext cx="121920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a:extLst>
              <a:ext uri="{FF2B5EF4-FFF2-40B4-BE49-F238E27FC236}">
                <a16:creationId xmlns:a16="http://schemas.microsoft.com/office/drawing/2014/main" id="{103C7E49-F757-9DE2-FFA4-E87D33BFF599}"/>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524" b="89881" l="6667" r="96000">
                        <a14:foregroundMark x1="40333" y1="84524" x2="43333" y2="91071"/>
                        <a14:foregroundMark x1="67333" y1="88690" x2="73333" y2="86310"/>
                        <a14:foregroundMark x1="91000" y1="60119" x2="88667" y2="57143"/>
                        <a14:foregroundMark x1="11333" y1="60119" x2="14000" y2="57143"/>
                        <a14:foregroundMark x1="10333" y1="59524" x2="11333" y2="55952"/>
                        <a14:foregroundMark x1="7333" y1="61905" x2="9000" y2="55952"/>
                        <a14:foregroundMark x1="6667" y1="59524" x2="9667" y2="58333"/>
                        <a14:foregroundMark x1="84667" y1="60119" x2="96000" y2="55952"/>
                        <a14:foregroundMark x1="53333" y1="12500" x2="59000" y2="9524"/>
                      </a14:backgroundRemoval>
                    </a14:imgEffect>
                  </a14:imgLayer>
                </a14:imgProps>
              </a:ext>
            </a:extLst>
          </a:blip>
          <a:stretch>
            <a:fillRect/>
          </a:stretch>
        </p:blipFill>
        <p:spPr>
          <a:xfrm>
            <a:off x="12983782" y="6554809"/>
            <a:ext cx="4188982" cy="2345830"/>
          </a:xfrm>
          <a:prstGeom prst="rect">
            <a:avLst/>
          </a:prstGeom>
        </p:spPr>
      </p:pic>
    </p:spTree>
    <p:extLst>
      <p:ext uri="{BB962C8B-B14F-4D97-AF65-F5344CB8AC3E}">
        <p14:creationId xmlns:p14="http://schemas.microsoft.com/office/powerpoint/2010/main" val="225000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82344 0.09136 L -0.82344 0.09136 L -0.72865 0.08951 C -0.72491 0.08889 -0.72214 0.08272 -0.71927 0.0784 C -0.71528 0.07192 -0.70078 0.04862 -0.69635 0.03396 C -0.69514 0.02963 -0.69089 0.00618 -0.6901 0.00247 C -0.69123 -0.02484 -0.68681 -0.01959 -0.69323 -0.0253 L -0.82135 0.1321 C -0.81754 0.13149 -0.8138 0.13041 -0.8099 0.13025 C -0.7895 0.12917 -0.76892 0.13041 -0.74853 0.1284 C -0.74523 0.12794 -0.74219 0.1247 -0.73906 0.12284 C -0.73351 0.11914 -0.72813 0.11467 -0.7224 0.11173 C -0.71667 0.10849 -0.71059 0.10679 -0.70469 0.10433 C -0.70156 0.10124 -0.69835 0.09846 -0.69531 0.09507 C -0.69314 0.09229 -0.69115 0.08889 -0.68915 0.08581 C -0.68524 0.07948 -0.6816 0.07238 -0.67969 0.06358 C -0.67925 0.06112 -0.67899 0.05865 -0.67865 0.05618 L 0.1151 0.00988 L 0.01094 0.01914 " pathEditMode="relative" ptsTypes="AAAAAAAAAAAAAAAAAAA">
                                      <p:cBhvr>
                                        <p:cTn id="6" dur="2000" fill="hold"/>
                                        <p:tgtEl>
                                          <p:spTgt spid="7"/>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FD0F6-F06A-83EB-6213-70C3C52D485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54E2C5E-0D29-3B5C-FACA-FDC61F992E50}"/>
              </a:ext>
            </a:extLst>
          </p:cNvPr>
          <p:cNvSpPr>
            <a:spLocks noGrp="1" noRot="1" noMove="1" noResize="1" noEditPoints="1" noAdjustHandles="1" noChangeArrowheads="1" noChangeShapeType="1"/>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latin typeface="Kermit" panose="020F0503040000060003" pitchFamily="34" charset="0"/>
            </a:endParaRPr>
          </a:p>
        </p:txBody>
      </p:sp>
      <p:grpSp>
        <p:nvGrpSpPr>
          <p:cNvPr id="7" name="Group 7">
            <a:extLst>
              <a:ext uri="{FF2B5EF4-FFF2-40B4-BE49-F238E27FC236}">
                <a16:creationId xmlns:a16="http://schemas.microsoft.com/office/drawing/2014/main" id="{84E4A873-FDA1-EC3A-C36B-867A29C7B7BB}"/>
              </a:ext>
            </a:extLst>
          </p:cNvPr>
          <p:cNvGrpSpPr/>
          <p:nvPr/>
        </p:nvGrpSpPr>
        <p:grpSpPr>
          <a:xfrm>
            <a:off x="4929616" y="2777557"/>
            <a:ext cx="8160970" cy="3900888"/>
            <a:chOff x="0" y="0"/>
            <a:chExt cx="2149391" cy="1027394"/>
          </a:xfrm>
        </p:grpSpPr>
        <p:sp>
          <p:nvSpPr>
            <p:cNvPr id="8" name="Freeform 8">
              <a:extLst>
                <a:ext uri="{FF2B5EF4-FFF2-40B4-BE49-F238E27FC236}">
                  <a16:creationId xmlns:a16="http://schemas.microsoft.com/office/drawing/2014/main" id="{3037E87B-C589-47EE-381D-7E94D601257C}"/>
                </a:ext>
              </a:extLst>
            </p:cNvPr>
            <p:cNvSpPr/>
            <p:nvPr/>
          </p:nvSpPr>
          <p:spPr>
            <a:xfrm>
              <a:off x="0" y="0"/>
              <a:ext cx="2149391" cy="1027394"/>
            </a:xfrm>
            <a:custGeom>
              <a:avLst/>
              <a:gdLst/>
              <a:ahLst/>
              <a:cxnLst/>
              <a:rect l="l" t="t" r="r" b="b"/>
              <a:pathLst>
                <a:path w="2149391" h="1027394">
                  <a:moveTo>
                    <a:pt x="49330" y="0"/>
                  </a:moveTo>
                  <a:lnTo>
                    <a:pt x="2100062" y="0"/>
                  </a:lnTo>
                  <a:cubicBezTo>
                    <a:pt x="2127306" y="0"/>
                    <a:pt x="2149391" y="22086"/>
                    <a:pt x="2149391" y="49330"/>
                  </a:cubicBezTo>
                  <a:lnTo>
                    <a:pt x="2149391" y="978064"/>
                  </a:lnTo>
                  <a:cubicBezTo>
                    <a:pt x="2149391" y="991148"/>
                    <a:pt x="2144194" y="1003695"/>
                    <a:pt x="2134943" y="1012946"/>
                  </a:cubicBezTo>
                  <a:cubicBezTo>
                    <a:pt x="2125692" y="1022197"/>
                    <a:pt x="2113145" y="1027394"/>
                    <a:pt x="2100062" y="1027394"/>
                  </a:cubicBezTo>
                  <a:lnTo>
                    <a:pt x="49330" y="1027394"/>
                  </a:lnTo>
                  <a:cubicBezTo>
                    <a:pt x="22086" y="1027394"/>
                    <a:pt x="0" y="1005309"/>
                    <a:pt x="0" y="978064"/>
                  </a:cubicBezTo>
                  <a:lnTo>
                    <a:pt x="0" y="49330"/>
                  </a:lnTo>
                  <a:cubicBezTo>
                    <a:pt x="0" y="22086"/>
                    <a:pt x="22086" y="0"/>
                    <a:pt x="4933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9" name="TextBox 9">
              <a:extLst>
                <a:ext uri="{FF2B5EF4-FFF2-40B4-BE49-F238E27FC236}">
                  <a16:creationId xmlns:a16="http://schemas.microsoft.com/office/drawing/2014/main" id="{35438DE0-69E0-13FD-12D1-8F7BEAA73122}"/>
                </a:ext>
              </a:extLst>
            </p:cNvPr>
            <p:cNvSpPr txBox="1"/>
            <p:nvPr/>
          </p:nvSpPr>
          <p:spPr>
            <a:xfrm>
              <a:off x="0" y="-38100"/>
              <a:ext cx="2149391" cy="1065494"/>
            </a:xfrm>
            <a:prstGeom prst="rect">
              <a:avLst/>
            </a:prstGeom>
          </p:spPr>
          <p:txBody>
            <a:bodyPr lIns="50800" tIns="50800" rIns="50800" bIns="50800" rtlCol="0" anchor="ctr"/>
            <a:lstStyle/>
            <a:p>
              <a:pPr algn="ctr">
                <a:lnSpc>
                  <a:spcPts val="2940"/>
                </a:lnSpc>
              </a:pPr>
              <a:endParaRPr/>
            </a:p>
          </p:txBody>
        </p:sp>
      </p:grpSp>
      <p:grpSp>
        <p:nvGrpSpPr>
          <p:cNvPr id="10" name="Group 10">
            <a:extLst>
              <a:ext uri="{FF2B5EF4-FFF2-40B4-BE49-F238E27FC236}">
                <a16:creationId xmlns:a16="http://schemas.microsoft.com/office/drawing/2014/main" id="{999AC4BF-7C81-BAD1-6C0E-8942A6FAB777}"/>
              </a:ext>
            </a:extLst>
          </p:cNvPr>
          <p:cNvGrpSpPr/>
          <p:nvPr/>
        </p:nvGrpSpPr>
        <p:grpSpPr>
          <a:xfrm>
            <a:off x="5299348" y="3208884"/>
            <a:ext cx="7421505" cy="3038233"/>
            <a:chOff x="0" y="0"/>
            <a:chExt cx="1954635" cy="800193"/>
          </a:xfrm>
        </p:grpSpPr>
        <p:sp>
          <p:nvSpPr>
            <p:cNvPr id="11" name="Freeform 11">
              <a:extLst>
                <a:ext uri="{FF2B5EF4-FFF2-40B4-BE49-F238E27FC236}">
                  <a16:creationId xmlns:a16="http://schemas.microsoft.com/office/drawing/2014/main" id="{C416602E-7119-F85F-622F-431D2D5E1BCD}"/>
                </a:ext>
              </a:extLst>
            </p:cNvPr>
            <p:cNvSpPr/>
            <p:nvPr/>
          </p:nvSpPr>
          <p:spPr>
            <a:xfrm>
              <a:off x="0" y="0"/>
              <a:ext cx="1954635" cy="800193"/>
            </a:xfrm>
            <a:custGeom>
              <a:avLst/>
              <a:gdLst/>
              <a:ahLst/>
              <a:cxnLst/>
              <a:rect l="l" t="t" r="r" b="b"/>
              <a:pathLst>
                <a:path w="1954635" h="800193">
                  <a:moveTo>
                    <a:pt x="39641" y="0"/>
                  </a:moveTo>
                  <a:lnTo>
                    <a:pt x="1914994" y="0"/>
                  </a:lnTo>
                  <a:cubicBezTo>
                    <a:pt x="1936887" y="0"/>
                    <a:pt x="1954635" y="17748"/>
                    <a:pt x="1954635" y="39641"/>
                  </a:cubicBezTo>
                  <a:lnTo>
                    <a:pt x="1954635" y="760552"/>
                  </a:lnTo>
                  <a:cubicBezTo>
                    <a:pt x="1954635" y="782445"/>
                    <a:pt x="1936887" y="800193"/>
                    <a:pt x="1914994" y="800193"/>
                  </a:cubicBezTo>
                  <a:lnTo>
                    <a:pt x="39641" y="800193"/>
                  </a:lnTo>
                  <a:cubicBezTo>
                    <a:pt x="17748" y="800193"/>
                    <a:pt x="0" y="782445"/>
                    <a:pt x="0" y="760552"/>
                  </a:cubicBezTo>
                  <a:lnTo>
                    <a:pt x="0" y="39641"/>
                  </a:lnTo>
                  <a:cubicBezTo>
                    <a:pt x="0" y="17748"/>
                    <a:pt x="17748" y="0"/>
                    <a:pt x="39641" y="0"/>
                  </a:cubicBezTo>
                  <a:close/>
                </a:path>
              </a:pathLst>
            </a:custGeom>
            <a:solidFill>
              <a:srgbClr val="D8E3E7">
                <a:alpha val="29804"/>
              </a:srgbClr>
            </a:solidFill>
            <a:ln cap="rnd">
              <a:noFill/>
              <a:prstDash val="solid"/>
              <a:round/>
            </a:ln>
          </p:spPr>
          <p:txBody>
            <a:bodyPr/>
            <a:lstStyle/>
            <a:p>
              <a:endParaRPr lang="en-GB"/>
            </a:p>
          </p:txBody>
        </p:sp>
        <p:sp>
          <p:nvSpPr>
            <p:cNvPr id="12" name="TextBox 12">
              <a:extLst>
                <a:ext uri="{FF2B5EF4-FFF2-40B4-BE49-F238E27FC236}">
                  <a16:creationId xmlns:a16="http://schemas.microsoft.com/office/drawing/2014/main" id="{6D0CF3A5-7872-AF94-AF93-3ED2703A5C05}"/>
                </a:ext>
              </a:extLst>
            </p:cNvPr>
            <p:cNvSpPr txBox="1"/>
            <p:nvPr/>
          </p:nvSpPr>
          <p:spPr>
            <a:xfrm>
              <a:off x="0" y="-38100"/>
              <a:ext cx="1954635" cy="838293"/>
            </a:xfrm>
            <a:prstGeom prst="rect">
              <a:avLst/>
            </a:prstGeom>
          </p:spPr>
          <p:txBody>
            <a:bodyPr lIns="50800" tIns="50800" rIns="50800" bIns="50800" rtlCol="0" anchor="ctr"/>
            <a:lstStyle/>
            <a:p>
              <a:pPr algn="ctr">
                <a:lnSpc>
                  <a:spcPts val="2940"/>
                </a:lnSpc>
              </a:pPr>
              <a:endParaRPr/>
            </a:p>
          </p:txBody>
        </p:sp>
      </p:grpSp>
      <p:sp>
        <p:nvSpPr>
          <p:cNvPr id="13" name="TextBox 13">
            <a:extLst>
              <a:ext uri="{FF2B5EF4-FFF2-40B4-BE49-F238E27FC236}">
                <a16:creationId xmlns:a16="http://schemas.microsoft.com/office/drawing/2014/main" id="{9B47C663-C762-6511-EACB-4522F5AF9D17}"/>
              </a:ext>
            </a:extLst>
          </p:cNvPr>
          <p:cNvSpPr txBox="1"/>
          <p:nvPr/>
        </p:nvSpPr>
        <p:spPr>
          <a:xfrm>
            <a:off x="5689628" y="4240171"/>
            <a:ext cx="6640943" cy="830997"/>
          </a:xfrm>
          <a:prstGeom prst="rect">
            <a:avLst/>
          </a:prstGeom>
        </p:spPr>
        <p:txBody>
          <a:bodyPr lIns="0" tIns="0" rIns="0" bIns="0" rtlCol="0" anchor="t">
            <a:spAutoFit/>
          </a:bodyPr>
          <a:lstStyle/>
          <a:p>
            <a:pPr lvl="0" algn="ctr"/>
            <a:r>
              <a:rPr lang="en-US" sz="5400" b="1" spc="499" dirty="0">
                <a:solidFill>
                  <a:srgbClr val="D8E3E7"/>
                </a:solidFill>
                <a:latin typeface="Kermit" panose="020F0503040000060003" pitchFamily="34" charset="0"/>
                <a:cs typeface="Poppins Bold"/>
                <a:sym typeface="Poppins Bold"/>
              </a:rPr>
              <a:t>References</a:t>
            </a:r>
          </a:p>
        </p:txBody>
      </p:sp>
      <p:sp>
        <p:nvSpPr>
          <p:cNvPr id="26" name="Freeform 26">
            <a:extLst>
              <a:ext uri="{FF2B5EF4-FFF2-40B4-BE49-F238E27FC236}">
                <a16:creationId xmlns:a16="http://schemas.microsoft.com/office/drawing/2014/main" id="{68027D95-682C-959F-BF03-83C8CCABA5B7}"/>
              </a:ext>
            </a:extLst>
          </p:cNvPr>
          <p:cNvSpPr/>
          <p:nvPr/>
        </p:nvSpPr>
        <p:spPr>
          <a:xfrm rot="8100000">
            <a:off x="355481" y="3527335"/>
            <a:ext cx="4239462" cy="9203718"/>
          </a:xfrm>
          <a:custGeom>
            <a:avLst/>
            <a:gdLst/>
            <a:ahLst/>
            <a:cxnLst/>
            <a:rect l="l" t="t" r="r" b="b"/>
            <a:pathLst>
              <a:path w="4239462" h="9203718">
                <a:moveTo>
                  <a:pt x="0" y="0"/>
                </a:moveTo>
                <a:lnTo>
                  <a:pt x="4239462" y="0"/>
                </a:lnTo>
                <a:lnTo>
                  <a:pt x="4239462" y="9203718"/>
                </a:lnTo>
                <a:lnTo>
                  <a:pt x="0" y="9203718"/>
                </a:lnTo>
                <a:lnTo>
                  <a:pt x="0" y="0"/>
                </a:lnTo>
                <a:close/>
              </a:path>
            </a:pathLst>
          </a:custGeom>
          <a:blipFill>
            <a:blip r:embed="rId4"/>
            <a:stretch>
              <a:fillRect/>
            </a:stretch>
          </a:blipFill>
        </p:spPr>
        <p:txBody>
          <a:bodyPr/>
          <a:lstStyle/>
          <a:p>
            <a:endParaRPr lang="en-GB"/>
          </a:p>
        </p:txBody>
      </p:sp>
    </p:spTree>
    <p:extLst>
      <p:ext uri="{BB962C8B-B14F-4D97-AF65-F5344CB8AC3E}">
        <p14:creationId xmlns:p14="http://schemas.microsoft.com/office/powerpoint/2010/main" val="549539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3" name="TextBox 3"/>
          <p:cNvSpPr txBox="1"/>
          <p:nvPr/>
        </p:nvSpPr>
        <p:spPr>
          <a:xfrm>
            <a:off x="359882" y="150664"/>
            <a:ext cx="10738919" cy="1139822"/>
          </a:xfrm>
          <a:prstGeom prst="rect">
            <a:avLst/>
          </a:prstGeom>
        </p:spPr>
        <p:txBody>
          <a:bodyPr lIns="0" tIns="0" rIns="0" bIns="0" rtlCol="0" anchor="t">
            <a:spAutoFit/>
          </a:bodyPr>
          <a:lstStyle/>
          <a:p>
            <a:pPr marL="0" lvl="0" indent="0" algn="l">
              <a:lnSpc>
                <a:spcPts val="8499"/>
              </a:lnSpc>
            </a:pPr>
            <a:r>
              <a:rPr lang="en-US" sz="8499" spc="849" dirty="0">
                <a:solidFill>
                  <a:srgbClr val="FFFFFF"/>
                </a:solidFill>
                <a:latin typeface="Kermit" panose="020F0503040000060003" pitchFamily="34" charset="0"/>
                <a:ea typeface="Anca Coder"/>
                <a:cs typeface="Anca Coder"/>
                <a:sym typeface="Anca Coder"/>
              </a:rPr>
              <a:t>Reference List</a:t>
            </a:r>
          </a:p>
        </p:txBody>
      </p:sp>
      <p:sp>
        <p:nvSpPr>
          <p:cNvPr id="10" name="Freeform 10"/>
          <p:cNvSpPr/>
          <p:nvPr/>
        </p:nvSpPr>
        <p:spPr>
          <a:xfrm rot="343575">
            <a:off x="-1902341" y="8467591"/>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sp>
        <p:nvSpPr>
          <p:cNvPr id="41" name="AutoShape 41"/>
          <p:cNvSpPr/>
          <p:nvPr/>
        </p:nvSpPr>
        <p:spPr>
          <a:xfrm>
            <a:off x="8915400" y="571499"/>
            <a:ext cx="9372600" cy="45863"/>
          </a:xfrm>
          <a:prstGeom prst="line">
            <a:avLst/>
          </a:prstGeom>
          <a:ln w="76200" cap="flat">
            <a:solidFill>
              <a:srgbClr val="FFFFFF"/>
            </a:solidFill>
            <a:prstDash val="solid"/>
            <a:headEnd type="none" w="sm" len="sm"/>
            <a:tailEnd type="none" w="sm" len="sm"/>
          </a:ln>
        </p:spPr>
        <p:txBody>
          <a:bodyPr/>
          <a:lstStyle/>
          <a:p>
            <a:endParaRPr lang="en-GB"/>
          </a:p>
        </p:txBody>
      </p:sp>
      <p:grpSp>
        <p:nvGrpSpPr>
          <p:cNvPr id="4" name="Group 4"/>
          <p:cNvGrpSpPr/>
          <p:nvPr/>
        </p:nvGrpSpPr>
        <p:grpSpPr>
          <a:xfrm>
            <a:off x="359882" y="1163271"/>
            <a:ext cx="17644881" cy="8704629"/>
            <a:chOff x="0" y="0"/>
            <a:chExt cx="4383544" cy="1933047"/>
          </a:xfrm>
        </p:grpSpPr>
        <p:sp>
          <p:nvSpPr>
            <p:cNvPr id="5" name="Freeform 5"/>
            <p:cNvSpPr/>
            <p:nvPr/>
          </p:nvSpPr>
          <p:spPr>
            <a:xfrm>
              <a:off x="0" y="0"/>
              <a:ext cx="4383544" cy="1933047"/>
            </a:xfrm>
            <a:custGeom>
              <a:avLst/>
              <a:gdLst/>
              <a:ahLst/>
              <a:cxnLst/>
              <a:rect l="l" t="t" r="r" b="b"/>
              <a:pathLst>
                <a:path w="4383544" h="1933047">
                  <a:moveTo>
                    <a:pt x="29305" y="0"/>
                  </a:moveTo>
                  <a:lnTo>
                    <a:pt x="4354239" y="0"/>
                  </a:lnTo>
                  <a:cubicBezTo>
                    <a:pt x="4362011" y="0"/>
                    <a:pt x="4369465" y="3087"/>
                    <a:pt x="4374961" y="8583"/>
                  </a:cubicBezTo>
                  <a:cubicBezTo>
                    <a:pt x="4380457" y="14079"/>
                    <a:pt x="4383544" y="21533"/>
                    <a:pt x="4383544" y="29305"/>
                  </a:cubicBezTo>
                  <a:lnTo>
                    <a:pt x="4383544" y="1903742"/>
                  </a:lnTo>
                  <a:cubicBezTo>
                    <a:pt x="4383544" y="1919926"/>
                    <a:pt x="4370424" y="1933047"/>
                    <a:pt x="4354239" y="1933047"/>
                  </a:cubicBezTo>
                  <a:lnTo>
                    <a:pt x="29305" y="1933047"/>
                  </a:lnTo>
                  <a:cubicBezTo>
                    <a:pt x="21533" y="1933047"/>
                    <a:pt x="14079" y="1929959"/>
                    <a:pt x="8583" y="1924463"/>
                  </a:cubicBezTo>
                  <a:cubicBezTo>
                    <a:pt x="3087" y="1918968"/>
                    <a:pt x="0" y="1911514"/>
                    <a:pt x="0" y="1903742"/>
                  </a:cubicBezTo>
                  <a:lnTo>
                    <a:pt x="0" y="29305"/>
                  </a:lnTo>
                  <a:cubicBezTo>
                    <a:pt x="0" y="13120"/>
                    <a:pt x="13120" y="0"/>
                    <a:pt x="29305"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6" name="TextBox 6"/>
            <p:cNvSpPr txBox="1"/>
            <p:nvPr/>
          </p:nvSpPr>
          <p:spPr>
            <a:xfrm>
              <a:off x="0" y="-38100"/>
              <a:ext cx="4383544" cy="1971147"/>
            </a:xfrm>
            <a:prstGeom prst="rect">
              <a:avLst/>
            </a:prstGeom>
          </p:spPr>
          <p:txBody>
            <a:bodyPr lIns="50800" tIns="50800" rIns="50800" bIns="50800" rtlCol="0" anchor="ctr"/>
            <a:lstStyle/>
            <a:p>
              <a:pPr algn="ctr">
                <a:lnSpc>
                  <a:spcPts val="2940"/>
                </a:lnSpc>
              </a:pPr>
              <a:endParaRPr/>
            </a:p>
          </p:txBody>
        </p:sp>
      </p:grpSp>
      <p:sp>
        <p:nvSpPr>
          <p:cNvPr id="42" name="TextBox 41">
            <a:extLst>
              <a:ext uri="{FF2B5EF4-FFF2-40B4-BE49-F238E27FC236}">
                <a16:creationId xmlns:a16="http://schemas.microsoft.com/office/drawing/2014/main" id="{4F28AF21-DBF4-49C0-7982-DB8E618AC466}"/>
              </a:ext>
            </a:extLst>
          </p:cNvPr>
          <p:cNvSpPr txBox="1"/>
          <p:nvPr/>
        </p:nvSpPr>
        <p:spPr>
          <a:xfrm>
            <a:off x="783563" y="1086464"/>
            <a:ext cx="17221200" cy="9107558"/>
          </a:xfrm>
          <a:prstGeom prst="rect">
            <a:avLst/>
          </a:prstGeom>
          <a:noFill/>
        </p:spPr>
        <p:txBody>
          <a:bodyPr wrap="square" rtlCol="0">
            <a:spAutoFit/>
          </a:bodyPr>
          <a:lstStyle/>
          <a:p>
            <a:pPr>
              <a:lnSpc>
                <a:spcPct val="150000"/>
              </a:lnSpc>
            </a:pPr>
            <a:r>
              <a:rPr lang="en-GB" sz="1400" b="1" dirty="0">
                <a:solidFill>
                  <a:schemeClr val="bg1"/>
                </a:solidFill>
              </a:rPr>
              <a:t>Anderson, D. and Zhang, Z. (2003) </a:t>
            </a:r>
            <a:r>
              <a:rPr lang="en-GB" sz="1400" dirty="0">
                <a:solidFill>
                  <a:schemeClr val="bg1"/>
                </a:solidFill>
              </a:rPr>
              <a:t>Teacher perception of field trip planning and implementation. </a:t>
            </a:r>
            <a:r>
              <a:rPr lang="en-GB" sz="1400" i="1" dirty="0">
                <a:solidFill>
                  <a:schemeClr val="bg1"/>
                </a:solidFill>
              </a:rPr>
              <a:t>Visitor Studies Today</a:t>
            </a:r>
            <a:r>
              <a:rPr lang="en-GB" sz="1400" dirty="0">
                <a:solidFill>
                  <a:schemeClr val="bg1"/>
                </a:solidFill>
              </a:rPr>
              <a:t>, 6(3), pp. 6–12.</a:t>
            </a:r>
          </a:p>
          <a:p>
            <a:pPr>
              <a:lnSpc>
                <a:spcPct val="150000"/>
              </a:lnSpc>
            </a:pPr>
            <a:r>
              <a:rPr lang="en-GB" sz="1400" b="1" dirty="0">
                <a:solidFill>
                  <a:schemeClr val="bg1"/>
                </a:solidFill>
              </a:rPr>
              <a:t>Anderson, D., Kisiel, J. and </a:t>
            </a:r>
            <a:r>
              <a:rPr lang="en-GB" sz="1400" b="1" dirty="0" err="1">
                <a:solidFill>
                  <a:schemeClr val="bg1"/>
                </a:solidFill>
              </a:rPr>
              <a:t>Storksdieck</a:t>
            </a:r>
            <a:r>
              <a:rPr lang="en-GB" sz="1400" b="1" dirty="0">
                <a:solidFill>
                  <a:schemeClr val="bg1"/>
                </a:solidFill>
              </a:rPr>
              <a:t>, M. (2006) </a:t>
            </a:r>
            <a:r>
              <a:rPr lang="en-GB" sz="1400" dirty="0">
                <a:solidFill>
                  <a:schemeClr val="bg1"/>
                </a:solidFill>
              </a:rPr>
              <a:t>Understanding teachers’ perspectives on field trips: Discovering common ground in three countries. </a:t>
            </a:r>
            <a:r>
              <a:rPr lang="en-GB" sz="1400" i="1" dirty="0">
                <a:solidFill>
                  <a:schemeClr val="bg1"/>
                </a:solidFill>
              </a:rPr>
              <a:t>Curator: The Museum Journal</a:t>
            </a:r>
            <a:r>
              <a:rPr lang="en-GB" sz="1400" dirty="0">
                <a:solidFill>
                  <a:schemeClr val="bg1"/>
                </a:solidFill>
              </a:rPr>
              <a:t>, 49(3), pp. 365–386. https://doi.org/10.1111/j.2151-6952.2006.tb00229.x</a:t>
            </a:r>
          </a:p>
          <a:p>
            <a:pPr>
              <a:lnSpc>
                <a:spcPct val="150000"/>
              </a:lnSpc>
            </a:pPr>
            <a:r>
              <a:rPr lang="en-GB" sz="1400" b="1" dirty="0">
                <a:solidFill>
                  <a:schemeClr val="bg1"/>
                </a:solidFill>
              </a:rPr>
              <a:t>Bakker, A.B. and Demerouti, E. (2007) </a:t>
            </a:r>
            <a:r>
              <a:rPr lang="en-GB" sz="1400" dirty="0">
                <a:solidFill>
                  <a:schemeClr val="bg1"/>
                </a:solidFill>
              </a:rPr>
              <a:t>The Job Demands–Resources model: State of the art. </a:t>
            </a:r>
            <a:r>
              <a:rPr lang="en-GB" sz="1400" i="1" dirty="0">
                <a:solidFill>
                  <a:schemeClr val="bg1"/>
                </a:solidFill>
              </a:rPr>
              <a:t>Journal of Managerial Psychology</a:t>
            </a:r>
            <a:r>
              <a:rPr lang="en-GB" sz="1400" dirty="0">
                <a:solidFill>
                  <a:schemeClr val="bg1"/>
                </a:solidFill>
              </a:rPr>
              <a:t>, 22(3), pp. 309–328.</a:t>
            </a:r>
          </a:p>
          <a:p>
            <a:pPr>
              <a:lnSpc>
                <a:spcPct val="150000"/>
              </a:lnSpc>
            </a:pPr>
            <a:r>
              <a:rPr lang="en-GB" sz="1400" b="1" dirty="0">
                <a:solidFill>
                  <a:schemeClr val="bg1"/>
                </a:solidFill>
              </a:rPr>
              <a:t>Beames, S., Higgins, P. and Nicol, R. (2012) </a:t>
            </a:r>
            <a:r>
              <a:rPr lang="en-GB" sz="1400" i="1" dirty="0">
                <a:solidFill>
                  <a:schemeClr val="bg1"/>
                </a:solidFill>
              </a:rPr>
              <a:t>Learning outside the classroom: Theory and guidelines for practice</a:t>
            </a:r>
            <a:r>
              <a:rPr lang="en-GB" sz="1400" dirty="0">
                <a:solidFill>
                  <a:schemeClr val="bg1"/>
                </a:solidFill>
              </a:rPr>
              <a:t>. London: Routledge.</a:t>
            </a:r>
          </a:p>
          <a:p>
            <a:pPr>
              <a:lnSpc>
                <a:spcPct val="150000"/>
              </a:lnSpc>
            </a:pPr>
            <a:r>
              <a:rPr lang="en-GB" sz="1400" b="1" dirty="0">
                <a:solidFill>
                  <a:schemeClr val="bg1"/>
                </a:solidFill>
              </a:rPr>
              <a:t>Behrendt, M. and Franklin, T. (2014)</a:t>
            </a:r>
            <a:r>
              <a:rPr lang="en-GB" sz="1400" dirty="0">
                <a:solidFill>
                  <a:schemeClr val="bg1"/>
                </a:solidFill>
              </a:rPr>
              <a:t>A review of research on school field trips and their value in education. </a:t>
            </a:r>
            <a:r>
              <a:rPr lang="en-GB" sz="1400" i="1" dirty="0">
                <a:solidFill>
                  <a:schemeClr val="bg1"/>
                </a:solidFill>
              </a:rPr>
              <a:t>International Journal of Environmental and Science Education</a:t>
            </a:r>
            <a:r>
              <a:rPr lang="en-GB" sz="1400" dirty="0">
                <a:solidFill>
                  <a:schemeClr val="bg1"/>
                </a:solidFill>
              </a:rPr>
              <a:t>, 9(3), pp. 235–245. https://doi.org/10.12973/ijese.2014.213a</a:t>
            </a:r>
          </a:p>
          <a:p>
            <a:pPr>
              <a:lnSpc>
                <a:spcPct val="150000"/>
              </a:lnSpc>
            </a:pPr>
            <a:r>
              <a:rPr lang="en-GB" sz="1400" b="1" dirty="0">
                <a:solidFill>
                  <a:schemeClr val="bg1"/>
                </a:solidFill>
              </a:rPr>
              <a:t>BERA (British Educational Research Association) (2024) </a:t>
            </a:r>
            <a:r>
              <a:rPr lang="en-GB" sz="1400" i="1" dirty="0">
                <a:solidFill>
                  <a:schemeClr val="bg1"/>
                </a:solidFill>
              </a:rPr>
              <a:t>Ethical guidelines for educational research</a:t>
            </a:r>
            <a:r>
              <a:rPr lang="en-GB" sz="1400" dirty="0">
                <a:solidFill>
                  <a:schemeClr val="bg1"/>
                </a:solidFill>
              </a:rPr>
              <a:t>. 6th </a:t>
            </a:r>
            <a:r>
              <a:rPr lang="en-GB" sz="1400" dirty="0" err="1">
                <a:solidFill>
                  <a:schemeClr val="bg1"/>
                </a:solidFill>
              </a:rPr>
              <a:t>edn</a:t>
            </a:r>
            <a:r>
              <a:rPr lang="en-GB" sz="1400" dirty="0">
                <a:solidFill>
                  <a:schemeClr val="bg1"/>
                </a:solidFill>
              </a:rPr>
              <a:t>. London: BERA.</a:t>
            </a:r>
          </a:p>
          <a:p>
            <a:pPr>
              <a:lnSpc>
                <a:spcPct val="150000"/>
              </a:lnSpc>
            </a:pPr>
            <a:r>
              <a:rPr lang="en-GB" sz="1400" b="1" dirty="0">
                <a:solidFill>
                  <a:schemeClr val="bg1"/>
                </a:solidFill>
              </a:rPr>
              <a:t>Bethlehem, J. (2010) </a:t>
            </a:r>
            <a:r>
              <a:rPr lang="en-GB" sz="1400" dirty="0">
                <a:solidFill>
                  <a:schemeClr val="bg1"/>
                </a:solidFill>
              </a:rPr>
              <a:t>Selection bias in web surveys. </a:t>
            </a:r>
            <a:r>
              <a:rPr lang="en-GB" sz="1400" i="1" dirty="0">
                <a:solidFill>
                  <a:schemeClr val="bg1"/>
                </a:solidFill>
              </a:rPr>
              <a:t>International Statistical Review</a:t>
            </a:r>
            <a:r>
              <a:rPr lang="en-GB" sz="1400" dirty="0">
                <a:solidFill>
                  <a:schemeClr val="bg1"/>
                </a:solidFill>
              </a:rPr>
              <a:t>, 78(2), pp. 161–188.</a:t>
            </a:r>
          </a:p>
          <a:p>
            <a:pPr>
              <a:lnSpc>
                <a:spcPct val="150000"/>
              </a:lnSpc>
            </a:pPr>
            <a:r>
              <a:rPr lang="en-GB" sz="1400" b="1" dirty="0">
                <a:solidFill>
                  <a:schemeClr val="bg1"/>
                </a:solidFill>
              </a:rPr>
              <a:t>Boote, D.N. and Beile, P. (2005) </a:t>
            </a:r>
            <a:r>
              <a:rPr lang="en-GB" sz="1400" dirty="0">
                <a:solidFill>
                  <a:schemeClr val="bg1"/>
                </a:solidFill>
              </a:rPr>
              <a:t>Scholars before researchers: On the centrality of the dissertation literature review in research preparation. </a:t>
            </a:r>
            <a:r>
              <a:rPr lang="en-GB" sz="1400" i="1" dirty="0">
                <a:solidFill>
                  <a:schemeClr val="bg1"/>
                </a:solidFill>
              </a:rPr>
              <a:t>Educational Researcher</a:t>
            </a:r>
            <a:r>
              <a:rPr lang="en-GB" sz="1400" dirty="0">
                <a:solidFill>
                  <a:schemeClr val="bg1"/>
                </a:solidFill>
              </a:rPr>
              <a:t>, 34(6), pp. 3–15.</a:t>
            </a:r>
          </a:p>
          <a:p>
            <a:pPr>
              <a:lnSpc>
                <a:spcPct val="150000"/>
              </a:lnSpc>
            </a:pPr>
            <a:r>
              <a:rPr lang="en-GB" sz="1400" b="1" dirty="0">
                <a:solidFill>
                  <a:schemeClr val="bg1"/>
                </a:solidFill>
              </a:rPr>
              <a:t>Braun, V. and Clarke, V. (2006) </a:t>
            </a:r>
            <a:r>
              <a:rPr lang="en-GB" sz="1400" dirty="0">
                <a:solidFill>
                  <a:schemeClr val="bg1"/>
                </a:solidFill>
              </a:rPr>
              <a:t>Using thematic analysis in psychology. </a:t>
            </a:r>
            <a:r>
              <a:rPr lang="en-GB" sz="1400" i="1" dirty="0">
                <a:solidFill>
                  <a:schemeClr val="bg1"/>
                </a:solidFill>
              </a:rPr>
              <a:t>Qualitative Research in Psychology</a:t>
            </a:r>
            <a:r>
              <a:rPr lang="en-GB" sz="1400" dirty="0">
                <a:solidFill>
                  <a:schemeClr val="bg1"/>
                </a:solidFill>
              </a:rPr>
              <a:t>, 3(2), pp. 77–101.</a:t>
            </a:r>
          </a:p>
          <a:p>
            <a:pPr>
              <a:lnSpc>
                <a:spcPct val="150000"/>
              </a:lnSpc>
            </a:pPr>
            <a:r>
              <a:rPr lang="en-GB" sz="1400" b="1" dirty="0">
                <a:solidFill>
                  <a:schemeClr val="bg1"/>
                </a:solidFill>
              </a:rPr>
              <a:t>Braun, V. and Clarke, V. (2022) </a:t>
            </a:r>
            <a:r>
              <a:rPr lang="en-GB" sz="1400" i="1" dirty="0">
                <a:solidFill>
                  <a:schemeClr val="bg1"/>
                </a:solidFill>
              </a:rPr>
              <a:t>Thematic analysis: A practical guide</a:t>
            </a:r>
            <a:r>
              <a:rPr lang="en-GB" sz="1400" dirty="0">
                <a:solidFill>
                  <a:schemeClr val="bg1"/>
                </a:solidFill>
              </a:rPr>
              <a:t>. London: SAGE.</a:t>
            </a:r>
          </a:p>
          <a:p>
            <a:pPr>
              <a:lnSpc>
                <a:spcPct val="150000"/>
              </a:lnSpc>
            </a:pPr>
            <a:r>
              <a:rPr lang="en-GB" sz="1400" b="1" dirty="0">
                <a:solidFill>
                  <a:schemeClr val="bg1"/>
                </a:solidFill>
              </a:rPr>
              <a:t>Bryman, A. (2016) </a:t>
            </a:r>
            <a:r>
              <a:rPr lang="en-GB" sz="1400" i="1" dirty="0">
                <a:solidFill>
                  <a:schemeClr val="bg1"/>
                </a:solidFill>
              </a:rPr>
              <a:t>Social research methods</a:t>
            </a:r>
            <a:r>
              <a:rPr lang="en-GB" sz="1400" dirty="0">
                <a:solidFill>
                  <a:schemeClr val="bg1"/>
                </a:solidFill>
              </a:rPr>
              <a:t>. 5th </a:t>
            </a:r>
            <a:r>
              <a:rPr lang="en-GB" sz="1400" dirty="0" err="1">
                <a:solidFill>
                  <a:schemeClr val="bg1"/>
                </a:solidFill>
              </a:rPr>
              <a:t>edn</a:t>
            </a:r>
            <a:r>
              <a:rPr lang="en-GB" sz="1400" dirty="0">
                <a:solidFill>
                  <a:schemeClr val="bg1"/>
                </a:solidFill>
              </a:rPr>
              <a:t>. Oxford: Oxford University Press.</a:t>
            </a:r>
          </a:p>
          <a:p>
            <a:pPr>
              <a:lnSpc>
                <a:spcPct val="150000"/>
              </a:lnSpc>
            </a:pPr>
            <a:r>
              <a:rPr lang="en-GB" sz="1400" b="1" dirty="0">
                <a:solidFill>
                  <a:schemeClr val="bg1"/>
                </a:solidFill>
              </a:rPr>
              <a:t>Cohen, L., Manion, L. and Morrison, K. (2018) </a:t>
            </a:r>
            <a:r>
              <a:rPr lang="en-GB" sz="1400" i="1" dirty="0">
                <a:solidFill>
                  <a:schemeClr val="bg1"/>
                </a:solidFill>
              </a:rPr>
              <a:t>Research methods in education</a:t>
            </a:r>
            <a:r>
              <a:rPr lang="en-GB" sz="1400" dirty="0">
                <a:solidFill>
                  <a:schemeClr val="bg1"/>
                </a:solidFill>
              </a:rPr>
              <a:t>. 8th </a:t>
            </a:r>
            <a:r>
              <a:rPr lang="en-GB" sz="1400" dirty="0" err="1">
                <a:solidFill>
                  <a:schemeClr val="bg1"/>
                </a:solidFill>
              </a:rPr>
              <a:t>edn</a:t>
            </a:r>
            <a:r>
              <a:rPr lang="en-GB" sz="1400" dirty="0">
                <a:solidFill>
                  <a:schemeClr val="bg1"/>
                </a:solidFill>
              </a:rPr>
              <a:t>. London: Routledge.</a:t>
            </a:r>
          </a:p>
          <a:p>
            <a:pPr>
              <a:lnSpc>
                <a:spcPct val="150000"/>
              </a:lnSpc>
            </a:pPr>
            <a:r>
              <a:rPr lang="en-GB" sz="1400" b="1" dirty="0">
                <a:solidFill>
                  <a:schemeClr val="bg1"/>
                </a:solidFill>
              </a:rPr>
              <a:t>Cook, V. and Hemming, K. (2011) </a:t>
            </a:r>
            <a:r>
              <a:rPr lang="en-GB" sz="1400" dirty="0">
                <a:solidFill>
                  <a:schemeClr val="bg1"/>
                </a:solidFill>
              </a:rPr>
              <a:t>Education spaces: Embodied dimensions and dynamics. </a:t>
            </a:r>
            <a:r>
              <a:rPr lang="en-GB" sz="1400" i="1" dirty="0">
                <a:solidFill>
                  <a:schemeClr val="bg1"/>
                </a:solidFill>
              </a:rPr>
              <a:t>Social &amp; Cultural Geography</a:t>
            </a:r>
            <a:r>
              <a:rPr lang="en-GB" sz="1400" dirty="0">
                <a:solidFill>
                  <a:schemeClr val="bg1"/>
                </a:solidFill>
              </a:rPr>
              <a:t>, 12(1), pp. 37–52.</a:t>
            </a:r>
          </a:p>
          <a:p>
            <a:pPr>
              <a:lnSpc>
                <a:spcPct val="150000"/>
              </a:lnSpc>
            </a:pPr>
            <a:r>
              <a:rPr lang="en-GB" sz="1400" b="1" dirty="0">
                <a:solidFill>
                  <a:schemeClr val="bg1"/>
                </a:solidFill>
              </a:rPr>
              <a:t>Crotty, M. (1998) </a:t>
            </a:r>
            <a:r>
              <a:rPr lang="en-GB" sz="1400" i="1" dirty="0">
                <a:solidFill>
                  <a:schemeClr val="bg1"/>
                </a:solidFill>
              </a:rPr>
              <a:t>The foundations of social research: Meaning and perspective in the research process</a:t>
            </a:r>
            <a:r>
              <a:rPr lang="en-GB" sz="1400" dirty="0">
                <a:solidFill>
                  <a:schemeClr val="bg1"/>
                </a:solidFill>
              </a:rPr>
              <a:t>. London: SAGE.</a:t>
            </a:r>
          </a:p>
          <a:p>
            <a:pPr>
              <a:lnSpc>
                <a:spcPct val="150000"/>
              </a:lnSpc>
            </a:pPr>
            <a:r>
              <a:rPr lang="en-GB" sz="1400" b="1" dirty="0">
                <a:solidFill>
                  <a:schemeClr val="bg1"/>
                </a:solidFill>
              </a:rPr>
              <a:t>Data Protection Act 2018 </a:t>
            </a:r>
            <a:r>
              <a:rPr lang="en-GB" sz="1400" dirty="0">
                <a:solidFill>
                  <a:schemeClr val="bg1"/>
                </a:solidFill>
              </a:rPr>
              <a:t>c.12. London: The Stationery Office. Available at: https://www.legislation.gov.uk/ukpga/2018/12/contents (Accessed: 12 October 2025).</a:t>
            </a:r>
          </a:p>
          <a:p>
            <a:pPr>
              <a:lnSpc>
                <a:spcPct val="150000"/>
              </a:lnSpc>
            </a:pPr>
            <a:r>
              <a:rPr lang="en-GB" sz="1400" b="1" dirty="0">
                <a:solidFill>
                  <a:schemeClr val="bg1"/>
                </a:solidFill>
              </a:rPr>
              <a:t>Day, C. and Gu, Q. (2010) </a:t>
            </a:r>
            <a:r>
              <a:rPr lang="en-GB" sz="1400" i="1" dirty="0">
                <a:solidFill>
                  <a:schemeClr val="bg1"/>
                </a:solidFill>
              </a:rPr>
              <a:t>The new lives of teachers</a:t>
            </a:r>
            <a:r>
              <a:rPr lang="en-GB" sz="1400" dirty="0">
                <a:solidFill>
                  <a:schemeClr val="bg1"/>
                </a:solidFill>
              </a:rPr>
              <a:t>. London: Routledge.</a:t>
            </a:r>
          </a:p>
          <a:p>
            <a:pPr>
              <a:lnSpc>
                <a:spcPct val="150000"/>
              </a:lnSpc>
            </a:pPr>
            <a:r>
              <a:rPr lang="en-GB" sz="1400" b="1" dirty="0">
                <a:solidFill>
                  <a:schemeClr val="bg1"/>
                </a:solidFill>
              </a:rPr>
              <a:t>Deci, E.L. and Ryan, R.M. (2000) </a:t>
            </a:r>
            <a:r>
              <a:rPr lang="en-GB" sz="1400" dirty="0">
                <a:solidFill>
                  <a:schemeClr val="bg1"/>
                </a:solidFill>
              </a:rPr>
              <a:t>The “what” and “why” of goal pursuits: Human needs and the self-determination of </a:t>
            </a:r>
            <a:r>
              <a:rPr lang="en-GB" sz="1400" dirty="0" err="1">
                <a:solidFill>
                  <a:schemeClr val="bg1"/>
                </a:solidFill>
              </a:rPr>
              <a:t>behavior</a:t>
            </a:r>
            <a:r>
              <a:rPr lang="en-GB" sz="1400" dirty="0">
                <a:solidFill>
                  <a:schemeClr val="bg1"/>
                </a:solidFill>
              </a:rPr>
              <a:t>. </a:t>
            </a:r>
            <a:r>
              <a:rPr lang="en-GB" sz="1400" i="1" dirty="0">
                <a:solidFill>
                  <a:schemeClr val="bg1"/>
                </a:solidFill>
              </a:rPr>
              <a:t>Psychological Inquiry</a:t>
            </a:r>
            <a:r>
              <a:rPr lang="en-GB" sz="1400" dirty="0">
                <a:solidFill>
                  <a:schemeClr val="bg1"/>
                </a:solidFill>
              </a:rPr>
              <a:t>, 11(4), pp. 227–268.</a:t>
            </a:r>
          </a:p>
          <a:p>
            <a:pPr>
              <a:lnSpc>
                <a:spcPct val="150000"/>
              </a:lnSpc>
            </a:pPr>
            <a:r>
              <a:rPr lang="en-GB" sz="1400" b="1" dirty="0">
                <a:solidFill>
                  <a:schemeClr val="bg1"/>
                </a:solidFill>
              </a:rPr>
              <a:t>Denscombe, M. (2017) </a:t>
            </a:r>
            <a:r>
              <a:rPr lang="en-GB" sz="1400" i="1" dirty="0">
                <a:solidFill>
                  <a:schemeClr val="bg1"/>
                </a:solidFill>
              </a:rPr>
              <a:t>The good research guide: For small-scale social research projects</a:t>
            </a:r>
            <a:r>
              <a:rPr lang="en-GB" sz="1400" dirty="0">
                <a:solidFill>
                  <a:schemeClr val="bg1"/>
                </a:solidFill>
              </a:rPr>
              <a:t>. 6th </a:t>
            </a:r>
            <a:r>
              <a:rPr lang="en-GB" sz="1400" dirty="0" err="1">
                <a:solidFill>
                  <a:schemeClr val="bg1"/>
                </a:solidFill>
              </a:rPr>
              <a:t>edn</a:t>
            </a:r>
            <a:r>
              <a:rPr lang="en-GB" sz="1400" dirty="0">
                <a:solidFill>
                  <a:schemeClr val="bg1"/>
                </a:solidFill>
              </a:rPr>
              <a:t>. Maidenhead: Open University Press.</a:t>
            </a:r>
          </a:p>
          <a:p>
            <a:pPr>
              <a:lnSpc>
                <a:spcPct val="150000"/>
              </a:lnSpc>
            </a:pPr>
            <a:r>
              <a:rPr lang="en-GB" sz="1400" b="1" dirty="0">
                <a:solidFill>
                  <a:schemeClr val="bg1"/>
                </a:solidFill>
              </a:rPr>
              <a:t>Deschamps, A., </a:t>
            </a:r>
            <a:r>
              <a:rPr lang="en-GB" sz="1400" b="1" dirty="0" err="1">
                <a:solidFill>
                  <a:schemeClr val="bg1"/>
                </a:solidFill>
              </a:rPr>
              <a:t>Scrutton</a:t>
            </a:r>
            <a:r>
              <a:rPr lang="en-GB" sz="1400" b="1" dirty="0">
                <a:solidFill>
                  <a:schemeClr val="bg1"/>
                </a:solidFill>
              </a:rPr>
              <a:t>, R. and Ayotte-Beaudet, J.-P. (2022) </a:t>
            </a:r>
            <a:r>
              <a:rPr lang="en-GB" sz="1400" dirty="0">
                <a:solidFill>
                  <a:schemeClr val="bg1"/>
                </a:solidFill>
              </a:rPr>
              <a:t>School-based outdoor education and teacher subjective well-being: An exploratory study. </a:t>
            </a:r>
            <a:r>
              <a:rPr lang="en-GB" sz="1400" i="1" dirty="0">
                <a:solidFill>
                  <a:schemeClr val="bg1"/>
                </a:solidFill>
              </a:rPr>
              <a:t>Frontiers in Education</a:t>
            </a:r>
            <a:r>
              <a:rPr lang="en-GB" sz="1400" dirty="0">
                <a:solidFill>
                  <a:schemeClr val="bg1"/>
                </a:solidFill>
              </a:rPr>
              <a:t>, 7, 961054. https://doi.org/10.3389/feduc.2022.961054</a:t>
            </a:r>
          </a:p>
          <a:p>
            <a:pPr>
              <a:lnSpc>
                <a:spcPct val="150000"/>
              </a:lnSpc>
            </a:pPr>
            <a:r>
              <a:rPr lang="en-GB" sz="1400" b="1" dirty="0">
                <a:solidFill>
                  <a:schemeClr val="bg1"/>
                </a:solidFill>
              </a:rPr>
              <a:t>Dillon, J., </a:t>
            </a:r>
            <a:r>
              <a:rPr lang="en-GB" sz="1400" b="1" dirty="0" err="1">
                <a:solidFill>
                  <a:schemeClr val="bg1"/>
                </a:solidFill>
              </a:rPr>
              <a:t>Rickinson</a:t>
            </a:r>
            <a:r>
              <a:rPr lang="en-GB" sz="1400" b="1" dirty="0">
                <a:solidFill>
                  <a:schemeClr val="bg1"/>
                </a:solidFill>
              </a:rPr>
              <a:t>, M., </a:t>
            </a:r>
            <a:r>
              <a:rPr lang="en-GB" sz="1400" b="1" dirty="0" err="1">
                <a:solidFill>
                  <a:schemeClr val="bg1"/>
                </a:solidFill>
              </a:rPr>
              <a:t>Teamey</a:t>
            </a:r>
            <a:r>
              <a:rPr lang="en-GB" sz="1400" b="1" dirty="0">
                <a:solidFill>
                  <a:schemeClr val="bg1"/>
                </a:solidFill>
              </a:rPr>
              <a:t>, K., Morris, M., Choi, M.Y., Sanders, D. and Benefield, P. (2006) </a:t>
            </a:r>
            <a:r>
              <a:rPr lang="en-GB" sz="1400" i="1" dirty="0">
                <a:solidFill>
                  <a:schemeClr val="bg1"/>
                </a:solidFill>
              </a:rPr>
              <a:t>The value of outdoor learning: Evidence from research in the UK and elsewhere</a:t>
            </a:r>
            <a:r>
              <a:rPr lang="en-GB" sz="1400" dirty="0">
                <a:solidFill>
                  <a:schemeClr val="bg1"/>
                </a:solidFill>
              </a:rPr>
              <a:t>. Reading: National Foundation for Educational Research.</a:t>
            </a:r>
            <a:br>
              <a:rPr lang="en-GB" sz="1400" dirty="0">
                <a:solidFill>
                  <a:schemeClr val="bg1"/>
                </a:solidFill>
              </a:rPr>
            </a:br>
            <a:r>
              <a:rPr lang="en-GB" sz="1400" b="1" dirty="0">
                <a:solidFill>
                  <a:schemeClr val="bg1"/>
                </a:solidFill>
              </a:rPr>
              <a:t>Ellis, C., Ellis, R., Dobson, L., O’Leary, S. and Williams, A. (2024) </a:t>
            </a:r>
            <a:r>
              <a:rPr lang="en-GB" sz="1400" dirty="0">
                <a:solidFill>
                  <a:schemeClr val="bg1"/>
                </a:solidFill>
              </a:rPr>
              <a:t>The “Welsh way”: Outdoor learning within the primary curriculum – a fringe add-on or mainstream pedagogical practice? </a:t>
            </a:r>
            <a:r>
              <a:rPr lang="en-GB" sz="1400" i="1" dirty="0">
                <a:solidFill>
                  <a:schemeClr val="bg1"/>
                </a:solidFill>
              </a:rPr>
              <a:t>Wales Journal of Education</a:t>
            </a:r>
            <a:r>
              <a:rPr lang="en-GB" sz="1400" dirty="0">
                <a:solidFill>
                  <a:schemeClr val="bg1"/>
                </a:solidFill>
              </a:rPr>
              <a:t>, 26(2), pp. 140–152.</a:t>
            </a:r>
          </a:p>
          <a:p>
            <a:pPr>
              <a:lnSpc>
                <a:spcPct val="150000"/>
              </a:lnSpc>
            </a:pPr>
            <a:r>
              <a:rPr lang="en-GB" sz="1400" b="1" dirty="0">
                <a:solidFill>
                  <a:schemeClr val="bg1"/>
                </a:solidFill>
              </a:rPr>
              <a:t>Estyn (2017) </a:t>
            </a:r>
            <a:r>
              <a:rPr lang="en-GB" sz="1400" i="1" dirty="0">
                <a:solidFill>
                  <a:schemeClr val="bg1"/>
                </a:solidFill>
              </a:rPr>
              <a:t>Inspection report: </a:t>
            </a:r>
            <a:r>
              <a:rPr lang="en-GB" sz="1400" i="1" dirty="0" err="1">
                <a:solidFill>
                  <a:schemeClr val="bg1"/>
                </a:solidFill>
              </a:rPr>
              <a:t>Llanrhidian</a:t>
            </a:r>
            <a:r>
              <a:rPr lang="en-GB" sz="1400" i="1" dirty="0">
                <a:solidFill>
                  <a:schemeClr val="bg1"/>
                </a:solidFill>
              </a:rPr>
              <a:t> Primary School</a:t>
            </a:r>
            <a:r>
              <a:rPr lang="en-GB" sz="1400" dirty="0">
                <a:solidFill>
                  <a:schemeClr val="bg1"/>
                </a:solidFill>
              </a:rPr>
              <a:t>. Cardiff: Estyn.</a:t>
            </a:r>
          </a:p>
          <a:p>
            <a:pPr>
              <a:lnSpc>
                <a:spcPct val="150000"/>
              </a:lnSpc>
            </a:pPr>
            <a:r>
              <a:rPr lang="en-GB" sz="1400" b="1" dirty="0">
                <a:solidFill>
                  <a:schemeClr val="bg1"/>
                </a:solidFill>
              </a:rPr>
              <a:t>Estyn (2018) </a:t>
            </a:r>
            <a:r>
              <a:rPr lang="en-GB" sz="1400" i="1" dirty="0">
                <a:solidFill>
                  <a:schemeClr val="bg1"/>
                </a:solidFill>
              </a:rPr>
              <a:t>Inspection report: St Julian’s Primary School</a:t>
            </a:r>
            <a:r>
              <a:rPr lang="en-GB" sz="1400" dirty="0">
                <a:solidFill>
                  <a:schemeClr val="bg1"/>
                </a:solidFill>
              </a:rPr>
              <a:t>. Cardiff: Estyn.</a:t>
            </a:r>
          </a:p>
          <a:p>
            <a:pPr>
              <a:lnSpc>
                <a:spcPct val="150000"/>
              </a:lnSpc>
            </a:pPr>
            <a:r>
              <a:rPr lang="en-GB" sz="1400" b="1" dirty="0">
                <a:solidFill>
                  <a:schemeClr val="bg1"/>
                </a:solidFill>
              </a:rPr>
              <a:t>Estyn (2019) </a:t>
            </a:r>
            <a:r>
              <a:rPr lang="en-GB" sz="1400" i="1" dirty="0">
                <a:solidFill>
                  <a:schemeClr val="bg1"/>
                </a:solidFill>
              </a:rPr>
              <a:t>Healthy and happy: School impact on pupils’ health and wellbeing</a:t>
            </a:r>
            <a:r>
              <a:rPr lang="en-GB" sz="1400" dirty="0">
                <a:solidFill>
                  <a:schemeClr val="bg1"/>
                </a:solidFill>
              </a:rPr>
              <a:t>. Cardiff: Estyn.</a:t>
            </a:r>
          </a:p>
          <a:p>
            <a:pPr>
              <a:lnSpc>
                <a:spcPct val="150000"/>
              </a:lnSpc>
            </a:pPr>
            <a:r>
              <a:rPr lang="en-GB" sz="1400" b="1" dirty="0">
                <a:solidFill>
                  <a:schemeClr val="bg1"/>
                </a:solidFill>
              </a:rPr>
              <a:t>Estyn (2023) </a:t>
            </a:r>
            <a:r>
              <a:rPr lang="en-GB" sz="1400" i="1" dirty="0">
                <a:solidFill>
                  <a:schemeClr val="bg1"/>
                </a:solidFill>
              </a:rPr>
              <a:t>Inspection report: Gelli Primary School</a:t>
            </a:r>
            <a:r>
              <a:rPr lang="en-GB" sz="1400" dirty="0">
                <a:solidFill>
                  <a:schemeClr val="bg1"/>
                </a:solidFill>
              </a:rPr>
              <a:t>. Cardiff: Estyn.</a:t>
            </a:r>
          </a:p>
          <a:p>
            <a:pPr>
              <a:lnSpc>
                <a:spcPct val="150000"/>
              </a:lnSpc>
            </a:pPr>
            <a:r>
              <a:rPr lang="en-GB" sz="1400" b="1" dirty="0">
                <a:solidFill>
                  <a:schemeClr val="bg1"/>
                </a:solidFill>
              </a:rPr>
              <a:t>Estyn (2023) </a:t>
            </a:r>
            <a:r>
              <a:rPr lang="en-GB" sz="1400" i="1" dirty="0">
                <a:solidFill>
                  <a:schemeClr val="bg1"/>
                </a:solidFill>
              </a:rPr>
              <a:t>Inspection report: St Thomas Community Primary School</a:t>
            </a:r>
            <a:r>
              <a:rPr lang="en-GB" sz="1400" dirty="0">
                <a:solidFill>
                  <a:schemeClr val="bg1"/>
                </a:solidFill>
              </a:rPr>
              <a:t>. Cardiff: Estyn.</a:t>
            </a:r>
          </a:p>
          <a:p>
            <a:pPr>
              <a:lnSpc>
                <a:spcPct val="150000"/>
              </a:lnSpc>
            </a:pPr>
            <a:endParaRPr lang="en-GB" sz="1400" dirty="0">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7CFFF-FCEB-809E-8C4A-A5C5A523A82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9D8EB53-49AB-9AF2-D757-82339F2FEA17}"/>
              </a:ext>
            </a:extLst>
          </p:cNvPr>
          <p:cNvSpPr/>
          <p:nvPr/>
        </p:nvSpPr>
        <p:spPr>
          <a:xfrm>
            <a:off x="0" y="0"/>
            <a:ext cx="18288000" cy="105537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3" name="TextBox 3">
            <a:extLst>
              <a:ext uri="{FF2B5EF4-FFF2-40B4-BE49-F238E27FC236}">
                <a16:creationId xmlns:a16="http://schemas.microsoft.com/office/drawing/2014/main" id="{97D861A8-13B8-E837-4157-0BDCE7A86DF4}"/>
              </a:ext>
            </a:extLst>
          </p:cNvPr>
          <p:cNvSpPr txBox="1"/>
          <p:nvPr/>
        </p:nvSpPr>
        <p:spPr>
          <a:xfrm>
            <a:off x="359882" y="150664"/>
            <a:ext cx="10738919" cy="1139822"/>
          </a:xfrm>
          <a:prstGeom prst="rect">
            <a:avLst/>
          </a:prstGeom>
        </p:spPr>
        <p:txBody>
          <a:bodyPr lIns="0" tIns="0" rIns="0" bIns="0" rtlCol="0" anchor="t">
            <a:spAutoFit/>
          </a:bodyPr>
          <a:lstStyle/>
          <a:p>
            <a:pPr marL="0" lvl="0" indent="0" algn="l">
              <a:lnSpc>
                <a:spcPts val="8499"/>
              </a:lnSpc>
            </a:pPr>
            <a:r>
              <a:rPr lang="en-US" sz="8499" spc="849" dirty="0">
                <a:solidFill>
                  <a:srgbClr val="FFFFFF"/>
                </a:solidFill>
                <a:latin typeface="Kermit" panose="020F0503040000060003" pitchFamily="34" charset="0"/>
                <a:ea typeface="Anca Coder"/>
                <a:cs typeface="Anca Coder"/>
                <a:sym typeface="Anca Coder"/>
              </a:rPr>
              <a:t>Reference List</a:t>
            </a:r>
          </a:p>
        </p:txBody>
      </p:sp>
      <p:sp>
        <p:nvSpPr>
          <p:cNvPr id="10" name="Freeform 10">
            <a:extLst>
              <a:ext uri="{FF2B5EF4-FFF2-40B4-BE49-F238E27FC236}">
                <a16:creationId xmlns:a16="http://schemas.microsoft.com/office/drawing/2014/main" id="{A13F7B40-36A4-B933-0130-2F83AC56C41E}"/>
              </a:ext>
            </a:extLst>
          </p:cNvPr>
          <p:cNvSpPr/>
          <p:nvPr/>
        </p:nvSpPr>
        <p:spPr>
          <a:xfrm rot="343575">
            <a:off x="-1464494" y="8696192"/>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sp>
        <p:nvSpPr>
          <p:cNvPr id="41" name="AutoShape 41">
            <a:extLst>
              <a:ext uri="{FF2B5EF4-FFF2-40B4-BE49-F238E27FC236}">
                <a16:creationId xmlns:a16="http://schemas.microsoft.com/office/drawing/2014/main" id="{CC76DD6A-AAE6-ECA0-26E5-F0604FB4EEE9}"/>
              </a:ext>
            </a:extLst>
          </p:cNvPr>
          <p:cNvSpPr/>
          <p:nvPr/>
        </p:nvSpPr>
        <p:spPr>
          <a:xfrm>
            <a:off x="8915400" y="571499"/>
            <a:ext cx="9372600" cy="45863"/>
          </a:xfrm>
          <a:prstGeom prst="line">
            <a:avLst/>
          </a:prstGeom>
          <a:ln w="76200" cap="flat">
            <a:solidFill>
              <a:srgbClr val="FFFFFF"/>
            </a:solidFill>
            <a:prstDash val="solid"/>
            <a:headEnd type="none" w="sm" len="sm"/>
            <a:tailEnd type="none" w="sm" len="sm"/>
          </a:ln>
        </p:spPr>
        <p:txBody>
          <a:bodyPr/>
          <a:lstStyle/>
          <a:p>
            <a:endParaRPr lang="en-GB"/>
          </a:p>
        </p:txBody>
      </p:sp>
      <p:grpSp>
        <p:nvGrpSpPr>
          <p:cNvPr id="4" name="Group 4">
            <a:extLst>
              <a:ext uri="{FF2B5EF4-FFF2-40B4-BE49-F238E27FC236}">
                <a16:creationId xmlns:a16="http://schemas.microsoft.com/office/drawing/2014/main" id="{47A75445-A1D0-3E9B-9D8C-38D83DAD8285}"/>
              </a:ext>
            </a:extLst>
          </p:cNvPr>
          <p:cNvGrpSpPr/>
          <p:nvPr/>
        </p:nvGrpSpPr>
        <p:grpSpPr>
          <a:xfrm>
            <a:off x="359882" y="1163271"/>
            <a:ext cx="17644881" cy="8552230"/>
            <a:chOff x="0" y="0"/>
            <a:chExt cx="4383544" cy="1933047"/>
          </a:xfrm>
        </p:grpSpPr>
        <p:sp>
          <p:nvSpPr>
            <p:cNvPr id="5" name="Freeform 5">
              <a:extLst>
                <a:ext uri="{FF2B5EF4-FFF2-40B4-BE49-F238E27FC236}">
                  <a16:creationId xmlns:a16="http://schemas.microsoft.com/office/drawing/2014/main" id="{7A77A01F-5FBC-5F45-232E-B990D0D1858A}"/>
                </a:ext>
              </a:extLst>
            </p:cNvPr>
            <p:cNvSpPr/>
            <p:nvPr/>
          </p:nvSpPr>
          <p:spPr>
            <a:xfrm>
              <a:off x="0" y="0"/>
              <a:ext cx="4383544" cy="1933047"/>
            </a:xfrm>
            <a:custGeom>
              <a:avLst/>
              <a:gdLst/>
              <a:ahLst/>
              <a:cxnLst/>
              <a:rect l="l" t="t" r="r" b="b"/>
              <a:pathLst>
                <a:path w="4383544" h="1933047">
                  <a:moveTo>
                    <a:pt x="29305" y="0"/>
                  </a:moveTo>
                  <a:lnTo>
                    <a:pt x="4354239" y="0"/>
                  </a:lnTo>
                  <a:cubicBezTo>
                    <a:pt x="4362011" y="0"/>
                    <a:pt x="4369465" y="3087"/>
                    <a:pt x="4374961" y="8583"/>
                  </a:cubicBezTo>
                  <a:cubicBezTo>
                    <a:pt x="4380457" y="14079"/>
                    <a:pt x="4383544" y="21533"/>
                    <a:pt x="4383544" y="29305"/>
                  </a:cubicBezTo>
                  <a:lnTo>
                    <a:pt x="4383544" y="1903742"/>
                  </a:lnTo>
                  <a:cubicBezTo>
                    <a:pt x="4383544" y="1919926"/>
                    <a:pt x="4370424" y="1933047"/>
                    <a:pt x="4354239" y="1933047"/>
                  </a:cubicBezTo>
                  <a:lnTo>
                    <a:pt x="29305" y="1933047"/>
                  </a:lnTo>
                  <a:cubicBezTo>
                    <a:pt x="21533" y="1933047"/>
                    <a:pt x="14079" y="1929959"/>
                    <a:pt x="8583" y="1924463"/>
                  </a:cubicBezTo>
                  <a:cubicBezTo>
                    <a:pt x="3087" y="1918968"/>
                    <a:pt x="0" y="1911514"/>
                    <a:pt x="0" y="1903742"/>
                  </a:cubicBezTo>
                  <a:lnTo>
                    <a:pt x="0" y="29305"/>
                  </a:lnTo>
                  <a:cubicBezTo>
                    <a:pt x="0" y="13120"/>
                    <a:pt x="13120" y="0"/>
                    <a:pt x="29305"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6" name="TextBox 6">
              <a:extLst>
                <a:ext uri="{FF2B5EF4-FFF2-40B4-BE49-F238E27FC236}">
                  <a16:creationId xmlns:a16="http://schemas.microsoft.com/office/drawing/2014/main" id="{BE08A2D7-6B8D-EF5B-7B32-A469B5A692D7}"/>
                </a:ext>
              </a:extLst>
            </p:cNvPr>
            <p:cNvSpPr txBox="1"/>
            <p:nvPr/>
          </p:nvSpPr>
          <p:spPr>
            <a:xfrm>
              <a:off x="0" y="-38100"/>
              <a:ext cx="4383544" cy="1971147"/>
            </a:xfrm>
            <a:prstGeom prst="rect">
              <a:avLst/>
            </a:prstGeom>
          </p:spPr>
          <p:txBody>
            <a:bodyPr lIns="50800" tIns="50800" rIns="50800" bIns="50800" rtlCol="0" anchor="ctr"/>
            <a:lstStyle/>
            <a:p>
              <a:pPr algn="ctr">
                <a:lnSpc>
                  <a:spcPts val="2940"/>
                </a:lnSpc>
              </a:pPr>
              <a:endParaRPr/>
            </a:p>
          </p:txBody>
        </p:sp>
      </p:grpSp>
      <p:sp>
        <p:nvSpPr>
          <p:cNvPr id="42" name="TextBox 41">
            <a:extLst>
              <a:ext uri="{FF2B5EF4-FFF2-40B4-BE49-F238E27FC236}">
                <a16:creationId xmlns:a16="http://schemas.microsoft.com/office/drawing/2014/main" id="{49773622-876E-42F9-B879-B871A45A0AAD}"/>
              </a:ext>
            </a:extLst>
          </p:cNvPr>
          <p:cNvSpPr txBox="1"/>
          <p:nvPr/>
        </p:nvSpPr>
        <p:spPr>
          <a:xfrm>
            <a:off x="571722" y="1158357"/>
            <a:ext cx="17221200" cy="8461227"/>
          </a:xfrm>
          <a:prstGeom prst="rect">
            <a:avLst/>
          </a:prstGeom>
          <a:noFill/>
        </p:spPr>
        <p:txBody>
          <a:bodyPr wrap="square" rtlCol="0">
            <a:spAutoFit/>
          </a:bodyPr>
          <a:lstStyle/>
          <a:p>
            <a:pPr>
              <a:lnSpc>
                <a:spcPct val="150000"/>
              </a:lnSpc>
            </a:pPr>
            <a:r>
              <a:rPr lang="en-GB" sz="1400" b="1" dirty="0">
                <a:solidFill>
                  <a:schemeClr val="bg1"/>
                </a:solidFill>
              </a:rPr>
              <a:t>Estyn (2024) </a:t>
            </a:r>
            <a:r>
              <a:rPr lang="en-GB" sz="1400" i="1" dirty="0">
                <a:solidFill>
                  <a:schemeClr val="bg1"/>
                </a:solidFill>
              </a:rPr>
              <a:t>Inspection report: St Athan Primary School</a:t>
            </a:r>
            <a:r>
              <a:rPr lang="en-GB" sz="1400" dirty="0">
                <a:solidFill>
                  <a:schemeClr val="bg1"/>
                </a:solidFill>
              </a:rPr>
              <a:t>. Cardiff: Estyn.</a:t>
            </a:r>
          </a:p>
          <a:p>
            <a:pPr>
              <a:lnSpc>
                <a:spcPct val="150000"/>
              </a:lnSpc>
            </a:pPr>
            <a:r>
              <a:rPr lang="en-GB" sz="1400" b="1" dirty="0">
                <a:solidFill>
                  <a:schemeClr val="bg1"/>
                </a:solidFill>
              </a:rPr>
              <a:t>Estyn (2025) </a:t>
            </a:r>
            <a:r>
              <a:rPr lang="en-GB" sz="1400" i="1" dirty="0">
                <a:solidFill>
                  <a:schemeClr val="bg1"/>
                </a:solidFill>
              </a:rPr>
              <a:t>Inspection report: </a:t>
            </a:r>
            <a:r>
              <a:rPr lang="en-GB" sz="1400" i="1" dirty="0" err="1">
                <a:solidFill>
                  <a:schemeClr val="bg1"/>
                </a:solidFill>
              </a:rPr>
              <a:t>Maesycwmmer</a:t>
            </a:r>
            <a:r>
              <a:rPr lang="en-GB" sz="1400" i="1" dirty="0">
                <a:solidFill>
                  <a:schemeClr val="bg1"/>
                </a:solidFill>
              </a:rPr>
              <a:t> Primary School</a:t>
            </a:r>
            <a:r>
              <a:rPr lang="en-GB" sz="1400" dirty="0">
                <a:solidFill>
                  <a:schemeClr val="bg1"/>
                </a:solidFill>
              </a:rPr>
              <a:t>. Cardiff: Estyn.</a:t>
            </a:r>
          </a:p>
          <a:p>
            <a:pPr>
              <a:lnSpc>
                <a:spcPct val="150000"/>
              </a:lnSpc>
            </a:pPr>
            <a:r>
              <a:rPr lang="en-GB" sz="1400" b="1" dirty="0">
                <a:solidFill>
                  <a:schemeClr val="bg1"/>
                </a:solidFill>
              </a:rPr>
              <a:t>Evans, G. (2023) </a:t>
            </a:r>
            <a:r>
              <a:rPr lang="en-GB" sz="1400" dirty="0">
                <a:solidFill>
                  <a:schemeClr val="bg1"/>
                </a:solidFill>
              </a:rPr>
              <a:t>A new dawn or false hope? Exploring the early implementation of Curriculum for Wales. </a:t>
            </a:r>
            <a:r>
              <a:rPr lang="en-GB" sz="1400" i="1" dirty="0">
                <a:solidFill>
                  <a:schemeClr val="bg1"/>
                </a:solidFill>
              </a:rPr>
              <a:t>Education Inquiry</a:t>
            </a:r>
            <a:r>
              <a:rPr lang="en-GB" sz="1400" dirty="0">
                <a:solidFill>
                  <a:schemeClr val="bg1"/>
                </a:solidFill>
              </a:rPr>
              <a:t>, pp. 1–15. https://doi.org/10.1080/20004508.2023.2297506</a:t>
            </a:r>
          </a:p>
          <a:p>
            <a:pPr>
              <a:lnSpc>
                <a:spcPct val="150000"/>
              </a:lnSpc>
            </a:pPr>
            <a:r>
              <a:rPr lang="en-GB" sz="1400" b="1" dirty="0">
                <a:solidFill>
                  <a:schemeClr val="bg1"/>
                </a:solidFill>
              </a:rPr>
              <a:t>Flick, U. (2018) </a:t>
            </a:r>
            <a:r>
              <a:rPr lang="en-GB" sz="1400" i="1" dirty="0">
                <a:solidFill>
                  <a:schemeClr val="bg1"/>
                </a:solidFill>
              </a:rPr>
              <a:t>An introduction to qualitative research</a:t>
            </a:r>
            <a:r>
              <a:rPr lang="en-GB" sz="1400" dirty="0">
                <a:solidFill>
                  <a:schemeClr val="bg1"/>
                </a:solidFill>
              </a:rPr>
              <a:t>. 6th </a:t>
            </a:r>
            <a:r>
              <a:rPr lang="en-GB" sz="1400" dirty="0" err="1">
                <a:solidFill>
                  <a:schemeClr val="bg1"/>
                </a:solidFill>
              </a:rPr>
              <a:t>edn</a:t>
            </a:r>
            <a:r>
              <a:rPr lang="en-GB" sz="1400" dirty="0">
                <a:solidFill>
                  <a:schemeClr val="bg1"/>
                </a:solidFill>
              </a:rPr>
              <a:t>. London: SAGE.</a:t>
            </a:r>
          </a:p>
          <a:p>
            <a:pPr>
              <a:lnSpc>
                <a:spcPct val="150000"/>
              </a:lnSpc>
            </a:pPr>
            <a:r>
              <a:rPr lang="en-GB" sz="1400" b="1" dirty="0">
                <a:solidFill>
                  <a:schemeClr val="bg1"/>
                </a:solidFill>
              </a:rPr>
              <a:t>Fuller, C., Powell, D. and Fox, S. (2017) </a:t>
            </a:r>
            <a:r>
              <a:rPr lang="en-GB" sz="1400" dirty="0">
                <a:solidFill>
                  <a:schemeClr val="bg1"/>
                </a:solidFill>
              </a:rPr>
              <a:t>Making gains: The impact of outdoor residential experiences on students’ examination grades and self-efficacy. </a:t>
            </a:r>
            <a:r>
              <a:rPr lang="en-GB" sz="1400" i="1" dirty="0">
                <a:solidFill>
                  <a:schemeClr val="bg1"/>
                </a:solidFill>
              </a:rPr>
              <a:t>Educational Review</a:t>
            </a:r>
            <a:r>
              <a:rPr lang="en-GB" sz="1400" dirty="0">
                <a:solidFill>
                  <a:schemeClr val="bg1"/>
                </a:solidFill>
              </a:rPr>
              <a:t>, 69(2), pp. 232–247.</a:t>
            </a:r>
          </a:p>
          <a:p>
            <a:pPr>
              <a:lnSpc>
                <a:spcPct val="150000"/>
              </a:lnSpc>
            </a:pPr>
            <a:r>
              <a:rPr lang="en-GB" sz="1400" b="1" dirty="0">
                <a:solidFill>
                  <a:schemeClr val="bg1"/>
                </a:solidFill>
              </a:rPr>
              <a:t>Hargreaves, A. (1998) </a:t>
            </a:r>
            <a:r>
              <a:rPr lang="en-GB" sz="1400" dirty="0">
                <a:solidFill>
                  <a:schemeClr val="bg1"/>
                </a:solidFill>
              </a:rPr>
              <a:t>The emotional practice of teaching. </a:t>
            </a:r>
            <a:r>
              <a:rPr lang="en-GB" sz="1400" i="1" dirty="0">
                <a:solidFill>
                  <a:schemeClr val="bg1"/>
                </a:solidFill>
              </a:rPr>
              <a:t>Teaching and Teacher Education</a:t>
            </a:r>
            <a:r>
              <a:rPr lang="en-GB" sz="1400" dirty="0">
                <a:solidFill>
                  <a:schemeClr val="bg1"/>
                </a:solidFill>
              </a:rPr>
              <a:t>, 14(8), pp. 835–854.</a:t>
            </a:r>
          </a:p>
          <a:p>
            <a:pPr>
              <a:lnSpc>
                <a:spcPct val="150000"/>
              </a:lnSpc>
            </a:pPr>
            <a:r>
              <a:rPr lang="en-GB" sz="1400" b="1" dirty="0">
                <a:solidFill>
                  <a:schemeClr val="bg1"/>
                </a:solidFill>
              </a:rPr>
              <a:t>Hart, C. (2018) </a:t>
            </a:r>
            <a:r>
              <a:rPr lang="en-GB" sz="1400" i="1" dirty="0">
                <a:solidFill>
                  <a:schemeClr val="bg1"/>
                </a:solidFill>
              </a:rPr>
              <a:t>Doing a literature review: Releasing the research imagination</a:t>
            </a:r>
            <a:r>
              <a:rPr lang="en-GB" sz="1400" dirty="0">
                <a:solidFill>
                  <a:schemeClr val="bg1"/>
                </a:solidFill>
              </a:rPr>
              <a:t>. 2nd </a:t>
            </a:r>
            <a:r>
              <a:rPr lang="en-GB" sz="1400" dirty="0" err="1">
                <a:solidFill>
                  <a:schemeClr val="bg1"/>
                </a:solidFill>
              </a:rPr>
              <a:t>edn</a:t>
            </a:r>
            <a:r>
              <a:rPr lang="en-GB" sz="1400" dirty="0">
                <a:solidFill>
                  <a:schemeClr val="bg1"/>
                </a:solidFill>
              </a:rPr>
              <a:t>. London: SAGE.</a:t>
            </a:r>
          </a:p>
          <a:p>
            <a:pPr>
              <a:lnSpc>
                <a:spcPct val="150000"/>
              </a:lnSpc>
            </a:pPr>
            <a:r>
              <a:rPr lang="en-GB" sz="1400" b="1" dirty="0">
                <a:solidFill>
                  <a:schemeClr val="bg1"/>
                </a:solidFill>
              </a:rPr>
              <a:t>Kern, M.L., Waters, L.E., Adler, A. and White, M.A. (2015) </a:t>
            </a:r>
            <a:r>
              <a:rPr lang="en-GB" sz="1400" dirty="0">
                <a:solidFill>
                  <a:schemeClr val="bg1"/>
                </a:solidFill>
              </a:rPr>
              <a:t>A multidimensional approach to measuring wellbeing in students. </a:t>
            </a:r>
            <a:r>
              <a:rPr lang="en-GB" sz="1400" i="1" dirty="0">
                <a:solidFill>
                  <a:schemeClr val="bg1"/>
                </a:solidFill>
              </a:rPr>
              <a:t>Journal of Positive Psychology</a:t>
            </a:r>
            <a:r>
              <a:rPr lang="en-GB" sz="1400" dirty="0">
                <a:solidFill>
                  <a:schemeClr val="bg1"/>
                </a:solidFill>
              </a:rPr>
              <a:t>, 10(3), pp. 262–273.</a:t>
            </a:r>
          </a:p>
          <a:p>
            <a:pPr>
              <a:lnSpc>
                <a:spcPct val="150000"/>
              </a:lnSpc>
            </a:pPr>
            <a:r>
              <a:rPr lang="en-GB" sz="1400" b="1" dirty="0">
                <a:solidFill>
                  <a:schemeClr val="bg1"/>
                </a:solidFill>
              </a:rPr>
              <a:t>Likert, R. (1932) </a:t>
            </a:r>
            <a:r>
              <a:rPr lang="en-GB" sz="1400" dirty="0">
                <a:solidFill>
                  <a:schemeClr val="bg1"/>
                </a:solidFill>
              </a:rPr>
              <a:t>A technique for the measurement of attitudes. </a:t>
            </a:r>
            <a:r>
              <a:rPr lang="en-GB" sz="1400" i="1" dirty="0">
                <a:solidFill>
                  <a:schemeClr val="bg1"/>
                </a:solidFill>
              </a:rPr>
              <a:t>Archives of Psychology</a:t>
            </a:r>
            <a:r>
              <a:rPr lang="en-GB" sz="1400" dirty="0">
                <a:solidFill>
                  <a:schemeClr val="bg1"/>
                </a:solidFill>
              </a:rPr>
              <a:t>, 22(140), pp. 1–55.</a:t>
            </a:r>
          </a:p>
          <a:p>
            <a:pPr>
              <a:lnSpc>
                <a:spcPct val="150000"/>
              </a:lnSpc>
            </a:pPr>
            <a:r>
              <a:rPr lang="en-GB" sz="1400" b="1" dirty="0">
                <a:solidFill>
                  <a:schemeClr val="bg1"/>
                </a:solidFill>
              </a:rPr>
              <a:t>Marchant, E. et al. (2019) </a:t>
            </a:r>
            <a:r>
              <a:rPr lang="en-GB" sz="1400" dirty="0">
                <a:solidFill>
                  <a:schemeClr val="bg1"/>
                </a:solidFill>
              </a:rPr>
              <a:t>Curriculum-based outdoor learning for children aged 9–11. </a:t>
            </a:r>
            <a:r>
              <a:rPr lang="en-GB" sz="1400" i="1" dirty="0">
                <a:solidFill>
                  <a:schemeClr val="bg1"/>
                </a:solidFill>
              </a:rPr>
              <a:t>PLOS ONE</a:t>
            </a:r>
            <a:r>
              <a:rPr lang="en-GB" sz="1400" dirty="0">
                <a:solidFill>
                  <a:schemeClr val="bg1"/>
                </a:solidFill>
              </a:rPr>
              <a:t>, 14(5), e0212242.</a:t>
            </a:r>
          </a:p>
          <a:p>
            <a:pPr>
              <a:lnSpc>
                <a:spcPct val="150000"/>
              </a:lnSpc>
            </a:pPr>
            <a:r>
              <a:rPr lang="en-GB" sz="1400" b="1" dirty="0">
                <a:solidFill>
                  <a:schemeClr val="bg1"/>
                </a:solidFill>
              </a:rPr>
              <a:t>McCallum, F. et al. (2017) </a:t>
            </a:r>
            <a:r>
              <a:rPr lang="en-GB" sz="1400" i="1" dirty="0">
                <a:solidFill>
                  <a:schemeClr val="bg1"/>
                </a:solidFill>
              </a:rPr>
              <a:t>Teacher wellbeing: A review of the literature</a:t>
            </a:r>
            <a:r>
              <a:rPr lang="en-GB" sz="1400" dirty="0">
                <a:solidFill>
                  <a:schemeClr val="bg1"/>
                </a:solidFill>
              </a:rPr>
              <a:t>. Canberra: Australian Catholic University.</a:t>
            </a:r>
          </a:p>
          <a:p>
            <a:pPr>
              <a:lnSpc>
                <a:spcPct val="150000"/>
              </a:lnSpc>
            </a:pPr>
            <a:r>
              <a:rPr lang="en-GB" sz="1400" b="1" dirty="0">
                <a:solidFill>
                  <a:schemeClr val="bg1"/>
                </a:solidFill>
              </a:rPr>
              <a:t>McLeod, S. (2024) </a:t>
            </a:r>
            <a:r>
              <a:rPr lang="en-GB" sz="1400" dirty="0">
                <a:solidFill>
                  <a:schemeClr val="bg1"/>
                </a:solidFill>
              </a:rPr>
              <a:t>Reliability vs validity in research. </a:t>
            </a:r>
            <a:r>
              <a:rPr lang="en-GB" sz="1400" i="1" dirty="0" err="1">
                <a:solidFill>
                  <a:schemeClr val="bg1"/>
                </a:solidFill>
              </a:rPr>
              <a:t>SimplyPsychology</a:t>
            </a:r>
            <a:r>
              <a:rPr lang="en-GB" sz="1400" dirty="0">
                <a:solidFill>
                  <a:schemeClr val="bg1"/>
                </a:solidFill>
              </a:rPr>
              <a:t>. Available at: https://www.simplypsychology.org/reliability-or-validity.html </a:t>
            </a:r>
          </a:p>
          <a:p>
            <a:pPr>
              <a:lnSpc>
                <a:spcPct val="150000"/>
              </a:lnSpc>
            </a:pPr>
            <a:r>
              <a:rPr lang="en-GB" sz="1400" b="1" dirty="0" err="1">
                <a:solidFill>
                  <a:schemeClr val="bg1"/>
                </a:solidFill>
              </a:rPr>
              <a:t>Nias</a:t>
            </a:r>
            <a:r>
              <a:rPr lang="en-GB" sz="1400" b="1" dirty="0">
                <a:solidFill>
                  <a:schemeClr val="bg1"/>
                </a:solidFill>
              </a:rPr>
              <a:t>, J. (1996) </a:t>
            </a:r>
            <a:r>
              <a:rPr lang="en-GB" sz="1400" dirty="0">
                <a:solidFill>
                  <a:schemeClr val="bg1"/>
                </a:solidFill>
              </a:rPr>
              <a:t>Thinking about feeling: The emotions in teaching. </a:t>
            </a:r>
            <a:r>
              <a:rPr lang="en-GB" sz="1400" i="1" dirty="0">
                <a:solidFill>
                  <a:schemeClr val="bg1"/>
                </a:solidFill>
              </a:rPr>
              <a:t>Cambridge Journal of Education</a:t>
            </a:r>
            <a:r>
              <a:rPr lang="en-GB" sz="1400" dirty="0">
                <a:solidFill>
                  <a:schemeClr val="bg1"/>
                </a:solidFill>
              </a:rPr>
              <a:t>, 26(3), pp. 293–306.</a:t>
            </a:r>
          </a:p>
          <a:p>
            <a:pPr>
              <a:lnSpc>
                <a:spcPct val="150000"/>
              </a:lnSpc>
            </a:pPr>
            <a:r>
              <a:rPr lang="en-GB" sz="1400" b="1" dirty="0">
                <a:solidFill>
                  <a:schemeClr val="bg1"/>
                </a:solidFill>
              </a:rPr>
              <a:t>Nowell, L.S. et al. (2017) </a:t>
            </a:r>
            <a:r>
              <a:rPr lang="en-GB" sz="1400" dirty="0">
                <a:solidFill>
                  <a:schemeClr val="bg1"/>
                </a:solidFill>
              </a:rPr>
              <a:t>Thematic analysis: Striving to meet the trustworthiness criteria. </a:t>
            </a:r>
            <a:r>
              <a:rPr lang="en-GB" sz="1400" i="1" dirty="0">
                <a:solidFill>
                  <a:schemeClr val="bg1"/>
                </a:solidFill>
              </a:rPr>
              <a:t>International Journal of Qualitative Methods</a:t>
            </a:r>
            <a:r>
              <a:rPr lang="en-GB" sz="1400" dirty="0">
                <a:solidFill>
                  <a:schemeClr val="bg1"/>
                </a:solidFill>
              </a:rPr>
              <a:t>, 16, pp. 1–13.</a:t>
            </a:r>
          </a:p>
          <a:p>
            <a:pPr>
              <a:lnSpc>
                <a:spcPct val="150000"/>
              </a:lnSpc>
            </a:pPr>
            <a:r>
              <a:rPr lang="en-GB" sz="1400" b="1" dirty="0">
                <a:solidFill>
                  <a:schemeClr val="bg1"/>
                </a:solidFill>
              </a:rPr>
              <a:t>OECD (2021) </a:t>
            </a:r>
            <a:r>
              <a:rPr lang="en-GB" sz="1400" i="1" dirty="0">
                <a:solidFill>
                  <a:schemeClr val="bg1"/>
                </a:solidFill>
              </a:rPr>
              <a:t>Teachers’ well-being: Stress, workload and job satisfaction</a:t>
            </a:r>
            <a:r>
              <a:rPr lang="en-GB" sz="1400" dirty="0">
                <a:solidFill>
                  <a:schemeClr val="bg1"/>
                </a:solidFill>
              </a:rPr>
              <a:t>. Paris: OECD.</a:t>
            </a:r>
          </a:p>
          <a:p>
            <a:pPr>
              <a:lnSpc>
                <a:spcPct val="150000"/>
              </a:lnSpc>
            </a:pPr>
            <a:r>
              <a:rPr lang="en-GB" sz="1400" b="1" dirty="0" err="1">
                <a:solidFill>
                  <a:schemeClr val="bg1"/>
                </a:solidFill>
              </a:rPr>
              <a:t>Rickinson</a:t>
            </a:r>
            <a:r>
              <a:rPr lang="en-GB" sz="1400" b="1" dirty="0">
                <a:solidFill>
                  <a:schemeClr val="bg1"/>
                </a:solidFill>
              </a:rPr>
              <a:t>, M. et al. (2004) </a:t>
            </a:r>
            <a:r>
              <a:rPr lang="en-GB" sz="1400" i="1" dirty="0">
                <a:solidFill>
                  <a:schemeClr val="bg1"/>
                </a:solidFill>
              </a:rPr>
              <a:t>A review of research on outdoor learning</a:t>
            </a:r>
            <a:r>
              <a:rPr lang="en-GB" sz="1400" dirty="0">
                <a:solidFill>
                  <a:schemeClr val="bg1"/>
                </a:solidFill>
              </a:rPr>
              <a:t>. Shrewsbury: National Foundation for Educational Research.</a:t>
            </a:r>
          </a:p>
          <a:p>
            <a:pPr>
              <a:lnSpc>
                <a:spcPct val="150000"/>
              </a:lnSpc>
            </a:pPr>
            <a:r>
              <a:rPr lang="en-GB" sz="1400" b="1" dirty="0">
                <a:solidFill>
                  <a:schemeClr val="bg1"/>
                </a:solidFill>
              </a:rPr>
              <a:t>Robson, C. and McCartan, K. (2016) </a:t>
            </a:r>
            <a:r>
              <a:rPr lang="en-GB" sz="1400" i="1" dirty="0">
                <a:solidFill>
                  <a:schemeClr val="bg1"/>
                </a:solidFill>
              </a:rPr>
              <a:t>Real world research</a:t>
            </a:r>
            <a:r>
              <a:rPr lang="en-GB" sz="1400" dirty="0">
                <a:solidFill>
                  <a:schemeClr val="bg1"/>
                </a:solidFill>
              </a:rPr>
              <a:t>. 4th </a:t>
            </a:r>
            <a:r>
              <a:rPr lang="en-GB" sz="1400" dirty="0" err="1">
                <a:solidFill>
                  <a:schemeClr val="bg1"/>
                </a:solidFill>
              </a:rPr>
              <a:t>edn</a:t>
            </a:r>
            <a:r>
              <a:rPr lang="en-GB" sz="1400" dirty="0">
                <a:solidFill>
                  <a:schemeClr val="bg1"/>
                </a:solidFill>
              </a:rPr>
              <a:t>. Chichester: Wiley.</a:t>
            </a:r>
          </a:p>
          <a:p>
            <a:pPr>
              <a:lnSpc>
                <a:spcPct val="150000"/>
              </a:lnSpc>
            </a:pPr>
            <a:r>
              <a:rPr lang="en-GB" sz="1400" b="1" dirty="0">
                <a:solidFill>
                  <a:schemeClr val="bg1"/>
                </a:solidFill>
              </a:rPr>
              <a:t>Seligman, M.E.P. (2011) </a:t>
            </a:r>
            <a:r>
              <a:rPr lang="en-GB" sz="1400" i="1" dirty="0">
                <a:solidFill>
                  <a:schemeClr val="bg1"/>
                </a:solidFill>
              </a:rPr>
              <a:t>Flourish</a:t>
            </a:r>
            <a:r>
              <a:rPr lang="en-GB" sz="1400" dirty="0">
                <a:solidFill>
                  <a:schemeClr val="bg1"/>
                </a:solidFill>
              </a:rPr>
              <a:t>. New York: Free Press.</a:t>
            </a:r>
          </a:p>
          <a:p>
            <a:pPr>
              <a:lnSpc>
                <a:spcPct val="150000"/>
              </a:lnSpc>
            </a:pPr>
            <a:r>
              <a:rPr lang="en-GB" sz="1400" b="1" dirty="0">
                <a:solidFill>
                  <a:schemeClr val="bg1"/>
                </a:solidFill>
              </a:rPr>
              <a:t>Smith, J.A., Flowers, P. and Larkin, M. (2009) </a:t>
            </a:r>
            <a:r>
              <a:rPr lang="en-GB" sz="1400" i="1" dirty="0">
                <a:solidFill>
                  <a:schemeClr val="bg1"/>
                </a:solidFill>
              </a:rPr>
              <a:t>Interpretative phenomenological analysis</a:t>
            </a:r>
            <a:r>
              <a:rPr lang="en-GB" sz="1400" dirty="0">
                <a:solidFill>
                  <a:schemeClr val="bg1"/>
                </a:solidFill>
              </a:rPr>
              <a:t>. London: SAGE.</a:t>
            </a:r>
          </a:p>
          <a:p>
            <a:pPr>
              <a:lnSpc>
                <a:spcPct val="150000"/>
              </a:lnSpc>
            </a:pPr>
            <a:r>
              <a:rPr lang="en-GB" sz="1400" b="1" dirty="0">
                <a:solidFill>
                  <a:schemeClr val="bg1"/>
                </a:solidFill>
              </a:rPr>
              <a:t>Steward, A. (2008) </a:t>
            </a:r>
            <a:r>
              <a:rPr lang="en-GB" sz="1400" i="1" dirty="0">
                <a:solidFill>
                  <a:schemeClr val="bg1"/>
                </a:solidFill>
              </a:rPr>
              <a:t>Teachers’ perceptions of field trips</a:t>
            </a:r>
            <a:r>
              <a:rPr lang="en-GB" sz="1400" dirty="0">
                <a:solidFill>
                  <a:schemeClr val="bg1"/>
                </a:solidFill>
              </a:rPr>
              <a:t>. Unpublished master’s thesis. Urbana University.</a:t>
            </a:r>
          </a:p>
          <a:p>
            <a:pPr>
              <a:lnSpc>
                <a:spcPct val="150000"/>
              </a:lnSpc>
            </a:pPr>
            <a:r>
              <a:rPr lang="en-GB" sz="1400" b="1" dirty="0">
                <a:solidFill>
                  <a:schemeClr val="bg1"/>
                </a:solidFill>
              </a:rPr>
              <a:t>Thomas, G. (2021) </a:t>
            </a:r>
            <a:r>
              <a:rPr lang="en-GB" sz="1400" i="1" dirty="0">
                <a:solidFill>
                  <a:schemeClr val="bg1"/>
                </a:solidFill>
              </a:rPr>
              <a:t>How to do your research project</a:t>
            </a:r>
            <a:r>
              <a:rPr lang="en-GB" sz="1400" dirty="0">
                <a:solidFill>
                  <a:schemeClr val="bg1"/>
                </a:solidFill>
              </a:rPr>
              <a:t>. 4th </a:t>
            </a:r>
            <a:r>
              <a:rPr lang="en-GB" sz="1400" dirty="0" err="1">
                <a:solidFill>
                  <a:schemeClr val="bg1"/>
                </a:solidFill>
              </a:rPr>
              <a:t>edn</a:t>
            </a:r>
            <a:r>
              <a:rPr lang="en-GB" sz="1400" dirty="0">
                <a:solidFill>
                  <a:schemeClr val="bg1"/>
                </a:solidFill>
              </a:rPr>
              <a:t>. London: SAGE.</a:t>
            </a:r>
          </a:p>
          <a:p>
            <a:pPr>
              <a:lnSpc>
                <a:spcPct val="150000"/>
              </a:lnSpc>
            </a:pPr>
            <a:r>
              <a:rPr lang="en-GB" sz="1400" b="1" dirty="0">
                <a:solidFill>
                  <a:schemeClr val="bg1"/>
                </a:solidFill>
              </a:rPr>
              <a:t>Tinney, G. (2023) </a:t>
            </a:r>
            <a:r>
              <a:rPr lang="en-GB" sz="1400" i="1" dirty="0">
                <a:solidFill>
                  <a:schemeClr val="bg1"/>
                </a:solidFill>
              </a:rPr>
              <a:t>Big changes! The great outdoors and the Curriculum for Wales</a:t>
            </a:r>
            <a:r>
              <a:rPr lang="en-GB" sz="1400" dirty="0">
                <a:solidFill>
                  <a:schemeClr val="bg1"/>
                </a:solidFill>
              </a:rPr>
              <a:t>. University of Wales Trinity Saint David Repository.</a:t>
            </a:r>
          </a:p>
          <a:p>
            <a:pPr>
              <a:lnSpc>
                <a:spcPct val="150000"/>
              </a:lnSpc>
            </a:pPr>
            <a:r>
              <a:rPr lang="en-GB" sz="1400" b="1" dirty="0">
                <a:solidFill>
                  <a:schemeClr val="bg1"/>
                </a:solidFill>
              </a:rPr>
              <a:t>UWTSD (2022) </a:t>
            </a:r>
            <a:r>
              <a:rPr lang="en-GB" sz="1400" i="1" dirty="0">
                <a:solidFill>
                  <a:schemeClr val="bg1"/>
                </a:solidFill>
              </a:rPr>
              <a:t>Research ethics and integrity code of practice</a:t>
            </a:r>
            <a:r>
              <a:rPr lang="en-GB" sz="1400" dirty="0">
                <a:solidFill>
                  <a:schemeClr val="bg1"/>
                </a:solidFill>
              </a:rPr>
              <a:t>. Swansea: University of Wales Trinity Saint David.</a:t>
            </a:r>
          </a:p>
          <a:p>
            <a:pPr>
              <a:lnSpc>
                <a:spcPct val="150000"/>
              </a:lnSpc>
            </a:pPr>
            <a:r>
              <a:rPr lang="en-GB" sz="1400" b="1" dirty="0">
                <a:solidFill>
                  <a:schemeClr val="bg1"/>
                </a:solidFill>
              </a:rPr>
              <a:t>UWTSD (2022) </a:t>
            </a:r>
            <a:r>
              <a:rPr lang="en-GB" sz="1400" i="1" dirty="0">
                <a:solidFill>
                  <a:schemeClr val="bg1"/>
                </a:solidFill>
              </a:rPr>
              <a:t>Research data management policy</a:t>
            </a:r>
            <a:r>
              <a:rPr lang="en-GB" sz="1400" dirty="0">
                <a:solidFill>
                  <a:schemeClr val="bg1"/>
                </a:solidFill>
              </a:rPr>
              <a:t>. Swansea: University of Wales Trinity Saint David.</a:t>
            </a:r>
          </a:p>
          <a:p>
            <a:pPr>
              <a:lnSpc>
                <a:spcPct val="150000"/>
              </a:lnSpc>
            </a:pPr>
            <a:r>
              <a:rPr lang="en-GB" sz="1400" b="1" dirty="0">
                <a:solidFill>
                  <a:schemeClr val="bg1"/>
                </a:solidFill>
              </a:rPr>
              <a:t>Welsh Government (2020) </a:t>
            </a:r>
            <a:r>
              <a:rPr lang="en-GB" sz="1400" i="1" dirty="0">
                <a:solidFill>
                  <a:schemeClr val="bg1"/>
                </a:solidFill>
              </a:rPr>
              <a:t>Educational visits and outdoor learning guidance</a:t>
            </a:r>
            <a:r>
              <a:rPr lang="en-GB" sz="1400" dirty="0">
                <a:solidFill>
                  <a:schemeClr val="bg1"/>
                </a:solidFill>
              </a:rPr>
              <a:t>. Cardiff: Welsh Government.</a:t>
            </a:r>
          </a:p>
          <a:p>
            <a:pPr>
              <a:lnSpc>
                <a:spcPct val="150000"/>
              </a:lnSpc>
            </a:pPr>
            <a:r>
              <a:rPr lang="en-GB" sz="1400" b="1" dirty="0">
                <a:solidFill>
                  <a:schemeClr val="bg1"/>
                </a:solidFill>
              </a:rPr>
              <a:t>Welsh Government (2022) </a:t>
            </a:r>
            <a:r>
              <a:rPr lang="en-GB" sz="1400" i="1" dirty="0">
                <a:solidFill>
                  <a:schemeClr val="bg1"/>
                </a:solidFill>
              </a:rPr>
              <a:t>Curriculum for Wales guidance</a:t>
            </a:r>
            <a:r>
              <a:rPr lang="en-GB" sz="1400" dirty="0">
                <a:solidFill>
                  <a:schemeClr val="bg1"/>
                </a:solidFill>
              </a:rPr>
              <a:t>. Cardiff: Welsh Government.</a:t>
            </a:r>
          </a:p>
        </p:txBody>
      </p:sp>
    </p:spTree>
    <p:extLst>
      <p:ext uri="{BB962C8B-B14F-4D97-AF65-F5344CB8AC3E}">
        <p14:creationId xmlns:p14="http://schemas.microsoft.com/office/powerpoint/2010/main" val="32875685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1F217-E6BB-6966-7562-19B86F0D629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A24F7AE-F32F-7F71-74F0-5CEDBF5CEFEA}"/>
              </a:ext>
            </a:extLst>
          </p:cNvPr>
          <p:cNvSpPr/>
          <p:nvPr/>
        </p:nvSpPr>
        <p:spPr>
          <a:xfrm>
            <a:off x="0" y="0"/>
            <a:ext cx="18288000" cy="105537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3" name="TextBox 3">
            <a:extLst>
              <a:ext uri="{FF2B5EF4-FFF2-40B4-BE49-F238E27FC236}">
                <a16:creationId xmlns:a16="http://schemas.microsoft.com/office/drawing/2014/main" id="{3EFF9512-0910-BFB9-8089-02007E261171}"/>
              </a:ext>
            </a:extLst>
          </p:cNvPr>
          <p:cNvSpPr txBox="1"/>
          <p:nvPr/>
        </p:nvSpPr>
        <p:spPr>
          <a:xfrm>
            <a:off x="359882" y="150664"/>
            <a:ext cx="10738919" cy="1139822"/>
          </a:xfrm>
          <a:prstGeom prst="rect">
            <a:avLst/>
          </a:prstGeom>
        </p:spPr>
        <p:txBody>
          <a:bodyPr lIns="0" tIns="0" rIns="0" bIns="0" rtlCol="0" anchor="t">
            <a:spAutoFit/>
          </a:bodyPr>
          <a:lstStyle/>
          <a:p>
            <a:pPr marL="0" lvl="0" indent="0" algn="l">
              <a:lnSpc>
                <a:spcPts val="8499"/>
              </a:lnSpc>
            </a:pPr>
            <a:r>
              <a:rPr lang="en-US" sz="8499" spc="849" dirty="0">
                <a:solidFill>
                  <a:srgbClr val="FFFFFF"/>
                </a:solidFill>
                <a:latin typeface="Kermit" panose="020F0503040000060003" pitchFamily="34" charset="0"/>
                <a:ea typeface="Anca Coder"/>
                <a:cs typeface="Anca Coder"/>
                <a:sym typeface="Anca Coder"/>
              </a:rPr>
              <a:t>Reference List</a:t>
            </a:r>
          </a:p>
        </p:txBody>
      </p:sp>
      <p:sp>
        <p:nvSpPr>
          <p:cNvPr id="10" name="Freeform 10">
            <a:extLst>
              <a:ext uri="{FF2B5EF4-FFF2-40B4-BE49-F238E27FC236}">
                <a16:creationId xmlns:a16="http://schemas.microsoft.com/office/drawing/2014/main" id="{114EE1FE-19B7-6C8D-8A36-87DC4CA4B6E4}"/>
              </a:ext>
            </a:extLst>
          </p:cNvPr>
          <p:cNvSpPr/>
          <p:nvPr/>
        </p:nvSpPr>
        <p:spPr>
          <a:xfrm rot="343575">
            <a:off x="-1464494" y="8696192"/>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sp>
        <p:nvSpPr>
          <p:cNvPr id="41" name="AutoShape 41">
            <a:extLst>
              <a:ext uri="{FF2B5EF4-FFF2-40B4-BE49-F238E27FC236}">
                <a16:creationId xmlns:a16="http://schemas.microsoft.com/office/drawing/2014/main" id="{A12458AA-24A7-2E1F-C41C-D27B462AD0FC}"/>
              </a:ext>
            </a:extLst>
          </p:cNvPr>
          <p:cNvSpPr/>
          <p:nvPr/>
        </p:nvSpPr>
        <p:spPr>
          <a:xfrm>
            <a:off x="8915400" y="571499"/>
            <a:ext cx="9372600" cy="45863"/>
          </a:xfrm>
          <a:prstGeom prst="line">
            <a:avLst/>
          </a:prstGeom>
          <a:ln w="76200" cap="flat">
            <a:solidFill>
              <a:srgbClr val="FFFFFF"/>
            </a:solidFill>
            <a:prstDash val="solid"/>
            <a:headEnd type="none" w="sm" len="sm"/>
            <a:tailEnd type="none" w="sm" len="sm"/>
          </a:ln>
        </p:spPr>
        <p:txBody>
          <a:bodyPr/>
          <a:lstStyle/>
          <a:p>
            <a:endParaRPr lang="en-GB"/>
          </a:p>
        </p:txBody>
      </p:sp>
      <p:grpSp>
        <p:nvGrpSpPr>
          <p:cNvPr id="4" name="Group 4">
            <a:extLst>
              <a:ext uri="{FF2B5EF4-FFF2-40B4-BE49-F238E27FC236}">
                <a16:creationId xmlns:a16="http://schemas.microsoft.com/office/drawing/2014/main" id="{5EF3AE67-2FAD-E05C-D8FE-D694CFAA301E}"/>
              </a:ext>
            </a:extLst>
          </p:cNvPr>
          <p:cNvGrpSpPr/>
          <p:nvPr/>
        </p:nvGrpSpPr>
        <p:grpSpPr>
          <a:xfrm>
            <a:off x="359882" y="1163271"/>
            <a:ext cx="17644881" cy="8552230"/>
            <a:chOff x="0" y="0"/>
            <a:chExt cx="4383544" cy="1933047"/>
          </a:xfrm>
        </p:grpSpPr>
        <p:sp>
          <p:nvSpPr>
            <p:cNvPr id="5" name="Freeform 5">
              <a:extLst>
                <a:ext uri="{FF2B5EF4-FFF2-40B4-BE49-F238E27FC236}">
                  <a16:creationId xmlns:a16="http://schemas.microsoft.com/office/drawing/2014/main" id="{9594AD2D-A95B-CD16-8CF5-513999275D4A}"/>
                </a:ext>
              </a:extLst>
            </p:cNvPr>
            <p:cNvSpPr/>
            <p:nvPr/>
          </p:nvSpPr>
          <p:spPr>
            <a:xfrm>
              <a:off x="0" y="0"/>
              <a:ext cx="4383544" cy="1933047"/>
            </a:xfrm>
            <a:custGeom>
              <a:avLst/>
              <a:gdLst/>
              <a:ahLst/>
              <a:cxnLst/>
              <a:rect l="l" t="t" r="r" b="b"/>
              <a:pathLst>
                <a:path w="4383544" h="1933047">
                  <a:moveTo>
                    <a:pt x="29305" y="0"/>
                  </a:moveTo>
                  <a:lnTo>
                    <a:pt x="4354239" y="0"/>
                  </a:lnTo>
                  <a:cubicBezTo>
                    <a:pt x="4362011" y="0"/>
                    <a:pt x="4369465" y="3087"/>
                    <a:pt x="4374961" y="8583"/>
                  </a:cubicBezTo>
                  <a:cubicBezTo>
                    <a:pt x="4380457" y="14079"/>
                    <a:pt x="4383544" y="21533"/>
                    <a:pt x="4383544" y="29305"/>
                  </a:cubicBezTo>
                  <a:lnTo>
                    <a:pt x="4383544" y="1903742"/>
                  </a:lnTo>
                  <a:cubicBezTo>
                    <a:pt x="4383544" y="1919926"/>
                    <a:pt x="4370424" y="1933047"/>
                    <a:pt x="4354239" y="1933047"/>
                  </a:cubicBezTo>
                  <a:lnTo>
                    <a:pt x="29305" y="1933047"/>
                  </a:lnTo>
                  <a:cubicBezTo>
                    <a:pt x="21533" y="1933047"/>
                    <a:pt x="14079" y="1929959"/>
                    <a:pt x="8583" y="1924463"/>
                  </a:cubicBezTo>
                  <a:cubicBezTo>
                    <a:pt x="3087" y="1918968"/>
                    <a:pt x="0" y="1911514"/>
                    <a:pt x="0" y="1903742"/>
                  </a:cubicBezTo>
                  <a:lnTo>
                    <a:pt x="0" y="29305"/>
                  </a:lnTo>
                  <a:cubicBezTo>
                    <a:pt x="0" y="13120"/>
                    <a:pt x="13120" y="0"/>
                    <a:pt x="29305"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6" name="TextBox 6">
              <a:extLst>
                <a:ext uri="{FF2B5EF4-FFF2-40B4-BE49-F238E27FC236}">
                  <a16:creationId xmlns:a16="http://schemas.microsoft.com/office/drawing/2014/main" id="{FBCE0DC6-A299-1ED0-41D8-575F226AEDBA}"/>
                </a:ext>
              </a:extLst>
            </p:cNvPr>
            <p:cNvSpPr txBox="1"/>
            <p:nvPr/>
          </p:nvSpPr>
          <p:spPr>
            <a:xfrm>
              <a:off x="0" y="-38100"/>
              <a:ext cx="4383544" cy="1971147"/>
            </a:xfrm>
            <a:prstGeom prst="rect">
              <a:avLst/>
            </a:prstGeom>
          </p:spPr>
          <p:txBody>
            <a:bodyPr lIns="50800" tIns="50800" rIns="50800" bIns="50800" rtlCol="0" anchor="ctr"/>
            <a:lstStyle/>
            <a:p>
              <a:pPr algn="ctr">
                <a:lnSpc>
                  <a:spcPts val="2940"/>
                </a:lnSpc>
              </a:pPr>
              <a:endParaRPr/>
            </a:p>
          </p:txBody>
        </p:sp>
      </p:grpSp>
      <p:sp>
        <p:nvSpPr>
          <p:cNvPr id="42" name="TextBox 41">
            <a:extLst>
              <a:ext uri="{FF2B5EF4-FFF2-40B4-BE49-F238E27FC236}">
                <a16:creationId xmlns:a16="http://schemas.microsoft.com/office/drawing/2014/main" id="{CECFE347-55F8-BBD7-CC64-044220E81B0F}"/>
              </a:ext>
            </a:extLst>
          </p:cNvPr>
          <p:cNvSpPr txBox="1"/>
          <p:nvPr/>
        </p:nvSpPr>
        <p:spPr>
          <a:xfrm>
            <a:off x="571722" y="1158357"/>
            <a:ext cx="17221200" cy="5229573"/>
          </a:xfrm>
          <a:prstGeom prst="rect">
            <a:avLst/>
          </a:prstGeom>
          <a:noFill/>
        </p:spPr>
        <p:txBody>
          <a:bodyPr wrap="square" rtlCol="0">
            <a:spAutoFit/>
          </a:bodyPr>
          <a:lstStyle/>
          <a:p>
            <a:pPr>
              <a:lnSpc>
                <a:spcPct val="150000"/>
              </a:lnSpc>
            </a:pPr>
            <a:r>
              <a:rPr lang="en-GB" sz="1400" b="1" dirty="0">
                <a:solidFill>
                  <a:schemeClr val="bg1"/>
                </a:solidFill>
              </a:rPr>
              <a:t>IMAGE REFERENCES:</a:t>
            </a:r>
            <a:endParaRPr lang="en-GB" sz="1400" dirty="0">
              <a:solidFill>
                <a:schemeClr val="bg1"/>
              </a:solidFill>
            </a:endParaRPr>
          </a:p>
          <a:p>
            <a:pPr>
              <a:lnSpc>
                <a:spcPct val="150000"/>
              </a:lnSpc>
            </a:pPr>
            <a:r>
              <a:rPr lang="en-GB" sz="1400" b="1" dirty="0">
                <a:solidFill>
                  <a:schemeClr val="bg1"/>
                </a:solidFill>
              </a:rPr>
              <a:t>Flick, U. (2018)The research process: From theory and interest to research project [Diagram]. In: An introduction to qualitative research. 6th </a:t>
            </a:r>
            <a:r>
              <a:rPr lang="en-GB" sz="1400" b="1" dirty="0" err="1">
                <a:solidFill>
                  <a:schemeClr val="bg1"/>
                </a:solidFill>
              </a:rPr>
              <a:t>edn</a:t>
            </a:r>
            <a:r>
              <a:rPr lang="en-GB" sz="1400" b="1" dirty="0">
                <a:solidFill>
                  <a:schemeClr val="bg1"/>
                </a:solidFill>
              </a:rPr>
              <a:t>. London: SAGE.</a:t>
            </a:r>
            <a:br>
              <a:rPr lang="en-GB" sz="1400" b="1" dirty="0">
                <a:solidFill>
                  <a:schemeClr val="bg1"/>
                </a:solidFill>
              </a:rPr>
            </a:br>
            <a:br>
              <a:rPr lang="en-GB" sz="1400" b="1" dirty="0">
                <a:solidFill>
                  <a:schemeClr val="bg1"/>
                </a:solidFill>
              </a:rPr>
            </a:br>
            <a:r>
              <a:rPr lang="en-GB" sz="1400" b="1" dirty="0" err="1">
                <a:solidFill>
                  <a:schemeClr val="bg1"/>
                </a:solidFill>
              </a:rPr>
              <a:t>Formaloo</a:t>
            </a:r>
            <a:r>
              <a:rPr lang="en-GB" sz="1400" b="1" dirty="0">
                <a:solidFill>
                  <a:schemeClr val="bg1"/>
                </a:solidFill>
              </a:rPr>
              <a:t> (2024)What is a good questionnaire? [Online]. Available at: https://www.formaloo.com/blog/what-is-a-good-questionnaire-everything-you-need-to-know (Accessed: 12 January 2026).</a:t>
            </a:r>
            <a:br>
              <a:rPr lang="en-GB" sz="1400" b="1" dirty="0">
                <a:solidFill>
                  <a:schemeClr val="bg1"/>
                </a:solidFill>
              </a:rPr>
            </a:br>
            <a:br>
              <a:rPr lang="en-GB" sz="1400" b="1" dirty="0">
                <a:solidFill>
                  <a:schemeClr val="bg1"/>
                </a:solidFill>
              </a:rPr>
            </a:br>
            <a:r>
              <a:rPr lang="en-GB" sz="1400" b="1" dirty="0" err="1">
                <a:solidFill>
                  <a:schemeClr val="bg1"/>
                </a:solidFill>
              </a:rPr>
              <a:t>GeoPoll</a:t>
            </a:r>
            <a:r>
              <a:rPr lang="en-GB" sz="1400" b="1" dirty="0">
                <a:solidFill>
                  <a:schemeClr val="bg1"/>
                </a:solidFill>
              </a:rPr>
              <a:t> (2025)Likert scales: Examples and definition [Online]. Available at: https://www.geopoll.com/blog/likert-scale-examples-definition/ (Accessed: 12 January 2026).</a:t>
            </a:r>
            <a:br>
              <a:rPr lang="en-GB" sz="1400" b="1" dirty="0">
                <a:solidFill>
                  <a:schemeClr val="bg1"/>
                </a:solidFill>
              </a:rPr>
            </a:br>
            <a:br>
              <a:rPr lang="en-GB" sz="1400" b="1" dirty="0">
                <a:solidFill>
                  <a:schemeClr val="bg1"/>
                </a:solidFill>
              </a:rPr>
            </a:br>
            <a:r>
              <a:rPr lang="en-GB" sz="1400" b="1" dirty="0">
                <a:solidFill>
                  <a:schemeClr val="bg1"/>
                </a:solidFill>
              </a:rPr>
              <a:t>McLeod, S. (2025)Constructivism: Learners construct knowledge rather than passively receive information [Illustration]. </a:t>
            </a:r>
            <a:r>
              <a:rPr lang="en-GB" sz="1400" b="1" dirty="0" err="1">
                <a:solidFill>
                  <a:schemeClr val="bg1"/>
                </a:solidFill>
              </a:rPr>
              <a:t>SimplyPsychology</a:t>
            </a:r>
            <a:r>
              <a:rPr lang="en-GB" sz="1400" b="1" dirty="0">
                <a:solidFill>
                  <a:schemeClr val="bg1"/>
                </a:solidFill>
              </a:rPr>
              <a:t>. Available at: https://www.simplypsychology.org/constructivism.html (Accessed: 12 January 2026).</a:t>
            </a:r>
            <a:br>
              <a:rPr lang="en-GB" sz="1400" b="1" dirty="0">
                <a:solidFill>
                  <a:schemeClr val="bg1"/>
                </a:solidFill>
              </a:rPr>
            </a:br>
            <a:br>
              <a:rPr lang="en-GB" sz="1400" b="1" dirty="0">
                <a:solidFill>
                  <a:schemeClr val="bg1"/>
                </a:solidFill>
              </a:rPr>
            </a:br>
            <a:r>
              <a:rPr lang="en-GB" sz="1400" b="1" dirty="0" err="1">
                <a:solidFill>
                  <a:schemeClr val="bg1"/>
                </a:solidFill>
              </a:rPr>
              <a:t>PaperTrue</a:t>
            </a:r>
            <a:r>
              <a:rPr lang="en-GB" sz="1400" b="1" dirty="0">
                <a:solidFill>
                  <a:schemeClr val="bg1"/>
                </a:solidFill>
              </a:rPr>
              <a:t> (2024)Sampling in research [Online]. Available at: https://www.papertrue.com/blog/sampling-methods/ (Accessed: 21 January 2026).Teacher Toolkit (2015)Teacher stress and workload [Photograph]. Available at: https://www.teachertoolkit.co.uk (Accessed: 21 December 2025).</a:t>
            </a:r>
            <a:br>
              <a:rPr lang="en-GB" sz="1400" b="1" dirty="0">
                <a:solidFill>
                  <a:schemeClr val="bg1"/>
                </a:solidFill>
              </a:rPr>
            </a:br>
            <a:br>
              <a:rPr lang="en-GB" sz="1400" b="1" dirty="0">
                <a:solidFill>
                  <a:schemeClr val="bg1"/>
                </a:solidFill>
              </a:rPr>
            </a:br>
            <a:r>
              <a:rPr lang="en-GB" sz="1400" b="1" dirty="0">
                <a:solidFill>
                  <a:schemeClr val="bg1"/>
                </a:solidFill>
              </a:rPr>
              <a:t>Wales News Service (2016)My Primary School is at the Museum [Photograph]. Available at: https://www.garbersjames.com/portfolio-item/my-primary-school-is-at-the-museum/ (Accessed: 18 December 2025).</a:t>
            </a:r>
            <a:br>
              <a:rPr lang="en-GB" sz="1400" b="1" dirty="0">
                <a:solidFill>
                  <a:schemeClr val="bg1"/>
                </a:solidFill>
              </a:rPr>
            </a:br>
            <a:br>
              <a:rPr lang="en-GB" sz="1400" b="1" dirty="0">
                <a:solidFill>
                  <a:schemeClr val="bg1"/>
                </a:solidFill>
              </a:rPr>
            </a:br>
            <a:r>
              <a:rPr lang="en-GB" sz="1400" b="1" dirty="0">
                <a:solidFill>
                  <a:schemeClr val="bg1"/>
                </a:solidFill>
              </a:rPr>
              <a:t>Welsh Government (2020) Curriculum for Wales guidance [Cover image]. Cardiff: Welsh Government. Available at: https://hwb.gov.wales/curriculum-for-wales (Accessed: 6 January 2026).</a:t>
            </a:r>
            <a:endParaRPr lang="en-GB" sz="1400" dirty="0">
              <a:solidFill>
                <a:schemeClr val="bg1"/>
              </a:solidFill>
            </a:endParaRPr>
          </a:p>
        </p:txBody>
      </p:sp>
    </p:spTree>
    <p:extLst>
      <p:ext uri="{BB962C8B-B14F-4D97-AF65-F5344CB8AC3E}">
        <p14:creationId xmlns:p14="http://schemas.microsoft.com/office/powerpoint/2010/main" val="4252273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7ADD1-6455-A706-0883-89E5CCFF7B9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2051AAF-F517-C30F-4022-A61788C239BA}"/>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3" name="TextBox 3">
            <a:extLst>
              <a:ext uri="{FF2B5EF4-FFF2-40B4-BE49-F238E27FC236}">
                <a16:creationId xmlns:a16="http://schemas.microsoft.com/office/drawing/2014/main" id="{513D8C3B-BCE5-0937-813B-7425EBA7EDFB}"/>
              </a:ext>
            </a:extLst>
          </p:cNvPr>
          <p:cNvSpPr txBox="1"/>
          <p:nvPr/>
        </p:nvSpPr>
        <p:spPr>
          <a:xfrm>
            <a:off x="609600" y="-45252"/>
            <a:ext cx="10738919" cy="1015984"/>
          </a:xfrm>
          <a:prstGeom prst="rect">
            <a:avLst/>
          </a:prstGeom>
        </p:spPr>
        <p:txBody>
          <a:bodyPr lIns="0" tIns="0" rIns="0" bIns="0" rtlCol="0" anchor="t">
            <a:spAutoFit/>
          </a:bodyPr>
          <a:lstStyle/>
          <a:p>
            <a:pPr marL="0" lvl="0" indent="0" algn="l">
              <a:lnSpc>
                <a:spcPts val="8499"/>
              </a:lnSpc>
            </a:pPr>
            <a:r>
              <a:rPr lang="en-US" sz="4800" spc="849" dirty="0">
                <a:solidFill>
                  <a:srgbClr val="FFFFFF"/>
                </a:solidFill>
                <a:latin typeface="Kermit" panose="020F0503040000060003" pitchFamily="34" charset="0"/>
                <a:ea typeface="Anca Coder"/>
                <a:cs typeface="Anca Coder"/>
                <a:sym typeface="Anca Coder"/>
              </a:rPr>
              <a:t>AI Acknowledgement</a:t>
            </a:r>
          </a:p>
        </p:txBody>
      </p:sp>
      <p:sp>
        <p:nvSpPr>
          <p:cNvPr id="10" name="Freeform 10">
            <a:extLst>
              <a:ext uri="{FF2B5EF4-FFF2-40B4-BE49-F238E27FC236}">
                <a16:creationId xmlns:a16="http://schemas.microsoft.com/office/drawing/2014/main" id="{A2AC4B1A-626A-44B6-496C-05A9D0423477}"/>
              </a:ext>
            </a:extLst>
          </p:cNvPr>
          <p:cNvSpPr/>
          <p:nvPr/>
        </p:nvSpPr>
        <p:spPr>
          <a:xfrm rot="343575">
            <a:off x="-894099" y="8162792"/>
            <a:ext cx="19618997" cy="6756292"/>
          </a:xfrm>
          <a:custGeom>
            <a:avLst/>
            <a:gdLst/>
            <a:ahLst/>
            <a:cxnLst/>
            <a:rect l="l" t="t" r="r" b="b"/>
            <a:pathLst>
              <a:path w="19618997" h="6756292">
                <a:moveTo>
                  <a:pt x="0" y="0"/>
                </a:moveTo>
                <a:lnTo>
                  <a:pt x="19618997" y="0"/>
                </a:lnTo>
                <a:lnTo>
                  <a:pt x="19618997" y="6756292"/>
                </a:lnTo>
                <a:lnTo>
                  <a:pt x="0" y="6756292"/>
                </a:lnTo>
                <a:lnTo>
                  <a:pt x="0" y="0"/>
                </a:lnTo>
                <a:close/>
              </a:path>
            </a:pathLst>
          </a:custGeom>
          <a:blipFill>
            <a:blip r:embed="rId4"/>
            <a:stretch>
              <a:fillRect/>
            </a:stretch>
          </a:blipFill>
        </p:spPr>
        <p:txBody>
          <a:bodyPr/>
          <a:lstStyle/>
          <a:p>
            <a:endParaRPr lang="en-GB"/>
          </a:p>
        </p:txBody>
      </p:sp>
      <p:sp>
        <p:nvSpPr>
          <p:cNvPr id="41" name="AutoShape 41">
            <a:extLst>
              <a:ext uri="{FF2B5EF4-FFF2-40B4-BE49-F238E27FC236}">
                <a16:creationId xmlns:a16="http://schemas.microsoft.com/office/drawing/2014/main" id="{D6FCEECB-013E-287F-F633-BE1CB68EADD8}"/>
              </a:ext>
            </a:extLst>
          </p:cNvPr>
          <p:cNvSpPr/>
          <p:nvPr/>
        </p:nvSpPr>
        <p:spPr>
          <a:xfrm>
            <a:off x="8915400" y="571499"/>
            <a:ext cx="9372600" cy="45863"/>
          </a:xfrm>
          <a:prstGeom prst="line">
            <a:avLst/>
          </a:prstGeom>
          <a:ln w="76200" cap="flat">
            <a:solidFill>
              <a:srgbClr val="FFFFFF"/>
            </a:solidFill>
            <a:prstDash val="solid"/>
            <a:headEnd type="none" w="sm" len="sm"/>
            <a:tailEnd type="none" w="sm" len="sm"/>
          </a:ln>
        </p:spPr>
        <p:txBody>
          <a:bodyPr/>
          <a:lstStyle/>
          <a:p>
            <a:endParaRPr lang="en-GB"/>
          </a:p>
        </p:txBody>
      </p:sp>
      <p:grpSp>
        <p:nvGrpSpPr>
          <p:cNvPr id="4" name="Group 4">
            <a:extLst>
              <a:ext uri="{FF2B5EF4-FFF2-40B4-BE49-F238E27FC236}">
                <a16:creationId xmlns:a16="http://schemas.microsoft.com/office/drawing/2014/main" id="{AF180310-467E-92E3-5AC9-DABE364226E0}"/>
              </a:ext>
            </a:extLst>
          </p:cNvPr>
          <p:cNvGrpSpPr/>
          <p:nvPr/>
        </p:nvGrpSpPr>
        <p:grpSpPr>
          <a:xfrm>
            <a:off x="359882" y="1163271"/>
            <a:ext cx="17644881" cy="8159925"/>
            <a:chOff x="0" y="0"/>
            <a:chExt cx="4383544" cy="1933047"/>
          </a:xfrm>
        </p:grpSpPr>
        <p:sp>
          <p:nvSpPr>
            <p:cNvPr id="5" name="Freeform 5">
              <a:extLst>
                <a:ext uri="{FF2B5EF4-FFF2-40B4-BE49-F238E27FC236}">
                  <a16:creationId xmlns:a16="http://schemas.microsoft.com/office/drawing/2014/main" id="{ADA7F2C5-43DE-0B3C-A3B5-47921A800F1E}"/>
                </a:ext>
              </a:extLst>
            </p:cNvPr>
            <p:cNvSpPr/>
            <p:nvPr/>
          </p:nvSpPr>
          <p:spPr>
            <a:xfrm>
              <a:off x="0" y="0"/>
              <a:ext cx="4383544" cy="1933047"/>
            </a:xfrm>
            <a:custGeom>
              <a:avLst/>
              <a:gdLst/>
              <a:ahLst/>
              <a:cxnLst/>
              <a:rect l="l" t="t" r="r" b="b"/>
              <a:pathLst>
                <a:path w="4383544" h="1933047">
                  <a:moveTo>
                    <a:pt x="29305" y="0"/>
                  </a:moveTo>
                  <a:lnTo>
                    <a:pt x="4354239" y="0"/>
                  </a:lnTo>
                  <a:cubicBezTo>
                    <a:pt x="4362011" y="0"/>
                    <a:pt x="4369465" y="3087"/>
                    <a:pt x="4374961" y="8583"/>
                  </a:cubicBezTo>
                  <a:cubicBezTo>
                    <a:pt x="4380457" y="14079"/>
                    <a:pt x="4383544" y="21533"/>
                    <a:pt x="4383544" y="29305"/>
                  </a:cubicBezTo>
                  <a:lnTo>
                    <a:pt x="4383544" y="1903742"/>
                  </a:lnTo>
                  <a:cubicBezTo>
                    <a:pt x="4383544" y="1919926"/>
                    <a:pt x="4370424" y="1933047"/>
                    <a:pt x="4354239" y="1933047"/>
                  </a:cubicBezTo>
                  <a:lnTo>
                    <a:pt x="29305" y="1933047"/>
                  </a:lnTo>
                  <a:cubicBezTo>
                    <a:pt x="21533" y="1933047"/>
                    <a:pt x="14079" y="1929959"/>
                    <a:pt x="8583" y="1924463"/>
                  </a:cubicBezTo>
                  <a:cubicBezTo>
                    <a:pt x="3087" y="1918968"/>
                    <a:pt x="0" y="1911514"/>
                    <a:pt x="0" y="1903742"/>
                  </a:cubicBezTo>
                  <a:lnTo>
                    <a:pt x="0" y="29305"/>
                  </a:lnTo>
                  <a:cubicBezTo>
                    <a:pt x="0" y="13120"/>
                    <a:pt x="13120" y="0"/>
                    <a:pt x="29305"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6" name="TextBox 6">
              <a:extLst>
                <a:ext uri="{FF2B5EF4-FFF2-40B4-BE49-F238E27FC236}">
                  <a16:creationId xmlns:a16="http://schemas.microsoft.com/office/drawing/2014/main" id="{5A3C7ECD-4039-957E-CDBE-DEB8203A950B}"/>
                </a:ext>
              </a:extLst>
            </p:cNvPr>
            <p:cNvSpPr txBox="1"/>
            <p:nvPr/>
          </p:nvSpPr>
          <p:spPr>
            <a:xfrm>
              <a:off x="0" y="-38100"/>
              <a:ext cx="4383544" cy="1971147"/>
            </a:xfrm>
            <a:prstGeom prst="rect">
              <a:avLst/>
            </a:prstGeom>
          </p:spPr>
          <p:txBody>
            <a:bodyPr lIns="50800" tIns="50800" rIns="50800" bIns="50800" rtlCol="0" anchor="ctr"/>
            <a:lstStyle/>
            <a:p>
              <a:pPr algn="ctr">
                <a:lnSpc>
                  <a:spcPts val="2940"/>
                </a:lnSpc>
              </a:pPr>
              <a:endParaRPr/>
            </a:p>
          </p:txBody>
        </p:sp>
      </p:grpSp>
      <p:sp>
        <p:nvSpPr>
          <p:cNvPr id="7" name="TextBox 6">
            <a:extLst>
              <a:ext uri="{FF2B5EF4-FFF2-40B4-BE49-F238E27FC236}">
                <a16:creationId xmlns:a16="http://schemas.microsoft.com/office/drawing/2014/main" id="{F4F15600-B89C-286F-94D2-99B8395755A8}"/>
              </a:ext>
            </a:extLst>
          </p:cNvPr>
          <p:cNvSpPr txBox="1"/>
          <p:nvPr/>
        </p:nvSpPr>
        <p:spPr>
          <a:xfrm>
            <a:off x="686022" y="2232238"/>
            <a:ext cx="16992600" cy="4606582"/>
          </a:xfrm>
          <a:prstGeom prst="rect">
            <a:avLst/>
          </a:prstGeom>
          <a:noFill/>
        </p:spPr>
        <p:txBody>
          <a:bodyPr wrap="square">
            <a:spAutoFit/>
          </a:bodyPr>
          <a:lstStyle/>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I acknowledge the use of Chat GPT in December 2025 and January 2026 for research purposes.  I used the prompt(s): </a:t>
            </a:r>
          </a:p>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1. Have there been any articles or papers published in the last three months linking teacher wellbeing and educational visits please? Search worldwide. Real sources only.</a:t>
            </a:r>
          </a:p>
          <a:p>
            <a:pPr>
              <a:lnSpc>
                <a:spcPct val="115000"/>
              </a:lnSpc>
              <a:spcAft>
                <a:spcPts val="800"/>
              </a:spcAft>
              <a:buNone/>
            </a:pP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2</a:t>
            </a: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 Can you find any ESTYN reports linking school visits and teacher wellbeing please published in th</a:t>
            </a: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e last three months</a:t>
            </a: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buNone/>
            </a:pP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3. Are there any new papers relating to Curriculum for Wales and the autonomy it is giving teachers?</a:t>
            </a:r>
          </a:p>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4. </a:t>
            </a: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Give a clear definition of reliability and validity in research context please.</a:t>
            </a:r>
            <a:endPar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5</a:t>
            </a: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 Please check my references are in correct Harvard </a:t>
            </a: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style and alphabetised</a:t>
            </a:r>
          </a:p>
          <a:p>
            <a:pPr>
              <a:lnSpc>
                <a:spcPct val="115000"/>
              </a:lnSpc>
              <a:spcAft>
                <a:spcPts val="800"/>
              </a:spcAft>
              <a:buNone/>
            </a:pPr>
            <a:r>
              <a:rPr lang="en-GB" kern="100" dirty="0">
                <a:solidFill>
                  <a:schemeClr val="bg1"/>
                </a:solidFill>
                <a:latin typeface="Aptos" panose="020B0004020202020204" pitchFamily="34" charset="0"/>
                <a:ea typeface="DengXian" panose="02010600030101010101" pitchFamily="2" charset="-122"/>
                <a:cs typeface="Arial" panose="020B0604020202020204" pitchFamily="34" charset="0"/>
              </a:rPr>
              <a:t>6. Please read my script and check for repetition and any obvious errors. </a:t>
            </a: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 </a:t>
            </a:r>
          </a:p>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text as my own work. </a:t>
            </a:r>
          </a:p>
          <a:p>
            <a:pPr>
              <a:lnSpc>
                <a:spcPct val="115000"/>
              </a:lnSpc>
              <a:spcAft>
                <a:spcPts val="800"/>
              </a:spcAft>
              <a:buNone/>
            </a:pPr>
            <a:r>
              <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rPr>
              <a:t>I confirm that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9481454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999" b="-10999"/>
            </a:stretch>
          </a:blipFill>
        </p:spPr>
        <p:txBody>
          <a:bodyPr/>
          <a:lstStyle/>
          <a:p>
            <a:endParaRPr lang="en-GB"/>
          </a:p>
        </p:txBody>
      </p:sp>
      <p:sp>
        <p:nvSpPr>
          <p:cNvPr id="3" name="Freeform 3"/>
          <p:cNvSpPr/>
          <p:nvPr/>
        </p:nvSpPr>
        <p:spPr>
          <a:xfrm rot="-9886699" flipH="1">
            <a:off x="-1432402" y="7759877"/>
            <a:ext cx="12893992" cy="4230841"/>
          </a:xfrm>
          <a:custGeom>
            <a:avLst/>
            <a:gdLst/>
            <a:ahLst/>
            <a:cxnLst/>
            <a:rect l="l" t="t" r="r" b="b"/>
            <a:pathLst>
              <a:path w="12893992" h="4230841">
                <a:moveTo>
                  <a:pt x="12893991" y="0"/>
                </a:moveTo>
                <a:lnTo>
                  <a:pt x="0" y="0"/>
                </a:lnTo>
                <a:lnTo>
                  <a:pt x="0" y="4230842"/>
                </a:lnTo>
                <a:lnTo>
                  <a:pt x="12893991" y="4230842"/>
                </a:lnTo>
                <a:lnTo>
                  <a:pt x="12893991" y="0"/>
                </a:lnTo>
                <a:close/>
              </a:path>
            </a:pathLst>
          </a:custGeom>
          <a:blipFill>
            <a:blip r:embed="rId4"/>
            <a:stretch>
              <a:fillRect/>
            </a:stretch>
          </a:blipFill>
        </p:spPr>
        <p:txBody>
          <a:bodyPr/>
          <a:lstStyle/>
          <a:p>
            <a:endParaRPr lang="en-GB"/>
          </a:p>
        </p:txBody>
      </p:sp>
      <p:grpSp>
        <p:nvGrpSpPr>
          <p:cNvPr id="4" name="Group 4"/>
          <p:cNvGrpSpPr/>
          <p:nvPr/>
        </p:nvGrpSpPr>
        <p:grpSpPr>
          <a:xfrm>
            <a:off x="799746" y="3667014"/>
            <a:ext cx="14187526" cy="4322735"/>
            <a:chOff x="0" y="0"/>
            <a:chExt cx="3736632" cy="1138498"/>
          </a:xfrm>
        </p:grpSpPr>
        <p:sp>
          <p:nvSpPr>
            <p:cNvPr id="5" name="Freeform 5"/>
            <p:cNvSpPr/>
            <p:nvPr/>
          </p:nvSpPr>
          <p:spPr>
            <a:xfrm>
              <a:off x="0" y="0"/>
              <a:ext cx="3736632" cy="1138498"/>
            </a:xfrm>
            <a:custGeom>
              <a:avLst/>
              <a:gdLst/>
              <a:ahLst/>
              <a:cxnLst/>
              <a:rect l="l" t="t" r="r" b="b"/>
              <a:pathLst>
                <a:path w="3736632" h="1138498">
                  <a:moveTo>
                    <a:pt x="34378" y="0"/>
                  </a:moveTo>
                  <a:lnTo>
                    <a:pt x="3702254" y="0"/>
                  </a:lnTo>
                  <a:cubicBezTo>
                    <a:pt x="3721241" y="0"/>
                    <a:pt x="3736632" y="15392"/>
                    <a:pt x="3736632" y="34378"/>
                  </a:cubicBezTo>
                  <a:lnTo>
                    <a:pt x="3736632" y="1104120"/>
                  </a:lnTo>
                  <a:cubicBezTo>
                    <a:pt x="3736632" y="1123106"/>
                    <a:pt x="3721241" y="1138498"/>
                    <a:pt x="3702254" y="1138498"/>
                  </a:cubicBezTo>
                  <a:lnTo>
                    <a:pt x="34378" y="1138498"/>
                  </a:lnTo>
                  <a:cubicBezTo>
                    <a:pt x="15392" y="1138498"/>
                    <a:pt x="0" y="1123106"/>
                    <a:pt x="0" y="1104120"/>
                  </a:cubicBezTo>
                  <a:lnTo>
                    <a:pt x="0" y="34378"/>
                  </a:lnTo>
                  <a:cubicBezTo>
                    <a:pt x="0" y="15392"/>
                    <a:pt x="15392" y="0"/>
                    <a:pt x="34378"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6" name="TextBox 6"/>
            <p:cNvSpPr txBox="1"/>
            <p:nvPr/>
          </p:nvSpPr>
          <p:spPr>
            <a:xfrm>
              <a:off x="0" y="-38100"/>
              <a:ext cx="3736632" cy="1176598"/>
            </a:xfrm>
            <a:prstGeom prst="rect">
              <a:avLst/>
            </a:prstGeom>
          </p:spPr>
          <p:txBody>
            <a:bodyPr lIns="50800" tIns="50800" rIns="50800" bIns="50800" rtlCol="0" anchor="ctr"/>
            <a:lstStyle/>
            <a:p>
              <a:pPr algn="ctr">
                <a:lnSpc>
                  <a:spcPts val="2940"/>
                </a:lnSpc>
              </a:pPr>
              <a:endParaRPr/>
            </a:p>
          </p:txBody>
        </p:sp>
      </p:grpSp>
      <p:grpSp>
        <p:nvGrpSpPr>
          <p:cNvPr id="7" name="Group 7"/>
          <p:cNvGrpSpPr/>
          <p:nvPr/>
        </p:nvGrpSpPr>
        <p:grpSpPr>
          <a:xfrm>
            <a:off x="1069689" y="4053580"/>
            <a:ext cx="13546848" cy="3549602"/>
            <a:chOff x="0" y="0"/>
            <a:chExt cx="3567894" cy="934875"/>
          </a:xfrm>
        </p:grpSpPr>
        <p:sp>
          <p:nvSpPr>
            <p:cNvPr id="8" name="Freeform 8"/>
            <p:cNvSpPr/>
            <p:nvPr/>
          </p:nvSpPr>
          <p:spPr>
            <a:xfrm>
              <a:off x="0" y="0"/>
              <a:ext cx="3567894" cy="934875"/>
            </a:xfrm>
            <a:custGeom>
              <a:avLst/>
              <a:gdLst/>
              <a:ahLst/>
              <a:cxnLst/>
              <a:rect l="l" t="t" r="r" b="b"/>
              <a:pathLst>
                <a:path w="3567894" h="934875">
                  <a:moveTo>
                    <a:pt x="29146" y="0"/>
                  </a:moveTo>
                  <a:lnTo>
                    <a:pt x="3538748" y="0"/>
                  </a:lnTo>
                  <a:cubicBezTo>
                    <a:pt x="3546478" y="0"/>
                    <a:pt x="3553892" y="3071"/>
                    <a:pt x="3559358" y="8537"/>
                  </a:cubicBezTo>
                  <a:cubicBezTo>
                    <a:pt x="3564823" y="14003"/>
                    <a:pt x="3567894" y="21416"/>
                    <a:pt x="3567894" y="29146"/>
                  </a:cubicBezTo>
                  <a:lnTo>
                    <a:pt x="3567894" y="905729"/>
                  </a:lnTo>
                  <a:cubicBezTo>
                    <a:pt x="3567894" y="921825"/>
                    <a:pt x="3554845" y="934875"/>
                    <a:pt x="3538748" y="934875"/>
                  </a:cubicBezTo>
                  <a:lnTo>
                    <a:pt x="29146" y="934875"/>
                  </a:lnTo>
                  <a:cubicBezTo>
                    <a:pt x="13049" y="934875"/>
                    <a:pt x="0" y="921825"/>
                    <a:pt x="0" y="905729"/>
                  </a:cubicBezTo>
                  <a:lnTo>
                    <a:pt x="0" y="29146"/>
                  </a:lnTo>
                  <a:cubicBezTo>
                    <a:pt x="0" y="13049"/>
                    <a:pt x="13049" y="0"/>
                    <a:pt x="29146" y="0"/>
                  </a:cubicBezTo>
                  <a:close/>
                </a:path>
              </a:pathLst>
            </a:custGeom>
            <a:solidFill>
              <a:srgbClr val="D8E3E7">
                <a:alpha val="29804"/>
              </a:srgbClr>
            </a:solidFill>
            <a:ln cap="rnd">
              <a:noFill/>
              <a:prstDash val="solid"/>
              <a:round/>
            </a:ln>
          </p:spPr>
          <p:txBody>
            <a:bodyPr/>
            <a:lstStyle/>
            <a:p>
              <a:endParaRPr lang="en-GB"/>
            </a:p>
          </p:txBody>
        </p:sp>
        <p:sp>
          <p:nvSpPr>
            <p:cNvPr id="9" name="TextBox 9"/>
            <p:cNvSpPr txBox="1"/>
            <p:nvPr/>
          </p:nvSpPr>
          <p:spPr>
            <a:xfrm>
              <a:off x="0" y="-38100"/>
              <a:ext cx="3567894" cy="972975"/>
            </a:xfrm>
            <a:prstGeom prst="rect">
              <a:avLst/>
            </a:prstGeom>
          </p:spPr>
          <p:txBody>
            <a:bodyPr lIns="50800" tIns="50800" rIns="50800" bIns="50800" rtlCol="0" anchor="ctr"/>
            <a:lstStyle/>
            <a:p>
              <a:pPr algn="ctr">
                <a:lnSpc>
                  <a:spcPts val="2940"/>
                </a:lnSpc>
              </a:pPr>
              <a:endParaRPr/>
            </a:p>
          </p:txBody>
        </p:sp>
      </p:grpSp>
      <p:sp>
        <p:nvSpPr>
          <p:cNvPr id="13" name="TextBox 13"/>
          <p:cNvSpPr txBox="1"/>
          <p:nvPr/>
        </p:nvSpPr>
        <p:spPr>
          <a:xfrm>
            <a:off x="2057400" y="5214002"/>
            <a:ext cx="13546847" cy="1595117"/>
          </a:xfrm>
          <a:prstGeom prst="rect">
            <a:avLst/>
          </a:prstGeom>
        </p:spPr>
        <p:txBody>
          <a:bodyPr wrap="square" lIns="0" tIns="0" rIns="0" bIns="0" rtlCol="0" anchor="t">
            <a:spAutoFit/>
          </a:bodyPr>
          <a:lstStyle/>
          <a:p>
            <a:pPr marL="0" lvl="0" indent="0" algn="l">
              <a:lnSpc>
                <a:spcPts val="12000"/>
              </a:lnSpc>
            </a:pPr>
            <a:r>
              <a:rPr lang="en-US" sz="12000" spc="1200" dirty="0" err="1">
                <a:solidFill>
                  <a:srgbClr val="FFFFFF"/>
                </a:solidFill>
                <a:latin typeface="Kermit Extrabold Condensed" panose="020F0502020204030204" pitchFamily="34" charset="0"/>
                <a:ea typeface="Anca Coder"/>
                <a:cs typeface="Anca Coder"/>
                <a:sym typeface="Anca Coder"/>
              </a:rPr>
              <a:t>Diolch</a:t>
            </a:r>
            <a:r>
              <a:rPr lang="en-US" sz="12000" spc="1200" dirty="0">
                <a:solidFill>
                  <a:srgbClr val="FFFFFF"/>
                </a:solidFill>
                <a:latin typeface="Kermit Extrabold Condensed" panose="020F0502020204030204" pitchFamily="34" charset="0"/>
                <a:ea typeface="Anca Coder"/>
                <a:cs typeface="Anca Coder"/>
                <a:sym typeface="Anca Coder"/>
              </a:rPr>
              <a:t>, </a:t>
            </a:r>
            <a:r>
              <a:rPr lang="en-US" sz="12000" spc="1200" dirty="0" err="1">
                <a:solidFill>
                  <a:srgbClr val="FFFFFF"/>
                </a:solidFill>
                <a:latin typeface="Kermit Extrabold Condensed" panose="020F0502020204030204" pitchFamily="34" charset="0"/>
                <a:ea typeface="Anca Coder"/>
                <a:cs typeface="Anca Coder"/>
                <a:sym typeface="Anca Coder"/>
              </a:rPr>
              <a:t>yn</a:t>
            </a:r>
            <a:r>
              <a:rPr lang="en-US" sz="12000" spc="1200" dirty="0">
                <a:solidFill>
                  <a:srgbClr val="FFFFFF"/>
                </a:solidFill>
                <a:latin typeface="Kermit Extrabold Condensed" panose="020F0502020204030204" pitchFamily="34" charset="0"/>
                <a:ea typeface="Anca Coder"/>
                <a:cs typeface="Anca Coder"/>
                <a:sym typeface="Anca Coder"/>
              </a:rPr>
              <a:t> </a:t>
            </a:r>
            <a:r>
              <a:rPr lang="en-US" sz="12000" spc="1200" dirty="0" err="1">
                <a:solidFill>
                  <a:srgbClr val="FFFFFF"/>
                </a:solidFill>
                <a:latin typeface="Kermit Extrabold Condensed" panose="020F0502020204030204" pitchFamily="34" charset="0"/>
                <a:ea typeface="Anca Coder"/>
                <a:cs typeface="Anca Coder"/>
                <a:sym typeface="Anca Coder"/>
              </a:rPr>
              <a:t>fawr</a:t>
            </a:r>
            <a:endParaRPr lang="en-US" sz="12000" spc="1200" dirty="0">
              <a:solidFill>
                <a:srgbClr val="FFFFFF"/>
              </a:solidFill>
              <a:latin typeface="Kermit Extrabold Condensed" panose="020F0502020204030204" pitchFamily="34" charset="0"/>
              <a:ea typeface="Anca Coder"/>
              <a:cs typeface="Anca Coder"/>
              <a:sym typeface="Anca Coder"/>
            </a:endParaRPr>
          </a:p>
        </p:txBody>
      </p:sp>
      <p:sp>
        <p:nvSpPr>
          <p:cNvPr id="15" name="Freeform 15"/>
          <p:cNvSpPr/>
          <p:nvPr/>
        </p:nvSpPr>
        <p:spPr>
          <a:xfrm rot="-514106">
            <a:off x="-1145947" y="-2142111"/>
            <a:ext cx="12697260" cy="4166289"/>
          </a:xfrm>
          <a:custGeom>
            <a:avLst/>
            <a:gdLst/>
            <a:ahLst/>
            <a:cxnLst/>
            <a:rect l="l" t="t" r="r" b="b"/>
            <a:pathLst>
              <a:path w="12697260" h="4166289">
                <a:moveTo>
                  <a:pt x="0" y="0"/>
                </a:moveTo>
                <a:lnTo>
                  <a:pt x="12697261" y="0"/>
                </a:lnTo>
                <a:lnTo>
                  <a:pt x="12697261" y="4166289"/>
                </a:lnTo>
                <a:lnTo>
                  <a:pt x="0" y="4166289"/>
                </a:lnTo>
                <a:lnTo>
                  <a:pt x="0" y="0"/>
                </a:lnTo>
                <a:close/>
              </a:path>
            </a:pathLst>
          </a:custGeom>
          <a:blipFill>
            <a:blip r:embed="rId4"/>
            <a:stretch>
              <a:fillRect/>
            </a:stretch>
          </a:blipFill>
        </p:spPr>
        <p:txBody>
          <a:bodyPr/>
          <a:lstStyle/>
          <a:p>
            <a:endParaRPr lang="en-GB"/>
          </a:p>
        </p:txBody>
      </p:sp>
      <p:sp>
        <p:nvSpPr>
          <p:cNvPr id="16" name="Freeform 16"/>
          <p:cNvSpPr/>
          <p:nvPr/>
        </p:nvSpPr>
        <p:spPr>
          <a:xfrm rot="-5400000">
            <a:off x="11835374" y="3196939"/>
            <a:ext cx="10508659" cy="3671463"/>
          </a:xfrm>
          <a:custGeom>
            <a:avLst/>
            <a:gdLst/>
            <a:ahLst/>
            <a:cxnLst/>
            <a:rect l="l" t="t" r="r" b="b"/>
            <a:pathLst>
              <a:path w="10508659" h="3671463">
                <a:moveTo>
                  <a:pt x="0" y="0"/>
                </a:moveTo>
                <a:lnTo>
                  <a:pt x="10508659" y="0"/>
                </a:lnTo>
                <a:lnTo>
                  <a:pt x="10508659" y="3671463"/>
                </a:lnTo>
                <a:lnTo>
                  <a:pt x="0" y="3671463"/>
                </a:lnTo>
                <a:lnTo>
                  <a:pt x="0" y="0"/>
                </a:lnTo>
                <a:close/>
              </a:path>
            </a:pathLst>
          </a:custGeom>
          <a:blipFill>
            <a:blip r:embed="rId5"/>
            <a:stretch>
              <a:fillRect/>
            </a:stretch>
          </a:blipFill>
        </p:spPr>
        <p:txBody>
          <a:bodyPr/>
          <a:lstStyle/>
          <a:p>
            <a:endParaRPr lang="en-GB"/>
          </a:p>
        </p:txBody>
      </p:sp>
      <p:grpSp>
        <p:nvGrpSpPr>
          <p:cNvPr id="17" name="Group 17"/>
          <p:cNvGrpSpPr/>
          <p:nvPr/>
        </p:nvGrpSpPr>
        <p:grpSpPr>
          <a:xfrm>
            <a:off x="5537499" y="2297251"/>
            <a:ext cx="9449773" cy="1146998"/>
            <a:chOff x="0" y="0"/>
            <a:chExt cx="15990256" cy="1940871"/>
          </a:xfrm>
        </p:grpSpPr>
        <p:sp>
          <p:nvSpPr>
            <p:cNvPr id="18" name="Freeform 18"/>
            <p:cNvSpPr/>
            <p:nvPr/>
          </p:nvSpPr>
          <p:spPr>
            <a:xfrm>
              <a:off x="0" y="0"/>
              <a:ext cx="15990255" cy="1940871"/>
            </a:xfrm>
            <a:custGeom>
              <a:avLst/>
              <a:gdLst/>
              <a:ahLst/>
              <a:cxnLst/>
              <a:rect l="l" t="t" r="r" b="b"/>
              <a:pathLst>
                <a:path w="15990255" h="1940871">
                  <a:moveTo>
                    <a:pt x="22120" y="0"/>
                  </a:moveTo>
                  <a:lnTo>
                    <a:pt x="15968135" y="0"/>
                  </a:lnTo>
                  <a:cubicBezTo>
                    <a:pt x="15974002" y="0"/>
                    <a:pt x="15979628" y="2331"/>
                    <a:pt x="15983776" y="6479"/>
                  </a:cubicBezTo>
                  <a:cubicBezTo>
                    <a:pt x="15987925" y="10627"/>
                    <a:pt x="15990255" y="16254"/>
                    <a:pt x="15990255" y="22120"/>
                  </a:cubicBezTo>
                  <a:lnTo>
                    <a:pt x="15990255" y="1918751"/>
                  </a:lnTo>
                  <a:cubicBezTo>
                    <a:pt x="15990255" y="1924617"/>
                    <a:pt x="15987925" y="1930244"/>
                    <a:pt x="15983776" y="1934392"/>
                  </a:cubicBezTo>
                  <a:cubicBezTo>
                    <a:pt x="15979628" y="1938541"/>
                    <a:pt x="15974002" y="1940871"/>
                    <a:pt x="15968135" y="1940871"/>
                  </a:cubicBezTo>
                  <a:lnTo>
                    <a:pt x="22120" y="1940871"/>
                  </a:lnTo>
                  <a:cubicBezTo>
                    <a:pt x="16254" y="1940871"/>
                    <a:pt x="10627" y="1938541"/>
                    <a:pt x="6479" y="1934392"/>
                  </a:cubicBezTo>
                  <a:cubicBezTo>
                    <a:pt x="2331" y="1930244"/>
                    <a:pt x="0" y="1924617"/>
                    <a:pt x="0" y="1918751"/>
                  </a:cubicBezTo>
                  <a:lnTo>
                    <a:pt x="0" y="22120"/>
                  </a:lnTo>
                  <a:cubicBezTo>
                    <a:pt x="0" y="16254"/>
                    <a:pt x="2331" y="10627"/>
                    <a:pt x="6479" y="6479"/>
                  </a:cubicBezTo>
                  <a:cubicBezTo>
                    <a:pt x="10627" y="2331"/>
                    <a:pt x="16254" y="0"/>
                    <a:pt x="22120" y="0"/>
                  </a:cubicBezTo>
                  <a:close/>
                </a:path>
              </a:pathLst>
            </a:custGeom>
            <a:solidFill>
              <a:srgbClr val="000000">
                <a:alpha val="0"/>
              </a:srgbClr>
            </a:solidFill>
            <a:ln w="76200" cap="rnd">
              <a:solidFill>
                <a:srgbClr val="FFFFFF"/>
              </a:solidFill>
              <a:prstDash val="solid"/>
              <a:round/>
            </a:ln>
          </p:spPr>
          <p:txBody>
            <a:bodyPr/>
            <a:lstStyle/>
            <a:p>
              <a:endParaRPr lang="en-GB"/>
            </a:p>
          </p:txBody>
        </p:sp>
        <p:sp>
          <p:nvSpPr>
            <p:cNvPr id="19" name="TextBox 19"/>
            <p:cNvSpPr txBox="1"/>
            <p:nvPr/>
          </p:nvSpPr>
          <p:spPr>
            <a:xfrm>
              <a:off x="0" y="-38100"/>
              <a:ext cx="15990256" cy="1978971"/>
            </a:xfrm>
            <a:prstGeom prst="rect">
              <a:avLst/>
            </a:prstGeom>
          </p:spPr>
          <p:txBody>
            <a:bodyPr lIns="50800" tIns="50800" rIns="50800" bIns="50800" rtlCol="0" anchor="ctr"/>
            <a:lstStyle/>
            <a:p>
              <a:pPr algn="ctr">
                <a:lnSpc>
                  <a:spcPts val="2940"/>
                </a:lnSpc>
              </a:pPr>
              <a:endParaRPr/>
            </a:p>
          </p:txBody>
        </p:sp>
      </p:grpSp>
      <p:grpSp>
        <p:nvGrpSpPr>
          <p:cNvPr id="20" name="Group 20"/>
          <p:cNvGrpSpPr/>
          <p:nvPr/>
        </p:nvGrpSpPr>
        <p:grpSpPr>
          <a:xfrm>
            <a:off x="5765664" y="2468953"/>
            <a:ext cx="8993444" cy="803594"/>
            <a:chOff x="0" y="0"/>
            <a:chExt cx="15218086" cy="1359786"/>
          </a:xfrm>
        </p:grpSpPr>
        <p:sp>
          <p:nvSpPr>
            <p:cNvPr id="21" name="Freeform 21"/>
            <p:cNvSpPr/>
            <p:nvPr/>
          </p:nvSpPr>
          <p:spPr>
            <a:xfrm>
              <a:off x="0" y="0"/>
              <a:ext cx="15218087" cy="1359786"/>
            </a:xfrm>
            <a:custGeom>
              <a:avLst/>
              <a:gdLst/>
              <a:ahLst/>
              <a:cxnLst/>
              <a:rect l="l" t="t" r="r" b="b"/>
              <a:pathLst>
                <a:path w="15218087" h="1359786">
                  <a:moveTo>
                    <a:pt x="14634" y="0"/>
                  </a:moveTo>
                  <a:lnTo>
                    <a:pt x="15203452" y="0"/>
                  </a:lnTo>
                  <a:cubicBezTo>
                    <a:pt x="15211535" y="0"/>
                    <a:pt x="15218087" y="6552"/>
                    <a:pt x="15218087" y="14634"/>
                  </a:cubicBezTo>
                  <a:lnTo>
                    <a:pt x="15218087" y="1345152"/>
                  </a:lnTo>
                  <a:cubicBezTo>
                    <a:pt x="15218087" y="1353234"/>
                    <a:pt x="15211535" y="1359786"/>
                    <a:pt x="15203452" y="1359786"/>
                  </a:cubicBezTo>
                  <a:lnTo>
                    <a:pt x="14634" y="1359786"/>
                  </a:lnTo>
                  <a:cubicBezTo>
                    <a:pt x="6552" y="1359786"/>
                    <a:pt x="0" y="1353234"/>
                    <a:pt x="0" y="1345152"/>
                  </a:cubicBezTo>
                  <a:lnTo>
                    <a:pt x="0" y="14634"/>
                  </a:lnTo>
                  <a:cubicBezTo>
                    <a:pt x="0" y="6552"/>
                    <a:pt x="6552" y="0"/>
                    <a:pt x="14634" y="0"/>
                  </a:cubicBezTo>
                  <a:close/>
                </a:path>
              </a:pathLst>
            </a:custGeom>
            <a:solidFill>
              <a:srgbClr val="D8E3E7">
                <a:alpha val="29804"/>
              </a:srgbClr>
            </a:solidFill>
            <a:ln cap="sq">
              <a:noFill/>
              <a:prstDash val="solid"/>
              <a:miter/>
            </a:ln>
          </p:spPr>
          <p:txBody>
            <a:bodyPr/>
            <a:lstStyle/>
            <a:p>
              <a:endParaRPr lang="en-GB"/>
            </a:p>
          </p:txBody>
        </p:sp>
        <p:sp>
          <p:nvSpPr>
            <p:cNvPr id="22" name="TextBox 22"/>
            <p:cNvSpPr txBox="1"/>
            <p:nvPr/>
          </p:nvSpPr>
          <p:spPr>
            <a:xfrm>
              <a:off x="0" y="-38100"/>
              <a:ext cx="15218086" cy="1397886"/>
            </a:xfrm>
            <a:prstGeom prst="rect">
              <a:avLst/>
            </a:prstGeom>
          </p:spPr>
          <p:txBody>
            <a:bodyPr lIns="50800" tIns="50800" rIns="50800" bIns="50800" rtlCol="0" anchor="ctr"/>
            <a:lstStyle/>
            <a:p>
              <a:pPr algn="ctr">
                <a:lnSpc>
                  <a:spcPts val="2940"/>
                </a:lnSpc>
              </a:pPr>
              <a:endParaRPr/>
            </a:p>
          </p:txBody>
        </p:sp>
      </p:grpSp>
      <p:sp>
        <p:nvSpPr>
          <p:cNvPr id="23" name="TextBox 23"/>
          <p:cNvSpPr txBox="1"/>
          <p:nvPr/>
        </p:nvSpPr>
        <p:spPr>
          <a:xfrm>
            <a:off x="6180313" y="2635800"/>
            <a:ext cx="8164145" cy="428451"/>
          </a:xfrm>
          <a:prstGeom prst="rect">
            <a:avLst/>
          </a:prstGeom>
        </p:spPr>
        <p:txBody>
          <a:bodyPr lIns="0" tIns="0" rIns="0" bIns="0" rtlCol="0" anchor="t">
            <a:spAutoFit/>
          </a:bodyPr>
          <a:lstStyle/>
          <a:p>
            <a:pPr marL="0" lvl="0" indent="0" algn="ctr">
              <a:lnSpc>
                <a:spcPts val="3499"/>
              </a:lnSpc>
              <a:spcBef>
                <a:spcPct val="0"/>
              </a:spcBef>
            </a:pPr>
            <a:r>
              <a:rPr lang="en-US" sz="2499" spc="499" dirty="0">
                <a:solidFill>
                  <a:srgbClr val="FFF5E0"/>
                </a:solidFill>
                <a:latin typeface="Kermit" panose="020F0503040000060003" pitchFamily="34" charset="0"/>
                <a:ea typeface="Open Sans"/>
                <a:cs typeface="Open Sans"/>
                <a:sym typeface="Open Sans"/>
              </a:rPr>
              <a:t>Laura Emanuel 2308139</a:t>
            </a:r>
          </a:p>
        </p:txBody>
      </p:sp>
      <p:sp>
        <p:nvSpPr>
          <p:cNvPr id="24" name="AutoShape 24"/>
          <p:cNvSpPr/>
          <p:nvPr/>
        </p:nvSpPr>
        <p:spPr>
          <a:xfrm>
            <a:off x="0" y="2908850"/>
            <a:ext cx="5202684" cy="0"/>
          </a:xfrm>
          <a:prstGeom prst="line">
            <a:avLst/>
          </a:prstGeom>
          <a:ln w="76200" cap="flat">
            <a:solidFill>
              <a:srgbClr val="FFFFFF"/>
            </a:solidFill>
            <a:prstDash val="solid"/>
            <a:headEnd type="none" w="sm" len="sm"/>
            <a:tailEnd type="none" w="sm" len="sm"/>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10194</Words>
  <Application>Microsoft Office PowerPoint</Application>
  <PresentationFormat>Custom</PresentationFormat>
  <Paragraphs>559</Paragraphs>
  <Slides>34</Slides>
  <Notes>34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Aptos Narrow</vt:lpstr>
      <vt:lpstr>Kermit Condensed</vt:lpstr>
      <vt:lpstr>Open Sans</vt:lpstr>
      <vt:lpstr>Dreaming Outloud Pro</vt:lpstr>
      <vt:lpstr>Calibri</vt:lpstr>
      <vt:lpstr>Kermit Extrabold Condensed</vt:lpstr>
      <vt:lpstr>Arial</vt:lpstr>
      <vt:lpstr>Aptos</vt:lpstr>
      <vt:lpstr>Kermit</vt:lpstr>
      <vt:lpstr>OpenDyslexic</vt:lpstr>
      <vt:lpstr>Office Theme</vt:lpstr>
      <vt:lpstr>PowerPoint Presentation</vt:lpstr>
      <vt:lpstr>PowerPoint Presentation</vt:lpstr>
      <vt:lpstr>PowerPoint Presentation</vt:lpstr>
      <vt:lpstr>PowerPoint Presentation</vt:lpstr>
      <vt:lpstr>PowerPoint Presentation</vt:lpstr>
      <vt:lpstr>LITERATURE OVERVIEW</vt:lpstr>
      <vt:lpstr>PowerPoint Presentation</vt:lpstr>
      <vt:lpstr>PowerPoint Presentation</vt:lpstr>
      <vt:lpstr>PowerPoint Presentation</vt:lpstr>
      <vt:lpstr>PowerPoint Presentation</vt:lpstr>
      <vt:lpstr>PowerPoint Presentation</vt:lpstr>
      <vt:lpstr>The Research Question:</vt:lpstr>
      <vt:lpstr>PowerPoint Presentation</vt:lpstr>
      <vt:lpstr>PowerPoint Presentation</vt:lpstr>
      <vt:lpstr>PowerPoint Presentation</vt:lpstr>
      <vt:lpstr>PowerPoint Presentation</vt:lpstr>
      <vt:lpstr>PowerPoint Presentation</vt:lpstr>
      <vt:lpstr>Research Design</vt:lpstr>
      <vt:lpstr>PowerPoint Presentation</vt:lpstr>
      <vt:lpstr>Methods</vt:lpstr>
      <vt:lpstr>The Tool</vt:lpstr>
      <vt:lpstr>Sampling</vt:lpstr>
      <vt:lpstr>Ethics</vt:lpstr>
      <vt:lpstr>PowerPoint Presentation</vt:lpstr>
      <vt:lpstr>Analysis</vt:lpstr>
      <vt:lpstr>Validity</vt:lpstr>
      <vt:lpstr>PowerPoint Presentation</vt:lpstr>
      <vt:lpstr>Considerations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Gradient and Modern Product Research Proposal Presentation</dc:title>
  <dc:creator>Laura Emanuel</dc:creator>
  <cp:lastModifiedBy>Laura Emanuel</cp:lastModifiedBy>
  <cp:revision>7</cp:revision>
  <dcterms:created xsi:type="dcterms:W3CDTF">2006-08-16T00:00:00Z</dcterms:created>
  <dcterms:modified xsi:type="dcterms:W3CDTF">2026-01-24T08:29:48Z</dcterms:modified>
  <dc:identifier>DAG_EVtdP-M</dc:identifier>
</cp:coreProperties>
</file>