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Arial Bold" panose="020B0704020202020204" pitchFamily="34" charset="0"/>
      <p:regular r:id="rId18"/>
      <p:bold r:id="rId19"/>
    </p:embeddedFont>
    <p:embeddedFont>
      <p:font typeface="Arial Italics" panose="020B0604020202020204" charset="0"/>
      <p:regular r:id="rId20"/>
    </p:embeddedFont>
    <p:embeddedFont>
      <p:font typeface="Arial" panose="020B0604020202020204" pitchFamily="3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75179" autoAdjust="0"/>
  </p:normalViewPr>
  <p:slideViewPr>
    <p:cSldViewPr>
      <p:cViewPr varScale="1">
        <p:scale>
          <a:sx n="50" d="100"/>
          <a:sy n="50" d="100"/>
        </p:scale>
        <p:origin x="414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21.07.2026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10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9.png"/><Relationship Id="rId5" Type="http://schemas.openxmlformats.org/officeDocument/2006/relationships/image" Target="../media/image5.jpeg"/><Relationship Id="rId10" Type="http://schemas.openxmlformats.org/officeDocument/2006/relationships/image" Target="../media/image12.svg"/><Relationship Id="rId4" Type="http://schemas.openxmlformats.org/officeDocument/2006/relationships/image" Target="../media/image5.sv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.png"/><Relationship Id="rId7" Type="http://schemas.openxmlformats.org/officeDocument/2006/relationships/image" Target="../media/image18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10" Type="http://schemas.openxmlformats.org/officeDocument/2006/relationships/image" Target="../media/image13.png"/><Relationship Id="rId4" Type="http://schemas.openxmlformats.org/officeDocument/2006/relationships/image" Target="../media/image5.svg"/><Relationship Id="rId9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7.svg"/><Relationship Id="rId4" Type="http://schemas.openxmlformats.org/officeDocument/2006/relationships/image" Target="../media/image5.sv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9.jpeg"/><Relationship Id="rId7" Type="http://schemas.openxmlformats.org/officeDocument/2006/relationships/image" Target="../media/image3.png"/><Relationship Id="rId12" Type="http://schemas.openxmlformats.org/officeDocument/2006/relationships/image" Target="../media/image33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11" Type="http://schemas.openxmlformats.org/officeDocument/2006/relationships/image" Target="../media/image21.png"/><Relationship Id="rId10" Type="http://schemas.openxmlformats.org/officeDocument/2006/relationships/image" Target="../media/image31.sv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24.png"/><Relationship Id="rId4" Type="http://schemas.openxmlformats.org/officeDocument/2006/relationships/image" Target="../media/image3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hi.org/resources/Pages/Tools/default.aspx" TargetMode="External"/><Relationship Id="rId13" Type="http://schemas.openxmlformats.org/officeDocument/2006/relationships/hyperlink" Target="https://www.kingsfund.org.uk/publications" TargetMode="External"/><Relationship Id="rId3" Type="http://schemas.openxmlformats.org/officeDocument/2006/relationships/hyperlink" Target="https://www.gov.uk/government/publications/high-quality-care-for-all-nhs-next-stage-review-final-report" TargetMode="External"/><Relationship Id="rId7" Type="http://schemas.openxmlformats.org/officeDocument/2006/relationships/hyperlink" Target="https://www.gov.uk/government/publications/report-of-the-mid-staffordshire-nhs-foundation-trust-public-inquiry" TargetMode="External"/><Relationship Id="rId12" Type="http://schemas.openxmlformats.org/officeDocument/2006/relationships/hyperlink" Target="https://www.bmj.com/content/320/7237/768" TargetMode="External"/><Relationship Id="rId2" Type="http://schemas.openxmlformats.org/officeDocument/2006/relationships/hyperlink" Target="https://www.cqc.org.uk/publications/major-report/state-care" TargetMode="External"/><Relationship Id="rId16" Type="http://schemas.openxmlformats.org/officeDocument/2006/relationships/hyperlink" Target="https://www.routledge.com/Improving-Quality-in-Health-Services/Ovretveit/p/book/978113803694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qualitysafety.bmj.com/content/23/2/106" TargetMode="External"/><Relationship Id="rId11" Type="http://schemas.openxmlformats.org/officeDocument/2006/relationships/hyperlink" Target="https://www.england.nhs.uk/long-read/nhs-long-term-workforce-plan/" TargetMode="External"/><Relationship Id="rId5" Type="http://schemas.openxmlformats.org/officeDocument/2006/relationships/hyperlink" Target="https://www.legislation.gov.uk/ukpga/2022/31/contents" TargetMode="External"/><Relationship Id="rId15" Type="http://schemas.openxmlformats.org/officeDocument/2006/relationships/hyperlink" Target="https://www.who.int/teams/integrated-health-services/quality-services" TargetMode="External"/><Relationship Id="rId10" Type="http://schemas.openxmlformats.org/officeDocument/2006/relationships/hyperlink" Target="https://www.england.nhs.uk/patient-safety/" TargetMode="External"/><Relationship Id="rId4" Type="http://schemas.openxmlformats.org/officeDocument/2006/relationships/hyperlink" Target="https://www.gov.uk/government/publications/high-quality-care-for-all-nhs-next-stage-review" TargetMode="External"/><Relationship Id="rId9" Type="http://schemas.openxmlformats.org/officeDocument/2006/relationships/hyperlink" Target="https://www.bmj.com/content/363/bmj.k4907" TargetMode="External"/><Relationship Id="rId14" Type="http://schemas.openxmlformats.org/officeDocument/2006/relationships/hyperlink" Target="https://www.who.int/publications/i/item/97892400327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63298" y="2056997"/>
            <a:ext cx="16172314" cy="2186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80"/>
              </a:lnSpc>
            </a:pPr>
            <a:r>
              <a:rPr lang="en-US" sz="6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Title : Quality Assurance and Service Improvement: A Critical Analysis of the Mid Staffordshire NHS Foundation Trust Scandal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0600" y="4686300"/>
            <a:ext cx="15841980" cy="4219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50"/>
              </a:lnSpc>
            </a:pP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MSc </a:t>
            </a: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Public Health and Social Care in </a:t>
            </a: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Practice</a:t>
            </a:r>
          </a:p>
          <a:p>
            <a:pPr lvl="0"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Module: </a:t>
            </a: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LCHS7006</a:t>
            </a:r>
          </a:p>
          <a:p>
            <a:pPr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Student Name: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Md</a:t>
            </a: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Aseiqur</a:t>
            </a: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Rahaman</a:t>
            </a:r>
            <a:endParaRPr lang="en-US" sz="5000" dirty="0" smtClean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Student ID: 2524402</a:t>
            </a:r>
            <a:endParaRPr lang="en-US" sz="5000" dirty="0" smtClean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4650"/>
              </a:lnSpc>
            </a:pPr>
            <a:r>
              <a:rPr lang="en-US" sz="5000" dirty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Lecturer: Christopher </a:t>
            </a:r>
            <a:r>
              <a:rPr lang="en-US" sz="5000" dirty="0" err="1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Mafuva</a:t>
            </a:r>
            <a:endParaRPr lang="en-US" sz="5000" dirty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4650"/>
              </a:lnSpc>
            </a:pPr>
            <a:r>
              <a:rPr lang="en-US" sz="5000" dirty="0" smtClean="0">
                <a:solidFill>
                  <a:srgbClr val="3557CB"/>
                </a:solidFill>
                <a:latin typeface="Arial"/>
                <a:ea typeface="Arial"/>
                <a:cs typeface="Arial"/>
                <a:sym typeface="Arial"/>
              </a:rPr>
              <a:t>Date:  15/07/2026</a:t>
            </a:r>
            <a:endParaRPr lang="en-US" sz="5000" dirty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4650"/>
              </a:lnSpc>
            </a:pPr>
            <a:endParaRPr lang="en-US" sz="5000" dirty="0">
              <a:solidFill>
                <a:srgbClr val="3557C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459482" y="1725079"/>
            <a:ext cx="1103816" cy="1103816"/>
          </a:xfrm>
          <a:custGeom>
            <a:avLst/>
            <a:gdLst/>
            <a:ahLst/>
            <a:cxnLst/>
            <a:rect l="l" t="t" r="r" b="b"/>
            <a:pathLst>
              <a:path w="1103816" h="1103816">
                <a:moveTo>
                  <a:pt x="0" y="0"/>
                </a:moveTo>
                <a:lnTo>
                  <a:pt x="1103816" y="0"/>
                </a:lnTo>
                <a:lnTo>
                  <a:pt x="1103816" y="1103816"/>
                </a:lnTo>
                <a:lnTo>
                  <a:pt x="0" y="110381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00" y="38100"/>
            <a:ext cx="4648200" cy="18777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420600" y="0"/>
            <a:ext cx="5943055" cy="10287000"/>
            <a:chOff x="0" y="0"/>
            <a:chExt cx="8603361" cy="10286746"/>
          </a:xfrm>
        </p:grpSpPr>
        <p:sp>
          <p:nvSpPr>
            <p:cNvPr id="4" name="Freeform 4"/>
            <p:cNvSpPr/>
            <p:nvPr/>
          </p:nvSpPr>
          <p:spPr>
            <a:xfrm>
              <a:off x="-50" y="-127"/>
              <a:ext cx="8603411" cy="10286873"/>
            </a:xfrm>
            <a:custGeom>
              <a:avLst/>
              <a:gdLst/>
              <a:ahLst/>
              <a:cxnLst/>
              <a:rect l="l" t="t" r="r" b="b"/>
              <a:pathLst>
                <a:path w="8603411" h="10286873">
                  <a:moveTo>
                    <a:pt x="8603411" y="10251440"/>
                  </a:moveTo>
                  <a:cubicBezTo>
                    <a:pt x="8603411" y="10284587"/>
                    <a:pt x="8592743" y="10286873"/>
                    <a:pt x="8564930" y="10286873"/>
                  </a:cubicBezTo>
                  <a:cubicBezTo>
                    <a:pt x="5710351" y="10286238"/>
                    <a:pt x="2855899" y="10286238"/>
                    <a:pt x="1320" y="10286238"/>
                  </a:cubicBezTo>
                  <a:cubicBezTo>
                    <a:pt x="-2744" y="10272395"/>
                    <a:pt x="3606" y="10259822"/>
                    <a:pt x="6527" y="10246995"/>
                  </a:cubicBezTo>
                  <a:cubicBezTo>
                    <a:pt x="132003" y="9685401"/>
                    <a:pt x="257606" y="9123934"/>
                    <a:pt x="383463" y="8562467"/>
                  </a:cubicBezTo>
                  <a:cubicBezTo>
                    <a:pt x="562914" y="7761986"/>
                    <a:pt x="742746" y="6961632"/>
                    <a:pt x="922070" y="6161151"/>
                  </a:cubicBezTo>
                  <a:cubicBezTo>
                    <a:pt x="1143558" y="5172583"/>
                    <a:pt x="1364538" y="4184015"/>
                    <a:pt x="1585899" y="3195574"/>
                  </a:cubicBezTo>
                  <a:cubicBezTo>
                    <a:pt x="1810816" y="2191385"/>
                    <a:pt x="2035860" y="1187323"/>
                    <a:pt x="2261412" y="183261"/>
                  </a:cubicBezTo>
                  <a:cubicBezTo>
                    <a:pt x="2275128" y="122174"/>
                    <a:pt x="2283891" y="59690"/>
                    <a:pt x="2306116" y="635"/>
                  </a:cubicBezTo>
                  <a:cubicBezTo>
                    <a:pt x="4392472" y="635"/>
                    <a:pt x="6478828" y="635"/>
                    <a:pt x="8565184" y="0"/>
                  </a:cubicBezTo>
                  <a:cubicBezTo>
                    <a:pt x="8593505" y="0"/>
                    <a:pt x="8603157" y="3429"/>
                    <a:pt x="8603157" y="35814"/>
                  </a:cubicBezTo>
                  <a:cubicBezTo>
                    <a:pt x="8602395" y="3441065"/>
                    <a:pt x="8602395" y="6846316"/>
                    <a:pt x="8603411" y="10251440"/>
                  </a:cubicBezTo>
                  <a:lnTo>
                    <a:pt x="8603411" y="10251440"/>
                  </a:lnTo>
                  <a:close/>
                </a:path>
              </a:pathLst>
            </a:custGeom>
            <a:blipFill>
              <a:blip r:embed="rId5"/>
              <a:stretch>
                <a:fillRect l="-39563" r="-39563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 flipH="1" flipV="1">
            <a:off x="823125" y="2872740"/>
            <a:ext cx="0" cy="5120163"/>
          </a:xfrm>
          <a:prstGeom prst="line">
            <a:avLst/>
          </a:prstGeom>
          <a:ln w="76200" cap="flat">
            <a:solidFill>
              <a:srgbClr val="3557CB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TextBox 9"/>
          <p:cNvSpPr txBox="1"/>
          <p:nvPr/>
        </p:nvSpPr>
        <p:spPr>
          <a:xfrm>
            <a:off x="3276600" y="419100"/>
            <a:ext cx="7101007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372"/>
              </a:lnSpc>
            </a:pPr>
            <a:r>
              <a:rPr lang="en-US" sz="9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Background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8200" y="1333500"/>
            <a:ext cx="11734800" cy="86562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5931" lvl="1" algn="just">
              <a:lnSpc>
                <a:spcPts val="4486"/>
              </a:lnSpc>
            </a:pPr>
            <a:r>
              <a:rPr lang="en-US" sz="3204" b="1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Background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Mid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Staffordshire NHS Foundation Trust experienced major failures in patient care between 2005 and 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2009.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Francis Report estimated 400–1,200 excess patient deaths associated with poor standards of care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Serious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deficiencies included inadequate nursing care, insufficient staffing, weak leadership, and ineffective clinical governance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</a:t>
            </a: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scandal prompted a national public inquiry and extensive NHS quality and patient safety 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reforms.</a:t>
            </a:r>
          </a:p>
          <a:p>
            <a:pPr marL="345931" lvl="1" algn="just">
              <a:lnSpc>
                <a:spcPts val="4486"/>
              </a:lnSpc>
            </a:pPr>
            <a:r>
              <a:rPr lang="en-US" sz="3204" b="1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Key Message</a:t>
            </a:r>
          </a:p>
          <a:p>
            <a:pPr marL="691862" lvl="1" indent="-345931" algn="just">
              <a:lnSpc>
                <a:spcPts val="4486"/>
              </a:lnSpc>
              <a:buFont typeface="Arial"/>
              <a:buChar char="•"/>
            </a:pPr>
            <a:r>
              <a:rPr lang="en-US" sz="320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system-wide failures in leadership, governance and quality assurance led to unnecessary patient harm and ultimately the radical change of NHS patient safety </a:t>
            </a:r>
            <a:r>
              <a:rPr lang="en-US" sz="3204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policy.</a:t>
            </a:r>
            <a:endParaRPr lang="en-US" sz="3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5931" lvl="1" algn="just">
              <a:lnSpc>
                <a:spcPts val="4486"/>
              </a:lnSpc>
            </a:pPr>
            <a:r>
              <a:rPr lang="en-US" sz="320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Francis</a:t>
            </a: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2013; </a:t>
            </a:r>
            <a:r>
              <a:rPr lang="en-US" sz="3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Mannion</a:t>
            </a: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&amp; Davies,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26355" y="2330018"/>
            <a:ext cx="3730363" cy="6169079"/>
            <a:chOff x="0" y="0"/>
            <a:chExt cx="577931" cy="95575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5"/>
              <a:stretch>
                <a:fillRect l="-74108" r="-74108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4902240" y="2330018"/>
            <a:ext cx="3730363" cy="6169079"/>
            <a:chOff x="0" y="0"/>
            <a:chExt cx="577931" cy="9557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6"/>
              <a:stretch>
                <a:fillRect l="-74108" r="-74108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617817" y="2089048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5"/>
                </a:lnTo>
                <a:lnTo>
                  <a:pt x="0" y="179447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549191" y="2005235"/>
            <a:ext cx="1675418" cy="167541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4409790" y="1987614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4"/>
                </a:lnTo>
                <a:lnTo>
                  <a:pt x="0" y="179447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4341164" y="1903800"/>
            <a:ext cx="1675418" cy="1675418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968270" y="2451572"/>
            <a:ext cx="837260" cy="866558"/>
          </a:xfrm>
          <a:custGeom>
            <a:avLst/>
            <a:gdLst/>
            <a:ahLst/>
            <a:cxnLst/>
            <a:rect l="l" t="t" r="r" b="b"/>
            <a:pathLst>
              <a:path w="837260" h="866558">
                <a:moveTo>
                  <a:pt x="0" y="0"/>
                </a:moveTo>
                <a:lnTo>
                  <a:pt x="837261" y="0"/>
                </a:lnTo>
                <a:lnTo>
                  <a:pt x="837261" y="866558"/>
                </a:lnTo>
                <a:lnTo>
                  <a:pt x="0" y="86655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4712728" y="2324630"/>
            <a:ext cx="932290" cy="942104"/>
          </a:xfrm>
          <a:custGeom>
            <a:avLst/>
            <a:gdLst/>
            <a:ahLst/>
            <a:cxnLst/>
            <a:rect l="l" t="t" r="r" b="b"/>
            <a:pathLst>
              <a:path w="932290" h="942104">
                <a:moveTo>
                  <a:pt x="0" y="0"/>
                </a:moveTo>
                <a:lnTo>
                  <a:pt x="932290" y="0"/>
                </a:lnTo>
                <a:lnTo>
                  <a:pt x="932290" y="942104"/>
                </a:lnTo>
                <a:lnTo>
                  <a:pt x="0" y="94210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2362200" y="723900"/>
            <a:ext cx="7304842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Quality Concerns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20200" y="190500"/>
            <a:ext cx="8458200" cy="106721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went wrong?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Unsafe patient care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Poor staffing levels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Inadequate nurse supervision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Failure to respond to complaints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Weak incident reporting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Poor organizational culture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 failures </a:t>
            </a:r>
          </a:p>
          <a:p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Quality dimensions affected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Effectiveness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Patient-centred care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Timeliness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Equity 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6781800" y="495300"/>
            <a:ext cx="9398054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Swiss Cheese Model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24000" y="1866900"/>
            <a:ext cx="7239000" cy="93410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Root Causes Using the Swiss Cheese Model</a:t>
            </a: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Latent organisational failures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Cost-cutting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Staff shortages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Weak safety culture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Failed organisational barriers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Clinical governance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 management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Incident reporting </a:t>
            </a:r>
          </a:p>
          <a:p>
            <a:pPr algn="just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Active failures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Missed observations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Delayed treatment </a:t>
            </a:r>
          </a:p>
          <a:p>
            <a:pPr algn="just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Patient harm and avoidable deaths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1409700"/>
            <a:ext cx="6781800" cy="8255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 rot="10800000" flipV="1">
            <a:off x="11125200" y="8496300"/>
            <a:ext cx="68006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Figure 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The Swiss Cheese Model of accident causation. Adapted from Reason (2000).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061523" y="8318641"/>
            <a:ext cx="7694892" cy="1273732"/>
            <a:chOff x="0" y="0"/>
            <a:chExt cx="2026638" cy="33546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026638" cy="335469"/>
            </a:xfrm>
            <a:custGeom>
              <a:avLst/>
              <a:gdLst/>
              <a:ahLst/>
              <a:cxnLst/>
              <a:rect l="l" t="t" r="r" b="b"/>
              <a:pathLst>
                <a:path w="2026638" h="335469">
                  <a:moveTo>
                    <a:pt x="29177" y="0"/>
                  </a:moveTo>
                  <a:lnTo>
                    <a:pt x="1997461" y="0"/>
                  </a:lnTo>
                  <a:cubicBezTo>
                    <a:pt x="2013575" y="0"/>
                    <a:pt x="2026638" y="13063"/>
                    <a:pt x="2026638" y="29177"/>
                  </a:cubicBezTo>
                  <a:lnTo>
                    <a:pt x="2026638" y="306291"/>
                  </a:lnTo>
                  <a:cubicBezTo>
                    <a:pt x="2026638" y="314030"/>
                    <a:pt x="2023564" y="321451"/>
                    <a:pt x="2018093" y="326923"/>
                  </a:cubicBezTo>
                  <a:cubicBezTo>
                    <a:pt x="2012621" y="332395"/>
                    <a:pt x="2005199" y="335469"/>
                    <a:pt x="1997461" y="335469"/>
                  </a:cubicBezTo>
                  <a:lnTo>
                    <a:pt x="29177" y="335469"/>
                  </a:lnTo>
                  <a:cubicBezTo>
                    <a:pt x="21439" y="335469"/>
                    <a:pt x="14018" y="332395"/>
                    <a:pt x="8546" y="326923"/>
                  </a:cubicBezTo>
                  <a:cubicBezTo>
                    <a:pt x="3074" y="321451"/>
                    <a:pt x="0" y="314030"/>
                    <a:pt x="0" y="306291"/>
                  </a:cubicBezTo>
                  <a:lnTo>
                    <a:pt x="0" y="29177"/>
                  </a:lnTo>
                  <a:cubicBezTo>
                    <a:pt x="0" y="21439"/>
                    <a:pt x="3074" y="14018"/>
                    <a:pt x="8546" y="8546"/>
                  </a:cubicBezTo>
                  <a:cubicBezTo>
                    <a:pt x="14018" y="3074"/>
                    <a:pt x="21439" y="0"/>
                    <a:pt x="29177" y="0"/>
                  </a:cubicBezTo>
                  <a:close/>
                </a:path>
              </a:pathLst>
            </a:custGeom>
            <a:solidFill>
              <a:srgbClr val="EEEEEE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2026638" cy="3830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412552" y="7071963"/>
            <a:ext cx="634304" cy="838623"/>
          </a:xfrm>
          <a:custGeom>
            <a:avLst/>
            <a:gdLst/>
            <a:ahLst/>
            <a:cxnLst/>
            <a:rect l="l" t="t" r="r" b="b"/>
            <a:pathLst>
              <a:path w="634304" h="838623">
                <a:moveTo>
                  <a:pt x="0" y="0"/>
                </a:moveTo>
                <a:lnTo>
                  <a:pt x="634305" y="0"/>
                </a:lnTo>
                <a:lnTo>
                  <a:pt x="634305" y="838624"/>
                </a:lnTo>
                <a:lnTo>
                  <a:pt x="0" y="8386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762000" y="9182100"/>
            <a:ext cx="863552" cy="861982"/>
          </a:xfrm>
          <a:custGeom>
            <a:avLst/>
            <a:gdLst/>
            <a:ahLst/>
            <a:cxnLst/>
            <a:rect l="l" t="t" r="r" b="b"/>
            <a:pathLst>
              <a:path w="863552" h="861982">
                <a:moveTo>
                  <a:pt x="0" y="0"/>
                </a:moveTo>
                <a:lnTo>
                  <a:pt x="863552" y="0"/>
                </a:lnTo>
                <a:lnTo>
                  <a:pt x="863552" y="861982"/>
                </a:lnTo>
                <a:lnTo>
                  <a:pt x="0" y="86198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028700" y="1680666"/>
            <a:ext cx="7727715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Root Cause Analysis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61523" y="2561924"/>
            <a:ext cx="7168077" cy="66710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 </a:t>
            </a:r>
            <a:endParaRPr lang="en-US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Equipment/Resources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Root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culture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prioritised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financial targets over patient safety.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(Francis, 2013)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5800" y="2019300"/>
            <a:ext cx="9220200" cy="61468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763000" y="6972300"/>
            <a:ext cx="9144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Figure 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illustrating systemic causes of patient safety failures. Adapted from Ishikawa (1990) and Francis (2013).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760082" y="0"/>
            <a:ext cx="8603573" cy="10287000"/>
            <a:chOff x="0" y="0"/>
            <a:chExt cx="8603361" cy="10286746"/>
          </a:xfrm>
        </p:grpSpPr>
        <p:sp>
          <p:nvSpPr>
            <p:cNvPr id="3" name="Freeform 3"/>
            <p:cNvSpPr/>
            <p:nvPr/>
          </p:nvSpPr>
          <p:spPr>
            <a:xfrm>
              <a:off x="-50" y="-127"/>
              <a:ext cx="8603411" cy="10286873"/>
            </a:xfrm>
            <a:custGeom>
              <a:avLst/>
              <a:gdLst/>
              <a:ahLst/>
              <a:cxnLst/>
              <a:rect l="l" t="t" r="r" b="b"/>
              <a:pathLst>
                <a:path w="8603411" h="10286873">
                  <a:moveTo>
                    <a:pt x="8603411" y="10251440"/>
                  </a:moveTo>
                  <a:cubicBezTo>
                    <a:pt x="8603411" y="10284587"/>
                    <a:pt x="8592743" y="10286873"/>
                    <a:pt x="8564930" y="10286873"/>
                  </a:cubicBezTo>
                  <a:cubicBezTo>
                    <a:pt x="5710351" y="10286238"/>
                    <a:pt x="2855899" y="10286238"/>
                    <a:pt x="1320" y="10286238"/>
                  </a:cubicBezTo>
                  <a:cubicBezTo>
                    <a:pt x="-2744" y="10272395"/>
                    <a:pt x="3606" y="10259822"/>
                    <a:pt x="6527" y="10246995"/>
                  </a:cubicBezTo>
                  <a:cubicBezTo>
                    <a:pt x="132003" y="9685401"/>
                    <a:pt x="257606" y="9123934"/>
                    <a:pt x="383463" y="8562467"/>
                  </a:cubicBezTo>
                  <a:cubicBezTo>
                    <a:pt x="562914" y="7761986"/>
                    <a:pt x="742746" y="6961632"/>
                    <a:pt x="922070" y="6161151"/>
                  </a:cubicBezTo>
                  <a:cubicBezTo>
                    <a:pt x="1143558" y="5172583"/>
                    <a:pt x="1364538" y="4184015"/>
                    <a:pt x="1585899" y="3195574"/>
                  </a:cubicBezTo>
                  <a:cubicBezTo>
                    <a:pt x="1810816" y="2191385"/>
                    <a:pt x="2035860" y="1187323"/>
                    <a:pt x="2261412" y="183261"/>
                  </a:cubicBezTo>
                  <a:cubicBezTo>
                    <a:pt x="2275128" y="122174"/>
                    <a:pt x="2283891" y="59690"/>
                    <a:pt x="2306116" y="635"/>
                  </a:cubicBezTo>
                  <a:cubicBezTo>
                    <a:pt x="4392472" y="635"/>
                    <a:pt x="6478828" y="635"/>
                    <a:pt x="8565184" y="0"/>
                  </a:cubicBezTo>
                  <a:cubicBezTo>
                    <a:pt x="8593505" y="0"/>
                    <a:pt x="8603157" y="3429"/>
                    <a:pt x="8603157" y="35814"/>
                  </a:cubicBezTo>
                  <a:cubicBezTo>
                    <a:pt x="8602395" y="3441065"/>
                    <a:pt x="8602395" y="6846316"/>
                    <a:pt x="8603411" y="10251440"/>
                  </a:cubicBezTo>
                  <a:lnTo>
                    <a:pt x="8603411" y="10251440"/>
                  </a:lnTo>
                  <a:close/>
                </a:path>
              </a:pathLst>
            </a:custGeom>
            <a:blipFill>
              <a:blip r:embed="rId3"/>
              <a:stretch>
                <a:fillRect l="-39731" r="-39731"/>
              </a:stretch>
            </a:blipFill>
          </p:spPr>
        </p:sp>
      </p:grpSp>
      <p:sp>
        <p:nvSpPr>
          <p:cNvPr id="4" name="AutoShape 4"/>
          <p:cNvSpPr/>
          <p:nvPr/>
        </p:nvSpPr>
        <p:spPr>
          <a:xfrm flipV="1">
            <a:off x="823125" y="2872740"/>
            <a:ext cx="0" cy="6131479"/>
          </a:xfrm>
          <a:prstGeom prst="line">
            <a:avLst/>
          </a:prstGeom>
          <a:ln w="76200" cap="flat">
            <a:solidFill>
              <a:srgbClr val="3557CB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2590800" y="1562100"/>
            <a:ext cx="5175482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Policy Issues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054" y="2401082"/>
            <a:ext cx="9229145" cy="77283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Policy Failures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Weak clinical governance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Poor implementation of NHS quality standards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Failure of Care Quality Commission oversight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Weak whistleblowing culture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Financial targets prioritised over patient outcomes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Lack of accountability </a:t>
            </a:r>
          </a:p>
          <a:p>
            <a:pPr algn="just">
              <a:lnSpc>
                <a:spcPct val="150000"/>
              </a:lnSpc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Policies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NHS Constitution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Duty of Candour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Clinical Governance Framework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Health and Social Care Act </a:t>
            </a:r>
          </a:p>
          <a:p>
            <a:pPr algn="just"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(Care Quality Commission, 2023)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8700" y="1800042"/>
            <a:ext cx="3403715" cy="3729129"/>
            <a:chOff x="0" y="0"/>
            <a:chExt cx="812800" cy="89050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blipFill>
              <a:blip r:embed="rId5"/>
              <a:stretch>
                <a:fillRect l="-21678" r="-42764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28700" y="5529171"/>
            <a:ext cx="3403715" cy="3729129"/>
            <a:chOff x="0" y="0"/>
            <a:chExt cx="812800" cy="89050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4432415" y="1800042"/>
            <a:ext cx="3403715" cy="3729129"/>
            <a:chOff x="0" y="0"/>
            <a:chExt cx="812800" cy="89050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4432415" y="5529171"/>
            <a:ext cx="3403715" cy="3729129"/>
            <a:chOff x="0" y="0"/>
            <a:chExt cx="812800" cy="89050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90508"/>
            </a:xfrm>
            <a:custGeom>
              <a:avLst/>
              <a:gdLst/>
              <a:ahLst/>
              <a:cxnLst/>
              <a:rect l="l" t="t" r="r" b="b"/>
              <a:pathLst>
                <a:path w="812800" h="890508">
                  <a:moveTo>
                    <a:pt x="72786" y="0"/>
                  </a:moveTo>
                  <a:lnTo>
                    <a:pt x="740014" y="0"/>
                  </a:lnTo>
                  <a:cubicBezTo>
                    <a:pt x="759318" y="0"/>
                    <a:pt x="777832" y="7668"/>
                    <a:pt x="791482" y="21318"/>
                  </a:cubicBezTo>
                  <a:cubicBezTo>
                    <a:pt x="805132" y="34968"/>
                    <a:pt x="812800" y="53482"/>
                    <a:pt x="812800" y="72786"/>
                  </a:cubicBezTo>
                  <a:lnTo>
                    <a:pt x="812800" y="817723"/>
                  </a:lnTo>
                  <a:cubicBezTo>
                    <a:pt x="812800" y="837027"/>
                    <a:pt x="805132" y="855540"/>
                    <a:pt x="791482" y="869190"/>
                  </a:cubicBezTo>
                  <a:cubicBezTo>
                    <a:pt x="777832" y="882840"/>
                    <a:pt x="759318" y="890508"/>
                    <a:pt x="740014" y="890508"/>
                  </a:cubicBezTo>
                  <a:lnTo>
                    <a:pt x="72786" y="890508"/>
                  </a:lnTo>
                  <a:cubicBezTo>
                    <a:pt x="53482" y="890508"/>
                    <a:pt x="34968" y="882840"/>
                    <a:pt x="21318" y="869190"/>
                  </a:cubicBezTo>
                  <a:cubicBezTo>
                    <a:pt x="7668" y="855540"/>
                    <a:pt x="0" y="837027"/>
                    <a:pt x="0" y="817723"/>
                  </a:cubicBezTo>
                  <a:lnTo>
                    <a:pt x="0" y="72786"/>
                  </a:lnTo>
                  <a:cubicBezTo>
                    <a:pt x="0" y="53482"/>
                    <a:pt x="7668" y="34968"/>
                    <a:pt x="21318" y="21318"/>
                  </a:cubicBezTo>
                  <a:cubicBezTo>
                    <a:pt x="34968" y="7668"/>
                    <a:pt x="53482" y="0"/>
                    <a:pt x="72786" y="0"/>
                  </a:cubicBezTo>
                  <a:close/>
                </a:path>
              </a:pathLst>
            </a:custGeom>
            <a:blipFill>
              <a:blip r:embed="rId6"/>
              <a:stretch>
                <a:fillRect l="-50892" r="-39647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5623934" y="2340052"/>
            <a:ext cx="877136" cy="754337"/>
          </a:xfrm>
          <a:custGeom>
            <a:avLst/>
            <a:gdLst/>
            <a:ahLst/>
            <a:cxnLst/>
            <a:rect l="l" t="t" r="r" b="b"/>
            <a:pathLst>
              <a:path w="877136" h="754337">
                <a:moveTo>
                  <a:pt x="0" y="0"/>
                </a:moveTo>
                <a:lnTo>
                  <a:pt x="877136" y="0"/>
                </a:lnTo>
                <a:lnTo>
                  <a:pt x="877136" y="754337"/>
                </a:lnTo>
                <a:lnTo>
                  <a:pt x="0" y="75433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2374417" y="6018148"/>
            <a:ext cx="712281" cy="716187"/>
          </a:xfrm>
          <a:custGeom>
            <a:avLst/>
            <a:gdLst/>
            <a:ahLst/>
            <a:cxnLst/>
            <a:rect l="l" t="t" r="r" b="b"/>
            <a:pathLst>
              <a:path w="712281" h="716187">
                <a:moveTo>
                  <a:pt x="0" y="0"/>
                </a:moveTo>
                <a:lnTo>
                  <a:pt x="712281" y="0"/>
                </a:lnTo>
                <a:lnTo>
                  <a:pt x="712281" y="716187"/>
                </a:lnTo>
                <a:lnTo>
                  <a:pt x="0" y="71618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8270405" y="1922292"/>
            <a:ext cx="9462005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Impact on Service Provision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458200" y="2705100"/>
            <a:ext cx="8163392" cy="7420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Quality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Increased mortality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Reduced patient safety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Poor patient experience </a:t>
            </a:r>
          </a:p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Efficiency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Increased litigation costs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Longer hospital stays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Resource wastage </a:t>
            </a:r>
          </a:p>
          <a:p>
            <a:pPr algn="just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Equity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Vulnerable patients disproportionately affected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Reduced public trust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Healthcare inequalities </a:t>
            </a:r>
          </a:p>
          <a:p>
            <a:pPr algn="just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(Dixon-Woods et al., 2014)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6355" y="2330018"/>
            <a:ext cx="3730363" cy="6169079"/>
            <a:chOff x="0" y="0"/>
            <a:chExt cx="577931" cy="9557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3"/>
              <a:stretch>
                <a:fillRect l="-27154" r="-120598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4902240" y="2330018"/>
            <a:ext cx="3730363" cy="6169079"/>
            <a:chOff x="0" y="0"/>
            <a:chExt cx="577931" cy="95575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7931" cy="955752"/>
            </a:xfrm>
            <a:custGeom>
              <a:avLst/>
              <a:gdLst/>
              <a:ahLst/>
              <a:cxnLst/>
              <a:rect l="l" t="t" r="r" b="b"/>
              <a:pathLst>
                <a:path w="577931" h="955752">
                  <a:moveTo>
                    <a:pt x="97543" y="0"/>
                  </a:moveTo>
                  <a:lnTo>
                    <a:pt x="480388" y="0"/>
                  </a:lnTo>
                  <a:cubicBezTo>
                    <a:pt x="534259" y="0"/>
                    <a:pt x="577931" y="43671"/>
                    <a:pt x="577931" y="97543"/>
                  </a:cubicBezTo>
                  <a:lnTo>
                    <a:pt x="577931" y="858209"/>
                  </a:lnTo>
                  <a:cubicBezTo>
                    <a:pt x="577931" y="884079"/>
                    <a:pt x="567654" y="908889"/>
                    <a:pt x="549361" y="927182"/>
                  </a:cubicBezTo>
                  <a:cubicBezTo>
                    <a:pt x="531068" y="945475"/>
                    <a:pt x="506258" y="955752"/>
                    <a:pt x="480388" y="955752"/>
                  </a:cubicBezTo>
                  <a:lnTo>
                    <a:pt x="97543" y="955752"/>
                  </a:lnTo>
                  <a:cubicBezTo>
                    <a:pt x="71673" y="955752"/>
                    <a:pt x="46862" y="945475"/>
                    <a:pt x="28570" y="927182"/>
                  </a:cubicBezTo>
                  <a:cubicBezTo>
                    <a:pt x="10277" y="908889"/>
                    <a:pt x="0" y="884079"/>
                    <a:pt x="0" y="858209"/>
                  </a:cubicBezTo>
                  <a:lnTo>
                    <a:pt x="0" y="97543"/>
                  </a:lnTo>
                  <a:cubicBezTo>
                    <a:pt x="0" y="71673"/>
                    <a:pt x="10277" y="46862"/>
                    <a:pt x="28570" y="28570"/>
                  </a:cubicBezTo>
                  <a:cubicBezTo>
                    <a:pt x="46862" y="10277"/>
                    <a:pt x="71673" y="0"/>
                    <a:pt x="97543" y="0"/>
                  </a:cubicBezTo>
                  <a:close/>
                </a:path>
              </a:pathLst>
            </a:custGeom>
            <a:blipFill>
              <a:blip r:embed="rId3"/>
              <a:stretch>
                <a:fillRect l="-133964" r="-13788"/>
              </a:stretch>
            </a:blipFill>
          </p:spPr>
        </p:sp>
      </p:grpSp>
      <p:sp>
        <p:nvSpPr>
          <p:cNvPr id="8" name="Freeform 8"/>
          <p:cNvSpPr/>
          <p:nvPr/>
        </p:nvSpPr>
        <p:spPr>
          <a:xfrm>
            <a:off x="617817" y="2089048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5"/>
                </a:lnTo>
                <a:lnTo>
                  <a:pt x="0" y="17944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549191" y="2005235"/>
            <a:ext cx="1675418" cy="167541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409790" y="1987614"/>
            <a:ext cx="1794475" cy="1794475"/>
          </a:xfrm>
          <a:custGeom>
            <a:avLst/>
            <a:gdLst/>
            <a:ahLst/>
            <a:cxnLst/>
            <a:rect l="l" t="t" r="r" b="b"/>
            <a:pathLst>
              <a:path w="1794475" h="1794475">
                <a:moveTo>
                  <a:pt x="0" y="0"/>
                </a:moveTo>
                <a:lnTo>
                  <a:pt x="1794475" y="0"/>
                </a:lnTo>
                <a:lnTo>
                  <a:pt x="1794475" y="1794474"/>
                </a:lnTo>
                <a:lnTo>
                  <a:pt x="0" y="17944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3" name="Group 13"/>
          <p:cNvGrpSpPr/>
          <p:nvPr/>
        </p:nvGrpSpPr>
        <p:grpSpPr>
          <a:xfrm>
            <a:off x="4341164" y="1903800"/>
            <a:ext cx="1675418" cy="167541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57CB"/>
            </a:solidFill>
            <a:ln w="114300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926355" y="2402530"/>
            <a:ext cx="928517" cy="928517"/>
          </a:xfrm>
          <a:custGeom>
            <a:avLst/>
            <a:gdLst/>
            <a:ahLst/>
            <a:cxnLst/>
            <a:rect l="l" t="t" r="r" b="b"/>
            <a:pathLst>
              <a:path w="928517" h="928517">
                <a:moveTo>
                  <a:pt x="0" y="0"/>
                </a:moveTo>
                <a:lnTo>
                  <a:pt x="928517" y="0"/>
                </a:lnTo>
                <a:lnTo>
                  <a:pt x="928517" y="928517"/>
                </a:lnTo>
                <a:lnTo>
                  <a:pt x="0" y="92851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4791007" y="2283747"/>
            <a:ext cx="922232" cy="915525"/>
          </a:xfrm>
          <a:custGeom>
            <a:avLst/>
            <a:gdLst/>
            <a:ahLst/>
            <a:cxnLst/>
            <a:rect l="l" t="t" r="r" b="b"/>
            <a:pathLst>
              <a:path w="922232" h="915525">
                <a:moveTo>
                  <a:pt x="0" y="0"/>
                </a:moveTo>
                <a:lnTo>
                  <a:pt x="922232" y="0"/>
                </a:lnTo>
                <a:lnTo>
                  <a:pt x="922232" y="915525"/>
                </a:lnTo>
                <a:lnTo>
                  <a:pt x="0" y="91552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8765954" y="2019503"/>
            <a:ext cx="893447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Recommendations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80254" y="2891271"/>
            <a:ext cx="8820173" cy="6066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Service Improvement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Strengthen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clinical governance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Improve staffing levels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Develop positive safety culture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Enhance incident reporting systems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whistleblowing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Continuous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quality improvement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clinical audits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(NHS England, 2024)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608372" y="4823460"/>
            <a:ext cx="9244190" cy="3054161"/>
            <a:chOff x="0" y="0"/>
            <a:chExt cx="1432167" cy="4731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32167" cy="473169"/>
            </a:xfrm>
            <a:custGeom>
              <a:avLst/>
              <a:gdLst/>
              <a:ahLst/>
              <a:cxnLst/>
              <a:rect l="l" t="t" r="r" b="b"/>
              <a:pathLst>
                <a:path w="1432167" h="473169">
                  <a:moveTo>
                    <a:pt x="27637" y="0"/>
                  </a:moveTo>
                  <a:lnTo>
                    <a:pt x="1404530" y="0"/>
                  </a:lnTo>
                  <a:cubicBezTo>
                    <a:pt x="1411860" y="0"/>
                    <a:pt x="1418889" y="2912"/>
                    <a:pt x="1424072" y="8095"/>
                  </a:cubicBezTo>
                  <a:cubicBezTo>
                    <a:pt x="1429255" y="13278"/>
                    <a:pt x="1432167" y="20307"/>
                    <a:pt x="1432167" y="27637"/>
                  </a:cubicBezTo>
                  <a:lnTo>
                    <a:pt x="1432167" y="445532"/>
                  </a:lnTo>
                  <a:cubicBezTo>
                    <a:pt x="1432167" y="460796"/>
                    <a:pt x="1419793" y="473169"/>
                    <a:pt x="1404530" y="473169"/>
                  </a:cubicBezTo>
                  <a:lnTo>
                    <a:pt x="27637" y="473169"/>
                  </a:lnTo>
                  <a:cubicBezTo>
                    <a:pt x="20307" y="473169"/>
                    <a:pt x="13278" y="470258"/>
                    <a:pt x="8095" y="465075"/>
                  </a:cubicBezTo>
                  <a:cubicBezTo>
                    <a:pt x="2912" y="459892"/>
                    <a:pt x="0" y="452862"/>
                    <a:pt x="0" y="445532"/>
                  </a:cubicBezTo>
                  <a:lnTo>
                    <a:pt x="0" y="27637"/>
                  </a:lnTo>
                  <a:cubicBezTo>
                    <a:pt x="0" y="20307"/>
                    <a:pt x="2912" y="13278"/>
                    <a:pt x="8095" y="8095"/>
                  </a:cubicBezTo>
                  <a:cubicBezTo>
                    <a:pt x="13278" y="2912"/>
                    <a:pt x="20307" y="0"/>
                    <a:pt x="27637" y="0"/>
                  </a:cubicBezTo>
                  <a:close/>
                </a:path>
              </a:pathLst>
            </a:custGeom>
            <a:blipFill>
              <a:blip r:embed="rId3"/>
              <a:stretch>
                <a:fillRect l="-62741" t="-70588" r="-17719" b="-193325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8608372" y="2739669"/>
            <a:ext cx="3901372" cy="1929268"/>
            <a:chOff x="0" y="0"/>
            <a:chExt cx="604425" cy="29889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04425" cy="298894"/>
            </a:xfrm>
            <a:custGeom>
              <a:avLst/>
              <a:gdLst/>
              <a:ahLst/>
              <a:cxnLst/>
              <a:rect l="l" t="t" r="r" b="b"/>
              <a:pathLst>
                <a:path w="604425" h="298894">
                  <a:moveTo>
                    <a:pt x="65486" y="0"/>
                  </a:moveTo>
                  <a:lnTo>
                    <a:pt x="538939" y="0"/>
                  </a:lnTo>
                  <a:cubicBezTo>
                    <a:pt x="556307" y="0"/>
                    <a:pt x="572963" y="6899"/>
                    <a:pt x="585244" y="19180"/>
                  </a:cubicBezTo>
                  <a:cubicBezTo>
                    <a:pt x="597525" y="31461"/>
                    <a:pt x="604425" y="48118"/>
                    <a:pt x="604425" y="65486"/>
                  </a:cubicBezTo>
                  <a:lnTo>
                    <a:pt x="604425" y="233409"/>
                  </a:lnTo>
                  <a:cubicBezTo>
                    <a:pt x="604425" y="250776"/>
                    <a:pt x="597525" y="267433"/>
                    <a:pt x="585244" y="279714"/>
                  </a:cubicBezTo>
                  <a:cubicBezTo>
                    <a:pt x="572963" y="291995"/>
                    <a:pt x="556307" y="298894"/>
                    <a:pt x="538939" y="298894"/>
                  </a:cubicBezTo>
                  <a:lnTo>
                    <a:pt x="65486" y="298894"/>
                  </a:lnTo>
                  <a:cubicBezTo>
                    <a:pt x="48118" y="298894"/>
                    <a:pt x="31461" y="291995"/>
                    <a:pt x="19180" y="279714"/>
                  </a:cubicBezTo>
                  <a:cubicBezTo>
                    <a:pt x="6899" y="267433"/>
                    <a:pt x="0" y="250776"/>
                    <a:pt x="0" y="233409"/>
                  </a:cubicBezTo>
                  <a:lnTo>
                    <a:pt x="0" y="65486"/>
                  </a:lnTo>
                  <a:cubicBezTo>
                    <a:pt x="0" y="48118"/>
                    <a:pt x="6899" y="31461"/>
                    <a:pt x="19180" y="19180"/>
                  </a:cubicBezTo>
                  <a:cubicBezTo>
                    <a:pt x="31461" y="6899"/>
                    <a:pt x="48118" y="0"/>
                    <a:pt x="65486" y="0"/>
                  </a:cubicBezTo>
                  <a:close/>
                </a:path>
              </a:pathLst>
            </a:custGeom>
            <a:blipFill>
              <a:blip r:embed="rId3"/>
              <a:stretch>
                <a:fillRect l="-159076" t="-15130" r="-191341" b="-491714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2644929" y="2739669"/>
            <a:ext cx="5207633" cy="1929268"/>
            <a:chOff x="0" y="0"/>
            <a:chExt cx="806799" cy="29889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06799" cy="298894"/>
            </a:xfrm>
            <a:custGeom>
              <a:avLst/>
              <a:gdLst/>
              <a:ahLst/>
              <a:cxnLst/>
              <a:rect l="l" t="t" r="r" b="b"/>
              <a:pathLst>
                <a:path w="806799" h="298894">
                  <a:moveTo>
                    <a:pt x="49059" y="0"/>
                  </a:moveTo>
                  <a:lnTo>
                    <a:pt x="757739" y="0"/>
                  </a:lnTo>
                  <a:cubicBezTo>
                    <a:pt x="770751" y="0"/>
                    <a:pt x="783229" y="5169"/>
                    <a:pt x="792429" y="14369"/>
                  </a:cubicBezTo>
                  <a:cubicBezTo>
                    <a:pt x="801630" y="23570"/>
                    <a:pt x="806799" y="36048"/>
                    <a:pt x="806799" y="49059"/>
                  </a:cubicBezTo>
                  <a:lnTo>
                    <a:pt x="806799" y="249835"/>
                  </a:lnTo>
                  <a:cubicBezTo>
                    <a:pt x="806799" y="276930"/>
                    <a:pt x="784834" y="298894"/>
                    <a:pt x="757739" y="298894"/>
                  </a:cubicBezTo>
                  <a:lnTo>
                    <a:pt x="49059" y="298894"/>
                  </a:lnTo>
                  <a:cubicBezTo>
                    <a:pt x="21965" y="298894"/>
                    <a:pt x="0" y="276930"/>
                    <a:pt x="0" y="249835"/>
                  </a:cubicBezTo>
                  <a:lnTo>
                    <a:pt x="0" y="49059"/>
                  </a:lnTo>
                  <a:cubicBezTo>
                    <a:pt x="0" y="21965"/>
                    <a:pt x="21965" y="0"/>
                    <a:pt x="49059" y="0"/>
                  </a:cubicBezTo>
                  <a:close/>
                </a:path>
              </a:pathLst>
            </a:custGeom>
            <a:blipFill>
              <a:blip r:embed="rId3"/>
              <a:stretch>
                <a:fillRect l="-190652" t="-7522" r="-33937" b="-476218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1028700" y="8049071"/>
            <a:ext cx="16823862" cy="1179345"/>
            <a:chOff x="0" y="0"/>
            <a:chExt cx="2606457" cy="1827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606457" cy="182711"/>
            </a:xfrm>
            <a:custGeom>
              <a:avLst/>
              <a:gdLst/>
              <a:ahLst/>
              <a:cxnLst/>
              <a:rect l="l" t="t" r="r" b="b"/>
              <a:pathLst>
                <a:path w="2606457" h="182711">
                  <a:moveTo>
                    <a:pt x="15186" y="0"/>
                  </a:moveTo>
                  <a:lnTo>
                    <a:pt x="2591271" y="0"/>
                  </a:lnTo>
                  <a:cubicBezTo>
                    <a:pt x="2599658" y="0"/>
                    <a:pt x="2606457" y="6799"/>
                    <a:pt x="2606457" y="15186"/>
                  </a:cubicBezTo>
                  <a:lnTo>
                    <a:pt x="2606457" y="167526"/>
                  </a:lnTo>
                  <a:cubicBezTo>
                    <a:pt x="2606457" y="171553"/>
                    <a:pt x="2604857" y="175416"/>
                    <a:pt x="2602009" y="178264"/>
                  </a:cubicBezTo>
                  <a:cubicBezTo>
                    <a:pt x="2599161" y="181112"/>
                    <a:pt x="2595298" y="182711"/>
                    <a:pt x="2591271" y="182711"/>
                  </a:cubicBezTo>
                  <a:lnTo>
                    <a:pt x="15186" y="182711"/>
                  </a:lnTo>
                  <a:cubicBezTo>
                    <a:pt x="11158" y="182711"/>
                    <a:pt x="7296" y="181112"/>
                    <a:pt x="4448" y="178264"/>
                  </a:cubicBezTo>
                  <a:cubicBezTo>
                    <a:pt x="1600" y="175416"/>
                    <a:pt x="0" y="171553"/>
                    <a:pt x="0" y="167526"/>
                  </a:cubicBezTo>
                  <a:lnTo>
                    <a:pt x="0" y="15186"/>
                  </a:lnTo>
                  <a:cubicBezTo>
                    <a:pt x="0" y="11158"/>
                    <a:pt x="1600" y="7296"/>
                    <a:pt x="4448" y="4448"/>
                  </a:cubicBezTo>
                  <a:cubicBezTo>
                    <a:pt x="7296" y="1600"/>
                    <a:pt x="11158" y="0"/>
                    <a:pt x="15186" y="0"/>
                  </a:cubicBezTo>
                  <a:close/>
                </a:path>
              </a:pathLst>
            </a:custGeom>
            <a:blipFill>
              <a:blip r:embed="rId3"/>
              <a:stretch>
                <a:fillRect t="-560451" r="-18995" b="-470519"/>
              </a:stretch>
            </a:blipFill>
          </p:spPr>
        </p:sp>
      </p:grpSp>
      <p:sp>
        <p:nvSpPr>
          <p:cNvPr id="10" name="Freeform 10"/>
          <p:cNvSpPr/>
          <p:nvPr/>
        </p:nvSpPr>
        <p:spPr>
          <a:xfrm>
            <a:off x="1515055" y="798920"/>
            <a:ext cx="429300" cy="379345"/>
          </a:xfrm>
          <a:custGeom>
            <a:avLst/>
            <a:gdLst/>
            <a:ahLst/>
            <a:cxnLst/>
            <a:rect l="l" t="t" r="r" b="b"/>
            <a:pathLst>
              <a:path w="429300" h="379345">
                <a:moveTo>
                  <a:pt x="0" y="0"/>
                </a:moveTo>
                <a:lnTo>
                  <a:pt x="429300" y="0"/>
                </a:lnTo>
                <a:lnTo>
                  <a:pt x="429300" y="379345"/>
                </a:lnTo>
                <a:lnTo>
                  <a:pt x="0" y="3793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1321862" y="797072"/>
            <a:ext cx="2084607" cy="582930"/>
            <a:chOff x="0" y="0"/>
            <a:chExt cx="549032" cy="15352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49032" cy="153529"/>
            </a:xfrm>
            <a:custGeom>
              <a:avLst/>
              <a:gdLst/>
              <a:ahLst/>
              <a:cxnLst/>
              <a:rect l="l" t="t" r="r" b="b"/>
              <a:pathLst>
                <a:path w="549032" h="153529">
                  <a:moveTo>
                    <a:pt x="76764" y="0"/>
                  </a:moveTo>
                  <a:lnTo>
                    <a:pt x="472268" y="0"/>
                  </a:lnTo>
                  <a:cubicBezTo>
                    <a:pt x="492627" y="0"/>
                    <a:pt x="512152" y="8088"/>
                    <a:pt x="526549" y="22484"/>
                  </a:cubicBezTo>
                  <a:cubicBezTo>
                    <a:pt x="540945" y="36880"/>
                    <a:pt x="549032" y="56405"/>
                    <a:pt x="549032" y="76764"/>
                  </a:cubicBezTo>
                  <a:lnTo>
                    <a:pt x="549032" y="76764"/>
                  </a:lnTo>
                  <a:cubicBezTo>
                    <a:pt x="549032" y="119160"/>
                    <a:pt x="514664" y="153529"/>
                    <a:pt x="47226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385DCA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54903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1648452"/>
            <a:ext cx="10782300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6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Component 2 Structure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5800" y="2628900"/>
            <a:ext cx="8115300" cy="6681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Proposed Report Structure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Background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Swiss Cheese Model Analysis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Root Cause Analysis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Policy Analysis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Impact on Service Quality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>
              <a:lnSpc>
                <a:spcPts val="4486"/>
              </a:lnSpc>
              <a:spcBef>
                <a:spcPct val="0"/>
              </a:spcBef>
            </a:pPr>
            <a:endParaRPr lang="en-US" sz="3204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563600" y="-12700"/>
            <a:ext cx="5486400" cy="12048783"/>
            <a:chOff x="0" y="0"/>
            <a:chExt cx="879839" cy="937755"/>
          </a:xfrm>
        </p:grpSpPr>
        <p:sp>
          <p:nvSpPr>
            <p:cNvPr id="3" name="Freeform 3"/>
            <p:cNvSpPr/>
            <p:nvPr/>
          </p:nvSpPr>
          <p:spPr>
            <a:xfrm>
              <a:off x="7953" y="0"/>
              <a:ext cx="863934" cy="937754"/>
            </a:xfrm>
            <a:custGeom>
              <a:avLst/>
              <a:gdLst/>
              <a:ahLst/>
              <a:cxnLst/>
              <a:rect l="l" t="t" r="r" b="b"/>
              <a:pathLst>
                <a:path w="863934" h="937754">
                  <a:moveTo>
                    <a:pt x="856636" y="504066"/>
                  </a:moveTo>
                  <a:lnTo>
                    <a:pt x="683936" y="902566"/>
                  </a:lnTo>
                  <a:cubicBezTo>
                    <a:pt x="674678" y="923929"/>
                    <a:pt x="653618" y="937754"/>
                    <a:pt x="630335" y="937754"/>
                  </a:cubicBezTo>
                  <a:lnTo>
                    <a:pt x="233598" y="937754"/>
                  </a:lnTo>
                  <a:cubicBezTo>
                    <a:pt x="210315" y="937754"/>
                    <a:pt x="189255" y="923929"/>
                    <a:pt x="179997" y="902566"/>
                  </a:cubicBezTo>
                  <a:lnTo>
                    <a:pt x="7297" y="504066"/>
                  </a:lnTo>
                  <a:cubicBezTo>
                    <a:pt x="-2432" y="481616"/>
                    <a:pt x="-2432" y="456139"/>
                    <a:pt x="7297" y="433688"/>
                  </a:cubicBezTo>
                  <a:lnTo>
                    <a:pt x="179997" y="35189"/>
                  </a:lnTo>
                  <a:cubicBezTo>
                    <a:pt x="189255" y="13826"/>
                    <a:pt x="210315" y="0"/>
                    <a:pt x="233598" y="0"/>
                  </a:cubicBezTo>
                  <a:lnTo>
                    <a:pt x="630335" y="0"/>
                  </a:lnTo>
                  <a:cubicBezTo>
                    <a:pt x="653618" y="0"/>
                    <a:pt x="674678" y="13826"/>
                    <a:pt x="683936" y="35189"/>
                  </a:cubicBezTo>
                  <a:lnTo>
                    <a:pt x="856636" y="433688"/>
                  </a:lnTo>
                  <a:cubicBezTo>
                    <a:pt x="866366" y="456139"/>
                    <a:pt x="866366" y="481616"/>
                    <a:pt x="856636" y="504066"/>
                  </a:cubicBezTo>
                  <a:close/>
                </a:path>
              </a:pathLst>
            </a:custGeom>
            <a:solidFill>
              <a:srgbClr val="3557C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3429000" y="-495300"/>
            <a:ext cx="10443299" cy="12048783"/>
            <a:chOff x="0" y="0"/>
            <a:chExt cx="812800" cy="937755"/>
          </a:xfrm>
        </p:grpSpPr>
        <p:sp>
          <p:nvSpPr>
            <p:cNvPr id="5" name="Freeform 5"/>
            <p:cNvSpPr/>
            <p:nvPr/>
          </p:nvSpPr>
          <p:spPr>
            <a:xfrm>
              <a:off x="3997" y="0"/>
              <a:ext cx="804806" cy="937754"/>
            </a:xfrm>
            <a:custGeom>
              <a:avLst/>
              <a:gdLst/>
              <a:ahLst/>
              <a:cxnLst/>
              <a:rect l="l" t="t" r="r" b="b"/>
              <a:pathLst>
                <a:path w="804806" h="937754">
                  <a:moveTo>
                    <a:pt x="801139" y="486562"/>
                  </a:moveTo>
                  <a:lnTo>
                    <a:pt x="613267" y="920069"/>
                  </a:lnTo>
                  <a:cubicBezTo>
                    <a:pt x="608614" y="930806"/>
                    <a:pt x="598030" y="937754"/>
                    <a:pt x="586328" y="937754"/>
                  </a:cubicBezTo>
                  <a:lnTo>
                    <a:pt x="218478" y="937754"/>
                  </a:lnTo>
                  <a:cubicBezTo>
                    <a:pt x="206776" y="937754"/>
                    <a:pt x="196192" y="930806"/>
                    <a:pt x="191539" y="920069"/>
                  </a:cubicBezTo>
                  <a:lnTo>
                    <a:pt x="3667" y="486562"/>
                  </a:lnTo>
                  <a:cubicBezTo>
                    <a:pt x="-1222" y="475279"/>
                    <a:pt x="-1222" y="462475"/>
                    <a:pt x="3667" y="451192"/>
                  </a:cubicBezTo>
                  <a:lnTo>
                    <a:pt x="191539" y="17685"/>
                  </a:lnTo>
                  <a:cubicBezTo>
                    <a:pt x="196192" y="6949"/>
                    <a:pt x="206776" y="0"/>
                    <a:pt x="218478" y="0"/>
                  </a:cubicBezTo>
                  <a:lnTo>
                    <a:pt x="586328" y="0"/>
                  </a:lnTo>
                  <a:cubicBezTo>
                    <a:pt x="598030" y="0"/>
                    <a:pt x="608614" y="6949"/>
                    <a:pt x="613267" y="17685"/>
                  </a:cubicBezTo>
                  <a:lnTo>
                    <a:pt x="801139" y="451192"/>
                  </a:lnTo>
                  <a:cubicBezTo>
                    <a:pt x="806029" y="462475"/>
                    <a:pt x="806029" y="475279"/>
                    <a:pt x="801139" y="48656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14300" y="-38100"/>
              <a:ext cx="584200" cy="975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362200" y="1714500"/>
            <a:ext cx="10668000" cy="6630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738"/>
              </a:lnSpc>
            </a:pPr>
            <a:r>
              <a:rPr lang="en-GB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Mid Staffordshire NHS Foundation Trust scandal demonstrated how failures in leadership, staffing, governance, and organisational culture can seriously compromise patient safety. The </a:t>
            </a:r>
            <a:r>
              <a:rPr lang="en-US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Swiss </a:t>
            </a:r>
            <a:r>
              <a:rPr lang="en-US" sz="299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Cheese Model and Root Cause Analysis show that multiple systemic failures contributed to poor patient outcomes. </a:t>
            </a:r>
            <a:r>
              <a:rPr lang="en-GB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Francis Inquiry led to important NHS reforms that strengthened accountability, transparency, and patient-centred care. Healthcare organisations should continue to promote strong leadership, continuous quality improvement, and a culture that prioritises </a:t>
            </a:r>
            <a:r>
              <a:rPr lang="en-US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patient </a:t>
            </a:r>
            <a:r>
              <a:rPr lang="en-US" sz="299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safety and encourages staff to raise concerns.</a:t>
            </a:r>
            <a:r>
              <a:rPr lang="en-GB" sz="2998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en-GB" sz="2998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553200" y="495300"/>
            <a:ext cx="12788300" cy="777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8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Conclusion </a:t>
            </a:r>
          </a:p>
        </p:txBody>
      </p:sp>
      <p:sp>
        <p:nvSpPr>
          <p:cNvPr id="9" name="Freeform 9"/>
          <p:cNvSpPr/>
          <p:nvPr/>
        </p:nvSpPr>
        <p:spPr>
          <a:xfrm>
            <a:off x="14249400" y="4229100"/>
            <a:ext cx="2535063" cy="3068463"/>
          </a:xfrm>
          <a:custGeom>
            <a:avLst/>
            <a:gdLst/>
            <a:ahLst/>
            <a:cxnLst/>
            <a:rect l="l" t="t" r="r" b="b"/>
            <a:pathLst>
              <a:path w="3830463" h="3830463">
                <a:moveTo>
                  <a:pt x="0" y="0"/>
                </a:moveTo>
                <a:lnTo>
                  <a:pt x="3830463" y="0"/>
                </a:lnTo>
                <a:lnTo>
                  <a:pt x="3830463" y="3830463"/>
                </a:lnTo>
                <a:lnTo>
                  <a:pt x="0" y="383046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1000"/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5472007" y="2424757"/>
            <a:ext cx="4076486" cy="4076486"/>
          </a:xfrm>
          <a:custGeom>
            <a:avLst/>
            <a:gdLst/>
            <a:ahLst/>
            <a:cxnLst/>
            <a:rect l="l" t="t" r="r" b="b"/>
            <a:pathLst>
              <a:path w="4076486" h="4076486">
                <a:moveTo>
                  <a:pt x="0" y="0"/>
                </a:moveTo>
                <a:lnTo>
                  <a:pt x="4076486" y="0"/>
                </a:lnTo>
                <a:lnTo>
                  <a:pt x="4076486" y="4076486"/>
                </a:lnTo>
                <a:lnTo>
                  <a:pt x="0" y="40764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1000"/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4782800" y="1866900"/>
            <a:ext cx="3076821" cy="9589670"/>
          </a:xfrm>
          <a:custGeom>
            <a:avLst/>
            <a:gdLst/>
            <a:ahLst/>
            <a:cxnLst/>
            <a:rect l="l" t="t" r="r" b="b"/>
            <a:pathLst>
              <a:path w="5769785" h="9589670">
                <a:moveTo>
                  <a:pt x="0" y="0"/>
                </a:moveTo>
                <a:lnTo>
                  <a:pt x="5769785" y="0"/>
                </a:lnTo>
                <a:lnTo>
                  <a:pt x="5769785" y="9589670"/>
                </a:lnTo>
                <a:lnTo>
                  <a:pt x="0" y="958967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6577756" y="8447129"/>
            <a:ext cx="811171" cy="811171"/>
          </a:xfrm>
          <a:custGeom>
            <a:avLst/>
            <a:gdLst/>
            <a:ahLst/>
            <a:cxnLst/>
            <a:rect l="l" t="t" r="r" b="b"/>
            <a:pathLst>
              <a:path w="811171" h="811171">
                <a:moveTo>
                  <a:pt x="0" y="0"/>
                </a:moveTo>
                <a:lnTo>
                  <a:pt x="811171" y="0"/>
                </a:lnTo>
                <a:lnTo>
                  <a:pt x="811171" y="811171"/>
                </a:lnTo>
                <a:lnTo>
                  <a:pt x="0" y="8111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9000"/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8976367" y="1897585"/>
            <a:ext cx="811171" cy="811171"/>
          </a:xfrm>
          <a:custGeom>
            <a:avLst/>
            <a:gdLst/>
            <a:ahLst/>
            <a:cxnLst/>
            <a:rect l="l" t="t" r="r" b="b"/>
            <a:pathLst>
              <a:path w="811171" h="811171">
                <a:moveTo>
                  <a:pt x="0" y="0"/>
                </a:moveTo>
                <a:lnTo>
                  <a:pt x="811171" y="0"/>
                </a:lnTo>
                <a:lnTo>
                  <a:pt x="811171" y="811171"/>
                </a:lnTo>
                <a:lnTo>
                  <a:pt x="0" y="8111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31000"/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313504" y="1713067"/>
            <a:ext cx="1103816" cy="1103816"/>
          </a:xfrm>
          <a:custGeom>
            <a:avLst/>
            <a:gdLst/>
            <a:ahLst/>
            <a:cxnLst/>
            <a:rect l="l" t="t" r="r" b="b"/>
            <a:pathLst>
              <a:path w="1103816" h="1103816">
                <a:moveTo>
                  <a:pt x="0" y="0"/>
                </a:moveTo>
                <a:lnTo>
                  <a:pt x="1103816" y="0"/>
                </a:lnTo>
                <a:lnTo>
                  <a:pt x="1103816" y="1103816"/>
                </a:lnTo>
                <a:lnTo>
                  <a:pt x="0" y="11038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14113007" y="797072"/>
            <a:ext cx="2401303" cy="582930"/>
            <a:chOff x="0" y="0"/>
            <a:chExt cx="632442" cy="15352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2442" cy="153529"/>
            </a:xfrm>
            <a:custGeom>
              <a:avLst/>
              <a:gdLst/>
              <a:ahLst/>
              <a:cxnLst/>
              <a:rect l="l" t="t" r="r" b="b"/>
              <a:pathLst>
                <a:path w="632442" h="153529">
                  <a:moveTo>
                    <a:pt x="76764" y="0"/>
                  </a:moveTo>
                  <a:lnTo>
                    <a:pt x="555678" y="0"/>
                  </a:lnTo>
                  <a:cubicBezTo>
                    <a:pt x="576037" y="0"/>
                    <a:pt x="595562" y="8088"/>
                    <a:pt x="609958" y="22484"/>
                  </a:cubicBezTo>
                  <a:cubicBezTo>
                    <a:pt x="624354" y="36880"/>
                    <a:pt x="632442" y="56405"/>
                    <a:pt x="632442" y="76764"/>
                  </a:cubicBezTo>
                  <a:lnTo>
                    <a:pt x="632442" y="76764"/>
                  </a:lnTo>
                  <a:cubicBezTo>
                    <a:pt x="632442" y="119160"/>
                    <a:pt x="598073" y="153529"/>
                    <a:pt x="555678" y="153529"/>
                  </a:cubicBezTo>
                  <a:lnTo>
                    <a:pt x="76764" y="153529"/>
                  </a:lnTo>
                  <a:cubicBezTo>
                    <a:pt x="56405" y="153529"/>
                    <a:pt x="36880" y="145441"/>
                    <a:pt x="22484" y="131045"/>
                  </a:cubicBezTo>
                  <a:cubicBezTo>
                    <a:pt x="8088" y="116649"/>
                    <a:pt x="0" y="97124"/>
                    <a:pt x="0" y="76764"/>
                  </a:cubicBezTo>
                  <a:lnTo>
                    <a:pt x="0" y="76764"/>
                  </a:lnTo>
                  <a:cubicBezTo>
                    <a:pt x="0" y="56405"/>
                    <a:pt x="8088" y="36880"/>
                    <a:pt x="22484" y="22484"/>
                  </a:cubicBezTo>
                  <a:cubicBezTo>
                    <a:pt x="36880" y="8088"/>
                    <a:pt x="56405" y="0"/>
                    <a:pt x="76764" y="0"/>
                  </a:cubicBezTo>
                  <a:close/>
                </a:path>
              </a:pathLst>
            </a:custGeom>
            <a:solidFill>
              <a:srgbClr val="EEEEEE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632442" cy="2011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3429000" y="-495300"/>
            <a:ext cx="10443299" cy="12048783"/>
            <a:chOff x="0" y="0"/>
            <a:chExt cx="812800" cy="937755"/>
          </a:xfrm>
        </p:grpSpPr>
        <p:sp>
          <p:nvSpPr>
            <p:cNvPr id="5" name="Freeform 5"/>
            <p:cNvSpPr/>
            <p:nvPr/>
          </p:nvSpPr>
          <p:spPr>
            <a:xfrm>
              <a:off x="3997" y="0"/>
              <a:ext cx="804806" cy="937754"/>
            </a:xfrm>
            <a:custGeom>
              <a:avLst/>
              <a:gdLst/>
              <a:ahLst/>
              <a:cxnLst/>
              <a:rect l="l" t="t" r="r" b="b"/>
              <a:pathLst>
                <a:path w="804806" h="937754">
                  <a:moveTo>
                    <a:pt x="801139" y="486562"/>
                  </a:moveTo>
                  <a:lnTo>
                    <a:pt x="613267" y="920069"/>
                  </a:lnTo>
                  <a:cubicBezTo>
                    <a:pt x="608614" y="930806"/>
                    <a:pt x="598030" y="937754"/>
                    <a:pt x="586328" y="937754"/>
                  </a:cubicBezTo>
                  <a:lnTo>
                    <a:pt x="218478" y="937754"/>
                  </a:lnTo>
                  <a:cubicBezTo>
                    <a:pt x="206776" y="937754"/>
                    <a:pt x="196192" y="930806"/>
                    <a:pt x="191539" y="920069"/>
                  </a:cubicBezTo>
                  <a:lnTo>
                    <a:pt x="3667" y="486562"/>
                  </a:lnTo>
                  <a:cubicBezTo>
                    <a:pt x="-1222" y="475279"/>
                    <a:pt x="-1222" y="462475"/>
                    <a:pt x="3667" y="451192"/>
                  </a:cubicBezTo>
                  <a:lnTo>
                    <a:pt x="191539" y="17685"/>
                  </a:lnTo>
                  <a:cubicBezTo>
                    <a:pt x="196192" y="6949"/>
                    <a:pt x="206776" y="0"/>
                    <a:pt x="218478" y="0"/>
                  </a:cubicBezTo>
                  <a:lnTo>
                    <a:pt x="586328" y="0"/>
                  </a:lnTo>
                  <a:cubicBezTo>
                    <a:pt x="598030" y="0"/>
                    <a:pt x="608614" y="6949"/>
                    <a:pt x="613267" y="17685"/>
                  </a:cubicBezTo>
                  <a:lnTo>
                    <a:pt x="801139" y="451192"/>
                  </a:lnTo>
                  <a:cubicBezTo>
                    <a:pt x="806029" y="462475"/>
                    <a:pt x="806029" y="475279"/>
                    <a:pt x="801139" y="48656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114300" y="-38100"/>
              <a:ext cx="584200" cy="9758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914400" y="1084481"/>
            <a:ext cx="16459200" cy="80329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2022/23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Newcastle upon Tyne: Care Quality Commission.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https://www.cqc.org.uk/publications/major-report/state-care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Darzi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 (2008)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High Quality Care for All: NHS Next Stage Review Final Report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https://www.gov.uk/government/publications/high-quality-care-for-all-nhs-next-stage-review-final-report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Department of Health (2009)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High Quality Care for All: NHS Next Stage Review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https://www.gov.uk/government/publications/high-quality-care-for-all-nhs-next-stage-review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HMSO.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https://www.legislation.gov.uk/ukpga/2022/31/contents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Dixon-Woods, M., Baker, R., Charles, K., Dawson, J.,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Jerzembek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G., Martin, G., McCarthy, I., McKee, L., Minion, J.,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Ozieranski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Willars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Wilkie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P. and West, M.A. (2014) ‘Culture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the English National Health Service: Overview of lessons from a large multimethod study’,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23(2), pp. 106–115.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https://qualitysafety.bmj.com/content/23/2/106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Francis, R. (2013)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Report of the Mid Staffordshire NHS Foundation Trust Public Inquiry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https://www.gov.uk/government/publications/report-of-the-mid-staffordshire-nhs-foundation-trust-public-inquiry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Institute for Healthcare Improvement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Patient Safety Essentials Toolkit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Boston, MA: Institute for Healthcare Improvement.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https://www.ihi.org/resources/Pages/Tools/default.aspx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Mannion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R. and Davies, H.T.O. (2018) ‘Understanding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culture for healthcare quality improvement’,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363, k4907.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https://www.bmj.com/content/363/bmj.k4907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NHS Patient Safety Strategy: Update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https://www.england.nhs.uk/patient-safety/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Workforce Plan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https://www.england.nhs.uk/long-read/nhs-long-term-workforce-plan/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Reason, J. (2000) ‘Human error: Models and management’,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320(7237), pp. 768–770.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https://www.bmj.com/content/320/7237/768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King's Fund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Leadership and Culture in the NHS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https://www.kingsfund.org.uk/publications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Global Patient Safety Action Plan 2021–2030: Towards Eliminating Avoidable Harm in Health Care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https://www.who.int/publications/i/item/9789240032705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Quality health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https://www.who.int/teams/integrated-health-services/quality-services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Øvretveit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 (2018)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Improving Quality in Health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CRC Press.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https://www.routledge.com/Improving-Quality-in-Health-Services/Ovretveit/p/book/9781138036949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553200" y="495300"/>
            <a:ext cx="5105400" cy="7181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80"/>
              </a:lnSpc>
            </a:pPr>
            <a:r>
              <a:rPr lang="en-US" sz="6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26766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1100</Words>
  <Application>Microsoft Office PowerPoint</Application>
  <PresentationFormat>Custom</PresentationFormat>
  <Paragraphs>150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Wingdings</vt:lpstr>
      <vt:lpstr>Calibri</vt:lpstr>
      <vt:lpstr>Arial Bold</vt:lpstr>
      <vt:lpstr>Arial Italics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“Public Health Presentation Template”</dc:title>
  <dc:creator>MD ASEIQUR RAHAMAN</dc:creator>
  <cp:lastModifiedBy>MLC</cp:lastModifiedBy>
  <cp:revision>22</cp:revision>
  <dcterms:created xsi:type="dcterms:W3CDTF">2006-08-16T00:00:00Z</dcterms:created>
  <dcterms:modified xsi:type="dcterms:W3CDTF">2026-07-20T21:10:24Z</dcterms:modified>
  <dc:identifier>DAHHDpE1maA</dc:identifier>
</cp:coreProperties>
</file>