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57" r:id="rId5"/>
    <p:sldId id="258" r:id="rId6"/>
    <p:sldId id="270" r:id="rId7"/>
    <p:sldId id="269" r:id="rId8"/>
    <p:sldId id="271" r:id="rId9"/>
    <p:sldId id="272" r:id="rId10"/>
    <p:sldId id="273" r:id="rId11"/>
    <p:sldId id="274" r:id="rId12"/>
    <p:sldId id="275" r:id="rId13"/>
    <p:sldId id="276" r:id="rId14"/>
    <p:sldId id="27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9" autoAdjust="0"/>
    <p:restoredTop sz="94660"/>
  </p:normalViewPr>
  <p:slideViewPr>
    <p:cSldViewPr>
      <p:cViewPr varScale="1">
        <p:scale>
          <a:sx n="55" d="100"/>
          <a:sy n="55" d="100"/>
        </p:scale>
        <p:origin x="90" y="720"/>
      </p:cViewPr>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95" d="100"/>
          <a:sy n="95" d="100"/>
        </p:scale>
        <p:origin x="358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FBE2AAA-2CC7-4F9C-A8C6-8B9F2A3E9EF0}" type="datetimeFigureOut">
              <a:rPr lang="en-US" smtClean="0"/>
              <a:t>2/15/2018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0AD62A-9EE1-43E3-A7E5-D268F71DF3EB}" type="slidenum">
              <a:rPr lang="en-US" smtClean="0"/>
              <a:t>‹#›</a:t>
            </a:fld>
            <a:endParaRPr lang="en-US"/>
          </a:p>
        </p:txBody>
      </p:sp>
    </p:spTree>
    <p:extLst>
      <p:ext uri="{BB962C8B-B14F-4D97-AF65-F5344CB8AC3E}">
        <p14:creationId xmlns:p14="http://schemas.microsoft.com/office/powerpoint/2010/main" val="14364482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7ADBA-1AC7-4CD6-8AFF-4E8087BA5487}" type="datetimeFigureOut">
              <a:rPr lang="en-US" smtClean="0"/>
              <a:t>2/15/2018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4C2EF-8A97-4DAF-B099-E567883644D6}" type="slidenum">
              <a:rPr lang="en-US" smtClean="0"/>
              <a:t>‹#›</a:t>
            </a:fld>
            <a:endParaRPr lang="en-US"/>
          </a:p>
        </p:txBody>
      </p:sp>
    </p:spTree>
    <p:extLst>
      <p:ext uri="{BB962C8B-B14F-4D97-AF65-F5344CB8AC3E}">
        <p14:creationId xmlns:p14="http://schemas.microsoft.com/office/powerpoint/2010/main" val="7180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124" r="323" b="422"/>
          <a:stretch/>
        </p:blipFill>
        <p:spPr>
          <a:xfrm>
            <a:off x="1524" y="1"/>
            <a:ext cx="12188952" cy="6858000"/>
          </a:xfrm>
          <a:prstGeom prst="rect">
            <a:avLst/>
          </a:prstGeom>
        </p:spPr>
      </p:pic>
      <p:sp>
        <p:nvSpPr>
          <p:cNvPr id="2" name="Title 1"/>
          <p:cNvSpPr>
            <a:spLocks noGrp="1"/>
          </p:cNvSpPr>
          <p:nvPr>
            <p:ph type="ctrTitle"/>
          </p:nvPr>
        </p:nvSpPr>
        <p:spPr>
          <a:xfrm>
            <a:off x="838200" y="533400"/>
            <a:ext cx="8458200" cy="1828800"/>
          </a:xfrm>
        </p:spPr>
        <p:txBody>
          <a:bodyPr anchor="b">
            <a:norm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838200" y="2438400"/>
            <a:ext cx="7086600" cy="914400"/>
          </a:xfrm>
        </p:spPr>
        <p:txBody>
          <a:bodyPr>
            <a:normAutofit/>
          </a:bodyPr>
          <a:lstStyle>
            <a:lvl1pPr marL="0" indent="0" algn="l">
              <a:spcBef>
                <a:spcPts val="1200"/>
              </a:spcBef>
              <a:buNone/>
              <a:defRPr sz="24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4154451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2/15/2018</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03573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434" t="422"/>
          <a:stretch/>
        </p:blipFill>
        <p:spPr>
          <a:xfrm>
            <a:off x="0" y="0"/>
            <a:ext cx="12188952" cy="6857176"/>
          </a:xfrm>
          <a:prstGeom prst="rect">
            <a:avLst/>
          </a:prstGeom>
        </p:spPr>
      </p:pic>
      <p:sp>
        <p:nvSpPr>
          <p:cNvPr id="2" name="Title 1"/>
          <p:cNvSpPr>
            <a:spLocks noGrp="1"/>
          </p:cNvSpPr>
          <p:nvPr>
            <p:ph type="title"/>
          </p:nvPr>
        </p:nvSpPr>
        <p:spPr>
          <a:xfrm>
            <a:off x="3352800" y="533400"/>
            <a:ext cx="7315200" cy="1828800"/>
          </a:xfrm>
        </p:spPr>
        <p:txBody>
          <a:bodyPr anchor="b">
            <a:normAutofit/>
          </a:bodyPr>
          <a:lstStyle>
            <a:lvl1pPr>
              <a:defRPr sz="4400"/>
            </a:lvl1pPr>
          </a:lstStyle>
          <a:p>
            <a:r>
              <a:rPr lang="en-US"/>
              <a:t>Click to edit Master title style</a:t>
            </a:r>
          </a:p>
        </p:txBody>
      </p:sp>
      <p:sp>
        <p:nvSpPr>
          <p:cNvPr id="3" name="Text Placeholder 2"/>
          <p:cNvSpPr>
            <a:spLocks noGrp="1"/>
          </p:cNvSpPr>
          <p:nvPr>
            <p:ph type="body" idx="1"/>
          </p:nvPr>
        </p:nvSpPr>
        <p:spPr>
          <a:xfrm>
            <a:off x="3352800" y="2438400"/>
            <a:ext cx="5486400" cy="914400"/>
          </a:xfrm>
        </p:spPr>
        <p:txBody>
          <a:bodyPr>
            <a:normAutofit/>
          </a:bodyPr>
          <a:lstStyle>
            <a:lvl1pPr marL="0" indent="0">
              <a:spcBef>
                <a:spcPts val="1200"/>
              </a:spcBef>
              <a:buNone/>
              <a:defRPr sz="24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2279508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825625"/>
            <a:ext cx="4389120" cy="34747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78880" y="1825625"/>
            <a:ext cx="4389120" cy="34747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2/15/2018</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62530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400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4000" y="2624666"/>
            <a:ext cx="4389120" cy="267546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7888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78880" y="2624666"/>
            <a:ext cx="4389120" cy="267546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7FC8593D-7C47-471E-A8DF-97AC4FFD13F5}" type="datetimeFigureOut">
              <a:rPr lang="en-US" smtClean="0"/>
              <a:t>2/15/2018</a:t>
            </a:fld>
            <a:endParaRPr lang="en-US"/>
          </a:p>
        </p:txBody>
      </p:sp>
      <p:sp>
        <p:nvSpPr>
          <p:cNvPr id="9" name="Slide Number Placeholder 8"/>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900086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C8593D-7C47-471E-A8DF-97AC4FFD13F5}" type="datetimeFigureOut">
              <a:rPr lang="en-US" smtClean="0"/>
              <a:t>2/15/2018</a:t>
            </a:fld>
            <a:endParaRPr lang="en-US"/>
          </a:p>
        </p:txBody>
      </p:sp>
      <p:sp>
        <p:nvSpPr>
          <p:cNvPr id="5" name="Slide Number Placeholder 4"/>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45025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7FC8593D-7C47-471E-A8DF-97AC4FFD13F5}" type="datetimeFigureOut">
              <a:rPr lang="en-US" smtClean="0"/>
              <a:t>2/15/2018</a:t>
            </a:fld>
            <a:endParaRPr lang="en-US"/>
          </a:p>
        </p:txBody>
      </p:sp>
      <p:sp>
        <p:nvSpPr>
          <p:cNvPr id="4" name="Slide Number Placeholder 3"/>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58007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724400" y="1828800"/>
            <a:ext cx="5943600" cy="3476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23999" y="1828800"/>
            <a:ext cx="2926080" cy="3476625"/>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2/15/2018</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80735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Freeform 5"/>
          <p:cNvSpPr>
            <a:spLocks/>
          </p:cNvSpPr>
          <p:nvPr/>
        </p:nvSpPr>
        <p:spPr bwMode="gray">
          <a:xfrm>
            <a:off x="804333" y="1695450"/>
            <a:ext cx="5596467" cy="329565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outerShdw blurRad="317500" dist="63500" dir="2700000" algn="tl" rotWithShape="0">
              <a:prstClr val="black">
                <a:alpha val="30000"/>
              </a:prstClr>
            </a:outerShdw>
          </a:effectLs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12" name="Picture Placeholder 11" descr="An empty placeholder to add an image. Click on the placeholder and select the image that you wish to add"/>
          <p:cNvSpPr>
            <a:spLocks noGrp="1"/>
          </p:cNvSpPr>
          <p:nvPr>
            <p:ph type="pic" idx="1"/>
          </p:nvPr>
        </p:nvSpPr>
        <p:spPr>
          <a:xfrm>
            <a:off x="1006022" y="1874520"/>
            <a:ext cx="5193089" cy="2937510"/>
          </a:xfrm>
          <a:custGeom>
            <a:avLst/>
            <a:gdLst>
              <a:gd name="connsiteX0" fmla="*/ 2531359 w 5066932"/>
              <a:gd name="connsiteY0" fmla="*/ 21 h 2945784"/>
              <a:gd name="connsiteX1" fmla="*/ 4878015 w 5066932"/>
              <a:gd name="connsiteY1" fmla="*/ 145719 h 2945784"/>
              <a:gd name="connsiteX2" fmla="*/ 4878015 w 5066932"/>
              <a:gd name="connsiteY2" fmla="*/ 2803241 h 2945784"/>
              <a:gd name="connsiteX3" fmla="*/ 175988 w 5066932"/>
              <a:gd name="connsiteY3" fmla="*/ 2803241 h 2945784"/>
              <a:gd name="connsiteX4" fmla="*/ 175988 w 5066932"/>
              <a:gd name="connsiteY4" fmla="*/ 145719 h 2945784"/>
              <a:gd name="connsiteX5" fmla="*/ 2531359 w 5066932"/>
              <a:gd name="connsiteY5" fmla="*/ 21 h 29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932" h="2945784">
                <a:moveTo>
                  <a:pt x="2531359" y="21"/>
                </a:moveTo>
                <a:cubicBezTo>
                  <a:pt x="3645379" y="1187"/>
                  <a:pt x="4757946" y="50918"/>
                  <a:pt x="4878015" y="145719"/>
                </a:cubicBezTo>
                <a:cubicBezTo>
                  <a:pt x="5118151" y="335320"/>
                  <a:pt x="5141390" y="2594991"/>
                  <a:pt x="4878015" y="2803241"/>
                </a:cubicBezTo>
                <a:cubicBezTo>
                  <a:pt x="4614639" y="3011491"/>
                  <a:pt x="392886" y="2974193"/>
                  <a:pt x="175988" y="2803241"/>
                </a:cubicBezTo>
                <a:cubicBezTo>
                  <a:pt x="-40909" y="2629181"/>
                  <a:pt x="-75768" y="344644"/>
                  <a:pt x="175988" y="145719"/>
                </a:cubicBezTo>
                <a:cubicBezTo>
                  <a:pt x="301866" y="46256"/>
                  <a:pt x="1417339" y="-1144"/>
                  <a:pt x="2531359" y="21"/>
                </a:cubicBezTo>
                <a:close/>
              </a:path>
            </a:pathLst>
          </a:custGeom>
          <a:solidFill>
            <a:schemeClr val="accent2">
              <a:lumMod val="20000"/>
              <a:lumOff val="80000"/>
            </a:schemeClr>
          </a:solidFill>
        </p:spPr>
        <p:txBody>
          <a:bodyPr wrap="square" tIns="36576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010400" y="2245995"/>
            <a:ext cx="3657600" cy="219456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2/15/2018</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51318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Pictures with Captions">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791200"/>
            <a:ext cx="8115419" cy="7016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endParaRPr lang="en-US" dirty="0"/>
          </a:p>
        </p:txBody>
      </p:sp>
      <p:sp>
        <p:nvSpPr>
          <p:cNvPr id="7" name="Freeform 5"/>
          <p:cNvSpPr>
            <a:spLocks/>
          </p:cNvSpPr>
          <p:nvPr/>
        </p:nvSpPr>
        <p:spPr bwMode="gray">
          <a:xfrm>
            <a:off x="762000"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2435"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7" name="Text Placeholder 16"/>
          <p:cNvSpPr>
            <a:spLocks noGrp="1"/>
          </p:cNvSpPr>
          <p:nvPr>
            <p:ph type="body" sz="quarter" idx="14"/>
          </p:nvPr>
        </p:nvSpPr>
        <p:spPr>
          <a:xfrm>
            <a:off x="1028581"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Edit Master text styles</a:t>
            </a:r>
          </a:p>
        </p:txBody>
      </p:sp>
      <p:sp>
        <p:nvSpPr>
          <p:cNvPr id="18" name="Freeform 5"/>
          <p:cNvSpPr>
            <a:spLocks/>
          </p:cNvSpPr>
          <p:nvPr/>
        </p:nvSpPr>
        <p:spPr bwMode="gray">
          <a:xfrm>
            <a:off x="5300133"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5530568"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
        <p:nvSpPr>
          <p:cNvPr id="20" name="Text Placeholder 16"/>
          <p:cNvSpPr>
            <a:spLocks noGrp="1"/>
          </p:cNvSpPr>
          <p:nvPr>
            <p:ph type="body" sz="quarter" idx="16"/>
          </p:nvPr>
        </p:nvSpPr>
        <p:spPr>
          <a:xfrm>
            <a:off x="5566714"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Edit Master text styles</a:t>
            </a:r>
          </a:p>
        </p:txBody>
      </p:sp>
    </p:spTree>
    <p:extLst>
      <p:ext uri="{BB962C8B-B14F-4D97-AF65-F5344CB8AC3E}">
        <p14:creationId xmlns:p14="http://schemas.microsoft.com/office/powerpoint/2010/main" val="203777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hree Pictures with Caption">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305424"/>
            <a:ext cx="8104083" cy="579921"/>
          </a:xfrm>
        </p:spPr>
        <p:txBody>
          <a:bodyPr>
            <a:normAutofit/>
          </a:bodyPr>
          <a:lstStyle>
            <a:lvl1pPr>
              <a:defRPr sz="2400">
                <a:solidFill>
                  <a:schemeClr val="accent1"/>
                </a:solidFill>
              </a:defRPr>
            </a:lvl1pPr>
          </a:lstStyle>
          <a:p>
            <a:r>
              <a:rPr lang="en-US"/>
              <a:t>Click to edit Master title style</a:t>
            </a:r>
            <a:endParaRPr lang="en-US" dirty="0"/>
          </a:p>
        </p:txBody>
      </p:sp>
      <p:sp>
        <p:nvSpPr>
          <p:cNvPr id="7" name="Freeform 5"/>
          <p:cNvSpPr>
            <a:spLocks/>
          </p:cNvSpPr>
          <p:nvPr/>
        </p:nvSpPr>
        <p:spPr bwMode="gray">
          <a:xfrm>
            <a:off x="762000" y="933449"/>
            <a:ext cx="53340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1888" y="1113022"/>
            <a:ext cx="4874224"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8" name="Freeform 5"/>
          <p:cNvSpPr>
            <a:spLocks/>
          </p:cNvSpPr>
          <p:nvPr/>
        </p:nvSpPr>
        <p:spPr bwMode="gray">
          <a:xfrm>
            <a:off x="6323873" y="967316"/>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6506025" y="1109743"/>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6323873" y="3060954"/>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6506025" y="3203381"/>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endParaRPr lang="en-US" dirty="0"/>
          </a:p>
        </p:txBody>
      </p:sp>
      <p:sp>
        <p:nvSpPr>
          <p:cNvPr id="17" name="Text Placeholder 16"/>
          <p:cNvSpPr>
            <a:spLocks noGrp="1"/>
          </p:cNvSpPr>
          <p:nvPr>
            <p:ph type="body" sz="quarter" idx="14"/>
          </p:nvPr>
        </p:nvSpPr>
        <p:spPr>
          <a:xfrm>
            <a:off x="1028581" y="5919255"/>
            <a:ext cx="8104082" cy="497420"/>
          </a:xfrm>
        </p:spPr>
        <p:txBody>
          <a:bodyPr>
            <a:normAutofit/>
          </a:bodyPr>
          <a:lstStyle>
            <a:lvl1pPr marL="0" indent="0">
              <a:spcBef>
                <a:spcPts val="0"/>
              </a:spcBef>
              <a:buNone/>
              <a:defRPr sz="16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Edit Master text styles</a:t>
            </a:r>
          </a:p>
        </p:txBody>
      </p:sp>
    </p:spTree>
    <p:extLst>
      <p:ext uri="{BB962C8B-B14F-4D97-AF65-F5344CB8AC3E}">
        <p14:creationId xmlns:p14="http://schemas.microsoft.com/office/powerpoint/2010/main" val="1017792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Five Pictures">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3" y="283"/>
            <a:ext cx="12188952" cy="6859715"/>
          </a:xfrm>
          <a:prstGeom prst="rect">
            <a:avLst/>
          </a:prstGeom>
        </p:spPr>
      </p:pic>
      <p:sp>
        <p:nvSpPr>
          <p:cNvPr id="2" name="Title 1"/>
          <p:cNvSpPr>
            <a:spLocks noGrp="1"/>
          </p:cNvSpPr>
          <p:nvPr>
            <p:ph type="title"/>
          </p:nvPr>
        </p:nvSpPr>
        <p:spPr>
          <a:xfrm>
            <a:off x="9677400" y="365126"/>
            <a:ext cx="2133600" cy="15398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p>
        </p:txBody>
      </p:sp>
      <p:sp>
        <p:nvSpPr>
          <p:cNvPr id="8" name="Freeform 5"/>
          <p:cNvSpPr>
            <a:spLocks/>
          </p:cNvSpPr>
          <p:nvPr/>
        </p:nvSpPr>
        <p:spPr bwMode="gray">
          <a:xfrm>
            <a:off x="4182533" y="265044"/>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9" name="Picture Placeholder 8" descr="An empty placeholder to add an image. Click on the placeholder and select the image that you wish to add"/>
          <p:cNvSpPr>
            <a:spLocks noGrp="1"/>
          </p:cNvSpPr>
          <p:nvPr>
            <p:ph type="pic" sz="quarter" idx="13"/>
          </p:nvPr>
        </p:nvSpPr>
        <p:spPr>
          <a:xfrm>
            <a:off x="4424435" y="436315"/>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
        <p:nvSpPr>
          <p:cNvPr id="10" name="Freeform 5"/>
          <p:cNvSpPr>
            <a:spLocks/>
          </p:cNvSpPr>
          <p:nvPr/>
        </p:nvSpPr>
        <p:spPr bwMode="gray">
          <a:xfrm>
            <a:off x="816188" y="384723"/>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1" name="Picture Placeholder 10" descr="An empty placeholder to add an image. Click on the placeholder and select the image that you wish to add"/>
          <p:cNvSpPr>
            <a:spLocks noGrp="1"/>
          </p:cNvSpPr>
          <p:nvPr>
            <p:ph type="pic" sz="quarter" idx="15"/>
          </p:nvPr>
        </p:nvSpPr>
        <p:spPr>
          <a:xfrm>
            <a:off x="1013022" y="538232"/>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816188" y="2478361"/>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1013022" y="2631870"/>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4" name="Freeform 5"/>
          <p:cNvSpPr>
            <a:spLocks/>
          </p:cNvSpPr>
          <p:nvPr/>
        </p:nvSpPr>
        <p:spPr bwMode="gray">
          <a:xfrm>
            <a:off x="816188" y="4571999"/>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7"/>
          </p:nvPr>
        </p:nvSpPr>
        <p:spPr>
          <a:xfrm>
            <a:off x="1013022" y="4725508"/>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endParaRPr lang="en-US" dirty="0"/>
          </a:p>
        </p:txBody>
      </p:sp>
      <p:sp>
        <p:nvSpPr>
          <p:cNvPr id="20" name="Freeform 5"/>
          <p:cNvSpPr>
            <a:spLocks/>
          </p:cNvSpPr>
          <p:nvPr/>
        </p:nvSpPr>
        <p:spPr bwMode="gray">
          <a:xfrm>
            <a:off x="4182533" y="3448511"/>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1" name="Picture Placeholder 20" descr="An empty placeholder to add an image. Click on the placeholder and select the image that you wish to add"/>
          <p:cNvSpPr>
            <a:spLocks noGrp="1"/>
          </p:cNvSpPr>
          <p:nvPr>
            <p:ph type="pic" sz="quarter" idx="18"/>
          </p:nvPr>
        </p:nvSpPr>
        <p:spPr>
          <a:xfrm>
            <a:off x="4424435" y="3619782"/>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864672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2/15/2018</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443261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365125"/>
            <a:ext cx="1828799" cy="49403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24000" y="365125"/>
            <a:ext cx="6858000" cy="49403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2/15/2018</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926244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6" cstate="print">
            <a:extLst>
              <a:ext uri="{28A0092B-C50C-407E-A947-70E740481C1C}">
                <a14:useLocalDpi xmlns:a14="http://schemas.microsoft.com/office/drawing/2010/main" val="0"/>
              </a:ext>
            </a:extLst>
          </a:blip>
          <a:srcRect l="525" t="511" r="525" b="2999"/>
          <a:stretch/>
        </p:blipFill>
        <p:spPr>
          <a:xfrm>
            <a:off x="0" y="0"/>
            <a:ext cx="12188826" cy="6858000"/>
          </a:xfrm>
          <a:prstGeom prst="rect">
            <a:avLst/>
          </a:prstGeom>
        </p:spPr>
      </p:pic>
      <p:sp>
        <p:nvSpPr>
          <p:cNvPr id="2" name="Title Placeholder 1"/>
          <p:cNvSpPr>
            <a:spLocks noGrp="1"/>
          </p:cNvSpPr>
          <p:nvPr>
            <p:ph type="title"/>
          </p:nvPr>
        </p:nvSpPr>
        <p:spPr>
          <a:xfrm>
            <a:off x="838200" y="365126"/>
            <a:ext cx="9829800" cy="108267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524000" y="1828800"/>
            <a:ext cx="9144000" cy="34747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2209800" y="6416675"/>
            <a:ext cx="4572000" cy="365125"/>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7010400" y="6416675"/>
            <a:ext cx="1371600" cy="365125"/>
          </a:xfrm>
          <a:prstGeom prst="rect">
            <a:avLst/>
          </a:prstGeom>
        </p:spPr>
        <p:txBody>
          <a:bodyPr vert="horz" lIns="91440" tIns="45720" rIns="91440" bIns="45720" rtlCol="0" anchor="ctr"/>
          <a:lstStyle>
            <a:lvl1pPr algn="r">
              <a:defRPr sz="1100">
                <a:solidFill>
                  <a:schemeClr val="tx1"/>
                </a:solidFill>
              </a:defRPr>
            </a:lvl1pPr>
          </a:lstStyle>
          <a:p>
            <a:fld id="{7FC8593D-7C47-471E-A8DF-97AC4FFD13F5}" type="datetimeFigureOut">
              <a:rPr lang="en-US" smtClean="0"/>
              <a:pPr/>
              <a:t>2/15/2018</a:t>
            </a:fld>
            <a:endParaRPr lang="en-US" dirty="0"/>
          </a:p>
        </p:txBody>
      </p:sp>
      <p:sp>
        <p:nvSpPr>
          <p:cNvPr id="6" name="Slide Number Placeholder 5"/>
          <p:cNvSpPr>
            <a:spLocks noGrp="1"/>
          </p:cNvSpPr>
          <p:nvPr>
            <p:ph type="sldNum" sz="quarter" idx="4"/>
          </p:nvPr>
        </p:nvSpPr>
        <p:spPr>
          <a:xfrm>
            <a:off x="8610600" y="6416675"/>
            <a:ext cx="838200" cy="365125"/>
          </a:xfrm>
          <a:prstGeom prst="rect">
            <a:avLst/>
          </a:prstGeom>
        </p:spPr>
        <p:txBody>
          <a:bodyPr vert="horz" lIns="91440" tIns="45720" rIns="91440" bIns="45720" rtlCol="0" anchor="ctr"/>
          <a:lstStyle>
            <a:lvl1pPr algn="r">
              <a:defRPr sz="1100">
                <a:solidFill>
                  <a:schemeClr val="tx1"/>
                </a:solidFill>
              </a:defRPr>
            </a:lvl1pPr>
          </a:lstStyle>
          <a:p>
            <a:fld id="{289D71E3-7D81-4C24-B9D8-6B108755C64C}" type="slidenum">
              <a:rPr lang="en-US" smtClean="0"/>
              <a:pPr/>
              <a:t>‹#›</a:t>
            </a:fld>
            <a:endParaRPr lang="en-US" dirty="0"/>
          </a:p>
        </p:txBody>
      </p:sp>
    </p:spTree>
    <p:extLst>
      <p:ext uri="{BB962C8B-B14F-4D97-AF65-F5344CB8AC3E}">
        <p14:creationId xmlns:p14="http://schemas.microsoft.com/office/powerpoint/2010/main" val="361654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2" r:id="rId11"/>
    <p:sldLayoutId id="2147483661"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94684" y="476672"/>
            <a:ext cx="2880320" cy="1093440"/>
          </a:xfrm>
        </p:spPr>
        <p:txBody>
          <a:bodyPr/>
          <a:lstStyle/>
          <a:p>
            <a:r>
              <a:rPr lang="en-US" dirty="0"/>
              <a:t>Flying Start</a:t>
            </a:r>
          </a:p>
        </p:txBody>
      </p:sp>
      <p:sp>
        <p:nvSpPr>
          <p:cNvPr id="5" name="Subtitle 4">
            <a:extLst>
              <a:ext uri="{FF2B5EF4-FFF2-40B4-BE49-F238E27FC236}">
                <a16:creationId xmlns:a16="http://schemas.microsoft.com/office/drawing/2014/main" id="{0ACEB237-5490-4669-976E-B463FB89DD73}"/>
              </a:ext>
            </a:extLst>
          </p:cNvPr>
          <p:cNvSpPr>
            <a:spLocks noGrp="1"/>
          </p:cNvSpPr>
          <p:nvPr>
            <p:ph type="subTitle" idx="1"/>
          </p:nvPr>
        </p:nvSpPr>
        <p:spPr>
          <a:xfrm>
            <a:off x="1991544" y="2348880"/>
            <a:ext cx="7086600" cy="1566664"/>
          </a:xfrm>
        </p:spPr>
        <p:txBody>
          <a:bodyPr>
            <a:normAutofit/>
          </a:bodyPr>
          <a:lstStyle/>
          <a:p>
            <a:pPr algn="ctr"/>
            <a:r>
              <a:rPr lang="en-GB" dirty="0"/>
              <a:t>Reducing the gap between poverty and attainment</a:t>
            </a:r>
          </a:p>
          <a:p>
            <a:pPr algn="ctr"/>
            <a:endParaRPr lang="en-GB" dirty="0"/>
          </a:p>
          <a:p>
            <a:pPr algn="ctr"/>
            <a:r>
              <a:rPr lang="en-GB" dirty="0"/>
              <a:t>By Rebecca Crane</a:t>
            </a:r>
          </a:p>
        </p:txBody>
      </p:sp>
    </p:spTree>
    <p:extLst>
      <p:ext uri="{BB962C8B-B14F-4D97-AF65-F5344CB8AC3E}">
        <p14:creationId xmlns:p14="http://schemas.microsoft.com/office/powerpoint/2010/main" val="279804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7768" y="476672"/>
            <a:ext cx="4615408" cy="733400"/>
          </a:xfrm>
        </p:spPr>
        <p:txBody>
          <a:bodyPr>
            <a:normAutofit/>
          </a:bodyPr>
          <a:lstStyle/>
          <a:p>
            <a:r>
              <a:rPr lang="en-US" dirty="0">
                <a:cs typeface="Calibri Light" panose="020F0302020204030204" pitchFamily="34" charset="0"/>
              </a:rPr>
              <a:t>What is Poverty?</a:t>
            </a:r>
          </a:p>
        </p:txBody>
      </p:sp>
      <p:sp>
        <p:nvSpPr>
          <p:cNvPr id="3" name="Text Placeholder 2"/>
          <p:cNvSpPr>
            <a:spLocks noGrp="1"/>
          </p:cNvSpPr>
          <p:nvPr>
            <p:ph type="body" idx="1"/>
          </p:nvPr>
        </p:nvSpPr>
        <p:spPr>
          <a:xfrm>
            <a:off x="2999656" y="1628800"/>
            <a:ext cx="6264696" cy="2160240"/>
          </a:xfrm>
        </p:spPr>
        <p:txBody>
          <a:bodyPr>
            <a:noAutofit/>
          </a:bodyPr>
          <a:lstStyle/>
          <a:p>
            <a:r>
              <a:rPr lang="en-GB" dirty="0">
                <a:cs typeface="Calibri Light" panose="020F0302020204030204" pitchFamily="34" charset="0"/>
              </a:rPr>
              <a:t>“Individuals, families and groups in the population can be said to be in poverty when they lack resources to obtain the type of diet, participate in the activities and have the living conditions and amenities which are customary, or at least widely encouraged and approved, in the societies in which they belong” – Peter Townsend (1979)</a:t>
            </a:r>
            <a:endParaRPr lang="en-US" dirty="0">
              <a:cs typeface="Calibri Light" panose="020F0302020204030204" pitchFamily="34" charset="0"/>
            </a:endParaRPr>
          </a:p>
        </p:txBody>
      </p:sp>
    </p:spTree>
    <p:extLst>
      <p:ext uri="{BB962C8B-B14F-4D97-AF65-F5344CB8AC3E}">
        <p14:creationId xmlns:p14="http://schemas.microsoft.com/office/powerpoint/2010/main" val="684342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poverty in wales">
            <a:extLst>
              <a:ext uri="{FF2B5EF4-FFF2-40B4-BE49-F238E27FC236}">
                <a16:creationId xmlns:a16="http://schemas.microsoft.com/office/drawing/2014/main" id="{B2BF9D57-B1EA-48F8-9174-293F52F08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96" y="259806"/>
            <a:ext cx="4270334" cy="239138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2150997-9A55-4204-A247-FA89F6593867}"/>
              </a:ext>
            </a:extLst>
          </p:cNvPr>
          <p:cNvSpPr txBox="1"/>
          <p:nvPr/>
        </p:nvSpPr>
        <p:spPr>
          <a:xfrm>
            <a:off x="4445092" y="435272"/>
            <a:ext cx="3396023" cy="1938992"/>
          </a:xfrm>
          <a:prstGeom prst="rect">
            <a:avLst/>
          </a:prstGeom>
          <a:noFill/>
        </p:spPr>
        <p:txBody>
          <a:bodyPr wrap="square" rtlCol="0">
            <a:spAutoFit/>
          </a:bodyPr>
          <a:lstStyle/>
          <a:p>
            <a:r>
              <a:rPr lang="en-GB" sz="2400" dirty="0">
                <a:latin typeface="+mj-lt"/>
              </a:rPr>
              <a:t>Poverty in the UK is categorised into two main types of poverty, Absolute poverty and Relative Poverty. </a:t>
            </a:r>
          </a:p>
        </p:txBody>
      </p:sp>
      <p:pic>
        <p:nvPicPr>
          <p:cNvPr id="8" name="Picture 7">
            <a:extLst>
              <a:ext uri="{FF2B5EF4-FFF2-40B4-BE49-F238E27FC236}">
                <a16:creationId xmlns:a16="http://schemas.microsoft.com/office/drawing/2014/main" id="{FFEE199B-D18F-4861-B429-E7A3B3CBBF7B}"/>
              </a:ext>
            </a:extLst>
          </p:cNvPr>
          <p:cNvPicPr>
            <a:picLocks noChangeAspect="1"/>
          </p:cNvPicPr>
          <p:nvPr/>
        </p:nvPicPr>
        <p:blipFill>
          <a:blip r:embed="rId3"/>
          <a:stretch>
            <a:fillRect/>
          </a:stretch>
        </p:blipFill>
        <p:spPr>
          <a:xfrm>
            <a:off x="183140" y="3797436"/>
            <a:ext cx="5750642" cy="3058786"/>
          </a:xfrm>
          <a:prstGeom prst="rect">
            <a:avLst/>
          </a:prstGeom>
        </p:spPr>
      </p:pic>
      <p:pic>
        <p:nvPicPr>
          <p:cNvPr id="10" name="Picture 9">
            <a:extLst>
              <a:ext uri="{FF2B5EF4-FFF2-40B4-BE49-F238E27FC236}">
                <a16:creationId xmlns:a16="http://schemas.microsoft.com/office/drawing/2014/main" id="{DA8F71D1-D10B-4A64-AD9C-C559CD5888B0}"/>
              </a:ext>
            </a:extLst>
          </p:cNvPr>
          <p:cNvPicPr>
            <a:picLocks noChangeAspect="1"/>
          </p:cNvPicPr>
          <p:nvPr/>
        </p:nvPicPr>
        <p:blipFill>
          <a:blip r:embed="rId4"/>
          <a:stretch>
            <a:fillRect/>
          </a:stretch>
        </p:blipFill>
        <p:spPr>
          <a:xfrm>
            <a:off x="6434498" y="3804005"/>
            <a:ext cx="5750642" cy="3106514"/>
          </a:xfrm>
          <a:prstGeom prst="rect">
            <a:avLst/>
          </a:prstGeom>
        </p:spPr>
      </p:pic>
      <p:pic>
        <p:nvPicPr>
          <p:cNvPr id="2" name="Picture 2" descr="Image result for poverty drawing">
            <a:extLst>
              <a:ext uri="{FF2B5EF4-FFF2-40B4-BE49-F238E27FC236}">
                <a16:creationId xmlns:a16="http://schemas.microsoft.com/office/drawing/2014/main" id="{94FF3DFC-1AC1-409E-982A-653A4E601B1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60180" y="259806"/>
            <a:ext cx="3940095" cy="2391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99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5376" y="471806"/>
            <a:ext cx="5761248" cy="1082674"/>
          </a:xfrm>
        </p:spPr>
        <p:txBody>
          <a:bodyPr>
            <a:normAutofit/>
          </a:bodyPr>
          <a:lstStyle/>
          <a:p>
            <a:r>
              <a:rPr lang="en-US" sz="4400" dirty="0">
                <a:cs typeface="Calibri Light" panose="020F0302020204030204" pitchFamily="34" charset="0"/>
              </a:rPr>
              <a:t>What is Attainment?</a:t>
            </a:r>
          </a:p>
        </p:txBody>
      </p:sp>
      <p:sp>
        <p:nvSpPr>
          <p:cNvPr id="3" name="Content Placeholder 2"/>
          <p:cNvSpPr>
            <a:spLocks noGrp="1"/>
          </p:cNvSpPr>
          <p:nvPr>
            <p:ph idx="1"/>
          </p:nvPr>
        </p:nvSpPr>
        <p:spPr/>
        <p:txBody>
          <a:bodyPr>
            <a:normAutofit/>
          </a:bodyPr>
          <a:lstStyle/>
          <a:p>
            <a:pPr marL="0" indent="0">
              <a:buNone/>
            </a:pPr>
            <a:r>
              <a:rPr lang="en-US" sz="2400" dirty="0">
                <a:latin typeface="+mj-lt"/>
              </a:rPr>
              <a:t>The Collins English dictionary states that attainment is “</a:t>
            </a:r>
            <a:r>
              <a:rPr lang="en-GB" sz="2400" dirty="0">
                <a:latin typeface="+mj-lt"/>
              </a:rPr>
              <a:t>an achievement or the act of achieving; accomplishment”</a:t>
            </a:r>
          </a:p>
          <a:p>
            <a:pPr marL="0" indent="0">
              <a:buNone/>
            </a:pPr>
            <a:r>
              <a:rPr lang="en-GB" sz="2400" dirty="0">
                <a:latin typeface="+mj-lt"/>
              </a:rPr>
              <a:t>Poverty has had a big affect on attainment and the Welsh Assembly Government has recognised the attainment gap between children in affluent areas compared to those from a more deprived area.</a:t>
            </a:r>
            <a:endParaRPr lang="en-US" sz="2400" dirty="0">
              <a:latin typeface="+mj-lt"/>
            </a:endParaRPr>
          </a:p>
        </p:txBody>
      </p:sp>
    </p:spTree>
    <p:extLst>
      <p:ext uri="{BB962C8B-B14F-4D97-AF65-F5344CB8AC3E}">
        <p14:creationId xmlns:p14="http://schemas.microsoft.com/office/powerpoint/2010/main" val="220033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flying start wales">
            <a:extLst>
              <a:ext uri="{FF2B5EF4-FFF2-40B4-BE49-F238E27FC236}">
                <a16:creationId xmlns:a16="http://schemas.microsoft.com/office/drawing/2014/main" id="{D735A669-7CD3-478B-8A6E-65D5F23C0A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7568" y="1340768"/>
            <a:ext cx="6964134" cy="496256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4C850C6-1591-4CA3-98F8-205F00906E3E}"/>
              </a:ext>
            </a:extLst>
          </p:cNvPr>
          <p:cNvSpPr txBox="1"/>
          <p:nvPr/>
        </p:nvSpPr>
        <p:spPr>
          <a:xfrm>
            <a:off x="3107668" y="169945"/>
            <a:ext cx="5976664" cy="769441"/>
          </a:xfrm>
          <a:prstGeom prst="rect">
            <a:avLst/>
          </a:prstGeom>
          <a:noFill/>
        </p:spPr>
        <p:txBody>
          <a:bodyPr wrap="square" rtlCol="0">
            <a:spAutoFit/>
          </a:bodyPr>
          <a:lstStyle/>
          <a:p>
            <a:r>
              <a:rPr lang="en-GB" sz="4400" dirty="0">
                <a:latin typeface="+mj-lt"/>
              </a:rPr>
              <a:t>What is Flying Start?</a:t>
            </a:r>
          </a:p>
        </p:txBody>
      </p:sp>
    </p:spTree>
    <p:extLst>
      <p:ext uri="{BB962C8B-B14F-4D97-AF65-F5344CB8AC3E}">
        <p14:creationId xmlns:p14="http://schemas.microsoft.com/office/powerpoint/2010/main" val="1457739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4863" y="2636957"/>
            <a:ext cx="10225136" cy="2814030"/>
          </a:xfrm>
        </p:spPr>
        <p:txBody>
          <a:bodyPr>
            <a:normAutofit fontScale="90000"/>
          </a:bodyPr>
          <a:lstStyle/>
          <a:p>
            <a:r>
              <a:rPr lang="en-GB" sz="2400" dirty="0"/>
              <a:t>Flying Start is a policy/initiative funded by the government to provide a range of services to give more deprived children a better start in life.</a:t>
            </a:r>
            <a:br>
              <a:rPr lang="en-GB" sz="2400" dirty="0"/>
            </a:br>
            <a:br>
              <a:rPr lang="en-GB" sz="2400" dirty="0"/>
            </a:br>
            <a:r>
              <a:rPr lang="en-GB" sz="2400" dirty="0"/>
              <a:t>David Egan from the University Of Wales Institute Cardiff states that “Flying Start. A major spending programme that offers intensive and targeted support for the most disadvantaged 0- to 3-year-olds in Wales and their families.” </a:t>
            </a:r>
            <a:br>
              <a:rPr lang="en-GB" sz="2400" dirty="0"/>
            </a:br>
            <a:br>
              <a:rPr lang="en-GB" sz="2400" dirty="0"/>
            </a:br>
            <a:r>
              <a:rPr lang="en-GB" sz="2400" dirty="0"/>
              <a:t>According to the Welsh Government the stated aim of Flying Start is ‘to make a decisive difference to the lives of children in the most disadvantaged communities’.</a:t>
            </a:r>
            <a:br>
              <a:rPr lang="en-GB" dirty="0"/>
            </a:br>
            <a:endParaRPr lang="en-US" sz="2400" dirty="0"/>
          </a:p>
        </p:txBody>
      </p:sp>
      <p:pic>
        <p:nvPicPr>
          <p:cNvPr id="1028" name="Picture 4" descr="Image result for childrens drawings">
            <a:extLst>
              <a:ext uri="{FF2B5EF4-FFF2-40B4-BE49-F238E27FC236}">
                <a16:creationId xmlns:a16="http://schemas.microsoft.com/office/drawing/2014/main" id="{BD525777-2F4B-417A-B7CD-08AA3C9414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003920">
            <a:off x="266252" y="290819"/>
            <a:ext cx="2317221" cy="198673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hildrens drawings education">
            <a:extLst>
              <a:ext uri="{FF2B5EF4-FFF2-40B4-BE49-F238E27FC236}">
                <a16:creationId xmlns:a16="http://schemas.microsoft.com/office/drawing/2014/main" id="{8323E8E1-2EAC-46C1-B5A4-2CD57F58FB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727161">
            <a:off x="9974136" y="97046"/>
            <a:ext cx="1902165" cy="1902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572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2 year olds in nursery">
            <a:extLst>
              <a:ext uri="{FF2B5EF4-FFF2-40B4-BE49-F238E27FC236}">
                <a16:creationId xmlns:a16="http://schemas.microsoft.com/office/drawing/2014/main" id="{C714A6BB-9111-4B06-8219-CF3745227E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9456" y="378190"/>
            <a:ext cx="5112568" cy="305081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health visitor">
            <a:extLst>
              <a:ext uri="{FF2B5EF4-FFF2-40B4-BE49-F238E27FC236}">
                <a16:creationId xmlns:a16="http://schemas.microsoft.com/office/drawing/2014/main" id="{500527FF-15DE-4531-9C22-D5709D3DF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7786" y="163299"/>
            <a:ext cx="3456384" cy="340555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support for parents">
            <a:extLst>
              <a:ext uri="{FF2B5EF4-FFF2-40B4-BE49-F238E27FC236}">
                <a16:creationId xmlns:a16="http://schemas.microsoft.com/office/drawing/2014/main" id="{A4C9AEE9-ACE9-40D1-AFCC-844A896C24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10895" y="3433552"/>
            <a:ext cx="3784128" cy="331111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Image result for early language development">
            <a:extLst>
              <a:ext uri="{FF2B5EF4-FFF2-40B4-BE49-F238E27FC236}">
                <a16:creationId xmlns:a16="http://schemas.microsoft.com/office/drawing/2014/main" id="{94FCD6FA-50C9-4DB0-B801-262C7E2D13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16080" y="3853822"/>
            <a:ext cx="5071651" cy="2890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5010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560" y="33184"/>
            <a:ext cx="7848872" cy="1296144"/>
          </a:xfrm>
        </p:spPr>
        <p:txBody>
          <a:bodyPr>
            <a:noAutofit/>
          </a:bodyPr>
          <a:lstStyle/>
          <a:p>
            <a:r>
              <a:rPr lang="en-US" sz="4400" dirty="0"/>
              <a:t>Who benefits from Flying start? </a:t>
            </a:r>
          </a:p>
        </p:txBody>
      </p:sp>
      <p:sp>
        <p:nvSpPr>
          <p:cNvPr id="5" name="TextBox 4"/>
          <p:cNvSpPr txBox="1"/>
          <p:nvPr/>
        </p:nvSpPr>
        <p:spPr>
          <a:xfrm>
            <a:off x="1847528" y="1844824"/>
            <a:ext cx="8784976"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mj-lt"/>
              </a:rPr>
              <a:t>Children 0-3 living in households with income benefits in lower super output areas (postcodes)</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Catchment areas of schools in deprived areas</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Some children identified outside of Flying Start(FS) area, who would benefit greatly from the service or children who have moved out of a FS area but may still need support to continue.</a:t>
            </a:r>
          </a:p>
          <a:p>
            <a:endParaRPr lang="en-GB" sz="2400" dirty="0">
              <a:latin typeface="+mj-lt"/>
            </a:endParaRPr>
          </a:p>
        </p:txBody>
      </p:sp>
    </p:spTree>
    <p:extLst>
      <p:ext uri="{BB962C8B-B14F-4D97-AF65-F5344CB8AC3E}">
        <p14:creationId xmlns:p14="http://schemas.microsoft.com/office/powerpoint/2010/main" val="3032947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416" y="188640"/>
            <a:ext cx="9829800" cy="1082674"/>
          </a:xfrm>
        </p:spPr>
        <p:txBody>
          <a:bodyPr/>
          <a:lstStyle/>
          <a:p>
            <a:r>
              <a:rPr lang="en-US" dirty="0"/>
              <a:t>Does Flying start really help reduce the gap between poverty and attainment?</a:t>
            </a:r>
            <a:endParaRPr lang="en-GB" dirty="0"/>
          </a:p>
        </p:txBody>
      </p:sp>
      <p:sp>
        <p:nvSpPr>
          <p:cNvPr id="3" name="Content Placeholder 2"/>
          <p:cNvSpPr>
            <a:spLocks noGrp="1"/>
          </p:cNvSpPr>
          <p:nvPr>
            <p:ph idx="1"/>
          </p:nvPr>
        </p:nvSpPr>
        <p:spPr>
          <a:xfrm>
            <a:off x="1055440" y="1447800"/>
            <a:ext cx="9829800" cy="4248472"/>
          </a:xfrm>
        </p:spPr>
        <p:txBody>
          <a:bodyPr>
            <a:normAutofit/>
          </a:bodyPr>
          <a:lstStyle/>
          <a:p>
            <a:r>
              <a:rPr lang="en-GB" sz="2400" dirty="0">
                <a:latin typeface="+mj-lt"/>
              </a:rPr>
              <a:t>88 per cent of offers of childcare in a Flying Start childcare setting were taken up during 2016-17, a small rise from 2015/16 (86 per cent).</a:t>
            </a:r>
          </a:p>
          <a:p>
            <a:r>
              <a:rPr lang="en-GB" sz="2400" dirty="0">
                <a:latin typeface="+mj-lt"/>
              </a:rPr>
              <a:t>Health visitors worked with 25% of all children under the age of 4 during 2016-17</a:t>
            </a:r>
          </a:p>
          <a:p>
            <a:r>
              <a:rPr lang="en-GB" sz="2400" dirty="0">
                <a:latin typeface="+mj-lt"/>
              </a:rPr>
              <a:t>94 per cent of children aged 3 and living in Flying Start areas were on roll at a maintained school (2016). A small increase from 93 per cent in 2015.</a:t>
            </a:r>
          </a:p>
          <a:p>
            <a:r>
              <a:rPr lang="en-GB" sz="2400" dirty="0">
                <a:latin typeface="+mj-lt"/>
              </a:rPr>
              <a:t>82 per cent of children living in Flying Start areas were fully immunised by their 4th birthday (2016-17). A slight decrease from 83 per cent in 2015/16.</a:t>
            </a:r>
          </a:p>
          <a:p>
            <a:r>
              <a:rPr lang="en-GB" dirty="0"/>
              <a:t>       (Statistics taken from the Welsh Government Newsroom – 2017)</a:t>
            </a:r>
          </a:p>
        </p:txBody>
      </p:sp>
    </p:spTree>
    <p:extLst>
      <p:ext uri="{BB962C8B-B14F-4D97-AF65-F5344CB8AC3E}">
        <p14:creationId xmlns:p14="http://schemas.microsoft.com/office/powerpoint/2010/main" val="2339059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384" y="2328"/>
            <a:ext cx="11280576" cy="1082674"/>
          </a:xfrm>
        </p:spPr>
        <p:txBody>
          <a:bodyPr>
            <a:noAutofit/>
          </a:bodyPr>
          <a:lstStyle/>
          <a:p>
            <a:r>
              <a:rPr lang="en-GB" sz="4400" dirty="0"/>
              <a:t>What could be done to make Flying Start better?</a:t>
            </a:r>
          </a:p>
        </p:txBody>
      </p:sp>
      <p:sp>
        <p:nvSpPr>
          <p:cNvPr id="3" name="TextBox 2"/>
          <p:cNvSpPr txBox="1"/>
          <p:nvPr/>
        </p:nvSpPr>
        <p:spPr>
          <a:xfrm>
            <a:off x="1691172" y="1484784"/>
            <a:ext cx="9001000"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mj-lt"/>
              </a:rPr>
              <a:t>Make people eligible through means testing rather than post code because it will stop people abusing the system</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Childcare to start earlier for families who are working</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More to be done to show families why their children would benefit</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Use some funds to help the wider community, showing equity and getting rid of stigma</a:t>
            </a:r>
          </a:p>
        </p:txBody>
      </p:sp>
    </p:spTree>
    <p:extLst>
      <p:ext uri="{BB962C8B-B14F-4D97-AF65-F5344CB8AC3E}">
        <p14:creationId xmlns:p14="http://schemas.microsoft.com/office/powerpoint/2010/main" val="1715102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98166-D35B-4495-8E5C-1D2EE9BE4E8E}"/>
              </a:ext>
            </a:extLst>
          </p:cNvPr>
          <p:cNvSpPr>
            <a:spLocks noGrp="1"/>
          </p:cNvSpPr>
          <p:nvPr>
            <p:ph type="ctrTitle"/>
          </p:nvPr>
        </p:nvSpPr>
        <p:spPr>
          <a:xfrm>
            <a:off x="1199456" y="1916832"/>
            <a:ext cx="8458200" cy="1828800"/>
          </a:xfrm>
        </p:spPr>
        <p:txBody>
          <a:bodyPr>
            <a:noAutofit/>
          </a:bodyPr>
          <a:lstStyle/>
          <a:p>
            <a:pPr algn="ctr"/>
            <a:r>
              <a:rPr lang="en-GB" dirty="0"/>
              <a:t>Thank you for listening!</a:t>
            </a:r>
            <a:br>
              <a:rPr lang="en-GB" dirty="0"/>
            </a:br>
            <a:br>
              <a:rPr lang="en-GB" dirty="0"/>
            </a:br>
            <a:r>
              <a:rPr lang="en-GB" dirty="0"/>
              <a:t>Any questions?</a:t>
            </a:r>
          </a:p>
        </p:txBody>
      </p:sp>
    </p:spTree>
    <p:extLst>
      <p:ext uri="{BB962C8B-B14F-4D97-AF65-F5344CB8AC3E}">
        <p14:creationId xmlns:p14="http://schemas.microsoft.com/office/powerpoint/2010/main" val="3809270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ildren Friends 16x9">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hoolyard kids education presentation, album (widescreen).potx" id="{B61009BD-7448-452D-9EB3-A92629EDAAF7}" vid="{D5A61431-CA5A-45CA-9A81-30AAFC8F1B2C}"/>
    </a:ext>
  </a:extLst>
</a:theme>
</file>

<file path=ppt/theme/theme2.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369AEE-D726-45B1-ACA9-0D6048C368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DA15C6C-6BB6-4DB6-B7D6-7F14EAB2CC5C}">
  <ds:schemaRefs>
    <ds:schemaRef ds:uri="http://purl.org/dc/terms/"/>
    <ds:schemaRef ds:uri="http://schemas.openxmlformats.org/package/2006/metadata/core-properties"/>
    <ds:schemaRef ds:uri="http://schemas.microsoft.com/office/2006/metadata/properties"/>
    <ds:schemaRef ds:uri="http://schemas.microsoft.com/office/2006/documentManagement/types"/>
    <ds:schemaRef ds:uri="http://www.w3.org/XML/1998/namespace"/>
    <ds:schemaRef ds:uri="http://purl.org/dc/dcmitype/"/>
    <ds:schemaRef ds:uri="a4f35948-e619-41b3-aa29-22878b09cfd2"/>
    <ds:schemaRef ds:uri="http://schemas.microsoft.com/office/infopath/2007/PartnerControls"/>
    <ds:schemaRef ds:uri="40262f94-9f35-4ac3-9a90-690165a166b7"/>
    <ds:schemaRef ds:uri="http://purl.org/dc/elements/1.1/"/>
  </ds:schemaRefs>
</ds:datastoreItem>
</file>

<file path=customXml/itemProps3.xml><?xml version="1.0" encoding="utf-8"?>
<ds:datastoreItem xmlns:ds="http://schemas.openxmlformats.org/officeDocument/2006/customXml" ds:itemID="{9EDF6667-B669-49A4-BBE6-2132BA71C0C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Schoolyard kids education presentation, album (widescreen)</Template>
  <TotalTime>646</TotalTime>
  <Words>415</Words>
  <Application>Microsoft Office PowerPoint</Application>
  <PresentationFormat>Widescreen</PresentationFormat>
  <Paragraphs>33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 Light</vt:lpstr>
      <vt:lpstr>Times New Roman</vt:lpstr>
      <vt:lpstr>Children Friends 16x9</vt:lpstr>
      <vt:lpstr>Flying Start</vt:lpstr>
      <vt:lpstr>What is Poverty?</vt:lpstr>
      <vt:lpstr>PowerPoint Presentation</vt:lpstr>
      <vt:lpstr>What is Attainment?</vt:lpstr>
      <vt:lpstr>PowerPoint Presentation</vt:lpstr>
      <vt:lpstr>Flying Start is a policy/initiative funded by the government to provide a range of services to give more deprived children a better start in life.  David Egan from the University Of Wales Institute Cardiff states that “Flying Start. A major spending programme that offers intensive and targeted support for the most disadvantaged 0- to 3-year-olds in Wales and their families.”   According to the Welsh Government the stated aim of Flying Start is ‘to make a decisive difference to the lives of children in the most disadvantaged communities’. </vt:lpstr>
      <vt:lpstr>PowerPoint Presentation</vt:lpstr>
      <vt:lpstr>Who benefits from Flying start? </vt:lpstr>
      <vt:lpstr>Does Flying start really help reduce the gap between poverty and attainment?</vt:lpstr>
      <vt:lpstr>What could be done to make Flying Start better?</vt:lpstr>
      <vt:lpstr>Thank you for listening!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Flying Start</dc:title>
  <dc:creator>Andrew Crane</dc:creator>
  <cp:keywords/>
  <cp:lastModifiedBy>Andrew Crane</cp:lastModifiedBy>
  <cp:revision>40</cp:revision>
  <dcterms:created xsi:type="dcterms:W3CDTF">2018-02-09T17:05:44Z</dcterms:created>
  <dcterms:modified xsi:type="dcterms:W3CDTF">2018-02-15T21:49:37Z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TC038961019991</vt:lpwstr>
  </property>
  <property fmtid="{D5CDD505-2E9C-101B-9397-08002B2CF9AE}" pid="3" name="ContentTypeId">
    <vt:lpwstr>0x010100AA3F7D94069FF64A86F7DFF56D60E3BE</vt:lpwstr>
  </property>
</Properties>
</file>