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notesMasterIdLst>
    <p:notesMasterId r:id="rId12"/>
  </p:notesMasterIdLst>
  <p:sldIdLst>
    <p:sldId id="256" r:id="rId2"/>
    <p:sldId id="258" r:id="rId3"/>
    <p:sldId id="259" r:id="rId4"/>
    <p:sldId id="260" r:id="rId5"/>
    <p:sldId id="261" r:id="rId6"/>
    <p:sldId id="266" r:id="rId7"/>
    <p:sldId id="267" r:id="rId8"/>
    <p:sldId id="268"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8" d="100"/>
          <a:sy n="108" d="100"/>
        </p:scale>
        <p:origin x="7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8CFC70-BE75-42C9-B1C0-976E1C0C01FB}" type="datetimeFigureOut">
              <a:rPr lang="en-GB" smtClean="0"/>
              <a:t>25/01/2018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000C72-6597-4941-BAF8-3DE40E11E27E}" type="slidenum">
              <a:rPr lang="en-GB" smtClean="0"/>
              <a:t>‹#›</a:t>
            </a:fld>
            <a:endParaRPr lang="en-GB" dirty="0"/>
          </a:p>
        </p:txBody>
      </p:sp>
    </p:spTree>
    <p:extLst>
      <p:ext uri="{BB962C8B-B14F-4D97-AF65-F5344CB8AC3E}">
        <p14:creationId xmlns:p14="http://schemas.microsoft.com/office/powerpoint/2010/main" val="789038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upsd.wednet.edu/cms/lib07/WA01000687/Centricity/Domain/174/Literature%20Critical%20Theory.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Eagleton, Terry, </a:t>
            </a:r>
            <a:r>
              <a:rPr lang="en-GB" sz="1200" i="1" kern="1200" dirty="0">
                <a:solidFill>
                  <a:schemeClr val="tx1"/>
                </a:solidFill>
                <a:effectLst/>
                <a:latin typeface="+mn-lt"/>
                <a:ea typeface="+mn-ea"/>
                <a:cs typeface="+mn-cs"/>
              </a:rPr>
              <a:t>Criticism and Ideology</a:t>
            </a:r>
            <a:r>
              <a:rPr lang="en-GB" sz="1200" kern="1200" dirty="0">
                <a:solidFill>
                  <a:schemeClr val="tx1"/>
                </a:solidFill>
                <a:effectLst/>
                <a:latin typeface="+mn-lt"/>
                <a:ea typeface="+mn-ea"/>
                <a:cs typeface="+mn-cs"/>
              </a:rPr>
              <a:t> (London: NLB,1976), p.152 </a:t>
            </a:r>
            <a:endParaRPr lang="en-GB" dirty="0"/>
          </a:p>
        </p:txBody>
      </p:sp>
      <p:sp>
        <p:nvSpPr>
          <p:cNvPr id="4" name="Slide Number Placeholder 3"/>
          <p:cNvSpPr>
            <a:spLocks noGrp="1"/>
          </p:cNvSpPr>
          <p:nvPr>
            <p:ph type="sldNum" sz="quarter" idx="10"/>
          </p:nvPr>
        </p:nvSpPr>
        <p:spPr/>
        <p:txBody>
          <a:bodyPr/>
          <a:lstStyle/>
          <a:p>
            <a:fld id="{AE000C72-6597-4941-BAF8-3DE40E11E27E}" type="slidenum">
              <a:rPr lang="en-GB" smtClean="0"/>
              <a:t>3</a:t>
            </a:fld>
            <a:endParaRPr lang="en-GB" dirty="0"/>
          </a:p>
        </p:txBody>
      </p:sp>
    </p:spTree>
    <p:extLst>
      <p:ext uri="{BB962C8B-B14F-4D97-AF65-F5344CB8AC3E}">
        <p14:creationId xmlns:p14="http://schemas.microsoft.com/office/powerpoint/2010/main" val="4248939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Collected Poems of W.B.Yeats (Wordsworth Poetry Library) by W.B.Yeats and Cedric Watts p.153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Collected Poems of W.B.Yeat's (Wordsworth Poetry Library) by W.B.Yeats and Cedric Watts p.153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AE000C72-6597-4941-BAF8-3DE40E11E27E}" type="slidenum">
              <a:rPr lang="en-GB" smtClean="0"/>
              <a:t>5</a:t>
            </a:fld>
            <a:endParaRPr lang="en-GB" dirty="0"/>
          </a:p>
        </p:txBody>
      </p:sp>
    </p:spTree>
    <p:extLst>
      <p:ext uri="{BB962C8B-B14F-4D97-AF65-F5344CB8AC3E}">
        <p14:creationId xmlns:p14="http://schemas.microsoft.com/office/powerpoint/2010/main" val="3710543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https://www.irishcentral.com/roots/history/easter-rising-leader-executed-in-1916-john-macbride     </a:t>
            </a:r>
          </a:p>
        </p:txBody>
      </p:sp>
      <p:sp>
        <p:nvSpPr>
          <p:cNvPr id="4" name="Slide Number Placeholder 3"/>
          <p:cNvSpPr>
            <a:spLocks noGrp="1"/>
          </p:cNvSpPr>
          <p:nvPr>
            <p:ph type="sldNum" sz="quarter" idx="10"/>
          </p:nvPr>
        </p:nvSpPr>
        <p:spPr/>
        <p:txBody>
          <a:bodyPr/>
          <a:lstStyle/>
          <a:p>
            <a:fld id="{AE000C72-6597-4941-BAF8-3DE40E11E27E}" type="slidenum">
              <a:rPr lang="en-GB" smtClean="0"/>
              <a:t>6</a:t>
            </a:fld>
            <a:endParaRPr lang="en-GB" dirty="0"/>
          </a:p>
        </p:txBody>
      </p:sp>
    </p:spTree>
    <p:extLst>
      <p:ext uri="{BB962C8B-B14F-4D97-AF65-F5344CB8AC3E}">
        <p14:creationId xmlns:p14="http://schemas.microsoft.com/office/powerpoint/2010/main" val="5252463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hlinkClick r:id="rId3"/>
              </a:rPr>
              <a:t>https://www.upsd.wednet.edu/cms/lib07/WA01000687/Centricity/Domain/174/Literature%20Critical%20Theory.pdf</a:t>
            </a:r>
            <a:r>
              <a:rPr lang="en-GB" dirty="0">
                <a:solidFill>
                  <a:schemeClr val="tx1"/>
                </a:solidFill>
              </a:rPr>
              <a:t> </a:t>
            </a:r>
          </a:p>
          <a:p>
            <a:endParaRPr lang="en-GB" dirty="0"/>
          </a:p>
        </p:txBody>
      </p:sp>
      <p:sp>
        <p:nvSpPr>
          <p:cNvPr id="4" name="Slide Number Placeholder 3"/>
          <p:cNvSpPr>
            <a:spLocks noGrp="1"/>
          </p:cNvSpPr>
          <p:nvPr>
            <p:ph type="sldNum" sz="quarter" idx="10"/>
          </p:nvPr>
        </p:nvSpPr>
        <p:spPr/>
        <p:txBody>
          <a:bodyPr/>
          <a:lstStyle/>
          <a:p>
            <a:fld id="{AE000C72-6597-4941-BAF8-3DE40E11E27E}" type="slidenum">
              <a:rPr lang="en-GB" smtClean="0"/>
              <a:t>9</a:t>
            </a:fld>
            <a:endParaRPr lang="en-GB" dirty="0"/>
          </a:p>
        </p:txBody>
      </p:sp>
    </p:spTree>
    <p:extLst>
      <p:ext uri="{BB962C8B-B14F-4D97-AF65-F5344CB8AC3E}">
        <p14:creationId xmlns:p14="http://schemas.microsoft.com/office/powerpoint/2010/main" val="2646466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1117953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1801650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312411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3977837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194902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2290511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1029568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2346399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2241279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614604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DD48DBF-4600-4D21-ACBF-47D825D1EA44}" type="slidenum">
              <a:rPr lang="en-GB" smtClean="0"/>
              <a:t>‹#›</a:t>
            </a:fld>
            <a:endParaRPr lang="en-GB"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13765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2605332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DD48DBF-4600-4D21-ACBF-47D825D1EA44}" type="slidenum">
              <a:rPr lang="en-GB" smtClean="0"/>
              <a:t>‹#›</a:t>
            </a:fld>
            <a:endParaRPr lang="en-GB"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49262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13462573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5405401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A6CB8A-2039-4822-AA61-5049E49AE323}" type="datetimeFigureOut">
              <a:rPr lang="en-GB" smtClean="0"/>
              <a:t>25/01/2018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D48DBF-4600-4D21-ACBF-47D825D1EA44}" type="slidenum">
              <a:rPr lang="en-GB" smtClean="0"/>
              <a:t>‹#›</a:t>
            </a:fld>
            <a:endParaRPr lang="en-GB" dirty="0"/>
          </a:p>
        </p:txBody>
      </p:sp>
    </p:spTree>
    <p:extLst>
      <p:ext uri="{BB962C8B-B14F-4D97-AF65-F5344CB8AC3E}">
        <p14:creationId xmlns:p14="http://schemas.microsoft.com/office/powerpoint/2010/main" val="2253257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CA6CB8A-2039-4822-AA61-5049E49AE323}" type="datetimeFigureOut">
              <a:rPr lang="en-GB" smtClean="0"/>
              <a:t>25/01/2018</a:t>
            </a:fld>
            <a:endParaRPr lang="en-GB"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DD48DBF-4600-4D21-ACBF-47D825D1EA44}" type="slidenum">
              <a:rPr lang="en-GB" smtClean="0"/>
              <a:t>‹#›</a:t>
            </a:fld>
            <a:endParaRPr lang="en-GB" dirty="0"/>
          </a:p>
        </p:txBody>
      </p:sp>
    </p:spTree>
    <p:extLst>
      <p:ext uri="{BB962C8B-B14F-4D97-AF65-F5344CB8AC3E}">
        <p14:creationId xmlns:p14="http://schemas.microsoft.com/office/powerpoint/2010/main" val="2653086336"/>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psd.wednet.edu/cms/lib07/WA01000687/Centricity/Domain/174/Literature%20Critical%20Theory.pdf" TargetMode="External"/><Relationship Id="rId2" Type="http://schemas.openxmlformats.org/officeDocument/2006/relationships/hyperlink" Target="https://www.irishcentral.com/roots/history/easter-rising-leader-executed-in-1916-john-macbrid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9" name="Rectangle 80">
            <a:extLst>
              <a:ext uri="{FF2B5EF4-FFF2-40B4-BE49-F238E27FC236}">
                <a16:creationId xmlns:a16="http://schemas.microsoft.com/office/drawing/2014/main" id="{A692209D-B607-46C3-8560-07AF722916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Rectangle 82">
            <a:extLst>
              <a:ext uri="{FF2B5EF4-FFF2-40B4-BE49-F238E27FC236}">
                <a16:creationId xmlns:a16="http://schemas.microsoft.com/office/drawing/2014/main" id="{94874638-CF15-4908-BC4B-4908744D0B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Freeform 5">
            <a:extLst>
              <a:ext uri="{FF2B5EF4-FFF2-40B4-BE49-F238E27FC236}">
                <a16:creationId xmlns:a16="http://schemas.microsoft.com/office/drawing/2014/main" id="{5F1B8348-CD6E-4561-A704-C232D9A2676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FF34FD0A-DED1-4D8B-9976-176DE795995D}"/>
              </a:ext>
            </a:extLst>
          </p:cNvPr>
          <p:cNvSpPr>
            <a:spLocks noGrp="1"/>
          </p:cNvSpPr>
          <p:nvPr>
            <p:ph type="ctrTitle"/>
          </p:nvPr>
        </p:nvSpPr>
        <p:spPr>
          <a:xfrm>
            <a:off x="540279" y="967417"/>
            <a:ext cx="3778870" cy="3943250"/>
          </a:xfrm>
        </p:spPr>
        <p:txBody>
          <a:bodyPr>
            <a:normAutofit/>
          </a:bodyPr>
          <a:lstStyle/>
          <a:p>
            <a:r>
              <a:rPr lang="en-GB" sz="4000">
                <a:solidFill>
                  <a:srgbClr val="FEFFFF"/>
                </a:solidFill>
              </a:rPr>
              <a:t>Marxist cultural theory, and W.B.Yeat's</a:t>
            </a:r>
            <a:endParaRPr lang="en-GB" sz="4000" dirty="0">
              <a:solidFill>
                <a:srgbClr val="FEFFFF"/>
              </a:solidFill>
            </a:endParaRPr>
          </a:p>
        </p:txBody>
      </p:sp>
      <p:sp>
        <p:nvSpPr>
          <p:cNvPr id="3" name="Subtitle 2">
            <a:extLst>
              <a:ext uri="{FF2B5EF4-FFF2-40B4-BE49-F238E27FC236}">
                <a16:creationId xmlns:a16="http://schemas.microsoft.com/office/drawing/2014/main" id="{566380D0-F757-4029-B900-B71E98507AF3}"/>
              </a:ext>
            </a:extLst>
          </p:cNvPr>
          <p:cNvSpPr>
            <a:spLocks noGrp="1"/>
          </p:cNvSpPr>
          <p:nvPr>
            <p:ph type="subTitle" idx="1"/>
          </p:nvPr>
        </p:nvSpPr>
        <p:spPr>
          <a:xfrm>
            <a:off x="540279" y="5189400"/>
            <a:ext cx="3778870" cy="544260"/>
          </a:xfrm>
        </p:spPr>
        <p:txBody>
          <a:bodyPr anchor="ctr">
            <a:normAutofit/>
          </a:bodyPr>
          <a:lstStyle/>
          <a:p>
            <a:endParaRPr lang="en-GB" sz="1600" dirty="0">
              <a:solidFill>
                <a:srgbClr val="FEFFFF"/>
              </a:solidFill>
            </a:endParaRPr>
          </a:p>
        </p:txBody>
      </p:sp>
    </p:spTree>
    <p:extLst>
      <p:ext uri="{BB962C8B-B14F-4D97-AF65-F5344CB8AC3E}">
        <p14:creationId xmlns:p14="http://schemas.microsoft.com/office/powerpoint/2010/main" val="725108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0A46F010-D160-4609-8979-FFD8C1EA6C4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9">
            <a:extLst>
              <a:ext uri="{FF2B5EF4-FFF2-40B4-BE49-F238E27FC236}">
                <a16:creationId xmlns:a16="http://schemas.microsoft.com/office/drawing/2014/main" id="{81B8C4F6-C3AC-4C94-8EC7-E4F7B7E9CDB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 name="Group 11">
            <a:extLst>
              <a:ext uri="{FF2B5EF4-FFF2-40B4-BE49-F238E27FC236}">
                <a16:creationId xmlns:a16="http://schemas.microsoft.com/office/drawing/2014/main" id="{0B789310-9859-4942-98C8-3D2F12AAAE7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 name="Title 1">
            <a:extLst>
              <a:ext uri="{FF2B5EF4-FFF2-40B4-BE49-F238E27FC236}">
                <a16:creationId xmlns:a16="http://schemas.microsoft.com/office/drawing/2014/main" id="{2079EED8-A3FA-4046-9070-A1864D97F58B}"/>
              </a:ext>
            </a:extLst>
          </p:cNvPr>
          <p:cNvSpPr>
            <a:spLocks noGrp="1"/>
          </p:cNvSpPr>
          <p:nvPr>
            <p:ph type="title"/>
          </p:nvPr>
        </p:nvSpPr>
        <p:spPr>
          <a:xfrm>
            <a:off x="3373062" y="624110"/>
            <a:ext cx="8131550" cy="1280890"/>
          </a:xfrm>
        </p:spPr>
        <p:txBody>
          <a:bodyPr>
            <a:normAutofit/>
          </a:bodyPr>
          <a:lstStyle/>
          <a:p>
            <a:r>
              <a:rPr lang="en-GB" dirty="0"/>
              <a:t>Marxist cultural theory in literature</a:t>
            </a:r>
          </a:p>
        </p:txBody>
      </p:sp>
      <p:sp>
        <p:nvSpPr>
          <p:cNvPr id="3" name="Content Placeholder 2">
            <a:extLst>
              <a:ext uri="{FF2B5EF4-FFF2-40B4-BE49-F238E27FC236}">
                <a16:creationId xmlns:a16="http://schemas.microsoft.com/office/drawing/2014/main" id="{022B9C40-6332-4B70-85A2-F5232D3E752B}"/>
              </a:ext>
            </a:extLst>
          </p:cNvPr>
          <p:cNvSpPr>
            <a:spLocks noGrp="1"/>
          </p:cNvSpPr>
          <p:nvPr>
            <p:ph idx="1"/>
          </p:nvPr>
        </p:nvSpPr>
        <p:spPr>
          <a:xfrm>
            <a:off x="3373047" y="1399026"/>
            <a:ext cx="9239853" cy="5809642"/>
          </a:xfrm>
        </p:spPr>
        <p:txBody>
          <a:bodyPr>
            <a:normAutofit/>
          </a:bodyPr>
          <a:lstStyle/>
          <a:p>
            <a:pPr>
              <a:lnSpc>
                <a:spcPct val="90000"/>
              </a:lnSpc>
            </a:pPr>
            <a:r>
              <a:rPr lang="en-GB" sz="2400" dirty="0"/>
              <a:t>Marxist critiques attempt to approach literature in terms of a product of ideology. His art critiques saw reflective relationship between the author/artist and the ideology of the society they lived in.</a:t>
            </a:r>
          </a:p>
          <a:p>
            <a:pPr>
              <a:lnSpc>
                <a:spcPct val="90000"/>
              </a:lnSpc>
            </a:pPr>
            <a:r>
              <a:rPr lang="en-GB" sz="2400" dirty="0"/>
              <a:t>Literature’s function in the revolution is about transforming cultural and social attitudes. </a:t>
            </a:r>
          </a:p>
          <a:p>
            <a:pPr>
              <a:lnSpc>
                <a:spcPct val="90000"/>
              </a:lnSpc>
            </a:pPr>
            <a:r>
              <a:rPr lang="en-GB" sz="2400" dirty="0"/>
              <a:t>Literature seen, by early Soviet theorists, as this, but the flipside is that Soviet regime also censored some art and produce that does not fit into the ideology,</a:t>
            </a:r>
          </a:p>
          <a:p>
            <a:pPr>
              <a:lnSpc>
                <a:spcPct val="90000"/>
              </a:lnSpc>
            </a:pPr>
            <a:r>
              <a:rPr lang="en-GB" sz="2400" dirty="0"/>
              <a:t> Art only reflects the revolutionary movement, then this is a paradox, since they are trying to control society’s output.</a:t>
            </a:r>
          </a:p>
          <a:p>
            <a:pPr>
              <a:lnSpc>
                <a:spcPct val="90000"/>
              </a:lnSpc>
            </a:pPr>
            <a:r>
              <a:rPr lang="en-GB" sz="2400" dirty="0"/>
              <a:t>The justification is that the society is in constant flux, and the regime trying to pin down fixed point for the revolution. </a:t>
            </a:r>
          </a:p>
          <a:p>
            <a:pPr>
              <a:lnSpc>
                <a:spcPct val="90000"/>
              </a:lnSpc>
            </a:pPr>
            <a:endParaRPr lang="en-GB" dirty="0"/>
          </a:p>
          <a:p>
            <a:pPr>
              <a:lnSpc>
                <a:spcPct val="90000"/>
              </a:lnSpc>
            </a:pPr>
            <a:endParaRPr lang="en-GB" dirty="0"/>
          </a:p>
          <a:p>
            <a:pPr>
              <a:lnSpc>
                <a:spcPct val="90000"/>
              </a:lnSpc>
            </a:pPr>
            <a:endParaRPr lang="en-GB" dirty="0"/>
          </a:p>
          <a:p>
            <a:pPr>
              <a:lnSpc>
                <a:spcPct val="90000"/>
              </a:lnSpc>
            </a:pPr>
            <a:endParaRPr lang="en-GB" dirty="0"/>
          </a:p>
          <a:p>
            <a:pPr>
              <a:lnSpc>
                <a:spcPct val="90000"/>
              </a:lnSpc>
            </a:pPr>
            <a:endParaRPr lang="en-GB" dirty="0"/>
          </a:p>
        </p:txBody>
      </p:sp>
      <p:pic>
        <p:nvPicPr>
          <p:cNvPr id="42" name="Picture 41">
            <a:extLst>
              <a:ext uri="{FF2B5EF4-FFF2-40B4-BE49-F238E27FC236}">
                <a16:creationId xmlns:a16="http://schemas.microsoft.com/office/drawing/2014/main" id="{1308E7C0-B512-4FCB-A7A3-0818DF32F792}"/>
              </a:ext>
            </a:extLst>
          </p:cNvPr>
          <p:cNvPicPr>
            <a:picLocks noChangeAspect="1"/>
          </p:cNvPicPr>
          <p:nvPr/>
        </p:nvPicPr>
        <p:blipFill rotWithShape="1">
          <a:blip r:embed="rId2">
            <a:extLst>
              <a:ext uri="{28A0092B-C50C-407E-A947-70E740481C1C}">
                <a14:useLocalDpi xmlns:a14="http://schemas.microsoft.com/office/drawing/2010/main" val="0"/>
              </a:ext>
            </a:extLst>
          </a:blip>
          <a:srcRect l="28555" r="14467" b="2"/>
          <a:stretch/>
        </p:blipFill>
        <p:spPr>
          <a:xfrm>
            <a:off x="20" y="1730"/>
            <a:ext cx="2720524" cy="6858000"/>
          </a:xfrm>
          <a:prstGeom prst="rect">
            <a:avLst/>
          </a:prstGeom>
        </p:spPr>
      </p:pic>
    </p:spTree>
    <p:extLst>
      <p:ext uri="{BB962C8B-B14F-4D97-AF65-F5344CB8AC3E}">
        <p14:creationId xmlns:p14="http://schemas.microsoft.com/office/powerpoint/2010/main" val="3726871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6" name="Rectangle 97">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nvGrpSpPr>
          <p:cNvPr id="147" name="Group 99">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48"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9"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0"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1"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2"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3"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4"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5"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56"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57"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58"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12"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59" name="Group 113">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115"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6"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7"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8"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9"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20"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21"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22"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3"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4"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5"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6"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0" name="Rectangle 127">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1"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a:extLst>
              <a:ext uri="{FF2B5EF4-FFF2-40B4-BE49-F238E27FC236}">
                <a16:creationId xmlns:a16="http://schemas.microsoft.com/office/drawing/2014/main" id="{D42875D5-D8FA-4A6E-900E-C5A149954857}"/>
              </a:ext>
            </a:extLst>
          </p:cNvPr>
          <p:cNvPicPr>
            <a:picLocks noChangeAspect="1"/>
          </p:cNvPicPr>
          <p:nvPr/>
        </p:nvPicPr>
        <p:blipFill rotWithShape="1">
          <a:blip r:embed="rId3">
            <a:extLst>
              <a:ext uri="{28A0092B-C50C-407E-A947-70E740481C1C}">
                <a14:useLocalDpi xmlns:a14="http://schemas.microsoft.com/office/drawing/2010/main" val="0"/>
              </a:ext>
            </a:extLst>
          </a:blip>
          <a:srcRect l="47790" r="12540"/>
          <a:stretch/>
        </p:blipFill>
        <p:spPr>
          <a:xfrm>
            <a:off x="20" y="1730"/>
            <a:ext cx="2720524" cy="6858000"/>
          </a:xfrm>
          <a:prstGeom prst="rect">
            <a:avLst/>
          </a:prstGeom>
        </p:spPr>
      </p:pic>
      <p:sp>
        <p:nvSpPr>
          <p:cNvPr id="2" name="Title 1">
            <a:extLst>
              <a:ext uri="{FF2B5EF4-FFF2-40B4-BE49-F238E27FC236}">
                <a16:creationId xmlns:a16="http://schemas.microsoft.com/office/drawing/2014/main" id="{46FF20E1-91EE-4853-8B5B-B9A0ADE954BA}"/>
              </a:ext>
            </a:extLst>
          </p:cNvPr>
          <p:cNvSpPr>
            <a:spLocks noGrp="1"/>
          </p:cNvSpPr>
          <p:nvPr>
            <p:ph type="title"/>
          </p:nvPr>
        </p:nvSpPr>
        <p:spPr>
          <a:xfrm>
            <a:off x="4659520" y="624110"/>
            <a:ext cx="6845092" cy="1280890"/>
          </a:xfrm>
        </p:spPr>
        <p:txBody>
          <a:bodyPr>
            <a:normAutofit/>
          </a:bodyPr>
          <a:lstStyle/>
          <a:p>
            <a:r>
              <a:rPr lang="en-GB" dirty="0"/>
              <a:t>W.B.YEATS</a:t>
            </a:r>
          </a:p>
        </p:txBody>
      </p:sp>
      <p:sp>
        <p:nvSpPr>
          <p:cNvPr id="3" name="Content Placeholder 2">
            <a:extLst>
              <a:ext uri="{FF2B5EF4-FFF2-40B4-BE49-F238E27FC236}">
                <a16:creationId xmlns:a16="http://schemas.microsoft.com/office/drawing/2014/main" id="{680A663B-0BEA-4921-879E-22268C2CEE9B}"/>
              </a:ext>
            </a:extLst>
          </p:cNvPr>
          <p:cNvSpPr>
            <a:spLocks noGrp="1"/>
          </p:cNvSpPr>
          <p:nvPr>
            <p:ph idx="1"/>
          </p:nvPr>
        </p:nvSpPr>
        <p:spPr>
          <a:xfrm>
            <a:off x="4107036" y="1473693"/>
            <a:ext cx="8327218" cy="5372392"/>
          </a:xfrm>
        </p:spPr>
        <p:txBody>
          <a:bodyPr>
            <a:normAutofit/>
          </a:bodyPr>
          <a:lstStyle/>
          <a:p>
            <a:r>
              <a:rPr lang="en-GB" dirty="0"/>
              <a:t> </a:t>
            </a:r>
            <a:r>
              <a:rPr lang="en-GB" sz="2400" dirty="0"/>
              <a:t>William Butler Yeats was a well known Irish writer who was born in Dublin 1895 died1939 into a Protestants family.</a:t>
            </a:r>
          </a:p>
          <a:p>
            <a:r>
              <a:rPr lang="en-GB" sz="2400" dirty="0"/>
              <a:t> With some of Yeats poems, he would use themes around Christianity. </a:t>
            </a:r>
          </a:p>
          <a:p>
            <a:r>
              <a:rPr lang="en-GB" sz="2400" dirty="0"/>
              <a:t>He also was a winner for the Noble prize in 1923 in Literature.</a:t>
            </a:r>
          </a:p>
          <a:p>
            <a:r>
              <a:rPr lang="en-GB" sz="2400" dirty="0"/>
              <a:t>Yeats is neither part of the Catholic movement, nor “Ascendancy class”.</a:t>
            </a:r>
          </a:p>
          <a:p>
            <a:r>
              <a:rPr lang="en-GB" sz="2400" dirty="0"/>
              <a:t>I’m applying Psychoanalysis Literature Theory to yeast at the time of writing Easter 16.</a:t>
            </a:r>
          </a:p>
          <a:p>
            <a:pPr marL="0" indent="0">
              <a:buNone/>
            </a:pPr>
            <a:endParaRPr lang="en-GB" dirty="0"/>
          </a:p>
          <a:p>
            <a:endParaRPr lang="en-GB" dirty="0"/>
          </a:p>
        </p:txBody>
      </p:sp>
    </p:spTree>
    <p:extLst>
      <p:ext uri="{BB962C8B-B14F-4D97-AF65-F5344CB8AC3E}">
        <p14:creationId xmlns:p14="http://schemas.microsoft.com/office/powerpoint/2010/main" val="88521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6" name="Rectangle 18">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7" name="Group 20">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22"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8"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4"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5"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6"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7"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8"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9"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0"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1"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2"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3"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9" name="Group 34">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36"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7"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8"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9"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0"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1"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2"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3"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4"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5"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6"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7"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0" name="Rectangle 48">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1"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4" name="Picture 13">
            <a:extLst>
              <a:ext uri="{FF2B5EF4-FFF2-40B4-BE49-F238E27FC236}">
                <a16:creationId xmlns:a16="http://schemas.microsoft.com/office/drawing/2014/main" id="{EA8CD7C9-474E-41E4-A776-274380EA19DC}"/>
              </a:ext>
            </a:extLst>
          </p:cNvPr>
          <p:cNvPicPr>
            <a:picLocks noChangeAspect="1"/>
          </p:cNvPicPr>
          <p:nvPr/>
        </p:nvPicPr>
        <p:blipFill rotWithShape="1">
          <a:blip r:embed="rId2">
            <a:extLst>
              <a:ext uri="{28A0092B-C50C-407E-A947-70E740481C1C}">
                <a14:useLocalDpi xmlns:a14="http://schemas.microsoft.com/office/drawing/2010/main" val="0"/>
              </a:ext>
            </a:extLst>
          </a:blip>
          <a:srcRect l="24615" r="19315"/>
          <a:stretch/>
        </p:blipFill>
        <p:spPr>
          <a:xfrm>
            <a:off x="20" y="1730"/>
            <a:ext cx="2720524" cy="6858000"/>
          </a:xfrm>
          <a:prstGeom prst="rect">
            <a:avLst/>
          </a:prstGeom>
        </p:spPr>
      </p:pic>
      <p:sp>
        <p:nvSpPr>
          <p:cNvPr id="7" name="AutoShape 6" descr="Image result for sigmund freud pictures">
            <a:extLst>
              <a:ext uri="{FF2B5EF4-FFF2-40B4-BE49-F238E27FC236}">
                <a16:creationId xmlns:a16="http://schemas.microsoft.com/office/drawing/2014/main" id="{E46DB06F-31BC-469C-96FF-53D0D93761E4}"/>
              </a:ext>
            </a:extLst>
          </p:cNvPr>
          <p:cNvSpPr>
            <a:spLocks noChangeAspect="1" noChangeArrowheads="1"/>
          </p:cNvSpPr>
          <p:nvPr/>
        </p:nvSpPr>
        <p:spPr bwMode="auto">
          <a:xfrm>
            <a:off x="5114925" y="2085975"/>
            <a:ext cx="1962150" cy="26860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descr="Image result for sigmund freud pictures">
            <a:extLst>
              <a:ext uri="{FF2B5EF4-FFF2-40B4-BE49-F238E27FC236}">
                <a16:creationId xmlns:a16="http://schemas.microsoft.com/office/drawing/2014/main" id="{E191452C-086D-4ADA-9180-745F13F04496}"/>
              </a:ext>
            </a:extLst>
          </p:cNvPr>
          <p:cNvSpPr>
            <a:spLocks noChangeAspect="1" noChangeArrowheads="1"/>
          </p:cNvSpPr>
          <p:nvPr/>
        </p:nvSpPr>
        <p:spPr bwMode="auto">
          <a:xfrm>
            <a:off x="5267325" y="2238375"/>
            <a:ext cx="1962150" cy="26860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0" descr="Image result for sigmund freud pictures">
            <a:extLst>
              <a:ext uri="{FF2B5EF4-FFF2-40B4-BE49-F238E27FC236}">
                <a16:creationId xmlns:a16="http://schemas.microsoft.com/office/drawing/2014/main" id="{23D65573-9662-4D50-A1C9-691614F732A2}"/>
              </a:ext>
            </a:extLst>
          </p:cNvPr>
          <p:cNvSpPr>
            <a:spLocks noChangeAspect="1" noChangeArrowheads="1"/>
          </p:cNvSpPr>
          <p:nvPr/>
        </p:nvSpPr>
        <p:spPr bwMode="auto">
          <a:xfrm>
            <a:off x="5419725" y="2390775"/>
            <a:ext cx="1962150" cy="26860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12" descr="Image result for sigmund freud pictures">
            <a:extLst>
              <a:ext uri="{FF2B5EF4-FFF2-40B4-BE49-F238E27FC236}">
                <a16:creationId xmlns:a16="http://schemas.microsoft.com/office/drawing/2014/main" id="{9CBD065B-2E37-473A-B63B-0978D3FCA555}"/>
              </a:ext>
            </a:extLst>
          </p:cNvPr>
          <p:cNvSpPr>
            <a:spLocks noChangeAspect="1" noChangeArrowheads="1"/>
          </p:cNvSpPr>
          <p:nvPr/>
        </p:nvSpPr>
        <p:spPr bwMode="auto">
          <a:xfrm>
            <a:off x="5572125" y="2543175"/>
            <a:ext cx="1962150" cy="26860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a:extLst>
              <a:ext uri="{FF2B5EF4-FFF2-40B4-BE49-F238E27FC236}">
                <a16:creationId xmlns:a16="http://schemas.microsoft.com/office/drawing/2014/main" id="{A1E19BB2-1038-4648-A748-3DA117687A72}"/>
              </a:ext>
            </a:extLst>
          </p:cNvPr>
          <p:cNvSpPr>
            <a:spLocks noGrp="1"/>
          </p:cNvSpPr>
          <p:nvPr>
            <p:ph type="title"/>
          </p:nvPr>
        </p:nvSpPr>
        <p:spPr>
          <a:xfrm>
            <a:off x="4659520" y="624110"/>
            <a:ext cx="6845092" cy="1280890"/>
          </a:xfrm>
        </p:spPr>
        <p:txBody>
          <a:bodyPr>
            <a:normAutofit/>
          </a:bodyPr>
          <a:lstStyle/>
          <a:p>
            <a:r>
              <a:rPr lang="en-GB"/>
              <a:t>Psychoanalysis</a:t>
            </a:r>
          </a:p>
        </p:txBody>
      </p:sp>
      <p:sp>
        <p:nvSpPr>
          <p:cNvPr id="3" name="Content Placeholder 2">
            <a:extLst>
              <a:ext uri="{FF2B5EF4-FFF2-40B4-BE49-F238E27FC236}">
                <a16:creationId xmlns:a16="http://schemas.microsoft.com/office/drawing/2014/main" id="{A464F6E7-204D-463A-9B1D-BE8212B2DEA0}"/>
              </a:ext>
            </a:extLst>
          </p:cNvPr>
          <p:cNvSpPr>
            <a:spLocks noGrp="1"/>
          </p:cNvSpPr>
          <p:nvPr>
            <p:ph idx="1"/>
          </p:nvPr>
        </p:nvSpPr>
        <p:spPr>
          <a:xfrm>
            <a:off x="4342778" y="1580225"/>
            <a:ext cx="7899707" cy="5548543"/>
          </a:xfrm>
        </p:spPr>
        <p:txBody>
          <a:bodyPr>
            <a:noAutofit/>
          </a:bodyPr>
          <a:lstStyle/>
          <a:p>
            <a:r>
              <a:rPr lang="en-GB" sz="2400" dirty="0"/>
              <a:t>Psychoanalytic dream translation is a sub division of dream understanding and additionally a subdivision of therapy lead by Sigmund Freud in the mid twentieth century. </a:t>
            </a:r>
          </a:p>
          <a:p>
            <a:r>
              <a:rPr lang="en-GB" sz="2400" dirty="0"/>
              <a:t>Psychoanalytic dream understanding is the way toward clarifying the significance of the way the oblivious contemplations and feelings are handled in the brain amid rest.</a:t>
            </a:r>
          </a:p>
          <a:p>
            <a:r>
              <a:rPr lang="en-GB" sz="2400" dirty="0"/>
              <a:t>Sigmund Freud is said to be the person of related to analysing how someone's mind works, the explanation of why something works or happens the way it does. </a:t>
            </a:r>
          </a:p>
        </p:txBody>
      </p:sp>
    </p:spTree>
    <p:extLst>
      <p:ext uri="{BB962C8B-B14F-4D97-AF65-F5344CB8AC3E}">
        <p14:creationId xmlns:p14="http://schemas.microsoft.com/office/powerpoint/2010/main" val="19623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heel(1)">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heel(1)">
                                      <p:cBhvr>
                                        <p:cTn id="2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52" name="Rectangle 90">
            <a:extLst>
              <a:ext uri="{FF2B5EF4-FFF2-40B4-BE49-F238E27FC236}">
                <a16:creationId xmlns:a16="http://schemas.microsoft.com/office/drawing/2014/main" id="{2F21E579-4785-4A4E-8D09-42E5246D8E5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Rectangle 92">
            <a:extLst>
              <a:ext uri="{FF2B5EF4-FFF2-40B4-BE49-F238E27FC236}">
                <a16:creationId xmlns:a16="http://schemas.microsoft.com/office/drawing/2014/main" id="{3BE96D34-9D7C-4984-961D-7165FA21612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54" name="Freeform 12">
            <a:extLst>
              <a:ext uri="{FF2B5EF4-FFF2-40B4-BE49-F238E27FC236}">
                <a16:creationId xmlns:a16="http://schemas.microsoft.com/office/drawing/2014/main" id="{C8DE1BEC-DAE3-43F4-8D9F-384C3D69413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00B93E2-8059-4D1F-B933-575232B309AC}"/>
              </a:ext>
            </a:extLst>
          </p:cNvPr>
          <p:cNvPicPr>
            <a:picLocks noChangeAspect="1"/>
          </p:cNvPicPr>
          <p:nvPr/>
        </p:nvPicPr>
        <p:blipFill rotWithShape="1">
          <a:blip r:embed="rId3">
            <a:extLst>
              <a:ext uri="{28A0092B-C50C-407E-A947-70E740481C1C}">
                <a14:useLocalDpi xmlns:a14="http://schemas.microsoft.com/office/drawing/2010/main" val="0"/>
              </a:ext>
            </a:extLst>
          </a:blip>
          <a:srcRect l="19073" r="13783" b="1"/>
          <a:stretch/>
        </p:blipFill>
        <p:spPr>
          <a:xfrm>
            <a:off x="6091916" y="645106"/>
            <a:ext cx="5451627" cy="5247747"/>
          </a:xfrm>
          <a:prstGeom prst="rect">
            <a:avLst/>
          </a:prstGeom>
        </p:spPr>
      </p:pic>
      <p:sp>
        <p:nvSpPr>
          <p:cNvPr id="2" name="Title 1">
            <a:extLst>
              <a:ext uri="{FF2B5EF4-FFF2-40B4-BE49-F238E27FC236}">
                <a16:creationId xmlns:a16="http://schemas.microsoft.com/office/drawing/2014/main" id="{5813BC67-5B2D-4FD6-A097-9CFC54E03FE0}"/>
              </a:ext>
            </a:extLst>
          </p:cNvPr>
          <p:cNvSpPr>
            <a:spLocks noGrp="1"/>
          </p:cNvSpPr>
          <p:nvPr>
            <p:ph type="title"/>
          </p:nvPr>
        </p:nvSpPr>
        <p:spPr>
          <a:xfrm>
            <a:off x="649224" y="645106"/>
            <a:ext cx="5122652" cy="1259894"/>
          </a:xfrm>
        </p:spPr>
        <p:txBody>
          <a:bodyPr>
            <a:normAutofit/>
          </a:bodyPr>
          <a:lstStyle/>
          <a:p>
            <a:r>
              <a:rPr lang="en-GB" dirty="0"/>
              <a:t>Easter 1916 Poem</a:t>
            </a:r>
          </a:p>
        </p:txBody>
      </p:sp>
      <p:sp>
        <p:nvSpPr>
          <p:cNvPr id="3" name="Content Placeholder 2">
            <a:extLst>
              <a:ext uri="{FF2B5EF4-FFF2-40B4-BE49-F238E27FC236}">
                <a16:creationId xmlns:a16="http://schemas.microsoft.com/office/drawing/2014/main" id="{1EF81135-2A67-4DFF-9390-6E55453AC0A3}"/>
              </a:ext>
            </a:extLst>
          </p:cNvPr>
          <p:cNvSpPr>
            <a:spLocks noGrp="1"/>
          </p:cNvSpPr>
          <p:nvPr>
            <p:ph idx="1"/>
          </p:nvPr>
        </p:nvSpPr>
        <p:spPr>
          <a:xfrm>
            <a:off x="576072" y="1625600"/>
            <a:ext cx="5122652" cy="4267253"/>
          </a:xfrm>
        </p:spPr>
        <p:txBody>
          <a:bodyPr>
            <a:normAutofit/>
          </a:bodyPr>
          <a:lstStyle/>
          <a:p>
            <a:r>
              <a:rPr lang="en-GB" sz="2000" dirty="0"/>
              <a:t>This poem was written in a significant historical context, during the Easter Rising in Ireland against British authorities in 1916 during first world war.</a:t>
            </a:r>
          </a:p>
          <a:p>
            <a:r>
              <a:rPr lang="en-GB" sz="2000" dirty="0"/>
              <a:t>Yeats would go onto a description of the natural world, with a repetition of “minute by minute”.</a:t>
            </a:r>
          </a:p>
          <a:p>
            <a:r>
              <a:rPr lang="en-GB" sz="2000" dirty="0"/>
              <a:t>“The stone in the midst” of the stream is, inanimate strong as well as steadily persevering through "A terrible beauty is born”.</a:t>
            </a:r>
          </a:p>
          <a:p>
            <a:endParaRPr lang="en-GB" dirty="0"/>
          </a:p>
          <a:p>
            <a:endParaRPr lang="en-GB" dirty="0"/>
          </a:p>
        </p:txBody>
      </p:sp>
    </p:spTree>
    <p:extLst>
      <p:ext uri="{BB962C8B-B14F-4D97-AF65-F5344CB8AC3E}">
        <p14:creationId xmlns:p14="http://schemas.microsoft.com/office/powerpoint/2010/main" val="867939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EDD21E1-BAF0-4314-AB31-82ECB8AC9E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DC8619C-F25D-468E-95FA-2A2151D7DD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12">
            <a:extLst>
              <a:ext uri="{FF2B5EF4-FFF2-40B4-BE49-F238E27FC236}">
                <a16:creationId xmlns:a16="http://schemas.microsoft.com/office/drawing/2014/main" id="{7D9439D6-DEAD-4CEB-A61B-BE3D64D1B59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138DE30-367D-4A34-AB96-8E33C44724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1916" y="1333652"/>
            <a:ext cx="5451627" cy="3870655"/>
          </a:xfrm>
          <a:prstGeom prst="rect">
            <a:avLst/>
          </a:prstGeom>
        </p:spPr>
      </p:pic>
      <p:sp>
        <p:nvSpPr>
          <p:cNvPr id="2" name="Title 1">
            <a:extLst>
              <a:ext uri="{FF2B5EF4-FFF2-40B4-BE49-F238E27FC236}">
                <a16:creationId xmlns:a16="http://schemas.microsoft.com/office/drawing/2014/main" id="{95D72ECC-AF56-4DE7-BC26-9881883F7C84}"/>
              </a:ext>
            </a:extLst>
          </p:cNvPr>
          <p:cNvSpPr>
            <a:spLocks noGrp="1"/>
          </p:cNvSpPr>
          <p:nvPr>
            <p:ph type="title"/>
          </p:nvPr>
        </p:nvSpPr>
        <p:spPr>
          <a:xfrm>
            <a:off x="649224" y="645106"/>
            <a:ext cx="5122652" cy="1259894"/>
          </a:xfrm>
        </p:spPr>
        <p:txBody>
          <a:bodyPr>
            <a:normAutofit/>
          </a:bodyPr>
          <a:lstStyle/>
          <a:p>
            <a:r>
              <a:rPr lang="en-GB"/>
              <a:t>Psychoanalysis Theory Approach Easter 1916 </a:t>
            </a:r>
          </a:p>
        </p:txBody>
      </p:sp>
      <p:sp>
        <p:nvSpPr>
          <p:cNvPr id="3" name="Content Placeholder 2">
            <a:extLst>
              <a:ext uri="{FF2B5EF4-FFF2-40B4-BE49-F238E27FC236}">
                <a16:creationId xmlns:a16="http://schemas.microsoft.com/office/drawing/2014/main" id="{1D4FE0DD-2D12-4122-A935-D900CF4CC4D7}"/>
              </a:ext>
            </a:extLst>
          </p:cNvPr>
          <p:cNvSpPr>
            <a:spLocks noGrp="1"/>
          </p:cNvSpPr>
          <p:nvPr>
            <p:ph idx="1"/>
          </p:nvPr>
        </p:nvSpPr>
        <p:spPr>
          <a:xfrm>
            <a:off x="502921" y="1905000"/>
            <a:ext cx="5268956" cy="4662500"/>
          </a:xfrm>
        </p:spPr>
        <p:txBody>
          <a:bodyPr>
            <a:normAutofit lnSpcReduction="10000"/>
          </a:bodyPr>
          <a:lstStyle/>
          <a:p>
            <a:r>
              <a:rPr lang="en-GB" sz="2000" dirty="0"/>
              <a:t>Yeats wants to free Ireland but doesn’t approve of the armed in surjection</a:t>
            </a:r>
          </a:p>
          <a:p>
            <a:r>
              <a:rPr lang="en-GB" sz="2000" dirty="0"/>
              <a:t>Yeats does not like McBride as he was married to Maud Gonne, as Yeats spent most of his life in love with her. </a:t>
            </a:r>
          </a:p>
          <a:p>
            <a:r>
              <a:rPr lang="en-GB" sz="2000" dirty="0"/>
              <a:t>Maud Gonne was involved in the Celtic twilight. </a:t>
            </a:r>
          </a:p>
          <a:p>
            <a:r>
              <a:rPr lang="en-GB" sz="2000" dirty="0"/>
              <a:t>John McBride was executed for his role in the Easter 1916. </a:t>
            </a:r>
          </a:p>
          <a:p>
            <a:r>
              <a:rPr lang="en-GB" sz="2000" dirty="0"/>
              <a:t>Father Augusta's gave McBride communion when he heard of his confession, he was “quiet and natural” and “knew no fears”.</a:t>
            </a:r>
          </a:p>
          <a:p>
            <a:endParaRPr lang="en-GB" sz="2000" dirty="0"/>
          </a:p>
          <a:p>
            <a:endParaRPr lang="en-GB" sz="1700" dirty="0"/>
          </a:p>
          <a:p>
            <a:endParaRPr lang="en-GB" sz="1700" dirty="0"/>
          </a:p>
        </p:txBody>
      </p:sp>
    </p:spTree>
    <p:extLst>
      <p:ext uri="{BB962C8B-B14F-4D97-AF65-F5344CB8AC3E}">
        <p14:creationId xmlns:p14="http://schemas.microsoft.com/office/powerpoint/2010/main" val="3202271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B0161-3C89-458A-B7A2-B7AF032F8448}"/>
              </a:ext>
            </a:extLst>
          </p:cNvPr>
          <p:cNvSpPr>
            <a:spLocks noGrp="1"/>
          </p:cNvSpPr>
          <p:nvPr>
            <p:ph type="title"/>
          </p:nvPr>
        </p:nvSpPr>
        <p:spPr>
          <a:xfrm>
            <a:off x="2592925" y="544211"/>
            <a:ext cx="8911687" cy="1280890"/>
          </a:xfrm>
        </p:spPr>
        <p:txBody>
          <a:bodyPr/>
          <a:lstStyle/>
          <a:p>
            <a:r>
              <a:rPr lang="en-GB" dirty="0"/>
              <a:t>Marxist Literature Theory Interpretation of Easter 1916 Poem</a:t>
            </a:r>
          </a:p>
        </p:txBody>
      </p:sp>
      <p:sp>
        <p:nvSpPr>
          <p:cNvPr id="3" name="Content Placeholder 2">
            <a:extLst>
              <a:ext uri="{FF2B5EF4-FFF2-40B4-BE49-F238E27FC236}">
                <a16:creationId xmlns:a16="http://schemas.microsoft.com/office/drawing/2014/main" id="{1E6A2401-C144-43D7-B3CA-6C6D6E5FDD2C}"/>
              </a:ext>
            </a:extLst>
          </p:cNvPr>
          <p:cNvSpPr>
            <a:spLocks noGrp="1"/>
          </p:cNvSpPr>
          <p:nvPr>
            <p:ph idx="1"/>
          </p:nvPr>
        </p:nvSpPr>
        <p:spPr/>
        <p:txBody>
          <a:bodyPr>
            <a:noAutofit/>
          </a:bodyPr>
          <a:lstStyle/>
          <a:p>
            <a:r>
              <a:rPr lang="en-GB" sz="2400" dirty="0"/>
              <a:t>This poem where Yates portrays the occasions of Easter Rising, and defies the revolutionaries as operators of progress, not as imaginative glorified soul.</a:t>
            </a:r>
          </a:p>
          <a:p>
            <a:r>
              <a:rPr lang="en-GB" sz="2400" dirty="0"/>
              <a:t>One of the greatest contrasts amongst Marxism and communism is that communism is a genuine political structure that has been put into impact in spots. In the past known as the Soviet Union, while Marxism is a political assumption whereupon numerous comrade structure are produced.</a:t>
            </a:r>
          </a:p>
        </p:txBody>
      </p:sp>
    </p:spTree>
    <p:extLst>
      <p:ext uri="{BB962C8B-B14F-4D97-AF65-F5344CB8AC3E}">
        <p14:creationId xmlns:p14="http://schemas.microsoft.com/office/powerpoint/2010/main" val="1896674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08BF3-5712-4357-977D-73D87C248106}"/>
              </a:ext>
            </a:extLst>
          </p:cNvPr>
          <p:cNvSpPr>
            <a:spLocks noGrp="1"/>
          </p:cNvSpPr>
          <p:nvPr>
            <p:ph type="title"/>
          </p:nvPr>
        </p:nvSpPr>
        <p:spPr>
          <a:xfrm>
            <a:off x="2589212" y="490944"/>
            <a:ext cx="8911687" cy="1280890"/>
          </a:xfrm>
        </p:spPr>
        <p:txBody>
          <a:bodyPr>
            <a:normAutofit/>
          </a:bodyPr>
          <a:lstStyle/>
          <a:p>
            <a:r>
              <a:rPr lang="en-GB" dirty="0"/>
              <a:t>Ideology of the State</a:t>
            </a:r>
          </a:p>
        </p:txBody>
      </p:sp>
      <p:sp>
        <p:nvSpPr>
          <p:cNvPr id="3" name="Content Placeholder 2">
            <a:extLst>
              <a:ext uri="{FF2B5EF4-FFF2-40B4-BE49-F238E27FC236}">
                <a16:creationId xmlns:a16="http://schemas.microsoft.com/office/drawing/2014/main" id="{B37DEEBE-5EA7-4EEC-BF61-5D94B9998255}"/>
              </a:ext>
            </a:extLst>
          </p:cNvPr>
          <p:cNvSpPr>
            <a:spLocks noGrp="1"/>
          </p:cNvSpPr>
          <p:nvPr>
            <p:ph idx="1"/>
          </p:nvPr>
        </p:nvSpPr>
        <p:spPr>
          <a:xfrm>
            <a:off x="2450237" y="1771834"/>
            <a:ext cx="9054375" cy="4327125"/>
          </a:xfrm>
        </p:spPr>
        <p:txBody>
          <a:bodyPr>
            <a:normAutofit/>
          </a:bodyPr>
          <a:lstStyle/>
          <a:p>
            <a:r>
              <a:rPr lang="en-GB" sz="2400" dirty="0"/>
              <a:t>Structural theory poses immediate problems, the linguistic approach not encountered Marxism.</a:t>
            </a:r>
          </a:p>
          <a:p>
            <a:r>
              <a:rPr lang="en-GB" sz="2400" dirty="0"/>
              <a:t>How does language reflect Ideology and society.</a:t>
            </a:r>
          </a:p>
          <a:p>
            <a:r>
              <a:rPr lang="en-GB" sz="2400" dirty="0"/>
              <a:t>Structural historians argue that history constructs the past, which presents a problem for Marxist approaches.</a:t>
            </a:r>
          </a:p>
          <a:p>
            <a:r>
              <a:rPr lang="en-GB" sz="2400" dirty="0"/>
              <a:t>So it can be a repetition of society’s ideology, where reader sees what they expect to see.</a:t>
            </a:r>
          </a:p>
        </p:txBody>
      </p:sp>
    </p:spTree>
    <p:extLst>
      <p:ext uri="{BB962C8B-B14F-4D97-AF65-F5344CB8AC3E}">
        <p14:creationId xmlns:p14="http://schemas.microsoft.com/office/powerpoint/2010/main" val="1326908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F8BDE-CA68-4482-AC2C-D3834D347F1C}"/>
              </a:ext>
            </a:extLst>
          </p:cNvPr>
          <p:cNvSpPr>
            <a:spLocks noGrp="1"/>
          </p:cNvSpPr>
          <p:nvPr>
            <p:ph type="title"/>
          </p:nvPr>
        </p:nvSpPr>
        <p:spPr>
          <a:xfrm>
            <a:off x="2175675" y="837628"/>
            <a:ext cx="8911687" cy="1280890"/>
          </a:xfrm>
        </p:spPr>
        <p:txBody>
          <a:bodyPr/>
          <a:lstStyle/>
          <a:p>
            <a:r>
              <a:rPr lang="en-GB" dirty="0"/>
              <a:t>Summary </a:t>
            </a:r>
          </a:p>
        </p:txBody>
      </p:sp>
      <p:sp>
        <p:nvSpPr>
          <p:cNvPr id="3" name="Content Placeholder 2">
            <a:extLst>
              <a:ext uri="{FF2B5EF4-FFF2-40B4-BE49-F238E27FC236}">
                <a16:creationId xmlns:a16="http://schemas.microsoft.com/office/drawing/2014/main" id="{0C811640-5DDE-4853-832A-FAE983E26D56}"/>
              </a:ext>
            </a:extLst>
          </p:cNvPr>
          <p:cNvSpPr>
            <a:spLocks noGrp="1"/>
          </p:cNvSpPr>
          <p:nvPr>
            <p:ph idx="1"/>
          </p:nvPr>
        </p:nvSpPr>
        <p:spPr>
          <a:xfrm>
            <a:off x="2388093" y="1544715"/>
            <a:ext cx="9419208" cy="4838330"/>
          </a:xfrm>
        </p:spPr>
        <p:txBody>
          <a:bodyPr>
            <a:noAutofit/>
          </a:bodyPr>
          <a:lstStyle/>
          <a:p>
            <a:r>
              <a:rPr lang="en-GB" sz="2400" dirty="0"/>
              <a:t>Social Marxism is a term they use by commentators and even self-conceded Marxists are probably not going to utilize the term to portray their own particular belief system. Likewise, Cultural Marxism has its starting point in Marxist thoughts yet those advancing the thoughts of Cultural Marxism today may not generally know about this or view themselves as Marxists. </a:t>
            </a:r>
          </a:p>
          <a:p>
            <a:r>
              <a:rPr lang="en-GB" sz="2400" dirty="0"/>
              <a:t>Marxists would see all human carrying out through  dialectical agnostic and sharp struggle theory. </a:t>
            </a:r>
          </a:p>
          <a:p>
            <a:r>
              <a:rPr lang="en-GB" sz="2400" dirty="0"/>
              <a:t>Regarding to the reference to what is known or gathered about the “author’s personality“ it would be used as literary work.</a:t>
            </a:r>
          </a:p>
        </p:txBody>
      </p:sp>
    </p:spTree>
    <p:extLst>
      <p:ext uri="{BB962C8B-B14F-4D97-AF65-F5344CB8AC3E}">
        <p14:creationId xmlns:p14="http://schemas.microsoft.com/office/powerpoint/2010/main" val="2603183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A6CFF-DFBD-480C-BE7C-09BFAA7ED040}"/>
              </a:ext>
            </a:extLst>
          </p:cNvPr>
          <p:cNvSpPr>
            <a:spLocks noGrp="1"/>
          </p:cNvSpPr>
          <p:nvPr>
            <p:ph type="title"/>
          </p:nvPr>
        </p:nvSpPr>
        <p:spPr>
          <a:xfrm>
            <a:off x="1401689" y="852710"/>
            <a:ext cx="8911687" cy="1280890"/>
          </a:xfrm>
        </p:spPr>
        <p:txBody>
          <a:bodyPr/>
          <a:lstStyle/>
          <a:p>
            <a:r>
              <a:rPr lang="en-GB" dirty="0"/>
              <a:t>Bibliography </a:t>
            </a:r>
          </a:p>
        </p:txBody>
      </p:sp>
      <p:sp>
        <p:nvSpPr>
          <p:cNvPr id="3" name="Content Placeholder 2">
            <a:extLst>
              <a:ext uri="{FF2B5EF4-FFF2-40B4-BE49-F238E27FC236}">
                <a16:creationId xmlns:a16="http://schemas.microsoft.com/office/drawing/2014/main" id="{3F958E73-565D-4E5C-B0C9-4B3EE56DACE1}"/>
              </a:ext>
            </a:extLst>
          </p:cNvPr>
          <p:cNvSpPr>
            <a:spLocks noGrp="1"/>
          </p:cNvSpPr>
          <p:nvPr>
            <p:ph idx="1"/>
          </p:nvPr>
        </p:nvSpPr>
        <p:spPr>
          <a:xfrm>
            <a:off x="2589212" y="2133600"/>
            <a:ext cx="8915400" cy="4595674"/>
          </a:xfrm>
        </p:spPr>
        <p:txBody>
          <a:bodyPr>
            <a:normAutofit fontScale="85000" lnSpcReduction="10000"/>
          </a:bodyPr>
          <a:lstStyle/>
          <a:p>
            <a:r>
              <a:rPr lang="en-GB" sz="2400" dirty="0"/>
              <a:t>Eagleton, Terry, </a:t>
            </a:r>
            <a:r>
              <a:rPr lang="en-GB" sz="2400" i="1" dirty="0"/>
              <a:t>Criticism and Ideology </a:t>
            </a:r>
            <a:r>
              <a:rPr lang="en-GB" sz="2400" dirty="0"/>
              <a:t>(London. NLB, 1976) P151</a:t>
            </a:r>
          </a:p>
          <a:p>
            <a:r>
              <a:rPr lang="en-GB" sz="2400" dirty="0">
                <a:solidFill>
                  <a:schemeClr val="tx1"/>
                </a:solidFill>
              </a:rPr>
              <a:t>Eagleton, Terry, Criticism and Ideology (London: NLB,1976), p.152</a:t>
            </a:r>
          </a:p>
          <a:p>
            <a:r>
              <a:rPr lang="en-GB" sz="2400" dirty="0"/>
              <a:t>The Collected Poems of W.B.Yeats (Wordsworth Poetry Library) by W.B.Yeats and Cedric Watts p.153</a:t>
            </a:r>
          </a:p>
          <a:p>
            <a:r>
              <a:rPr lang="en-GB" sz="2400" dirty="0"/>
              <a:t>The Collected Poems of W.B.Yeats (Wordsworth Poetry Library) by W.B.Yeats and Cedric Watts p.153</a:t>
            </a:r>
          </a:p>
          <a:p>
            <a:r>
              <a:rPr lang="en-GB" sz="2400" dirty="0"/>
              <a:t>The Collected Poems of W.B.Yeats (Wordsworth Poetry Library) by W.B.Yeats and Cedric Watts p.153</a:t>
            </a:r>
          </a:p>
          <a:p>
            <a:pPr marL="0" indent="0">
              <a:buNone/>
            </a:pPr>
            <a:endParaRPr lang="en-GB" sz="2400" dirty="0"/>
          </a:p>
          <a:p>
            <a:r>
              <a:rPr lang="en-GB" sz="2400" dirty="0">
                <a:hlinkClick r:id="rId2"/>
              </a:rPr>
              <a:t>https://www.irishcentral.com/roots/history/easter-rising-leader-executed-in-1916-john-macbride</a:t>
            </a:r>
            <a:r>
              <a:rPr lang="en-GB" sz="2400" dirty="0"/>
              <a:t> </a:t>
            </a:r>
          </a:p>
          <a:p>
            <a:r>
              <a:rPr lang="en-GB" sz="2400" dirty="0">
                <a:solidFill>
                  <a:schemeClr val="tx1"/>
                </a:solidFill>
                <a:hlinkClick r:id="rId3"/>
              </a:rPr>
              <a:t>https://www.upsd.wednet.edu/cms/lib07/WA01000687/Centricity/Domain/174/Literature%20Critical%20Theory.pdf</a:t>
            </a:r>
            <a:r>
              <a:rPr lang="en-GB" sz="2400" dirty="0">
                <a:solidFill>
                  <a:schemeClr val="tx1"/>
                </a:solidFill>
              </a:rPr>
              <a:t> </a:t>
            </a:r>
          </a:p>
          <a:p>
            <a:pPr marL="0" indent="0">
              <a:buNone/>
            </a:pPr>
            <a:endParaRPr lang="en-GB" sz="2400" dirty="0"/>
          </a:p>
          <a:p>
            <a:endParaRPr lang="en-GB" dirty="0"/>
          </a:p>
        </p:txBody>
      </p:sp>
    </p:spTree>
    <p:extLst>
      <p:ext uri="{BB962C8B-B14F-4D97-AF65-F5344CB8AC3E}">
        <p14:creationId xmlns:p14="http://schemas.microsoft.com/office/powerpoint/2010/main" val="21356313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1882</TotalTime>
  <Words>986</Words>
  <Application>Microsoft Office PowerPoint</Application>
  <PresentationFormat>Widescreen</PresentationFormat>
  <Paragraphs>61</Paragraphs>
  <Slides>10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Wisp</vt:lpstr>
      <vt:lpstr>Marxist cultural theory, and W.B.Yeat's</vt:lpstr>
      <vt:lpstr>Marxist cultural theory in literature</vt:lpstr>
      <vt:lpstr>W.B.YEATS</vt:lpstr>
      <vt:lpstr>Psychoanalysis</vt:lpstr>
      <vt:lpstr>Easter 1916 Poem</vt:lpstr>
      <vt:lpstr>Psychoanalysis Theory Approach Easter 1916 </vt:lpstr>
      <vt:lpstr>Marxist Literature Theory Interpretation of Easter 1916 Poem</vt:lpstr>
      <vt:lpstr>Ideology of the State</vt:lpstr>
      <vt:lpstr>Summary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Marxist cultural theory and w.b.yeats</dc:title>
  <dc:creator>eleanor jones</dc:creator>
  <cp:lastModifiedBy>eleanor jones</cp:lastModifiedBy>
  <cp:revision>166</cp:revision>
  <dcterms:created xsi:type="dcterms:W3CDTF">2018-01-20T15:20:17Z</dcterms:created>
  <dcterms:modified xsi:type="dcterms:W3CDTF">2018-01-25T21:02:26Z</dcterms:modified>
</cp:coreProperties>
</file>