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045"/>
    <p:restoredTop sz="94655"/>
  </p:normalViewPr>
  <p:slideViewPr>
    <p:cSldViewPr snapToGrid="0" snapToObjects="1">
      <p:cViewPr>
        <p:scale>
          <a:sx n="205" d="100"/>
          <a:sy n="205" d="100"/>
        </p:scale>
        <p:origin x="3616" y="42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130F63-DEC4-5844-8DB7-347D94EA6A7E}" type="datetimeFigureOut">
              <a:rPr lang="en-US" smtClean="0"/>
              <a:t>1/29/18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DC0D1A-CF89-304C-8847-9483A2E0C3B9}" type="slidenum">
              <a:rPr lang="en-US" smtClean="0"/>
              <a:t>‹#›</a:t>
            </a:fld>
            <a:endParaRPr lang="en-US"/>
          </a:p>
        </p:txBody>
      </p:sp>
    </p:spTree>
    <p:extLst>
      <p:ext uri="{BB962C8B-B14F-4D97-AF65-F5344CB8AC3E}">
        <p14:creationId xmlns:p14="http://schemas.microsoft.com/office/powerpoint/2010/main" val="395454837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E4DC0D1A-CF89-304C-8847-9483A2E0C3B9}" type="slidenum">
              <a:rPr lang="en-US" smtClean="0"/>
              <a:t>8</a:t>
            </a:fld>
            <a:endParaRPr lang="en-US"/>
          </a:p>
        </p:txBody>
      </p:sp>
    </p:spTree>
    <p:extLst>
      <p:ext uri="{BB962C8B-B14F-4D97-AF65-F5344CB8AC3E}">
        <p14:creationId xmlns:p14="http://schemas.microsoft.com/office/powerpoint/2010/main" val="2488519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415ACE8-B572-1F4A-AA9B-32183430A148}"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3562183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415ACE8-B572-1F4A-AA9B-32183430A148}"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335089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415ACE8-B572-1F4A-AA9B-32183430A148}"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2345856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415ACE8-B572-1F4A-AA9B-32183430A148}"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38506419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415ACE8-B572-1F4A-AA9B-32183430A148}" type="datetimeFigureOut">
              <a:rPr lang="en-US" smtClean="0"/>
              <a:t>1/29/18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1122058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415ACE8-B572-1F4A-AA9B-32183430A148}" type="datetimeFigureOut">
              <a:rPr lang="en-US" smtClean="0"/>
              <a:t>1/29/18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2429470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15ACE8-B572-1F4A-AA9B-32183430A148}" type="datetimeFigureOut">
              <a:rPr lang="en-US" smtClean="0"/>
              <a:t>1/29/18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3467360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415ACE8-B572-1F4A-AA9B-32183430A148}"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707075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415ACE8-B572-1F4A-AA9B-32183430A148}" type="datetimeFigureOut">
              <a:rPr lang="en-US" smtClean="0"/>
              <a:t>1/29/18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284163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415ACE8-B572-1F4A-AA9B-32183430A148}"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2046624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415ACE8-B572-1F4A-AA9B-32183430A148}" type="datetimeFigureOut">
              <a:rPr lang="en-US" smtClean="0"/>
              <a:t>1/29/18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39AEF-EBDA-D144-94F0-C70986A2BF20}" type="slidenum">
              <a:rPr lang="en-US" smtClean="0"/>
              <a:t>‹#›</a:t>
            </a:fld>
            <a:endParaRPr lang="en-US"/>
          </a:p>
        </p:txBody>
      </p:sp>
    </p:spTree>
    <p:extLst>
      <p:ext uri="{BB962C8B-B14F-4D97-AF65-F5344CB8AC3E}">
        <p14:creationId xmlns:p14="http://schemas.microsoft.com/office/powerpoint/2010/main" val="60565129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15ACE8-B572-1F4A-AA9B-32183430A148}" type="datetimeFigureOut">
              <a:rPr lang="en-US" smtClean="0"/>
              <a:t>1/29/18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439AEF-EBDA-D144-94F0-C70986A2BF20}" type="slidenum">
              <a:rPr lang="en-US" smtClean="0"/>
              <a:t>‹#›</a:t>
            </a:fld>
            <a:endParaRPr lang="en-US"/>
          </a:p>
        </p:txBody>
      </p:sp>
    </p:spTree>
    <p:extLst>
      <p:ext uri="{BB962C8B-B14F-4D97-AF65-F5344CB8AC3E}">
        <p14:creationId xmlns:p14="http://schemas.microsoft.com/office/powerpoint/2010/main" val="3977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Factors that Influence Health</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2288004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15327" y="1046976"/>
            <a:ext cx="6932910" cy="4833125"/>
          </a:xfrm>
          <a:prstGeom prst="rect">
            <a:avLst/>
          </a:prstGeom>
        </p:spPr>
      </p:pic>
      <p:sp>
        <p:nvSpPr>
          <p:cNvPr id="5" name="TextBox 4"/>
          <p:cNvSpPr txBox="1"/>
          <p:nvPr/>
        </p:nvSpPr>
        <p:spPr>
          <a:xfrm>
            <a:off x="1945269" y="551366"/>
            <a:ext cx="5098586" cy="338554"/>
          </a:xfrm>
          <a:prstGeom prst="rect">
            <a:avLst/>
          </a:prstGeom>
          <a:noFill/>
        </p:spPr>
        <p:txBody>
          <a:bodyPr wrap="square" rtlCol="0">
            <a:spAutoFit/>
          </a:bodyPr>
          <a:lstStyle/>
          <a:p>
            <a:r>
              <a:rPr lang="en-US" sz="1600" dirty="0" smtClean="0"/>
              <a:t>The Main Determinants of Health (Dahlgren &amp; Whitehead)</a:t>
            </a:r>
            <a:endParaRPr lang="en-US" sz="1600" dirty="0"/>
          </a:p>
        </p:txBody>
      </p:sp>
      <p:sp>
        <p:nvSpPr>
          <p:cNvPr id="6" name="TextBox 5"/>
          <p:cNvSpPr txBox="1"/>
          <p:nvPr/>
        </p:nvSpPr>
        <p:spPr>
          <a:xfrm>
            <a:off x="885902" y="6188927"/>
            <a:ext cx="8022683" cy="646331"/>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r>
              <a:rPr lang="en-US" dirty="0" smtClean="0">
                <a:latin typeface="Arial"/>
                <a:cs typeface="Arial"/>
              </a:rPr>
              <a:t>The </a:t>
            </a:r>
            <a:r>
              <a:rPr lang="en-US" dirty="0" err="1" smtClean="0">
                <a:latin typeface="Arial"/>
                <a:cs typeface="Arial"/>
              </a:rPr>
              <a:t>multifactoral</a:t>
            </a:r>
            <a:r>
              <a:rPr lang="en-US" dirty="0" smtClean="0">
                <a:latin typeface="Arial"/>
                <a:cs typeface="Arial"/>
              </a:rPr>
              <a:t> approach that differentiates between individual and social factors.</a:t>
            </a:r>
            <a:endParaRPr lang="en-US" dirty="0">
              <a:latin typeface="Arial"/>
              <a:cs typeface="Arial"/>
            </a:endParaRPr>
          </a:p>
        </p:txBody>
      </p:sp>
    </p:spTree>
    <p:extLst>
      <p:ext uri="{BB962C8B-B14F-4D97-AF65-F5344CB8AC3E}">
        <p14:creationId xmlns:p14="http://schemas.microsoft.com/office/powerpoint/2010/main" val="24048678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03610" y="889843"/>
            <a:ext cx="7489902" cy="3693319"/>
          </a:xfrm>
          <a:prstGeom prst="rect">
            <a:avLst/>
          </a:prstGeom>
        </p:spPr>
        <p:txBody>
          <a:bodyPr wrap="square">
            <a:spAutoFit/>
          </a:bodyPr>
          <a:lstStyle/>
          <a:p>
            <a:r>
              <a:rPr lang="en-GB" dirty="0"/>
              <a:t>Comment</a:t>
            </a:r>
          </a:p>
          <a:p>
            <a:r>
              <a:rPr lang="en-GB" i="1" dirty="0"/>
              <a:t>Transport could be identified as a health issue but one that is ‘hidden’. </a:t>
            </a:r>
            <a:endParaRPr lang="en-GB" i="1" dirty="0" smtClean="0"/>
          </a:p>
          <a:p>
            <a:pPr marL="285750" indent="-285750">
              <a:buFont typeface="Arial" charset="0"/>
              <a:buChar char="•"/>
            </a:pPr>
            <a:r>
              <a:rPr lang="en-GB" i="1" dirty="0" smtClean="0"/>
              <a:t>It </a:t>
            </a:r>
            <a:r>
              <a:rPr lang="en-GB" i="1" dirty="0"/>
              <a:t>is seen as a private matter so that when people can’t make hospital appointments, job interviews or college classes the responsibility and blame attaches to the individual concerned, not to the inadequacy of transport services. </a:t>
            </a:r>
            <a:endParaRPr lang="en-GB" i="1" dirty="0" smtClean="0"/>
          </a:p>
          <a:p>
            <a:pPr marL="285750" indent="-285750">
              <a:buFont typeface="Arial" charset="0"/>
              <a:buChar char="•"/>
            </a:pPr>
            <a:r>
              <a:rPr lang="en-GB" i="1" dirty="0" smtClean="0"/>
              <a:t>If </a:t>
            </a:r>
            <a:r>
              <a:rPr lang="en-GB" i="1" dirty="0"/>
              <a:t>people have to shop in expensive local shops or forgo social occasions and outings these, too, are privately experienced. Yet the social isolation, poverty and poorer diet that might result from lack of access to transport can adversely influence people’s mental and physical health.</a:t>
            </a:r>
            <a:endParaRPr lang="en-GB" dirty="0"/>
          </a:p>
          <a:p>
            <a:pPr marL="285750" indent="-285750">
              <a:buFont typeface="Arial" charset="0"/>
              <a:buChar char="•"/>
            </a:pPr>
            <a:r>
              <a:rPr lang="en-GB" i="1" dirty="0"/>
              <a:t>Health inequalities are complex, with genetic, cultural and socio-economic factors interacting to influence health. </a:t>
            </a:r>
            <a:endParaRPr lang="en-GB" i="1" dirty="0" smtClean="0"/>
          </a:p>
          <a:p>
            <a:pPr marL="285750" indent="-285750">
              <a:buFont typeface="Arial" charset="0"/>
              <a:buChar char="•"/>
            </a:pPr>
            <a:r>
              <a:rPr lang="en-GB" i="1" dirty="0" smtClean="0"/>
              <a:t>One </a:t>
            </a:r>
            <a:r>
              <a:rPr lang="en-GB" i="1" dirty="0"/>
              <a:t>of the key indicators for health inequalities is poverty. </a:t>
            </a:r>
            <a:endParaRPr lang="en-GB" dirty="0"/>
          </a:p>
        </p:txBody>
      </p:sp>
    </p:spTree>
    <p:extLst>
      <p:ext uri="{BB962C8B-B14F-4D97-AF65-F5344CB8AC3E}">
        <p14:creationId xmlns:p14="http://schemas.microsoft.com/office/powerpoint/2010/main" val="681259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57561" y="728525"/>
            <a:ext cx="8097024" cy="3847207"/>
          </a:xfrm>
          <a:prstGeom prst="rect">
            <a:avLst/>
          </a:prstGeom>
        </p:spPr>
        <p:txBody>
          <a:bodyPr wrap="square">
            <a:spAutoFit/>
          </a:bodyPr>
          <a:lstStyle/>
          <a:p>
            <a:pPr>
              <a:spcAft>
                <a:spcPts val="0"/>
              </a:spcAft>
            </a:pPr>
            <a:r>
              <a:rPr lang="en-GB" sz="1400" b="1" dirty="0" smtClean="0">
                <a:effectLst/>
                <a:latin typeface="Times New Roman"/>
                <a:ea typeface="Times New Roman"/>
              </a:rPr>
              <a:t>Age, sex and hereditary factors</a:t>
            </a:r>
            <a:endParaRPr lang="en-GB" sz="1200" dirty="0" smtClean="0">
              <a:effectLst/>
              <a:latin typeface="Times New Roman"/>
              <a:ea typeface="Times New Roman"/>
            </a:endParaRPr>
          </a:p>
          <a:p>
            <a:pPr>
              <a:spcAft>
                <a:spcPts val="0"/>
              </a:spcAft>
            </a:pPr>
            <a:r>
              <a:rPr lang="en-GB" sz="1400" dirty="0" smtClean="0">
                <a:effectLst/>
                <a:latin typeface="Times New Roman"/>
                <a:ea typeface="Times New Roman"/>
              </a:rPr>
              <a:t> </a:t>
            </a:r>
            <a:endParaRPr lang="en-GB" sz="1200" dirty="0" smtClean="0">
              <a:effectLst/>
              <a:latin typeface="Times New Roman"/>
              <a:ea typeface="Times New Roman"/>
            </a:endParaRPr>
          </a:p>
          <a:p>
            <a:pPr>
              <a:spcAft>
                <a:spcPts val="0"/>
              </a:spcAft>
            </a:pPr>
            <a:r>
              <a:rPr lang="en-GB" sz="2400" dirty="0" smtClean="0">
                <a:effectLst/>
                <a:latin typeface="Times New Roman"/>
                <a:ea typeface="Times New Roman"/>
              </a:rPr>
              <a:t>In an attempt to move away from an exclusively biomedical approach to health towards one that does not equate health with healthcare, the significance of age, sex and hereditary factors have been somewhat overlooked in the last decade or so.</a:t>
            </a:r>
          </a:p>
          <a:p>
            <a:pPr>
              <a:spcAft>
                <a:spcPts val="0"/>
              </a:spcAft>
            </a:pPr>
            <a:r>
              <a:rPr lang="en-GB" sz="2400" dirty="0" smtClean="0">
                <a:effectLst/>
                <a:latin typeface="Times New Roman"/>
                <a:ea typeface="Times New Roman"/>
              </a:rPr>
              <a:t> </a:t>
            </a:r>
          </a:p>
          <a:p>
            <a:pPr>
              <a:spcAft>
                <a:spcPts val="0"/>
              </a:spcAft>
            </a:pPr>
            <a:r>
              <a:rPr lang="en-GB" sz="2400" dirty="0" smtClean="0">
                <a:effectLst/>
                <a:latin typeface="Times New Roman"/>
                <a:ea typeface="Times New Roman"/>
              </a:rPr>
              <a:t>However, more recently, and with considerable changes in science and technology, the importance of these factors in understanding inequalities and experiences of health and illness have, once again, come to the fore.</a:t>
            </a:r>
            <a:endParaRPr lang="en-GB" sz="2400" dirty="0">
              <a:effectLst/>
              <a:latin typeface="Times New Roman"/>
              <a:ea typeface="Times New Roman"/>
            </a:endParaRPr>
          </a:p>
        </p:txBody>
      </p:sp>
    </p:spTree>
    <p:extLst>
      <p:ext uri="{BB962C8B-B14F-4D97-AF65-F5344CB8AC3E}">
        <p14:creationId xmlns:p14="http://schemas.microsoft.com/office/powerpoint/2010/main" val="3174427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9220" y="179658"/>
            <a:ext cx="8654585" cy="4985981"/>
          </a:xfrm>
          <a:prstGeom prst="rect">
            <a:avLst/>
          </a:prstGeom>
        </p:spPr>
        <p:txBody>
          <a:bodyPr wrap="square">
            <a:spAutoFit/>
          </a:bodyPr>
          <a:lstStyle/>
          <a:p>
            <a:pPr>
              <a:spcAft>
                <a:spcPts val="0"/>
              </a:spcAft>
            </a:pPr>
            <a:r>
              <a:rPr lang="en-GB" sz="1200" b="1" dirty="0" smtClean="0">
                <a:effectLst/>
                <a:latin typeface="Times New Roman"/>
                <a:ea typeface="Times New Roman"/>
              </a:rPr>
              <a:t>The human genome project: a dangerous future?</a:t>
            </a:r>
          </a:p>
          <a:p>
            <a:pPr>
              <a:spcAft>
                <a:spcPts val="0"/>
              </a:spcAft>
            </a:pPr>
            <a:r>
              <a:rPr lang="en-GB" i="1" dirty="0" smtClean="0">
                <a:solidFill>
                  <a:srgbClr val="333333"/>
                </a:solidFill>
                <a:effectLst/>
                <a:latin typeface="Times New Roman"/>
                <a:ea typeface="Times New Roman"/>
              </a:rPr>
              <a:t>It has been predicted...that insurance companies will insist on having detailed genetic profiles on all applicants for life or health insurance; that parents will try for perfect, designer babies, and select them (or abort them) on grounds such as intelligence, sex, or beauty; that traits not currently seen as being diseases, but as being part of normal human variation, will come to be seen as pathological conditions meriting treatment or eradication; and that the selection of marriage partners will be based on the exchange of genetic information. Further predictions are that we will become less sympathetic to and less able to cope with, or pay for, physical or mental disability, since it will be assumed that births of severely handicapped individuals can be avoided; that prospective parents will be under pressure to abort foetuses affected by genetic disorders, whether or not they personally approve of abortion; that ethnic groups with a tradition of marrying their cousins will be discriminated against in health-care provision and pressurized to change what for them may be socially valued practices; that employers will screen prospective employees for genetic conditions and that those likely to develop genetic disorders may not only be unemployable but also uninsurable; and that the health services will become overwhelmed by expensive programmes for genetic screening, diagnosis and therapy.</a:t>
            </a:r>
            <a:endParaRPr lang="en-GB" dirty="0" smtClean="0">
              <a:effectLst/>
              <a:latin typeface="Times New Roman"/>
              <a:ea typeface="Times New Roman"/>
            </a:endParaRPr>
          </a:p>
          <a:p>
            <a:pPr>
              <a:spcAft>
                <a:spcPts val="0"/>
              </a:spcAft>
            </a:pPr>
            <a:r>
              <a:rPr lang="en-GB" dirty="0" smtClean="0">
                <a:solidFill>
                  <a:srgbClr val="333333"/>
                </a:solidFill>
                <a:effectLst/>
                <a:latin typeface="Times New Roman"/>
                <a:ea typeface="Times New Roman"/>
              </a:rPr>
              <a:t>(Macintyre, 1995, p. 226)</a:t>
            </a:r>
            <a:endParaRPr lang="en-GB" dirty="0">
              <a:effectLst/>
              <a:latin typeface="Times New Roman"/>
              <a:ea typeface="Times New Roman"/>
            </a:endParaRPr>
          </a:p>
        </p:txBody>
      </p:sp>
    </p:spTree>
    <p:extLst>
      <p:ext uri="{BB962C8B-B14F-4D97-AF65-F5344CB8AC3E}">
        <p14:creationId xmlns:p14="http://schemas.microsoft.com/office/powerpoint/2010/main" val="3973946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9756" y="861984"/>
            <a:ext cx="8611220" cy="4524315"/>
          </a:xfrm>
          <a:prstGeom prst="rect">
            <a:avLst/>
          </a:prstGeom>
        </p:spPr>
        <p:txBody>
          <a:bodyPr wrap="square">
            <a:spAutoFit/>
          </a:bodyPr>
          <a:lstStyle/>
          <a:p>
            <a:pPr>
              <a:spcAft>
                <a:spcPts val="0"/>
              </a:spcAft>
            </a:pPr>
            <a:r>
              <a:rPr lang="en-GB" sz="1400" b="1" dirty="0" smtClean="0">
                <a:effectLst/>
                <a:latin typeface="Times New Roman"/>
                <a:ea typeface="Times New Roman"/>
              </a:rPr>
              <a:t>Sex, gender and health</a:t>
            </a:r>
            <a:endParaRPr lang="en-GB" sz="1200" dirty="0" smtClean="0">
              <a:effectLst/>
              <a:latin typeface="Times New Roman"/>
              <a:ea typeface="Times New Roman"/>
            </a:endParaRPr>
          </a:p>
          <a:p>
            <a:pPr>
              <a:spcAft>
                <a:spcPts val="0"/>
              </a:spcAft>
            </a:pPr>
            <a:r>
              <a:rPr lang="en-GB" sz="1400" b="1" dirty="0" smtClean="0">
                <a:effectLst/>
                <a:latin typeface="Times New Roman"/>
                <a:ea typeface="Times New Roman"/>
              </a:rPr>
              <a:t> </a:t>
            </a:r>
            <a:endParaRPr lang="en-GB" sz="1200" dirty="0" smtClean="0">
              <a:effectLst/>
              <a:latin typeface="Times New Roman"/>
              <a:ea typeface="Times New Roman"/>
            </a:endParaRPr>
          </a:p>
          <a:p>
            <a:pPr>
              <a:spcAft>
                <a:spcPts val="0"/>
              </a:spcAft>
            </a:pPr>
            <a:r>
              <a:rPr lang="en-GB" sz="2000" dirty="0" smtClean="0">
                <a:effectLst/>
                <a:latin typeface="Times New Roman"/>
                <a:ea typeface="Times New Roman"/>
              </a:rPr>
              <a:t>It has long been assumed that sex (the</a:t>
            </a:r>
            <a:r>
              <a:rPr lang="en-GB" sz="2000" dirty="0" smtClean="0">
                <a:solidFill>
                  <a:srgbClr val="000000"/>
                </a:solidFill>
                <a:effectLst/>
                <a:latin typeface="Times New Roman"/>
                <a:ea typeface="Times New Roman"/>
              </a:rPr>
              <a:t> </a:t>
            </a:r>
            <a:r>
              <a:rPr lang="en-GB" sz="2000" dirty="0" smtClean="0">
                <a:effectLst/>
                <a:latin typeface="Times New Roman"/>
                <a:ea typeface="Times New Roman"/>
              </a:rPr>
              <a:t>biological</a:t>
            </a:r>
            <a:r>
              <a:rPr lang="en-GB" sz="2000" dirty="0" smtClean="0">
                <a:solidFill>
                  <a:srgbClr val="000000"/>
                </a:solidFill>
                <a:effectLst/>
                <a:latin typeface="Times New Roman"/>
                <a:ea typeface="Times New Roman"/>
              </a:rPr>
              <a:t> </a:t>
            </a:r>
            <a:r>
              <a:rPr lang="en-GB" sz="2000" dirty="0" smtClean="0">
                <a:effectLst/>
                <a:latin typeface="Times New Roman"/>
                <a:ea typeface="Times New Roman"/>
              </a:rPr>
              <a:t>differences between men and women), rather than gender (the</a:t>
            </a:r>
            <a:r>
              <a:rPr lang="en-GB" sz="2000" dirty="0" smtClean="0">
                <a:solidFill>
                  <a:srgbClr val="000000"/>
                </a:solidFill>
                <a:effectLst/>
                <a:latin typeface="Times New Roman"/>
                <a:ea typeface="Times New Roman"/>
              </a:rPr>
              <a:t> </a:t>
            </a:r>
            <a:r>
              <a:rPr lang="en-GB" sz="2000" dirty="0" smtClean="0">
                <a:effectLst/>
                <a:latin typeface="Times New Roman"/>
                <a:ea typeface="Times New Roman"/>
              </a:rPr>
              <a:t>socially-defined differences between men and women), determines health. For example, in most countries, male life expectancy is lower than that of females and this is projected to continue (see next slide). </a:t>
            </a:r>
          </a:p>
          <a:p>
            <a:pPr>
              <a:spcAft>
                <a:spcPts val="0"/>
              </a:spcAft>
            </a:pPr>
            <a:endParaRPr lang="en-GB" sz="2000" dirty="0">
              <a:latin typeface="Times New Roman"/>
              <a:ea typeface="Times New Roman"/>
            </a:endParaRPr>
          </a:p>
          <a:p>
            <a:pPr>
              <a:spcAft>
                <a:spcPts val="0"/>
              </a:spcAft>
            </a:pPr>
            <a:r>
              <a:rPr lang="en-GB" sz="2000" dirty="0" smtClean="0">
                <a:effectLst/>
                <a:latin typeface="Times New Roman"/>
                <a:ea typeface="Times New Roman"/>
              </a:rPr>
              <a:t>However, in recent years this male disadvantage has become far less significant than before. For example, in England and Wales, between 1970 and 2003, male life expectancy increased by four years, but life expectancy for women increased by only three years, with the gap being 6.2 years in 1971 and 4.3 years in 2003 (ONS, 2005c). </a:t>
            </a:r>
          </a:p>
          <a:p>
            <a:pPr>
              <a:spcAft>
                <a:spcPts val="0"/>
              </a:spcAft>
            </a:pPr>
            <a:endParaRPr lang="en-GB" sz="2000" dirty="0">
              <a:latin typeface="Times New Roman"/>
              <a:ea typeface="Times New Roman"/>
            </a:endParaRPr>
          </a:p>
          <a:p>
            <a:pPr>
              <a:spcAft>
                <a:spcPts val="0"/>
              </a:spcAft>
            </a:pPr>
            <a:r>
              <a:rPr lang="en-GB" sz="2000" dirty="0" smtClean="0">
                <a:effectLst/>
                <a:latin typeface="Times New Roman"/>
                <a:ea typeface="Times New Roman"/>
              </a:rPr>
              <a:t>So while women were assumed to possess a biological advantage, given changes in patterns of life expectancy, this assumption is being challenged.</a:t>
            </a:r>
            <a:endParaRPr lang="en-GB" sz="2000" dirty="0">
              <a:effectLst/>
              <a:latin typeface="Times New Roman"/>
              <a:ea typeface="Times New Roman"/>
            </a:endParaRPr>
          </a:p>
        </p:txBody>
      </p:sp>
    </p:spTree>
    <p:extLst>
      <p:ext uri="{BB962C8B-B14F-4D97-AF65-F5344CB8AC3E}">
        <p14:creationId xmlns:p14="http://schemas.microsoft.com/office/powerpoint/2010/main" val="1531934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61828" y="778728"/>
            <a:ext cx="6587593" cy="4678399"/>
          </a:xfrm>
          <a:prstGeom prst="rect">
            <a:avLst/>
          </a:prstGeom>
        </p:spPr>
      </p:pic>
    </p:spTree>
    <p:extLst>
      <p:ext uri="{BB962C8B-B14F-4D97-AF65-F5344CB8AC3E}">
        <p14:creationId xmlns:p14="http://schemas.microsoft.com/office/powerpoint/2010/main" val="1411407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805" y="570499"/>
            <a:ext cx="8605024" cy="5016758"/>
          </a:xfrm>
          <a:prstGeom prst="rect">
            <a:avLst/>
          </a:prstGeom>
        </p:spPr>
        <p:txBody>
          <a:bodyPr wrap="square">
            <a:spAutoFit/>
          </a:bodyPr>
          <a:lstStyle/>
          <a:p>
            <a:pPr marL="342900" indent="-342900">
              <a:spcAft>
                <a:spcPts val="0"/>
              </a:spcAft>
              <a:buFont typeface="Arial"/>
              <a:buChar char="•"/>
            </a:pPr>
            <a:r>
              <a:rPr lang="en-GB" sz="2000" dirty="0" smtClean="0">
                <a:effectLst/>
                <a:latin typeface="Times New Roman"/>
                <a:ea typeface="Times New Roman"/>
              </a:rPr>
              <a:t>Sex differences have also been drawn upon to explain patterns of mortality. For example, coronary heart disease (CHD), which is the leading cause of death in developed countries, was once thought to affect men more than women. </a:t>
            </a:r>
          </a:p>
          <a:p>
            <a:pPr marL="342900" indent="-342900">
              <a:spcAft>
                <a:spcPts val="0"/>
              </a:spcAft>
              <a:buFont typeface="Arial"/>
              <a:buChar char="•"/>
            </a:pPr>
            <a:endParaRPr lang="en-GB" sz="2000" dirty="0" smtClean="0">
              <a:effectLst/>
              <a:latin typeface="Times New Roman"/>
              <a:ea typeface="Times New Roman"/>
            </a:endParaRPr>
          </a:p>
          <a:p>
            <a:pPr marL="342900" indent="-342900">
              <a:spcAft>
                <a:spcPts val="0"/>
              </a:spcAft>
              <a:buFont typeface="Arial"/>
              <a:buChar char="•"/>
            </a:pPr>
            <a:r>
              <a:rPr lang="en-GB" sz="2000" dirty="0" smtClean="0">
                <a:effectLst/>
                <a:latin typeface="Times New Roman"/>
                <a:ea typeface="Times New Roman"/>
              </a:rPr>
              <a:t>Differences in CHD include a later age of onset for women, a greater prevalence of co-morbidity and differences in the initial manifestations of the disease (Bello and </a:t>
            </a:r>
            <a:r>
              <a:rPr lang="en-GB" sz="2000" dirty="0" err="1" smtClean="0">
                <a:effectLst/>
                <a:latin typeface="Times New Roman"/>
                <a:ea typeface="Times New Roman"/>
              </a:rPr>
              <a:t>Mosca</a:t>
            </a:r>
            <a:r>
              <a:rPr lang="en-GB" sz="2000" dirty="0" smtClean="0">
                <a:effectLst/>
                <a:latin typeface="Times New Roman"/>
                <a:ea typeface="Times New Roman"/>
              </a:rPr>
              <a:t>, 2004). </a:t>
            </a:r>
          </a:p>
          <a:p>
            <a:pPr marL="342900" indent="-342900">
              <a:spcAft>
                <a:spcPts val="0"/>
              </a:spcAft>
              <a:buFont typeface="Arial"/>
              <a:buChar char="•"/>
            </a:pPr>
            <a:endParaRPr lang="en-GB" sz="2000" dirty="0" smtClean="0">
              <a:effectLst/>
              <a:latin typeface="Times New Roman"/>
              <a:ea typeface="Times New Roman"/>
            </a:endParaRPr>
          </a:p>
          <a:p>
            <a:pPr marL="342900" indent="-342900">
              <a:spcAft>
                <a:spcPts val="0"/>
              </a:spcAft>
              <a:buFont typeface="Arial"/>
              <a:buChar char="•"/>
            </a:pPr>
            <a:r>
              <a:rPr lang="en-GB" sz="2000" dirty="0" smtClean="0">
                <a:effectLst/>
                <a:latin typeface="Times New Roman"/>
                <a:ea typeface="Times New Roman"/>
              </a:rPr>
              <a:t>However, psychosocial differences, and differences in lifestyle and in living and working conditions between men and women, are probably better indicators of susceptibility to CHD and associated co-morbidity than are biological factors (</a:t>
            </a:r>
            <a:r>
              <a:rPr lang="en-GB" sz="2000" dirty="0" err="1" smtClean="0">
                <a:effectLst/>
                <a:latin typeface="Times New Roman"/>
                <a:ea typeface="Times New Roman"/>
              </a:rPr>
              <a:t>Fodor</a:t>
            </a:r>
            <a:r>
              <a:rPr lang="en-GB" sz="2000" dirty="0" smtClean="0">
                <a:effectLst/>
                <a:latin typeface="Times New Roman"/>
                <a:ea typeface="Times New Roman"/>
              </a:rPr>
              <a:t> and </a:t>
            </a:r>
            <a:r>
              <a:rPr lang="en-GB" sz="2000" dirty="0" err="1" smtClean="0">
                <a:effectLst/>
                <a:latin typeface="Times New Roman"/>
                <a:ea typeface="Times New Roman"/>
              </a:rPr>
              <a:t>Tzerovska</a:t>
            </a:r>
            <a:r>
              <a:rPr lang="en-GB" sz="2000" dirty="0" smtClean="0">
                <a:effectLst/>
                <a:latin typeface="Times New Roman"/>
                <a:ea typeface="Times New Roman"/>
              </a:rPr>
              <a:t>, 2004) and, at least in relation to coronary heart disease, male anatomy is not destiny (Weidner and Cain, 2003, p. 769). </a:t>
            </a:r>
          </a:p>
          <a:p>
            <a:pPr marL="342900" indent="-342900">
              <a:spcAft>
                <a:spcPts val="0"/>
              </a:spcAft>
              <a:buFont typeface="Arial"/>
              <a:buChar char="•"/>
            </a:pPr>
            <a:endParaRPr lang="en-GB" sz="2000" dirty="0" smtClean="0">
              <a:effectLst/>
              <a:latin typeface="Times New Roman"/>
              <a:ea typeface="Times New Roman"/>
            </a:endParaRPr>
          </a:p>
          <a:p>
            <a:pPr marL="342900" indent="-342900">
              <a:spcAft>
                <a:spcPts val="0"/>
              </a:spcAft>
              <a:buFont typeface="Arial"/>
              <a:buChar char="•"/>
            </a:pPr>
            <a:r>
              <a:rPr lang="en-GB" sz="2000" dirty="0" smtClean="0">
                <a:effectLst/>
                <a:latin typeface="Times New Roman"/>
                <a:ea typeface="Times New Roman"/>
              </a:rPr>
              <a:t>So gender, rather than sex, is a better indicator of inequalities in health.</a:t>
            </a:r>
            <a:endParaRPr lang="en-GB" sz="2000" dirty="0">
              <a:effectLst/>
              <a:latin typeface="Times New Roman"/>
              <a:ea typeface="Times New Roman"/>
            </a:endParaRPr>
          </a:p>
        </p:txBody>
      </p:sp>
    </p:spTree>
    <p:extLst>
      <p:ext uri="{BB962C8B-B14F-4D97-AF65-F5344CB8AC3E}">
        <p14:creationId xmlns:p14="http://schemas.microsoft.com/office/powerpoint/2010/main" val="3321350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6390" y="450791"/>
            <a:ext cx="8592634" cy="3847207"/>
          </a:xfrm>
          <a:prstGeom prst="rect">
            <a:avLst/>
          </a:prstGeom>
        </p:spPr>
        <p:txBody>
          <a:bodyPr wrap="square">
            <a:spAutoFit/>
          </a:bodyPr>
          <a:lstStyle/>
          <a:p>
            <a:pPr>
              <a:spcAft>
                <a:spcPts val="0"/>
              </a:spcAft>
            </a:pPr>
            <a:r>
              <a:rPr lang="en-GB" sz="1400" b="1" dirty="0" smtClean="0">
                <a:effectLst/>
                <a:latin typeface="Times New Roman"/>
                <a:ea typeface="Times New Roman"/>
              </a:rPr>
              <a:t>Age and the </a:t>
            </a:r>
            <a:r>
              <a:rPr lang="en-GB" sz="1400" b="1" dirty="0" err="1" smtClean="0">
                <a:effectLst/>
                <a:latin typeface="Times New Roman"/>
                <a:ea typeface="Times New Roman"/>
              </a:rPr>
              <a:t>lifecourse</a:t>
            </a:r>
            <a:r>
              <a:rPr lang="en-GB" sz="1400" b="1" dirty="0" smtClean="0">
                <a:effectLst/>
                <a:latin typeface="Times New Roman"/>
                <a:ea typeface="Times New Roman"/>
              </a:rPr>
              <a:t>: healthy ageing</a:t>
            </a:r>
            <a:endParaRPr lang="en-GB" sz="1200" dirty="0" smtClean="0">
              <a:effectLst/>
              <a:latin typeface="Times New Roman"/>
              <a:ea typeface="Times New Roman"/>
            </a:endParaRPr>
          </a:p>
          <a:p>
            <a:pPr>
              <a:spcAft>
                <a:spcPts val="0"/>
              </a:spcAft>
            </a:pPr>
            <a:r>
              <a:rPr lang="en-GB" sz="1400" b="1" dirty="0" smtClean="0">
                <a:effectLst/>
                <a:latin typeface="Times New Roman"/>
                <a:ea typeface="Times New Roman"/>
              </a:rPr>
              <a:t> </a:t>
            </a:r>
            <a:endParaRPr lang="en-GB" sz="1200" dirty="0" smtClean="0">
              <a:effectLst/>
              <a:latin typeface="Times New Roman"/>
              <a:ea typeface="Times New Roman"/>
            </a:endParaRPr>
          </a:p>
          <a:p>
            <a:pPr marL="285750" indent="-285750">
              <a:spcAft>
                <a:spcPts val="0"/>
              </a:spcAft>
              <a:buFont typeface="Arial"/>
              <a:buChar char="•"/>
            </a:pPr>
            <a:r>
              <a:rPr lang="en-GB" dirty="0" smtClean="0">
                <a:solidFill>
                  <a:srgbClr val="333333"/>
                </a:solidFill>
                <a:effectLst/>
                <a:latin typeface="Times New Roman"/>
                <a:ea typeface="Times New Roman"/>
              </a:rPr>
              <a:t>Life course perspectives draw on age, sex and hereditary factors to show how health effects accumulate throughout a person’s life. Illness and ageing are seen to go hand-in-hand and old age is often portrayed as a period of decrepitude and decline. </a:t>
            </a:r>
          </a:p>
          <a:p>
            <a:pPr marL="285750" indent="-285750">
              <a:spcAft>
                <a:spcPts val="0"/>
              </a:spcAft>
              <a:buFont typeface="Arial"/>
              <a:buChar char="•"/>
            </a:pPr>
            <a:endParaRPr lang="en-GB" dirty="0" smtClean="0">
              <a:solidFill>
                <a:srgbClr val="333333"/>
              </a:solidFill>
              <a:effectLst/>
              <a:latin typeface="Times New Roman"/>
              <a:ea typeface="Times New Roman"/>
            </a:endParaRPr>
          </a:p>
          <a:p>
            <a:pPr marL="285750" indent="-285750">
              <a:spcAft>
                <a:spcPts val="0"/>
              </a:spcAft>
              <a:buFont typeface="Arial"/>
              <a:buChar char="•"/>
            </a:pPr>
            <a:r>
              <a:rPr lang="en-GB" dirty="0" smtClean="0">
                <a:solidFill>
                  <a:srgbClr val="333333"/>
                </a:solidFill>
                <a:effectLst/>
                <a:latin typeface="Times New Roman"/>
                <a:ea typeface="Times New Roman"/>
              </a:rPr>
              <a:t>However, as Featherstone and Hepworth (1988) rightly note, there have been considerable attempts to deconstruct </a:t>
            </a:r>
            <a:r>
              <a:rPr lang="en-GB" dirty="0" err="1" smtClean="0">
                <a:solidFill>
                  <a:srgbClr val="333333"/>
                </a:solidFill>
                <a:effectLst/>
                <a:latin typeface="Times New Roman"/>
                <a:ea typeface="Times New Roman"/>
              </a:rPr>
              <a:t>lifecourse</a:t>
            </a:r>
            <a:r>
              <a:rPr lang="en-GB" dirty="0" smtClean="0">
                <a:solidFill>
                  <a:srgbClr val="333333"/>
                </a:solidFill>
                <a:effectLst/>
                <a:latin typeface="Times New Roman"/>
                <a:ea typeface="Times New Roman"/>
              </a:rPr>
              <a:t> explanations and to show how the ‘mask of ageing’ is socially constructed, rather than biologically determined. </a:t>
            </a:r>
          </a:p>
          <a:p>
            <a:pPr marL="285750" indent="-285750">
              <a:spcAft>
                <a:spcPts val="0"/>
              </a:spcAft>
              <a:buFont typeface="Arial"/>
              <a:buChar char="•"/>
            </a:pPr>
            <a:endParaRPr lang="en-GB" dirty="0" smtClean="0">
              <a:solidFill>
                <a:srgbClr val="333333"/>
              </a:solidFill>
              <a:effectLst/>
              <a:latin typeface="Times New Roman"/>
              <a:ea typeface="Times New Roman"/>
            </a:endParaRPr>
          </a:p>
          <a:p>
            <a:pPr marL="285750" indent="-285750">
              <a:spcAft>
                <a:spcPts val="0"/>
              </a:spcAft>
              <a:buFont typeface="Arial"/>
              <a:buChar char="•"/>
            </a:pPr>
            <a:r>
              <a:rPr lang="en-GB" dirty="0" smtClean="0">
                <a:solidFill>
                  <a:srgbClr val="333333"/>
                </a:solidFill>
                <a:effectLst/>
                <a:latin typeface="Times New Roman"/>
                <a:ea typeface="Times New Roman"/>
              </a:rPr>
              <a:t>For example, a study of urinary incontinence (</a:t>
            </a:r>
            <a:r>
              <a:rPr lang="en-GB" dirty="0" err="1" smtClean="0">
                <a:solidFill>
                  <a:srgbClr val="333333"/>
                </a:solidFill>
                <a:effectLst/>
                <a:latin typeface="Times New Roman"/>
                <a:ea typeface="Times New Roman"/>
              </a:rPr>
              <a:t>Mitteness</a:t>
            </a:r>
            <a:r>
              <a:rPr lang="en-GB" dirty="0" smtClean="0">
                <a:solidFill>
                  <a:srgbClr val="333333"/>
                </a:solidFill>
                <a:effectLst/>
                <a:latin typeface="Times New Roman"/>
                <a:ea typeface="Times New Roman"/>
              </a:rPr>
              <a:t> and Barker, 1995) shows that whilst this condition is aggressively managed and treated in young people, in older people urinary incontinence is perceived as an inevitable and untreatable consequence of old age, in spite of the fact that it is often treatable and even reversible in some cases.</a:t>
            </a:r>
            <a:endParaRPr lang="en-GB" dirty="0">
              <a:effectLst/>
              <a:latin typeface="Times New Roman"/>
              <a:ea typeface="Times New Roman"/>
            </a:endParaRPr>
          </a:p>
        </p:txBody>
      </p:sp>
    </p:spTree>
    <p:extLst>
      <p:ext uri="{BB962C8B-B14F-4D97-AF65-F5344CB8AC3E}">
        <p14:creationId xmlns:p14="http://schemas.microsoft.com/office/powerpoint/2010/main" val="1468583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34536" y="1761342"/>
            <a:ext cx="8431561" cy="3785652"/>
          </a:xfrm>
          <a:prstGeom prst="rect">
            <a:avLst/>
          </a:prstGeom>
        </p:spPr>
        <p:txBody>
          <a:bodyPr wrap="square">
            <a:spAutoFit/>
          </a:bodyPr>
          <a:lstStyle/>
          <a:p>
            <a:pPr marL="342900" indent="-342900">
              <a:spcAft>
                <a:spcPts val="0"/>
              </a:spcAft>
              <a:buFont typeface="Arial"/>
              <a:buChar char="•"/>
            </a:pPr>
            <a:r>
              <a:rPr lang="en-GB" sz="2000" dirty="0" smtClean="0">
                <a:solidFill>
                  <a:srgbClr val="333333"/>
                </a:solidFill>
                <a:effectLst/>
                <a:latin typeface="Times New Roman"/>
                <a:ea typeface="Times New Roman"/>
              </a:rPr>
              <a:t>As a consequence of changes to the age structure of the population and a subsequent moral panic over welfare the concept of positive, or healthy, ageing has been promoted as the way forward for older people. </a:t>
            </a:r>
          </a:p>
          <a:p>
            <a:pPr marL="342900" indent="-342900">
              <a:spcAft>
                <a:spcPts val="0"/>
              </a:spcAft>
              <a:buFont typeface="Arial"/>
              <a:buChar char="•"/>
            </a:pPr>
            <a:endParaRPr lang="en-GB" sz="2000" dirty="0" smtClean="0">
              <a:solidFill>
                <a:srgbClr val="333333"/>
              </a:solidFill>
              <a:effectLst/>
              <a:latin typeface="Times New Roman"/>
              <a:ea typeface="Times New Roman"/>
            </a:endParaRPr>
          </a:p>
          <a:p>
            <a:pPr marL="342900" indent="-342900">
              <a:spcAft>
                <a:spcPts val="0"/>
              </a:spcAft>
              <a:buFont typeface="Arial"/>
              <a:buChar char="•"/>
            </a:pPr>
            <a:r>
              <a:rPr lang="en-GB" sz="2000" dirty="0" smtClean="0">
                <a:solidFill>
                  <a:srgbClr val="333333"/>
                </a:solidFill>
                <a:effectLst/>
                <a:latin typeface="Times New Roman"/>
                <a:ea typeface="Times New Roman"/>
              </a:rPr>
              <a:t>Whereas illness in old age was once seen as a consequence of chronology and biology, it is now recognised that behavioural, social and environmental factors all have a part to play (</a:t>
            </a:r>
            <a:r>
              <a:rPr lang="en-GB" sz="2000" dirty="0" err="1" smtClean="0">
                <a:solidFill>
                  <a:srgbClr val="333333"/>
                </a:solidFill>
                <a:effectLst/>
                <a:latin typeface="Times New Roman"/>
                <a:ea typeface="Times New Roman"/>
              </a:rPr>
              <a:t>Sidell</a:t>
            </a:r>
            <a:r>
              <a:rPr lang="en-GB" sz="2000" dirty="0" smtClean="0">
                <a:solidFill>
                  <a:srgbClr val="333333"/>
                </a:solidFill>
                <a:effectLst/>
                <a:latin typeface="Times New Roman"/>
                <a:ea typeface="Times New Roman"/>
              </a:rPr>
              <a:t>, 2007).</a:t>
            </a:r>
          </a:p>
          <a:p>
            <a:pPr marL="342900" indent="-342900">
              <a:spcAft>
                <a:spcPts val="0"/>
              </a:spcAft>
              <a:buFont typeface="Arial"/>
              <a:buChar char="•"/>
            </a:pPr>
            <a:endParaRPr lang="en-GB" sz="2000" dirty="0" smtClean="0">
              <a:solidFill>
                <a:srgbClr val="333333"/>
              </a:solidFill>
              <a:effectLst/>
              <a:latin typeface="Times New Roman"/>
              <a:ea typeface="Times New Roman"/>
            </a:endParaRPr>
          </a:p>
          <a:p>
            <a:pPr marL="342900" indent="-342900">
              <a:spcAft>
                <a:spcPts val="0"/>
              </a:spcAft>
              <a:buFont typeface="Arial"/>
              <a:buChar char="•"/>
            </a:pPr>
            <a:r>
              <a:rPr lang="en-GB" sz="2000" dirty="0" smtClean="0">
                <a:solidFill>
                  <a:srgbClr val="333333"/>
                </a:solidFill>
                <a:effectLst/>
                <a:latin typeface="Times New Roman"/>
                <a:ea typeface="Times New Roman"/>
              </a:rPr>
              <a:t> Attention has been given to the relationships between ageing, activity and health. For example, particular emphasis has been given to the role of physical activity throughout the </a:t>
            </a:r>
            <a:r>
              <a:rPr lang="en-GB" sz="2000" dirty="0" err="1" smtClean="0">
                <a:solidFill>
                  <a:srgbClr val="333333"/>
                </a:solidFill>
                <a:effectLst/>
                <a:latin typeface="Times New Roman"/>
                <a:ea typeface="Times New Roman"/>
              </a:rPr>
              <a:t>lifecourse</a:t>
            </a:r>
            <a:r>
              <a:rPr lang="en-GB" sz="2000" dirty="0" smtClean="0">
                <a:solidFill>
                  <a:srgbClr val="333333"/>
                </a:solidFill>
                <a:effectLst/>
                <a:latin typeface="Times New Roman"/>
                <a:ea typeface="Times New Roman"/>
              </a:rPr>
              <a:t> and into later life (de Groot et al., 2004).</a:t>
            </a:r>
            <a:endParaRPr lang="en-GB" sz="2000" dirty="0">
              <a:effectLst/>
              <a:latin typeface="Times New Roman"/>
              <a:ea typeface="Times New Roman"/>
            </a:endParaRPr>
          </a:p>
        </p:txBody>
      </p:sp>
    </p:spTree>
    <p:extLst>
      <p:ext uri="{BB962C8B-B14F-4D97-AF65-F5344CB8AC3E}">
        <p14:creationId xmlns:p14="http://schemas.microsoft.com/office/powerpoint/2010/main" val="1250116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2146" y="1573482"/>
            <a:ext cx="8425366" cy="3836948"/>
          </a:xfrm>
          <a:prstGeom prst="rect">
            <a:avLst/>
          </a:prstGeom>
        </p:spPr>
        <p:txBody>
          <a:bodyPr wrap="square">
            <a:spAutoFit/>
          </a:bodyPr>
          <a:lstStyle/>
          <a:p>
            <a:pPr>
              <a:spcBef>
                <a:spcPts val="400"/>
              </a:spcBef>
              <a:spcAft>
                <a:spcPts val="400"/>
              </a:spcAft>
            </a:pPr>
            <a:r>
              <a:rPr lang="en-GB" sz="2000" b="1" dirty="0" smtClean="0">
                <a:solidFill>
                  <a:srgbClr val="000000"/>
                </a:solidFill>
                <a:effectLst/>
                <a:latin typeface="Times New Roman"/>
              </a:rPr>
              <a:t>Individual lifestyle factors</a:t>
            </a:r>
            <a:endParaRPr lang="en-GB" sz="2000" b="1" dirty="0" smtClean="0">
              <a:effectLst/>
              <a:latin typeface="Times New Roman"/>
            </a:endParaRPr>
          </a:p>
          <a:p>
            <a:pPr marL="342900" indent="-342900">
              <a:spcAft>
                <a:spcPts val="0"/>
              </a:spcAft>
              <a:buFont typeface="Arial"/>
              <a:buChar char="•"/>
            </a:pPr>
            <a:r>
              <a:rPr lang="en-GB" sz="2000" dirty="0" smtClean="0">
                <a:solidFill>
                  <a:srgbClr val="000000"/>
                </a:solidFill>
                <a:effectLst/>
                <a:latin typeface="Times New Roman"/>
                <a:ea typeface="Times New Roman"/>
              </a:rPr>
              <a:t>As we have already discussed, emphasis on individual lifestyle as a determinant of health can be seen in most policies and strategies. In recent years the concept of a ‘healthy lifestyle’ has achieved considerable popular currency but, like many such concepts, the term can be widely used in many different contexts and can come to mean different things. </a:t>
            </a:r>
          </a:p>
          <a:p>
            <a:pPr marL="342900" indent="-342900">
              <a:spcAft>
                <a:spcPts val="0"/>
              </a:spcAft>
              <a:buFont typeface="Arial"/>
              <a:buChar char="•"/>
            </a:pPr>
            <a:endParaRPr lang="en-GB" sz="2000" dirty="0" smtClean="0">
              <a:solidFill>
                <a:srgbClr val="000000"/>
              </a:solidFill>
              <a:effectLst/>
              <a:latin typeface="Times New Roman"/>
              <a:ea typeface="Times New Roman"/>
            </a:endParaRPr>
          </a:p>
          <a:p>
            <a:pPr marL="342900" indent="-342900">
              <a:spcAft>
                <a:spcPts val="0"/>
              </a:spcAft>
              <a:buFont typeface="Arial"/>
              <a:buChar char="•"/>
            </a:pPr>
            <a:r>
              <a:rPr lang="en-GB" sz="2000" dirty="0" smtClean="0">
                <a:solidFill>
                  <a:srgbClr val="000000"/>
                </a:solidFill>
                <a:effectLst/>
                <a:latin typeface="Times New Roman"/>
                <a:ea typeface="Times New Roman"/>
              </a:rPr>
              <a:t>Davison et al. provide a useful definition of ‘lifestyle’ which they describe as: ‘the aspects of health related behaviours and conditions which entail an element of personal action at the individual level ... strongly associated with the possibility of individual choice and the triumph of self control over self indulgence’ (Davison et al., 1992, p. 675).</a:t>
            </a:r>
            <a:endParaRPr lang="en-GB" sz="2000" dirty="0">
              <a:effectLst/>
              <a:latin typeface="Times New Roman"/>
              <a:ea typeface="Times New Roman"/>
            </a:endParaRPr>
          </a:p>
        </p:txBody>
      </p:sp>
    </p:spTree>
    <p:extLst>
      <p:ext uri="{BB962C8B-B14F-4D97-AF65-F5344CB8AC3E}">
        <p14:creationId xmlns:p14="http://schemas.microsoft.com/office/powerpoint/2010/main" val="18650961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9317" y="1603148"/>
            <a:ext cx="8530683" cy="3970318"/>
          </a:xfrm>
          <a:prstGeom prst="rect">
            <a:avLst/>
          </a:prstGeom>
        </p:spPr>
        <p:txBody>
          <a:bodyPr wrap="square">
            <a:spAutoFit/>
          </a:bodyPr>
          <a:lstStyle/>
          <a:p>
            <a:pPr>
              <a:spcAft>
                <a:spcPts val="0"/>
              </a:spcAft>
            </a:pPr>
            <a:r>
              <a:rPr lang="en-GB" dirty="0" smtClean="0">
                <a:solidFill>
                  <a:srgbClr val="000000"/>
                </a:solidFill>
                <a:effectLst/>
                <a:latin typeface="Times New Roman"/>
                <a:ea typeface="Times New Roman"/>
              </a:rPr>
              <a:t>Many attempts to promote public health have focused on the individual and their lifestyle, and this seems to be a fairly common-sense approach. </a:t>
            </a:r>
          </a:p>
          <a:p>
            <a:pPr>
              <a:spcAft>
                <a:spcPts val="0"/>
              </a:spcAft>
            </a:pPr>
            <a:endParaRPr lang="en-GB" dirty="0" smtClean="0">
              <a:solidFill>
                <a:srgbClr val="000000"/>
              </a:solidFill>
              <a:effectLst/>
              <a:latin typeface="Times New Roman"/>
              <a:ea typeface="Times New Roman"/>
            </a:endParaRPr>
          </a:p>
          <a:p>
            <a:pPr>
              <a:spcAft>
                <a:spcPts val="0"/>
              </a:spcAft>
            </a:pPr>
            <a:r>
              <a:rPr lang="en-GB" dirty="0">
                <a:solidFill>
                  <a:srgbClr val="000000"/>
                </a:solidFill>
                <a:latin typeface="Times New Roman"/>
                <a:ea typeface="Times New Roman"/>
              </a:rPr>
              <a:t>I</a:t>
            </a:r>
            <a:r>
              <a:rPr lang="en-GB" dirty="0" smtClean="0">
                <a:solidFill>
                  <a:srgbClr val="000000"/>
                </a:solidFill>
                <a:effectLst/>
                <a:latin typeface="Times New Roman"/>
                <a:ea typeface="Times New Roman"/>
              </a:rPr>
              <a:t>t could be argued that if individuals ate a little less and took more exercise, then they would be less likely to become obese. </a:t>
            </a:r>
          </a:p>
          <a:p>
            <a:pPr>
              <a:spcAft>
                <a:spcPts val="0"/>
              </a:spcAft>
            </a:pPr>
            <a:endParaRPr lang="en-GB" dirty="0">
              <a:solidFill>
                <a:srgbClr val="000000"/>
              </a:solidFill>
              <a:latin typeface="Times New Roman"/>
              <a:ea typeface="Times New Roman"/>
            </a:endParaRPr>
          </a:p>
          <a:p>
            <a:pPr>
              <a:spcAft>
                <a:spcPts val="0"/>
              </a:spcAft>
            </a:pPr>
            <a:r>
              <a:rPr lang="en-GB" dirty="0" smtClean="0">
                <a:solidFill>
                  <a:srgbClr val="000000"/>
                </a:solidFill>
                <a:effectLst/>
                <a:latin typeface="Times New Roman"/>
                <a:ea typeface="Times New Roman"/>
              </a:rPr>
              <a:t>If they smoked less and drank less alcohol they would be at a reduced risk of long-term conditions such as heart disease or cirrhosis, and if individuals engaged in safe sex, then they would be less likely to become infected with HIV or other sexually transmitted infections. </a:t>
            </a:r>
          </a:p>
          <a:p>
            <a:pPr>
              <a:spcAft>
                <a:spcPts val="0"/>
              </a:spcAft>
            </a:pPr>
            <a:endParaRPr lang="en-GB" dirty="0">
              <a:solidFill>
                <a:srgbClr val="000000"/>
              </a:solidFill>
              <a:latin typeface="Times New Roman"/>
              <a:ea typeface="Times New Roman"/>
            </a:endParaRPr>
          </a:p>
          <a:p>
            <a:pPr>
              <a:spcAft>
                <a:spcPts val="0"/>
              </a:spcAft>
            </a:pPr>
            <a:r>
              <a:rPr lang="en-GB" dirty="0" smtClean="0">
                <a:solidFill>
                  <a:srgbClr val="000000"/>
                </a:solidFill>
                <a:effectLst/>
                <a:latin typeface="Times New Roman"/>
                <a:ea typeface="Times New Roman"/>
              </a:rPr>
              <a:t>Individual behaviour can play an important part in health and illness, so maintaining a healthy lifestyle could well be simply a matter of self-control. However, as outlined next, lifestyle accounts have been challenged on several counts.</a:t>
            </a:r>
            <a:endParaRPr lang="en-GB" dirty="0">
              <a:effectLst/>
              <a:latin typeface="Times New Roman"/>
              <a:ea typeface="Times New Roman"/>
            </a:endParaRPr>
          </a:p>
        </p:txBody>
      </p:sp>
    </p:spTree>
    <p:extLst>
      <p:ext uri="{BB962C8B-B14F-4D97-AF65-F5344CB8AC3E}">
        <p14:creationId xmlns:p14="http://schemas.microsoft.com/office/powerpoint/2010/main" val="1530271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4976" y="982694"/>
            <a:ext cx="8648390" cy="4524315"/>
          </a:xfrm>
          <a:prstGeom prst="rect">
            <a:avLst/>
          </a:prstGeom>
        </p:spPr>
        <p:txBody>
          <a:bodyPr wrap="square">
            <a:spAutoFit/>
          </a:bodyPr>
          <a:lstStyle/>
          <a:p>
            <a:pPr>
              <a:spcAft>
                <a:spcPts val="0"/>
              </a:spcAft>
            </a:pPr>
            <a:r>
              <a:rPr lang="en-GB" sz="1600" b="1" dirty="0">
                <a:solidFill>
                  <a:srgbClr val="000000"/>
                </a:solidFill>
                <a:latin typeface="Times New Roman"/>
                <a:ea typeface="Times New Roman"/>
              </a:rPr>
              <a:t>H</a:t>
            </a:r>
            <a:r>
              <a:rPr lang="en-GB" sz="1600" b="1" dirty="0" smtClean="0">
                <a:solidFill>
                  <a:srgbClr val="000000"/>
                </a:solidFill>
                <a:effectLst/>
                <a:latin typeface="Times New Roman"/>
                <a:ea typeface="Times New Roman"/>
              </a:rPr>
              <a:t>ow far is maintaining a healthy lifestyle simply a matter of self-control?</a:t>
            </a:r>
          </a:p>
          <a:p>
            <a:pPr>
              <a:spcAft>
                <a:spcPts val="0"/>
              </a:spcAft>
            </a:pPr>
            <a:endParaRPr lang="en-GB" sz="1200" dirty="0" smtClean="0">
              <a:effectLst/>
              <a:latin typeface="Times New Roman"/>
              <a:ea typeface="Times New Roman"/>
            </a:endParaRPr>
          </a:p>
          <a:p>
            <a:pPr>
              <a:spcAft>
                <a:spcPts val="0"/>
              </a:spcAft>
            </a:pPr>
            <a:r>
              <a:rPr lang="en-GB" sz="2000" dirty="0" smtClean="0">
                <a:solidFill>
                  <a:srgbClr val="000000"/>
                </a:solidFill>
                <a:effectLst/>
                <a:latin typeface="Times New Roman"/>
                <a:ea typeface="Times New Roman"/>
              </a:rPr>
              <a:t>At a practical level, research has shown that it is very difficult to change individual behaviour. </a:t>
            </a:r>
          </a:p>
          <a:p>
            <a:pPr>
              <a:spcAft>
                <a:spcPts val="0"/>
              </a:spcAft>
            </a:pPr>
            <a:endParaRPr lang="en-GB" sz="2000" dirty="0">
              <a:solidFill>
                <a:srgbClr val="000000"/>
              </a:solidFill>
              <a:latin typeface="Times New Roman"/>
              <a:ea typeface="Times New Roman"/>
            </a:endParaRPr>
          </a:p>
          <a:p>
            <a:pPr>
              <a:spcAft>
                <a:spcPts val="0"/>
              </a:spcAft>
            </a:pPr>
            <a:r>
              <a:rPr lang="en-GB" sz="2000" dirty="0" smtClean="0">
                <a:solidFill>
                  <a:srgbClr val="000000"/>
                </a:solidFill>
                <a:effectLst/>
                <a:latin typeface="Times New Roman"/>
                <a:ea typeface="Times New Roman"/>
              </a:rPr>
              <a:t>Although there have been some instances of success (e.g. the national HEA campaign to prevent cot deaths in the 1990s), there is still considerable debate about how far health can be improved through targeting individual behaviour. For example, although smoking has declined over time, an Omnibus Survey (</a:t>
            </a:r>
            <a:r>
              <a:rPr lang="en-GB" sz="2000" dirty="0" err="1" smtClean="0">
                <a:solidFill>
                  <a:srgbClr val="000000"/>
                </a:solidFill>
                <a:effectLst/>
                <a:latin typeface="Times New Roman"/>
                <a:ea typeface="Times New Roman"/>
              </a:rPr>
              <a:t>Lader</a:t>
            </a:r>
            <a:r>
              <a:rPr lang="en-GB" sz="2000" dirty="0" smtClean="0">
                <a:solidFill>
                  <a:srgbClr val="000000"/>
                </a:solidFill>
                <a:effectLst/>
                <a:latin typeface="Times New Roman"/>
                <a:ea typeface="Times New Roman"/>
              </a:rPr>
              <a:t> and Goddard, 2004) of smoking behaviour found that nearly 80 per cent of current smokers had tried (unsuccessfully) to give up smoking; and of these, 46 per cent had received advice on smoking cessation.</a:t>
            </a:r>
          </a:p>
          <a:p>
            <a:pPr>
              <a:spcAft>
                <a:spcPts val="0"/>
              </a:spcAft>
            </a:pPr>
            <a:endParaRPr lang="en-GB" sz="2000" dirty="0" smtClean="0">
              <a:solidFill>
                <a:srgbClr val="000000"/>
              </a:solidFill>
              <a:effectLst/>
              <a:latin typeface="Times New Roman"/>
              <a:ea typeface="Times New Roman"/>
            </a:endParaRPr>
          </a:p>
          <a:p>
            <a:pPr>
              <a:spcAft>
                <a:spcPts val="0"/>
              </a:spcAft>
            </a:pPr>
            <a:r>
              <a:rPr lang="en-GB" sz="2000" dirty="0" smtClean="0">
                <a:solidFill>
                  <a:srgbClr val="000000"/>
                </a:solidFill>
                <a:latin typeface="Times New Roman"/>
                <a:ea typeface="Times New Roman"/>
              </a:rPr>
              <a:t>Since Government Legislation smoking has reduced from 29% in 2005; 27% in 2007 and 21% in 2011.</a:t>
            </a:r>
            <a:endParaRPr lang="en-GB" sz="2000" dirty="0">
              <a:effectLst/>
              <a:latin typeface="Times New Roman"/>
              <a:ea typeface="Times New Roman"/>
            </a:endParaRPr>
          </a:p>
        </p:txBody>
      </p:sp>
    </p:spTree>
    <p:extLst>
      <p:ext uri="{BB962C8B-B14F-4D97-AF65-F5344CB8AC3E}">
        <p14:creationId xmlns:p14="http://schemas.microsoft.com/office/powerpoint/2010/main" val="2125453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8341" y="315951"/>
            <a:ext cx="8443951" cy="6247864"/>
          </a:xfrm>
          <a:prstGeom prst="rect">
            <a:avLst/>
          </a:prstGeom>
        </p:spPr>
        <p:txBody>
          <a:bodyPr wrap="square">
            <a:spAutoFit/>
          </a:bodyPr>
          <a:lstStyle/>
          <a:p>
            <a:r>
              <a:rPr lang="en-GB" sz="2000" dirty="0" smtClean="0">
                <a:solidFill>
                  <a:srgbClr val="000000"/>
                </a:solidFill>
                <a:effectLst/>
                <a:latin typeface="Times New Roman"/>
                <a:ea typeface="Times New Roman"/>
              </a:rPr>
              <a:t>Many theories and models have been developed to help explain individual health behaviours. </a:t>
            </a:r>
          </a:p>
          <a:p>
            <a:pPr marL="342900" indent="-342900">
              <a:buFont typeface="Arial"/>
              <a:buChar char="•"/>
            </a:pPr>
            <a:r>
              <a:rPr lang="en-GB" sz="2000" dirty="0" smtClean="0">
                <a:solidFill>
                  <a:srgbClr val="000000"/>
                </a:solidFill>
                <a:effectLst/>
                <a:latin typeface="Times New Roman"/>
                <a:ea typeface="Times New Roman"/>
              </a:rPr>
              <a:t>However, one of the key problems facing those promoting public health is the failure of many individuals to follow healthy lifestyle advice. </a:t>
            </a:r>
          </a:p>
          <a:p>
            <a:pPr marL="342900" indent="-342900">
              <a:buFont typeface="Arial"/>
              <a:buChar char="•"/>
            </a:pPr>
            <a:endParaRPr lang="en-GB" sz="2000" dirty="0" smtClean="0">
              <a:solidFill>
                <a:srgbClr val="000000"/>
              </a:solidFill>
              <a:effectLst/>
              <a:latin typeface="Times New Roman"/>
              <a:ea typeface="Times New Roman"/>
            </a:endParaRPr>
          </a:p>
          <a:p>
            <a:pPr marL="342900" indent="-342900">
              <a:buFont typeface="Arial"/>
              <a:buChar char="•"/>
            </a:pPr>
            <a:r>
              <a:rPr lang="en-GB" sz="2000" dirty="0" smtClean="0">
                <a:solidFill>
                  <a:srgbClr val="000000"/>
                </a:solidFill>
                <a:effectLst/>
                <a:latin typeface="Times New Roman"/>
                <a:ea typeface="Times New Roman"/>
              </a:rPr>
              <a:t>Two key explanations have been put forward to explain this. The first rests on the notion that the public are ‘victims of their own ignorance’ (Davison et al., 1992) and that with increased health education and advice, they will begin to embrace healthier lifestyles. </a:t>
            </a:r>
          </a:p>
          <a:p>
            <a:pPr marL="342900" indent="-342900">
              <a:buFont typeface="Arial"/>
              <a:buChar char="•"/>
            </a:pPr>
            <a:endParaRPr lang="en-GB" sz="2000" dirty="0" smtClean="0">
              <a:solidFill>
                <a:srgbClr val="000000"/>
              </a:solidFill>
              <a:latin typeface="Times New Roman"/>
              <a:ea typeface="Times New Roman"/>
            </a:endParaRPr>
          </a:p>
          <a:p>
            <a:pPr marL="342900" indent="-342900">
              <a:buFont typeface="Arial"/>
              <a:buChar char="•"/>
            </a:pPr>
            <a:r>
              <a:rPr lang="en-GB" sz="2000" dirty="0" smtClean="0">
                <a:effectLst/>
                <a:latin typeface="Times New Roman"/>
                <a:ea typeface="Times New Roman"/>
              </a:rPr>
              <a:t>The second explanation draws on the idea that individuals can believe that health is largely determined by external factors, therefore denying the relevance of individual behavioural change.</a:t>
            </a:r>
          </a:p>
          <a:p>
            <a:pPr marL="342900" indent="-342900">
              <a:buFont typeface="Arial"/>
              <a:buChar char="•"/>
            </a:pPr>
            <a:endParaRPr lang="en-GB" sz="2000" dirty="0" smtClean="0">
              <a:effectLst/>
              <a:latin typeface="Times New Roman"/>
              <a:ea typeface="Times New Roman"/>
            </a:endParaRPr>
          </a:p>
          <a:p>
            <a:pPr marL="342900" indent="-342900">
              <a:buFont typeface="Arial"/>
              <a:buChar char="•"/>
            </a:pPr>
            <a:r>
              <a:rPr lang="en-GB" sz="2000" dirty="0" smtClean="0">
                <a:effectLst/>
                <a:latin typeface="Times New Roman"/>
                <a:ea typeface="Times New Roman"/>
              </a:rPr>
              <a:t> Psychologists draw on the health ‘locus of control’ (Rotter, 1954) to describe the general expectancy that behaviour either is or is not directly related to health outcomes. </a:t>
            </a:r>
            <a:endParaRPr lang="en-GB" sz="2000" dirty="0">
              <a:solidFill>
                <a:srgbClr val="000000"/>
              </a:solidFill>
              <a:latin typeface="Times New Roman"/>
              <a:ea typeface="Times New Roman"/>
            </a:endParaRPr>
          </a:p>
          <a:p>
            <a:endParaRPr lang="en-GB" sz="2000" dirty="0" smtClean="0">
              <a:solidFill>
                <a:srgbClr val="000000"/>
              </a:solidFill>
              <a:latin typeface="Times New Roman"/>
              <a:ea typeface="Times New Roman"/>
            </a:endParaRPr>
          </a:p>
          <a:p>
            <a:endParaRPr lang="en-GB" sz="2000" dirty="0">
              <a:solidFill>
                <a:srgbClr val="000000"/>
              </a:solidFill>
              <a:latin typeface="Times New Roman"/>
              <a:ea typeface="Times New Roman"/>
            </a:endParaRPr>
          </a:p>
          <a:p>
            <a:endParaRPr lang="en-US" sz="2000" dirty="0"/>
          </a:p>
        </p:txBody>
      </p:sp>
    </p:spTree>
    <p:extLst>
      <p:ext uri="{BB962C8B-B14F-4D97-AF65-F5344CB8AC3E}">
        <p14:creationId xmlns:p14="http://schemas.microsoft.com/office/powerpoint/2010/main" val="2370109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706" y="1480315"/>
            <a:ext cx="8165171" cy="2246769"/>
          </a:xfrm>
          <a:prstGeom prst="rect">
            <a:avLst/>
          </a:prstGeom>
        </p:spPr>
        <p:txBody>
          <a:bodyPr wrap="square">
            <a:spAutoFit/>
          </a:bodyPr>
          <a:lstStyle/>
          <a:p>
            <a:pPr>
              <a:spcAft>
                <a:spcPts val="0"/>
              </a:spcAft>
            </a:pPr>
            <a:r>
              <a:rPr lang="en-GB" sz="2000" dirty="0" smtClean="0">
                <a:solidFill>
                  <a:srgbClr val="000000"/>
                </a:solidFill>
                <a:effectLst/>
                <a:latin typeface="Times New Roman"/>
                <a:ea typeface="Times New Roman"/>
              </a:rPr>
              <a:t>The notion of taking control underpins many contemporary attempts within the public, private and voluntary sectors to promote public health. However, taking control is subject to the ability to take responsibility for health and to make choices, both of which are governed by power relations. In other words, not everyone is free to make decisions and choices, since individual choice and control can be constrained both by other people and by the factors that influence health.</a:t>
            </a:r>
            <a:endParaRPr lang="en-GB" sz="2000" dirty="0">
              <a:effectLst/>
              <a:latin typeface="Times New Roman"/>
              <a:ea typeface="Times New Roman"/>
            </a:endParaRPr>
          </a:p>
        </p:txBody>
      </p:sp>
    </p:spTree>
    <p:extLst>
      <p:ext uri="{BB962C8B-B14F-4D97-AF65-F5344CB8AC3E}">
        <p14:creationId xmlns:p14="http://schemas.microsoft.com/office/powerpoint/2010/main" val="31122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7366" y="590373"/>
            <a:ext cx="8722732" cy="7340921"/>
          </a:xfrm>
          <a:prstGeom prst="rect">
            <a:avLst/>
          </a:prstGeom>
        </p:spPr>
        <p:txBody>
          <a:bodyPr wrap="square">
            <a:spAutoFit/>
          </a:bodyPr>
          <a:lstStyle/>
          <a:p>
            <a:pPr>
              <a:spcAft>
                <a:spcPts val="0"/>
              </a:spcAft>
            </a:pPr>
            <a:r>
              <a:rPr lang="en-GB" sz="1400" b="1" dirty="0" smtClean="0">
                <a:effectLst/>
                <a:latin typeface="Times New Roman"/>
                <a:ea typeface="Times New Roman"/>
              </a:rPr>
              <a:t>Social and community influences</a:t>
            </a:r>
            <a:endParaRPr lang="en-GB" sz="1200" dirty="0" smtClean="0">
              <a:effectLst/>
              <a:latin typeface="Times New Roman"/>
              <a:ea typeface="Times New Roman"/>
            </a:endParaRP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Here the role of social and community influences on health are considered. </a:t>
            </a: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The concept of social capital has become very popular within public health in recent years, although, like many similar concepts, it been used in different ways by different people. </a:t>
            </a:r>
            <a:endParaRPr lang="en-GB" dirty="0">
              <a:solidFill>
                <a:srgbClr val="333333"/>
              </a:solidFill>
              <a:latin typeface="Times New Roman"/>
              <a:ea typeface="Times New Roman"/>
            </a:endParaRP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The concept of social capital can be traced to one of several sources (Bourdieu, 1986; Coleman, 1988; Putnam, 1995); however, the work of Bourdieu is probably the most relevant here. </a:t>
            </a: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He describes social capital as: ‘the aggregate of the actual or potential resources which are linked to possession of a durable network of more or less institutionalized relationships of mutual acquaintance or recognition – or in other words to membership of a group’ (Bourdieu, 1986, p. 248</a:t>
            </a:r>
            <a:endParaRPr lang="en-GB" dirty="0" smtClean="0">
              <a:effectLst/>
              <a:latin typeface="Times New Roman"/>
              <a:ea typeface="Times New Roman"/>
            </a:endParaRPr>
          </a:p>
          <a:p>
            <a:pPr marL="285750" indent="-285750">
              <a:lnSpc>
                <a:spcPct val="70000"/>
              </a:lnSpc>
              <a:spcBef>
                <a:spcPts val="600"/>
              </a:spcBef>
              <a:spcAft>
                <a:spcPts val="600"/>
              </a:spcAft>
              <a:buFont typeface="Arial"/>
              <a:buChar char="•"/>
            </a:pPr>
            <a:endParaRPr lang="en-GB" dirty="0" smtClean="0">
              <a:solidFill>
                <a:srgbClr val="333333"/>
              </a:solidFill>
              <a:effectLst/>
              <a:latin typeface="Times New Roman"/>
              <a:ea typeface="Times New Roman"/>
            </a:endParaRP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A </a:t>
            </a:r>
            <a:r>
              <a:rPr lang="en-GB" dirty="0" err="1" smtClean="0">
                <a:solidFill>
                  <a:srgbClr val="333333"/>
                </a:solidFill>
                <a:effectLst/>
                <a:latin typeface="Times New Roman"/>
                <a:ea typeface="Times New Roman"/>
              </a:rPr>
              <a:t>lifecourse</a:t>
            </a:r>
            <a:r>
              <a:rPr lang="en-GB" dirty="0" smtClean="0">
                <a:solidFill>
                  <a:srgbClr val="333333"/>
                </a:solidFill>
                <a:effectLst/>
                <a:latin typeface="Times New Roman"/>
                <a:ea typeface="Times New Roman"/>
              </a:rPr>
              <a:t> approach would focus on how social capital is accrued throughout life and how it can be passed on from one generation to the next. </a:t>
            </a:r>
          </a:p>
          <a:p>
            <a:pPr marL="285750" indent="-285750">
              <a:lnSpc>
                <a:spcPct val="70000"/>
              </a:lnSpc>
              <a:spcBef>
                <a:spcPts val="600"/>
              </a:spcBef>
              <a:spcAft>
                <a:spcPts val="600"/>
              </a:spcAft>
              <a:buFont typeface="Arial"/>
              <a:buChar char="•"/>
            </a:pPr>
            <a:r>
              <a:rPr lang="en-GB" dirty="0" smtClean="0">
                <a:solidFill>
                  <a:srgbClr val="333333"/>
                </a:solidFill>
                <a:effectLst/>
                <a:latin typeface="Times New Roman"/>
                <a:ea typeface="Times New Roman"/>
              </a:rPr>
              <a:t>Writing about education, Bourdieu (1999) discusses the way in which extra knowledge – or cultural capital – is passed on from parents to children and, drawing on this, Sullivan (2001) argues that this is one of the ways in which middle-class families ensure educational advantages for their children. </a:t>
            </a:r>
            <a:endParaRPr lang="en-GB" dirty="0">
              <a:solidFill>
                <a:srgbClr val="333333"/>
              </a:solidFill>
              <a:latin typeface="Times New Roman"/>
              <a:ea typeface="Times New Roman"/>
            </a:endParaRPr>
          </a:p>
          <a:p>
            <a:pPr>
              <a:lnSpc>
                <a:spcPts val="1275"/>
              </a:lnSpc>
              <a:spcBef>
                <a:spcPts val="600"/>
              </a:spcBef>
              <a:spcAft>
                <a:spcPts val="600"/>
              </a:spcAft>
            </a:pPr>
            <a:endParaRPr lang="en-GB" sz="1200" dirty="0" smtClean="0">
              <a:solidFill>
                <a:srgbClr val="333333"/>
              </a:solidFill>
              <a:effectLst/>
              <a:latin typeface="Times New Roman"/>
              <a:ea typeface="Times New Roman"/>
            </a:endParaRPr>
          </a:p>
          <a:p>
            <a:pPr>
              <a:lnSpc>
                <a:spcPts val="1275"/>
              </a:lnSpc>
              <a:spcBef>
                <a:spcPts val="600"/>
              </a:spcBef>
              <a:spcAft>
                <a:spcPts val="600"/>
              </a:spcAft>
            </a:pPr>
            <a:endParaRPr lang="en-GB" sz="1200" dirty="0">
              <a:solidFill>
                <a:srgbClr val="333333"/>
              </a:solidFill>
              <a:latin typeface="Times New Roman"/>
              <a:ea typeface="Times New Roman"/>
            </a:endParaRPr>
          </a:p>
          <a:p>
            <a:pPr>
              <a:lnSpc>
                <a:spcPts val="1275"/>
              </a:lnSpc>
              <a:spcBef>
                <a:spcPts val="600"/>
              </a:spcBef>
              <a:spcAft>
                <a:spcPts val="600"/>
              </a:spcAft>
            </a:pPr>
            <a:endParaRPr lang="en-GB" sz="1200" dirty="0" smtClean="0">
              <a:solidFill>
                <a:srgbClr val="333333"/>
              </a:solidFill>
              <a:effectLst/>
              <a:latin typeface="Times New Roman"/>
              <a:ea typeface="Times New Roman"/>
            </a:endParaRPr>
          </a:p>
          <a:p>
            <a:pPr>
              <a:lnSpc>
                <a:spcPts val="1275"/>
              </a:lnSpc>
              <a:spcBef>
                <a:spcPts val="600"/>
              </a:spcBef>
              <a:spcAft>
                <a:spcPts val="600"/>
              </a:spcAft>
            </a:pPr>
            <a:endParaRPr lang="en-GB" sz="1200" dirty="0">
              <a:solidFill>
                <a:srgbClr val="333333"/>
              </a:solidFill>
              <a:latin typeface="Times New Roman"/>
              <a:ea typeface="Times New Roman"/>
            </a:endParaRPr>
          </a:p>
          <a:p>
            <a:pPr>
              <a:lnSpc>
                <a:spcPts val="1275"/>
              </a:lnSpc>
              <a:spcBef>
                <a:spcPts val="600"/>
              </a:spcBef>
              <a:spcAft>
                <a:spcPts val="600"/>
              </a:spcAft>
            </a:pPr>
            <a:endParaRPr lang="en-GB" sz="1200" dirty="0" smtClean="0">
              <a:solidFill>
                <a:srgbClr val="333333"/>
              </a:solidFill>
              <a:effectLst/>
              <a:latin typeface="Times New Roman"/>
              <a:ea typeface="Times New Roman"/>
            </a:endParaRPr>
          </a:p>
          <a:p>
            <a:pPr>
              <a:lnSpc>
                <a:spcPts val="1275"/>
              </a:lnSpc>
              <a:spcBef>
                <a:spcPts val="600"/>
              </a:spcBef>
              <a:spcAft>
                <a:spcPts val="600"/>
              </a:spcAft>
            </a:pPr>
            <a:endParaRPr lang="en-GB" sz="1200" dirty="0">
              <a:solidFill>
                <a:srgbClr val="333333"/>
              </a:solidFill>
              <a:latin typeface="Times New Roman"/>
              <a:ea typeface="Times New Roman"/>
            </a:endParaRPr>
          </a:p>
          <a:p>
            <a:pPr>
              <a:lnSpc>
                <a:spcPts val="1275"/>
              </a:lnSpc>
              <a:spcBef>
                <a:spcPts val="600"/>
              </a:spcBef>
              <a:spcAft>
                <a:spcPts val="600"/>
              </a:spcAft>
            </a:pPr>
            <a:endParaRPr lang="en-GB" sz="1200" dirty="0" smtClean="0">
              <a:solidFill>
                <a:srgbClr val="333333"/>
              </a:solidFill>
              <a:effectLst/>
              <a:latin typeface="Times New Roman"/>
              <a:ea typeface="Times New Roman"/>
            </a:endParaRPr>
          </a:p>
          <a:p>
            <a:pPr>
              <a:lnSpc>
                <a:spcPts val="1275"/>
              </a:lnSpc>
              <a:spcBef>
                <a:spcPts val="600"/>
              </a:spcBef>
              <a:spcAft>
                <a:spcPts val="600"/>
              </a:spcAft>
            </a:pPr>
            <a:endParaRPr lang="en-GB" sz="1200" dirty="0">
              <a:effectLst/>
              <a:latin typeface="Times New Roman"/>
              <a:ea typeface="Times New Roman"/>
            </a:endParaRPr>
          </a:p>
        </p:txBody>
      </p:sp>
    </p:spTree>
    <p:extLst>
      <p:ext uri="{BB962C8B-B14F-4D97-AF65-F5344CB8AC3E}">
        <p14:creationId xmlns:p14="http://schemas.microsoft.com/office/powerpoint/2010/main" val="2410306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6488" y="1173709"/>
            <a:ext cx="8425366" cy="6740307"/>
          </a:xfrm>
          <a:prstGeom prst="rect">
            <a:avLst/>
          </a:prstGeom>
        </p:spPr>
        <p:txBody>
          <a:bodyPr wrap="square">
            <a:spAutoFit/>
          </a:bodyPr>
          <a:lstStyle/>
          <a:p>
            <a:pPr marL="285750" indent="-285750">
              <a:buFont typeface="Arial"/>
              <a:buChar char="•"/>
            </a:pPr>
            <a:r>
              <a:rPr lang="en-GB" dirty="0" smtClean="0">
                <a:effectLst/>
                <a:latin typeface="Times New Roman"/>
                <a:ea typeface="Times New Roman"/>
              </a:rPr>
              <a:t>The relationship between social capital and health is disputed. Some writers have suggested that there is a direct relationship between inequalities in social capital and inequalities in health, whereas others (for example Kaplan et al., 1996) are less certain. </a:t>
            </a:r>
            <a:r>
              <a:rPr lang="en-GB" dirty="0" err="1" smtClean="0">
                <a:effectLst/>
                <a:latin typeface="Times New Roman"/>
                <a:ea typeface="Times New Roman"/>
              </a:rPr>
              <a:t>Kawachi</a:t>
            </a:r>
            <a:r>
              <a:rPr lang="en-GB" dirty="0" smtClean="0">
                <a:effectLst/>
                <a:latin typeface="Times New Roman"/>
                <a:ea typeface="Times New Roman"/>
              </a:rPr>
              <a:t> et al. (1997) argue that there is a clear relationship between increased morbidity and mortality and disinvestment in social capital.</a:t>
            </a:r>
          </a:p>
          <a:p>
            <a:pPr marL="285750" indent="-285750">
              <a:buFont typeface="Arial"/>
              <a:buChar char="•"/>
            </a:pPr>
            <a:endParaRPr lang="en-GB" dirty="0">
              <a:latin typeface="Times New Roman"/>
              <a:ea typeface="Times New Roman"/>
            </a:endParaRPr>
          </a:p>
          <a:p>
            <a:pPr marL="285750" indent="-285750">
              <a:buFont typeface="Arial"/>
              <a:buChar char="•"/>
            </a:pPr>
            <a:r>
              <a:rPr lang="en-GB" dirty="0" smtClean="0">
                <a:effectLst/>
                <a:latin typeface="Times New Roman"/>
                <a:ea typeface="Times New Roman"/>
              </a:rPr>
              <a:t> A study of physical activity and the social environment (i.e. culture, people and institutions with whom people interact) involving over 3,300 adults in six countries (</a:t>
            </a:r>
            <a:r>
              <a:rPr lang="en-GB" dirty="0" err="1" smtClean="0">
                <a:effectLst/>
                <a:latin typeface="Times New Roman"/>
                <a:ea typeface="Times New Roman"/>
              </a:rPr>
              <a:t>Ståhl</a:t>
            </a:r>
            <a:r>
              <a:rPr lang="en-GB" dirty="0" smtClean="0">
                <a:effectLst/>
                <a:latin typeface="Times New Roman"/>
                <a:ea typeface="Times New Roman"/>
              </a:rPr>
              <a:t> et al., 2001) also found that the social environment was the strongest predictor of physical activity. </a:t>
            </a:r>
          </a:p>
          <a:p>
            <a:pPr marL="285750" indent="-285750">
              <a:buFont typeface="Arial"/>
              <a:buChar char="•"/>
            </a:pPr>
            <a:endParaRPr lang="en-GB" dirty="0" smtClean="0">
              <a:latin typeface="Times New Roman"/>
              <a:ea typeface="Times New Roman"/>
            </a:endParaRPr>
          </a:p>
          <a:p>
            <a:pPr marL="285750" indent="-285750">
              <a:buFont typeface="Arial"/>
              <a:buChar char="•"/>
            </a:pPr>
            <a:endParaRPr lang="en-GB" dirty="0">
              <a:latin typeface="Times New Roman"/>
              <a:ea typeface="Times New Roman"/>
            </a:endParaRPr>
          </a:p>
          <a:p>
            <a:pPr marL="285750" indent="-285750">
              <a:buFont typeface="Arial"/>
              <a:buChar char="•"/>
            </a:pPr>
            <a:r>
              <a:rPr lang="en-GB" dirty="0" smtClean="0">
                <a:effectLst/>
                <a:latin typeface="Times New Roman"/>
                <a:ea typeface="Times New Roman"/>
              </a:rPr>
              <a:t>Those who perceived low levels of social support from their personal environment (i.e. family, friends, school and workplace) were twice as likely to be physically inactive compared to those who reported high levels of support. </a:t>
            </a:r>
          </a:p>
          <a:p>
            <a:pPr marL="285750" indent="-285750">
              <a:buFont typeface="Arial"/>
              <a:buChar char="•"/>
            </a:pPr>
            <a:endParaRPr lang="en-GB" dirty="0">
              <a:latin typeface="Times New Roman"/>
              <a:ea typeface="Times New Roman"/>
            </a:endParaRPr>
          </a:p>
          <a:p>
            <a:pPr marL="285750" indent="-285750">
              <a:buFont typeface="Arial"/>
              <a:buChar char="•"/>
            </a:pPr>
            <a:r>
              <a:rPr lang="en-GB" dirty="0" smtClean="0">
                <a:effectLst/>
                <a:latin typeface="Times New Roman"/>
                <a:ea typeface="Times New Roman"/>
              </a:rPr>
              <a:t>The study concluded that strategies to promote greater physical activity would need to focus more on social norms regarding active lifestyles, and on making activity more ‘socially acceptable’. </a:t>
            </a:r>
            <a:endParaRPr lang="en-GB" dirty="0" smtClean="0">
              <a:latin typeface="Times New Roman"/>
              <a:ea typeface="Times New Roman"/>
            </a:endParaRPr>
          </a:p>
          <a:p>
            <a:endParaRPr lang="en-GB" sz="1200" dirty="0">
              <a:latin typeface="Times New Roman"/>
              <a:ea typeface="Times New Roman"/>
            </a:endParaRPr>
          </a:p>
          <a:p>
            <a:endParaRPr lang="en-GB" sz="1200" dirty="0" smtClean="0">
              <a:latin typeface="Times New Roman"/>
              <a:ea typeface="Times New Roman"/>
            </a:endParaRPr>
          </a:p>
          <a:p>
            <a:endParaRPr lang="en-GB" sz="1200" dirty="0">
              <a:latin typeface="Times New Roman"/>
              <a:ea typeface="Times New Roman"/>
            </a:endParaRPr>
          </a:p>
          <a:p>
            <a:endParaRPr lang="en-GB" sz="1200" dirty="0" smtClean="0">
              <a:latin typeface="Times New Roman"/>
              <a:ea typeface="Times New Roman"/>
            </a:endParaRPr>
          </a:p>
          <a:p>
            <a:endParaRPr lang="en-GB" sz="1200" dirty="0">
              <a:latin typeface="Times New Roman"/>
              <a:ea typeface="Times New Roman"/>
            </a:endParaRPr>
          </a:p>
          <a:p>
            <a:endParaRPr lang="en-GB" sz="1200" dirty="0" smtClean="0">
              <a:latin typeface="Times New Roman"/>
              <a:ea typeface="Times New Roman"/>
            </a:endParaRPr>
          </a:p>
          <a:p>
            <a:endParaRPr lang="en-US" dirty="0"/>
          </a:p>
        </p:txBody>
      </p:sp>
    </p:spTree>
    <p:extLst>
      <p:ext uri="{BB962C8B-B14F-4D97-AF65-F5344CB8AC3E}">
        <p14:creationId xmlns:p14="http://schemas.microsoft.com/office/powerpoint/2010/main" val="2899759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9220" y="266390"/>
            <a:ext cx="8171365" cy="5509201"/>
          </a:xfrm>
          <a:prstGeom prst="rect">
            <a:avLst/>
          </a:prstGeom>
        </p:spPr>
        <p:txBody>
          <a:bodyPr wrap="square">
            <a:spAutoFit/>
          </a:bodyPr>
          <a:lstStyle/>
          <a:p>
            <a:pPr>
              <a:spcAft>
                <a:spcPts val="0"/>
              </a:spcAft>
            </a:pPr>
            <a:r>
              <a:rPr lang="en-GB" sz="1600" b="1" dirty="0" smtClean="0">
                <a:effectLst/>
                <a:latin typeface="Times New Roman"/>
                <a:ea typeface="Times New Roman"/>
              </a:rPr>
              <a:t>Living and working conditions</a:t>
            </a:r>
            <a:endParaRPr lang="en-GB" sz="1600" dirty="0" smtClean="0">
              <a:effectLst/>
              <a:latin typeface="Times New Roman"/>
              <a:ea typeface="Times New Roman"/>
            </a:endParaRPr>
          </a:p>
          <a:p>
            <a:pPr>
              <a:spcAft>
                <a:spcPts val="0"/>
              </a:spcAft>
            </a:pPr>
            <a:r>
              <a:rPr lang="en-GB" sz="1600" b="1" dirty="0" smtClean="0">
                <a:effectLst/>
                <a:latin typeface="Times New Roman"/>
                <a:ea typeface="Times New Roman"/>
              </a:rPr>
              <a:t> </a:t>
            </a:r>
            <a:endParaRPr lang="en-GB" sz="1600" dirty="0" smtClean="0">
              <a:effectLst/>
              <a:latin typeface="Times New Roman"/>
              <a:ea typeface="Times New Roman"/>
            </a:endParaRPr>
          </a:p>
          <a:p>
            <a:pPr marL="285750" indent="-285750">
              <a:buFont typeface="Arial"/>
              <a:buChar char="•"/>
            </a:pPr>
            <a:r>
              <a:rPr lang="en-GB" sz="1600" dirty="0" smtClean="0">
                <a:solidFill>
                  <a:srgbClr val="000000"/>
                </a:solidFill>
                <a:effectLst/>
                <a:latin typeface="Times New Roman"/>
                <a:ea typeface="Times New Roman"/>
              </a:rPr>
              <a:t>Social and community influences on health have been recognised for some time, but it is also important to consider the conditions in which people live and work. Graham’s (1993) research on women and smoking, for example, showed that those who were poorest – low-income lone parents – were the most likely to smoke and that smoking was used as a strategy to cope with poverty and social exclusion. </a:t>
            </a:r>
          </a:p>
          <a:p>
            <a:pPr marL="285750" indent="-285750">
              <a:buFont typeface="Arial"/>
              <a:buChar char="•"/>
            </a:pPr>
            <a:endParaRPr lang="en-GB" sz="1600" dirty="0" smtClean="0">
              <a:solidFill>
                <a:srgbClr val="000000"/>
              </a:solidFill>
              <a:latin typeface="Times New Roman"/>
              <a:ea typeface="Times New Roman"/>
            </a:endParaRPr>
          </a:p>
          <a:p>
            <a:pPr marL="285750" indent="-285750">
              <a:spcAft>
                <a:spcPts val="0"/>
              </a:spcAft>
              <a:buFont typeface="Arial"/>
              <a:buChar char="•"/>
            </a:pPr>
            <a:r>
              <a:rPr lang="en-GB" sz="1600" dirty="0" smtClean="0">
                <a:solidFill>
                  <a:srgbClr val="000000"/>
                </a:solidFill>
                <a:effectLst/>
                <a:latin typeface="Times New Roman"/>
                <a:ea typeface="Times New Roman"/>
              </a:rPr>
              <a:t>Psycho-social explanations emphasise the way in which hard-to-manage stress, such as bringing up children alone and in poverty, can lead to health damaging behaviours.</a:t>
            </a:r>
            <a:endParaRPr lang="en-GB" sz="1600" dirty="0" smtClean="0">
              <a:effectLst/>
              <a:latin typeface="Times New Roman"/>
              <a:ea typeface="Times New Roman"/>
            </a:endParaRPr>
          </a:p>
          <a:p>
            <a:pPr marL="285750" indent="-285750">
              <a:buFont typeface="Arial"/>
              <a:buChar char="•"/>
            </a:pPr>
            <a:r>
              <a:rPr lang="en-GB" sz="1600" dirty="0" smtClean="0">
                <a:solidFill>
                  <a:srgbClr val="000000"/>
                </a:solidFill>
                <a:effectLst/>
                <a:latin typeface="Times New Roman"/>
                <a:ea typeface="Times New Roman"/>
              </a:rPr>
              <a:t>Other living conditions can also cause stress for people who are excluded or at risk of social exclusion.</a:t>
            </a:r>
            <a:r>
              <a:rPr lang="en-GB" sz="1600" dirty="0" smtClean="0">
                <a:effectLst/>
              </a:rPr>
              <a:t> </a:t>
            </a:r>
            <a:endParaRPr lang="en-GB" sz="1600" dirty="0">
              <a:solidFill>
                <a:srgbClr val="000000"/>
              </a:solidFill>
              <a:latin typeface="Times New Roman"/>
              <a:ea typeface="Times New Roman"/>
            </a:endParaRPr>
          </a:p>
          <a:p>
            <a:pPr marL="285750" indent="-285750">
              <a:buFont typeface="Arial"/>
              <a:buChar char="•"/>
            </a:pPr>
            <a:endParaRPr lang="en-GB" sz="1600" dirty="0" smtClean="0">
              <a:solidFill>
                <a:srgbClr val="000000"/>
              </a:solidFill>
              <a:latin typeface="Times New Roman"/>
              <a:ea typeface="Times New Roman"/>
            </a:endParaRPr>
          </a:p>
          <a:p>
            <a:pPr marL="285750" indent="-285750">
              <a:buFont typeface="Arial"/>
              <a:buChar char="•"/>
            </a:pPr>
            <a:r>
              <a:rPr lang="en-GB" sz="1600" dirty="0" smtClean="0">
                <a:solidFill>
                  <a:srgbClr val="000000"/>
                </a:solidFill>
                <a:effectLst/>
                <a:latin typeface="Times New Roman"/>
                <a:ea typeface="Times New Roman"/>
              </a:rPr>
              <a:t>People living in poverty and social exclusion often have the greatest need for good healthcare, education, jobs, housing and transport. However, a report from the Joseph </a:t>
            </a:r>
            <a:r>
              <a:rPr lang="en-GB" sz="1600" dirty="0" err="1" smtClean="0">
                <a:solidFill>
                  <a:srgbClr val="000000"/>
                </a:solidFill>
                <a:effectLst/>
                <a:latin typeface="Times New Roman"/>
                <a:ea typeface="Times New Roman"/>
              </a:rPr>
              <a:t>Rowntree</a:t>
            </a:r>
            <a:r>
              <a:rPr lang="en-GB" sz="1600" dirty="0" smtClean="0">
                <a:solidFill>
                  <a:srgbClr val="000000"/>
                </a:solidFill>
                <a:effectLst/>
                <a:latin typeface="Times New Roman"/>
                <a:ea typeface="Times New Roman"/>
              </a:rPr>
              <a:t> Foundation (Wheeler et al., 2005) found evidence of the ‘inverse care law’ (Tudor Hart, 1971) – whereby those with the greatest need have least access to good quality services. Using </a:t>
            </a:r>
            <a:endParaRPr lang="en-GB" sz="1600" dirty="0">
              <a:solidFill>
                <a:srgbClr val="000000"/>
              </a:solidFill>
              <a:latin typeface="Times New Roman"/>
              <a:ea typeface="Times New Roman"/>
            </a:endParaRPr>
          </a:p>
          <a:p>
            <a:pPr marL="285750" indent="-285750">
              <a:buFont typeface="Arial"/>
              <a:buChar char="•"/>
            </a:pPr>
            <a:endParaRPr lang="en-GB" sz="1600" dirty="0">
              <a:solidFill>
                <a:srgbClr val="000000"/>
              </a:solidFill>
              <a:latin typeface="Times New Roman"/>
              <a:ea typeface="Times New Roman"/>
            </a:endParaRPr>
          </a:p>
          <a:p>
            <a:pPr marL="285750" indent="-285750">
              <a:buFont typeface="Arial"/>
              <a:buChar char="•"/>
            </a:pPr>
            <a:r>
              <a:rPr lang="en-GB" sz="1600" dirty="0" smtClean="0">
                <a:solidFill>
                  <a:srgbClr val="000000"/>
                </a:solidFill>
                <a:effectLst/>
                <a:latin typeface="Times New Roman"/>
                <a:ea typeface="Times New Roman"/>
              </a:rPr>
              <a:t>As partly identified by the Joseph </a:t>
            </a:r>
            <a:r>
              <a:rPr lang="en-GB" sz="1600" dirty="0" err="1" smtClean="0">
                <a:solidFill>
                  <a:srgbClr val="000000"/>
                </a:solidFill>
                <a:effectLst/>
                <a:latin typeface="Times New Roman"/>
                <a:ea typeface="Times New Roman"/>
              </a:rPr>
              <a:t>Rowntree</a:t>
            </a:r>
            <a:r>
              <a:rPr lang="en-GB" sz="1600" dirty="0" smtClean="0">
                <a:solidFill>
                  <a:srgbClr val="000000"/>
                </a:solidFill>
                <a:effectLst/>
                <a:latin typeface="Times New Roman"/>
                <a:ea typeface="Times New Roman"/>
              </a:rPr>
              <a:t> Foundation report, harmful working conditions, such as poor ergonomic design and physical job demands, as well as work stresses related to effort / reward imbalance, can also lead to health-damaging behaviours and illness more generally. </a:t>
            </a:r>
            <a:endParaRPr lang="en-US" sz="1600" dirty="0"/>
          </a:p>
        </p:txBody>
      </p:sp>
    </p:spTree>
    <p:extLst>
      <p:ext uri="{BB962C8B-B14F-4D97-AF65-F5344CB8AC3E}">
        <p14:creationId xmlns:p14="http://schemas.microsoft.com/office/powerpoint/2010/main" val="625667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09188" y="393390"/>
            <a:ext cx="8102600" cy="6083300"/>
          </a:xfrm>
          <a:prstGeom prst="rect">
            <a:avLst/>
          </a:prstGeom>
        </p:spPr>
      </p:pic>
    </p:spTree>
    <p:extLst>
      <p:ext uri="{BB962C8B-B14F-4D97-AF65-F5344CB8AC3E}">
        <p14:creationId xmlns:p14="http://schemas.microsoft.com/office/powerpoint/2010/main" val="16270616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83</TotalTime>
  <Words>1804</Words>
  <Application>Microsoft Macintosh PowerPoint</Application>
  <PresentationFormat>On-screen Show (4:3)</PresentationFormat>
  <Paragraphs>109</Paragraphs>
  <Slides>19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Calibri</vt:lpstr>
      <vt:lpstr>Times New Roman</vt:lpstr>
      <vt:lpstr>Arial</vt:lpstr>
      <vt:lpstr>Office Theme</vt:lpstr>
      <vt:lpstr>Factors that Influence Health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Insight2Wales</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Factors that Influence Health</dc:title>
  <dc:creator>Conway Davies</dc:creator>
  <cp:lastModifiedBy>Conway Davies</cp:lastModifiedBy>
  <cp:revision>8</cp:revision>
  <dcterms:created xsi:type="dcterms:W3CDTF">2016-02-08T09:43:36Z</dcterms:created>
  <dcterms:modified xsi:type="dcterms:W3CDTF">2018-01-29T08:26:52Z</dcterms:modified>
</cp:coreProperties>
</file>