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4286" r:id="rId1"/>
  </p:sldMasterIdLst>
  <p:sldIdLst>
    <p:sldId id="256" r:id="rId2"/>
    <p:sldId id="297" r:id="rId3"/>
    <p:sldId id="259" r:id="rId4"/>
    <p:sldId id="276" r:id="rId5"/>
    <p:sldId id="285" r:id="rId6"/>
    <p:sldId id="287" r:id="rId7"/>
    <p:sldId id="288" r:id="rId8"/>
    <p:sldId id="286" r:id="rId9"/>
    <p:sldId id="261" r:id="rId10"/>
    <p:sldId id="270" r:id="rId11"/>
    <p:sldId id="269" r:id="rId12"/>
    <p:sldId id="289" r:id="rId13"/>
    <p:sldId id="271" r:id="rId14"/>
    <p:sldId id="290" r:id="rId15"/>
    <p:sldId id="272" r:id="rId16"/>
    <p:sldId id="273" r:id="rId17"/>
    <p:sldId id="291" r:id="rId18"/>
    <p:sldId id="260" r:id="rId19"/>
    <p:sldId id="292" r:id="rId20"/>
    <p:sldId id="293" r:id="rId21"/>
    <p:sldId id="267" r:id="rId22"/>
    <p:sldId id="265" r:id="rId23"/>
    <p:sldId id="268" r:id="rId24"/>
    <p:sldId id="274" r:id="rId25"/>
    <p:sldId id="275" r:id="rId26"/>
    <p:sldId id="295" r:id="rId27"/>
    <p:sldId id="294" r:id="rId28"/>
    <p:sldId id="296" r:id="rId29"/>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
      <p:font typeface="Calibri Light" panose="020F0302020204030204" pitchFamily="34" charset="0"/>
      <p:regular r:id="rId34"/>
      <p:italic r:id="rId35"/>
    </p:embeddedFont>
    <p:embeddedFont>
      <p:font typeface="Wingdings 3" panose="05040102010807070707" pitchFamily="18" charset="2"/>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0"/>
  </p:normalViewPr>
  <p:slideViewPr>
    <p:cSldViewPr snapToGrid="0" snapToObjects="1">
      <p:cViewPr varScale="1">
        <p:scale>
          <a:sx n="113" d="100"/>
          <a:sy n="113" d="100"/>
        </p:scale>
        <p:origin x="155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E7DB-1A4A-88BF-BC0B-64D421B6B0C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0F48C451-6406-97C8-1244-911974756AF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7EADCF-6665-9DE1-1E10-66AA189012DB}"/>
              </a:ext>
            </a:extLst>
          </p:cNvPr>
          <p:cNvSpPr>
            <a:spLocks noGrp="1"/>
          </p:cNvSpPr>
          <p:nvPr>
            <p:ph type="dt" sz="half" idx="10"/>
          </p:nvPr>
        </p:nvSpPr>
        <p:spPr/>
        <p:txBody>
          <a:bodyPr/>
          <a:lstStyle/>
          <a:p>
            <a:pPr>
              <a:defRPr/>
            </a:pPr>
            <a:fld id="{1F723F48-ACD2-A643-A6B7-14D15623F9EE}"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6CCF2383-908D-B419-1D9D-B4D672730BA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F78B1432-E7B2-1B65-EF5C-870ACCDB567C}"/>
              </a:ext>
            </a:extLst>
          </p:cNvPr>
          <p:cNvSpPr>
            <a:spLocks noGrp="1"/>
          </p:cNvSpPr>
          <p:nvPr>
            <p:ph type="sldNum" sz="quarter" idx="12"/>
          </p:nvPr>
        </p:nvSpPr>
        <p:spPr/>
        <p:txBody>
          <a:bodyPr/>
          <a:lstStyle/>
          <a:p>
            <a:fld id="{650DCC10-6F11-7340-8B33-B82C349D89BD}" type="slidenum">
              <a:rPr lang="en-US" altLang="en-US" smtClean="0"/>
              <a:pPr/>
              <a:t>‹#›</a:t>
            </a:fld>
            <a:endParaRPr lang="en-US" altLang="en-US">
              <a:solidFill>
                <a:srgbClr val="54492B"/>
              </a:solidFill>
            </a:endParaRPr>
          </a:p>
        </p:txBody>
      </p:sp>
    </p:spTree>
    <p:extLst>
      <p:ext uri="{BB962C8B-B14F-4D97-AF65-F5344CB8AC3E}">
        <p14:creationId xmlns:p14="http://schemas.microsoft.com/office/powerpoint/2010/main" val="3266300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64A9-EA37-AF9D-BAA5-5C175CAF4A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D25FE1-F5C2-1F45-9203-8EDA88FC8B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648050-8B3E-B852-6B94-DB0749AA40A2}"/>
              </a:ext>
            </a:extLst>
          </p:cNvPr>
          <p:cNvSpPr>
            <a:spLocks noGrp="1"/>
          </p:cNvSpPr>
          <p:nvPr>
            <p:ph type="dt" sz="half" idx="10"/>
          </p:nvPr>
        </p:nvSpPr>
        <p:spPr/>
        <p:txBody>
          <a:bodyPr/>
          <a:lstStyle/>
          <a:p>
            <a:pPr>
              <a:defRPr/>
            </a:pPr>
            <a:fld id="{C6F28EF3-048B-5346-94B6-144A5FDE2F2E}"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FAB37CD2-2197-657A-9746-2FE7495644FF}"/>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6AE28CE-1757-74AB-B34E-80DCC09CF5F6}"/>
              </a:ext>
            </a:extLst>
          </p:cNvPr>
          <p:cNvSpPr>
            <a:spLocks noGrp="1"/>
          </p:cNvSpPr>
          <p:nvPr>
            <p:ph type="sldNum" sz="quarter" idx="12"/>
          </p:nvPr>
        </p:nvSpPr>
        <p:spPr/>
        <p:txBody>
          <a:bodyPr/>
          <a:lstStyle/>
          <a:p>
            <a:fld id="{042DB6FE-8542-584D-8D85-2AF28DB31611}" type="slidenum">
              <a:rPr lang="en-US" altLang="en-US" smtClean="0"/>
              <a:pPr/>
              <a:t>‹#›</a:t>
            </a:fld>
            <a:endParaRPr lang="en-US" altLang="en-US"/>
          </a:p>
        </p:txBody>
      </p:sp>
    </p:spTree>
    <p:extLst>
      <p:ext uri="{BB962C8B-B14F-4D97-AF65-F5344CB8AC3E}">
        <p14:creationId xmlns:p14="http://schemas.microsoft.com/office/powerpoint/2010/main" val="45349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AC5F-CCB8-D196-DCC4-FDB0752F0DA6}"/>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38625DE-B1AD-24FB-93DC-1793DEE3DA3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EF6509-BA08-A43B-A18C-DEADF4F0ACEE}"/>
              </a:ext>
            </a:extLst>
          </p:cNvPr>
          <p:cNvSpPr>
            <a:spLocks noGrp="1"/>
          </p:cNvSpPr>
          <p:nvPr>
            <p:ph type="dt" sz="half" idx="10"/>
          </p:nvPr>
        </p:nvSpPr>
        <p:spPr/>
        <p:txBody>
          <a:bodyPr/>
          <a:lstStyle/>
          <a:p>
            <a:pPr>
              <a:defRPr/>
            </a:pPr>
            <a:fld id="{9FC8B462-90B5-5F43-BB02-640082E481CD}"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DD14D140-095C-FDFD-56F4-EDE05CD87F8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054AC1CD-D2A6-8694-8BF9-0B3D60B2FBE0}"/>
              </a:ext>
            </a:extLst>
          </p:cNvPr>
          <p:cNvSpPr>
            <a:spLocks noGrp="1"/>
          </p:cNvSpPr>
          <p:nvPr>
            <p:ph type="sldNum" sz="quarter" idx="12"/>
          </p:nvPr>
        </p:nvSpPr>
        <p:spPr/>
        <p:txBody>
          <a:bodyPr/>
          <a:lstStyle/>
          <a:p>
            <a:fld id="{D9975004-05D7-F341-8926-2D31356CE03F}" type="slidenum">
              <a:rPr lang="en-US" altLang="en-US" smtClean="0"/>
              <a:pPr/>
              <a:t>‹#›</a:t>
            </a:fld>
            <a:endParaRPr lang="en-US" altLang="en-US"/>
          </a:p>
        </p:txBody>
      </p:sp>
    </p:spTree>
    <p:extLst>
      <p:ext uri="{BB962C8B-B14F-4D97-AF65-F5344CB8AC3E}">
        <p14:creationId xmlns:p14="http://schemas.microsoft.com/office/powerpoint/2010/main" val="141280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8832-0B7C-DF75-A0BB-A5519A38FD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F520FF-63E0-59EC-9DD9-E5BC9363F929}"/>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BEE343-3EA2-9C93-577A-AA3B5825F000}"/>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F46F320-A7A3-168A-5AC8-94D667831A4E}"/>
              </a:ext>
            </a:extLst>
          </p:cNvPr>
          <p:cNvSpPr>
            <a:spLocks noGrp="1"/>
          </p:cNvSpPr>
          <p:nvPr>
            <p:ph type="dt" sz="half" idx="10"/>
          </p:nvPr>
        </p:nvSpPr>
        <p:spPr/>
        <p:txBody>
          <a:bodyPr/>
          <a:lstStyle/>
          <a:p>
            <a:pPr>
              <a:defRPr/>
            </a:pPr>
            <a:fld id="{DC8920AD-B5E8-B749-B2E1-16A49EB6152B}" type="datetimeFigureOut">
              <a:rPr lang="en-US" altLang="en-US" smtClean="0"/>
              <a:pPr>
                <a:defRPr/>
              </a:pPr>
              <a:t>11/8/2023</a:t>
            </a:fld>
            <a:endParaRPr lang="en-US" altLang="en-US"/>
          </a:p>
        </p:txBody>
      </p:sp>
      <p:sp>
        <p:nvSpPr>
          <p:cNvPr id="6" name="Footer Placeholder 5">
            <a:extLst>
              <a:ext uri="{FF2B5EF4-FFF2-40B4-BE49-F238E27FC236}">
                <a16:creationId xmlns:a16="http://schemas.microsoft.com/office/drawing/2014/main" id="{CA0411F1-424B-F492-1B8D-EC2FADB06D3D}"/>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7C406D15-6D3F-4CE6-C1D3-A260FD11E037}"/>
              </a:ext>
            </a:extLst>
          </p:cNvPr>
          <p:cNvSpPr>
            <a:spLocks noGrp="1"/>
          </p:cNvSpPr>
          <p:nvPr>
            <p:ph type="sldNum" sz="quarter" idx="12"/>
          </p:nvPr>
        </p:nvSpPr>
        <p:spPr/>
        <p:txBody>
          <a:bodyPr/>
          <a:lstStyle/>
          <a:p>
            <a:fld id="{58D63F23-03F5-FE44-A8C5-A8449F097B3D}" type="slidenum">
              <a:rPr lang="en-US" altLang="en-US" smtClean="0"/>
              <a:pPr/>
              <a:t>‹#›</a:t>
            </a:fld>
            <a:endParaRPr lang="en-US" altLang="en-US"/>
          </a:p>
        </p:txBody>
      </p:sp>
    </p:spTree>
    <p:extLst>
      <p:ext uri="{BB962C8B-B14F-4D97-AF65-F5344CB8AC3E}">
        <p14:creationId xmlns:p14="http://schemas.microsoft.com/office/powerpoint/2010/main" val="262055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9ED8A-5C31-A782-54CF-5FFAFA660506}"/>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53F416-3A35-A9C9-FCCE-41E7CC7F023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6E8E4EEE-2967-9A49-6E64-CECCA436DA0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4AB44A-E221-7547-B907-32AD9784832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F89B338-AE2E-F5F4-C5B3-061FA0E5C80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1626457-0DC0-CDFA-F560-B248D193427E}"/>
              </a:ext>
            </a:extLst>
          </p:cNvPr>
          <p:cNvSpPr>
            <a:spLocks noGrp="1"/>
          </p:cNvSpPr>
          <p:nvPr>
            <p:ph type="dt" sz="half" idx="10"/>
          </p:nvPr>
        </p:nvSpPr>
        <p:spPr/>
        <p:txBody>
          <a:bodyPr/>
          <a:lstStyle/>
          <a:p>
            <a:pPr>
              <a:defRPr/>
            </a:pPr>
            <a:fld id="{B7292EE8-610C-A64D-95C0-4795546F40C9}" type="datetimeFigureOut">
              <a:rPr lang="en-US" altLang="en-US" smtClean="0"/>
              <a:pPr>
                <a:defRPr/>
              </a:pPr>
              <a:t>11/8/2023</a:t>
            </a:fld>
            <a:endParaRPr lang="en-US" altLang="en-US"/>
          </a:p>
        </p:txBody>
      </p:sp>
      <p:sp>
        <p:nvSpPr>
          <p:cNvPr id="8" name="Footer Placeholder 7">
            <a:extLst>
              <a:ext uri="{FF2B5EF4-FFF2-40B4-BE49-F238E27FC236}">
                <a16:creationId xmlns:a16="http://schemas.microsoft.com/office/drawing/2014/main" id="{EEDA4B17-AB2E-B744-D60E-7F10564E69D2}"/>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C324A674-9448-534C-B3F2-17D1248A6247}"/>
              </a:ext>
            </a:extLst>
          </p:cNvPr>
          <p:cNvSpPr>
            <a:spLocks noGrp="1"/>
          </p:cNvSpPr>
          <p:nvPr>
            <p:ph type="sldNum" sz="quarter" idx="12"/>
          </p:nvPr>
        </p:nvSpPr>
        <p:spPr/>
        <p:txBody>
          <a:bodyPr/>
          <a:lstStyle/>
          <a:p>
            <a:fld id="{A8C4ED18-AF8C-BD47-88C5-23F231991F33}" type="slidenum">
              <a:rPr lang="en-US" altLang="en-US" smtClean="0"/>
              <a:pPr/>
              <a:t>‹#›</a:t>
            </a:fld>
            <a:endParaRPr lang="en-US" altLang="en-US"/>
          </a:p>
        </p:txBody>
      </p:sp>
    </p:spTree>
    <p:extLst>
      <p:ext uri="{BB962C8B-B14F-4D97-AF65-F5344CB8AC3E}">
        <p14:creationId xmlns:p14="http://schemas.microsoft.com/office/powerpoint/2010/main" val="2002013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6489-D3CD-9627-7D57-706D6B21DA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72034B-8CD7-4265-B23A-BD6AFCC182FB}"/>
              </a:ext>
            </a:extLst>
          </p:cNvPr>
          <p:cNvSpPr>
            <a:spLocks noGrp="1"/>
          </p:cNvSpPr>
          <p:nvPr>
            <p:ph type="dt" sz="half" idx="10"/>
          </p:nvPr>
        </p:nvSpPr>
        <p:spPr/>
        <p:txBody>
          <a:bodyPr/>
          <a:lstStyle/>
          <a:p>
            <a:pPr>
              <a:defRPr/>
            </a:pPr>
            <a:fld id="{C8E6BC1C-CDA1-B648-A782-C67BA8B1274D}" type="datetimeFigureOut">
              <a:rPr lang="en-US" altLang="en-US" smtClean="0"/>
              <a:pPr>
                <a:defRPr/>
              </a:pPr>
              <a:t>11/8/2023</a:t>
            </a:fld>
            <a:endParaRPr lang="en-US" altLang="en-US"/>
          </a:p>
        </p:txBody>
      </p:sp>
      <p:sp>
        <p:nvSpPr>
          <p:cNvPr id="4" name="Footer Placeholder 3">
            <a:extLst>
              <a:ext uri="{FF2B5EF4-FFF2-40B4-BE49-F238E27FC236}">
                <a16:creationId xmlns:a16="http://schemas.microsoft.com/office/drawing/2014/main" id="{79D8EF23-99C7-2B8D-BC64-6945E841D22C}"/>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BD05C60C-7C2B-A49C-9D0C-DA254C0EACE7}"/>
              </a:ext>
            </a:extLst>
          </p:cNvPr>
          <p:cNvSpPr>
            <a:spLocks noGrp="1"/>
          </p:cNvSpPr>
          <p:nvPr>
            <p:ph type="sldNum" sz="quarter" idx="12"/>
          </p:nvPr>
        </p:nvSpPr>
        <p:spPr/>
        <p:txBody>
          <a:bodyPr/>
          <a:lstStyle/>
          <a:p>
            <a:fld id="{71EC7050-4425-E047-BB48-C51BC3EAB7C9}" type="slidenum">
              <a:rPr lang="en-US" altLang="en-US" smtClean="0"/>
              <a:pPr/>
              <a:t>‹#›</a:t>
            </a:fld>
            <a:endParaRPr lang="en-US" altLang="en-US"/>
          </a:p>
        </p:txBody>
      </p:sp>
    </p:spTree>
    <p:extLst>
      <p:ext uri="{BB962C8B-B14F-4D97-AF65-F5344CB8AC3E}">
        <p14:creationId xmlns:p14="http://schemas.microsoft.com/office/powerpoint/2010/main" val="3597247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1F9F3B-59A1-BEC2-A7E3-A85DAFEBED7B}"/>
              </a:ext>
            </a:extLst>
          </p:cNvPr>
          <p:cNvSpPr>
            <a:spLocks noGrp="1"/>
          </p:cNvSpPr>
          <p:nvPr>
            <p:ph type="dt" sz="half" idx="10"/>
          </p:nvPr>
        </p:nvSpPr>
        <p:spPr/>
        <p:txBody>
          <a:bodyPr/>
          <a:lstStyle/>
          <a:p>
            <a:pPr>
              <a:defRPr/>
            </a:pPr>
            <a:fld id="{5818038E-1E87-AC41-9580-2DB5156DD0D8}" type="datetimeFigureOut">
              <a:rPr lang="en-US" altLang="en-US" smtClean="0"/>
              <a:pPr>
                <a:defRPr/>
              </a:pPr>
              <a:t>11/8/2023</a:t>
            </a:fld>
            <a:endParaRPr lang="en-US" altLang="en-US"/>
          </a:p>
        </p:txBody>
      </p:sp>
      <p:sp>
        <p:nvSpPr>
          <p:cNvPr id="3" name="Footer Placeholder 2">
            <a:extLst>
              <a:ext uri="{FF2B5EF4-FFF2-40B4-BE49-F238E27FC236}">
                <a16:creationId xmlns:a16="http://schemas.microsoft.com/office/drawing/2014/main" id="{92407D82-2986-E913-C2C6-E98C9C0F1F7C}"/>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3B0218F3-12B4-7E00-F9FD-C212615E8A8E}"/>
              </a:ext>
            </a:extLst>
          </p:cNvPr>
          <p:cNvSpPr>
            <a:spLocks noGrp="1"/>
          </p:cNvSpPr>
          <p:nvPr>
            <p:ph type="sldNum" sz="quarter" idx="12"/>
          </p:nvPr>
        </p:nvSpPr>
        <p:spPr/>
        <p:txBody>
          <a:bodyPr/>
          <a:lstStyle/>
          <a:p>
            <a:fld id="{47A6B3FF-2851-EE4D-885D-BF95270002C1}" type="slidenum">
              <a:rPr lang="en-US" altLang="en-US" smtClean="0"/>
              <a:pPr/>
              <a:t>‹#›</a:t>
            </a:fld>
            <a:endParaRPr lang="en-US" altLang="en-US"/>
          </a:p>
        </p:txBody>
      </p:sp>
    </p:spTree>
    <p:extLst>
      <p:ext uri="{BB962C8B-B14F-4D97-AF65-F5344CB8AC3E}">
        <p14:creationId xmlns:p14="http://schemas.microsoft.com/office/powerpoint/2010/main" val="508062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0752-5771-18AE-95D5-5480B48758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F0AE5AE-6F13-A4CB-3F1A-F595BADE9F2A}"/>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6EAF7-83E4-1A27-B78D-EB33259A716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AFA3CF3-5665-EDDD-721B-29F7FFB39436}"/>
              </a:ext>
            </a:extLst>
          </p:cNvPr>
          <p:cNvSpPr>
            <a:spLocks noGrp="1"/>
          </p:cNvSpPr>
          <p:nvPr>
            <p:ph type="dt" sz="half" idx="10"/>
          </p:nvPr>
        </p:nvSpPr>
        <p:spPr/>
        <p:txBody>
          <a:bodyPr/>
          <a:lstStyle/>
          <a:p>
            <a:pPr>
              <a:defRPr/>
            </a:pPr>
            <a:fld id="{7BC86448-FAEC-2646-B288-66B348D8F56F}" type="datetimeFigureOut">
              <a:rPr lang="en-US" altLang="en-US" smtClean="0"/>
              <a:pPr>
                <a:defRPr/>
              </a:pPr>
              <a:t>11/8/2023</a:t>
            </a:fld>
            <a:endParaRPr lang="en-US" altLang="en-US"/>
          </a:p>
        </p:txBody>
      </p:sp>
      <p:sp>
        <p:nvSpPr>
          <p:cNvPr id="6" name="Footer Placeholder 5">
            <a:extLst>
              <a:ext uri="{FF2B5EF4-FFF2-40B4-BE49-F238E27FC236}">
                <a16:creationId xmlns:a16="http://schemas.microsoft.com/office/drawing/2014/main" id="{04CA93A7-A6E3-BC55-9126-F320F523102A}"/>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35B76FD2-F2E4-7664-65BA-DD6B59EC6255}"/>
              </a:ext>
            </a:extLst>
          </p:cNvPr>
          <p:cNvSpPr>
            <a:spLocks noGrp="1"/>
          </p:cNvSpPr>
          <p:nvPr>
            <p:ph type="sldNum" sz="quarter" idx="12"/>
          </p:nvPr>
        </p:nvSpPr>
        <p:spPr/>
        <p:txBody>
          <a:bodyPr/>
          <a:lstStyle/>
          <a:p>
            <a:fld id="{B321A11C-3FF1-0241-9B79-0EE50F69A19E}" type="slidenum">
              <a:rPr lang="en-US" altLang="en-US" smtClean="0"/>
              <a:pPr/>
              <a:t>‹#›</a:t>
            </a:fld>
            <a:endParaRPr lang="en-US" altLang="en-US"/>
          </a:p>
        </p:txBody>
      </p:sp>
    </p:spTree>
    <p:extLst>
      <p:ext uri="{BB962C8B-B14F-4D97-AF65-F5344CB8AC3E}">
        <p14:creationId xmlns:p14="http://schemas.microsoft.com/office/powerpoint/2010/main" val="1536442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8178-81FC-F85F-AEDC-48E343334A69}"/>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8284A47-5EEF-20FB-EA06-78A9F051CF4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7F632C4E-E4C3-5D7E-CAD8-3527147A24B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EAC6BB8-6318-6DCC-610D-091E881DF37A}"/>
              </a:ext>
            </a:extLst>
          </p:cNvPr>
          <p:cNvSpPr>
            <a:spLocks noGrp="1"/>
          </p:cNvSpPr>
          <p:nvPr>
            <p:ph type="dt" sz="half" idx="10"/>
          </p:nvPr>
        </p:nvSpPr>
        <p:spPr/>
        <p:txBody>
          <a:bodyPr/>
          <a:lstStyle/>
          <a:p>
            <a:pPr>
              <a:defRPr/>
            </a:pPr>
            <a:fld id="{C9E83887-B1B4-0941-AF4C-D27917D09016}" type="datetimeFigureOut">
              <a:rPr lang="en-US" altLang="en-US" smtClean="0"/>
              <a:pPr>
                <a:defRPr/>
              </a:pPr>
              <a:t>11/8/2023</a:t>
            </a:fld>
            <a:endParaRPr lang="en-US" altLang="en-US"/>
          </a:p>
        </p:txBody>
      </p:sp>
      <p:sp>
        <p:nvSpPr>
          <p:cNvPr id="6" name="Footer Placeholder 5">
            <a:extLst>
              <a:ext uri="{FF2B5EF4-FFF2-40B4-BE49-F238E27FC236}">
                <a16:creationId xmlns:a16="http://schemas.microsoft.com/office/drawing/2014/main" id="{D02C5BB5-642E-7B5D-CE34-086F686879AC}"/>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65808857-8206-2A0E-4B80-7F4972F89FC0}"/>
              </a:ext>
            </a:extLst>
          </p:cNvPr>
          <p:cNvSpPr>
            <a:spLocks noGrp="1"/>
          </p:cNvSpPr>
          <p:nvPr>
            <p:ph type="sldNum" sz="quarter" idx="12"/>
          </p:nvPr>
        </p:nvSpPr>
        <p:spPr/>
        <p:txBody>
          <a:bodyPr/>
          <a:lstStyle/>
          <a:p>
            <a:fld id="{C3DB2F57-FACD-7D41-9A66-A0E664DF82A3}" type="slidenum">
              <a:rPr lang="en-US" altLang="en-US" smtClean="0"/>
              <a:pPr/>
              <a:t>‹#›</a:t>
            </a:fld>
            <a:endParaRPr lang="en-US" altLang="en-US"/>
          </a:p>
        </p:txBody>
      </p:sp>
    </p:spTree>
    <p:extLst>
      <p:ext uri="{BB962C8B-B14F-4D97-AF65-F5344CB8AC3E}">
        <p14:creationId xmlns:p14="http://schemas.microsoft.com/office/powerpoint/2010/main" val="3295189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D74B-3B27-0A4E-EAC4-BFC8A1940C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66902B-6D27-C4E1-BE36-6C5BFC22B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CE3FAB-0DC7-5AC5-741A-DBC8F3127BCC}"/>
              </a:ext>
            </a:extLst>
          </p:cNvPr>
          <p:cNvSpPr>
            <a:spLocks noGrp="1"/>
          </p:cNvSpPr>
          <p:nvPr>
            <p:ph type="dt" sz="half" idx="10"/>
          </p:nvPr>
        </p:nvSpPr>
        <p:spPr/>
        <p:txBody>
          <a:bodyPr/>
          <a:lstStyle/>
          <a:p>
            <a:pPr>
              <a:defRPr/>
            </a:pPr>
            <a:fld id="{5DEF143B-A3BD-794F-A3ED-E3775E739D89}"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35D570B7-8581-E736-F0D0-8A6DAABCC3CC}"/>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D0FA2627-0AAF-3248-A3AA-47DBD7B5251F}"/>
              </a:ext>
            </a:extLst>
          </p:cNvPr>
          <p:cNvSpPr>
            <a:spLocks noGrp="1"/>
          </p:cNvSpPr>
          <p:nvPr>
            <p:ph type="sldNum" sz="quarter" idx="12"/>
          </p:nvPr>
        </p:nvSpPr>
        <p:spPr/>
        <p:txBody>
          <a:bodyPr/>
          <a:lstStyle/>
          <a:p>
            <a:fld id="{391B7B46-A51F-324E-93DF-3DA004EA01A0}" type="slidenum">
              <a:rPr lang="en-US" altLang="en-US" smtClean="0"/>
              <a:pPr/>
              <a:t>‹#›</a:t>
            </a:fld>
            <a:endParaRPr lang="en-US" altLang="en-US"/>
          </a:p>
        </p:txBody>
      </p:sp>
    </p:spTree>
    <p:extLst>
      <p:ext uri="{BB962C8B-B14F-4D97-AF65-F5344CB8AC3E}">
        <p14:creationId xmlns:p14="http://schemas.microsoft.com/office/powerpoint/2010/main" val="2952816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C6ECF-F961-CFD0-7945-B2A3C9B9D18C}"/>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B2386F-B138-99DC-E67F-BF0F379D7F31}"/>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CD94A4-4426-73F0-3D1E-D23DE8E18DC5}"/>
              </a:ext>
            </a:extLst>
          </p:cNvPr>
          <p:cNvSpPr>
            <a:spLocks noGrp="1"/>
          </p:cNvSpPr>
          <p:nvPr>
            <p:ph type="dt" sz="half" idx="10"/>
          </p:nvPr>
        </p:nvSpPr>
        <p:spPr/>
        <p:txBody>
          <a:bodyPr/>
          <a:lstStyle/>
          <a:p>
            <a:pPr>
              <a:defRPr/>
            </a:pPr>
            <a:fld id="{C343FC87-53DB-3242-85FE-31D71FF9857B}"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2730F4C9-4B16-0461-4B5E-8F8D9BE0980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18D3962C-DFF0-68C1-B08C-BC5E2F636282}"/>
              </a:ext>
            </a:extLst>
          </p:cNvPr>
          <p:cNvSpPr>
            <a:spLocks noGrp="1"/>
          </p:cNvSpPr>
          <p:nvPr>
            <p:ph type="sldNum" sz="quarter" idx="12"/>
          </p:nvPr>
        </p:nvSpPr>
        <p:spPr/>
        <p:txBody>
          <a:bodyPr/>
          <a:lstStyle/>
          <a:p>
            <a:fld id="{87DAF1EC-F410-A149-9B97-EBC76CB25ADC}" type="slidenum">
              <a:rPr lang="en-US" altLang="en-US" smtClean="0"/>
              <a:pPr/>
              <a:t>‹#›</a:t>
            </a:fld>
            <a:endParaRPr lang="en-US" altLang="en-US"/>
          </a:p>
        </p:txBody>
      </p:sp>
    </p:spTree>
    <p:extLst>
      <p:ext uri="{BB962C8B-B14F-4D97-AF65-F5344CB8AC3E}">
        <p14:creationId xmlns:p14="http://schemas.microsoft.com/office/powerpoint/2010/main" val="2853063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977855-296C-4E6F-CC55-690ABBB147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459FD8-230A-DC53-B034-29548AAEDC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C789BA-D9C8-A866-5915-079903E48622}"/>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2115A1AC-21A3-F443-9199-AC9F321A91AE}" type="datetimeFigureOut">
              <a:rPr lang="en-US" altLang="en-US" smtClean="0"/>
              <a:pPr>
                <a:defRPr/>
              </a:pPr>
              <a:t>11/8/2023</a:t>
            </a:fld>
            <a:endParaRPr lang="en-US" altLang="en-US"/>
          </a:p>
        </p:txBody>
      </p:sp>
      <p:sp>
        <p:nvSpPr>
          <p:cNvPr id="5" name="Footer Placeholder 4">
            <a:extLst>
              <a:ext uri="{FF2B5EF4-FFF2-40B4-BE49-F238E27FC236}">
                <a16:creationId xmlns:a16="http://schemas.microsoft.com/office/drawing/2014/main" id="{02671D3D-EF56-CD03-FFF6-D3FB93B7212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713437FB-2CF1-718B-E752-7F84B3E7CDB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BD34E4B-DE79-434A-B776-363734E8DF48}" type="slidenum">
              <a:rPr lang="en-US" altLang="en-US" smtClean="0"/>
              <a:pPr/>
              <a:t>‹#›</a:t>
            </a:fld>
            <a:endParaRPr lang="en-US" altLang="en-US"/>
          </a:p>
        </p:txBody>
      </p:sp>
    </p:spTree>
    <p:extLst>
      <p:ext uri="{BB962C8B-B14F-4D97-AF65-F5344CB8AC3E}">
        <p14:creationId xmlns:p14="http://schemas.microsoft.com/office/powerpoint/2010/main" val="3810866094"/>
      </p:ext>
    </p:extLst>
  </p:cSld>
  <p:clrMap bg1="lt1" tx1="dk1" bg2="lt2" tx2="dk2" accent1="accent1" accent2="accent2" accent3="accent3" accent4="accent4" accent5="accent5" accent6="accent6" hlink="hlink" folHlink="folHlink"/>
  <p:sldLayoutIdLst>
    <p:sldLayoutId id="2147484287" r:id="rId1"/>
    <p:sldLayoutId id="2147484288" r:id="rId2"/>
    <p:sldLayoutId id="2147484289" r:id="rId3"/>
    <p:sldLayoutId id="2147484290" r:id="rId4"/>
    <p:sldLayoutId id="2147484291" r:id="rId5"/>
    <p:sldLayoutId id="2147484292" r:id="rId6"/>
    <p:sldLayoutId id="2147484293" r:id="rId7"/>
    <p:sldLayoutId id="2147484294" r:id="rId8"/>
    <p:sldLayoutId id="2147484295" r:id="rId9"/>
    <p:sldLayoutId id="2147484296" r:id="rId10"/>
    <p:sldLayoutId id="214748429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uwtsd.ac.uk/media/uwtsd-website/content-assets/documents/academic-office/misc-forms/REICoP-17-20-v3-Final.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mea01.safelinks.protection.outlook.com/?url=http%3A%2F%2Fuwtsd.ac.uk%2Flibrary%2Fresearch-data-management%2F&amp;data=02%7C01%7CC.Lohmann-hancock%40uwtsd.ac.uk%7C6c7fd2aa09ff4afeb4c008d6b1c88f0e%7C4e0f11f9046e45059cb8db2152311e21%7C0%7C0%7C636891874087776472&amp;sdata=BhFV1PTaJ7u%2FgPz20s0VNnkSy%2B1ZZW1GJv1k2YdOE0E%3D&amp;reserved=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532" name="Picture 22531" descr="Magnifying glass showing decling performance">
            <a:extLst>
              <a:ext uri="{FF2B5EF4-FFF2-40B4-BE49-F238E27FC236}">
                <a16:creationId xmlns:a16="http://schemas.microsoft.com/office/drawing/2014/main" id="{6DB37A0D-430A-CD03-2278-E8809EE20C43}"/>
              </a:ext>
            </a:extLst>
          </p:cNvPr>
          <p:cNvPicPr>
            <a:picLocks noChangeAspect="1"/>
          </p:cNvPicPr>
          <p:nvPr/>
        </p:nvPicPr>
        <p:blipFill rotWithShape="1">
          <a:blip r:embed="rId2">
            <a:alphaModFix amt="40000"/>
          </a:blip>
          <a:srcRect r="10999" b="-1"/>
          <a:stretch/>
        </p:blipFill>
        <p:spPr>
          <a:xfrm>
            <a:off x="20" y="10"/>
            <a:ext cx="9143980" cy="6857990"/>
          </a:xfrm>
          <a:prstGeom prst="rect">
            <a:avLst/>
          </a:prstGeom>
        </p:spPr>
      </p:pic>
      <p:sp>
        <p:nvSpPr>
          <p:cNvPr id="22529" name="Title 1">
            <a:extLst>
              <a:ext uri="{FF2B5EF4-FFF2-40B4-BE49-F238E27FC236}">
                <a16:creationId xmlns:a16="http://schemas.microsoft.com/office/drawing/2014/main" id="{21E4E198-E69C-6BEB-EE47-8782FCCA11D2}"/>
              </a:ext>
            </a:extLst>
          </p:cNvPr>
          <p:cNvSpPr>
            <a:spLocks noGrp="1"/>
          </p:cNvSpPr>
          <p:nvPr>
            <p:ph type="ctrTitle"/>
          </p:nvPr>
        </p:nvSpPr>
        <p:spPr>
          <a:xfrm>
            <a:off x="1941909" y="2514600"/>
            <a:ext cx="6686550" cy="2262781"/>
          </a:xfrm>
        </p:spPr>
        <p:txBody>
          <a:bodyPr rtlCol="0">
            <a:normAutofit/>
          </a:bodyPr>
          <a:lstStyle/>
          <a:p>
            <a:pPr>
              <a:defRPr/>
            </a:pPr>
            <a:r>
              <a:rPr lang="cy-GB" sz="5000" dirty="0">
                <a:ea typeface="ＭＳ Ｐゴシック" pitchFamily="6" charset="-128"/>
              </a:rPr>
              <a:t>Sicrhau cymeradwyaeth foesegol ar gyfer eich ymchwil</a:t>
            </a:r>
            <a:endParaRPr lang="cy-GB" sz="5000" dirty="0">
              <a:solidFill>
                <a:schemeClr val="tx1"/>
              </a:solidFill>
              <a:ea typeface="ＭＳ Ｐゴシック" pitchFamily="6" charset="-128"/>
            </a:endParaRPr>
          </a:p>
        </p:txBody>
      </p:sp>
      <p:sp>
        <p:nvSpPr>
          <p:cNvPr id="22530" name="Subtitle 2">
            <a:extLst>
              <a:ext uri="{FF2B5EF4-FFF2-40B4-BE49-F238E27FC236}">
                <a16:creationId xmlns:a16="http://schemas.microsoft.com/office/drawing/2014/main" id="{BE4DA8F2-9008-1D52-D175-D5FE0E9E79FD}"/>
              </a:ext>
            </a:extLst>
          </p:cNvPr>
          <p:cNvSpPr>
            <a:spLocks noGrp="1"/>
          </p:cNvSpPr>
          <p:nvPr>
            <p:ph type="subTitle" idx="1"/>
          </p:nvPr>
        </p:nvSpPr>
        <p:spPr>
          <a:xfrm>
            <a:off x="1941909" y="4777379"/>
            <a:ext cx="6686550" cy="1126283"/>
          </a:xfrm>
        </p:spPr>
        <p:txBody>
          <a:bodyPr rtlCol="0">
            <a:normAutofit/>
          </a:bodyPr>
          <a:lstStyle/>
          <a:p>
            <a:pPr>
              <a:spcBef>
                <a:spcPct val="0"/>
              </a:spcBef>
              <a:spcAft>
                <a:spcPts val="600"/>
              </a:spcAft>
              <a:defRPr/>
            </a:pPr>
            <a:r>
              <a:rPr lang="cy-GB" altLang="en-US" dirty="0">
                <a:ea typeface="MS PGothic" panose="020B0600070205080204" pitchFamily="34" charset="-128"/>
              </a:rPr>
              <a:t>Wythnos 5</a:t>
            </a:r>
          </a:p>
          <a:p>
            <a:pPr eaLnBrk="1" fontAlgn="auto" hangingPunct="1">
              <a:spcBef>
                <a:spcPct val="0"/>
              </a:spcBef>
              <a:spcAft>
                <a:spcPts val="600"/>
              </a:spcAft>
              <a:buFont typeface="Wingdings 3" charset="2"/>
              <a:buNone/>
              <a:defRPr/>
            </a:pPr>
            <a:r>
              <a:rPr lang="en-US" altLang="en-US" dirty="0">
                <a:ea typeface="MS PGothic" panose="020B0600070205080204" pitchFamily="34" charset="-128"/>
              </a:rPr>
              <a:t>Alison Connaughton</a:t>
            </a:r>
          </a:p>
        </p:txBody>
      </p:sp>
    </p:spTree>
  </p:cSld>
  <p:clrMapOvr>
    <a:overrideClrMapping bg1="dk1" tx1="lt1" bg2="dk2" tx2="lt2" accent1="accent1" accent2="accent2" accent3="accent3" accent4="accent4" accent5="accent5" accent6="accent6" hlink="hlink" folHlink="folHlink"/>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2529"/>
                                        </p:tgtEl>
                                        <p:attrNameLst>
                                          <p:attrName>style.visibility</p:attrName>
                                        </p:attrNameLst>
                                      </p:cBhvr>
                                      <p:to>
                                        <p:strVal val="visible"/>
                                      </p:to>
                                    </p:set>
                                    <p:animEffect transition="in" filter="fade">
                                      <p:cBhvr>
                                        <p:cTn id="7" dur="700"/>
                                        <p:tgtEl>
                                          <p:spTgt spid="2252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22530">
                                            <p:txEl>
                                              <p:pRg st="0" end="0"/>
                                            </p:txEl>
                                          </p:spTgt>
                                        </p:tgtEl>
                                        <p:attrNameLst>
                                          <p:attrName>style.visibility</p:attrName>
                                        </p:attrNameLst>
                                      </p:cBhvr>
                                      <p:to>
                                        <p:strVal val="visible"/>
                                      </p:to>
                                    </p:set>
                                    <p:animEffect transition="in" filter="fade">
                                      <p:cBhvr>
                                        <p:cTn id="10" dur="700"/>
                                        <p:tgtEl>
                                          <p:spTgt spid="2253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22530">
                                            <p:txEl>
                                              <p:pRg st="1" end="1"/>
                                            </p:txEl>
                                          </p:spTgt>
                                        </p:tgtEl>
                                        <p:attrNameLst>
                                          <p:attrName>style.visibility</p:attrName>
                                        </p:attrNameLst>
                                      </p:cBhvr>
                                      <p:to>
                                        <p:strVal val="visible"/>
                                      </p:to>
                                    </p:set>
                                    <p:animEffect transition="in" filter="fade">
                                      <p:cBhvr>
                                        <p:cTn id="15" dur="700"/>
                                        <p:tgtEl>
                                          <p:spTgt spid="2253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9" grpId="0"/>
      <p:bldP spid="2253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CF0FB54-D230-C15B-3922-9C7A48F94D48}"/>
              </a:ext>
            </a:extLst>
          </p:cNvPr>
          <p:cNvSpPr>
            <a:spLocks noGrp="1"/>
          </p:cNvSpPr>
          <p:nvPr>
            <p:ph type="title"/>
          </p:nvPr>
        </p:nvSpPr>
        <p:spPr>
          <a:xfrm>
            <a:off x="4779195" y="0"/>
            <a:ext cx="3766137" cy="1280890"/>
          </a:xfrm>
        </p:spPr>
        <p:txBody>
          <a:bodyPr>
            <a:normAutofit/>
          </a:bodyPr>
          <a:lstStyle/>
          <a:p>
            <a:r>
              <a:rPr lang="pt-BR" altLang="en-US" dirty="0"/>
              <a:t>Gweler wythnos 5 ar Moodle</a:t>
            </a:r>
            <a:endParaRPr lang="en-GB" altLang="en-US" dirty="0"/>
          </a:p>
        </p:txBody>
      </p:sp>
      <p:sp>
        <p:nvSpPr>
          <p:cNvPr id="19459" name="Content Placeholder 2">
            <a:extLst>
              <a:ext uri="{FF2B5EF4-FFF2-40B4-BE49-F238E27FC236}">
                <a16:creationId xmlns:a16="http://schemas.microsoft.com/office/drawing/2014/main" id="{81C226DD-5523-BE6D-8F83-0CF4C4C8B44B}"/>
              </a:ext>
            </a:extLst>
          </p:cNvPr>
          <p:cNvSpPr>
            <a:spLocks noGrp="1"/>
          </p:cNvSpPr>
          <p:nvPr>
            <p:ph idx="1"/>
          </p:nvPr>
        </p:nvSpPr>
        <p:spPr>
          <a:xfrm>
            <a:off x="3907604" y="1280890"/>
            <a:ext cx="4637728" cy="4719653"/>
          </a:xfrm>
        </p:spPr>
        <p:txBody>
          <a:bodyPr>
            <a:noAutofit/>
          </a:bodyPr>
          <a:lstStyle/>
          <a:p>
            <a:r>
              <a:rPr lang="cy-GB" altLang="en-US" sz="1600" dirty="0"/>
              <a:t>Darllenwch drwy </a:t>
            </a:r>
            <a:r>
              <a:rPr lang="cy-GB" altLang="en-US" sz="1600" dirty="0" err="1"/>
              <a:t>god</a:t>
            </a:r>
            <a:r>
              <a:rPr lang="cy-GB" altLang="en-US" sz="1600" dirty="0"/>
              <a:t> ymarfer moeseg </a:t>
            </a:r>
            <a:r>
              <a:rPr lang="cy-GB" altLang="en-US" sz="1600" dirty="0" err="1"/>
              <a:t>integredd</a:t>
            </a:r>
            <a:r>
              <a:rPr lang="cy-GB" altLang="en-US" sz="1600" dirty="0"/>
              <a:t> ymchwil Y Drindod Dewi Sant</a:t>
            </a:r>
          </a:p>
          <a:p>
            <a:r>
              <a:rPr lang="cy-GB" altLang="en-US" sz="1600" dirty="0"/>
              <a:t>Hefyd, darllenwch y canllawiau moesegol sydd agosaf at eich maes pwnc eich hun…</a:t>
            </a:r>
          </a:p>
          <a:p>
            <a:pPr lvl="1"/>
            <a:r>
              <a:rPr lang="cy-GB" altLang="en-US" sz="1600" dirty="0"/>
              <a:t>Cymdeithas Ymchwil Addysgol Prydain (BERA)</a:t>
            </a:r>
          </a:p>
          <a:p>
            <a:pPr lvl="2"/>
            <a:r>
              <a:rPr lang="cy-GB" altLang="en-US" sz="1600" dirty="0"/>
              <a:t>Y gynulleidfa arfaethedig ar gyfer y canllawiau hyn yw unrhyw un sy'n gwneud ymchwil addysgol – boed yn bobl y mae eu disgrifiad swydd yn cynnwys ymchwil, neu eraill sydd, am amrywiaeth o resymau (gan gynnwys astudio ar gyfer cymhwyster neu sydd â'r bwriad o wella ymarfer), yn cynnal ymchwil yn y maes. </a:t>
            </a:r>
            <a:r>
              <a:rPr lang="cy-GB" altLang="en-US" sz="1600" b="1" dirty="0"/>
              <a:t>Mae hyn yn cynnwys ymchwilwyr annibynnol a'r rhai sydd wedi'u lleoli mewn sefydliadau addysgol o unrhyw fath (gan gynnwys ond heb fod yn gyfyngedig i leoliadau'r blynyddoedd cynnar, ysgolion, colegau a phrifysgolion).</a:t>
            </a:r>
          </a:p>
          <a:p>
            <a:pPr lvl="1"/>
            <a:r>
              <a:rPr lang="cy-GB" altLang="en-US" sz="1600" dirty="0" err="1"/>
              <a:t>AfN</a:t>
            </a:r>
            <a:r>
              <a:rPr lang="cy-GB" altLang="en-US" sz="1600" dirty="0"/>
              <a:t> (t. 16 yn benodol)</a:t>
            </a:r>
          </a:p>
          <a:p>
            <a:pPr lvl="1">
              <a:lnSpc>
                <a:spcPct val="90000"/>
              </a:lnSpc>
            </a:pPr>
            <a:r>
              <a:rPr lang="cy-GB" altLang="en-US" sz="1600" dirty="0"/>
              <a:t>BASES</a:t>
            </a:r>
          </a:p>
          <a:p>
            <a:pPr lvl="1"/>
            <a:r>
              <a:rPr lang="cy-GB" altLang="en-US" sz="1600" dirty="0"/>
              <a:t>SET – Cymdeithas y Therapyddion Chwaraeon. </a:t>
            </a:r>
          </a:p>
        </p:txBody>
      </p:sp>
      <p:pic>
        <p:nvPicPr>
          <p:cNvPr id="19461" name="Picture 19460" descr="Abstract blurred public library with bookshelves">
            <a:extLst>
              <a:ext uri="{FF2B5EF4-FFF2-40B4-BE49-F238E27FC236}">
                <a16:creationId xmlns:a16="http://schemas.microsoft.com/office/drawing/2014/main" id="{2C44E96C-7442-463B-A62A-EF9DCB63CCE6}"/>
              </a:ext>
            </a:extLst>
          </p:cNvPr>
          <p:cNvPicPr>
            <a:picLocks noChangeAspect="1"/>
          </p:cNvPicPr>
          <p:nvPr/>
        </p:nvPicPr>
        <p:blipFill rotWithShape="1">
          <a:blip r:embed="rId2"/>
          <a:srcRect l="21781" r="44120" b="-2"/>
          <a:stretch/>
        </p:blipFill>
        <p:spPr>
          <a:xfrm>
            <a:off x="-1166" y="1731"/>
            <a:ext cx="35033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0" name="Rectangle 2048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954B532A-6482-6460-8815-7D89CE21D6C8}"/>
              </a:ext>
            </a:extLst>
          </p:cNvPr>
          <p:cNvSpPr>
            <a:spLocks noGrp="1"/>
          </p:cNvSpPr>
          <p:nvPr>
            <p:ph type="title"/>
          </p:nvPr>
        </p:nvSpPr>
        <p:spPr>
          <a:xfrm>
            <a:off x="4885341" y="365125"/>
            <a:ext cx="3630007" cy="1807305"/>
          </a:xfrm>
        </p:spPr>
        <p:txBody>
          <a:bodyPr>
            <a:normAutofit/>
          </a:bodyPr>
          <a:lstStyle/>
          <a:p>
            <a:r>
              <a:rPr lang="cy-GB" altLang="en-US" dirty="0"/>
              <a:t>Ffurflen Moeseg</a:t>
            </a:r>
          </a:p>
        </p:txBody>
      </p:sp>
      <p:pic>
        <p:nvPicPr>
          <p:cNvPr id="20485" name="Picture 20484" descr="Pen placed on top of a signature line">
            <a:extLst>
              <a:ext uri="{FF2B5EF4-FFF2-40B4-BE49-F238E27FC236}">
                <a16:creationId xmlns:a16="http://schemas.microsoft.com/office/drawing/2014/main" id="{BC4EA729-D95A-8F1E-6E7C-C6BF0EC6A0C8}"/>
              </a:ext>
            </a:extLst>
          </p:cNvPr>
          <p:cNvPicPr>
            <a:picLocks noChangeAspect="1"/>
          </p:cNvPicPr>
          <p:nvPr/>
        </p:nvPicPr>
        <p:blipFill rotWithShape="1">
          <a:blip r:embed="rId2"/>
          <a:srcRect l="52618" r="2731" b="-1"/>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483" name="Content Placeholder 2">
            <a:extLst>
              <a:ext uri="{FF2B5EF4-FFF2-40B4-BE49-F238E27FC236}">
                <a16:creationId xmlns:a16="http://schemas.microsoft.com/office/drawing/2014/main" id="{C1EECA19-76FE-5BB9-7DBD-F35A8D724015}"/>
              </a:ext>
            </a:extLst>
          </p:cNvPr>
          <p:cNvSpPr>
            <a:spLocks noGrp="1"/>
          </p:cNvSpPr>
          <p:nvPr>
            <p:ph idx="1"/>
          </p:nvPr>
        </p:nvSpPr>
        <p:spPr>
          <a:xfrm>
            <a:off x="4233187" y="1934475"/>
            <a:ext cx="5002301" cy="4490667"/>
          </a:xfrm>
        </p:spPr>
        <p:txBody>
          <a:bodyPr>
            <a:normAutofit/>
          </a:bodyPr>
          <a:lstStyle/>
          <a:p>
            <a:pPr eaLnBrk="1" hangingPunct="1"/>
            <a:endParaRPr lang="en-US" altLang="en-US" sz="1600" dirty="0"/>
          </a:p>
          <a:p>
            <a:r>
              <a:rPr lang="cy-GB" altLang="en-US" sz="1600" dirty="0"/>
              <a:t>Byddwch yn cwblhau'r ffurflenni moeseg yn y man</a:t>
            </a:r>
          </a:p>
          <a:p>
            <a:r>
              <a:rPr lang="cy-GB" altLang="en-US" sz="1600" dirty="0"/>
              <a:t>Tudalennau o wybodaeth i'w cwblhau</a:t>
            </a:r>
          </a:p>
          <a:p>
            <a:pPr lvl="1"/>
            <a:r>
              <a:rPr lang="cy-GB" altLang="en-US" sz="1600" dirty="0"/>
              <a:t>Fersiwn ddiweddaraf o'r ffurflen – rhai newidiadau</a:t>
            </a:r>
          </a:p>
          <a:p>
            <a:r>
              <a:rPr lang="cy-GB" altLang="en-US" sz="1600" dirty="0"/>
              <a:t>Pam trafferthu?! Gorfodol</a:t>
            </a:r>
          </a:p>
          <a:p>
            <a:pPr lvl="1"/>
            <a:r>
              <a:rPr lang="cy-GB" altLang="en-US" sz="1600" dirty="0"/>
              <a:t>Hefyd…</a:t>
            </a:r>
          </a:p>
          <a:p>
            <a:r>
              <a:rPr lang="cy-GB" altLang="en-US" sz="1600" dirty="0"/>
              <a:t>Bydd unrhyw beth rydych chi'n ei ystyried nawr yn helpu i gwblhau methodoleg, rhesymeg, dadansoddi data, gwybodaeth cyfranogwr ymhlith pethau eraill.</a:t>
            </a:r>
          </a:p>
          <a:p>
            <a:r>
              <a:rPr lang="cy-GB" altLang="en-US" sz="1600" dirty="0"/>
              <a:t>Cyfiawnhad dros bopeth</a:t>
            </a:r>
            <a:r>
              <a:rPr lang="en-US" altLang="en-US" sz="1600" dirty="0"/>
              <a:t>!</a:t>
            </a:r>
          </a:p>
          <a:p>
            <a:pPr eaLnBrk="1" hangingPunct="1"/>
            <a:endParaRPr lang="en-US" altLang="en-US" sz="1600"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C3689237-68E0-F3AB-6BE9-4A44E14AAC55}"/>
              </a:ext>
            </a:extLst>
          </p:cNvPr>
          <p:cNvSpPr>
            <a:spLocks noGrp="1"/>
          </p:cNvSpPr>
          <p:nvPr>
            <p:ph type="title"/>
          </p:nvPr>
        </p:nvSpPr>
        <p:spPr>
          <a:xfrm>
            <a:off x="4885341" y="365125"/>
            <a:ext cx="3630007" cy="1807305"/>
          </a:xfrm>
        </p:spPr>
        <p:txBody>
          <a:bodyPr>
            <a:normAutofit/>
          </a:bodyPr>
          <a:lstStyle/>
          <a:p>
            <a:r>
              <a:rPr lang="cy-GB" altLang="en-US" dirty="0"/>
              <a:t>O ran eich prosiect, meddyliwch am y canlynol</a:t>
            </a:r>
            <a:r>
              <a:rPr lang="en-US" altLang="en-US" dirty="0"/>
              <a:t>:…</a:t>
            </a:r>
          </a:p>
        </p:txBody>
      </p:sp>
      <p:pic>
        <p:nvPicPr>
          <p:cNvPr id="21509" name="Picture 21508" descr="Light bulb on yellow background with sketched light beams and cord">
            <a:extLst>
              <a:ext uri="{FF2B5EF4-FFF2-40B4-BE49-F238E27FC236}">
                <a16:creationId xmlns:a16="http://schemas.microsoft.com/office/drawing/2014/main" id="{D69C6CDF-3800-9108-375C-6AA28A2CA62B}"/>
              </a:ext>
            </a:extLst>
          </p:cNvPr>
          <p:cNvPicPr>
            <a:picLocks noChangeAspect="1"/>
          </p:cNvPicPr>
          <p:nvPr/>
        </p:nvPicPr>
        <p:blipFill rotWithShape="1">
          <a:blip r:embed="rId2"/>
          <a:srcRect l="51560" r="7302"/>
          <a:stretch/>
        </p:blipFill>
        <p:spPr>
          <a:xfrm>
            <a:off x="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1507" name="Content Placeholder 2">
            <a:extLst>
              <a:ext uri="{FF2B5EF4-FFF2-40B4-BE49-F238E27FC236}">
                <a16:creationId xmlns:a16="http://schemas.microsoft.com/office/drawing/2014/main" id="{47863A3C-13B8-BED6-63B3-D7EFCE65675F}"/>
              </a:ext>
            </a:extLst>
          </p:cNvPr>
          <p:cNvSpPr>
            <a:spLocks noGrp="1"/>
          </p:cNvSpPr>
          <p:nvPr>
            <p:ph idx="1"/>
          </p:nvPr>
        </p:nvSpPr>
        <p:spPr>
          <a:xfrm>
            <a:off x="4476997" y="2333296"/>
            <a:ext cx="4381995" cy="4524703"/>
          </a:xfrm>
        </p:spPr>
        <p:txBody>
          <a:bodyPr>
            <a:normAutofit lnSpcReduction="10000"/>
          </a:bodyPr>
          <a:lstStyle/>
          <a:p>
            <a:r>
              <a:rPr lang="fi-FI" altLang="en-US" sz="1800" dirty="0"/>
              <a:t>Beth maen nhw'n ei olygu</a:t>
            </a:r>
            <a:r>
              <a:rPr lang="en-US" altLang="en-US" sz="1800" dirty="0"/>
              <a:t>? </a:t>
            </a:r>
          </a:p>
          <a:p>
            <a:pPr lvl="1"/>
            <a:r>
              <a:rPr lang="cy-GB" altLang="en-US" dirty="0"/>
              <a:t>Cyfrinachedd – data cleientiaid - cyfweliadau – Dienw ddim yn Gyfrinachol</a:t>
            </a:r>
          </a:p>
          <a:p>
            <a:pPr lvl="1"/>
            <a:r>
              <a:rPr lang="cy-GB" altLang="en-US" dirty="0"/>
              <a:t>Yn ddienw – heb ddatgelu pwy ydyn nhw (ac eithrio sefyllfaoedd eithafol)</a:t>
            </a:r>
          </a:p>
          <a:p>
            <a:pPr lvl="1"/>
            <a:r>
              <a:rPr lang="cy-GB" altLang="en-US" dirty="0"/>
              <a:t>Caniatáu / cydsynio gwybodus</a:t>
            </a:r>
          </a:p>
          <a:p>
            <a:pPr lvl="1"/>
            <a:r>
              <a:rPr lang="cy-GB" altLang="en-US" dirty="0"/>
              <a:t>Twyll</a:t>
            </a:r>
          </a:p>
          <a:p>
            <a:pPr lvl="1"/>
            <a:r>
              <a:rPr lang="cy-GB" altLang="en-US" dirty="0" err="1"/>
              <a:t>Dadfriffio</a:t>
            </a:r>
            <a:r>
              <a:rPr lang="cy-GB" altLang="en-US" dirty="0"/>
              <a:t> – rhoi gwybod i gyfranogwyr a'u dychwelyd i'w cyflwr cyn y prawf.</a:t>
            </a:r>
          </a:p>
          <a:p>
            <a:pPr lvl="1"/>
            <a:r>
              <a:rPr lang="cy-GB" altLang="en-US" dirty="0"/>
              <a:t>Hawl cyfranogwyr i dynnu'n ôl o'r astudiaeth</a:t>
            </a:r>
          </a:p>
          <a:p>
            <a:pPr lvl="1"/>
            <a:r>
              <a:rPr lang="cy-GB" altLang="en-US" dirty="0"/>
              <a:t>Pŵer yr ymchwilydd – athro / darlithydd / cyflogwr</a:t>
            </a:r>
          </a:p>
          <a:p>
            <a:r>
              <a:rPr lang="cy-GB" altLang="en-US" dirty="0"/>
              <a:t>Pa rai sy'n berthnasol i'ch astudiaeth</a:t>
            </a:r>
            <a:r>
              <a:rPr lang="en-US" altLang="en-US" dirty="0"/>
              <a:t>?</a:t>
            </a:r>
          </a:p>
          <a:p>
            <a:pPr lvl="1" eaLnBrk="1" hangingPunct="1"/>
            <a:endParaRPr lang="en-US" altLang="en-US" sz="1400" dirty="0"/>
          </a:p>
          <a:p>
            <a:pPr lvl="1" eaLnBrk="1" hangingPunct="1"/>
            <a:endParaRPr lang="en-US" alt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47C7378-36FB-0355-0BA7-1862B37C0994}"/>
              </a:ext>
            </a:extLst>
          </p:cNvPr>
          <p:cNvSpPr>
            <a:spLocks noGrp="1"/>
          </p:cNvSpPr>
          <p:nvPr>
            <p:ph type="title"/>
          </p:nvPr>
        </p:nvSpPr>
        <p:spPr>
          <a:xfrm>
            <a:off x="766763" y="188913"/>
            <a:ext cx="8609012" cy="868362"/>
          </a:xfrm>
        </p:spPr>
        <p:txBody>
          <a:bodyPr rtlCol="0">
            <a:normAutofit fontScale="90000"/>
          </a:bodyPr>
          <a:lstStyle/>
          <a:p>
            <a:pPr>
              <a:defRPr/>
            </a:pPr>
            <a:r>
              <a:rPr lang="cy-GB" altLang="en-US" b="1" i="1" dirty="0">
                <a:solidFill>
                  <a:schemeClr val="tx1">
                    <a:lumMod val="85000"/>
                    <a:lumOff val="15000"/>
                  </a:schemeClr>
                </a:solidFill>
              </a:rPr>
              <a:t>Adran A: Manylion y myfyrwyr a’r pwnc</a:t>
            </a:r>
            <a:r>
              <a:rPr lang="en-GB" altLang="en-US" dirty="0">
                <a:solidFill>
                  <a:schemeClr val="tx1">
                    <a:lumMod val="85000"/>
                    <a:lumOff val="15000"/>
                  </a:schemeClr>
                </a:solidFill>
              </a:rPr>
              <a:t>.</a:t>
            </a:r>
            <a:br>
              <a:rPr lang="en-GB" altLang="en-US" dirty="0">
                <a:solidFill>
                  <a:schemeClr val="tx1">
                    <a:lumMod val="85000"/>
                    <a:lumOff val="15000"/>
                  </a:schemeClr>
                </a:solidFill>
              </a:rPr>
            </a:br>
            <a:endParaRPr lang="en-GB" altLang="en-US" dirty="0">
              <a:solidFill>
                <a:schemeClr val="tx1">
                  <a:lumMod val="85000"/>
                  <a:lumOff val="15000"/>
                </a:schemeClr>
              </a:solidFill>
            </a:endParaRPr>
          </a:p>
        </p:txBody>
      </p:sp>
      <p:pic>
        <p:nvPicPr>
          <p:cNvPr id="22531" name="Content Placeholder 3">
            <a:extLst>
              <a:ext uri="{FF2B5EF4-FFF2-40B4-BE49-F238E27FC236}">
                <a16:creationId xmlns:a16="http://schemas.microsoft.com/office/drawing/2014/main" id="{C7C3CC70-0B2C-B30A-F043-5F6FB0732BF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35050" y="1057275"/>
            <a:ext cx="7526338" cy="53340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9428B28-8333-81CF-D372-3DCB13BB0A22}"/>
              </a:ext>
            </a:extLst>
          </p:cNvPr>
          <p:cNvSpPr>
            <a:spLocks noGrp="1"/>
          </p:cNvSpPr>
          <p:nvPr>
            <p:ph type="title"/>
          </p:nvPr>
        </p:nvSpPr>
        <p:spPr>
          <a:xfrm>
            <a:off x="1041812" y="1292431"/>
            <a:ext cx="7313613" cy="866775"/>
          </a:xfrm>
        </p:spPr>
        <p:txBody>
          <a:bodyPr rtlCol="0">
            <a:normAutofit fontScale="90000"/>
          </a:bodyPr>
          <a:lstStyle/>
          <a:p>
            <a:pPr>
              <a:defRPr/>
            </a:pPr>
            <a:r>
              <a:rPr lang="cy-GB" altLang="en-US" dirty="0">
                <a:solidFill>
                  <a:schemeClr val="tx1">
                    <a:lumMod val="85000"/>
                    <a:lumOff val="15000"/>
                  </a:schemeClr>
                </a:solidFill>
              </a:rPr>
              <a:t>Adran B: Arall – Enw'r goruchwyliwr. </a:t>
            </a:r>
            <a:br>
              <a:rPr lang="cy-GB" altLang="en-US" dirty="0">
                <a:solidFill>
                  <a:schemeClr val="tx1">
                    <a:lumMod val="85000"/>
                    <a:lumOff val="15000"/>
                  </a:schemeClr>
                </a:solidFill>
              </a:rPr>
            </a:br>
            <a:r>
              <a:rPr lang="cy-GB" altLang="en-US" dirty="0">
                <a:solidFill>
                  <a:schemeClr val="tx1">
                    <a:lumMod val="85000"/>
                    <a:lumOff val="15000"/>
                  </a:schemeClr>
                </a:solidFill>
              </a:rPr>
              <a:t>Adran C: Cyfeiriwch at 1 – Ar </a:t>
            </a:r>
            <a:r>
              <a:rPr lang="cy-GB" altLang="en-US" dirty="0" err="1">
                <a:solidFill>
                  <a:schemeClr val="tx1">
                    <a:lumMod val="85000"/>
                    <a:lumOff val="15000"/>
                  </a:schemeClr>
                </a:solidFill>
              </a:rPr>
              <a:t>Moodle</a:t>
            </a:r>
            <a:r>
              <a:rPr lang="cy-GB" altLang="en-US" dirty="0">
                <a:solidFill>
                  <a:schemeClr val="tx1">
                    <a:lumMod val="85000"/>
                    <a:lumOff val="15000"/>
                  </a:schemeClr>
                </a:solidFill>
              </a:rPr>
              <a:t> (ynghyd â’r ddolen isod</a:t>
            </a:r>
            <a:r>
              <a:rPr lang="en-GB" altLang="en-US" dirty="0">
                <a:solidFill>
                  <a:schemeClr val="tx1">
                    <a:lumMod val="85000"/>
                    <a:lumOff val="15000"/>
                  </a:schemeClr>
                </a:solidFill>
              </a:rPr>
              <a:t>).</a:t>
            </a:r>
            <a:br>
              <a:rPr lang="en-GB" altLang="en-US" sz="2800" dirty="0">
                <a:solidFill>
                  <a:schemeClr val="tx1">
                    <a:lumMod val="85000"/>
                    <a:lumOff val="15000"/>
                  </a:schemeClr>
                </a:solidFill>
              </a:rPr>
            </a:br>
            <a:r>
              <a:rPr lang="en-GB" altLang="en-US" sz="1800" dirty="0">
                <a:solidFill>
                  <a:schemeClr val="tx1">
                    <a:lumMod val="85000"/>
                    <a:lumOff val="15000"/>
                  </a:schemeClr>
                </a:solidFill>
                <a:hlinkClick r:id="rId2"/>
              </a:rPr>
              <a:t>https://www.uwtsd.ac.uk/media/uwtsd-website/content-assets/documents/academic-office/misc-forms/REICoP-17-20-v3-Final.pdf</a:t>
            </a:r>
            <a:br>
              <a:rPr lang="en-GB" altLang="en-US" sz="1800" dirty="0">
                <a:solidFill>
                  <a:schemeClr val="tx1">
                    <a:lumMod val="85000"/>
                    <a:lumOff val="15000"/>
                  </a:schemeClr>
                </a:solidFill>
              </a:rPr>
            </a:br>
            <a:r>
              <a:rPr lang="en-GB" altLang="en-US" sz="2800" dirty="0">
                <a:solidFill>
                  <a:schemeClr val="tx1">
                    <a:lumMod val="85000"/>
                    <a:lumOff val="15000"/>
                  </a:schemeClr>
                </a:solidFill>
              </a:rPr>
              <a:t> </a:t>
            </a:r>
          </a:p>
        </p:txBody>
      </p:sp>
      <p:pic>
        <p:nvPicPr>
          <p:cNvPr id="23555" name="Content Placeholder 3">
            <a:extLst>
              <a:ext uri="{FF2B5EF4-FFF2-40B4-BE49-F238E27FC236}">
                <a16:creationId xmlns:a16="http://schemas.microsoft.com/office/drawing/2014/main" id="{89443BFF-7D77-F1AF-0E6D-CFD44C1620D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785813" y="3001963"/>
            <a:ext cx="8097837" cy="37782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E8AB0FE-F944-3FDC-CBB3-37C6456E52D1}"/>
              </a:ext>
            </a:extLst>
          </p:cNvPr>
          <p:cNvSpPr>
            <a:spLocks noGrp="1"/>
          </p:cNvSpPr>
          <p:nvPr>
            <p:ph type="title"/>
          </p:nvPr>
        </p:nvSpPr>
        <p:spPr>
          <a:xfrm>
            <a:off x="868363" y="731796"/>
            <a:ext cx="7943850" cy="1281112"/>
          </a:xfrm>
        </p:spPr>
        <p:txBody>
          <a:bodyPr/>
          <a:lstStyle/>
          <a:p>
            <a:r>
              <a:rPr lang="sv-SE" altLang="en-US" dirty="0"/>
              <a:t>Adran D: Fel arfer 'na' ar gyfer astudiaethau israddedig</a:t>
            </a:r>
            <a:r>
              <a:rPr lang="en-GB" altLang="en-US" dirty="0"/>
              <a:t>.</a:t>
            </a:r>
          </a:p>
        </p:txBody>
      </p:sp>
      <p:pic>
        <p:nvPicPr>
          <p:cNvPr id="24579" name="Content Placeholder 3">
            <a:extLst>
              <a:ext uri="{FF2B5EF4-FFF2-40B4-BE49-F238E27FC236}">
                <a16:creationId xmlns:a16="http://schemas.microsoft.com/office/drawing/2014/main" id="{043A18D4-0390-ED3A-BAEB-7CF5CD11F89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68363" y="2133600"/>
            <a:ext cx="7878762" cy="460851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9F1273A-03E2-C3A7-FFE1-6DAD21170DB6}"/>
              </a:ext>
            </a:extLst>
          </p:cNvPr>
          <p:cNvSpPr>
            <a:spLocks noGrp="1"/>
          </p:cNvSpPr>
          <p:nvPr>
            <p:ph type="title"/>
          </p:nvPr>
        </p:nvSpPr>
        <p:spPr>
          <a:xfrm>
            <a:off x="1064429" y="863456"/>
            <a:ext cx="7731125" cy="868362"/>
          </a:xfrm>
        </p:spPr>
        <p:txBody>
          <a:bodyPr rtlCol="0">
            <a:normAutofit fontScale="90000"/>
          </a:bodyPr>
          <a:lstStyle/>
          <a:p>
            <a:pPr>
              <a:defRPr/>
            </a:pPr>
            <a:r>
              <a:rPr lang="cy-GB" altLang="en-US" sz="3200" dirty="0">
                <a:solidFill>
                  <a:schemeClr val="tx1">
                    <a:lumMod val="85000"/>
                    <a:lumOff val="15000"/>
                  </a:schemeClr>
                </a:solidFill>
              </a:rPr>
              <a:t>Adran E: O’r cynnig wedi'i farcio a'i ddiwygio Ymgynghorwch â'ch goruchwyliwr ynghylch yr adran hon</a:t>
            </a:r>
            <a:r>
              <a:rPr lang="en-GB" altLang="en-US" sz="3200" dirty="0">
                <a:solidFill>
                  <a:schemeClr val="tx1">
                    <a:lumMod val="85000"/>
                    <a:lumOff val="15000"/>
                  </a:schemeClr>
                </a:solidFill>
              </a:rPr>
              <a:t>. </a:t>
            </a:r>
          </a:p>
        </p:txBody>
      </p:sp>
      <p:pic>
        <p:nvPicPr>
          <p:cNvPr id="25603" name="Content Placeholder 3">
            <a:extLst>
              <a:ext uri="{FF2B5EF4-FFF2-40B4-BE49-F238E27FC236}">
                <a16:creationId xmlns:a16="http://schemas.microsoft.com/office/drawing/2014/main" id="{0DF63EFC-3869-D610-C1DF-985BDACD878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92150" y="2147888"/>
            <a:ext cx="8239125" cy="440055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635" name="Rectangle 2663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0CF1EED3-8373-716B-76EA-3684C9ECC6A1}"/>
              </a:ext>
            </a:extLst>
          </p:cNvPr>
          <p:cNvSpPr>
            <a:spLocks noGrp="1"/>
          </p:cNvSpPr>
          <p:nvPr>
            <p:ph type="title"/>
          </p:nvPr>
        </p:nvSpPr>
        <p:spPr>
          <a:xfrm>
            <a:off x="571352" y="362071"/>
            <a:ext cx="5021926" cy="1624520"/>
          </a:xfrm>
        </p:spPr>
        <p:txBody>
          <a:bodyPr rtlCol="0" anchor="ctr">
            <a:normAutofit/>
          </a:bodyPr>
          <a:lstStyle/>
          <a:p>
            <a:pPr>
              <a:defRPr/>
            </a:pPr>
            <a:r>
              <a:rPr lang="cy-GB" altLang="en-US" sz="1800" b="1" dirty="0"/>
              <a:t>Amcanion a Chyfiawnhad dros y Prosiect - cynnig: Nodwch amcanion y prosiect a rhoi’r rheswm pam y dylai ddigwydd, gan nodi'n glir y manteision posibl i'r gymuned</a:t>
            </a:r>
            <a:r>
              <a:rPr lang="en-GB" altLang="en-US" sz="1800" i="1" dirty="0"/>
              <a:t>.</a:t>
            </a:r>
            <a:br>
              <a:rPr lang="en-GB" altLang="en-US" sz="1800" dirty="0"/>
            </a:br>
            <a:endParaRPr lang="en-US" altLang="en-US" sz="1800" dirty="0"/>
          </a:p>
        </p:txBody>
      </p:sp>
      <p:sp>
        <p:nvSpPr>
          <p:cNvPr id="26627" name="Content Placeholder 2">
            <a:extLst>
              <a:ext uri="{FF2B5EF4-FFF2-40B4-BE49-F238E27FC236}">
                <a16:creationId xmlns:a16="http://schemas.microsoft.com/office/drawing/2014/main" id="{C7119361-10E2-B857-DAAB-60E4E83FA518}"/>
              </a:ext>
            </a:extLst>
          </p:cNvPr>
          <p:cNvSpPr>
            <a:spLocks noGrp="1"/>
          </p:cNvSpPr>
          <p:nvPr>
            <p:ph idx="1"/>
          </p:nvPr>
        </p:nvSpPr>
        <p:spPr>
          <a:xfrm>
            <a:off x="571351" y="2743200"/>
            <a:ext cx="5271309" cy="3613149"/>
          </a:xfrm>
        </p:spPr>
        <p:txBody>
          <a:bodyPr anchor="ctr">
            <a:normAutofit/>
          </a:bodyPr>
          <a:lstStyle/>
          <a:p>
            <a:r>
              <a:rPr lang="cy-GB" altLang="en-US" sz="1700" dirty="0"/>
              <a:t>Pam mae'n bwysig – cyfiawnhewch pam mae’n werth mynd ag amser eich cyfranogwyr.</a:t>
            </a:r>
          </a:p>
          <a:p>
            <a:r>
              <a:rPr lang="cy-GB" altLang="en-US" sz="1700" dirty="0"/>
              <a:t>Cleifion / athrawon ysgol / athletwyr / ac ati.</a:t>
            </a:r>
          </a:p>
          <a:p>
            <a:r>
              <a:rPr lang="cy-GB" altLang="en-US" sz="1700" dirty="0"/>
              <a:t>Pa wybodaeth newydd fydd hwn yn ei darparu?</a:t>
            </a:r>
          </a:p>
          <a:p>
            <a:r>
              <a:rPr lang="cy-GB" altLang="en-US" sz="1700" dirty="0"/>
              <a:t>Mae'n rhaid i’r budd orbwyso’r gost</a:t>
            </a:r>
          </a:p>
          <a:p>
            <a:r>
              <a:rPr lang="cy-GB" altLang="en-US" sz="1700" dirty="0"/>
              <a:t>Risgiau o fewn ymchwil feddygol – e.e. datblygu brechlyn</a:t>
            </a:r>
          </a:p>
        </p:txBody>
      </p:sp>
      <p:pic>
        <p:nvPicPr>
          <p:cNvPr id="26629" name="Picture 26628" descr="Graph on document with pen">
            <a:extLst>
              <a:ext uri="{FF2B5EF4-FFF2-40B4-BE49-F238E27FC236}">
                <a16:creationId xmlns:a16="http://schemas.microsoft.com/office/drawing/2014/main" id="{16A8E4AC-4DCA-4B47-A464-6F36B875B5D0}"/>
              </a:ext>
            </a:extLst>
          </p:cNvPr>
          <p:cNvPicPr>
            <a:picLocks noChangeAspect="1"/>
          </p:cNvPicPr>
          <p:nvPr/>
        </p:nvPicPr>
        <p:blipFill rotWithShape="1">
          <a:blip r:embed="rId2"/>
          <a:srcRect l="34586" r="20863" b="-2"/>
          <a:stretch/>
        </p:blipFill>
        <p:spPr>
          <a:xfrm>
            <a:off x="6305796" y="1"/>
            <a:ext cx="2843321" cy="6858000"/>
          </a:xfrm>
          <a:prstGeom prst="rect">
            <a:avLst/>
          </a:prstGeom>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98F7271-6D4A-4AF5-90CE-37ACB714C9E0}"/>
              </a:ext>
            </a:extLst>
          </p:cNvPr>
          <p:cNvSpPr>
            <a:spLocks noGrp="1"/>
          </p:cNvSpPr>
          <p:nvPr>
            <p:ph type="title"/>
          </p:nvPr>
        </p:nvSpPr>
        <p:spPr/>
        <p:txBody>
          <a:bodyPr/>
          <a:lstStyle/>
          <a:p>
            <a:pPr eaLnBrk="1" hangingPunct="1"/>
            <a:endParaRPr lang="en-GB" altLang="en-US"/>
          </a:p>
        </p:txBody>
      </p:sp>
      <p:sp>
        <p:nvSpPr>
          <p:cNvPr id="2" name="Content Placeholder 2">
            <a:extLst>
              <a:ext uri="{FF2B5EF4-FFF2-40B4-BE49-F238E27FC236}">
                <a16:creationId xmlns:a16="http://schemas.microsoft.com/office/drawing/2014/main" id="{98D3F778-F059-DF94-C4D6-C31E394E2C2B}"/>
              </a:ext>
            </a:extLst>
          </p:cNvPr>
          <p:cNvSpPr>
            <a:spLocks noGrp="1"/>
          </p:cNvSpPr>
          <p:nvPr>
            <p:ph idx="1"/>
          </p:nvPr>
        </p:nvSpPr>
        <p:spPr>
          <a:xfrm>
            <a:off x="1331913" y="0"/>
            <a:ext cx="7313612" cy="2870200"/>
          </a:xfrm>
        </p:spPr>
        <p:txBody>
          <a:bodyPr rtlCol="0">
            <a:normAutofit/>
          </a:bodyPr>
          <a:lstStyle/>
          <a:p>
            <a:pPr>
              <a:buFont typeface="Wingdings 3" charset="2"/>
              <a:buChar char=""/>
              <a:defRPr/>
            </a:pPr>
            <a:r>
              <a:rPr lang="cy-GB" altLang="en-US" b="1" i="1" dirty="0">
                <a:solidFill>
                  <a:schemeClr val="tx1">
                    <a:lumMod val="75000"/>
                    <a:lumOff val="25000"/>
                  </a:schemeClr>
                </a:solidFill>
              </a:rPr>
              <a:t>Adran F</a:t>
            </a:r>
            <a:r>
              <a:rPr lang="en-GB" altLang="en-US" b="1" i="1" dirty="0">
                <a:solidFill>
                  <a:schemeClr val="tx1">
                    <a:lumMod val="75000"/>
                    <a:lumOff val="25000"/>
                  </a:schemeClr>
                </a:solidFill>
              </a:rPr>
              <a:t>:</a:t>
            </a:r>
            <a:r>
              <a:rPr lang="en-GB" altLang="en-US" dirty="0">
                <a:solidFill>
                  <a:schemeClr val="tx1">
                    <a:lumMod val="75000"/>
                    <a:lumOff val="25000"/>
                  </a:schemeClr>
                </a:solidFill>
              </a:rPr>
              <a:t>  </a:t>
            </a:r>
          </a:p>
          <a:p>
            <a:pPr marL="0" indent="0">
              <a:buNone/>
              <a:defRPr/>
            </a:pPr>
            <a:r>
              <a:rPr lang="cy-GB" altLang="en-US" dirty="0">
                <a:solidFill>
                  <a:schemeClr val="tx1">
                    <a:lumMod val="75000"/>
                    <a:lumOff val="25000"/>
                  </a:schemeClr>
                </a:solidFill>
              </a:rPr>
              <a:t>Rhaid i fyfyrwyr feddwl yn ofalus am yr holl </a:t>
            </a:r>
            <a:r>
              <a:rPr lang="cy-GB" altLang="en-US">
                <a:solidFill>
                  <a:schemeClr val="tx1">
                    <a:lumMod val="75000"/>
                    <a:lumOff val="25000"/>
                  </a:schemeClr>
                </a:solidFill>
              </a:rPr>
              <a:t>opsiynau dan </a:t>
            </a:r>
            <a:r>
              <a:rPr lang="cy-GB" altLang="en-US" dirty="0">
                <a:solidFill>
                  <a:schemeClr val="tx1">
                    <a:lumMod val="75000"/>
                    <a:lumOff val="25000"/>
                  </a:schemeClr>
                </a:solidFill>
              </a:rPr>
              <a:t>F ac ateb ie neu nage i bob cwestiwn.   Cofiwch y byddai'n arfer da recordio pob cyfweliad a grŵp ffocws.  Os yw myfyriwr yn ateb IE i unrhyw un o'r cwestiynau, mae angen cael cymeradwyaeth cyn casglu data</a:t>
            </a:r>
            <a:r>
              <a:rPr lang="en-GB" altLang="en-US" dirty="0">
                <a:solidFill>
                  <a:schemeClr val="tx1">
                    <a:lumMod val="75000"/>
                    <a:lumOff val="25000"/>
                  </a:schemeClr>
                </a:solidFill>
              </a:rPr>
              <a:t>.  </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pic>
        <p:nvPicPr>
          <p:cNvPr id="27652" name="Picture 1">
            <a:extLst>
              <a:ext uri="{FF2B5EF4-FFF2-40B4-BE49-F238E27FC236}">
                <a16:creationId xmlns:a16="http://schemas.microsoft.com/office/drawing/2014/main" id="{61710A7D-CD65-F675-BCE2-2AF041A1A7F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005013"/>
            <a:ext cx="7961312" cy="475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C1B18C8-BF3D-5A13-B6BB-21D724300119}"/>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A95695AB-53E9-95D9-208C-39871984F7F0}"/>
              </a:ext>
            </a:extLst>
          </p:cNvPr>
          <p:cNvSpPr>
            <a:spLocks noGrp="1"/>
          </p:cNvSpPr>
          <p:nvPr>
            <p:ph idx="1"/>
          </p:nvPr>
        </p:nvSpPr>
        <p:spPr>
          <a:xfrm>
            <a:off x="914400" y="268288"/>
            <a:ext cx="7313613" cy="6589712"/>
          </a:xfrm>
        </p:spPr>
        <p:txBody>
          <a:bodyPr/>
          <a:lstStyle/>
          <a:p>
            <a:r>
              <a:rPr lang="cy-GB" altLang="en-US" sz="2400" b="1" i="1" dirty="0"/>
              <a:t>Adran G:</a:t>
            </a:r>
            <a:r>
              <a:rPr lang="cy-GB" altLang="en-US" sz="2400" dirty="0"/>
              <a:t>  Cyfranogwyr Arfaethedig: Oes rheswm da pam y dylai’r data a gesglir gynnwys unigolion o dan 18 oed? Caniatâd rhieni / ysgol i unrhyw holiaduron eu cwblhau. </a:t>
            </a:r>
          </a:p>
          <a:p>
            <a:pPr marL="0" indent="0" eaLnBrk="1" hangingPunct="1">
              <a:buNone/>
            </a:pPr>
            <a:endParaRPr lang="en-GB" altLang="en-US" sz="2400" dirty="0"/>
          </a:p>
          <a:p>
            <a:r>
              <a:rPr lang="cy-GB" altLang="en-US" sz="2400" dirty="0"/>
              <a:t>Unrhyw broblemau – cyfeiriwyd atynt drwy gydlynydd at y modwl i Weithgor Moeseg IMH.   </a:t>
            </a:r>
          </a:p>
          <a:p>
            <a:pPr marL="0" indent="0" eaLnBrk="1" hangingPunct="1">
              <a:buNone/>
            </a:pPr>
            <a:endParaRPr lang="cy-GB" altLang="en-US" sz="2400" dirty="0"/>
          </a:p>
          <a:p>
            <a:r>
              <a:rPr lang="cy-GB" altLang="en-US" sz="2400" dirty="0"/>
              <a:t>Yn yr un modd, mae disgwyl na fydd angen i ymchwil gynnwys cleifion/cleientiaid gweithwyr proffesiynol, unigolion mewn gofal gwarchodol, unigolion lle byddai angen i eraill roi caniatâd.  </a:t>
            </a:r>
          </a:p>
          <a:p>
            <a:pPr marL="0" indent="0" eaLnBrk="1" hangingPunct="1">
              <a:buNone/>
            </a:pPr>
            <a:endParaRPr lang="cy-GB" altLang="en-US" sz="2400" dirty="0"/>
          </a:p>
          <a:p>
            <a:r>
              <a:rPr lang="cy-GB" altLang="en-US" sz="2400" dirty="0"/>
              <a:t>Os yw'r goruchwyliwr yn teimlo y gellir cyfiawnhau hyn, unwaith eto mae angen cyfeirio'r penderfyniad at Weithgor Moeseg IMH.</a:t>
            </a:r>
          </a:p>
          <a:p>
            <a:pPr eaLnBrk="1" hangingPunct="1"/>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5220281-18E0-459C-262F-CCCE80A74761}"/>
              </a:ext>
            </a:extLst>
          </p:cNvPr>
          <p:cNvSpPr>
            <a:spLocks noGrp="1"/>
          </p:cNvSpPr>
          <p:nvPr>
            <p:ph type="title"/>
          </p:nvPr>
        </p:nvSpPr>
        <p:spPr/>
        <p:txBody>
          <a:bodyPr/>
          <a:lstStyle/>
          <a:p>
            <a:pPr eaLnBrk="1" hangingPunct="1"/>
            <a:endParaRPr lang="en-GB" altLang="en-US"/>
          </a:p>
        </p:txBody>
      </p:sp>
      <p:pic>
        <p:nvPicPr>
          <p:cNvPr id="29699" name="Content Placeholder 3">
            <a:extLst>
              <a:ext uri="{FF2B5EF4-FFF2-40B4-BE49-F238E27FC236}">
                <a16:creationId xmlns:a16="http://schemas.microsoft.com/office/drawing/2014/main" id="{99384AB5-251E-919C-496F-139E715C02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11200" y="360363"/>
            <a:ext cx="8108950" cy="611505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E2C307FD-498C-AAAF-A5E3-F3D1B87B0072}"/>
              </a:ext>
            </a:extLst>
          </p:cNvPr>
          <p:cNvSpPr>
            <a:spLocks noGrp="1"/>
          </p:cNvSpPr>
          <p:nvPr>
            <p:ph idx="1"/>
          </p:nvPr>
        </p:nvSpPr>
        <p:spPr>
          <a:xfrm>
            <a:off x="629393" y="239713"/>
            <a:ext cx="8101858" cy="7223125"/>
          </a:xfrm>
        </p:spPr>
        <p:txBody>
          <a:bodyPr rtlCol="0">
            <a:normAutofit/>
          </a:bodyPr>
          <a:lstStyle/>
          <a:p>
            <a:pPr>
              <a:buFont typeface="Wingdings 3" charset="2"/>
              <a:buChar char=""/>
              <a:defRPr/>
            </a:pPr>
            <a:r>
              <a:rPr lang="cy-GB" altLang="en-US" sz="2400" dirty="0">
                <a:solidFill>
                  <a:schemeClr val="tx1">
                    <a:lumMod val="75000"/>
                    <a:lumOff val="25000"/>
                  </a:schemeClr>
                </a:solidFill>
              </a:rPr>
              <a:t>Mae</a:t>
            </a:r>
            <a:r>
              <a:rPr lang="cy-GB" altLang="en-US" sz="2400" b="1" dirty="0">
                <a:solidFill>
                  <a:schemeClr val="tx1">
                    <a:lumMod val="75000"/>
                    <a:lumOff val="25000"/>
                  </a:schemeClr>
                </a:solidFill>
              </a:rPr>
              <a:t> Adran H </a:t>
            </a:r>
            <a:r>
              <a:rPr lang="cy-GB" altLang="en-US" sz="2400" dirty="0">
                <a:solidFill>
                  <a:schemeClr val="tx1">
                    <a:lumMod val="75000"/>
                    <a:lumOff val="25000"/>
                  </a:schemeClr>
                </a:solidFill>
              </a:rPr>
              <a:t>yn ymwneud â </a:t>
            </a:r>
            <a:r>
              <a:rPr lang="cy-GB" altLang="en-US" sz="2400" b="1" dirty="0">
                <a:solidFill>
                  <a:schemeClr val="tx1">
                    <a:lumMod val="75000"/>
                    <a:lumOff val="25000"/>
                  </a:schemeClr>
                </a:solidFill>
              </a:rPr>
              <a:t>Risgiau a Ragwelir.  </a:t>
            </a:r>
            <a:r>
              <a:rPr lang="cy-GB" altLang="en-US" sz="2400" dirty="0">
                <a:solidFill>
                  <a:schemeClr val="tx1">
                    <a:lumMod val="75000"/>
                    <a:lumOff val="25000"/>
                  </a:schemeClr>
                </a:solidFill>
              </a:rPr>
              <a:t>Mae angen atgoffa myfyrwyr bod pob ymchwil (casglu data sylfaenol) yn creu rhyw fath o risg.  Nid yw'n dderbyniol ateb 'na' i bob un o'r cwestiynau.   Rhaid i fyfyrwyr ddangos tystiolaeth eu bod nhw’n deall y risgiau ac y byddan nhw’n yn mynd ati i geisio lleihau'r risgiau hyn.   </a:t>
            </a:r>
          </a:p>
          <a:p>
            <a:pPr>
              <a:buFont typeface="Wingdings 3" charset="2"/>
              <a:buChar char=""/>
              <a:defRPr/>
            </a:pPr>
            <a:r>
              <a:rPr lang="cy-GB" altLang="en-US" sz="2400" dirty="0">
                <a:solidFill>
                  <a:schemeClr val="tx1">
                    <a:lumMod val="75000"/>
                    <a:lumOff val="25000"/>
                  </a:schemeClr>
                </a:solidFill>
              </a:rPr>
              <a:t>Rydym yn disgwyl i ymchwilwyr feddwl am effaith bosibl eu gwaith ar gyfranogwyr a chydnabod yr effaith honno…</a:t>
            </a:r>
          </a:p>
          <a:p>
            <a:pPr>
              <a:buFont typeface="Wingdings 3" charset="2"/>
              <a:buChar char=""/>
              <a:defRPr/>
            </a:pPr>
            <a:r>
              <a:rPr lang="cy-GB" altLang="en-US" sz="2400" dirty="0">
                <a:solidFill>
                  <a:schemeClr val="tx1">
                    <a:lumMod val="75000"/>
                    <a:lumOff val="25000"/>
                  </a:schemeClr>
                </a:solidFill>
              </a:rPr>
              <a:t>Er enghraifft, os bydd holiadur neu gyfweliad yn gofyn i ymatebwyr am systemau gwobrwyo yn y gweithle... </a:t>
            </a:r>
          </a:p>
          <a:p>
            <a:pPr>
              <a:buFont typeface="Wingdings 3" charset="2"/>
              <a:buChar char=""/>
              <a:defRPr/>
            </a:pPr>
            <a:r>
              <a:rPr lang="cy-GB" altLang="en-US" sz="2400" dirty="0">
                <a:solidFill>
                  <a:schemeClr val="tx1">
                    <a:lumMod val="75000"/>
                    <a:lumOff val="25000"/>
                  </a:schemeClr>
                </a:solidFill>
              </a:rPr>
              <a:t>Efallai y bydd yr ymatebydd (cyn y digwyddiad) yn hapus iawn gyda'i weithle, ond ar ôl casglu’r data hyn gallai ddechrau bod yn llai hapus ac yn fwy ymwybodol o'r holl fuddion nad ydyn nhw ar gael iddyn nhw yn eu gweithle</a:t>
            </a:r>
            <a:r>
              <a:rPr lang="en-GB" altLang="en-US" sz="2400" dirty="0">
                <a:solidFill>
                  <a:schemeClr val="tx1">
                    <a:lumMod val="75000"/>
                    <a:lumOff val="25000"/>
                  </a:schemeClr>
                </a:solidFill>
              </a:rPr>
              <a:t>.</a:t>
            </a:r>
          </a:p>
          <a:p>
            <a:pPr marL="0" indent="0" eaLnBrk="1" fontAlgn="auto" hangingPunct="1">
              <a:spcAft>
                <a:spcPts val="0"/>
              </a:spcAft>
              <a:buFontTx/>
              <a:buNone/>
              <a:defRPr/>
            </a:pPr>
            <a:endParaRPr lang="en-US" altLang="en-US" sz="2000" dirty="0">
              <a:solidFill>
                <a:schemeClr val="tx1">
                  <a:lumMod val="75000"/>
                  <a:lumOff val="2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5738C1B-147E-1B2D-7BC2-75F9BE43315F}"/>
              </a:ext>
            </a:extLst>
          </p:cNvPr>
          <p:cNvSpPr>
            <a:spLocks noGrp="1"/>
          </p:cNvSpPr>
          <p:nvPr>
            <p:ph type="title"/>
          </p:nvPr>
        </p:nvSpPr>
        <p:spPr/>
        <p:txBody>
          <a:bodyPr/>
          <a:lstStyle/>
          <a:p>
            <a:pPr eaLnBrk="1" hangingPunct="1"/>
            <a:endParaRPr lang="en-GB" altLang="en-US"/>
          </a:p>
        </p:txBody>
      </p:sp>
      <p:pic>
        <p:nvPicPr>
          <p:cNvPr id="31747" name="Content Placeholder 3">
            <a:extLst>
              <a:ext uri="{FF2B5EF4-FFF2-40B4-BE49-F238E27FC236}">
                <a16:creationId xmlns:a16="http://schemas.microsoft.com/office/drawing/2014/main" id="{92983C07-6A25-0C6C-1953-142C36F0A5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62038" y="623888"/>
            <a:ext cx="7620000" cy="5851525"/>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E2E9EF3-4398-8268-6014-A462C7D69B4E}"/>
              </a:ext>
            </a:extLst>
          </p:cNvPr>
          <p:cNvSpPr>
            <a:spLocks noGrp="1"/>
          </p:cNvSpPr>
          <p:nvPr>
            <p:ph type="title"/>
          </p:nvPr>
        </p:nvSpPr>
        <p:spPr/>
        <p:txBody>
          <a:bodyPr/>
          <a:lstStyle/>
          <a:p>
            <a:pPr eaLnBrk="1" hangingPunct="1"/>
            <a:endParaRPr lang="en-GB" altLang="en-US"/>
          </a:p>
        </p:txBody>
      </p:sp>
      <p:sp>
        <p:nvSpPr>
          <p:cNvPr id="32771" name="Content Placeholder 2">
            <a:extLst>
              <a:ext uri="{FF2B5EF4-FFF2-40B4-BE49-F238E27FC236}">
                <a16:creationId xmlns:a16="http://schemas.microsoft.com/office/drawing/2014/main" id="{3017CB29-3FC9-33FB-B6CA-C0C1FDADF5EB}"/>
              </a:ext>
            </a:extLst>
          </p:cNvPr>
          <p:cNvSpPr>
            <a:spLocks noGrp="1"/>
          </p:cNvSpPr>
          <p:nvPr>
            <p:ph idx="1"/>
          </p:nvPr>
        </p:nvSpPr>
        <p:spPr>
          <a:xfrm>
            <a:off x="855024" y="503238"/>
            <a:ext cx="7372990" cy="6276975"/>
          </a:xfrm>
        </p:spPr>
        <p:txBody>
          <a:bodyPr/>
          <a:lstStyle/>
          <a:p>
            <a:r>
              <a:rPr lang="cy-GB" altLang="en-US" sz="2400" dirty="0"/>
              <a:t>O ran 'risg' i'r Brifysgol, mae'n bwysig bod myfyrwyr yn cydnabod eu rhwymedigaeth i ymddwyn yn broffesiynol bob amser, er mwyn sicrhau bod yr holl waith papur a chysylltiadau i'r safon uchaf posibl ac nad ydyn nhw yn gwneud dim a allai ddylanwadu ar enw'r Brifysgol..</a:t>
            </a:r>
          </a:p>
          <a:p>
            <a:r>
              <a:rPr lang="cy-GB" altLang="en-US" sz="2400" dirty="0"/>
              <a:t>	O ran risg iddyn nhw eu hunain, mae angen i fyfyrwyr ystyried a oes unrhyw risg gorfforol mewn perthynas â lleoliadau neu ymatebwyr ac egluro sut y bydd hynny'n lleihau hyn.. </a:t>
            </a:r>
          </a:p>
          <a:p>
            <a:pPr lvl="1"/>
            <a:r>
              <a:rPr lang="cy-GB" altLang="en-US" sz="2400" dirty="0"/>
              <a:t>beth fyddai'n digwydd pe na bai ymatebwyr posib yn ymateb, oes 'cynllun B'</a:t>
            </a:r>
            <a:r>
              <a:rPr lang="cy-GB" altLang="en-GB" sz="2400" dirty="0"/>
              <a:t>’</a:t>
            </a:r>
            <a:r>
              <a:rPr lang="cy-GB" altLang="en-US" sz="2400" dirty="0"/>
              <a:t>;  </a:t>
            </a:r>
          </a:p>
          <a:p>
            <a:pPr lvl="1"/>
            <a:r>
              <a:rPr lang="cy-GB" altLang="en-US" sz="2400" dirty="0"/>
              <a:t>sut y byddan nhw’n cadw data yn ddiogel ac yn sicrhau anhysbysrwydd ac ati.</a:t>
            </a:r>
          </a:p>
          <a:p>
            <a:r>
              <a:rPr lang="cy-GB" altLang="en-US" sz="2400" dirty="0"/>
              <a:t>Disgwylir bod pob disgybl yn yr ysgol wedi cwblhau'r broses DBS</a:t>
            </a:r>
            <a:endParaRPr lang="cy-GB"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2C6B0B7A-D18D-6259-3C24-A0EE3B04DEFA}"/>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C4A946C1-A993-874B-18F5-BCEF18A6BE7F}"/>
              </a:ext>
            </a:extLst>
          </p:cNvPr>
          <p:cNvSpPr>
            <a:spLocks noGrp="1"/>
          </p:cNvSpPr>
          <p:nvPr>
            <p:ph idx="1"/>
          </p:nvPr>
        </p:nvSpPr>
        <p:spPr>
          <a:xfrm>
            <a:off x="701675" y="1347788"/>
            <a:ext cx="8239125" cy="5118100"/>
          </a:xfrm>
        </p:spPr>
        <p:txBody>
          <a:bodyPr rtlCol="0">
            <a:normAutofit/>
          </a:bodyPr>
          <a:lstStyle/>
          <a:p>
            <a:pPr>
              <a:buFont typeface="Wingdings 3" charset="2"/>
              <a:buChar char=""/>
              <a:defRPr/>
            </a:pPr>
            <a:r>
              <a:rPr lang="cy-GB" altLang="en-US" sz="2400" b="1" dirty="0">
                <a:solidFill>
                  <a:schemeClr val="tx1">
                    <a:lumMod val="75000"/>
                    <a:lumOff val="25000"/>
                  </a:schemeClr>
                </a:solidFill>
              </a:rPr>
              <a:t>Adran I:</a:t>
            </a:r>
            <a:r>
              <a:rPr lang="cy-GB" altLang="en-US" sz="2400" dirty="0">
                <a:solidFill>
                  <a:schemeClr val="tx1">
                    <a:lumMod val="75000"/>
                    <a:lumOff val="25000"/>
                  </a:schemeClr>
                </a:solidFill>
              </a:rPr>
              <a:t>  Mae rhyw fath o ganiatâd ysgrifenedig yn hanfodol.  </a:t>
            </a:r>
          </a:p>
          <a:p>
            <a:pPr>
              <a:buFont typeface="Wingdings 3" charset="2"/>
              <a:buChar char=""/>
              <a:defRPr/>
            </a:pPr>
            <a:r>
              <a:rPr lang="cy-GB" altLang="en-US" sz="2400" dirty="0">
                <a:solidFill>
                  <a:schemeClr val="tx1">
                    <a:lumMod val="75000"/>
                    <a:lumOff val="25000"/>
                  </a:schemeClr>
                </a:solidFill>
              </a:rPr>
              <a:t>Ar gyfer holiadur ar-lein, gall hwn fod yn ddatganiad wedi'i eirio'n ofalus yn yr holiadur sy'n nodi, pan fydd yr ymatebydd yn dychwelyd yr holiadur, ei fod yn cytuno i'r wybodaeth honno gael ei defnyddio yn y ffordd a bennir (a'i storio yn y ffordd a bennir).   </a:t>
            </a:r>
          </a:p>
          <a:p>
            <a:pPr>
              <a:buFont typeface="Wingdings 3" charset="2"/>
              <a:buChar char=""/>
              <a:defRPr/>
            </a:pPr>
            <a:r>
              <a:rPr lang="cy-GB" altLang="en-US" sz="2400" dirty="0">
                <a:solidFill>
                  <a:schemeClr val="tx1">
                    <a:lumMod val="75000"/>
                    <a:lumOff val="25000"/>
                  </a:schemeClr>
                </a:solidFill>
              </a:rPr>
              <a:t>Dylid darparu taflen wybodaeth enghreifftiol hefyd – mae hon yn hanfodol ar gyfer cyfweliadau, a rhaid i rywbeth tebyg roi gwybod i ymatebwyr yr holiadur am beth yw'r ymchwil, sut y caiff data eu storio a sut y caiff y data eu defnyddio ac ati,  </a:t>
            </a:r>
          </a:p>
          <a:p>
            <a:pPr>
              <a:buFont typeface="Wingdings 3" charset="2"/>
              <a:buChar char=""/>
              <a:defRPr/>
            </a:pPr>
            <a:r>
              <a:rPr lang="cy-GB" altLang="en-US" sz="2400" dirty="0">
                <a:solidFill>
                  <a:schemeClr val="tx1">
                    <a:lumMod val="75000"/>
                    <a:lumOff val="25000"/>
                  </a:schemeClr>
                </a:solidFill>
              </a:rPr>
              <a:t>(Dylai hyn fod ar frig ffurflen yr holiadur, ar ffurf bapur neu electronig neu ar-lein) yn ogystal â chael ei gynnwys mewn unrhyw lythyr gwahoddiad neu e-bost.</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8599AD8-A9E1-D2BB-E486-455AF47049AA}"/>
              </a:ext>
            </a:extLst>
          </p:cNvPr>
          <p:cNvSpPr>
            <a:spLocks noGrp="1"/>
          </p:cNvSpPr>
          <p:nvPr>
            <p:ph type="title"/>
          </p:nvPr>
        </p:nvSpPr>
        <p:spPr/>
        <p:txBody>
          <a:bodyPr/>
          <a:lstStyle/>
          <a:p>
            <a:pPr eaLnBrk="1" hangingPunct="1"/>
            <a:endParaRPr lang="en-GB" altLang="en-US"/>
          </a:p>
        </p:txBody>
      </p:sp>
      <p:pic>
        <p:nvPicPr>
          <p:cNvPr id="34819" name="Content Placeholder 3">
            <a:extLst>
              <a:ext uri="{FF2B5EF4-FFF2-40B4-BE49-F238E27FC236}">
                <a16:creationId xmlns:a16="http://schemas.microsoft.com/office/drawing/2014/main" id="{D443733E-458B-7CFF-45C3-5F6FD2ADF4B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6113" y="461963"/>
            <a:ext cx="8072437" cy="6003925"/>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A905183-B177-967E-3BCE-41F089742AEF}"/>
              </a:ext>
            </a:extLst>
          </p:cNvPr>
          <p:cNvSpPr>
            <a:spLocks noGrp="1"/>
          </p:cNvSpPr>
          <p:nvPr>
            <p:ph type="title"/>
          </p:nvPr>
        </p:nvSpPr>
        <p:spPr>
          <a:xfrm>
            <a:off x="4401417" y="1138036"/>
            <a:ext cx="4083287" cy="1402470"/>
          </a:xfrm>
        </p:spPr>
        <p:txBody>
          <a:bodyPr anchor="t">
            <a:normAutofit/>
          </a:bodyPr>
          <a:lstStyle/>
          <a:p>
            <a:r>
              <a:rPr lang="cy-GB" altLang="en-US" sz="2800" dirty="0"/>
              <a:t>Sut mae hyn yn wahanol i gynnig?</a:t>
            </a:r>
          </a:p>
        </p:txBody>
      </p:sp>
      <p:pic>
        <p:nvPicPr>
          <p:cNvPr id="35845" name="Picture 35844" descr="Many question marks on black background">
            <a:extLst>
              <a:ext uri="{FF2B5EF4-FFF2-40B4-BE49-F238E27FC236}">
                <a16:creationId xmlns:a16="http://schemas.microsoft.com/office/drawing/2014/main" id="{06DB27F8-FB92-48AE-5B8F-E66E0ADAB320}"/>
              </a:ext>
            </a:extLst>
          </p:cNvPr>
          <p:cNvPicPr>
            <a:picLocks noChangeAspect="1"/>
          </p:cNvPicPr>
          <p:nvPr/>
        </p:nvPicPr>
        <p:blipFill rotWithShape="1">
          <a:blip r:embed="rId2"/>
          <a:srcRect l="63985" r="1652" b="2"/>
          <a:stretch/>
        </p:blipFill>
        <p:spPr>
          <a:xfrm>
            <a:off x="20" y="10"/>
            <a:ext cx="3863363" cy="6857990"/>
          </a:xfrm>
          <a:prstGeom prst="rect">
            <a:avLst/>
          </a:prstGeom>
        </p:spPr>
      </p:pic>
      <p:cxnSp>
        <p:nvCxnSpPr>
          <p:cNvPr id="35849" name="Straight Connector 3584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843" name="Content Placeholder 2">
            <a:extLst>
              <a:ext uri="{FF2B5EF4-FFF2-40B4-BE49-F238E27FC236}">
                <a16:creationId xmlns:a16="http://schemas.microsoft.com/office/drawing/2014/main" id="{AFF94600-0CAB-FD01-2FDC-DDB1AE15D04E}"/>
              </a:ext>
            </a:extLst>
          </p:cNvPr>
          <p:cNvSpPr>
            <a:spLocks noGrp="1"/>
          </p:cNvSpPr>
          <p:nvPr>
            <p:ph idx="1"/>
          </p:nvPr>
        </p:nvSpPr>
        <p:spPr>
          <a:xfrm>
            <a:off x="4401417" y="2078182"/>
            <a:ext cx="4083287" cy="4191989"/>
          </a:xfrm>
        </p:spPr>
        <p:txBody>
          <a:bodyPr>
            <a:normAutofit lnSpcReduction="10000"/>
          </a:bodyPr>
          <a:lstStyle/>
          <a:p>
            <a:r>
              <a:rPr lang="cy-GB" altLang="en-US" sz="2000" dirty="0"/>
              <a:t>Iaith – termau syml</a:t>
            </a:r>
          </a:p>
          <a:p>
            <a:r>
              <a:rPr lang="cy-GB" altLang="en-US" sz="2000" dirty="0"/>
              <a:t>Dylai rhai nad ydyn nhw’n arbenigwr allu deall</a:t>
            </a:r>
          </a:p>
          <a:p>
            <a:r>
              <a:rPr lang="cy-GB" altLang="en-US" sz="2000" dirty="0"/>
              <a:t>Disgrifiad Lleygwyr:</a:t>
            </a:r>
          </a:p>
          <a:p>
            <a:r>
              <a:rPr lang="cy-GB" altLang="en-US" sz="2000" i="1" dirty="0"/>
              <a:t>Rhowch amlinelliad byr, yn rhydd o jargon y prosiect, gan gynnwys yr hyn y bydd gofyn i gyfranogwyr ei wneud. Esboniwch unrhyw derminoleg dechnegol neu derminoleg benodol i'r ddisgyblaeth. </a:t>
            </a:r>
          </a:p>
          <a:p>
            <a:r>
              <a:rPr lang="cy-GB" altLang="en-US" sz="2000" i="1" dirty="0"/>
              <a:t>E.e. ymyrraeth gyd-destunol / trothwy anaerobig</a:t>
            </a:r>
          </a:p>
          <a:p>
            <a:r>
              <a:rPr lang="cy-GB" altLang="en-US" sz="2000" dirty="0"/>
              <a:t>GIG – Bwrdd moeseg</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1405B77-D4F1-2E7E-56C6-7BC15E023547}"/>
              </a:ext>
            </a:extLst>
          </p:cNvPr>
          <p:cNvSpPr>
            <a:spLocks noGrp="1"/>
          </p:cNvSpPr>
          <p:nvPr>
            <p:ph type="title"/>
          </p:nvPr>
        </p:nvSpPr>
        <p:spPr>
          <a:xfrm>
            <a:off x="249238" y="109538"/>
            <a:ext cx="9023350" cy="1555750"/>
          </a:xfrm>
        </p:spPr>
        <p:txBody>
          <a:bodyPr/>
          <a:lstStyle/>
          <a:p>
            <a:r>
              <a:rPr lang="it-IT" altLang="en-US" b="1" dirty="0"/>
              <a:t>Adran J: Diogelu Data a Storio</a:t>
            </a:r>
            <a:br>
              <a:rPr lang="en-GB" altLang="en-US" dirty="0"/>
            </a:br>
            <a:endParaRPr lang="en-GB" altLang="en-US" dirty="0"/>
          </a:p>
        </p:txBody>
      </p:sp>
      <p:sp>
        <p:nvSpPr>
          <p:cNvPr id="36867" name="Content Placeholder 2">
            <a:extLst>
              <a:ext uri="{FF2B5EF4-FFF2-40B4-BE49-F238E27FC236}">
                <a16:creationId xmlns:a16="http://schemas.microsoft.com/office/drawing/2014/main" id="{E61F798C-5EDC-8CD5-BF2B-38875DF1C394}"/>
              </a:ext>
            </a:extLst>
          </p:cNvPr>
          <p:cNvSpPr>
            <a:spLocks noGrp="1"/>
          </p:cNvSpPr>
          <p:nvPr>
            <p:ph idx="1"/>
          </p:nvPr>
        </p:nvSpPr>
        <p:spPr>
          <a:xfrm>
            <a:off x="748145" y="1643063"/>
            <a:ext cx="8319655" cy="4056062"/>
          </a:xfrm>
        </p:spPr>
        <p:txBody>
          <a:bodyPr/>
          <a:lstStyle/>
          <a:p>
            <a:r>
              <a:rPr lang="cy-GB" altLang="en-US" dirty="0"/>
              <a:t>Wrth lenwi'r adran hon cyfeiriwch at Bolisi Rheoli Data Ymchwil y Brifysgol a'r adnoddau helaeth ar dudalennau gwe Rheoli Data Ymchwil y Brifysgol </a:t>
            </a:r>
            <a:r>
              <a:rPr lang="en-GB" altLang="en-US" dirty="0"/>
              <a:t>(</a:t>
            </a:r>
            <a:r>
              <a:rPr lang="en-GB" altLang="en-US" u="sng" dirty="0">
                <a:hlinkClick r:id="rId2"/>
              </a:rPr>
              <a:t>http://uwtsd.ac.uk/library/research-data-management/</a:t>
            </a:r>
            <a:r>
              <a:rPr lang="en-GB" altLang="en-US" dirty="0"/>
              <a:t>).</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D5FF5C58-7F7E-508A-C863-06530444E367}"/>
              </a:ext>
            </a:extLst>
          </p:cNvPr>
          <p:cNvSpPr>
            <a:spLocks noGrp="1"/>
          </p:cNvSpPr>
          <p:nvPr>
            <p:ph type="title"/>
          </p:nvPr>
        </p:nvSpPr>
        <p:spPr/>
        <p:txBody>
          <a:bodyPr/>
          <a:lstStyle/>
          <a:p>
            <a:pPr eaLnBrk="1" hangingPunct="1"/>
            <a:endParaRPr lang="en-GB" altLang="en-US"/>
          </a:p>
        </p:txBody>
      </p:sp>
      <p:pic>
        <p:nvPicPr>
          <p:cNvPr id="37891" name="Content Placeholder 3">
            <a:extLst>
              <a:ext uri="{FF2B5EF4-FFF2-40B4-BE49-F238E27FC236}">
                <a16:creationId xmlns:a16="http://schemas.microsoft.com/office/drawing/2014/main" id="{24B89938-BEF8-01DF-685F-726FBD685CA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39788" y="623888"/>
            <a:ext cx="7916862" cy="590550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9F6D26D-60F2-A943-8B1C-63A100F5C792}"/>
              </a:ext>
            </a:extLst>
          </p:cNvPr>
          <p:cNvSpPr>
            <a:spLocks noGrp="1"/>
          </p:cNvSpPr>
          <p:nvPr>
            <p:ph type="title"/>
          </p:nvPr>
        </p:nvSpPr>
        <p:spPr>
          <a:xfrm>
            <a:off x="4401416" y="892902"/>
            <a:ext cx="4083287" cy="1402470"/>
          </a:xfrm>
        </p:spPr>
        <p:txBody>
          <a:bodyPr rtlCol="0" anchor="t">
            <a:normAutofit/>
          </a:bodyPr>
          <a:lstStyle/>
          <a:p>
            <a:pPr>
              <a:defRPr/>
            </a:pPr>
            <a:r>
              <a:rPr lang="cy-GB" altLang="en-US" sz="2800" u="sng" dirty="0"/>
              <a:t>Risg a Rheoli Risg</a:t>
            </a:r>
            <a:br>
              <a:rPr lang="cy-GB" altLang="en-US" sz="2800" u="sng" dirty="0"/>
            </a:br>
            <a:r>
              <a:rPr lang="cy-GB" altLang="en-US" sz="2800" u="sng" dirty="0"/>
              <a:t>Ydy’r prosiect yn cynnwys</a:t>
            </a:r>
            <a:r>
              <a:rPr lang="cy-GB" altLang="en-US" sz="2800" dirty="0"/>
              <a:t>:</a:t>
            </a:r>
            <a:br>
              <a:rPr lang="cy-GB" altLang="en-US" sz="2800" dirty="0"/>
            </a:br>
            <a:endParaRPr lang="cy-GB" altLang="en-US" sz="2800" dirty="0"/>
          </a:p>
        </p:txBody>
      </p:sp>
      <p:pic>
        <p:nvPicPr>
          <p:cNvPr id="38917" name="Picture 38916" descr="Graph on document with pen">
            <a:extLst>
              <a:ext uri="{FF2B5EF4-FFF2-40B4-BE49-F238E27FC236}">
                <a16:creationId xmlns:a16="http://schemas.microsoft.com/office/drawing/2014/main" id="{11E5CE6F-EF9E-E8C3-5A93-B89B5BA92C47}"/>
              </a:ext>
            </a:extLst>
          </p:cNvPr>
          <p:cNvPicPr>
            <a:picLocks noChangeAspect="1"/>
          </p:cNvPicPr>
          <p:nvPr/>
        </p:nvPicPr>
        <p:blipFill rotWithShape="1">
          <a:blip r:embed="rId2"/>
          <a:srcRect l="38060" r="24337" b="-1"/>
          <a:stretch/>
        </p:blipFill>
        <p:spPr>
          <a:xfrm>
            <a:off x="20" y="10"/>
            <a:ext cx="3863363" cy="6857990"/>
          </a:xfrm>
          <a:prstGeom prst="rect">
            <a:avLst/>
          </a:prstGeom>
        </p:spPr>
      </p:pic>
      <p:cxnSp>
        <p:nvCxnSpPr>
          <p:cNvPr id="38921" name="Straight Connector 3892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8915" name="Content Placeholder 2">
            <a:extLst>
              <a:ext uri="{FF2B5EF4-FFF2-40B4-BE49-F238E27FC236}">
                <a16:creationId xmlns:a16="http://schemas.microsoft.com/office/drawing/2014/main" id="{DD9397D7-2D27-4313-0180-82A2E9C9E4CF}"/>
              </a:ext>
            </a:extLst>
          </p:cNvPr>
          <p:cNvSpPr>
            <a:spLocks noGrp="1"/>
          </p:cNvSpPr>
          <p:nvPr>
            <p:ph idx="1"/>
          </p:nvPr>
        </p:nvSpPr>
        <p:spPr>
          <a:xfrm>
            <a:off x="4401417" y="1983179"/>
            <a:ext cx="4621319" cy="4690753"/>
          </a:xfrm>
        </p:spPr>
        <p:txBody>
          <a:bodyPr>
            <a:normAutofit/>
          </a:bodyPr>
          <a:lstStyle/>
          <a:p>
            <a:r>
              <a:rPr lang="cy-GB" altLang="en-US" sz="2000" dirty="0"/>
              <a:t>Holiadur / Cyfweliad / Dyddiadur / Arsylwi (cudd neu amlwg).</a:t>
            </a:r>
          </a:p>
          <a:p>
            <a:r>
              <a:rPr lang="cy-GB" altLang="en-US" sz="2000" dirty="0"/>
              <a:t>Cofnodi gwybodaeth – fideo / sain – cyfweliad.</a:t>
            </a:r>
          </a:p>
          <a:p>
            <a:r>
              <a:rPr lang="cy-GB" altLang="en-US" sz="2000" dirty="0"/>
              <a:t>Mynediad i wybodaeth am gyfranogwr – cofnodion </a:t>
            </a:r>
            <a:r>
              <a:rPr lang="cy-GB" altLang="en-US" sz="2000" dirty="0" err="1"/>
              <a:t>atgyfeirio</a:t>
            </a:r>
            <a:r>
              <a:rPr lang="cy-GB" altLang="en-US" sz="2000" dirty="0"/>
              <a:t> meddygon teulu.</a:t>
            </a:r>
          </a:p>
          <a:p>
            <a:r>
              <a:rPr lang="cy-GB" altLang="en-US" sz="2000" dirty="0"/>
              <a:t>Profion a allai fod yn niweidiol – y prawf corfforol mwyaf.</a:t>
            </a:r>
          </a:p>
          <a:p>
            <a:r>
              <a:rPr lang="cy-GB" altLang="en-US" sz="2000" dirty="0"/>
              <a:t>Gweithgareddau anghyfreithlon – ymchwiliad i ddefnydd </a:t>
            </a:r>
            <a:r>
              <a:rPr lang="cy-GB" altLang="en-US" sz="2000" dirty="0" err="1"/>
              <a:t>steroids</a:t>
            </a:r>
            <a:endParaRPr lang="cy-GB" altLang="en-US" sz="2000" dirty="0"/>
          </a:p>
          <a:p>
            <a:r>
              <a:rPr lang="cy-GB" altLang="en-US" sz="2000" dirty="0"/>
              <a:t>Rhoi sylwedd – diod chwaraeon ac ati.</a:t>
            </a:r>
          </a:p>
          <a:p>
            <a:r>
              <a:rPr lang="cy-GB" altLang="en-US" sz="2000" dirty="0"/>
              <a:t>Unrhyw beth sy'n cynnwys twyll.</a:t>
            </a:r>
          </a:p>
          <a:p>
            <a:pPr>
              <a:buNone/>
            </a:pPr>
            <a:r>
              <a:rPr lang="cy-GB" altLang="en-US" sz="2000" dirty="0"/>
              <a:t>+ eraill yn yr adran hon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A5E5816-FCB5-D7CF-0F11-14188E7B5772}"/>
              </a:ext>
            </a:extLst>
          </p:cNvPr>
          <p:cNvSpPr>
            <a:spLocks noGrp="1"/>
          </p:cNvSpPr>
          <p:nvPr>
            <p:ph type="title"/>
          </p:nvPr>
        </p:nvSpPr>
        <p:spPr>
          <a:xfrm>
            <a:off x="840699" y="687480"/>
            <a:ext cx="5605629" cy="994172"/>
          </a:xfrm>
        </p:spPr>
        <p:txBody>
          <a:bodyPr>
            <a:normAutofit/>
          </a:bodyPr>
          <a:lstStyle/>
          <a:p>
            <a:r>
              <a:rPr lang="sv-SE" altLang="en-US" sz="3000" b="1" dirty="0"/>
              <a:t>Tasg: Risg Bosibl i Gyfranogwyr / Cynulleidfa</a:t>
            </a:r>
            <a:endParaRPr lang="en-US" altLang="en-US" sz="3000" dirty="0"/>
          </a:p>
        </p:txBody>
      </p:sp>
      <p:sp>
        <p:nvSpPr>
          <p:cNvPr id="39939" name="Content Placeholder 2">
            <a:extLst>
              <a:ext uri="{FF2B5EF4-FFF2-40B4-BE49-F238E27FC236}">
                <a16:creationId xmlns:a16="http://schemas.microsoft.com/office/drawing/2014/main" id="{F892D021-0316-E138-5B04-D3AAB16121BC}"/>
              </a:ext>
            </a:extLst>
          </p:cNvPr>
          <p:cNvSpPr>
            <a:spLocks noGrp="1"/>
          </p:cNvSpPr>
          <p:nvPr>
            <p:ph idx="1"/>
          </p:nvPr>
        </p:nvSpPr>
        <p:spPr>
          <a:xfrm>
            <a:off x="852321" y="2227943"/>
            <a:ext cx="5033221" cy="3788227"/>
          </a:xfrm>
        </p:spPr>
        <p:txBody>
          <a:bodyPr anchor="ctr">
            <a:normAutofit/>
          </a:bodyPr>
          <a:lstStyle/>
          <a:p>
            <a:r>
              <a:rPr lang="cy-GB" altLang="en-US" i="1" dirty="0"/>
              <a:t>Cyn belled ag y bo modd, nodwch unrhyw risgiau posibl i gyfranogwyr (corfforol, seicolegol, cyfreithiol, cymdeithasol neu economaidd) sy'n gysylltiedig â'r prosiect. Cynhwyswch ddadansoddiad o debygolrwydd a difrifoldeb posibl unrhyw risg.</a:t>
            </a:r>
            <a:endParaRPr lang="cy-GB" altLang="en-US" dirty="0"/>
          </a:p>
          <a:p>
            <a:r>
              <a:rPr lang="cy-GB" altLang="en-US" b="1" dirty="0"/>
              <a:t>Risgiau i'r ymchwilydd…</a:t>
            </a:r>
          </a:p>
          <a:p>
            <a:r>
              <a:rPr lang="cy-GB" altLang="en-US" b="1" dirty="0"/>
              <a:t>Rheoli unrhyw risg</a:t>
            </a:r>
          </a:p>
        </p:txBody>
      </p:sp>
      <p:sp>
        <p:nvSpPr>
          <p:cNvPr id="39946" name="Rectangle 3994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9948" name="Oval 3994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9943" name="Graphic 39942" descr="Lightning">
            <a:extLst>
              <a:ext uri="{FF2B5EF4-FFF2-40B4-BE49-F238E27FC236}">
                <a16:creationId xmlns:a16="http://schemas.microsoft.com/office/drawing/2014/main" id="{B76AED9E-4D7E-5753-6175-A1F17C089F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254FDE-28B6-662C-22CA-21AE940873C0}"/>
              </a:ext>
            </a:extLst>
          </p:cNvPr>
          <p:cNvSpPr>
            <a:spLocks noGrp="1"/>
          </p:cNvSpPr>
          <p:nvPr>
            <p:ph type="title"/>
          </p:nvPr>
        </p:nvSpPr>
        <p:spPr>
          <a:xfrm>
            <a:off x="4401417" y="1138036"/>
            <a:ext cx="4083287" cy="1402470"/>
          </a:xfrm>
        </p:spPr>
        <p:txBody>
          <a:bodyPr rtlCol="0" anchor="t">
            <a:normAutofit/>
          </a:bodyPr>
          <a:lstStyle/>
          <a:p>
            <a:pPr>
              <a:defRPr/>
            </a:pPr>
            <a:r>
              <a:rPr lang="cy-GB" altLang="en-US" sz="2600" dirty="0"/>
              <a:t>Llenwch y ffurflen Moeseg yn dilyn adborth ar eich cynnig traethawd hir - newidiadau</a:t>
            </a:r>
          </a:p>
        </p:txBody>
      </p:sp>
      <p:pic>
        <p:nvPicPr>
          <p:cNvPr id="40965" name="Picture 40964" descr="Pen placed on top of a signature line">
            <a:extLst>
              <a:ext uri="{FF2B5EF4-FFF2-40B4-BE49-F238E27FC236}">
                <a16:creationId xmlns:a16="http://schemas.microsoft.com/office/drawing/2014/main" id="{87C83EA9-A00E-295F-3150-A08FD3EB3888}"/>
              </a:ext>
            </a:extLst>
          </p:cNvPr>
          <p:cNvPicPr>
            <a:picLocks noChangeAspect="1"/>
          </p:cNvPicPr>
          <p:nvPr/>
        </p:nvPicPr>
        <p:blipFill rotWithShape="1">
          <a:blip r:embed="rId2"/>
          <a:srcRect l="56146" r="6251" b="-1"/>
          <a:stretch/>
        </p:blipFill>
        <p:spPr>
          <a:xfrm>
            <a:off x="20" y="10"/>
            <a:ext cx="3863363" cy="6857990"/>
          </a:xfrm>
          <a:prstGeom prst="rect">
            <a:avLst/>
          </a:prstGeom>
        </p:spPr>
      </p:pic>
      <p:cxnSp>
        <p:nvCxnSpPr>
          <p:cNvPr id="40969" name="Straight Connector 4096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0963" name="Content Placeholder 2">
            <a:extLst>
              <a:ext uri="{FF2B5EF4-FFF2-40B4-BE49-F238E27FC236}">
                <a16:creationId xmlns:a16="http://schemas.microsoft.com/office/drawing/2014/main" id="{AE71EB91-38EE-7B4E-ECB6-69E10EC4ECAE}"/>
              </a:ext>
            </a:extLst>
          </p:cNvPr>
          <p:cNvSpPr>
            <a:spLocks noGrp="1"/>
          </p:cNvSpPr>
          <p:nvPr>
            <p:ph idx="1"/>
          </p:nvPr>
        </p:nvSpPr>
        <p:spPr>
          <a:xfrm>
            <a:off x="4401417" y="2551176"/>
            <a:ext cx="4083287" cy="3591207"/>
          </a:xfrm>
        </p:spPr>
        <p:txBody>
          <a:bodyPr>
            <a:normAutofit/>
          </a:bodyPr>
          <a:lstStyle/>
          <a:p>
            <a:r>
              <a:rPr lang="cy-GB" altLang="en-US" sz="1700" dirty="0"/>
              <a:t>Mae angen cwblhau hyn cyn casglu unrhyw ddata.</a:t>
            </a:r>
          </a:p>
          <a:p>
            <a:r>
              <a:rPr lang="cy-GB" altLang="en-US" sz="1700" dirty="0"/>
              <a:t>Mae ffurflenni moeseg ar dudalen Astudio Annibynnol </a:t>
            </a:r>
            <a:r>
              <a:rPr lang="cy-GB" altLang="en-US" sz="1700" dirty="0" err="1"/>
              <a:t>Moodle</a:t>
            </a:r>
            <a:endParaRPr lang="cy-GB" altLang="en-US" sz="1700" dirty="0"/>
          </a:p>
          <a:p>
            <a:r>
              <a:rPr lang="cy-GB" altLang="en-US" sz="1700" dirty="0"/>
              <a:t>Os </a:t>
            </a:r>
            <a:r>
              <a:rPr lang="cy-GB" altLang="en-US" sz="1700" dirty="0" err="1"/>
              <a:t>yw'ch</a:t>
            </a:r>
            <a:r>
              <a:rPr lang="cy-GB" altLang="en-US" sz="1700" dirty="0"/>
              <a:t> goruchwyliwr wedi cytuno ar eich prosiect mewn egwyddor, gallwch chi ddechrau ar hyn (gwiriwch gyda nhw yn gyntaf).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Shape 419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10BA35FE-AD71-D2C8-6AAD-068B564EDA0B}"/>
              </a:ext>
            </a:extLst>
          </p:cNvPr>
          <p:cNvSpPr>
            <a:spLocks noGrp="1"/>
          </p:cNvSpPr>
          <p:nvPr>
            <p:ph type="title"/>
          </p:nvPr>
        </p:nvSpPr>
        <p:spPr>
          <a:xfrm>
            <a:off x="515125" y="1153572"/>
            <a:ext cx="2400300" cy="4461163"/>
          </a:xfrm>
        </p:spPr>
        <p:txBody>
          <a:bodyPr>
            <a:normAutofit/>
          </a:bodyPr>
          <a:lstStyle/>
          <a:p>
            <a:r>
              <a:rPr lang="cy-GB" altLang="en-US" dirty="0">
                <a:solidFill>
                  <a:srgbClr val="FFFFFF"/>
                </a:solidFill>
              </a:rPr>
              <a:t>Proses ar gyfer hyn…</a:t>
            </a:r>
          </a:p>
        </p:txBody>
      </p:sp>
      <p:sp>
        <p:nvSpPr>
          <p:cNvPr id="41996" name="Arc 419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Content Placeholder 2">
            <a:extLst>
              <a:ext uri="{FF2B5EF4-FFF2-40B4-BE49-F238E27FC236}">
                <a16:creationId xmlns:a16="http://schemas.microsoft.com/office/drawing/2014/main" id="{FA6703C3-0381-1B39-4550-E4B420ABC933}"/>
              </a:ext>
            </a:extLst>
          </p:cNvPr>
          <p:cNvSpPr>
            <a:spLocks noGrp="1"/>
          </p:cNvSpPr>
          <p:nvPr>
            <p:ph idx="1"/>
          </p:nvPr>
        </p:nvSpPr>
        <p:spPr>
          <a:xfrm>
            <a:off x="3335481" y="591344"/>
            <a:ext cx="5179868" cy="5585619"/>
          </a:xfrm>
        </p:spPr>
        <p:txBody>
          <a:bodyPr anchor="ctr">
            <a:normAutofit/>
          </a:bodyPr>
          <a:lstStyle/>
          <a:p>
            <a:pPr lvl="1"/>
            <a:r>
              <a:rPr lang="cy-GB" altLang="en-US" dirty="0"/>
              <a:t>Dylai myfyrwyr gwblhau </a:t>
            </a:r>
            <a:r>
              <a:rPr lang="cy-GB" altLang="en-US" b="1" dirty="0"/>
              <a:t>ffurflen PG2 wedi’i symleiddio (ar </a:t>
            </a:r>
            <a:r>
              <a:rPr lang="cy-GB" altLang="en-US" b="1" dirty="0" err="1"/>
              <a:t>Moodle</a:t>
            </a:r>
            <a:r>
              <a:rPr lang="cy-GB" altLang="en-US" b="1" dirty="0"/>
              <a:t>).</a:t>
            </a:r>
            <a:endParaRPr lang="cy-GB" altLang="en-US" dirty="0"/>
          </a:p>
          <a:p>
            <a:pPr lvl="1"/>
            <a:r>
              <a:rPr lang="cy-GB" altLang="en-US" dirty="0"/>
              <a:t>Myfyrwyr yn trafod gyda'r goruchwyliwr ac yn diwygio os bydd angen. </a:t>
            </a:r>
          </a:p>
          <a:p>
            <a:pPr lvl="1"/>
            <a:r>
              <a:rPr lang="cy-GB" altLang="en-US" dirty="0"/>
              <a:t>Pan fydd goruchwyliwr yn hapus, dylai'r myfyriwr a'r goruchwyliwr lofnodi'r ffurflen. </a:t>
            </a:r>
          </a:p>
          <a:p>
            <a:pPr lvl="1"/>
            <a:r>
              <a:rPr lang="cy-GB" altLang="en-US" dirty="0"/>
              <a:t>Wedyn dylid cyflwyno fersiwn </a:t>
            </a:r>
            <a:r>
              <a:rPr lang="cy-GB" altLang="en-US" dirty="0" err="1"/>
              <a:t>pdf</a:t>
            </a:r>
            <a:r>
              <a:rPr lang="cy-GB" altLang="en-US" dirty="0"/>
              <a:t> o'r ffurflen honno a lofnodwyd trwy </a:t>
            </a:r>
            <a:r>
              <a:rPr lang="cy-GB" altLang="en-US" dirty="0" err="1"/>
              <a:t>Turnitin</a:t>
            </a:r>
            <a:r>
              <a:rPr lang="cy-GB" altLang="en-US" dirty="0"/>
              <a:t> a'i hanfon at y tiwtor traethawd hir.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38B8F53-5BB5-E061-64D0-D616BB3EE361}"/>
              </a:ext>
            </a:extLst>
          </p:cNvPr>
          <p:cNvSpPr>
            <a:spLocks noGrp="1"/>
          </p:cNvSpPr>
          <p:nvPr>
            <p:ph type="title"/>
          </p:nvPr>
        </p:nvSpPr>
        <p:spPr/>
        <p:txBody>
          <a:bodyPr/>
          <a:lstStyle/>
          <a:p>
            <a:pPr eaLnBrk="1" hangingPunct="1"/>
            <a:endParaRPr lang="en-GB" altLang="en-US"/>
          </a:p>
        </p:txBody>
      </p:sp>
      <p:sp>
        <p:nvSpPr>
          <p:cNvPr id="43011" name="Content Placeholder 2">
            <a:extLst>
              <a:ext uri="{FF2B5EF4-FFF2-40B4-BE49-F238E27FC236}">
                <a16:creationId xmlns:a16="http://schemas.microsoft.com/office/drawing/2014/main" id="{24972209-E26E-8105-8191-7312249C8BBD}"/>
              </a:ext>
            </a:extLst>
          </p:cNvPr>
          <p:cNvSpPr>
            <a:spLocks noGrp="1"/>
          </p:cNvSpPr>
          <p:nvPr>
            <p:ph idx="1"/>
          </p:nvPr>
        </p:nvSpPr>
        <p:spPr>
          <a:xfrm>
            <a:off x="628650" y="2127951"/>
            <a:ext cx="7875587" cy="4114800"/>
          </a:xfrm>
        </p:spPr>
        <p:txBody>
          <a:bodyPr/>
          <a:lstStyle/>
          <a:p>
            <a:pPr lvl="1"/>
            <a:r>
              <a:rPr lang="cy-GB" altLang="en-US" sz="2400" dirty="0"/>
              <a:t>Lle na all y goruchwyliwr lofnodi'r ffurflen moeseg, dylai'r goruchwyliwr wedyn hysbysu cydlynydd y modiwl a fydd wedyn yn ei hadolygu (ac mewn rhai achosion yn ei </a:t>
            </a:r>
            <a:r>
              <a:rPr lang="cy-GB" altLang="en-US" sz="2400" dirty="0" err="1"/>
              <a:t>hatgyfeirio</a:t>
            </a:r>
            <a:r>
              <a:rPr lang="cy-GB" altLang="en-US" sz="2400" dirty="0"/>
              <a:t> at Weithgor Moeseg IMH</a:t>
            </a:r>
            <a:r>
              <a:rPr lang="en-GB" altLang="en-US" sz="2400" dirty="0"/>
              <a:t>.)</a:t>
            </a:r>
            <a:endParaRPr lang="en-GB" altLang="en-US" sz="2800" dirty="0"/>
          </a:p>
          <a:p>
            <a:pPr eaLnBrk="1" hangingPunct="1"/>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B40D11D-AA69-0FE4-C974-2551C2B16E7F}"/>
              </a:ext>
            </a:extLst>
          </p:cNvPr>
          <p:cNvSpPr>
            <a:spLocks noGrp="1"/>
          </p:cNvSpPr>
          <p:nvPr>
            <p:ph type="title"/>
          </p:nvPr>
        </p:nvSpPr>
        <p:spPr/>
        <p:txBody>
          <a:bodyPr/>
          <a:lstStyle/>
          <a:p>
            <a:r>
              <a:rPr lang="cy-GB" altLang="en-US" dirty="0"/>
              <a:t>Nawr dechreuwch weithio drwy</a:t>
            </a:r>
            <a:r>
              <a:rPr lang="en-GB" altLang="en-US" dirty="0"/>
              <a:t>…</a:t>
            </a:r>
          </a:p>
        </p:txBody>
      </p:sp>
      <p:pic>
        <p:nvPicPr>
          <p:cNvPr id="44035" name="Content Placeholder 3">
            <a:extLst>
              <a:ext uri="{FF2B5EF4-FFF2-40B4-BE49-F238E27FC236}">
                <a16:creationId xmlns:a16="http://schemas.microsoft.com/office/drawing/2014/main" id="{ED2E60C7-52BF-286A-C61D-7FBCE11405A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68438" y="1570038"/>
            <a:ext cx="7065962" cy="5043487"/>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A40D58C-4021-3388-4222-C84A42A397D2}"/>
              </a:ext>
            </a:extLst>
          </p:cNvPr>
          <p:cNvSpPr>
            <a:spLocks noGrp="1"/>
          </p:cNvSpPr>
          <p:nvPr>
            <p:ph type="title"/>
          </p:nvPr>
        </p:nvSpPr>
        <p:spPr/>
        <p:txBody>
          <a:bodyPr/>
          <a:lstStyle/>
          <a:p>
            <a:pPr eaLnBrk="1" hangingPunct="1"/>
            <a:endParaRPr lang="en-GB" altLang="en-US"/>
          </a:p>
        </p:txBody>
      </p:sp>
      <p:pic>
        <p:nvPicPr>
          <p:cNvPr id="45059" name="Content Placeholder 3">
            <a:extLst>
              <a:ext uri="{FF2B5EF4-FFF2-40B4-BE49-F238E27FC236}">
                <a16:creationId xmlns:a16="http://schemas.microsoft.com/office/drawing/2014/main" id="{EFD0CBA1-3555-C6EA-6651-2B635A2CC48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90613" y="623888"/>
            <a:ext cx="7915275" cy="582771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Freeform: Shape 460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itle 1">
            <a:extLst>
              <a:ext uri="{FF2B5EF4-FFF2-40B4-BE49-F238E27FC236}">
                <a16:creationId xmlns:a16="http://schemas.microsoft.com/office/drawing/2014/main" id="{7FD7C1FE-B422-D923-2BB1-10DF5B0D6CB4}"/>
              </a:ext>
            </a:extLst>
          </p:cNvPr>
          <p:cNvSpPr>
            <a:spLocks noGrp="1"/>
          </p:cNvSpPr>
          <p:nvPr>
            <p:ph type="title"/>
          </p:nvPr>
        </p:nvSpPr>
        <p:spPr>
          <a:xfrm>
            <a:off x="515125" y="1153572"/>
            <a:ext cx="2400300" cy="4461163"/>
          </a:xfrm>
        </p:spPr>
        <p:txBody>
          <a:bodyPr>
            <a:normAutofit/>
          </a:bodyPr>
          <a:lstStyle/>
          <a:p>
            <a:r>
              <a:rPr lang="cy-GB" altLang="en-US" dirty="0">
                <a:solidFill>
                  <a:srgbClr val="FFFFFF"/>
                </a:solidFill>
              </a:rPr>
              <a:t>Unrhyw gwestiynau? </a:t>
            </a:r>
            <a:br>
              <a:rPr lang="cy-GB" altLang="en-US" dirty="0">
                <a:solidFill>
                  <a:srgbClr val="FFFFFF"/>
                </a:solidFill>
              </a:rPr>
            </a:br>
            <a:endParaRPr lang="cy-GB" altLang="en-US" dirty="0">
              <a:solidFill>
                <a:srgbClr val="FFFFFF"/>
              </a:solidFill>
            </a:endParaRPr>
          </a:p>
        </p:txBody>
      </p:sp>
      <p:sp>
        <p:nvSpPr>
          <p:cNvPr id="46092" name="Arc 460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083" name="Content Placeholder 2">
            <a:extLst>
              <a:ext uri="{FF2B5EF4-FFF2-40B4-BE49-F238E27FC236}">
                <a16:creationId xmlns:a16="http://schemas.microsoft.com/office/drawing/2014/main" id="{B87A46FE-E380-270A-FCD4-8C8F84C578C2}"/>
              </a:ext>
            </a:extLst>
          </p:cNvPr>
          <p:cNvSpPr>
            <a:spLocks noGrp="1"/>
          </p:cNvSpPr>
          <p:nvPr>
            <p:ph idx="1"/>
          </p:nvPr>
        </p:nvSpPr>
        <p:spPr>
          <a:xfrm>
            <a:off x="3335481" y="591344"/>
            <a:ext cx="5179868" cy="5585619"/>
          </a:xfrm>
        </p:spPr>
        <p:txBody>
          <a:bodyPr anchor="ctr">
            <a:normAutofit/>
          </a:bodyPr>
          <a:lstStyle/>
          <a:p>
            <a:r>
              <a:rPr lang="cy-GB" altLang="en-US" dirty="0"/>
              <a:t>Defnyddiwch MS </a:t>
            </a:r>
            <a:r>
              <a:rPr lang="cy-GB" altLang="en-US" dirty="0" err="1"/>
              <a:t>Teams</a:t>
            </a:r>
            <a:r>
              <a:rPr lang="cy-GB" altLang="en-US" dirty="0"/>
              <a:t> neu e-bost i ofyn unrhyw gwestiynau cyffredinol sydd gennych (yn dilyn y sesiwn hon)). </a:t>
            </a:r>
          </a:p>
          <a:p>
            <a:r>
              <a:rPr lang="cy-GB" altLang="en-US" dirty="0"/>
              <a:t>Dylid cyfeirio cwestiynau moesegol penodol at eich goruchwyliwr</a:t>
            </a:r>
            <a:r>
              <a:rPr lang="en-GB" altLang="en-US" dirty="0"/>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2841</TotalTime>
  <Words>1482</Words>
  <Application>Microsoft Office PowerPoint</Application>
  <PresentationFormat>On-screen Show (4:3)</PresentationFormat>
  <Paragraphs>98</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 Light</vt:lpstr>
      <vt:lpstr>Wingdings 3</vt:lpstr>
      <vt:lpstr>Calibri</vt:lpstr>
      <vt:lpstr>Arial</vt:lpstr>
      <vt:lpstr>Office Theme</vt:lpstr>
      <vt:lpstr>Sicrhau cymeradwyaeth foesegol ar gyfer eich ymchwil</vt:lpstr>
      <vt:lpstr>Gweler wythnos 5 ar Moodle</vt:lpstr>
      <vt:lpstr>Ffurflen Moeseg</vt:lpstr>
      <vt:lpstr>O ran eich prosiect, meddyliwch am y canlynol:…</vt:lpstr>
      <vt:lpstr>Adran A: Manylion y myfyrwyr a’r pwnc. </vt:lpstr>
      <vt:lpstr>Adran B: Arall – Enw'r goruchwyliwr.  Adran C: Cyfeiriwch at 1 – Ar Moodle (ynghyd â’r ddolen isod). https://www.uwtsd.ac.uk/media/uwtsd-website/content-assets/documents/academic-office/misc-forms/REICoP-17-20-v3-Final.pdf  </vt:lpstr>
      <vt:lpstr>Adran D: Fel arfer 'na' ar gyfer astudiaethau israddedig.</vt:lpstr>
      <vt:lpstr>Adran E: O’r cynnig wedi'i farcio a'i ddiwygio Ymgynghorwch â'ch goruchwyliwr ynghylch yr adran hon. </vt:lpstr>
      <vt:lpstr>Amcanion a Chyfiawnhad dros y Prosiect - cynnig: Nodwch amcanion y prosiect a rhoi’r rheswm pam y dylai ddigwydd, gan nodi'n glir y manteision posibl i'r gymuned.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mae hyn yn wahanol i gynnig?</vt:lpstr>
      <vt:lpstr>Adran J: Diogelu Data a Storio </vt:lpstr>
      <vt:lpstr>PowerPoint Presentation</vt:lpstr>
      <vt:lpstr>Risg a Rheoli Risg Ydy’r prosiect yn cynnwys: </vt:lpstr>
      <vt:lpstr>Tasg: Risg Bosibl i Gyfranogwyr / Cynulleidfa</vt:lpstr>
      <vt:lpstr>Llenwch y ffurflen Moeseg yn dilyn adborth ar eich cynnig traethawd hir - newidiadau</vt:lpstr>
      <vt:lpstr>Proses ar gyfer hyn…</vt:lpstr>
      <vt:lpstr>PowerPoint Presentation</vt:lpstr>
      <vt:lpstr>Nawr dechreuwch weithio drwy…</vt:lpstr>
      <vt:lpstr>PowerPoint Presentation</vt:lpstr>
      <vt:lpstr>Unrhyw gwestiynau?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SHOE4</dc:creator>
  <cp:lastModifiedBy>Geraint Lloyd</cp:lastModifiedBy>
  <cp:revision>60</cp:revision>
  <dcterms:created xsi:type="dcterms:W3CDTF">2012-10-31T13:16:10Z</dcterms:created>
  <dcterms:modified xsi:type="dcterms:W3CDTF">2023-11-08T14:57:02Z</dcterms:modified>
</cp:coreProperties>
</file>