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5" r:id="rId4"/>
    <p:sldMasterId id="2147484218" r:id="rId5"/>
  </p:sldMasterIdLst>
  <p:notesMasterIdLst>
    <p:notesMasterId r:id="rId33"/>
  </p:notesMasterIdLst>
  <p:sldIdLst>
    <p:sldId id="256" r:id="rId6"/>
    <p:sldId id="296" r:id="rId7"/>
    <p:sldId id="313" r:id="rId8"/>
    <p:sldId id="297" r:id="rId9"/>
    <p:sldId id="298" r:id="rId10"/>
    <p:sldId id="299" r:id="rId11"/>
    <p:sldId id="301" r:id="rId12"/>
    <p:sldId id="305" r:id="rId13"/>
    <p:sldId id="306" r:id="rId14"/>
    <p:sldId id="290" r:id="rId15"/>
    <p:sldId id="307" r:id="rId16"/>
    <p:sldId id="284" r:id="rId17"/>
    <p:sldId id="285" r:id="rId18"/>
    <p:sldId id="308" r:id="rId19"/>
    <p:sldId id="309" r:id="rId20"/>
    <p:sldId id="277" r:id="rId21"/>
    <p:sldId id="286" r:id="rId22"/>
    <p:sldId id="281" r:id="rId23"/>
    <p:sldId id="279" r:id="rId24"/>
    <p:sldId id="287" r:id="rId25"/>
    <p:sldId id="278" r:id="rId26"/>
    <p:sldId id="282" r:id="rId27"/>
    <p:sldId id="293" r:id="rId28"/>
    <p:sldId id="294" r:id="rId29"/>
    <p:sldId id="302" r:id="rId30"/>
    <p:sldId id="310" r:id="rId31"/>
    <p:sldId id="311" r:id="rId3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51"/>
    <p:restoredTop sz="94701"/>
  </p:normalViewPr>
  <p:slideViewPr>
    <p:cSldViewPr snapToGrid="0">
      <p:cViewPr>
        <p:scale>
          <a:sx n="97" d="100"/>
          <a:sy n="97" d="100"/>
        </p:scale>
        <p:origin x="-102" y="5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16/10/2017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0D4291D-7DDE-47C6-97F6-3E83D364458F}" type="slidenum">
              <a:rPr lang="en-GB" altLang="en-US">
                <a:latin typeface="Calibri" panose="020F0502020204030204" pitchFamily="34" charset="0"/>
              </a:rPr>
              <a:pPr eaLnBrk="1" hangingPunct="1"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0596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B97542E-A46A-C740-8D24-C0296900FB8C}" type="slidenum">
              <a:rPr lang="en-GB" altLang="en-US">
                <a:solidFill>
                  <a:srgbClr val="000000"/>
                </a:solidFill>
                <a:latin typeface="Arial" charset="0"/>
              </a:rPr>
              <a:pPr eaLnBrk="1" hangingPunct="1"/>
              <a:t>11</a:t>
            </a:fld>
            <a:endParaRPr lang="en-GB" altLang="en-US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1152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36CD8E9-1AB6-0C46-89AD-C38363805A41}" type="slidenum">
              <a:rPr lang="en-GB" altLang="en-US">
                <a:latin typeface="Calibri" charset="0"/>
              </a:rPr>
              <a:pPr eaLnBrk="1" hangingPunct="1"/>
              <a:t>14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8628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FA86C53-8606-E046-B17D-17B60564DD73}" type="slidenum">
              <a:rPr lang="en-GB" altLang="en-US">
                <a:latin typeface="Calibri" charset="0"/>
              </a:rPr>
              <a:pPr eaLnBrk="1" hangingPunct="1"/>
              <a:t>15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3540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21825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3788994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6667692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6143958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8419488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6576849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047785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6783117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5417789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1406573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415982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390600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087554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0573099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5744990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5191740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5328224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0075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6076245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603980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38281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004797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418661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2382884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830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6" r:id="rId1"/>
    <p:sldLayoutId id="2147484207" r:id="rId2"/>
    <p:sldLayoutId id="2147484208" r:id="rId3"/>
    <p:sldLayoutId id="2147484209" r:id="rId4"/>
    <p:sldLayoutId id="2147484210" r:id="rId5"/>
    <p:sldLayoutId id="2147484211" r:id="rId6"/>
    <p:sldLayoutId id="2147484212" r:id="rId7"/>
    <p:sldLayoutId id="2147484213" r:id="rId8"/>
    <p:sldLayoutId id="2147484214" r:id="rId9"/>
    <p:sldLayoutId id="2147484215" r:id="rId10"/>
    <p:sldLayoutId id="2147484216" r:id="rId11"/>
    <p:sldLayoutId id="2147484217" r:id="rId12"/>
  </p:sldLayoutIdLst>
  <p:transition spd="slow">
    <p:wipe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2408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9" r:id="rId1"/>
    <p:sldLayoutId id="2147484220" r:id="rId2"/>
    <p:sldLayoutId id="2147484221" r:id="rId3"/>
    <p:sldLayoutId id="2147484222" r:id="rId4"/>
    <p:sldLayoutId id="2147484223" r:id="rId5"/>
    <p:sldLayoutId id="2147484224" r:id="rId6"/>
    <p:sldLayoutId id="2147484225" r:id="rId7"/>
    <p:sldLayoutId id="2147484226" r:id="rId8"/>
    <p:sldLayoutId id="2147484227" r:id="rId9"/>
    <p:sldLayoutId id="2147484228" r:id="rId10"/>
    <p:sldLayoutId id="2147484229" r:id="rId11"/>
  </p:sldLayoutIdLst>
  <p:transition spd="slow">
    <p:wipe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1098376" y="1144104"/>
            <a:ext cx="6858000" cy="42164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smtClean="0"/>
              <a:t> </a:t>
            </a:r>
            <a:r>
              <a:rPr lang="en-GB" altLang="en-US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 </a:t>
            </a:r>
            <a: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 smtClean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Time </a:t>
            </a: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Management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06E5A9F-E615-40BA-994E-0BF3FD40C183}" type="slidenum">
              <a:rPr lang="en-GB" altLang="en-US">
                <a:solidFill>
                  <a:srgbClr val="000000"/>
                </a:solidFill>
                <a:latin typeface="Candara" panose="020E0502030303020204" pitchFamily="34" charset="0"/>
              </a:rPr>
              <a:pPr eaLnBrk="1" hangingPunct="1"/>
              <a:t>1</a:t>
            </a:fld>
            <a:endParaRPr lang="en-GB" altLang="en-US">
              <a:solidFill>
                <a:srgbClr val="000000"/>
              </a:solidFill>
              <a:latin typeface="Candara" panose="020E0502030303020204" pitchFamily="34" charset="0"/>
            </a:endParaRP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87" y="200990"/>
            <a:ext cx="8576435" cy="532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0293762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77855" y="52306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Assessing your work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behaviour</a:t>
            </a: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planning</a:t>
            </a: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tendency to procrastinate</a:t>
            </a: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stress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xmlns="" val="80847780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03644"/>
            <a:ext cx="7886700" cy="1325563"/>
          </a:xfrm>
        </p:spPr>
        <p:txBody>
          <a:bodyPr/>
          <a:lstStyle/>
          <a:p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70138"/>
            <a:ext cx="7886700" cy="4351338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07042117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5 main activities/demands on your time that cause you problems in a typical day.</a:t>
            </a: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Ask yourself whether the demand was</a:t>
            </a: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planned (pro-active) </a:t>
            </a:r>
            <a:r>
              <a:rPr lang="mr-IN" altLang="en-US" sz="2800" dirty="0" smtClean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 smtClean="0">
                <a:ea typeface="Arial Rounded MT Bold" charset="0"/>
                <a:cs typeface="Arial Rounded MT Bold" charset="0"/>
              </a:rPr>
              <a:t> Why?</a:t>
            </a: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822325" lvl="1" indent="-457200"/>
            <a:r>
              <a:rPr lang="en-GB" altLang="en-US" sz="2800" dirty="0">
                <a:ea typeface="Arial Rounded MT Bold" charset="0"/>
                <a:cs typeface="Arial Rounded MT Bold" charset="0"/>
              </a:rPr>
              <a:t>or unplanned (re-active) </a:t>
            </a:r>
            <a:r>
              <a:rPr lang="mr-IN" altLang="en-US" sz="2800" dirty="0" smtClean="0">
                <a:ea typeface="Arial Rounded MT Bold" charset="0"/>
                <a:cs typeface="Arial Rounded MT Bold" charset="0"/>
              </a:rPr>
              <a:t>–</a:t>
            </a:r>
            <a:r>
              <a:rPr lang="en-GB" altLang="en-US" sz="2800" dirty="0" smtClean="0">
                <a:ea typeface="Arial Rounded MT Bold" charset="0"/>
                <a:cs typeface="Arial Rounded MT Bold" charset="0"/>
              </a:rPr>
              <a:t> Why?</a:t>
            </a: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endParaRPr lang="en-GB" altLang="en-US" sz="2800" dirty="0">
              <a:ea typeface="Arial Rounded MT Bold" charset="0"/>
              <a:cs typeface="Arial Rounded MT Bold" charset="0"/>
            </a:endParaRPr>
          </a:p>
          <a:p>
            <a:pPr marL="501650" indent="-457200">
              <a:buFont typeface="Trebuchet MS" charset="0"/>
              <a:buAutoNum type="arabicPeriod"/>
            </a:pPr>
            <a:r>
              <a:rPr lang="en-GB" altLang="en-US" sz="2800" dirty="0">
                <a:ea typeface="Arial Rounded MT Bold" charset="0"/>
                <a:cs typeface="Arial Rounded MT Bold" charset="0"/>
              </a:rPr>
              <a:t>Identify and prioritise the areas that you would like to improve.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xmlns="" val="59608874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7444" y="457201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Main </a:t>
            </a:r>
            <a:r>
              <a:rPr lang="en-GB" altLang="en-US" sz="4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Areas to consider:</a:t>
            </a:r>
          </a:p>
          <a:p>
            <a:endParaRPr lang="en-GB" altLang="en-US" sz="2800" dirty="0">
              <a:solidFill>
                <a:srgbClr val="000000"/>
              </a:solidFill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</a:t>
            </a:r>
            <a:r>
              <a:rPr lang="en-GB" altLang="en-US" sz="36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Prioritising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</a:t>
            </a:r>
            <a:r>
              <a:rPr lang="en-GB" altLang="en-US" sz="36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People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6822196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67662"/>
            <a:ext cx="7886700" cy="1325563"/>
          </a:xfrm>
        </p:spPr>
        <p:txBody>
          <a:bodyPr>
            <a:noAutofit/>
          </a:bodyPr>
          <a:lstStyle/>
          <a:p>
            <a:pPr algn="l"/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</a:t>
            </a:r>
            <a:r>
              <a:rPr lang="en-GB" altLang="en-US" sz="4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Time</a:t>
            </a:r>
            <a:br>
              <a:rPr lang="en-GB" altLang="en-US" sz="4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  <a: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278"/>
            <a:ext cx="7886700" cy="4660072"/>
          </a:xfrm>
        </p:spPr>
        <p:txBody>
          <a:bodyPr>
            <a:normAutofit/>
          </a:bodyPr>
          <a:lstStyle/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Get priorities clear - and keep them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in mind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Plan the day - and stick to the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plan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Set realistic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deadlines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Look ahead to possible problems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670415208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72497" y="298865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Dealing </a:t>
            </a: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with People</a:t>
            </a: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75002"/>
            <a:ext cx="7886700" cy="5169245"/>
          </a:xfrm>
        </p:spPr>
        <p:txBody>
          <a:bodyPr>
            <a:normAutofit/>
          </a:bodyPr>
          <a:lstStyle/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Deal </a:t>
            </a:r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decisively with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interruptions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Know </a:t>
            </a:r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how to say ‘no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’</a:t>
            </a:r>
          </a:p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Act assertively</a:t>
            </a:r>
            <a:endParaRPr lang="en-GB" altLang="en-US" sz="3200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Limit phone and online time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See others as a source of support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5493037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5264" y="524152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48498"/>
            <a:ext cx="7886700" cy="388847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Do the difficult things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first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Cut </a:t>
            </a: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the clutter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Complete one task before going on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to the next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Concentrate on a limited number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of tasks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Build in thinking time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Be conscious of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time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6962402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3143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154" y="1607678"/>
            <a:ext cx="78867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b="1" dirty="0" smtClean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–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requires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immediate attention.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Tasks 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are usually visible and insist on action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has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to do with results and contributes to your role.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Tasks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053901938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-538508" y="238539"/>
            <a:ext cx="8001000" cy="1216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Urgent &amp; Non-urgent work</a:t>
            </a:r>
            <a:endParaRPr lang="en-GB" sz="3600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96707847"/>
              </p:ext>
            </p:extLst>
          </p:nvPr>
        </p:nvGraphicFramePr>
        <p:xfrm>
          <a:off x="540233" y="1315278"/>
          <a:ext cx="8001000" cy="4175760"/>
        </p:xfrm>
        <a:graphic>
          <a:graphicData uri="http://schemas.openxmlformats.org/drawingml/2006/table">
            <a:tbl>
              <a:tblPr/>
              <a:tblGrid>
                <a:gridCol w="2000250"/>
                <a:gridCol w="2000250"/>
                <a:gridCol w="4000500"/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</a:t>
                      </a:r>
                      <a:r>
                        <a:rPr kumimoji="0" lang="en-US" altLang="en-US" sz="2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BETWEEN IMPORTANT </a:t>
                      </a: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4525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88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45511780"/>
              </p:ext>
            </p:extLst>
          </p:nvPr>
        </p:nvGraphicFramePr>
        <p:xfrm>
          <a:off x="457200" y="1600200"/>
          <a:ext cx="8229600" cy="3931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843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20817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132987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382702793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55642569"/>
              </p:ext>
            </p:extLst>
          </p:nvPr>
        </p:nvGraphicFramePr>
        <p:xfrm>
          <a:off x="457200" y="1600200"/>
          <a:ext cx="8229601" cy="39788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522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24014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35424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48124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636226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immediately whenever possible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 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Crisis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Deadline driven projects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Pressing problems 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spend time forward planning these into your day’s work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Prevention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Planning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Relationship building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86135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quickly and simply   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        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Interruptions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meetings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done in ‘background’ mode or discarded if not necessary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Trivia / </a:t>
                      </a:r>
                      <a:r>
                        <a:rPr lang="en-GB" sz="1350" kern="1200" dirty="0" smtClean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Filing</a:t>
                      </a:r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r>
                        <a:rPr lang="en-GB" sz="1350" kern="1200" dirty="0" smtClean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</a:t>
                      </a:r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telephone calls and emails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dirty="0" smtClean="0"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4499992" y="3429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28384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72400" y="5229200"/>
            <a:ext cx="296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99992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xmlns="" val="66516741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Title 2"/>
          <p:cNvSpPr>
            <a:spLocks noGrp="1"/>
          </p:cNvSpPr>
          <p:nvPr>
            <p:ph type="title"/>
          </p:nvPr>
        </p:nvSpPr>
        <p:spPr>
          <a:xfrm>
            <a:off x="-99322" y="208989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37890" name="Content Placeholder 1"/>
          <p:cNvSpPr>
            <a:spLocks noGrp="1"/>
          </p:cNvSpPr>
          <p:nvPr>
            <p:ph idx="1"/>
          </p:nvPr>
        </p:nvSpPr>
        <p:spPr>
          <a:xfrm>
            <a:off x="721416" y="1182689"/>
            <a:ext cx="7408862" cy="3667125"/>
          </a:xfrm>
        </p:spPr>
        <p:txBody>
          <a:bodyPr/>
          <a:lstStyle/>
          <a:p>
            <a:r>
              <a:rPr lang="en-GB" alt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Have a go at listing s</a:t>
            </a:r>
            <a:r>
              <a:rPr lang="en-GB" alt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ome of your jobs </a:t>
            </a:r>
            <a:r>
              <a:rPr lang="en-GB" alt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that you need to do within a similar square with four sectors </a:t>
            </a:r>
            <a:r>
              <a:rPr lang="en-GB" alt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as shown below: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2D9C83E-A2DF-9649-A11F-5C8D50467614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14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7390488"/>
              </p:ext>
            </p:extLst>
          </p:nvPr>
        </p:nvGraphicFramePr>
        <p:xfrm>
          <a:off x="431800" y="3016252"/>
          <a:ext cx="8280400" cy="2560320"/>
        </p:xfrm>
        <a:graphic>
          <a:graphicData uri="http://schemas.openxmlformats.org/drawingml/2006/table">
            <a:tbl>
              <a:tblPr/>
              <a:tblGrid>
                <a:gridCol w="4140200"/>
                <a:gridCol w="4140200"/>
              </a:tblGrid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High Urgency &amp; High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priority items to do now.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High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Less important tasks that need doing soon.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High Priority: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 that these task get done but not necessarily today.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Does anyone need to do this?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488704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2"/>
          <p:cNvSpPr>
            <a:spLocks noGrp="1"/>
          </p:cNvSpPr>
          <p:nvPr>
            <p:ph type="title"/>
          </p:nvPr>
        </p:nvSpPr>
        <p:spPr>
          <a:xfrm>
            <a:off x="628650" y="64583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Time </a:t>
            </a:r>
            <a: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Management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for students</a:t>
            </a:r>
          </a:p>
        </p:txBody>
      </p:sp>
      <p:pic>
        <p:nvPicPr>
          <p:cNvPr id="38914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61091" y="1600200"/>
            <a:ext cx="5221817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DFFB8395-F205-CE4D-A2D8-BBADE0485466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15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73093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26138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Procrastination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Why do we Procrastinate?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Not Important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Confused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Overwhelmed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 </a:t>
            </a:r>
          </a:p>
          <a:p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Distractions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779009820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2723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Identify your Roles &amp; Responsibilities under the following headings: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Work</a:t>
            </a: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342900" lvl="1" indent="0">
              <a:buNone/>
            </a:pPr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Home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Family</a:t>
            </a: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endParaRPr lang="en-US" sz="2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lvl="1"/>
            <a:r>
              <a:rPr lang="en-US" sz="2000" dirty="0">
                <a:latin typeface="Arial Rounded MT Bold" charset="0"/>
                <a:ea typeface="Arial Rounded MT Bold" charset="0"/>
                <a:cs typeface="Arial Rounded MT Bold" charset="0"/>
              </a:rPr>
              <a:t>Social/Community</a:t>
            </a:r>
          </a:p>
          <a:p>
            <a:pPr marL="342900" lvl="1" indent="0">
              <a:buNone/>
            </a:pPr>
            <a:endParaRPr lang="en-US" sz="2000" dirty="0"/>
          </a:p>
          <a:p>
            <a:pPr marL="342900" lvl="1" indent="0">
              <a:buNone/>
            </a:pPr>
            <a:endParaRPr lang="en-US" sz="2000" dirty="0"/>
          </a:p>
          <a:p>
            <a:pPr lvl="1"/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073152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7890"/>
            <a:ext cx="8229600" cy="1143000"/>
          </a:xfrm>
        </p:spPr>
        <p:txBody>
          <a:bodyPr>
            <a:normAutofit/>
          </a:bodyPr>
          <a:lstStyle/>
          <a:p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Not really sure what you are suppose to do.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Clarification of the Task/Activity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end result – What is the measure of 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success?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Start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with the End in 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Mind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27549039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5653" y="22281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Overwhelmed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708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Why 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do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y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ou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think people </a:t>
            </a:r>
            <a:endParaRPr lang="en-US" sz="3200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get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overwhelmed?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Break Down tasks/assessments/projects </a:t>
            </a:r>
            <a:r>
              <a:rPr lang="en-US" sz="2400" dirty="0">
                <a:latin typeface="Arial Rounded MT Bold" charset="0"/>
                <a:ea typeface="Arial Rounded MT Bold" charset="0"/>
                <a:cs typeface="Arial Rounded MT Bold" charset="0"/>
              </a:rPr>
              <a:t>to Manageable Bites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31839197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5652" y="736462"/>
            <a:ext cx="8229600" cy="1143000"/>
          </a:xfrm>
        </p:spPr>
        <p:txBody>
          <a:bodyPr/>
          <a:lstStyle/>
          <a:p>
            <a:r>
              <a:rPr 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  <a:t>Overwhelmed - </a:t>
            </a: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9227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time when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you </a:t>
            </a: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were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overwhelmed </a:t>
            </a: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– How did you manage to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start?</a:t>
            </a: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current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activity </a:t>
            </a: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you are putting off because you are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overwhelmed</a:t>
            </a: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How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could </a:t>
            </a: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you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break </a:t>
            </a: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it </a:t>
            </a:r>
            <a:r>
              <a:rPr lang="en-US" sz="28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down to manageable bites?</a:t>
            </a: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69745751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70452" y="2168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We all want to do it Right, First Time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Over Specifying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Pareto Principle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21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88" y="2795127"/>
            <a:ext cx="3048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3836312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Distractions	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People – Family, Friends, Colleague,  Interruptions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Notifications – Facebook, Emails, phones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Environment  - Clutter 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Multitasking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Tiredness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Lack Motivation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841647625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37541" y="371059"/>
            <a:ext cx="7886700" cy="1325563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Planning Your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622"/>
            <a:ext cx="7886700" cy="5532438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Identify your ‘Project’, and confirm its importance 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Define your Outcome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Break </a:t>
            </a: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the Project </a:t>
            </a:r>
            <a:r>
              <a:rPr lang="en-US" sz="40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down into </a:t>
            </a: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bite size Activities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order they have to be completed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Determine ‘Best Time’, based on the activity type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Schedule the Activity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Methodically work your way through your Schedule</a:t>
            </a:r>
          </a:p>
          <a:p>
            <a:pPr marL="514350" indent="-514350">
              <a:lnSpc>
                <a:spcPct val="130000"/>
              </a:lnSpc>
              <a:buFont typeface="+mj-lt"/>
              <a:buAutoNum type="arabicPeriod"/>
            </a:pPr>
            <a:r>
              <a:rPr lang="en-US" sz="4000" dirty="0">
                <a:latin typeface="Arial Rounded MT Bold" charset="0"/>
                <a:ea typeface="Arial Rounded MT Bold" charset="0"/>
                <a:cs typeface="Arial Rounded MT Bold" charset="0"/>
              </a:rPr>
              <a:t>Monitor Progress, adjust as appropriate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711602019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24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6151687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17054" y="18201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07573"/>
            <a:ext cx="7886700" cy="4628184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Work planning must meet 4 criteria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:</a:t>
            </a: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directed at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achievable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objectives and communicated to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others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around you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concentrate on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the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effective use of resources and time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reviewed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constantly and adapted as needed</a:t>
            </a:r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23143929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829089" y="10719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</a:t>
            </a:r>
            <a:r>
              <a:rPr lang="en-GB" altLang="en-US" sz="4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:</a:t>
            </a:r>
            <a:endParaRPr lang="en-GB" altLang="en-US" sz="3600" dirty="0"/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Commit yourself to planning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and implementing your plans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Use a planning system which is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simple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and practical - it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2800" dirty="0" smtClean="0">
                <a:solidFill>
                  <a:srgbClr val="0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Organise yourself for planning -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Planning needs time for organising and review</a:t>
            </a:r>
            <a:endParaRPr lang="en-GB" altLang="en-US" sz="2800" dirty="0">
              <a:solidFill>
                <a:srgbClr val="000000"/>
              </a:solidFill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68216766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92916" y="107189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86979"/>
            <a:ext cx="7886700" cy="50693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Positive attitudes to planning</a:t>
            </a:r>
            <a:r>
              <a:rPr lang="en-GB" altLang="en-US" sz="4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:</a:t>
            </a:r>
          </a:p>
          <a:p>
            <a:pPr>
              <a:lnSpc>
                <a:spcPct val="110000"/>
              </a:lnSpc>
            </a:pP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Communicate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your plans and what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you intend to achieve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Link long-term planning with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short-term planning 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1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Accept change and benefit from it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-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always see the benefits and plan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to achieve these benefits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1789705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purl.org/dc/dcmitype/"/>
    <ds:schemaRef ds:uri="http://schemas.microsoft.com/office/2006/documentManagement/types"/>
    <ds:schemaRef ds:uri="a908d394-d138-480e-87a3-ff44c37f991a"/>
    <ds:schemaRef ds:uri="f66716c4-314f-46c1-b01e-5a44c61897d8"/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3051</TotalTime>
  <Words>911</Words>
  <Application>Microsoft Macintosh PowerPoint</Application>
  <PresentationFormat>On-screen Show (4:3)</PresentationFormat>
  <Paragraphs>252</Paragraphs>
  <Slides>27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29" baseType="lpstr">
      <vt:lpstr>20140311PresentationUWTSDTemplate</vt:lpstr>
      <vt:lpstr>1_20140311PresentationUWTSDTemplate</vt:lpstr>
      <vt:lpstr>   BMSK4001  Academic + Employability Skills    Time Management  </vt:lpstr>
      <vt:lpstr>Slide 2</vt:lpstr>
      <vt:lpstr>Assessing your work</vt:lpstr>
      <vt:lpstr>What would a perfect week look like for you?</vt:lpstr>
      <vt:lpstr>Exercise</vt:lpstr>
      <vt:lpstr>Making Time </vt:lpstr>
      <vt:lpstr>Making Time Planning and Prioritising  </vt:lpstr>
      <vt:lpstr>  Making Time Dealing with People  </vt:lpstr>
      <vt:lpstr>  Making Time Ways of Working   </vt:lpstr>
      <vt:lpstr>Prioritisation </vt:lpstr>
      <vt:lpstr>Urgent &amp; Non-urgent work</vt:lpstr>
      <vt:lpstr>Prioritise</vt:lpstr>
      <vt:lpstr>Prioritise</vt:lpstr>
      <vt:lpstr>Exercise</vt:lpstr>
      <vt:lpstr>Time Management for students</vt:lpstr>
      <vt:lpstr>Procrastination</vt:lpstr>
      <vt:lpstr>Slide 17</vt:lpstr>
      <vt:lpstr>Slide 18</vt:lpstr>
      <vt:lpstr>Overwhelmed </vt:lpstr>
      <vt:lpstr>Overwhelmed - Exercise</vt:lpstr>
      <vt:lpstr>Perfectionism</vt:lpstr>
      <vt:lpstr>Distractions  </vt:lpstr>
      <vt:lpstr>Planning Your Time</vt:lpstr>
      <vt:lpstr>Slide 24</vt:lpstr>
      <vt:lpstr>Work Planning </vt:lpstr>
      <vt:lpstr>Work Planning </vt:lpstr>
      <vt:lpstr>Work Planning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 46400</dc:title>
  <dc:creator>Maria</dc:creator>
  <cp:lastModifiedBy>0wner</cp:lastModifiedBy>
  <cp:revision>24</cp:revision>
  <dcterms:modified xsi:type="dcterms:W3CDTF">2017-10-16T16:50:29Z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