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19" r:id="rId5"/>
    <p:sldMasterId id="2147484331" r:id="rId6"/>
  </p:sldMasterIdLst>
  <p:notesMasterIdLst>
    <p:notesMasterId r:id="rId35"/>
  </p:notesMasterIdLst>
  <p:handoutMasterIdLst>
    <p:handoutMasterId r:id="rId36"/>
  </p:handoutMasterIdLst>
  <p:sldIdLst>
    <p:sldId id="313" r:id="rId7"/>
    <p:sldId id="370" r:id="rId8"/>
    <p:sldId id="367" r:id="rId9"/>
    <p:sldId id="351" r:id="rId10"/>
    <p:sldId id="352" r:id="rId11"/>
    <p:sldId id="388" r:id="rId12"/>
    <p:sldId id="390" r:id="rId13"/>
    <p:sldId id="393" r:id="rId14"/>
    <p:sldId id="397" r:id="rId15"/>
    <p:sldId id="371" r:id="rId16"/>
    <p:sldId id="395" r:id="rId17"/>
    <p:sldId id="392" r:id="rId18"/>
    <p:sldId id="391" r:id="rId19"/>
    <p:sldId id="396" r:id="rId20"/>
    <p:sldId id="355" r:id="rId21"/>
    <p:sldId id="389" r:id="rId22"/>
    <p:sldId id="341" r:id="rId23"/>
    <p:sldId id="342" r:id="rId24"/>
    <p:sldId id="378" r:id="rId25"/>
    <p:sldId id="344" r:id="rId26"/>
    <p:sldId id="345" r:id="rId27"/>
    <p:sldId id="346" r:id="rId28"/>
    <p:sldId id="379" r:id="rId29"/>
    <p:sldId id="340" r:id="rId30"/>
    <p:sldId id="349" r:id="rId31"/>
    <p:sldId id="353" r:id="rId32"/>
    <p:sldId id="380" r:id="rId33"/>
    <p:sldId id="354" r:id="rId34"/>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F87E18-ED40-CCDC-7D88-B40C781118FE}" v="1355" dt="2024-01-17T21:08:22.854"/>
    <p1510:client id="{D5EE5D20-F7D2-3FFC-7769-92428A80F5A3}" v="19" dt="2024-01-18T12:45:16.5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601" autoAdjust="0"/>
    <p:restoredTop sz="86419" autoAdjust="0"/>
  </p:normalViewPr>
  <p:slideViewPr>
    <p:cSldViewPr>
      <p:cViewPr varScale="1">
        <p:scale>
          <a:sx n="97" d="100"/>
          <a:sy n="97" d="100"/>
        </p:scale>
        <p:origin x="176"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15852"/>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heme" Target="theme/theme1.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2.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1.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handoutMaster" Target="handoutMasters/handout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customXml" Target="../customXml/item4.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AC78AAB-BAB9-102C-C589-8CA0E6BD04A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70F23E4E-4678-E6BF-0707-9E6361234F8B}"/>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B01C049E-65C6-0794-7C27-E317F641A26B}"/>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DE0A9FB1-5F42-24F1-6D93-037587BFF2CF}"/>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881A9D35-0CDE-465D-A66D-3668A9993BB9}"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58A49879-36A6-AAD3-A686-CA870EAEA9AE}"/>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F5D99C77-DF88-F3D2-FD79-AE69FEAC3E5C}"/>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3878A980-6A65-FC3C-32A9-4C079C984B22}"/>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37E1ABBC-6EFF-0782-A40E-DF8F922F9254}"/>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1E430033-183E-24A3-A980-4B28B36C6BA3}"/>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930A10C4-8964-AAA8-E93A-8A42816D1589}"/>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ea typeface="ＭＳ Ｐゴシック" panose="020B0600070205080204" pitchFamily="34" charset="-128"/>
              </a:defRPr>
            </a:lvl1pPr>
          </a:lstStyle>
          <a:p>
            <a:pPr>
              <a:defRPr/>
            </a:pPr>
            <a:fld id="{EB014483-7767-4339-9CA1-0FC61B362F90}"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youtube.com/watch?v=7nQxWCn_dBg&amp;t=10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1EFDE4B2-D82D-2151-1E61-5C88442F784F}"/>
              </a:ext>
            </a:extLst>
          </p:cNvPr>
          <p:cNvSpPr>
            <a:spLocks noGrp="1" noRot="1" noChangeAspect="1" noChangeArrowheads="1" noTextEdit="1"/>
          </p:cNvSpPr>
          <p:nvPr>
            <p:ph type="sldImg"/>
          </p:nvPr>
        </p:nvSpPr>
        <p:spPr>
          <a:xfrm>
            <a:off x="917575" y="744538"/>
            <a:ext cx="4962525" cy="3722687"/>
          </a:xfrm>
          <a:ln/>
        </p:spPr>
      </p:sp>
      <p:sp>
        <p:nvSpPr>
          <p:cNvPr id="18435" name="Notes Placeholder 2">
            <a:extLst>
              <a:ext uri="{FF2B5EF4-FFF2-40B4-BE49-F238E27FC236}">
                <a16:creationId xmlns:a16="http://schemas.microsoft.com/office/drawing/2014/main" id="{6CA3DAFB-3045-B6A7-BC8D-05D5419E897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7E440404-C5DA-C207-8A58-7A2A45A1EEF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50445CF-AA7A-484C-826E-68B2E57F158D}"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Discussion</a:t>
            </a:r>
            <a:endParaRPr lang="en-US"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4</a:t>
            </a:fld>
            <a:endParaRPr lang="cy-GB" altLang="en-US"/>
          </a:p>
        </p:txBody>
      </p:sp>
    </p:spTree>
    <p:extLst>
      <p:ext uri="{BB962C8B-B14F-4D97-AF65-F5344CB8AC3E}">
        <p14:creationId xmlns:p14="http://schemas.microsoft.com/office/powerpoint/2010/main" val="3133114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2CAD4FE-AE2D-03CE-6D99-91D38F92C493}"/>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8DDCDA5E-76AB-2118-A0DA-2CA651D7706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Hand out copy of research paper </a:t>
            </a:r>
            <a:r>
              <a:rPr lang="en-GB" altLang="en-US" b="1" dirty="0">
                <a:latin typeface="Arial" panose="020B0604020202020204" pitchFamily="34" charset="0"/>
              </a:rPr>
              <a:t>The impact of children’s perception of an activity as</a:t>
            </a:r>
          </a:p>
          <a:p>
            <a:r>
              <a:rPr lang="en-GB" altLang="en-US" b="1" dirty="0">
                <a:latin typeface="Arial" panose="020B0604020202020204" pitchFamily="34" charset="0"/>
              </a:rPr>
              <a:t>play rather than not play on emotional well-being</a:t>
            </a:r>
          </a:p>
          <a:p>
            <a:endParaRPr lang="en-GB" altLang="en-US" b="1" dirty="0">
              <a:latin typeface="Arial" panose="020B0604020202020204" pitchFamily="34" charset="0"/>
            </a:endParaRPr>
          </a:p>
          <a:p>
            <a:r>
              <a:rPr lang="en-GB" altLang="en-US" b="1" dirty="0">
                <a:latin typeface="Arial" panose="020B0604020202020204" pitchFamily="34" charset="0"/>
              </a:rPr>
              <a:t>Read through abstract with students, explore findings and discuss their thinking in line with this. It is not essential to go through the paper in detail, focus on the abstract information as a prompt for discussion regarding tasks set out for children in schools and settings, the role of the adult etc. </a:t>
            </a:r>
          </a:p>
          <a:p>
            <a:r>
              <a:rPr lang="en-GB" altLang="en-US" b="1" dirty="0">
                <a:latin typeface="Arial" panose="020B0604020202020204" pitchFamily="34" charset="0"/>
              </a:rPr>
              <a:t>Consider this with the play based curriculum ideals of the Foundation Phase, How do these </a:t>
            </a:r>
            <a:r>
              <a:rPr lang="en-GB" altLang="en-US" b="1" dirty="0" err="1">
                <a:latin typeface="Arial" panose="020B0604020202020204" pitchFamily="34" charset="0"/>
              </a:rPr>
              <a:t>conceptS</a:t>
            </a:r>
            <a:r>
              <a:rPr lang="en-GB" altLang="en-US" b="1" dirty="0">
                <a:latin typeface="Arial" panose="020B0604020202020204" pitchFamily="34" charset="0"/>
              </a:rPr>
              <a:t> sit together in practice?</a:t>
            </a:r>
            <a:endParaRPr lang="en-GB" altLang="en-US" dirty="0">
              <a:latin typeface="Arial" panose="020B0604020202020204" pitchFamily="34" charset="0"/>
            </a:endParaRPr>
          </a:p>
        </p:txBody>
      </p:sp>
      <p:sp>
        <p:nvSpPr>
          <p:cNvPr id="21508" name="Slide Number Placeholder 3">
            <a:extLst>
              <a:ext uri="{FF2B5EF4-FFF2-40B4-BE49-F238E27FC236}">
                <a16:creationId xmlns:a16="http://schemas.microsoft.com/office/drawing/2014/main" id="{5C24C48A-0E4E-C716-EE6A-F2ACB81A75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fontAlgn="base">
              <a:spcBef>
                <a:spcPct val="0"/>
              </a:spcBef>
              <a:spcAft>
                <a:spcPct val="0"/>
              </a:spcAft>
              <a:defRPr>
                <a:solidFill>
                  <a:schemeClr val="tx1"/>
                </a:solidFill>
                <a:latin typeface="Arial" panose="020B0604020202020204" pitchFamily="34" charset="0"/>
              </a:defRPr>
            </a:lvl6pPr>
            <a:lvl7pPr marL="2933700" indent="-223838" fontAlgn="base">
              <a:spcBef>
                <a:spcPct val="0"/>
              </a:spcBef>
              <a:spcAft>
                <a:spcPct val="0"/>
              </a:spcAft>
              <a:defRPr>
                <a:solidFill>
                  <a:schemeClr val="tx1"/>
                </a:solidFill>
                <a:latin typeface="Arial" panose="020B0604020202020204" pitchFamily="34" charset="0"/>
              </a:defRPr>
            </a:lvl7pPr>
            <a:lvl8pPr marL="3390900" indent="-223838" fontAlgn="base">
              <a:spcBef>
                <a:spcPct val="0"/>
              </a:spcBef>
              <a:spcAft>
                <a:spcPct val="0"/>
              </a:spcAft>
              <a:defRPr>
                <a:solidFill>
                  <a:schemeClr val="tx1"/>
                </a:solidFill>
                <a:latin typeface="Arial" panose="020B0604020202020204" pitchFamily="34" charset="0"/>
              </a:defRPr>
            </a:lvl8pPr>
            <a:lvl9pPr marL="3848100" indent="-223838"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410F371-7764-47AF-B6D5-17ECD9CD7E1F}"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Students to read the extract and discuss what they understand as formative assessment.</a:t>
            </a:r>
          </a:p>
          <a:p>
            <a:r>
              <a:rPr lang="en-GB" dirty="0"/>
              <a:t>The next slide,</a:t>
            </a:r>
            <a:r>
              <a:rPr lang="en-GB" baseline="0" dirty="0"/>
              <a:t> which is an activity provides an opportunity for student to discuss what they understand as formative assessment, discuss how observation is used to support formative assessment and reflect on their practices.</a:t>
            </a:r>
            <a:endParaRPr lang="en-GB"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12</a:t>
            </a:fld>
            <a:endParaRPr lang="cy-GB" altLang="en-US"/>
          </a:p>
        </p:txBody>
      </p:sp>
    </p:spTree>
    <p:extLst>
      <p:ext uri="{BB962C8B-B14F-4D97-AF65-F5344CB8AC3E}">
        <p14:creationId xmlns:p14="http://schemas.microsoft.com/office/powerpoint/2010/main" val="7716860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ACE6632-ED36-2AA4-A2E0-A419D3918ADF}"/>
              </a:ext>
            </a:extLst>
          </p:cNvPr>
          <p:cNvSpPr>
            <a:spLocks noGrp="1" noRot="1" noChangeAspect="1" noChangeArrowheads="1" noTextEdit="1"/>
          </p:cNvSpPr>
          <p:nvPr>
            <p:ph type="sldImg"/>
          </p:nvPr>
        </p:nvSpPr>
        <p:spPr>
          <a:xfrm>
            <a:off x="917575" y="744538"/>
            <a:ext cx="4962525" cy="3722687"/>
          </a:xfrm>
          <a:ln/>
        </p:spPr>
      </p:sp>
      <p:sp>
        <p:nvSpPr>
          <p:cNvPr id="22531" name="Notes Placeholder 2">
            <a:extLst>
              <a:ext uri="{FF2B5EF4-FFF2-40B4-BE49-F238E27FC236}">
                <a16:creationId xmlns:a16="http://schemas.microsoft.com/office/drawing/2014/main" id="{C630AD9D-9515-F67E-8465-EC9F577A8BE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Let the students read section 2 of the guidance.</a:t>
            </a:r>
          </a:p>
          <a:p>
            <a:r>
              <a:rPr lang="en-GB" altLang="en-US" dirty="0">
                <a:latin typeface="Arial" panose="020B0604020202020204" pitchFamily="34" charset="0"/>
              </a:rPr>
              <a:t>Link</a:t>
            </a:r>
            <a:r>
              <a:rPr lang="en-GB" altLang="en-US" baseline="0" dirty="0">
                <a:latin typeface="Arial" panose="020B0604020202020204" pitchFamily="34" charset="0"/>
              </a:rPr>
              <a:t> to EYFSP and progress check at 2 are also provided on the tile for week 4</a:t>
            </a:r>
            <a:r>
              <a:rPr lang="en-GB" altLang="en-US" dirty="0">
                <a:latin typeface="Arial" panose="020B0604020202020204" pitchFamily="34" charset="0"/>
              </a:rPr>
              <a:t>.</a:t>
            </a:r>
          </a:p>
        </p:txBody>
      </p:sp>
      <p:sp>
        <p:nvSpPr>
          <p:cNvPr id="22532" name="Slide Number Placeholder 3">
            <a:extLst>
              <a:ext uri="{FF2B5EF4-FFF2-40B4-BE49-F238E27FC236}">
                <a16:creationId xmlns:a16="http://schemas.microsoft.com/office/drawing/2014/main" id="{4445F7EF-BF82-F90E-3F67-FE59FFDAE33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C15BBA0-A5B7-4B25-A2D3-F1246DFBBEF6}" type="slidenum">
              <a:rPr lang="cy-GB" altLang="en-US" smtClean="0">
                <a:ea typeface="MS PGothic" panose="020B0600070205080204" pitchFamily="34" charset="-128"/>
              </a:rPr>
              <a:pPr fontAlgn="base">
                <a:spcBef>
                  <a:spcPct val="0"/>
                </a:spcBef>
                <a:spcAft>
                  <a:spcPct val="0"/>
                </a:spcAft>
              </a:pPr>
              <a:t>15</a:t>
            </a:fld>
            <a:endParaRPr lang="cy-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16</a:t>
            </a:fld>
            <a:endParaRPr lang="cy-GB" altLang="en-US"/>
          </a:p>
        </p:txBody>
      </p:sp>
    </p:spTree>
    <p:extLst>
      <p:ext uri="{BB962C8B-B14F-4D97-AF65-F5344CB8AC3E}">
        <p14:creationId xmlns:p14="http://schemas.microsoft.com/office/powerpoint/2010/main" val="42169673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A0E2ED9-35B3-57BA-6933-9E8F21BE0A3E}"/>
              </a:ext>
            </a:extLst>
          </p:cNvPr>
          <p:cNvSpPr>
            <a:spLocks noGrp="1" noRot="1" noChangeAspect="1" noChangeArrowheads="1" noTextEdit="1"/>
          </p:cNvSpPr>
          <p:nvPr>
            <p:ph type="sldImg"/>
          </p:nvPr>
        </p:nvSpPr>
        <p:spPr>
          <a:xfrm>
            <a:off x="917575" y="744538"/>
            <a:ext cx="4962525" cy="3722687"/>
          </a:xfrm>
          <a:ln/>
        </p:spPr>
      </p:sp>
      <p:sp>
        <p:nvSpPr>
          <p:cNvPr id="30723" name="Notes Placeholder 2">
            <a:extLst>
              <a:ext uri="{FF2B5EF4-FFF2-40B4-BE49-F238E27FC236}">
                <a16:creationId xmlns:a16="http://schemas.microsoft.com/office/drawing/2014/main" id="{CC0CDB55-5631-393F-6C3D-179DC4DCF0B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What do we need to observe children? Discuss through techniques practitioners need such as knowledge of child development, knowledge of the environment, objectivity, not interacting while observing.</a:t>
            </a:r>
          </a:p>
          <a:p>
            <a:r>
              <a:rPr lang="en-GB" altLang="en-US" dirty="0">
                <a:latin typeface="Arial" panose="020B0604020202020204" pitchFamily="34" charset="0"/>
              </a:rPr>
              <a:t>Can touch on consent and right to withdraw but this will be covered in depth in level 5.</a:t>
            </a:r>
          </a:p>
        </p:txBody>
      </p:sp>
      <p:sp>
        <p:nvSpPr>
          <p:cNvPr id="30724" name="Slide Number Placeholder 3">
            <a:extLst>
              <a:ext uri="{FF2B5EF4-FFF2-40B4-BE49-F238E27FC236}">
                <a16:creationId xmlns:a16="http://schemas.microsoft.com/office/drawing/2014/main" id="{F6DE7546-ADA7-2D9C-9B5F-FACFC841F7A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21E9AD4-3438-4570-9837-5700270ED292}" type="slidenum">
              <a:rPr lang="cy-GB" altLang="en-US" smtClean="0">
                <a:ea typeface="MS PGothic" panose="020B0600070205080204" pitchFamily="34" charset="-128"/>
              </a:rPr>
              <a:pPr fontAlgn="base">
                <a:spcBef>
                  <a:spcPct val="0"/>
                </a:spcBef>
                <a:spcAft>
                  <a:spcPct val="0"/>
                </a:spcAft>
              </a:pPr>
              <a:t>17</a:t>
            </a:fld>
            <a:endParaRPr lang="cy-GB" altLang="en-US">
              <a:ea typeface="MS PGothic"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Choose one</a:t>
            </a:r>
            <a:endParaRPr lang="en-US" dirty="0"/>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smtClean="0"/>
              <a:pPr>
                <a:defRPr/>
              </a:pPr>
              <a:t>19</a:t>
            </a:fld>
            <a:endParaRPr lang="cy-GB" altLang="en-US"/>
          </a:p>
        </p:txBody>
      </p:sp>
    </p:spTree>
    <p:extLst>
      <p:ext uri="{BB962C8B-B14F-4D97-AF65-F5344CB8AC3E}">
        <p14:creationId xmlns:p14="http://schemas.microsoft.com/office/powerpoint/2010/main" val="479956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1C2A3903-EC28-5E1B-5CFA-4807EFBD2AEB}"/>
              </a:ext>
            </a:extLst>
          </p:cNvPr>
          <p:cNvSpPr>
            <a:spLocks noGrp="1" noRot="1" noChangeAspect="1" noChangeArrowheads="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C2D1532F-5A59-BBA5-442F-5209287A97C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Running record example</a:t>
            </a:r>
          </a:p>
        </p:txBody>
      </p:sp>
      <p:sp>
        <p:nvSpPr>
          <p:cNvPr id="35844" name="Slide Number Placeholder 3">
            <a:extLst>
              <a:ext uri="{FF2B5EF4-FFF2-40B4-BE49-F238E27FC236}">
                <a16:creationId xmlns:a16="http://schemas.microsoft.com/office/drawing/2014/main" id="{1F5B879C-F7B2-E498-713A-B3623BAC617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8545CC5-029F-4785-9CAE-C1ED36079733}" type="slidenum">
              <a:rPr lang="cy-GB" altLang="en-US" smtClean="0">
                <a:ea typeface="MS PGothic" panose="020B0600070205080204" pitchFamily="34" charset="-128"/>
              </a:rPr>
              <a:pPr fontAlgn="base">
                <a:spcBef>
                  <a:spcPct val="0"/>
                </a:spcBef>
                <a:spcAft>
                  <a:spcPct val="0"/>
                </a:spcAft>
              </a:pPr>
              <a:t>20</a:t>
            </a:fld>
            <a:endParaRPr lang="cy-GB" altLang="en-US">
              <a:ea typeface="MS PGothic" panose="020B0600070205080204" pitchFamily="34" charset="-128"/>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9790E60B-C3D5-06F3-741D-E39F64F17680}"/>
              </a:ext>
            </a:extLst>
          </p:cNvPr>
          <p:cNvSpPr>
            <a:spLocks noGrp="1" noRot="1" noChangeAspect="1" noChangeArrowheads="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18D096D1-EB81-E061-1D81-37775F7917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Interaction Tracker</a:t>
            </a:r>
          </a:p>
          <a:p>
            <a:endParaRPr lang="en-GB" altLang="en-US">
              <a:latin typeface="Arial" panose="020B0604020202020204" pitchFamily="34" charset="0"/>
            </a:endParaRPr>
          </a:p>
          <a:p>
            <a:r>
              <a:rPr lang="en-GB" altLang="en-US" dirty="0">
                <a:latin typeface="Arial" panose="020B0604020202020204" pitchFamily="34" charset="0"/>
              </a:rPr>
              <a:t>Give out additional copies of movement tracker and SOGS assessment</a:t>
            </a:r>
          </a:p>
        </p:txBody>
      </p:sp>
      <p:sp>
        <p:nvSpPr>
          <p:cNvPr id="37892" name="Slide Number Placeholder 3">
            <a:extLst>
              <a:ext uri="{FF2B5EF4-FFF2-40B4-BE49-F238E27FC236}">
                <a16:creationId xmlns:a16="http://schemas.microsoft.com/office/drawing/2014/main" id="{8FBC5420-5657-CC40-2A70-0532EDBF96F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7B15AC8-6781-4494-8CBE-DD51F301E5C5}" type="slidenum">
              <a:rPr lang="cy-GB" altLang="en-US" smtClean="0">
                <a:ea typeface="MS PGothic" panose="020B0600070205080204" pitchFamily="34" charset="-128"/>
              </a:rPr>
              <a:pPr fontAlgn="base">
                <a:spcBef>
                  <a:spcPct val="0"/>
                </a:spcBef>
                <a:spcAft>
                  <a:spcPct val="0"/>
                </a:spcAft>
              </a:pPr>
              <a:t>21</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5F51DE68-9738-BFD6-49C3-99C1D14F75BF}"/>
              </a:ext>
            </a:extLst>
          </p:cNvPr>
          <p:cNvSpPr>
            <a:spLocks noGrp="1" noRot="1" noChangeAspect="1" noChangeArrowheads="1" noTextEdit="1"/>
          </p:cNvSpPr>
          <p:nvPr>
            <p:ph type="sldImg"/>
          </p:nvPr>
        </p:nvSpPr>
        <p:spPr>
          <a:xfrm>
            <a:off x="917575" y="744538"/>
            <a:ext cx="4962525" cy="3722687"/>
          </a:xfrm>
          <a:ln/>
        </p:spPr>
      </p:sp>
      <p:sp>
        <p:nvSpPr>
          <p:cNvPr id="39939" name="Notes Placeholder 2">
            <a:extLst>
              <a:ext uri="{FF2B5EF4-FFF2-40B4-BE49-F238E27FC236}">
                <a16:creationId xmlns:a16="http://schemas.microsoft.com/office/drawing/2014/main" id="{ECFA538C-A943-94A4-074A-ACC1FB36CCC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Group work/ or in pairs</a:t>
            </a:r>
          </a:p>
        </p:txBody>
      </p:sp>
      <p:sp>
        <p:nvSpPr>
          <p:cNvPr id="39940" name="Slide Number Placeholder 3">
            <a:extLst>
              <a:ext uri="{FF2B5EF4-FFF2-40B4-BE49-F238E27FC236}">
                <a16:creationId xmlns:a16="http://schemas.microsoft.com/office/drawing/2014/main" id="{21C1BEF4-65B2-8596-DEED-32BCB32BD0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D9A4090-701E-4783-A024-CF5949C98BFC}" type="slidenum">
              <a:rPr lang="cy-GB" altLang="en-US" smtClean="0">
                <a:ea typeface="MS PGothic" panose="020B0600070205080204" pitchFamily="34" charset="-128"/>
              </a:rPr>
              <a:pPr fontAlgn="base">
                <a:spcBef>
                  <a:spcPct val="0"/>
                </a:spcBef>
                <a:spcAft>
                  <a:spcPct val="0"/>
                </a:spcAft>
              </a:pPr>
              <a:t>22</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latin typeface="Calibri"/>
                <a:ea typeface="MS PGothic"/>
                <a:cs typeface="Calibri"/>
              </a:rPr>
              <a:t>Use the video clip to test out the observation types discussed</a:t>
            </a:r>
            <a:endParaRPr lang="en-US" dirty="0">
              <a:latin typeface="Calibri"/>
              <a:cs typeface="Calibri"/>
            </a:endParaRPr>
          </a:p>
          <a:p>
            <a:r>
              <a:rPr lang="en-US" dirty="0" err="1">
                <a:latin typeface="Calibri"/>
                <a:ea typeface="MS PGothic"/>
                <a:cs typeface="Calibri"/>
              </a:rPr>
              <a:t>Defnyddiwch</a:t>
            </a:r>
            <a:r>
              <a:rPr lang="en-US" dirty="0">
                <a:latin typeface="Calibri"/>
                <a:ea typeface="MS PGothic"/>
                <a:cs typeface="Calibri"/>
              </a:rPr>
              <a:t> y clip </a:t>
            </a:r>
            <a:r>
              <a:rPr lang="en-US" dirty="0" err="1">
                <a:latin typeface="Calibri"/>
                <a:ea typeface="MS PGothic"/>
                <a:cs typeface="Calibri"/>
              </a:rPr>
              <a:t>fideo</a:t>
            </a:r>
            <a:r>
              <a:rPr lang="en-US" dirty="0">
                <a:latin typeface="Calibri"/>
                <a:ea typeface="MS PGothic"/>
                <a:cs typeface="Calibri"/>
              </a:rPr>
              <a:t> I </a:t>
            </a:r>
            <a:r>
              <a:rPr lang="en-US" dirty="0" err="1">
                <a:latin typeface="Calibri"/>
                <a:ea typeface="MS PGothic"/>
                <a:cs typeface="Calibri"/>
              </a:rPr>
              <a:t>brofi</a:t>
            </a:r>
            <a:r>
              <a:rPr lang="en-US" dirty="0">
                <a:latin typeface="Calibri"/>
                <a:ea typeface="MS PGothic"/>
                <a:cs typeface="Calibri"/>
              </a:rPr>
              <a:t> </a:t>
            </a:r>
            <a:r>
              <a:rPr lang="en-US" dirty="0" err="1">
                <a:latin typeface="Calibri"/>
                <a:ea typeface="MS PGothic"/>
                <a:cs typeface="Calibri"/>
              </a:rPr>
              <a:t>rhai</a:t>
            </a:r>
            <a:r>
              <a:rPr lang="en-US" dirty="0">
                <a:latin typeface="Calibri"/>
                <a:ea typeface="MS PGothic"/>
                <a:cs typeface="Calibri"/>
              </a:rPr>
              <a:t> </a:t>
            </a:r>
            <a:r>
              <a:rPr lang="en-US" dirty="0" err="1">
                <a:latin typeface="Calibri"/>
                <a:ea typeface="MS PGothic"/>
                <a:cs typeface="Calibri"/>
              </a:rPr>
              <a:t>o'r</a:t>
            </a:r>
            <a:r>
              <a:rPr lang="en-US" dirty="0">
                <a:latin typeface="Calibri"/>
                <a:ea typeface="MS PGothic"/>
                <a:cs typeface="Calibri"/>
              </a:rPr>
              <a:t> </a:t>
            </a:r>
            <a:r>
              <a:rPr lang="en-US" dirty="0" err="1">
                <a:latin typeface="Calibri"/>
                <a:ea typeface="MS PGothic"/>
                <a:cs typeface="Calibri"/>
              </a:rPr>
              <a:t>mathau</a:t>
            </a:r>
            <a:r>
              <a:rPr lang="en-US" dirty="0">
                <a:latin typeface="Calibri"/>
                <a:ea typeface="MS PGothic"/>
                <a:cs typeface="Calibri"/>
              </a:rPr>
              <a:t> o </a:t>
            </a:r>
            <a:r>
              <a:rPr lang="en-US" dirty="0" err="1">
                <a:latin typeface="Calibri"/>
                <a:ea typeface="MS PGothic"/>
                <a:cs typeface="Calibri"/>
              </a:rPr>
              <a:t>arsylwi</a:t>
            </a:r>
            <a:r>
              <a:rPr lang="en-US" dirty="0">
                <a:latin typeface="Calibri"/>
                <a:ea typeface="MS PGothic"/>
                <a:cs typeface="Calibri"/>
              </a:rPr>
              <a:t> a </a:t>
            </a:r>
            <a:r>
              <a:rPr lang="en-US" dirty="0" err="1">
                <a:latin typeface="Calibri"/>
                <a:ea typeface="MS PGothic"/>
                <a:cs typeface="Calibri"/>
              </a:rPr>
              <a:t>drafodwyd</a:t>
            </a:r>
            <a:r>
              <a:rPr lang="en-US" dirty="0">
                <a:latin typeface="Calibri"/>
                <a:ea typeface="MS PGothic"/>
                <a:cs typeface="Calibri"/>
              </a:rPr>
              <a:t> </a:t>
            </a:r>
            <a:endParaRPr lang="en-US" dirty="0">
              <a:latin typeface="Calibri"/>
              <a:cs typeface="Calibri"/>
            </a:endParaRPr>
          </a:p>
          <a:p>
            <a:r>
              <a:rPr lang="en-US" dirty="0">
                <a:hlinkClick r:id="rId3"/>
              </a:rPr>
              <a:t>Toddler Observation Video 3 - YouTube</a:t>
            </a:r>
            <a:endParaRPr lang="en-US"/>
          </a:p>
        </p:txBody>
      </p:sp>
      <p:sp>
        <p:nvSpPr>
          <p:cNvPr id="4" name="Slide Number Placeholder 3"/>
          <p:cNvSpPr>
            <a:spLocks noGrp="1"/>
          </p:cNvSpPr>
          <p:nvPr>
            <p:ph type="sldNum" sz="quarter" idx="5"/>
          </p:nvPr>
        </p:nvSpPr>
        <p:spPr/>
        <p:txBody>
          <a:bodyPr/>
          <a:lstStyle/>
          <a:p>
            <a:pPr>
              <a:defRPr/>
            </a:pPr>
            <a:fld id="{EB014483-7767-4339-9CA1-0FC61B362F90}" type="slidenum">
              <a:rPr lang="cy-GB" altLang="en-US"/>
              <a:pPr>
                <a:defRPr/>
              </a:pPr>
              <a:t>23</a:t>
            </a:fld>
            <a:endParaRPr lang="cy-GB" altLang="en-US"/>
          </a:p>
        </p:txBody>
      </p:sp>
    </p:spTree>
    <p:extLst>
      <p:ext uri="{BB962C8B-B14F-4D97-AF65-F5344CB8AC3E}">
        <p14:creationId xmlns:p14="http://schemas.microsoft.com/office/powerpoint/2010/main" val="40698202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FD0D2AC-7B30-C116-692D-16B21CBB224F}"/>
              </a:ext>
            </a:extLst>
          </p:cNvPr>
          <p:cNvSpPr>
            <a:spLocks noGrp="1" noRot="1" noChangeAspect="1" noChangeArrowheads="1" noTextEdit="1"/>
          </p:cNvSpPr>
          <p:nvPr>
            <p:ph type="sldImg"/>
          </p:nvPr>
        </p:nvSpPr>
        <p:spPr>
          <a:xfrm>
            <a:off x="917575" y="744538"/>
            <a:ext cx="4962525" cy="3722687"/>
          </a:xfrm>
          <a:ln/>
        </p:spPr>
      </p:sp>
      <p:sp>
        <p:nvSpPr>
          <p:cNvPr id="41987" name="Notes Placeholder 2">
            <a:extLst>
              <a:ext uri="{FF2B5EF4-FFF2-40B4-BE49-F238E27FC236}">
                <a16:creationId xmlns:a16="http://schemas.microsoft.com/office/drawing/2014/main" id="{B9551C4C-1FE0-8693-C5F7-B4C7A91D8E8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41988" name="Slide Number Placeholder 3">
            <a:extLst>
              <a:ext uri="{FF2B5EF4-FFF2-40B4-BE49-F238E27FC236}">
                <a16:creationId xmlns:a16="http://schemas.microsoft.com/office/drawing/2014/main" id="{C8F3308D-8A85-51C4-A8FF-3A6A1D48C7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40D8930-5956-4EA2-B0E9-6AA02C8E6C0D}" type="slidenum">
              <a:rPr lang="cy-GB" altLang="en-US" smtClean="0">
                <a:ea typeface="MS PGothic" panose="020B0600070205080204" pitchFamily="34" charset="-128"/>
              </a:rPr>
              <a:pPr fontAlgn="base">
                <a:spcBef>
                  <a:spcPct val="0"/>
                </a:spcBef>
                <a:spcAft>
                  <a:spcPct val="0"/>
                </a:spcAft>
              </a:pPr>
              <a:t>24</a:t>
            </a:fld>
            <a:endParaRPr lang="cy-GB" altLang="en-US">
              <a:ea typeface="MS PGothic"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A36FD42-A5AD-A1A5-2584-9F2E50EC42E9}"/>
              </a:ext>
            </a:extLst>
          </p:cNvPr>
          <p:cNvSpPr>
            <a:spLocks noGrp="1" noRot="1" noChangeAspect="1" noChangeArrowheads="1" noTextEdit="1"/>
          </p:cNvSpPr>
          <p:nvPr>
            <p:ph type="sldImg"/>
          </p:nvPr>
        </p:nvSpPr>
        <p:spPr>
          <a:xfrm>
            <a:off x="917575" y="744538"/>
            <a:ext cx="4962525" cy="3722687"/>
          </a:xfrm>
          <a:ln/>
        </p:spPr>
      </p:sp>
      <p:sp>
        <p:nvSpPr>
          <p:cNvPr id="44035" name="Notes Placeholder 2">
            <a:extLst>
              <a:ext uri="{FF2B5EF4-FFF2-40B4-BE49-F238E27FC236}">
                <a16:creationId xmlns:a16="http://schemas.microsoft.com/office/drawing/2014/main" id="{ED507568-BE6D-B618-7441-A90D5F98EFA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ADB53E6F-3DEC-AA08-5E6D-1BA052B1E4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0A52DFE-05DD-4396-882B-DD44DC085D4F}" type="slidenum">
              <a:rPr lang="cy-GB" altLang="en-US" smtClean="0">
                <a:ea typeface="MS PGothic" panose="020B0600070205080204" pitchFamily="34" charset="-128"/>
              </a:rPr>
              <a:pPr fontAlgn="base">
                <a:spcBef>
                  <a:spcPct val="0"/>
                </a:spcBef>
                <a:spcAft>
                  <a:spcPct val="0"/>
                </a:spcAft>
              </a:pPr>
              <a:t>25</a:t>
            </a:fld>
            <a:endParaRPr lang="cy-GB" altLang="en-US">
              <a:ea typeface="MS PGothic"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A22380E-CFE1-0770-A6B0-45BB2B7BDF1D}"/>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96BE5F02-54B5-83EF-9C8B-667303B814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Consider the relevance of the Howard and McInnes research – do we see a truer reflection of children during play rather than in a set task?</a:t>
            </a:r>
          </a:p>
        </p:txBody>
      </p:sp>
      <p:sp>
        <p:nvSpPr>
          <p:cNvPr id="46084" name="Slide Number Placeholder 3">
            <a:extLst>
              <a:ext uri="{FF2B5EF4-FFF2-40B4-BE49-F238E27FC236}">
                <a16:creationId xmlns:a16="http://schemas.microsoft.com/office/drawing/2014/main" id="{BAF32160-B0DF-8579-BB73-2C5A8875C60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C566574-FB57-46A2-9D5D-2D98F0DD82ED}"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369B1C1E-0D63-6079-890B-AAF445AE7C70}"/>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a16="http://schemas.microsoft.com/office/drawing/2014/main" id="{764ED557-CFBE-B093-CC0E-5524B975795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5DE9B4C1-8D90-C959-E549-CCB5A510A9F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fontAlgn="base">
              <a:spcBef>
                <a:spcPct val="0"/>
              </a:spcBef>
              <a:spcAft>
                <a:spcPct val="0"/>
              </a:spcAft>
              <a:defRPr>
                <a:solidFill>
                  <a:schemeClr val="tx1"/>
                </a:solidFill>
                <a:latin typeface="Arial" panose="020B0604020202020204" pitchFamily="34" charset="0"/>
              </a:defRPr>
            </a:lvl6pPr>
            <a:lvl7pPr marL="2971800" indent="-228600" fontAlgn="base">
              <a:spcBef>
                <a:spcPct val="0"/>
              </a:spcBef>
              <a:spcAft>
                <a:spcPct val="0"/>
              </a:spcAft>
              <a:defRPr>
                <a:solidFill>
                  <a:schemeClr val="tx1"/>
                </a:solidFill>
                <a:latin typeface="Arial" panose="020B0604020202020204" pitchFamily="34" charset="0"/>
              </a:defRPr>
            </a:lvl7pPr>
            <a:lvl8pPr marL="3429000" indent="-228600" fontAlgn="base">
              <a:spcBef>
                <a:spcPct val="0"/>
              </a:spcBef>
              <a:spcAft>
                <a:spcPct val="0"/>
              </a:spcAft>
              <a:defRPr>
                <a:solidFill>
                  <a:schemeClr val="tx1"/>
                </a:solidFill>
                <a:latin typeface="Arial" panose="020B0604020202020204" pitchFamily="34" charset="0"/>
              </a:defRPr>
            </a:lvl8pPr>
            <a:lvl9pPr marL="3886200" indent="-228600" fontAlgn="base">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BA08D0A-70F7-433B-8ECA-5585E0536130}" type="slidenum">
              <a:rPr lang="cy-GB" altLang="en-US" smtClean="0">
                <a:ea typeface="MS PGothic" panose="020B0600070205080204" pitchFamily="34" charset="-128"/>
              </a:rPr>
              <a:pPr fontAlgn="base">
                <a:spcBef>
                  <a:spcPct val="0"/>
                </a:spcBef>
                <a:spcAft>
                  <a:spcPct val="0"/>
                </a:spcAft>
              </a:pPr>
              <a:t>28</a:t>
            </a:fld>
            <a:endParaRPr lang="cy-GB" altLang="en-US">
              <a:ea typeface="MS PGothic"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95E66A-6D19-E89C-A0E5-3BDFEFA2AFAE}"/>
              </a:ext>
            </a:extLst>
          </p:cNvPr>
          <p:cNvSpPr>
            <a:spLocks noGrp="1"/>
          </p:cNvSpPr>
          <p:nvPr>
            <p:ph type="dt" sz="half" idx="10"/>
          </p:nvPr>
        </p:nvSpPr>
        <p:spPr/>
        <p:txBody>
          <a:bodyPr/>
          <a:lstStyle>
            <a:lvl1pPr>
              <a:defRPr/>
            </a:lvl1pPr>
          </a:lstStyle>
          <a:p>
            <a:pPr>
              <a:defRPr/>
            </a:pPr>
            <a:fld id="{714A3BEA-C8A5-4F3F-AA89-70ABACE23BC9}" type="datetimeFigureOut">
              <a:rPr lang="en-GB"/>
              <a:pPr>
                <a:defRPr/>
              </a:pPr>
              <a:t>26/01/2024</a:t>
            </a:fld>
            <a:endParaRPr lang="en-GB"/>
          </a:p>
        </p:txBody>
      </p:sp>
      <p:sp>
        <p:nvSpPr>
          <p:cNvPr id="5" name="Footer Placeholder 4">
            <a:extLst>
              <a:ext uri="{FF2B5EF4-FFF2-40B4-BE49-F238E27FC236}">
                <a16:creationId xmlns:a16="http://schemas.microsoft.com/office/drawing/2014/main" id="{0E2D4D10-C3E7-49F4-53FF-2F7BFB3BF81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E43CDB-AD2B-5BF8-4C31-0DEFD846A4C0}"/>
              </a:ext>
            </a:extLst>
          </p:cNvPr>
          <p:cNvSpPr>
            <a:spLocks noGrp="1"/>
          </p:cNvSpPr>
          <p:nvPr>
            <p:ph type="sldNum" sz="quarter" idx="12"/>
          </p:nvPr>
        </p:nvSpPr>
        <p:spPr/>
        <p:txBody>
          <a:bodyPr/>
          <a:lstStyle>
            <a:lvl1pPr>
              <a:defRPr/>
            </a:lvl1pPr>
          </a:lstStyle>
          <a:p>
            <a:pPr>
              <a:defRPr/>
            </a:pPr>
            <a:fld id="{B0366F65-5FBB-47DD-AB7D-E047124846DA}" type="slidenum">
              <a:rPr lang="en-GB" altLang="en-US"/>
              <a:pPr>
                <a:defRPr/>
              </a:pPr>
              <a:t>‹#›</a:t>
            </a:fld>
            <a:endParaRPr lang="en-GB" altLang="en-US"/>
          </a:p>
        </p:txBody>
      </p:sp>
    </p:spTree>
    <p:extLst>
      <p:ext uri="{BB962C8B-B14F-4D97-AF65-F5344CB8AC3E}">
        <p14:creationId xmlns:p14="http://schemas.microsoft.com/office/powerpoint/2010/main" val="2740706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BFB419-6153-3C0A-BB80-80C9F7299DFF}"/>
              </a:ext>
            </a:extLst>
          </p:cNvPr>
          <p:cNvSpPr>
            <a:spLocks noGrp="1"/>
          </p:cNvSpPr>
          <p:nvPr>
            <p:ph type="dt" sz="half" idx="10"/>
          </p:nvPr>
        </p:nvSpPr>
        <p:spPr/>
        <p:txBody>
          <a:bodyPr/>
          <a:lstStyle>
            <a:lvl1pPr>
              <a:defRPr/>
            </a:lvl1pPr>
          </a:lstStyle>
          <a:p>
            <a:pPr>
              <a:defRPr/>
            </a:pPr>
            <a:fld id="{1019F63E-98C0-4176-9620-D90C7C0A09FE}"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3602995B-A97B-EC2B-2CF3-1AA8ACE98CA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A719248-F572-AFED-EE07-6EA196BBA677}"/>
              </a:ext>
            </a:extLst>
          </p:cNvPr>
          <p:cNvSpPr>
            <a:spLocks noGrp="1"/>
          </p:cNvSpPr>
          <p:nvPr>
            <p:ph type="sldNum" sz="quarter" idx="12"/>
          </p:nvPr>
        </p:nvSpPr>
        <p:spPr/>
        <p:txBody>
          <a:bodyPr/>
          <a:lstStyle>
            <a:lvl1pPr>
              <a:defRPr/>
            </a:lvl1pPr>
          </a:lstStyle>
          <a:p>
            <a:pPr>
              <a:defRPr/>
            </a:pPr>
            <a:fld id="{908A60D7-91B8-4A35-A4D4-9EE5F8FB17C0}" type="slidenum">
              <a:rPr lang="en-GB" altLang="en-US"/>
              <a:pPr>
                <a:defRPr/>
              </a:pPr>
              <a:t>‹#›</a:t>
            </a:fld>
            <a:endParaRPr lang="en-GB" altLang="en-US"/>
          </a:p>
        </p:txBody>
      </p:sp>
    </p:spTree>
    <p:extLst>
      <p:ext uri="{BB962C8B-B14F-4D97-AF65-F5344CB8AC3E}">
        <p14:creationId xmlns:p14="http://schemas.microsoft.com/office/powerpoint/2010/main" val="20997527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FB7A14-F438-F22D-C3E5-E40989132DE3}"/>
              </a:ext>
            </a:extLst>
          </p:cNvPr>
          <p:cNvSpPr>
            <a:spLocks noGrp="1"/>
          </p:cNvSpPr>
          <p:nvPr>
            <p:ph type="dt" sz="half" idx="10"/>
          </p:nvPr>
        </p:nvSpPr>
        <p:spPr/>
        <p:txBody>
          <a:bodyPr/>
          <a:lstStyle>
            <a:lvl1pPr>
              <a:defRPr/>
            </a:lvl1pPr>
          </a:lstStyle>
          <a:p>
            <a:pPr>
              <a:defRPr/>
            </a:pPr>
            <a:fld id="{76B2474C-B3BB-4CDD-9429-0B2CF7028605}"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BBB3DEDD-2A5D-AB47-FA48-FEF7A660769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BF959DD-2C49-EA36-4C70-0820BBE3FE39}"/>
              </a:ext>
            </a:extLst>
          </p:cNvPr>
          <p:cNvSpPr>
            <a:spLocks noGrp="1"/>
          </p:cNvSpPr>
          <p:nvPr>
            <p:ph type="sldNum" sz="quarter" idx="12"/>
          </p:nvPr>
        </p:nvSpPr>
        <p:spPr/>
        <p:txBody>
          <a:bodyPr/>
          <a:lstStyle>
            <a:lvl1pPr>
              <a:defRPr/>
            </a:lvl1pPr>
          </a:lstStyle>
          <a:p>
            <a:pPr>
              <a:defRPr/>
            </a:pPr>
            <a:fld id="{96447453-E282-477A-8668-AB9BDEB1D647}" type="slidenum">
              <a:rPr lang="en-GB" altLang="en-US"/>
              <a:pPr>
                <a:defRPr/>
              </a:pPr>
              <a:t>‹#›</a:t>
            </a:fld>
            <a:endParaRPr lang="en-GB" altLang="en-US"/>
          </a:p>
        </p:txBody>
      </p:sp>
    </p:spTree>
    <p:extLst>
      <p:ext uri="{BB962C8B-B14F-4D97-AF65-F5344CB8AC3E}">
        <p14:creationId xmlns:p14="http://schemas.microsoft.com/office/powerpoint/2010/main" val="736482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89A4111-3A5D-A518-D55F-9901049FCC68}"/>
              </a:ext>
            </a:extLst>
          </p:cNvPr>
          <p:cNvSpPr>
            <a:spLocks noGrp="1"/>
          </p:cNvSpPr>
          <p:nvPr>
            <p:ph type="dt" sz="half" idx="10"/>
          </p:nvPr>
        </p:nvSpPr>
        <p:spPr/>
        <p:txBody>
          <a:bodyPr/>
          <a:lstStyle>
            <a:lvl1pPr>
              <a:defRPr/>
            </a:lvl1pPr>
          </a:lstStyle>
          <a:p>
            <a:pPr>
              <a:defRPr/>
            </a:pPr>
            <a:fld id="{B8337771-4101-4B2E-B9CC-036B23CE1B3E}" type="datetimeFigureOut">
              <a:rPr lang="en-GB"/>
              <a:pPr>
                <a:defRPr/>
              </a:pPr>
              <a:t>26/01/2024</a:t>
            </a:fld>
            <a:endParaRPr lang="en-GB" dirty="0"/>
          </a:p>
        </p:txBody>
      </p:sp>
      <p:sp>
        <p:nvSpPr>
          <p:cNvPr id="6" name="Footer Placeholder 4">
            <a:extLst>
              <a:ext uri="{FF2B5EF4-FFF2-40B4-BE49-F238E27FC236}">
                <a16:creationId xmlns:a16="http://schemas.microsoft.com/office/drawing/2014/main" id="{3E448B5B-06A1-64CA-73D9-A894DB692D1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0C0FEA6-8DC2-777A-84AC-E6FDD6388E71}"/>
              </a:ext>
            </a:extLst>
          </p:cNvPr>
          <p:cNvSpPr>
            <a:spLocks noGrp="1"/>
          </p:cNvSpPr>
          <p:nvPr>
            <p:ph type="sldNum" sz="quarter" idx="12"/>
          </p:nvPr>
        </p:nvSpPr>
        <p:spPr/>
        <p:txBody>
          <a:bodyPr/>
          <a:lstStyle>
            <a:lvl1pPr>
              <a:defRPr/>
            </a:lvl1pPr>
          </a:lstStyle>
          <a:p>
            <a:pPr>
              <a:defRPr/>
            </a:pPr>
            <a:fld id="{15A97257-AB9C-42ED-A082-91F6B0E01E02}" type="slidenum">
              <a:rPr lang="en-GB" altLang="en-US"/>
              <a:pPr>
                <a:defRPr/>
              </a:pPr>
              <a:t>‹#›</a:t>
            </a:fld>
            <a:endParaRPr lang="en-GB" altLang="en-US"/>
          </a:p>
        </p:txBody>
      </p:sp>
    </p:spTree>
    <p:extLst>
      <p:ext uri="{BB962C8B-B14F-4D97-AF65-F5344CB8AC3E}">
        <p14:creationId xmlns:p14="http://schemas.microsoft.com/office/powerpoint/2010/main" val="21302012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5DFDB285-0D5B-B7FB-F934-F1FD91DEE8FE}"/>
              </a:ext>
            </a:extLst>
          </p:cNvPr>
          <p:cNvSpPr>
            <a:spLocks noGrp="1"/>
          </p:cNvSpPr>
          <p:nvPr>
            <p:ph type="dt" sz="half" idx="10"/>
          </p:nvPr>
        </p:nvSpPr>
        <p:spPr/>
        <p:txBody>
          <a:bodyPr/>
          <a:lstStyle>
            <a:lvl1pPr>
              <a:defRPr/>
            </a:lvl1pPr>
          </a:lstStyle>
          <a:p>
            <a:pPr>
              <a:defRPr/>
            </a:pPr>
            <a:fld id="{1C7AF5FB-2798-4295-9EFA-E846FA99CE2A}" type="datetimeFigureOut">
              <a:rPr lang="en-GB"/>
              <a:pPr>
                <a:defRPr/>
              </a:pPr>
              <a:t>26/01/2024</a:t>
            </a:fld>
            <a:endParaRPr lang="en-GB" dirty="0"/>
          </a:p>
        </p:txBody>
      </p:sp>
      <p:sp>
        <p:nvSpPr>
          <p:cNvPr id="8" name="Footer Placeholder 4">
            <a:extLst>
              <a:ext uri="{FF2B5EF4-FFF2-40B4-BE49-F238E27FC236}">
                <a16:creationId xmlns:a16="http://schemas.microsoft.com/office/drawing/2014/main" id="{3B7A4AC1-FB29-E721-BE34-288E7DA1E3AE}"/>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7E940EA-0F99-A2A5-2E63-7F056EB50F07}"/>
              </a:ext>
            </a:extLst>
          </p:cNvPr>
          <p:cNvSpPr>
            <a:spLocks noGrp="1"/>
          </p:cNvSpPr>
          <p:nvPr>
            <p:ph type="sldNum" sz="quarter" idx="12"/>
          </p:nvPr>
        </p:nvSpPr>
        <p:spPr/>
        <p:txBody>
          <a:bodyPr/>
          <a:lstStyle>
            <a:lvl1pPr>
              <a:defRPr/>
            </a:lvl1pPr>
          </a:lstStyle>
          <a:p>
            <a:pPr>
              <a:defRPr/>
            </a:pPr>
            <a:fld id="{80202913-89A5-4554-BC10-C926E6D52829}" type="slidenum">
              <a:rPr lang="en-GB" altLang="en-US"/>
              <a:pPr>
                <a:defRPr/>
              </a:pPr>
              <a:t>‹#›</a:t>
            </a:fld>
            <a:endParaRPr lang="en-GB" altLang="en-US"/>
          </a:p>
        </p:txBody>
      </p:sp>
    </p:spTree>
    <p:extLst>
      <p:ext uri="{BB962C8B-B14F-4D97-AF65-F5344CB8AC3E}">
        <p14:creationId xmlns:p14="http://schemas.microsoft.com/office/powerpoint/2010/main" val="1941669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11BE562-0FC5-C4CB-E6FF-0F76D71ACB06}"/>
              </a:ext>
            </a:extLst>
          </p:cNvPr>
          <p:cNvSpPr>
            <a:spLocks noGrp="1"/>
          </p:cNvSpPr>
          <p:nvPr>
            <p:ph type="dt" sz="half" idx="10"/>
          </p:nvPr>
        </p:nvSpPr>
        <p:spPr/>
        <p:txBody>
          <a:bodyPr/>
          <a:lstStyle>
            <a:lvl1pPr>
              <a:defRPr/>
            </a:lvl1pPr>
          </a:lstStyle>
          <a:p>
            <a:pPr>
              <a:defRPr/>
            </a:pPr>
            <a:fld id="{FE161240-80CE-4D4E-8D8D-1B854199CC0A}" type="datetimeFigureOut">
              <a:rPr lang="en-GB"/>
              <a:pPr>
                <a:defRPr/>
              </a:pPr>
              <a:t>26/01/2024</a:t>
            </a:fld>
            <a:endParaRPr lang="en-GB" dirty="0"/>
          </a:p>
        </p:txBody>
      </p:sp>
      <p:sp>
        <p:nvSpPr>
          <p:cNvPr id="4" name="Footer Placeholder 4">
            <a:extLst>
              <a:ext uri="{FF2B5EF4-FFF2-40B4-BE49-F238E27FC236}">
                <a16:creationId xmlns:a16="http://schemas.microsoft.com/office/drawing/2014/main" id="{90E67CB4-0B15-89AB-B00B-F3012C880055}"/>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0EB5125-C02C-AF57-CBA5-8412F5AB8642}"/>
              </a:ext>
            </a:extLst>
          </p:cNvPr>
          <p:cNvSpPr>
            <a:spLocks noGrp="1"/>
          </p:cNvSpPr>
          <p:nvPr>
            <p:ph type="sldNum" sz="quarter" idx="12"/>
          </p:nvPr>
        </p:nvSpPr>
        <p:spPr/>
        <p:txBody>
          <a:bodyPr/>
          <a:lstStyle>
            <a:lvl1pPr>
              <a:defRPr/>
            </a:lvl1pPr>
          </a:lstStyle>
          <a:p>
            <a:pPr>
              <a:defRPr/>
            </a:pPr>
            <a:fld id="{E3C833F8-8FBC-4093-8A4E-BB4F79E53D8C}" type="slidenum">
              <a:rPr lang="en-GB" altLang="en-US"/>
              <a:pPr>
                <a:defRPr/>
              </a:pPr>
              <a:t>‹#›</a:t>
            </a:fld>
            <a:endParaRPr lang="en-GB" altLang="en-US"/>
          </a:p>
        </p:txBody>
      </p:sp>
    </p:spTree>
    <p:extLst>
      <p:ext uri="{BB962C8B-B14F-4D97-AF65-F5344CB8AC3E}">
        <p14:creationId xmlns:p14="http://schemas.microsoft.com/office/powerpoint/2010/main" val="8829159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DC34A43-AEF0-5D36-8B9B-7D05BEC751CA}"/>
              </a:ext>
            </a:extLst>
          </p:cNvPr>
          <p:cNvSpPr>
            <a:spLocks noGrp="1"/>
          </p:cNvSpPr>
          <p:nvPr>
            <p:ph type="dt" sz="half" idx="10"/>
          </p:nvPr>
        </p:nvSpPr>
        <p:spPr/>
        <p:txBody>
          <a:bodyPr/>
          <a:lstStyle>
            <a:lvl1pPr>
              <a:defRPr/>
            </a:lvl1pPr>
          </a:lstStyle>
          <a:p>
            <a:pPr>
              <a:defRPr/>
            </a:pPr>
            <a:fld id="{62AD45FA-E0FA-493A-BD3F-934B35A336C2}" type="datetimeFigureOut">
              <a:rPr lang="en-GB"/>
              <a:pPr>
                <a:defRPr/>
              </a:pPr>
              <a:t>26/01/2024</a:t>
            </a:fld>
            <a:endParaRPr lang="en-GB" dirty="0"/>
          </a:p>
        </p:txBody>
      </p:sp>
      <p:sp>
        <p:nvSpPr>
          <p:cNvPr id="3" name="Footer Placeholder 4">
            <a:extLst>
              <a:ext uri="{FF2B5EF4-FFF2-40B4-BE49-F238E27FC236}">
                <a16:creationId xmlns:a16="http://schemas.microsoft.com/office/drawing/2014/main" id="{25CC6228-D0F3-02DD-7892-EBAA246BEAE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FC5E519-96A1-36BB-C18E-25A1BEB01499}"/>
              </a:ext>
            </a:extLst>
          </p:cNvPr>
          <p:cNvSpPr>
            <a:spLocks noGrp="1"/>
          </p:cNvSpPr>
          <p:nvPr>
            <p:ph type="sldNum" sz="quarter" idx="12"/>
          </p:nvPr>
        </p:nvSpPr>
        <p:spPr/>
        <p:txBody>
          <a:bodyPr/>
          <a:lstStyle>
            <a:lvl1pPr>
              <a:defRPr/>
            </a:lvl1pPr>
          </a:lstStyle>
          <a:p>
            <a:pPr>
              <a:defRPr/>
            </a:pPr>
            <a:fld id="{8694DF9F-EAF4-44DB-B554-9DB3AA376483}" type="slidenum">
              <a:rPr lang="en-GB" altLang="en-US"/>
              <a:pPr>
                <a:defRPr/>
              </a:pPr>
              <a:t>‹#›</a:t>
            </a:fld>
            <a:endParaRPr lang="en-GB" altLang="en-US"/>
          </a:p>
        </p:txBody>
      </p:sp>
    </p:spTree>
    <p:extLst>
      <p:ext uri="{BB962C8B-B14F-4D97-AF65-F5344CB8AC3E}">
        <p14:creationId xmlns:p14="http://schemas.microsoft.com/office/powerpoint/2010/main" val="31160619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17F7BD3D-17B4-F7E4-461C-F7EA173EE0E0}"/>
              </a:ext>
            </a:extLst>
          </p:cNvPr>
          <p:cNvSpPr>
            <a:spLocks noGrp="1"/>
          </p:cNvSpPr>
          <p:nvPr>
            <p:ph type="dt" sz="half" idx="10"/>
          </p:nvPr>
        </p:nvSpPr>
        <p:spPr/>
        <p:txBody>
          <a:bodyPr/>
          <a:lstStyle>
            <a:lvl1pPr>
              <a:defRPr/>
            </a:lvl1pPr>
          </a:lstStyle>
          <a:p>
            <a:pPr>
              <a:defRPr/>
            </a:pPr>
            <a:fld id="{F650B6A9-A6A3-497F-A86C-F33A148A22B2}" type="datetimeFigureOut">
              <a:rPr lang="en-GB"/>
              <a:pPr>
                <a:defRPr/>
              </a:pPr>
              <a:t>26/01/2024</a:t>
            </a:fld>
            <a:endParaRPr lang="en-GB" dirty="0"/>
          </a:p>
        </p:txBody>
      </p:sp>
      <p:sp>
        <p:nvSpPr>
          <p:cNvPr id="6" name="Footer Placeholder 4">
            <a:extLst>
              <a:ext uri="{FF2B5EF4-FFF2-40B4-BE49-F238E27FC236}">
                <a16:creationId xmlns:a16="http://schemas.microsoft.com/office/drawing/2014/main" id="{DBA3F7D0-4FF8-3A58-D03F-DFED3040978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E42C058-0ACE-A7A1-F3AB-4B169444E834}"/>
              </a:ext>
            </a:extLst>
          </p:cNvPr>
          <p:cNvSpPr>
            <a:spLocks noGrp="1"/>
          </p:cNvSpPr>
          <p:nvPr>
            <p:ph type="sldNum" sz="quarter" idx="12"/>
          </p:nvPr>
        </p:nvSpPr>
        <p:spPr/>
        <p:txBody>
          <a:bodyPr/>
          <a:lstStyle>
            <a:lvl1pPr>
              <a:defRPr/>
            </a:lvl1pPr>
          </a:lstStyle>
          <a:p>
            <a:pPr>
              <a:defRPr/>
            </a:pPr>
            <a:fld id="{9F562AFD-D91A-45C6-847C-C80DEB36EA11}" type="slidenum">
              <a:rPr lang="en-GB" altLang="en-US"/>
              <a:pPr>
                <a:defRPr/>
              </a:pPr>
              <a:t>‹#›</a:t>
            </a:fld>
            <a:endParaRPr lang="en-GB" altLang="en-US"/>
          </a:p>
        </p:txBody>
      </p:sp>
    </p:spTree>
    <p:extLst>
      <p:ext uri="{BB962C8B-B14F-4D97-AF65-F5344CB8AC3E}">
        <p14:creationId xmlns:p14="http://schemas.microsoft.com/office/powerpoint/2010/main" val="2640746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323AE6D1-19A2-74BC-643A-2718FCBD5E40}"/>
              </a:ext>
            </a:extLst>
          </p:cNvPr>
          <p:cNvSpPr>
            <a:spLocks noGrp="1"/>
          </p:cNvSpPr>
          <p:nvPr>
            <p:ph type="dt" sz="half" idx="10"/>
          </p:nvPr>
        </p:nvSpPr>
        <p:spPr/>
        <p:txBody>
          <a:bodyPr/>
          <a:lstStyle>
            <a:lvl1pPr>
              <a:defRPr/>
            </a:lvl1pPr>
          </a:lstStyle>
          <a:p>
            <a:pPr>
              <a:defRPr/>
            </a:pPr>
            <a:fld id="{EA33D4A1-8AA9-4DAB-BE57-7C4EE2BE8A2A}" type="datetimeFigureOut">
              <a:rPr lang="en-GB"/>
              <a:pPr>
                <a:defRPr/>
              </a:pPr>
              <a:t>26/01/2024</a:t>
            </a:fld>
            <a:endParaRPr lang="en-GB" dirty="0"/>
          </a:p>
        </p:txBody>
      </p:sp>
      <p:sp>
        <p:nvSpPr>
          <p:cNvPr id="6" name="Footer Placeholder 4">
            <a:extLst>
              <a:ext uri="{FF2B5EF4-FFF2-40B4-BE49-F238E27FC236}">
                <a16:creationId xmlns:a16="http://schemas.microsoft.com/office/drawing/2014/main" id="{93A7998A-4DF5-EE4A-B4EE-9DCBE6BD733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2CEB9ED3-D7E4-8B2F-19D2-0928B90A6BFE}"/>
              </a:ext>
            </a:extLst>
          </p:cNvPr>
          <p:cNvSpPr>
            <a:spLocks noGrp="1"/>
          </p:cNvSpPr>
          <p:nvPr>
            <p:ph type="sldNum" sz="quarter" idx="12"/>
          </p:nvPr>
        </p:nvSpPr>
        <p:spPr/>
        <p:txBody>
          <a:bodyPr/>
          <a:lstStyle>
            <a:lvl1pPr>
              <a:defRPr/>
            </a:lvl1pPr>
          </a:lstStyle>
          <a:p>
            <a:pPr>
              <a:defRPr/>
            </a:pPr>
            <a:fld id="{1E261741-3906-4519-9E74-690971EF9754}" type="slidenum">
              <a:rPr lang="en-GB" altLang="en-US"/>
              <a:pPr>
                <a:defRPr/>
              </a:pPr>
              <a:t>‹#›</a:t>
            </a:fld>
            <a:endParaRPr lang="en-GB" altLang="en-US"/>
          </a:p>
        </p:txBody>
      </p:sp>
    </p:spTree>
    <p:extLst>
      <p:ext uri="{BB962C8B-B14F-4D97-AF65-F5344CB8AC3E}">
        <p14:creationId xmlns:p14="http://schemas.microsoft.com/office/powerpoint/2010/main" val="4237544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FA1EA-BA35-0288-2767-FC1EDCA9E461}"/>
              </a:ext>
            </a:extLst>
          </p:cNvPr>
          <p:cNvSpPr>
            <a:spLocks noGrp="1"/>
          </p:cNvSpPr>
          <p:nvPr>
            <p:ph type="dt" sz="half" idx="10"/>
          </p:nvPr>
        </p:nvSpPr>
        <p:spPr/>
        <p:txBody>
          <a:bodyPr/>
          <a:lstStyle>
            <a:lvl1pPr>
              <a:defRPr/>
            </a:lvl1pPr>
          </a:lstStyle>
          <a:p>
            <a:pPr>
              <a:defRPr/>
            </a:pPr>
            <a:fld id="{85FEDCDD-D6D3-4F81-8A30-15B2909DE375}"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24B7EA7D-A29F-3EF7-9F03-1FA6D17DCFBB}"/>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B1B6E3F-0D63-51C0-769B-4D54EDC0CD46}"/>
              </a:ext>
            </a:extLst>
          </p:cNvPr>
          <p:cNvSpPr>
            <a:spLocks noGrp="1"/>
          </p:cNvSpPr>
          <p:nvPr>
            <p:ph type="sldNum" sz="quarter" idx="12"/>
          </p:nvPr>
        </p:nvSpPr>
        <p:spPr/>
        <p:txBody>
          <a:bodyPr/>
          <a:lstStyle>
            <a:lvl1pPr>
              <a:defRPr/>
            </a:lvl1pPr>
          </a:lstStyle>
          <a:p>
            <a:pPr>
              <a:defRPr/>
            </a:pPr>
            <a:fld id="{F87C42C1-4BC6-4C4B-9559-C6FBAD491FD2}" type="slidenum">
              <a:rPr lang="en-GB" altLang="en-US"/>
              <a:pPr>
                <a:defRPr/>
              </a:pPr>
              <a:t>‹#›</a:t>
            </a:fld>
            <a:endParaRPr lang="en-GB" altLang="en-US"/>
          </a:p>
        </p:txBody>
      </p:sp>
    </p:spTree>
    <p:extLst>
      <p:ext uri="{BB962C8B-B14F-4D97-AF65-F5344CB8AC3E}">
        <p14:creationId xmlns:p14="http://schemas.microsoft.com/office/powerpoint/2010/main" val="15049023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820DF4-6210-41EB-6E0A-C366B1BEC36D}"/>
              </a:ext>
            </a:extLst>
          </p:cNvPr>
          <p:cNvSpPr>
            <a:spLocks noGrp="1"/>
          </p:cNvSpPr>
          <p:nvPr>
            <p:ph type="dt" sz="half" idx="10"/>
          </p:nvPr>
        </p:nvSpPr>
        <p:spPr/>
        <p:txBody>
          <a:bodyPr/>
          <a:lstStyle>
            <a:lvl1pPr>
              <a:defRPr/>
            </a:lvl1pPr>
          </a:lstStyle>
          <a:p>
            <a:pPr>
              <a:defRPr/>
            </a:pPr>
            <a:fld id="{5AE1E62A-BF7B-4FA4-94E7-312FCD0B9F38}"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3054464A-007C-7D56-8F5D-789170F5381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BD1C747-7EFA-99FC-C7B1-F088DEEB2B5C}"/>
              </a:ext>
            </a:extLst>
          </p:cNvPr>
          <p:cNvSpPr>
            <a:spLocks noGrp="1"/>
          </p:cNvSpPr>
          <p:nvPr>
            <p:ph type="sldNum" sz="quarter" idx="12"/>
          </p:nvPr>
        </p:nvSpPr>
        <p:spPr/>
        <p:txBody>
          <a:bodyPr/>
          <a:lstStyle>
            <a:lvl1pPr>
              <a:defRPr/>
            </a:lvl1pPr>
          </a:lstStyle>
          <a:p>
            <a:pPr>
              <a:defRPr/>
            </a:pPr>
            <a:fld id="{2C71B0B9-6E9F-48E6-A2E5-D85FD9BFD4B6}" type="slidenum">
              <a:rPr lang="en-GB" altLang="en-US"/>
              <a:pPr>
                <a:defRPr/>
              </a:pPr>
              <a:t>‹#›</a:t>
            </a:fld>
            <a:endParaRPr lang="en-GB" altLang="en-US"/>
          </a:p>
        </p:txBody>
      </p:sp>
    </p:spTree>
    <p:extLst>
      <p:ext uri="{BB962C8B-B14F-4D97-AF65-F5344CB8AC3E}">
        <p14:creationId xmlns:p14="http://schemas.microsoft.com/office/powerpoint/2010/main" val="3420299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96257ED-C7C4-D6F3-942D-09FBF9DA601B}"/>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D2B1E171-99EF-4E7C-9780-B87F5B50E18D}" type="datetimeFigureOut">
              <a:rPr lang="en-GB"/>
              <a:pPr>
                <a:defRPr/>
              </a:pPr>
              <a:t>26/01/2024</a:t>
            </a:fld>
            <a:endParaRPr lang="en-GB"/>
          </a:p>
        </p:txBody>
      </p:sp>
      <p:sp>
        <p:nvSpPr>
          <p:cNvPr id="5" name="Footer Placeholder 4">
            <a:extLst>
              <a:ext uri="{FF2B5EF4-FFF2-40B4-BE49-F238E27FC236}">
                <a16:creationId xmlns:a16="http://schemas.microsoft.com/office/drawing/2014/main" id="{5B79E754-54A5-8E19-09CA-87D944BBAC62}"/>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3F6D609-CB03-4D0D-F1FD-C1B66523F626}"/>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74832391-5960-4053-BA4B-9DBD73500F32}" type="slidenum">
              <a:rPr lang="en-GB" altLang="en-US"/>
              <a:pPr>
                <a:defRPr/>
              </a:pPr>
              <a:t>‹#›</a:t>
            </a:fld>
            <a:endParaRPr lang="en-GB" altLang="en-US"/>
          </a:p>
        </p:txBody>
      </p:sp>
    </p:spTree>
    <p:extLst>
      <p:ext uri="{BB962C8B-B14F-4D97-AF65-F5344CB8AC3E}">
        <p14:creationId xmlns:p14="http://schemas.microsoft.com/office/powerpoint/2010/main" val="3559548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39F6F-6C93-786E-1D35-61726DFB72B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9019930-FC96-425C-A428-D580D0EA78BA}" type="datetimeFigureOut">
              <a:rPr lang="en-GB"/>
              <a:pPr>
                <a:defRPr/>
              </a:pPr>
              <a:t>26/01/2024</a:t>
            </a:fld>
            <a:endParaRPr lang="en-GB"/>
          </a:p>
        </p:txBody>
      </p:sp>
      <p:sp>
        <p:nvSpPr>
          <p:cNvPr id="5" name="Footer Placeholder 4">
            <a:extLst>
              <a:ext uri="{FF2B5EF4-FFF2-40B4-BE49-F238E27FC236}">
                <a16:creationId xmlns:a16="http://schemas.microsoft.com/office/drawing/2014/main" id="{F1AC706A-D858-F00C-581F-D88788671D7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C3EAFF1D-54AB-EF01-433D-95AEF20238CF}"/>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D9E33751-B9F7-4F22-943A-662ECCF5608E}" type="slidenum">
              <a:rPr lang="en-GB" altLang="en-US"/>
              <a:pPr>
                <a:defRPr/>
              </a:pPr>
              <a:t>‹#›</a:t>
            </a:fld>
            <a:endParaRPr lang="en-GB" altLang="en-US"/>
          </a:p>
        </p:txBody>
      </p:sp>
    </p:spTree>
    <p:extLst>
      <p:ext uri="{BB962C8B-B14F-4D97-AF65-F5344CB8AC3E}">
        <p14:creationId xmlns:p14="http://schemas.microsoft.com/office/powerpoint/2010/main" val="7656289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86FF21-4A19-B02B-9478-BF33B1260D25}"/>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003A3C7-C7D8-4D11-9266-4EF3210F1192}" type="datetimeFigureOut">
              <a:rPr lang="en-GB"/>
              <a:pPr>
                <a:defRPr/>
              </a:pPr>
              <a:t>26/01/2024</a:t>
            </a:fld>
            <a:endParaRPr lang="en-GB"/>
          </a:p>
        </p:txBody>
      </p:sp>
      <p:sp>
        <p:nvSpPr>
          <p:cNvPr id="5" name="Slide Number Placeholder 5">
            <a:extLst>
              <a:ext uri="{FF2B5EF4-FFF2-40B4-BE49-F238E27FC236}">
                <a16:creationId xmlns:a16="http://schemas.microsoft.com/office/drawing/2014/main" id="{5CFD5192-0367-BE6A-013D-AF5542DD7DE9}"/>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EA4F002-FE93-4002-9031-5328A2ABF2C7}" type="slidenum">
              <a:rPr lang="en-GB" altLang="en-US"/>
              <a:pPr>
                <a:defRPr/>
              </a:pPr>
              <a:t>‹#›</a:t>
            </a:fld>
            <a:endParaRPr lang="en-GB" altLang="en-US"/>
          </a:p>
        </p:txBody>
      </p:sp>
    </p:spTree>
    <p:extLst>
      <p:ext uri="{BB962C8B-B14F-4D97-AF65-F5344CB8AC3E}">
        <p14:creationId xmlns:p14="http://schemas.microsoft.com/office/powerpoint/2010/main" val="14167915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0908EF-B199-952A-DE3B-AEF9B2197DD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83ED4569-C910-44C4-9B94-B70EAE14D33A}" type="datetimeFigureOut">
              <a:rPr lang="en-GB"/>
              <a:pPr>
                <a:defRPr/>
              </a:pPr>
              <a:t>26/01/2024</a:t>
            </a:fld>
            <a:endParaRPr lang="en-GB"/>
          </a:p>
        </p:txBody>
      </p:sp>
      <p:sp>
        <p:nvSpPr>
          <p:cNvPr id="6" name="Slide Number Placeholder 6">
            <a:extLst>
              <a:ext uri="{FF2B5EF4-FFF2-40B4-BE49-F238E27FC236}">
                <a16:creationId xmlns:a16="http://schemas.microsoft.com/office/drawing/2014/main" id="{9569E87B-7875-2B80-9EB0-8F2CE6C9E2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CF3813C9-5D59-4251-963D-FB98E7AF0897}" type="slidenum">
              <a:rPr lang="en-GB" altLang="en-US"/>
              <a:pPr>
                <a:defRPr/>
              </a:pPr>
              <a:t>‹#›</a:t>
            </a:fld>
            <a:endParaRPr lang="en-GB" altLang="en-US"/>
          </a:p>
        </p:txBody>
      </p:sp>
    </p:spTree>
    <p:extLst>
      <p:ext uri="{BB962C8B-B14F-4D97-AF65-F5344CB8AC3E}">
        <p14:creationId xmlns:p14="http://schemas.microsoft.com/office/powerpoint/2010/main" val="42672213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FB953FF-0092-0051-7ECD-26991B8048C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1B2172B-DC42-40FF-9B0C-25D83AA8A99B}" type="datetimeFigureOut">
              <a:rPr lang="en-GB"/>
              <a:pPr>
                <a:defRPr/>
              </a:pPr>
              <a:t>26/01/2024</a:t>
            </a:fld>
            <a:endParaRPr lang="en-GB"/>
          </a:p>
        </p:txBody>
      </p:sp>
      <p:sp>
        <p:nvSpPr>
          <p:cNvPr id="8" name="Slide Number Placeholder 8">
            <a:extLst>
              <a:ext uri="{FF2B5EF4-FFF2-40B4-BE49-F238E27FC236}">
                <a16:creationId xmlns:a16="http://schemas.microsoft.com/office/drawing/2014/main" id="{84B777C9-8322-4FA6-6E7C-7B3B4E4F6DB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E26FBA69-CC44-40D6-A2EC-FBB4FBE0BE2D}" type="slidenum">
              <a:rPr lang="en-GB" altLang="en-US"/>
              <a:pPr>
                <a:defRPr/>
              </a:pPr>
              <a:t>‹#›</a:t>
            </a:fld>
            <a:endParaRPr lang="en-GB" altLang="en-US"/>
          </a:p>
        </p:txBody>
      </p:sp>
    </p:spTree>
    <p:extLst>
      <p:ext uri="{BB962C8B-B14F-4D97-AF65-F5344CB8AC3E}">
        <p14:creationId xmlns:p14="http://schemas.microsoft.com/office/powerpoint/2010/main" val="38861069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007A77-31DF-2BB0-DEDC-180F8397D99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00709FC-94A7-4CF5-AC2D-9F7858EF0CEB}" type="datetimeFigureOut">
              <a:rPr lang="en-GB"/>
              <a:pPr>
                <a:defRPr/>
              </a:pPr>
              <a:t>26/01/2024</a:t>
            </a:fld>
            <a:endParaRPr lang="en-GB"/>
          </a:p>
        </p:txBody>
      </p:sp>
      <p:sp>
        <p:nvSpPr>
          <p:cNvPr id="4" name="Slide Number Placeholder 4">
            <a:extLst>
              <a:ext uri="{FF2B5EF4-FFF2-40B4-BE49-F238E27FC236}">
                <a16:creationId xmlns:a16="http://schemas.microsoft.com/office/drawing/2014/main" id="{4259D571-C18B-2C25-3DFD-E185C7A94FF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7B644645-ADF3-4F3B-B3D9-AB4336055CC6}" type="slidenum">
              <a:rPr lang="en-GB" altLang="en-US"/>
              <a:pPr>
                <a:defRPr/>
              </a:pPr>
              <a:t>‹#›</a:t>
            </a:fld>
            <a:endParaRPr lang="en-GB" altLang="en-US"/>
          </a:p>
        </p:txBody>
      </p:sp>
    </p:spTree>
    <p:extLst>
      <p:ext uri="{BB962C8B-B14F-4D97-AF65-F5344CB8AC3E}">
        <p14:creationId xmlns:p14="http://schemas.microsoft.com/office/powerpoint/2010/main" val="9663802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AFDC35-EDBB-B89B-FDCB-A018332F1F14}"/>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B3C9C3B-F07A-4200-81BD-0E47DB76E1CA}" type="datetimeFigureOut">
              <a:rPr lang="en-GB"/>
              <a:pPr>
                <a:defRPr/>
              </a:pPr>
              <a:t>26/01/2024</a:t>
            </a:fld>
            <a:endParaRPr lang="en-GB"/>
          </a:p>
        </p:txBody>
      </p:sp>
      <p:sp>
        <p:nvSpPr>
          <p:cNvPr id="3" name="Slide Number Placeholder 3">
            <a:extLst>
              <a:ext uri="{FF2B5EF4-FFF2-40B4-BE49-F238E27FC236}">
                <a16:creationId xmlns:a16="http://schemas.microsoft.com/office/drawing/2014/main" id="{9415A34C-9D29-FBCB-43BD-169996CCBB5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F091115-7D17-4A65-AD7A-A330E7E31F50}" type="slidenum">
              <a:rPr lang="en-GB" altLang="en-US"/>
              <a:pPr>
                <a:defRPr/>
              </a:pPr>
              <a:t>‹#›</a:t>
            </a:fld>
            <a:endParaRPr lang="en-GB" altLang="en-US"/>
          </a:p>
        </p:txBody>
      </p:sp>
    </p:spTree>
    <p:extLst>
      <p:ext uri="{BB962C8B-B14F-4D97-AF65-F5344CB8AC3E}">
        <p14:creationId xmlns:p14="http://schemas.microsoft.com/office/powerpoint/2010/main" val="2672400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47A41769-2F54-3168-305C-B57FC3B9DCE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5CAF9741-144C-4B83-92FA-915873F00B49}" type="datetimeFigureOut">
              <a:rPr lang="en-GB"/>
              <a:pPr>
                <a:defRPr/>
              </a:pPr>
              <a:t>26/01/2024</a:t>
            </a:fld>
            <a:endParaRPr lang="en-GB"/>
          </a:p>
        </p:txBody>
      </p:sp>
      <p:sp>
        <p:nvSpPr>
          <p:cNvPr id="6" name="Slide Number Placeholder 6">
            <a:extLst>
              <a:ext uri="{FF2B5EF4-FFF2-40B4-BE49-F238E27FC236}">
                <a16:creationId xmlns:a16="http://schemas.microsoft.com/office/drawing/2014/main" id="{3DC125C0-6520-6A86-81E8-B3A98F5FF43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DF9F370-2585-4F55-9921-FAD061FFA730}" type="slidenum">
              <a:rPr lang="en-GB" altLang="en-US"/>
              <a:pPr>
                <a:defRPr/>
              </a:pPr>
              <a:t>‹#›</a:t>
            </a:fld>
            <a:endParaRPr lang="en-GB" altLang="en-US"/>
          </a:p>
        </p:txBody>
      </p:sp>
    </p:spTree>
    <p:extLst>
      <p:ext uri="{BB962C8B-B14F-4D97-AF65-F5344CB8AC3E}">
        <p14:creationId xmlns:p14="http://schemas.microsoft.com/office/powerpoint/2010/main" val="25188969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F3041099-4A1D-B4D0-40EE-DF2B348B7D4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21EC72A-82E9-4E52-BFE3-1BAE3D6BCA01}" type="datetimeFigureOut">
              <a:rPr lang="en-GB"/>
              <a:pPr>
                <a:defRPr/>
              </a:pPr>
              <a:t>26/01/2024</a:t>
            </a:fld>
            <a:endParaRPr lang="en-GB"/>
          </a:p>
        </p:txBody>
      </p:sp>
      <p:sp>
        <p:nvSpPr>
          <p:cNvPr id="6" name="Slide Number Placeholder 6">
            <a:extLst>
              <a:ext uri="{FF2B5EF4-FFF2-40B4-BE49-F238E27FC236}">
                <a16:creationId xmlns:a16="http://schemas.microsoft.com/office/drawing/2014/main" id="{3C6242AA-27BA-70CE-839A-3B3798BC67A4}"/>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9CDF304-F73C-4170-91D7-6DF7D9E857D8}" type="slidenum">
              <a:rPr lang="en-GB" altLang="en-US"/>
              <a:pPr>
                <a:defRPr/>
              </a:pPr>
              <a:t>‹#›</a:t>
            </a:fld>
            <a:endParaRPr lang="en-GB" altLang="en-US"/>
          </a:p>
        </p:txBody>
      </p:sp>
    </p:spTree>
    <p:extLst>
      <p:ext uri="{BB962C8B-B14F-4D97-AF65-F5344CB8AC3E}">
        <p14:creationId xmlns:p14="http://schemas.microsoft.com/office/powerpoint/2010/main" val="426530598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2E7D68-B008-5241-15F5-247CC5D646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5B66917-D7E6-47B8-A0EF-EADDE4AE937B}" type="datetimeFigureOut">
              <a:rPr lang="en-GB"/>
              <a:pPr>
                <a:defRPr/>
              </a:pPr>
              <a:t>26/01/2024</a:t>
            </a:fld>
            <a:endParaRPr lang="en-GB"/>
          </a:p>
        </p:txBody>
      </p:sp>
      <p:sp>
        <p:nvSpPr>
          <p:cNvPr id="5" name="Slide Number Placeholder 5">
            <a:extLst>
              <a:ext uri="{FF2B5EF4-FFF2-40B4-BE49-F238E27FC236}">
                <a16:creationId xmlns:a16="http://schemas.microsoft.com/office/drawing/2014/main" id="{654BD815-35AB-7358-8A78-2CADDEFA55D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E91060C-6CA4-4E59-8305-5A695344F908}" type="slidenum">
              <a:rPr lang="en-GB" altLang="en-US"/>
              <a:pPr>
                <a:defRPr/>
              </a:pPr>
              <a:t>‹#›</a:t>
            </a:fld>
            <a:endParaRPr lang="en-GB" altLang="en-US"/>
          </a:p>
        </p:txBody>
      </p:sp>
    </p:spTree>
    <p:extLst>
      <p:ext uri="{BB962C8B-B14F-4D97-AF65-F5344CB8AC3E}">
        <p14:creationId xmlns:p14="http://schemas.microsoft.com/office/powerpoint/2010/main" val="9018852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F674C8-EE2F-10E8-018F-7AB9BB52938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08B5BE7-8689-423A-AE34-05D4598E1976}" type="datetimeFigureOut">
              <a:rPr lang="en-GB"/>
              <a:pPr>
                <a:defRPr/>
              </a:pPr>
              <a:t>26/01/2024</a:t>
            </a:fld>
            <a:endParaRPr lang="en-GB"/>
          </a:p>
        </p:txBody>
      </p:sp>
      <p:sp>
        <p:nvSpPr>
          <p:cNvPr id="5" name="Slide Number Placeholder 5">
            <a:extLst>
              <a:ext uri="{FF2B5EF4-FFF2-40B4-BE49-F238E27FC236}">
                <a16:creationId xmlns:a16="http://schemas.microsoft.com/office/drawing/2014/main" id="{B1A636C1-ECF0-B9C7-A31A-74B9CDF8B088}"/>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5D3E0427-69D4-47DD-AC56-9241CCEE7691}" type="slidenum">
              <a:rPr lang="en-GB" altLang="en-US"/>
              <a:pPr>
                <a:defRPr/>
              </a:pPr>
              <a:t>‹#›</a:t>
            </a:fld>
            <a:endParaRPr lang="en-GB" altLang="en-US"/>
          </a:p>
        </p:txBody>
      </p:sp>
    </p:spTree>
    <p:extLst>
      <p:ext uri="{BB962C8B-B14F-4D97-AF65-F5344CB8AC3E}">
        <p14:creationId xmlns:p14="http://schemas.microsoft.com/office/powerpoint/2010/main" val="3567711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4085205-8D97-110C-4D26-B574831F5FE2}"/>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E6FDAA64-C906-4532-4FBE-901AAAAAEA6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DA8FB-2FBE-8DBE-B7E7-499DC2B50D4A}"/>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smtClean="0">
                <a:solidFill>
                  <a:schemeClr val="tx1">
                    <a:tint val="75000"/>
                  </a:schemeClr>
                </a:solidFill>
                <a:latin typeface="+mn-lt"/>
              </a:defRPr>
            </a:lvl1pPr>
          </a:lstStyle>
          <a:p>
            <a:pPr>
              <a:defRPr/>
            </a:pPr>
            <a:fld id="{B6A779A2-AB8B-4428-9670-9C289F3EAA3E}" type="datetimeFigureOut">
              <a:rPr lang="en-GB"/>
              <a:pPr>
                <a:defRPr/>
              </a:pPr>
              <a:t>26/01/2024</a:t>
            </a:fld>
            <a:endParaRPr lang="en-GB" dirty="0"/>
          </a:p>
        </p:txBody>
      </p:sp>
      <p:sp>
        <p:nvSpPr>
          <p:cNvPr id="5" name="Footer Placeholder 4">
            <a:extLst>
              <a:ext uri="{FF2B5EF4-FFF2-40B4-BE49-F238E27FC236}">
                <a16:creationId xmlns:a16="http://schemas.microsoft.com/office/drawing/2014/main" id="{B57A4D65-D09B-6DCF-6C5E-82223AAFAF5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dirty="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FC5081C7-07B2-867A-F080-D9671CE5A61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smtClean="0">
                <a:solidFill>
                  <a:schemeClr val="tx1">
                    <a:tint val="75000"/>
                  </a:schemeClr>
                </a:solidFill>
                <a:latin typeface="+mn-lt"/>
              </a:defRPr>
            </a:lvl1pPr>
          </a:lstStyle>
          <a:p>
            <a:pPr>
              <a:defRPr/>
            </a:pPr>
            <a:fld id="{77FCE13A-8C9B-4C32-AD7C-E385BF59BB47}" type="slidenum">
              <a:rPr lang="en-GB" altLang="en-US"/>
              <a:pPr>
                <a:defRPr/>
              </a:pPr>
              <a:t>‹#›</a:t>
            </a:fld>
            <a:endParaRPr lang="en-GB" altLang="en-US"/>
          </a:p>
        </p:txBody>
      </p:sp>
      <p:sp>
        <p:nvSpPr>
          <p:cNvPr id="8" name="TextBox 7">
            <a:extLst>
              <a:ext uri="{FF2B5EF4-FFF2-40B4-BE49-F238E27FC236}">
                <a16:creationId xmlns:a16="http://schemas.microsoft.com/office/drawing/2014/main" id="{FF2E7A13-4988-7264-8230-9B7F92C569F1}"/>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43359643-CCB3-93BB-8E1C-BCAA89FF055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65" r:id="rId1"/>
    <p:sldLayoutId id="2147484355" r:id="rId2"/>
    <p:sldLayoutId id="2147484356" r:id="rId3"/>
    <p:sldLayoutId id="2147484357" r:id="rId4"/>
    <p:sldLayoutId id="2147484358" r:id="rId5"/>
    <p:sldLayoutId id="2147484359" r:id="rId6"/>
    <p:sldLayoutId id="2147484360" r:id="rId7"/>
    <p:sldLayoutId id="2147484361" r:id="rId8"/>
    <p:sldLayoutId id="2147484362" r:id="rId9"/>
    <p:sldLayoutId id="2147484363" r:id="rId10"/>
    <p:sldLayoutId id="2147484364" r:id="rId11"/>
  </p:sldLayoutIdLst>
  <p:txStyles>
    <p:titleStyle>
      <a:lvl1pPr algn="l" defTabSz="685800" rtl="0" fontAlgn="base">
        <a:lnSpc>
          <a:spcPct val="90000"/>
        </a:lnSpc>
        <a:spcBef>
          <a:spcPct val="0"/>
        </a:spcBef>
        <a:spcAft>
          <a:spcPct val="0"/>
        </a:spcAft>
        <a:defRPr sz="3300" kern="1200">
          <a:solidFill>
            <a:schemeClr val="tx1"/>
          </a:solidFill>
          <a:latin typeface="+mj-lt"/>
          <a:ea typeface="+mj-ea"/>
          <a:cs typeface="+mj-cs"/>
        </a:defRPr>
      </a:lvl1pPr>
      <a:lvl2pPr algn="l" defTabSz="685800" rtl="0" fontAlgn="base">
        <a:lnSpc>
          <a:spcPct val="90000"/>
        </a:lnSpc>
        <a:spcBef>
          <a:spcPct val="0"/>
        </a:spcBef>
        <a:spcAft>
          <a:spcPct val="0"/>
        </a:spcAft>
        <a:defRPr sz="3300">
          <a:solidFill>
            <a:schemeClr val="tx1"/>
          </a:solidFill>
          <a:latin typeface="Arial" panose="020B0604020202020204" pitchFamily="34" charset="0"/>
        </a:defRPr>
      </a:lvl2pPr>
      <a:lvl3pPr algn="l" defTabSz="685800" rtl="0" fontAlgn="base">
        <a:lnSpc>
          <a:spcPct val="90000"/>
        </a:lnSpc>
        <a:spcBef>
          <a:spcPct val="0"/>
        </a:spcBef>
        <a:spcAft>
          <a:spcPct val="0"/>
        </a:spcAft>
        <a:defRPr sz="3300">
          <a:solidFill>
            <a:schemeClr val="tx1"/>
          </a:solidFill>
          <a:latin typeface="Arial" panose="020B0604020202020204" pitchFamily="34" charset="0"/>
        </a:defRPr>
      </a:lvl3pPr>
      <a:lvl4pPr algn="l" defTabSz="685800" rtl="0" fontAlgn="base">
        <a:lnSpc>
          <a:spcPct val="90000"/>
        </a:lnSpc>
        <a:spcBef>
          <a:spcPct val="0"/>
        </a:spcBef>
        <a:spcAft>
          <a:spcPct val="0"/>
        </a:spcAft>
        <a:defRPr sz="3300">
          <a:solidFill>
            <a:schemeClr val="tx1"/>
          </a:solidFill>
          <a:latin typeface="Arial" panose="020B0604020202020204" pitchFamily="34" charset="0"/>
        </a:defRPr>
      </a:lvl4pPr>
      <a:lvl5pPr algn="l" defTabSz="685800" rtl="0" fontAlgn="base">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fontAlgn="base">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fontAlgn="base">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fontAlgn="base">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fontAlgn="base">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11A27745-1C66-03FC-0BCA-BDCEF9423D6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42D579D9-C4FB-4D6E-C1DD-F24B68F66EB0}"/>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61CD10E3-4525-3439-498B-9E5A814809E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52F49CE8-141C-47DA-848C-ADDBA024D1A4}" type="datetimeFigureOut">
              <a:rPr lang="en-GB"/>
              <a:pPr>
                <a:defRPr/>
              </a:pPr>
              <a:t>26/01/2024</a:t>
            </a:fld>
            <a:endParaRPr lang="en-GB" dirty="0"/>
          </a:p>
        </p:txBody>
      </p:sp>
      <p:sp>
        <p:nvSpPr>
          <p:cNvPr id="6" name="Slide Number Placeholder 5">
            <a:extLst>
              <a:ext uri="{FF2B5EF4-FFF2-40B4-BE49-F238E27FC236}">
                <a16:creationId xmlns:a16="http://schemas.microsoft.com/office/drawing/2014/main" id="{CCD1A76D-739D-173A-C9E0-945568112AB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F11D6689-4728-4551-87B9-711DC8E174D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66" r:id="rId1"/>
    <p:sldLayoutId id="2147484367" r:id="rId2"/>
    <p:sldLayoutId id="2147484368" r:id="rId3"/>
    <p:sldLayoutId id="2147484369" r:id="rId4"/>
    <p:sldLayoutId id="2147484370" r:id="rId5"/>
    <p:sldLayoutId id="2147484371" r:id="rId6"/>
    <p:sldLayoutId id="2147484372" r:id="rId7"/>
    <p:sldLayoutId id="2147484373" r:id="rId8"/>
    <p:sldLayoutId id="2147484374" r:id="rId9"/>
    <p:sldLayoutId id="2147484375" r:id="rId10"/>
    <p:sldLayoutId id="2147484376" r:id="rId11"/>
  </p:sldLayoutIdLst>
  <p:txStyles>
    <p:titleStyle>
      <a:lvl1pPr algn="ctr" rtl="0" fontAlgn="base">
        <a:spcBef>
          <a:spcPct val="0"/>
        </a:spcBef>
        <a:spcAft>
          <a:spcPct val="0"/>
        </a:spcAft>
        <a:defRPr sz="3300" kern="1200">
          <a:solidFill>
            <a:schemeClr val="tx1"/>
          </a:solidFill>
          <a:latin typeface="+mj-lt"/>
          <a:ea typeface="+mj-ea"/>
          <a:cs typeface="+mj-cs"/>
        </a:defRPr>
      </a:lvl1pPr>
      <a:lvl2pPr algn="ctr" rtl="0" fontAlgn="base">
        <a:spcBef>
          <a:spcPct val="0"/>
        </a:spcBef>
        <a:spcAft>
          <a:spcPct val="0"/>
        </a:spcAft>
        <a:defRPr sz="3300">
          <a:solidFill>
            <a:schemeClr val="tx1"/>
          </a:solidFill>
          <a:latin typeface="Myriad Pro"/>
        </a:defRPr>
      </a:lvl2pPr>
      <a:lvl3pPr algn="ctr" rtl="0" fontAlgn="base">
        <a:spcBef>
          <a:spcPct val="0"/>
        </a:spcBef>
        <a:spcAft>
          <a:spcPct val="0"/>
        </a:spcAft>
        <a:defRPr sz="3300">
          <a:solidFill>
            <a:schemeClr val="tx1"/>
          </a:solidFill>
          <a:latin typeface="Myriad Pro"/>
        </a:defRPr>
      </a:lvl3pPr>
      <a:lvl4pPr algn="ctr" rtl="0" fontAlgn="base">
        <a:spcBef>
          <a:spcPct val="0"/>
        </a:spcBef>
        <a:spcAft>
          <a:spcPct val="0"/>
        </a:spcAft>
        <a:defRPr sz="3300">
          <a:solidFill>
            <a:schemeClr val="tx1"/>
          </a:solidFill>
          <a:latin typeface="Myriad Pro"/>
        </a:defRPr>
      </a:lvl4pPr>
      <a:lvl5pPr algn="ctr" rtl="0" fontAlgn="base">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fontAlgn="base">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fontAlgn="base">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fontAlgn="base">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fontAlgn="base">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assets.publishing.service.gov.uk/media/659d3e68aaae22001356dc46/Early_years_foundation_stage_statutory_framework_for_group_and_school-based_providers.pdf"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video" Target="https://www.youtube.com/embed/7nQxWCn_dBg?start=10&amp;feature=oembed" TargetMode="External"/><Relationship Id="rId4" Type="http://schemas.openxmlformats.org/officeDocument/2006/relationships/image" Target="../media/image7.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hyperlink" Target="https://sway.cloud.microsoft/h4Jz3AQNttMj7yX9?ref=Link"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assets.publishing.service.gov.uk/media/659d3e68aaae22001356dc46/Early_years_foundation_stage_statutory_framework_for_group_and_school-based_providers.pdf" TargetMode="External"/><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hyperlink" Target="https://gov.wales/sites/default/files/publications/2018-03/foundation-phase-profile-handbook-revised-september-2017.pdf" TargetMode="External"/><Relationship Id="rId4" Type="http://schemas.openxmlformats.org/officeDocument/2006/relationships/hyperlink" Target="https://hwb.gov.wales/storage/d5d8e39c-b534-40cb-a3f5-7e2e126d8077/foundation-phase-framewor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0118E-1984-6B56-05E8-3467C685FC59}"/>
              </a:ext>
            </a:extLst>
          </p:cNvPr>
          <p:cNvSpPr>
            <a:spLocks noGrp="1"/>
          </p:cNvSpPr>
          <p:nvPr>
            <p:ph type="ctrTitle"/>
          </p:nvPr>
        </p:nvSpPr>
        <p:spPr>
          <a:xfrm>
            <a:off x="984024" y="6872"/>
            <a:ext cx="7175952" cy="5544617"/>
          </a:xfrm>
        </p:spPr>
        <p:txBody>
          <a:bodyPr/>
          <a:lstStyle/>
          <a:p>
            <a:br>
              <a:rPr lang="en-US" sz="4000" b="0" i="0" dirty="0">
                <a:solidFill>
                  <a:srgbClr val="000000"/>
                </a:solidFill>
                <a:effectLst/>
                <a:latin typeface="Calibri" panose="020F0502020204030204" pitchFamily="34" charset="0"/>
                <a:cs typeface="Calibri" panose="020F0502020204030204" pitchFamily="34" charset="0"/>
              </a:rPr>
            </a:br>
            <a:r>
              <a:rPr lang="en-US" sz="4000" b="1" i="0" u="none" strike="noStrike" dirty="0">
                <a:solidFill>
                  <a:srgbClr val="0070C0"/>
                </a:solidFill>
                <a:effectLst/>
                <a:latin typeface="Calibri" panose="020F0502020204030204" pitchFamily="34" charset="0"/>
                <a:cs typeface="Calibri" panose="020F0502020204030204" pitchFamily="34" charset="0"/>
              </a:rPr>
              <a:t>Children’s play: principles and practice</a:t>
            </a:r>
            <a:r>
              <a:rPr lang="en-US" sz="4000" b="0" i="0" dirty="0">
                <a:solidFill>
                  <a:srgbClr val="0070C0"/>
                </a:solidFill>
                <a:effectLst/>
                <a:latin typeface="Calibri" panose="020F0502020204030204" pitchFamily="34" charset="0"/>
                <a:cs typeface="Calibri" panose="020F0502020204030204" pitchFamily="34" charset="0"/>
              </a:rPr>
              <a:t>​</a:t>
            </a:r>
            <a:br>
              <a:rPr lang="en-US" sz="4000" b="0" i="0" dirty="0">
                <a:solidFill>
                  <a:srgbClr val="0070C0"/>
                </a:solidFill>
                <a:effectLst/>
                <a:latin typeface="Calibri" panose="020F0502020204030204" pitchFamily="34" charset="0"/>
                <a:cs typeface="Calibri" panose="020F0502020204030204" pitchFamily="34" charset="0"/>
              </a:rPr>
            </a:br>
            <a:r>
              <a:rPr lang="en-US" sz="3200" b="1" i="0" u="none" strike="noStrike" dirty="0">
                <a:solidFill>
                  <a:srgbClr val="0070C0"/>
                </a:solidFill>
                <a:effectLst/>
                <a:latin typeface="Calibri" panose="020F0502020204030204" pitchFamily="34" charset="0"/>
                <a:cs typeface="Calibri" panose="020F0502020204030204" pitchFamily="34" charset="0"/>
              </a:rPr>
              <a:t>Lecture 4</a:t>
            </a:r>
            <a:r>
              <a:rPr lang="en-US" sz="3200" b="0" i="0" dirty="0">
                <a:solidFill>
                  <a:srgbClr val="0070C0"/>
                </a:solidFill>
                <a:effectLst/>
                <a:latin typeface="Calibri" panose="020F0502020204030204" pitchFamily="34" charset="0"/>
                <a:cs typeface="Calibri" panose="020F0502020204030204" pitchFamily="34" charset="0"/>
              </a:rPr>
              <a:t>​</a:t>
            </a:r>
            <a:br>
              <a:rPr lang="en-US" sz="4000" b="0" i="0" dirty="0">
                <a:solidFill>
                  <a:srgbClr val="0070C0"/>
                </a:solidFill>
                <a:effectLst/>
                <a:latin typeface="Calibri" panose="020F0502020204030204" pitchFamily="34" charset="0"/>
                <a:cs typeface="Calibri" panose="020F0502020204030204" pitchFamily="34" charset="0"/>
              </a:rPr>
            </a:br>
            <a:r>
              <a:rPr lang="en-US" sz="4000" b="0" i="0" dirty="0">
                <a:solidFill>
                  <a:srgbClr val="000000"/>
                </a:solidFill>
                <a:effectLst/>
                <a:latin typeface="Calibri" panose="020F0502020204030204" pitchFamily="34" charset="0"/>
                <a:cs typeface="Calibri" panose="020F0502020204030204" pitchFamily="34" charset="0"/>
              </a:rPr>
              <a:t>​</a:t>
            </a:r>
            <a:br>
              <a:rPr lang="en-US" sz="4000" b="0" i="0" dirty="0">
                <a:solidFill>
                  <a:srgbClr val="000000"/>
                </a:solidFill>
                <a:effectLst/>
                <a:latin typeface="Calibri" panose="020F0502020204030204" pitchFamily="34" charset="0"/>
                <a:cs typeface="Calibri" panose="020F0502020204030204" pitchFamily="34" charset="0"/>
              </a:rPr>
            </a:br>
            <a:r>
              <a:rPr lang="en-US" sz="4000" b="1" i="0" u="none" strike="noStrike" dirty="0">
                <a:solidFill>
                  <a:srgbClr val="000000"/>
                </a:solidFill>
                <a:effectLst/>
                <a:latin typeface="Calibri" panose="020F0502020204030204" pitchFamily="34" charset="0"/>
                <a:cs typeface="Calibri" panose="020F0502020204030204" pitchFamily="34" charset="0"/>
              </a:rPr>
              <a:t> </a:t>
            </a:r>
            <a:r>
              <a:rPr lang="en-US" sz="4000" b="1" i="0" u="none" strike="noStrike" dirty="0">
                <a:solidFill>
                  <a:srgbClr val="0070C0"/>
                </a:solidFill>
                <a:effectLst/>
                <a:latin typeface="Calibri" panose="020F0502020204030204" pitchFamily="34" charset="0"/>
                <a:cs typeface="Calibri" panose="020F0502020204030204" pitchFamily="34" charset="0"/>
              </a:rPr>
              <a:t>Observation</a:t>
            </a:r>
            <a:endParaRPr lang="en-US" dirty="0"/>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7B739F8-726E-05A3-C68C-03127B60E3B1}"/>
              </a:ext>
            </a:extLst>
          </p:cNvPr>
          <p:cNvSpPr>
            <a:spLocks noGrp="1" noChangeArrowheads="1"/>
          </p:cNvSpPr>
          <p:nvPr>
            <p:ph type="title"/>
          </p:nvPr>
        </p:nvSpPr>
        <p:spPr/>
        <p:txBody>
          <a:bodyPr/>
          <a:lstStyle/>
          <a:p>
            <a:pPr eaLnBrk="1" hangingPunct="1"/>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Recap of the previous lecture</a:t>
            </a:r>
            <a:endParaRPr lang="en-US" altLang="en-US" sz="4000" b="1" dirty="0">
              <a:latin typeface="Calibri" panose="020F0502020204030204" pitchFamily="34" charset="0"/>
              <a:cs typeface="Calibri" panose="020F0502020204030204" pitchFamily="34" charset="0"/>
            </a:endParaRPr>
          </a:p>
        </p:txBody>
      </p:sp>
      <p:sp>
        <p:nvSpPr>
          <p:cNvPr id="18435" name="Content Placeholder 2">
            <a:extLst>
              <a:ext uri="{FF2B5EF4-FFF2-40B4-BE49-F238E27FC236}">
                <a16:creationId xmlns:a16="http://schemas.microsoft.com/office/drawing/2014/main" id="{B41468C7-0D1C-CEE2-52EF-093FDA935117}"/>
              </a:ext>
            </a:extLst>
          </p:cNvPr>
          <p:cNvSpPr>
            <a:spLocks noGrp="1" noChangeArrowheads="1"/>
          </p:cNvSpPr>
          <p:nvPr>
            <p:ph sz="half" idx="1"/>
          </p:nvPr>
        </p:nvSpPr>
        <p:spPr>
          <a:xfrm>
            <a:off x="628650" y="1988840"/>
            <a:ext cx="8045450" cy="3096493"/>
          </a:xfrm>
        </p:spPr>
        <p:txBody>
          <a:bodyPr/>
          <a:lstStyle/>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Self-directed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Holistic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Adventurous play</a:t>
            </a:r>
          </a:p>
          <a:p>
            <a:pPr marL="0" indent="0" eaLnBrk="1" hangingPunct="1">
              <a:defRPr/>
            </a:pPr>
            <a:r>
              <a:rPr lang="en-GB" altLang="en-US" sz="2400" dirty="0">
                <a:solidFill>
                  <a:srgbClr val="0070C0"/>
                </a:solidFill>
                <a:latin typeface="Calibri" panose="020F0502020204030204" pitchFamily="34" charset="0"/>
                <a:cs typeface="Calibri" panose="020F0502020204030204" pitchFamily="34" charset="0"/>
              </a:rPr>
              <a:t>Role of the adult</a:t>
            </a:r>
          </a:p>
          <a:p>
            <a:pPr eaLnBrk="1" hangingPunct="1"/>
            <a:endParaRPr lang="en-US" altLang="en-US" sz="2400" dirty="0">
              <a:solidFill>
                <a:srgbClr val="0070C0"/>
              </a:solidFill>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Content Placeholder 2">
            <a:extLst>
              <a:ext uri="{FF2B5EF4-FFF2-40B4-BE49-F238E27FC236}">
                <a16:creationId xmlns:a16="http://schemas.microsoft.com/office/drawing/2014/main" id="{3D104C1D-FCC0-E1F6-2442-235BC02563C5}"/>
              </a:ext>
            </a:extLst>
          </p:cNvPr>
          <p:cNvSpPr>
            <a:spLocks noGrp="1" noChangeArrowheads="1"/>
          </p:cNvSpPr>
          <p:nvPr>
            <p:ph sz="half" idx="1"/>
          </p:nvPr>
        </p:nvSpPr>
        <p:spPr>
          <a:xfrm>
            <a:off x="683568" y="1690688"/>
            <a:ext cx="8065145" cy="3724275"/>
          </a:xfrm>
        </p:spPr>
        <p:txBody>
          <a:bodyPr>
            <a:normAutofit/>
          </a:bodyPr>
          <a:lstStyle/>
          <a:p>
            <a:pPr eaLnBrk="1" hangingPunct="1"/>
            <a:r>
              <a:rPr lang="en-GB" altLang="en-US" sz="2800" dirty="0">
                <a:solidFill>
                  <a:srgbClr val="0070C0"/>
                </a:solidFill>
                <a:latin typeface="Calibri" panose="020F0502020204030204" pitchFamily="34" charset="0"/>
                <a:cs typeface="Calibri" panose="020F0502020204030204" pitchFamily="34" charset="0"/>
              </a:rPr>
              <a:t>Observation and assessment</a:t>
            </a:r>
          </a:p>
          <a:p>
            <a:pPr eaLnBrk="1" hangingPunct="1"/>
            <a:r>
              <a:rPr lang="en-GB" altLang="en-US" sz="2800" dirty="0">
                <a:solidFill>
                  <a:srgbClr val="0070C0"/>
                </a:solidFill>
                <a:latin typeface="Calibri" panose="020F0502020204030204" pitchFamily="34" charset="0"/>
                <a:cs typeface="Calibri" panose="020F0502020204030204" pitchFamily="34" charset="0"/>
              </a:rPr>
              <a:t>How do we assess in Early years?</a:t>
            </a:r>
          </a:p>
          <a:p>
            <a:pPr eaLnBrk="1" hangingPunct="1"/>
            <a:r>
              <a:rPr lang="en-GB" altLang="en-US" sz="2800" dirty="0">
                <a:solidFill>
                  <a:srgbClr val="0070C0"/>
                </a:solidFill>
                <a:latin typeface="Calibri" panose="020F0502020204030204" pitchFamily="34" charset="0"/>
                <a:cs typeface="Calibri" panose="020F0502020204030204" pitchFamily="34" charset="0"/>
              </a:rPr>
              <a:t>Why is this important? </a:t>
            </a:r>
            <a:endParaRPr lang="en-US" altLang="en-US" sz="2800" dirty="0">
              <a:solidFill>
                <a:srgbClr val="0070C0"/>
              </a:solidFill>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C6C70484-557C-E462-864F-C9C36A2906F4}"/>
              </a:ext>
            </a:extLst>
          </p:cNvPr>
          <p:cNvSpPr txBox="1"/>
          <p:nvPr/>
        </p:nvSpPr>
        <p:spPr>
          <a:xfrm>
            <a:off x="683568" y="620688"/>
            <a:ext cx="2416111" cy="707886"/>
          </a:xfrm>
          <a:prstGeom prst="rect">
            <a:avLst/>
          </a:prstGeom>
          <a:noFill/>
        </p:spPr>
        <p:txBody>
          <a:bodyPr wrap="non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Objectives</a:t>
            </a:r>
            <a:endParaRPr lang="en-US"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 calcmode="lin" valueType="num">
                                      <p:cBhvr additive="base">
                                        <p:cTn id="7" dur="500" fill="hold"/>
                                        <p:tgtEl>
                                          <p:spTgt spid="1843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435">
                                            <p:txEl>
                                              <p:pRg st="1" end="1"/>
                                            </p:txEl>
                                          </p:spTgt>
                                        </p:tgtEl>
                                        <p:attrNameLst>
                                          <p:attrName>style.visibility</p:attrName>
                                        </p:attrNameLst>
                                      </p:cBhvr>
                                      <p:to>
                                        <p:strVal val="visible"/>
                                      </p:to>
                                    </p:set>
                                    <p:anim calcmode="lin" valueType="num">
                                      <p:cBhvr additive="base">
                                        <p:cTn id="13" dur="500" fill="hold"/>
                                        <p:tgtEl>
                                          <p:spTgt spid="1843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435">
                                            <p:txEl>
                                              <p:pRg st="2" end="2"/>
                                            </p:txEl>
                                          </p:spTgt>
                                        </p:tgtEl>
                                        <p:attrNameLst>
                                          <p:attrName>style.visibility</p:attrName>
                                        </p:attrNameLst>
                                      </p:cBhvr>
                                      <p:to>
                                        <p:strVal val="visible"/>
                                      </p:to>
                                    </p:set>
                                    <p:anim calcmode="lin" valueType="num">
                                      <p:cBhvr additive="base">
                                        <p:cTn id="19" dur="500" fill="hold"/>
                                        <p:tgtEl>
                                          <p:spTgt spid="1843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0" name="Content Placeholder 3">
            <a:extLst>
              <a:ext uri="{FF2B5EF4-FFF2-40B4-BE49-F238E27FC236}">
                <a16:creationId xmlns:a16="http://schemas.microsoft.com/office/drawing/2014/main" id="{74084862-AB54-7342-389B-81B52D5ACFC7}"/>
              </a:ext>
            </a:extLst>
          </p:cNvPr>
          <p:cNvSpPr>
            <a:spLocks noGrp="1" noChangeArrowheads="1"/>
          </p:cNvSpPr>
          <p:nvPr>
            <p:ph sz="half" idx="2"/>
          </p:nvPr>
        </p:nvSpPr>
        <p:spPr bwMode="auto">
          <a:xfrm>
            <a:off x="179512" y="1700809"/>
            <a:ext cx="8569200" cy="4104456"/>
          </a:xfrm>
        </p:spPr>
        <p:txBody>
          <a:bodyPr wrap="square" numCol="1" anchor="t" anchorCtr="0" compatLnSpc="1">
            <a:prstTxWarp prst="textNoShape">
              <a:avLst/>
            </a:prstTxWarp>
            <a:normAutofit/>
          </a:bodyPr>
          <a:lstStyle/>
          <a:p>
            <a:r>
              <a:rPr lang="en-GB" altLang="en-US" sz="2400" dirty="0">
                <a:solidFill>
                  <a:srgbClr val="0070C0"/>
                </a:solidFill>
                <a:latin typeface="Calibri" panose="020F0502020204030204" pitchFamily="34" charset="0"/>
                <a:cs typeface="Calibri" panose="020F0502020204030204" pitchFamily="34" charset="0"/>
              </a:rPr>
              <a:t>When observing children, why is play important?</a:t>
            </a:r>
          </a:p>
          <a:p>
            <a:r>
              <a:rPr lang="en-GB" altLang="en-US" sz="2400" dirty="0">
                <a:solidFill>
                  <a:srgbClr val="0070C0"/>
                </a:solidFill>
                <a:latin typeface="Calibri" panose="020F0502020204030204" pitchFamily="34" charset="0"/>
                <a:cs typeface="Calibri" panose="020F0502020204030204" pitchFamily="34" charset="0"/>
              </a:rPr>
              <a:t>Does observing children in play give us a more accurate reflection of where they are in their development?</a:t>
            </a:r>
          </a:p>
          <a:p>
            <a:r>
              <a:rPr lang="en-GB" altLang="en-US" sz="2400" dirty="0">
                <a:solidFill>
                  <a:srgbClr val="0070C0"/>
                </a:solidFill>
                <a:latin typeface="Calibri" panose="020F0502020204030204" pitchFamily="34" charset="0"/>
                <a:cs typeface="Calibri" panose="020F0502020204030204" pitchFamily="34" charset="0"/>
              </a:rPr>
              <a:t>How can adults facilitate this?</a:t>
            </a:r>
          </a:p>
        </p:txBody>
      </p:sp>
      <p:sp>
        <p:nvSpPr>
          <p:cNvPr id="2" name="TextBox 1">
            <a:extLst>
              <a:ext uri="{FF2B5EF4-FFF2-40B4-BE49-F238E27FC236}">
                <a16:creationId xmlns:a16="http://schemas.microsoft.com/office/drawing/2014/main" id="{9E1A2530-7F97-9BD0-5595-804E160993A1}"/>
              </a:ext>
            </a:extLst>
          </p:cNvPr>
          <p:cNvSpPr txBox="1"/>
          <p:nvPr/>
        </p:nvSpPr>
        <p:spPr>
          <a:xfrm>
            <a:off x="467544" y="215385"/>
            <a:ext cx="8841344"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Observing during play</a:t>
            </a:r>
            <a:endParaRPr lang="en-US"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9460">
                                            <p:txEl>
                                              <p:pRg st="0" end="0"/>
                                            </p:txEl>
                                          </p:spTgt>
                                        </p:tgtEl>
                                        <p:attrNameLst>
                                          <p:attrName>style.visibility</p:attrName>
                                        </p:attrNameLst>
                                      </p:cBhvr>
                                      <p:to>
                                        <p:strVal val="visible"/>
                                      </p:to>
                                    </p:set>
                                    <p:anim calcmode="lin" valueType="num">
                                      <p:cBhvr additive="base">
                                        <p:cTn id="7" dur="500" fill="hold"/>
                                        <p:tgtEl>
                                          <p:spTgt spid="1946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6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9460">
                                            <p:txEl>
                                              <p:pRg st="1" end="1"/>
                                            </p:txEl>
                                          </p:spTgt>
                                        </p:tgtEl>
                                        <p:attrNameLst>
                                          <p:attrName>style.visibility</p:attrName>
                                        </p:attrNameLst>
                                      </p:cBhvr>
                                      <p:to>
                                        <p:strVal val="visible"/>
                                      </p:to>
                                    </p:set>
                                    <p:anim calcmode="lin" valueType="num">
                                      <p:cBhvr additive="base">
                                        <p:cTn id="13" dur="500" fill="hold"/>
                                        <p:tgtEl>
                                          <p:spTgt spid="1946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6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9460">
                                            <p:txEl>
                                              <p:pRg st="2" end="2"/>
                                            </p:txEl>
                                          </p:spTgt>
                                        </p:tgtEl>
                                        <p:attrNameLst>
                                          <p:attrName>style.visibility</p:attrName>
                                        </p:attrNameLst>
                                      </p:cBhvr>
                                      <p:to>
                                        <p:strVal val="visible"/>
                                      </p:to>
                                    </p:set>
                                    <p:anim calcmode="lin" valueType="num">
                                      <p:cBhvr additive="base">
                                        <p:cTn id="19" dur="500" fill="hold"/>
                                        <p:tgtEl>
                                          <p:spTgt spid="1946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6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60"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D7FCEFB-50A2-E59E-32BD-EA111738403C}"/>
              </a:ext>
            </a:extLst>
          </p:cNvPr>
          <p:cNvSpPr>
            <a:spLocks noGrp="1" noChangeArrowheads="1"/>
          </p:cNvSpPr>
          <p:nvPr>
            <p:ph type="title"/>
          </p:nvPr>
        </p:nvSpPr>
        <p:spPr/>
        <p:txBody>
          <a:bodyPr/>
          <a:lstStyle/>
          <a:p>
            <a:r>
              <a:rPr lang="en-GB" altLang="en-US" sz="4000" b="1" dirty="0">
                <a:solidFill>
                  <a:srgbClr val="0070C0"/>
                </a:solidFill>
                <a:latin typeface="Calibri" panose="020F0502020204030204" pitchFamily="34" charset="0"/>
                <a:cs typeface="Calibri" panose="020F0502020204030204" pitchFamily="34" charset="0"/>
              </a:rPr>
              <a:t>Howard and McInnes (2012)</a:t>
            </a:r>
          </a:p>
        </p:txBody>
      </p:sp>
      <p:sp>
        <p:nvSpPr>
          <p:cNvPr id="18436" name="Content Placeholder 3">
            <a:extLst>
              <a:ext uri="{FF2B5EF4-FFF2-40B4-BE49-F238E27FC236}">
                <a16:creationId xmlns:a16="http://schemas.microsoft.com/office/drawing/2014/main" id="{BE711929-E883-84E5-FA71-77BD4B48A51F}"/>
              </a:ext>
            </a:extLst>
          </p:cNvPr>
          <p:cNvSpPr>
            <a:spLocks noGrp="1"/>
          </p:cNvSpPr>
          <p:nvPr>
            <p:ph sz="half" idx="2"/>
          </p:nvPr>
        </p:nvSpPr>
        <p:spPr>
          <a:xfrm>
            <a:off x="628650" y="1909292"/>
            <a:ext cx="7990656" cy="4267671"/>
          </a:xfrm>
        </p:spPr>
        <p:txBody>
          <a:bodyPr>
            <a:normAutofit/>
          </a:bodyPr>
          <a:lstStyle/>
          <a:p>
            <a:pPr fontAlgn="auto">
              <a:spcAft>
                <a:spcPts val="0"/>
              </a:spcAft>
              <a:defRPr/>
            </a:pPr>
            <a:r>
              <a:rPr lang="en-GB" altLang="en-US" sz="4000" dirty="0">
                <a:solidFill>
                  <a:srgbClr val="0070C0"/>
                </a:solidFill>
                <a:latin typeface="Calibri" panose="020F0502020204030204" pitchFamily="34" charset="0"/>
                <a:cs typeface="Calibri" panose="020F0502020204030204" pitchFamily="34" charset="0"/>
              </a:rPr>
              <a:t>Explore the research paper</a:t>
            </a:r>
          </a:p>
          <a:p>
            <a:pPr marL="0" indent="0">
              <a:buNone/>
            </a:pPr>
            <a:r>
              <a:rPr lang="en-GB" altLang="en-US" sz="3200" b="1" dirty="0">
                <a:solidFill>
                  <a:srgbClr val="0070C0"/>
                </a:solidFill>
                <a:latin typeface="Calibri" panose="020F0502020204030204" pitchFamily="34" charset="0"/>
                <a:cs typeface="Calibri" panose="020F0502020204030204" pitchFamily="34" charset="0"/>
              </a:rPr>
              <a:t>‘The impact of children’s perception of an activity as play rather than not play on emotional well-being’</a:t>
            </a:r>
          </a:p>
          <a:p>
            <a:pPr fontAlgn="auto">
              <a:spcAft>
                <a:spcPts val="0"/>
              </a:spcAft>
              <a:defRPr/>
            </a:pPr>
            <a:endParaRPr lang="en-GB" altLang="en-US" sz="4000" dirty="0">
              <a:solidFill>
                <a:srgbClr val="0070C0"/>
              </a:solidFill>
            </a:endParaRPr>
          </a:p>
          <a:p>
            <a:pPr marL="0" indent="0" fontAlgn="auto">
              <a:spcAft>
                <a:spcPts val="0"/>
              </a:spcAft>
              <a:buFont typeface="Arial" panose="020B0604020202020204" pitchFamily="34" charset="0"/>
              <a:buNone/>
              <a:defRPr/>
            </a:pPr>
            <a:endParaRPr lang="en-GB" altLang="en-US"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5E5A-15F2-C8B0-26EC-1901800669E2}"/>
              </a:ext>
            </a:extLst>
          </p:cNvPr>
          <p:cNvSpPr>
            <a:spLocks noGrp="1"/>
          </p:cNvSpPr>
          <p:nvPr>
            <p:ph type="title"/>
          </p:nvPr>
        </p:nvSpPr>
        <p:spPr/>
        <p:txBody>
          <a:bodyPr/>
          <a:lstStyle/>
          <a:p>
            <a:r>
              <a:rPr lang="en-GB" dirty="0">
                <a:solidFill>
                  <a:srgbClr val="0070C0"/>
                </a:solidFill>
              </a:rPr>
              <a:t>Howard and </a:t>
            </a:r>
            <a:r>
              <a:rPr lang="en-GB" dirty="0" err="1">
                <a:solidFill>
                  <a:srgbClr val="0070C0"/>
                </a:solidFill>
              </a:rPr>
              <a:t>Maclnnes</a:t>
            </a:r>
            <a:r>
              <a:rPr lang="en-GB" dirty="0">
                <a:solidFill>
                  <a:srgbClr val="0070C0"/>
                </a:solidFill>
              </a:rPr>
              <a:t> (2012)</a:t>
            </a:r>
          </a:p>
        </p:txBody>
      </p:sp>
      <p:sp>
        <p:nvSpPr>
          <p:cNvPr id="3" name="Content Placeholder 2">
            <a:extLst>
              <a:ext uri="{FF2B5EF4-FFF2-40B4-BE49-F238E27FC236}">
                <a16:creationId xmlns:a16="http://schemas.microsoft.com/office/drawing/2014/main" id="{3FCFA380-7A78-CD77-7915-B9B8D4AEB946}"/>
              </a:ext>
            </a:extLst>
          </p:cNvPr>
          <p:cNvSpPr>
            <a:spLocks noGrp="1"/>
          </p:cNvSpPr>
          <p:nvPr>
            <p:ph sz="half" idx="1"/>
          </p:nvPr>
        </p:nvSpPr>
        <p:spPr>
          <a:xfrm>
            <a:off x="628650" y="1825625"/>
            <a:ext cx="8515350" cy="4351338"/>
          </a:xfrm>
        </p:spPr>
        <p:txBody>
          <a:bodyPr>
            <a:normAutofit/>
          </a:bodyPr>
          <a:lstStyle/>
          <a:p>
            <a:r>
              <a:rPr lang="en-GB" altLang="en-US" sz="3200" dirty="0">
                <a:solidFill>
                  <a:srgbClr val="0070C0"/>
                </a:solidFill>
                <a:latin typeface="Calibri" panose="020F0502020204030204" pitchFamily="34" charset="0"/>
                <a:cs typeface="Calibri" panose="020F0502020204030204" pitchFamily="34" charset="0"/>
              </a:rPr>
              <a:t>Read through abstract of the article</a:t>
            </a:r>
          </a:p>
          <a:p>
            <a:r>
              <a:rPr lang="en-GB" altLang="en-US" sz="3200" dirty="0">
                <a:solidFill>
                  <a:srgbClr val="0070C0"/>
                </a:solidFill>
                <a:latin typeface="Calibri" panose="020F0502020204030204" pitchFamily="34" charset="0"/>
                <a:cs typeface="Calibri" panose="020F0502020204030204" pitchFamily="34" charset="0"/>
              </a:rPr>
              <a:t>Summarise the key points from the abstract</a:t>
            </a:r>
          </a:p>
          <a:p>
            <a:r>
              <a:rPr lang="en-GB" altLang="en-US" sz="3200" dirty="0">
                <a:solidFill>
                  <a:srgbClr val="0070C0"/>
                </a:solidFill>
                <a:latin typeface="Calibri" panose="020F0502020204030204" pitchFamily="34" charset="0"/>
                <a:cs typeface="Calibri" panose="020F0502020204030204" pitchFamily="34" charset="0"/>
              </a:rPr>
              <a:t>How does the key points relate to practice in your setting?</a:t>
            </a:r>
          </a:p>
        </p:txBody>
      </p:sp>
    </p:spTree>
    <p:extLst>
      <p:ext uri="{BB962C8B-B14F-4D97-AF65-F5344CB8AC3E}">
        <p14:creationId xmlns:p14="http://schemas.microsoft.com/office/powerpoint/2010/main" val="2868209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5D301-4D3A-16C0-5BC8-80D1BC77C60E}"/>
              </a:ext>
            </a:extLst>
          </p:cNvPr>
          <p:cNvSpPr>
            <a:spLocks noGrp="1"/>
          </p:cNvSpPr>
          <p:nvPr>
            <p:ph type="title"/>
          </p:nvPr>
        </p:nvSpPr>
        <p:spPr/>
        <p:txBody>
          <a:bodyPr/>
          <a:lstStyle/>
          <a:p>
            <a:r>
              <a:rPr lang="en-GB" dirty="0">
                <a:solidFill>
                  <a:srgbClr val="0070C0"/>
                </a:solidFill>
                <a:latin typeface="Calibri" panose="020F0502020204030204" pitchFamily="34" charset="0"/>
                <a:cs typeface="Calibri" panose="020F0502020204030204" pitchFamily="34" charset="0"/>
              </a:rPr>
              <a:t>Observation and assessment</a:t>
            </a:r>
          </a:p>
        </p:txBody>
      </p:sp>
      <p:sp>
        <p:nvSpPr>
          <p:cNvPr id="3" name="Content Placeholder 2">
            <a:extLst>
              <a:ext uri="{FF2B5EF4-FFF2-40B4-BE49-F238E27FC236}">
                <a16:creationId xmlns:a16="http://schemas.microsoft.com/office/drawing/2014/main" id="{77D05F0F-3097-D6F9-BFB6-45A0C3471264}"/>
              </a:ext>
            </a:extLst>
          </p:cNvPr>
          <p:cNvSpPr>
            <a:spLocks noGrp="1"/>
          </p:cNvSpPr>
          <p:nvPr>
            <p:ph sz="half" idx="1"/>
          </p:nvPr>
        </p:nvSpPr>
        <p:spPr>
          <a:xfrm>
            <a:off x="628650" y="1556792"/>
            <a:ext cx="7886700" cy="4351338"/>
          </a:xfrm>
        </p:spPr>
        <p:txBody>
          <a:bodyPr>
            <a:normAutofit/>
          </a:bodyPr>
          <a:lstStyle/>
          <a:p>
            <a:r>
              <a:rPr lang="en-GB" sz="2600" dirty="0">
                <a:solidFill>
                  <a:srgbClr val="0070C0"/>
                </a:solidFill>
                <a:latin typeface="Calibri" panose="020F0502020204030204" pitchFamily="34" charset="0"/>
                <a:cs typeface="Calibri" panose="020F0502020204030204" pitchFamily="34" charset="0"/>
              </a:rPr>
              <a:t>Crucial to understanding how children interact with the environment and learn is observation.</a:t>
            </a:r>
          </a:p>
          <a:p>
            <a:r>
              <a:rPr lang="en-GB" sz="2600" dirty="0">
                <a:solidFill>
                  <a:srgbClr val="0070C0"/>
                </a:solidFill>
                <a:latin typeface="Calibri" panose="020F0502020204030204" pitchFamily="34" charset="0"/>
                <a:cs typeface="Calibri" panose="020F0502020204030204" pitchFamily="34" charset="0"/>
              </a:rPr>
              <a:t>Through observation practitioners identify the interests of the children, and what they can do or need help with.</a:t>
            </a:r>
          </a:p>
          <a:p>
            <a:r>
              <a:rPr lang="en-GB" sz="2600" dirty="0">
                <a:solidFill>
                  <a:srgbClr val="0070C0"/>
                </a:solidFill>
                <a:latin typeface="Calibri" panose="020F0502020204030204" pitchFamily="34" charset="0"/>
                <a:cs typeface="Calibri" panose="020F0502020204030204" pitchFamily="34" charset="0"/>
              </a:rPr>
              <a:t>Practitioners are then enabled to develop realistic strategies to support children’s learning and development. </a:t>
            </a:r>
          </a:p>
          <a:p>
            <a:r>
              <a:rPr lang="en-GB" sz="2600" dirty="0">
                <a:solidFill>
                  <a:srgbClr val="0070C0"/>
                </a:solidFill>
                <a:latin typeface="Calibri" panose="020F0502020204030204" pitchFamily="34" charset="0"/>
                <a:cs typeface="Calibri" panose="020F0502020204030204" pitchFamily="34" charset="0"/>
              </a:rPr>
              <a:t>To understand what children can do, the practitioners will need to assess the children.</a:t>
            </a:r>
          </a:p>
        </p:txBody>
      </p:sp>
    </p:spTree>
    <p:extLst>
      <p:ext uri="{BB962C8B-B14F-4D97-AF65-F5344CB8AC3E}">
        <p14:creationId xmlns:p14="http://schemas.microsoft.com/office/powerpoint/2010/main" val="39650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DCE56-2260-BDF0-7EFD-EB63E21C6988}"/>
              </a:ext>
            </a:extLst>
          </p:cNvPr>
          <p:cNvSpPr>
            <a:spLocks noGrp="1"/>
          </p:cNvSpPr>
          <p:nvPr>
            <p:ph type="title"/>
          </p:nvPr>
        </p:nvSpPr>
        <p:spPr/>
        <p:txBody>
          <a:bodyPr/>
          <a:lstStyle/>
          <a:p>
            <a:r>
              <a:rPr lang="en-GB" dirty="0">
                <a:solidFill>
                  <a:srgbClr val="0070C0"/>
                </a:solidFill>
                <a:latin typeface="Calibri" panose="020F0502020204030204" pitchFamily="34" charset="0"/>
                <a:cs typeface="Calibri" panose="020F0502020204030204" pitchFamily="34" charset="0"/>
              </a:rPr>
              <a:t>Observation and assessment </a:t>
            </a:r>
            <a:r>
              <a:rPr lang="en-GB" dirty="0" err="1">
                <a:solidFill>
                  <a:srgbClr val="0070C0"/>
                </a:solidFill>
                <a:latin typeface="Calibri" panose="020F0502020204030204" pitchFamily="34" charset="0"/>
                <a:cs typeface="Calibri" panose="020F0502020204030204" pitchFamily="34" charset="0"/>
              </a:rPr>
              <a:t>cont</a:t>
            </a:r>
            <a:r>
              <a:rPr lang="en-GB" dirty="0">
                <a:solidFill>
                  <a:srgbClr val="0070C0"/>
                </a:solidFill>
                <a:latin typeface="Calibri" panose="020F0502020204030204" pitchFamily="34" charset="0"/>
                <a:cs typeface="Calibri" panose="020F0502020204030204" pitchFamily="34" charset="0"/>
              </a:rPr>
              <a:t>….</a:t>
            </a:r>
          </a:p>
        </p:txBody>
      </p:sp>
      <p:sp>
        <p:nvSpPr>
          <p:cNvPr id="3" name="Content Placeholder 2">
            <a:extLst>
              <a:ext uri="{FF2B5EF4-FFF2-40B4-BE49-F238E27FC236}">
                <a16:creationId xmlns:a16="http://schemas.microsoft.com/office/drawing/2014/main" id="{84B1B1FC-F37A-1308-742F-73F3D7FE8EF6}"/>
              </a:ext>
            </a:extLst>
          </p:cNvPr>
          <p:cNvSpPr>
            <a:spLocks noGrp="1"/>
          </p:cNvSpPr>
          <p:nvPr>
            <p:ph idx="1"/>
          </p:nvPr>
        </p:nvSpPr>
        <p:spPr>
          <a:xfrm>
            <a:off x="628650" y="1412776"/>
            <a:ext cx="7886700" cy="4351338"/>
          </a:xfrm>
        </p:spPr>
        <p:txBody>
          <a:bodyPr>
            <a:normAutofit/>
          </a:bodyPr>
          <a:lstStyle/>
          <a:p>
            <a:r>
              <a:rPr lang="en-GB" sz="2400" dirty="0">
                <a:solidFill>
                  <a:srgbClr val="0070C0"/>
                </a:solidFill>
                <a:latin typeface="Calibri" panose="020F0502020204030204" pitchFamily="34" charset="0"/>
                <a:cs typeface="Calibri" panose="020F0502020204030204" pitchFamily="34" charset="0"/>
              </a:rPr>
              <a:t>It is through this assessment that practitioners are enabled to develop a more realistic learning experience for the children.</a:t>
            </a:r>
          </a:p>
          <a:p>
            <a:r>
              <a:rPr lang="en-GB" sz="2400" dirty="0">
                <a:solidFill>
                  <a:srgbClr val="0070C0"/>
                </a:solidFill>
                <a:latin typeface="Calibri" panose="020F0502020204030204" pitchFamily="34" charset="0"/>
                <a:cs typeface="Calibri" panose="020F0502020204030204" pitchFamily="34" charset="0"/>
              </a:rPr>
              <a:t>In other words, observation influences assessment which in turn influences planning.  </a:t>
            </a:r>
          </a:p>
          <a:p>
            <a:r>
              <a:rPr lang="en-GB" sz="2400" dirty="0">
                <a:solidFill>
                  <a:srgbClr val="0070C0"/>
                </a:solidFill>
                <a:latin typeface="Calibri" panose="020F0502020204030204" pitchFamily="34" charset="0"/>
                <a:cs typeface="Calibri" panose="020F0502020204030204" pitchFamily="34" charset="0"/>
              </a:rPr>
              <a:t>The EYFS statutory framework emphasises the need for formative assessment and requires practitioners to complete some assessment reports at different points in children’s lives.</a:t>
            </a:r>
          </a:p>
          <a:p>
            <a:r>
              <a:rPr lang="en-GB" sz="2400" dirty="0">
                <a:solidFill>
                  <a:srgbClr val="0070C0"/>
                </a:solidFill>
                <a:latin typeface="Calibri" panose="020F0502020204030204" pitchFamily="34" charset="0"/>
                <a:cs typeface="Calibri" panose="020F0502020204030204" pitchFamily="34" charset="0"/>
              </a:rPr>
              <a:t>We will be exploring what formative assessment and summative assessment is in the next slides.</a:t>
            </a:r>
          </a:p>
          <a:p>
            <a:endParaRPr lang="en-GB" sz="2400" dirty="0">
              <a:solidFill>
                <a:srgbClr val="0070C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18974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CD1E65A-D85C-1BBF-9435-1C33DDA336C8}"/>
              </a:ext>
            </a:extLst>
          </p:cNvPr>
          <p:cNvPicPr>
            <a:picLocks noChangeAspect="1"/>
          </p:cNvPicPr>
          <p:nvPr/>
        </p:nvPicPr>
        <p:blipFill>
          <a:blip r:embed="rId2"/>
          <a:stretch>
            <a:fillRect/>
          </a:stretch>
        </p:blipFill>
        <p:spPr>
          <a:xfrm>
            <a:off x="173620" y="476672"/>
            <a:ext cx="8934884" cy="5184576"/>
          </a:xfrm>
          <a:prstGeom prst="rect">
            <a:avLst/>
          </a:prstGeom>
        </p:spPr>
      </p:pic>
    </p:spTree>
    <p:extLst>
      <p:ext uri="{BB962C8B-B14F-4D97-AF65-F5344CB8AC3E}">
        <p14:creationId xmlns:p14="http://schemas.microsoft.com/office/powerpoint/2010/main" val="34143043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6BCAC27-F8F3-CDE4-197D-E8F09962A691}"/>
              </a:ext>
            </a:extLst>
          </p:cNvPr>
          <p:cNvSpPr>
            <a:spLocks noGrp="1"/>
          </p:cNvSpPr>
          <p:nvPr>
            <p:ph sz="half" idx="2"/>
          </p:nvPr>
        </p:nvSpPr>
        <p:spPr>
          <a:xfrm>
            <a:off x="539552" y="1825625"/>
            <a:ext cx="7975798" cy="4351338"/>
          </a:xfrm>
        </p:spPr>
        <p:txBody>
          <a:bodyPr/>
          <a:lstStyle/>
          <a:p>
            <a:pPr marL="0" indent="0" algn="l" fontAlgn="base">
              <a:buNone/>
            </a:pPr>
            <a:r>
              <a:rPr lang="en-US" b="0" i="0" dirty="0">
                <a:solidFill>
                  <a:srgbClr val="0070C0"/>
                </a:solidFill>
                <a:effectLst/>
                <a:latin typeface="Calibri" panose="020F0502020204030204" pitchFamily="34" charset="0"/>
                <a:cs typeface="Calibri" panose="020F0502020204030204" pitchFamily="34" charset="0"/>
              </a:rPr>
              <a:t>Assessment has three main roles in the process of enabling learner progression:</a:t>
            </a:r>
          </a:p>
          <a:p>
            <a:pPr algn="l" fontAlgn="base">
              <a:buFont typeface="Arial" panose="020B0604020202020204" pitchFamily="34" charset="0"/>
              <a:buChar char="•"/>
            </a:pPr>
            <a:r>
              <a:rPr lang="en-US" b="0" i="0" dirty="0">
                <a:solidFill>
                  <a:srgbClr val="0070C0"/>
                </a:solidFill>
                <a:effectLst/>
                <a:latin typeface="Calibri" panose="020F0502020204030204" pitchFamily="34" charset="0"/>
                <a:cs typeface="Calibri" panose="020F0502020204030204" pitchFamily="34" charset="0"/>
              </a:rPr>
              <a:t>supporting individual learners on an ongoing, day-to-day basis</a:t>
            </a:r>
          </a:p>
          <a:p>
            <a:pPr algn="l" fontAlgn="base">
              <a:buFont typeface="Arial" panose="020B0604020202020204" pitchFamily="34" charset="0"/>
              <a:buChar char="•"/>
            </a:pPr>
            <a:r>
              <a:rPr lang="en-US" b="0" i="0" dirty="0">
                <a:solidFill>
                  <a:srgbClr val="0070C0"/>
                </a:solidFill>
                <a:effectLst/>
                <a:latin typeface="Calibri" panose="020F0502020204030204" pitchFamily="34" charset="0"/>
                <a:cs typeface="Calibri" panose="020F0502020204030204" pitchFamily="34" charset="0"/>
              </a:rPr>
              <a:t>identifying, capturing and reflecting on individual learner progress over time</a:t>
            </a:r>
          </a:p>
          <a:p>
            <a:pPr algn="l" fontAlgn="base">
              <a:buFont typeface="Arial" panose="020B0604020202020204" pitchFamily="34" charset="0"/>
              <a:buChar char="•"/>
            </a:pPr>
            <a:r>
              <a:rPr lang="en-US" b="0" i="0" dirty="0">
                <a:solidFill>
                  <a:srgbClr val="0070C0"/>
                </a:solidFill>
                <a:effectLst/>
                <a:latin typeface="Calibri" panose="020F0502020204030204" pitchFamily="34" charset="0"/>
                <a:cs typeface="Calibri" panose="020F0502020204030204" pitchFamily="34" charset="0"/>
              </a:rPr>
              <a:t>understanding group progress in order to reflect on practice (WG, 2022).</a:t>
            </a:r>
          </a:p>
          <a:p>
            <a:endParaRPr lang="en-US" dirty="0"/>
          </a:p>
        </p:txBody>
      </p:sp>
      <p:sp>
        <p:nvSpPr>
          <p:cNvPr id="5" name="Rectangle 4">
            <a:extLst>
              <a:ext uri="{FF2B5EF4-FFF2-40B4-BE49-F238E27FC236}">
                <a16:creationId xmlns:a16="http://schemas.microsoft.com/office/drawing/2014/main" id="{73DDB91D-02DD-8C79-F3F3-012DDC6CBC2F}"/>
              </a:ext>
            </a:extLst>
          </p:cNvPr>
          <p:cNvSpPr>
            <a:spLocks noGrp="1" noChangeArrowheads="1"/>
          </p:cNvSpPr>
          <p:nvPr>
            <p:ph type="title"/>
          </p:nvPr>
        </p:nvSpPr>
        <p:spPr>
          <a:xfrm>
            <a:off x="457200" y="274638"/>
            <a:ext cx="8229600" cy="922337"/>
          </a:xfrm>
        </p:spPr>
        <p:txBody>
          <a:bodyPr/>
          <a:lstStyle/>
          <a:p>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Observation and Assessment</a:t>
            </a:r>
          </a:p>
        </p:txBody>
      </p:sp>
    </p:spTree>
    <p:extLst>
      <p:ext uri="{BB962C8B-B14F-4D97-AF65-F5344CB8AC3E}">
        <p14:creationId xmlns:p14="http://schemas.microsoft.com/office/powerpoint/2010/main" val="2779075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7C3D9-A502-B5F4-899F-85D8E1DECA3A}"/>
              </a:ext>
            </a:extLst>
          </p:cNvPr>
          <p:cNvSpPr>
            <a:spLocks noGrp="1"/>
          </p:cNvSpPr>
          <p:nvPr>
            <p:ph type="title"/>
          </p:nvPr>
        </p:nvSpPr>
        <p:spPr>
          <a:xfrm>
            <a:off x="628650" y="1887413"/>
            <a:ext cx="7886700" cy="1325563"/>
          </a:xfrm>
        </p:spPr>
        <p:txBody>
          <a:bodyPr/>
          <a:lstStyle/>
          <a:p>
            <a:r>
              <a:rPr lang="en-GB" dirty="0"/>
              <a:t>What is formative assessment?</a:t>
            </a:r>
          </a:p>
        </p:txBody>
      </p:sp>
    </p:spTree>
    <p:extLst>
      <p:ext uri="{BB962C8B-B14F-4D97-AF65-F5344CB8AC3E}">
        <p14:creationId xmlns:p14="http://schemas.microsoft.com/office/powerpoint/2010/main" val="722706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1591A-D3F4-DE13-37BE-FB360E889D40}"/>
              </a:ext>
            </a:extLst>
          </p:cNvPr>
          <p:cNvSpPr>
            <a:spLocks noGrp="1"/>
          </p:cNvSpPr>
          <p:nvPr>
            <p:ph type="title"/>
          </p:nvPr>
        </p:nvSpPr>
        <p:spPr/>
        <p:txBody>
          <a:bodyPr/>
          <a:lstStyle/>
          <a:p>
            <a:r>
              <a:rPr lang="en-GB" dirty="0">
                <a:solidFill>
                  <a:srgbClr val="0070C0"/>
                </a:solidFill>
              </a:rPr>
              <a:t>Formative assessment:</a:t>
            </a:r>
          </a:p>
        </p:txBody>
      </p:sp>
      <p:sp>
        <p:nvSpPr>
          <p:cNvPr id="4" name="Content Placeholder 3">
            <a:extLst>
              <a:ext uri="{FF2B5EF4-FFF2-40B4-BE49-F238E27FC236}">
                <a16:creationId xmlns:a16="http://schemas.microsoft.com/office/drawing/2014/main" id="{36237655-8DA2-2B3C-C190-88253D6380ED}"/>
              </a:ext>
            </a:extLst>
          </p:cNvPr>
          <p:cNvSpPr>
            <a:spLocks noGrp="1"/>
          </p:cNvSpPr>
          <p:nvPr>
            <p:ph idx="1"/>
          </p:nvPr>
        </p:nvSpPr>
        <p:spPr>
          <a:xfrm>
            <a:off x="628650" y="1340768"/>
            <a:ext cx="7886700" cy="4351338"/>
          </a:xfrm>
        </p:spPr>
        <p:txBody>
          <a:bodyPr>
            <a:normAutofit/>
          </a:bodyPr>
          <a:lstStyle/>
          <a:p>
            <a:endParaRPr lang="en-GB" i="1" dirty="0"/>
          </a:p>
          <a:p>
            <a:r>
              <a:rPr lang="en-GB" i="1" dirty="0"/>
              <a:t>“Ongoing assessment (also known as formative assessment) is an integral part of the learning and development process. It involves practitioners understanding children’s interests and what they know and can do, and then shaping teaching and learning experiences for each child reflecting that knowledge. In their interactions with children, practitioners should make and act on their own day-to-day observations about children’s progress and observations that parents and carers share. However, there is no requirement to keep written records in relation to this”. (DfE 23, p.19)</a:t>
            </a:r>
          </a:p>
        </p:txBody>
      </p:sp>
    </p:spTree>
    <p:extLst>
      <p:ext uri="{BB962C8B-B14F-4D97-AF65-F5344CB8AC3E}">
        <p14:creationId xmlns:p14="http://schemas.microsoft.com/office/powerpoint/2010/main" val="4028650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150C4-3F37-02EA-DC4D-3D5887E4C8E5}"/>
              </a:ext>
            </a:extLst>
          </p:cNvPr>
          <p:cNvSpPr>
            <a:spLocks noGrp="1"/>
          </p:cNvSpPr>
          <p:nvPr>
            <p:ph type="title"/>
          </p:nvPr>
        </p:nvSpPr>
        <p:spPr/>
        <p:txBody>
          <a:bodyPr/>
          <a:lstStyle/>
          <a:p>
            <a:r>
              <a:rPr lang="en-GB" dirty="0">
                <a:solidFill>
                  <a:srgbClr val="0070C0"/>
                </a:solidFill>
              </a:rPr>
              <a:t>Task</a:t>
            </a:r>
          </a:p>
        </p:txBody>
      </p:sp>
      <p:sp>
        <p:nvSpPr>
          <p:cNvPr id="3" name="Content Placeholder 2">
            <a:extLst>
              <a:ext uri="{FF2B5EF4-FFF2-40B4-BE49-F238E27FC236}">
                <a16:creationId xmlns:a16="http://schemas.microsoft.com/office/drawing/2014/main" id="{64C6EBE5-8CDC-3E04-936B-A56C4EB647FF}"/>
              </a:ext>
            </a:extLst>
          </p:cNvPr>
          <p:cNvSpPr>
            <a:spLocks noGrp="1"/>
          </p:cNvSpPr>
          <p:nvPr>
            <p:ph sz="half" idx="1"/>
          </p:nvPr>
        </p:nvSpPr>
        <p:spPr>
          <a:xfrm>
            <a:off x="628650" y="1825625"/>
            <a:ext cx="8047806" cy="4351338"/>
          </a:xfrm>
        </p:spPr>
        <p:txBody>
          <a:bodyPr>
            <a:normAutofit/>
          </a:bodyPr>
          <a:lstStyle/>
          <a:p>
            <a:r>
              <a:rPr lang="en-GB" dirty="0">
                <a:solidFill>
                  <a:srgbClr val="0070C0"/>
                </a:solidFill>
              </a:rPr>
              <a:t>What do you understand as formative assessment?</a:t>
            </a:r>
          </a:p>
          <a:p>
            <a:r>
              <a:rPr lang="en-GB" dirty="0">
                <a:solidFill>
                  <a:srgbClr val="0070C0"/>
                </a:solidFill>
              </a:rPr>
              <a:t>How could observation be used in this type of assessment?</a:t>
            </a:r>
          </a:p>
          <a:p>
            <a:r>
              <a:rPr lang="en-GB" dirty="0">
                <a:solidFill>
                  <a:srgbClr val="0070C0"/>
                </a:solidFill>
              </a:rPr>
              <a:t>Reflecting on your practice, how do you engage with formative assessment in your setting or school?</a:t>
            </a:r>
          </a:p>
          <a:p>
            <a:endParaRPr lang="en-GB" dirty="0">
              <a:solidFill>
                <a:srgbClr val="0070C0"/>
              </a:solidFill>
            </a:endParaRPr>
          </a:p>
        </p:txBody>
      </p:sp>
    </p:spTree>
    <p:extLst>
      <p:ext uri="{BB962C8B-B14F-4D97-AF65-F5344CB8AC3E}">
        <p14:creationId xmlns:p14="http://schemas.microsoft.com/office/powerpoint/2010/main" val="914751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5B5FF-939C-60C0-1B92-ECF1373D26E6}"/>
              </a:ext>
            </a:extLst>
          </p:cNvPr>
          <p:cNvSpPr>
            <a:spLocks noGrp="1"/>
          </p:cNvSpPr>
          <p:nvPr>
            <p:ph type="title"/>
          </p:nvPr>
        </p:nvSpPr>
        <p:spPr/>
        <p:txBody>
          <a:bodyPr/>
          <a:lstStyle/>
          <a:p>
            <a:r>
              <a:rPr lang="en-GB" dirty="0">
                <a:solidFill>
                  <a:srgbClr val="0070C0"/>
                </a:solidFill>
              </a:rPr>
              <a:t>Assessment</a:t>
            </a:r>
          </a:p>
        </p:txBody>
      </p:sp>
      <p:sp>
        <p:nvSpPr>
          <p:cNvPr id="3" name="Content Placeholder 2">
            <a:extLst>
              <a:ext uri="{FF2B5EF4-FFF2-40B4-BE49-F238E27FC236}">
                <a16:creationId xmlns:a16="http://schemas.microsoft.com/office/drawing/2014/main" id="{3469BE9E-5B04-90FB-176C-CE1C5ED8DB23}"/>
              </a:ext>
            </a:extLst>
          </p:cNvPr>
          <p:cNvSpPr>
            <a:spLocks noGrp="1"/>
          </p:cNvSpPr>
          <p:nvPr>
            <p:ph idx="1"/>
          </p:nvPr>
        </p:nvSpPr>
        <p:spPr/>
        <p:txBody>
          <a:bodyPr/>
          <a:lstStyle/>
          <a:p>
            <a:r>
              <a:rPr lang="en-GB" dirty="0">
                <a:solidFill>
                  <a:srgbClr val="0070C0"/>
                </a:solidFill>
              </a:rPr>
              <a:t>The statutory framework requires that practitioners complete some assessment reports for children at a given time in their lives.</a:t>
            </a:r>
          </a:p>
          <a:p>
            <a:r>
              <a:rPr lang="en-GB" dirty="0">
                <a:solidFill>
                  <a:srgbClr val="0070C0"/>
                </a:solidFill>
              </a:rPr>
              <a:t>The reports provide a summary of what children could do or achieve at a given time.</a:t>
            </a:r>
          </a:p>
          <a:p>
            <a:r>
              <a:rPr lang="en-GB" dirty="0">
                <a:solidFill>
                  <a:srgbClr val="0070C0"/>
                </a:solidFill>
              </a:rPr>
              <a:t>This kind of report can also be seen as a </a:t>
            </a:r>
            <a:r>
              <a:rPr lang="en-GB" b="1" dirty="0">
                <a:solidFill>
                  <a:srgbClr val="0070C0"/>
                </a:solidFill>
              </a:rPr>
              <a:t>summative assessment</a:t>
            </a:r>
          </a:p>
          <a:p>
            <a:r>
              <a:rPr lang="en-GB" dirty="0">
                <a:solidFill>
                  <a:srgbClr val="0070C0"/>
                </a:solidFill>
              </a:rPr>
              <a:t>However, there is an expectation that the report is used to influence teaching and learning and in some cases necessitate intervention</a:t>
            </a:r>
          </a:p>
          <a:p>
            <a:r>
              <a:rPr lang="en-GB" dirty="0">
                <a:solidFill>
                  <a:srgbClr val="0070C0"/>
                </a:solidFill>
              </a:rPr>
              <a:t>We will explore the reports in the next slides. </a:t>
            </a:r>
          </a:p>
        </p:txBody>
      </p:sp>
    </p:spTree>
    <p:extLst>
      <p:ext uri="{BB962C8B-B14F-4D97-AF65-F5344CB8AC3E}">
        <p14:creationId xmlns:p14="http://schemas.microsoft.com/office/powerpoint/2010/main" val="1523078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B802A25-19C2-6505-8520-C33B08E661ED}"/>
              </a:ext>
            </a:extLst>
          </p:cNvPr>
          <p:cNvSpPr>
            <a:spLocks noGrp="1" noChangeArrowheads="1"/>
          </p:cNvSpPr>
          <p:nvPr>
            <p:ph type="title"/>
          </p:nvPr>
        </p:nvSpPr>
        <p:spPr/>
        <p:txBody>
          <a:bodyPr/>
          <a:lstStyle/>
          <a:p>
            <a:pPr eaLnBrk="1" hangingPunct="1"/>
            <a:r>
              <a:rPr lang="en-GB" altLang="en-US" dirty="0">
                <a:solidFill>
                  <a:srgbClr val="0070C0"/>
                </a:solidFill>
              </a:rPr>
              <a:t>EYFS Statutory Framework</a:t>
            </a:r>
          </a:p>
        </p:txBody>
      </p:sp>
      <p:sp>
        <p:nvSpPr>
          <p:cNvPr id="21507" name="Content Placeholder 2">
            <a:extLst>
              <a:ext uri="{FF2B5EF4-FFF2-40B4-BE49-F238E27FC236}">
                <a16:creationId xmlns:a16="http://schemas.microsoft.com/office/drawing/2014/main" id="{B61D371C-8B88-A7A8-A8D7-E12ECCE00A39}"/>
              </a:ext>
            </a:extLst>
          </p:cNvPr>
          <p:cNvSpPr>
            <a:spLocks noGrp="1" noChangeArrowheads="1"/>
          </p:cNvSpPr>
          <p:nvPr>
            <p:ph sz="half" idx="1"/>
          </p:nvPr>
        </p:nvSpPr>
        <p:spPr>
          <a:xfrm>
            <a:off x="539750" y="1825625"/>
            <a:ext cx="8064500" cy="4351338"/>
          </a:xfrm>
        </p:spPr>
        <p:txBody>
          <a:bodyPr/>
          <a:lstStyle/>
          <a:p>
            <a:pPr eaLnBrk="1" hangingPunct="1"/>
            <a:r>
              <a:rPr lang="en-GB" altLang="en-US" dirty="0">
                <a:solidFill>
                  <a:srgbClr val="0070C0"/>
                </a:solidFill>
                <a:hlinkClick r:id="rId3">
                  <a:extLst>
                    <a:ext uri="{A12FA001-AC4F-418D-AE19-62706E023703}">
                      <ahyp:hlinkClr xmlns:ahyp="http://schemas.microsoft.com/office/drawing/2018/hyperlinkcolor" val="tx"/>
                    </a:ext>
                  </a:extLst>
                </a:hlinkClick>
              </a:rPr>
              <a:t>Statutory framework for the early years foundation stage (publishing.service.gov.uk)</a:t>
            </a:r>
            <a:endParaRPr lang="en-GB" altLang="en-US" dirty="0">
              <a:solidFill>
                <a:srgbClr val="0070C0"/>
              </a:solidFill>
            </a:endParaRPr>
          </a:p>
          <a:p>
            <a:pPr eaLnBrk="1" hangingPunct="1"/>
            <a:endParaRPr lang="en-GB" altLang="en-US" dirty="0">
              <a:solidFill>
                <a:srgbClr val="0070C0"/>
              </a:solidFill>
            </a:endParaRPr>
          </a:p>
          <a:p>
            <a:pPr eaLnBrk="1" hangingPunct="1"/>
            <a:r>
              <a:rPr lang="en-GB" altLang="en-US" dirty="0">
                <a:solidFill>
                  <a:srgbClr val="0070C0"/>
                </a:solidFill>
              </a:rPr>
              <a:t>Click on the link above to access the framework</a:t>
            </a:r>
          </a:p>
          <a:p>
            <a:pPr eaLnBrk="1" hangingPunct="1"/>
            <a:r>
              <a:rPr lang="en-GB" altLang="en-US" dirty="0">
                <a:solidFill>
                  <a:srgbClr val="0070C0"/>
                </a:solidFill>
              </a:rPr>
              <a:t>Read section 2 of the framework</a:t>
            </a:r>
          </a:p>
          <a:p>
            <a:pPr eaLnBrk="1" hangingPunct="1"/>
            <a:r>
              <a:rPr lang="en-GB" altLang="en-US" dirty="0">
                <a:solidFill>
                  <a:srgbClr val="0070C0"/>
                </a:solidFill>
              </a:rPr>
              <a:t>You need the information from this document to complete the group task.</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018CA-1953-C86E-3AEC-986E05D7A904}"/>
              </a:ext>
            </a:extLst>
          </p:cNvPr>
          <p:cNvSpPr>
            <a:spLocks noGrp="1"/>
          </p:cNvSpPr>
          <p:nvPr>
            <p:ph type="title"/>
          </p:nvPr>
        </p:nvSpPr>
        <p:spPr>
          <a:xfrm>
            <a:off x="179512" y="365125"/>
            <a:ext cx="3456384" cy="1325563"/>
          </a:xfrm>
        </p:spPr>
        <p:txBody>
          <a:bodyPr/>
          <a:lstStyle/>
          <a:p>
            <a:r>
              <a:rPr lang="en-GB" dirty="0">
                <a:solidFill>
                  <a:srgbClr val="0070C0"/>
                </a:solidFill>
              </a:rPr>
              <a:t>Group Task</a:t>
            </a:r>
          </a:p>
        </p:txBody>
      </p:sp>
      <p:sp>
        <p:nvSpPr>
          <p:cNvPr id="3" name="Content Placeholder 2">
            <a:extLst>
              <a:ext uri="{FF2B5EF4-FFF2-40B4-BE49-F238E27FC236}">
                <a16:creationId xmlns:a16="http://schemas.microsoft.com/office/drawing/2014/main" id="{A82C7FBF-7B56-F8E0-ACB9-A8ED9FC87ED3}"/>
              </a:ext>
            </a:extLst>
          </p:cNvPr>
          <p:cNvSpPr>
            <a:spLocks noGrp="1"/>
          </p:cNvSpPr>
          <p:nvPr>
            <p:ph sz="half" idx="1"/>
          </p:nvPr>
        </p:nvSpPr>
        <p:spPr>
          <a:xfrm>
            <a:off x="179512" y="1825625"/>
            <a:ext cx="3886200" cy="4351338"/>
          </a:xfrm>
        </p:spPr>
        <p:txBody>
          <a:bodyPr/>
          <a:lstStyle/>
          <a:p>
            <a:r>
              <a:rPr lang="en-GB" dirty="0">
                <a:solidFill>
                  <a:srgbClr val="0070C0"/>
                </a:solidFill>
              </a:rPr>
              <a:t>Group A:  Progress check at 2</a:t>
            </a:r>
          </a:p>
          <a:p>
            <a:endParaRPr lang="en-GB" dirty="0">
              <a:solidFill>
                <a:srgbClr val="0070C0"/>
              </a:solidFill>
            </a:endParaRPr>
          </a:p>
          <a:p>
            <a:r>
              <a:rPr lang="en-GB" dirty="0">
                <a:solidFill>
                  <a:srgbClr val="0070C0"/>
                </a:solidFill>
              </a:rPr>
              <a:t>Group B:  Reception baseline assessment (RBA)</a:t>
            </a:r>
          </a:p>
          <a:p>
            <a:endParaRPr lang="en-GB" dirty="0">
              <a:solidFill>
                <a:srgbClr val="0070C0"/>
              </a:solidFill>
            </a:endParaRPr>
          </a:p>
          <a:p>
            <a:endParaRPr lang="en-GB" dirty="0">
              <a:solidFill>
                <a:srgbClr val="0070C0"/>
              </a:solidFill>
            </a:endParaRPr>
          </a:p>
          <a:p>
            <a:r>
              <a:rPr lang="en-GB" dirty="0">
                <a:solidFill>
                  <a:srgbClr val="0070C0"/>
                </a:solidFill>
              </a:rPr>
              <a:t>Group C: Early Year Foundation Profile (EYFP)</a:t>
            </a:r>
          </a:p>
        </p:txBody>
      </p:sp>
      <p:sp>
        <p:nvSpPr>
          <p:cNvPr id="4" name="Content Placeholder 3">
            <a:extLst>
              <a:ext uri="{FF2B5EF4-FFF2-40B4-BE49-F238E27FC236}">
                <a16:creationId xmlns:a16="http://schemas.microsoft.com/office/drawing/2014/main" id="{DAA1C404-BA43-B442-93FA-4DA5B8A8C2B9}"/>
              </a:ext>
            </a:extLst>
          </p:cNvPr>
          <p:cNvSpPr>
            <a:spLocks noGrp="1"/>
          </p:cNvSpPr>
          <p:nvPr>
            <p:ph sz="half" idx="2"/>
          </p:nvPr>
        </p:nvSpPr>
        <p:spPr>
          <a:xfrm>
            <a:off x="4211960" y="1185093"/>
            <a:ext cx="4752528" cy="5988323"/>
          </a:xfrm>
        </p:spPr>
        <p:txBody>
          <a:bodyPr/>
          <a:lstStyle/>
          <a:p>
            <a:pPr marL="457200" indent="-457200">
              <a:buFont typeface="+mj-lt"/>
              <a:buAutoNum type="arabicPeriod"/>
            </a:pPr>
            <a:r>
              <a:rPr lang="en-GB" dirty="0">
                <a:solidFill>
                  <a:srgbClr val="0070C0"/>
                </a:solidFill>
              </a:rPr>
              <a:t>What is this assessment about?</a:t>
            </a:r>
          </a:p>
          <a:p>
            <a:pPr marL="457200" indent="-457200">
              <a:buFont typeface="+mj-lt"/>
              <a:buAutoNum type="arabicPeriod"/>
            </a:pPr>
            <a:r>
              <a:rPr lang="en-GB" dirty="0">
                <a:solidFill>
                  <a:srgbClr val="0070C0"/>
                </a:solidFill>
              </a:rPr>
              <a:t>When is it to be completed?</a:t>
            </a:r>
          </a:p>
          <a:p>
            <a:pPr marL="457200" indent="-457200">
              <a:buFont typeface="+mj-lt"/>
              <a:buAutoNum type="arabicPeriod"/>
            </a:pPr>
            <a:r>
              <a:rPr lang="en-GB" dirty="0">
                <a:solidFill>
                  <a:srgbClr val="0070C0"/>
                </a:solidFill>
              </a:rPr>
              <a:t>Who is responsible for completing it?</a:t>
            </a:r>
          </a:p>
          <a:p>
            <a:pPr marL="457200" indent="-457200">
              <a:buFont typeface="+mj-lt"/>
              <a:buAutoNum type="arabicPeriod"/>
            </a:pPr>
            <a:r>
              <a:rPr lang="en-GB" dirty="0">
                <a:solidFill>
                  <a:srgbClr val="0070C0"/>
                </a:solidFill>
              </a:rPr>
              <a:t>Who is the record of assessment shared with?</a:t>
            </a:r>
          </a:p>
          <a:p>
            <a:pPr marL="457200" indent="-457200">
              <a:buFont typeface="+mj-lt"/>
              <a:buAutoNum type="arabicPeriod"/>
            </a:pPr>
            <a:r>
              <a:rPr lang="en-GB" dirty="0">
                <a:solidFill>
                  <a:srgbClr val="0070C0"/>
                </a:solidFill>
              </a:rPr>
              <a:t>How can self-directed play be used to support the completion of this assessment record?</a:t>
            </a:r>
          </a:p>
          <a:p>
            <a:pPr marL="457200" indent="-457200">
              <a:buFont typeface="+mj-lt"/>
              <a:buAutoNum type="arabicPeriod"/>
            </a:pPr>
            <a:r>
              <a:rPr lang="en-GB" dirty="0">
                <a:solidFill>
                  <a:srgbClr val="0070C0"/>
                </a:solidFill>
              </a:rPr>
              <a:t>How could the assessment records be used to support learning and development?</a:t>
            </a:r>
          </a:p>
        </p:txBody>
      </p:sp>
    </p:spTree>
    <p:extLst>
      <p:ext uri="{BB962C8B-B14F-4D97-AF65-F5344CB8AC3E}">
        <p14:creationId xmlns:p14="http://schemas.microsoft.com/office/powerpoint/2010/main" val="312281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Content Placeholder 3">
            <a:extLst>
              <a:ext uri="{FF2B5EF4-FFF2-40B4-BE49-F238E27FC236}">
                <a16:creationId xmlns:a16="http://schemas.microsoft.com/office/drawing/2014/main" id="{F7E5E9DA-A2D1-9812-4E60-C19959146202}"/>
              </a:ext>
            </a:extLst>
          </p:cNvPr>
          <p:cNvSpPr>
            <a:spLocks noGrp="1" noChangeArrowheads="1"/>
          </p:cNvSpPr>
          <p:nvPr>
            <p:ph sz="half" idx="2"/>
          </p:nvPr>
        </p:nvSpPr>
        <p:spPr bwMode="auto">
          <a:xfrm>
            <a:off x="755576" y="1988840"/>
            <a:ext cx="7757486" cy="3547591"/>
          </a:xfrm>
        </p:spPr>
        <p:txBody>
          <a:bodyPr wrap="square" numCol="1" anchor="t" anchorCtr="0" compatLnSpc="1">
            <a:prstTxWarp prst="textNoShape">
              <a:avLst/>
            </a:prstTxWarp>
            <a:normAutofit/>
          </a:bodyPr>
          <a:lstStyle/>
          <a:p>
            <a:pPr marL="0" indent="0">
              <a:buNone/>
            </a:pPr>
            <a:r>
              <a:rPr lang="en-GB" altLang="en-US" sz="2400" dirty="0">
                <a:solidFill>
                  <a:srgbClr val="0070C0"/>
                </a:solidFill>
                <a:latin typeface="Calibri" panose="020F0502020204030204" pitchFamily="34" charset="0"/>
                <a:cs typeface="Calibri" panose="020F0502020204030204" pitchFamily="34" charset="0"/>
              </a:rPr>
              <a:t>White board activity</a:t>
            </a:r>
          </a:p>
          <a:p>
            <a:r>
              <a:rPr lang="en-GB" altLang="en-US" sz="2400" dirty="0">
                <a:solidFill>
                  <a:srgbClr val="0070C0"/>
                </a:solidFill>
                <a:latin typeface="Calibri" panose="020F0502020204030204" pitchFamily="34" charset="0"/>
                <a:cs typeface="Calibri" panose="020F0502020204030204" pitchFamily="34" charset="0"/>
              </a:rPr>
              <a:t>What do we need to observe children?</a:t>
            </a:r>
          </a:p>
        </p:txBody>
      </p:sp>
      <p:sp>
        <p:nvSpPr>
          <p:cNvPr id="2" name="TextBox 1">
            <a:extLst>
              <a:ext uri="{FF2B5EF4-FFF2-40B4-BE49-F238E27FC236}">
                <a16:creationId xmlns:a16="http://schemas.microsoft.com/office/drawing/2014/main" id="{4E8C4945-C7DD-6A95-EC94-653CAE88F4F9}"/>
              </a:ext>
            </a:extLst>
          </p:cNvPr>
          <p:cNvSpPr txBox="1"/>
          <p:nvPr/>
        </p:nvSpPr>
        <p:spPr>
          <a:xfrm>
            <a:off x="899592" y="376122"/>
            <a:ext cx="7571181"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Observation Requirements</a:t>
            </a:r>
            <a:endParaRPr lang="en-US" sz="4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Content Placeholder 3">
            <a:extLst>
              <a:ext uri="{FF2B5EF4-FFF2-40B4-BE49-F238E27FC236}">
                <a16:creationId xmlns:a16="http://schemas.microsoft.com/office/drawing/2014/main" id="{5FD3B09E-8E79-086A-996B-7D044DD905CF}"/>
              </a:ext>
            </a:extLst>
          </p:cNvPr>
          <p:cNvSpPr>
            <a:spLocks noGrp="1" noChangeArrowheads="1"/>
          </p:cNvSpPr>
          <p:nvPr>
            <p:ph sz="half" idx="2"/>
          </p:nvPr>
        </p:nvSpPr>
        <p:spPr bwMode="auto">
          <a:xfrm>
            <a:off x="467544" y="2349500"/>
            <a:ext cx="8068444" cy="4351338"/>
          </a:xfrm>
        </p:spPr>
        <p:txBody>
          <a:bodyPr wrap="square" numCol="1" anchor="t" anchorCtr="0" compatLnSpc="1">
            <a:prstTxWarp prst="textNoShape">
              <a:avLst/>
            </a:prstTxWarp>
            <a:normAutofit/>
          </a:bodyPr>
          <a:lstStyle/>
          <a:p>
            <a:r>
              <a:rPr lang="en-GB" altLang="en-US" sz="2400" dirty="0">
                <a:solidFill>
                  <a:srgbClr val="0070C0"/>
                </a:solidFill>
                <a:latin typeface="Calibri" panose="020F0502020204030204" pitchFamily="34" charset="0"/>
                <a:cs typeface="Calibri" panose="020F0502020204030204" pitchFamily="34" charset="0"/>
              </a:rPr>
              <a:t>Photos</a:t>
            </a:r>
          </a:p>
          <a:p>
            <a:r>
              <a:rPr lang="en-GB" altLang="en-US" sz="2400" dirty="0">
                <a:solidFill>
                  <a:srgbClr val="0070C0"/>
                </a:solidFill>
                <a:latin typeface="Calibri" panose="020F0502020204030204" pitchFamily="34" charset="0"/>
                <a:cs typeface="Calibri" panose="020F0502020204030204" pitchFamily="34" charset="0"/>
              </a:rPr>
              <a:t>Video Clips</a:t>
            </a:r>
          </a:p>
          <a:p>
            <a:r>
              <a:rPr lang="en-GB" altLang="en-US" sz="2400" dirty="0">
                <a:solidFill>
                  <a:srgbClr val="0070C0"/>
                </a:solidFill>
                <a:latin typeface="Calibri" panose="020F0502020204030204" pitchFamily="34" charset="0"/>
                <a:cs typeface="Calibri" panose="020F0502020204030204" pitchFamily="34" charset="0"/>
              </a:rPr>
              <a:t>Written Observations</a:t>
            </a:r>
          </a:p>
          <a:p>
            <a:r>
              <a:rPr lang="en-GB" altLang="en-US" sz="2400" dirty="0">
                <a:solidFill>
                  <a:srgbClr val="0070C0"/>
                </a:solidFill>
                <a:latin typeface="Calibri" panose="020F0502020204030204" pitchFamily="34" charset="0"/>
                <a:cs typeface="Calibri" panose="020F0502020204030204" pitchFamily="34" charset="0"/>
              </a:rPr>
              <a:t>Notes</a:t>
            </a:r>
          </a:p>
          <a:p>
            <a:r>
              <a:rPr lang="en-GB" altLang="en-US" sz="2400" dirty="0">
                <a:solidFill>
                  <a:srgbClr val="0070C0"/>
                </a:solidFill>
                <a:latin typeface="Calibri" panose="020F0502020204030204" pitchFamily="34" charset="0"/>
                <a:cs typeface="Calibri" panose="020F0502020204030204" pitchFamily="34" charset="0"/>
              </a:rPr>
              <a:t>Knowledge of child development</a:t>
            </a:r>
          </a:p>
        </p:txBody>
      </p:sp>
      <p:sp>
        <p:nvSpPr>
          <p:cNvPr id="2" name="TextBox 1">
            <a:extLst>
              <a:ext uri="{FF2B5EF4-FFF2-40B4-BE49-F238E27FC236}">
                <a16:creationId xmlns:a16="http://schemas.microsoft.com/office/drawing/2014/main" id="{72B67F53-4BA3-7269-87B6-8EABDB3AB6A9}"/>
              </a:ext>
            </a:extLst>
          </p:cNvPr>
          <p:cNvSpPr txBox="1"/>
          <p:nvPr/>
        </p:nvSpPr>
        <p:spPr>
          <a:xfrm>
            <a:off x="251520" y="518797"/>
            <a:ext cx="9180512"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Observations and Evidence</a:t>
            </a:r>
            <a:endParaRPr lang="en-US" sz="4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776A86D8-D991-75EE-B1AC-0DE974967368}"/>
              </a:ext>
            </a:extLst>
          </p:cNvPr>
          <p:cNvSpPr>
            <a:spLocks noGrp="1" noChangeArrowheads="1"/>
          </p:cNvSpPr>
          <p:nvPr>
            <p:ph type="title"/>
          </p:nvPr>
        </p:nvSpPr>
        <p:spPr/>
        <p:txBody>
          <a:bodyPr/>
          <a:lstStyle/>
          <a:p>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Observation Types</a:t>
            </a:r>
          </a:p>
        </p:txBody>
      </p:sp>
      <p:sp>
        <p:nvSpPr>
          <p:cNvPr id="33796" name="Content Placeholder 3">
            <a:extLst>
              <a:ext uri="{FF2B5EF4-FFF2-40B4-BE49-F238E27FC236}">
                <a16:creationId xmlns:a16="http://schemas.microsoft.com/office/drawing/2014/main" id="{43F05DC9-4138-CC84-658A-206D0EDA7DEF}"/>
              </a:ext>
            </a:extLst>
          </p:cNvPr>
          <p:cNvSpPr>
            <a:spLocks noGrp="1" noChangeArrowheads="1"/>
          </p:cNvSpPr>
          <p:nvPr>
            <p:ph sz="half" idx="2"/>
          </p:nvPr>
        </p:nvSpPr>
        <p:spPr bwMode="auto">
          <a:xfrm>
            <a:off x="539552" y="1825625"/>
            <a:ext cx="7975798" cy="4351338"/>
          </a:xfrm>
        </p:spPr>
        <p:txBody>
          <a:bodyPr wrap="square" numCol="1" anchor="t" anchorCtr="0" compatLnSpc="1">
            <a:prstTxWarp prst="textNoShape">
              <a:avLst/>
            </a:prstTxWarp>
          </a:bodyPr>
          <a:lstStyle/>
          <a:p>
            <a:r>
              <a:rPr lang="en-GB" altLang="en-US" sz="2800" dirty="0">
                <a:solidFill>
                  <a:srgbClr val="0070C0"/>
                </a:solidFill>
                <a:latin typeface="Calibri" panose="020F0502020204030204" pitchFamily="34" charset="0"/>
                <a:cs typeface="Calibri" panose="020F0502020204030204" pitchFamily="34" charset="0"/>
              </a:rPr>
              <a:t>Running Record</a:t>
            </a:r>
          </a:p>
          <a:p>
            <a:r>
              <a:rPr lang="en-GB" altLang="en-US" sz="2800" dirty="0">
                <a:solidFill>
                  <a:srgbClr val="0070C0"/>
                </a:solidFill>
                <a:latin typeface="Calibri" panose="020F0502020204030204" pitchFamily="34" charset="0"/>
                <a:cs typeface="Calibri" panose="020F0502020204030204" pitchFamily="34" charset="0"/>
              </a:rPr>
              <a:t>Time Tracker</a:t>
            </a:r>
          </a:p>
          <a:p>
            <a:r>
              <a:rPr lang="en-GB" altLang="en-US" sz="2800" dirty="0">
                <a:solidFill>
                  <a:srgbClr val="0070C0"/>
                </a:solidFill>
                <a:latin typeface="Calibri" panose="020F0502020204030204" pitchFamily="34" charset="0"/>
                <a:cs typeface="Calibri" panose="020F0502020204030204" pitchFamily="34" charset="0"/>
              </a:rPr>
              <a:t>Interaction Tracker</a:t>
            </a:r>
          </a:p>
          <a:p>
            <a:r>
              <a:rPr lang="en-GB" altLang="en-US" sz="2800" dirty="0">
                <a:solidFill>
                  <a:srgbClr val="0070C0"/>
                </a:solidFill>
                <a:latin typeface="Calibri" panose="020F0502020204030204" pitchFamily="34" charset="0"/>
                <a:cs typeface="Calibri" panose="020F0502020204030204" pitchFamily="34" charset="0"/>
              </a:rPr>
              <a:t>Schedule of Growing Skills (SOGS)</a:t>
            </a:r>
          </a:p>
          <a:p>
            <a:r>
              <a:rPr lang="en-GB" altLang="en-US" sz="2800" dirty="0">
                <a:solidFill>
                  <a:srgbClr val="0070C0"/>
                </a:solidFill>
                <a:latin typeface="Calibri"/>
                <a:cs typeface="Calibri"/>
              </a:rPr>
              <a:t>Love letters</a:t>
            </a:r>
          </a:p>
        </p:txBody>
      </p:sp>
    </p:spTree>
    <p:extLst>
      <p:ext uri="{BB962C8B-B14F-4D97-AF65-F5344CB8AC3E}">
        <p14:creationId xmlns:p14="http://schemas.microsoft.com/office/powerpoint/2010/main" val="33574455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Content Placeholder 10">
            <a:extLst>
              <a:ext uri="{FF2B5EF4-FFF2-40B4-BE49-F238E27FC236}">
                <a16:creationId xmlns:a16="http://schemas.microsoft.com/office/drawing/2014/main" id="{E787DE85-7F22-2086-0784-B611CD00869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7950" y="115888"/>
            <a:ext cx="8928100" cy="5637212"/>
          </a:xfr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Content Placeholder 6">
            <a:extLst>
              <a:ext uri="{FF2B5EF4-FFF2-40B4-BE49-F238E27FC236}">
                <a16:creationId xmlns:a16="http://schemas.microsoft.com/office/drawing/2014/main" id="{B15E321C-F442-F6E1-3BBB-8255E2C9F20D}"/>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50825" y="65088"/>
            <a:ext cx="8863013" cy="5911850"/>
          </a:xfr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Content Placeholder 3">
            <a:extLst>
              <a:ext uri="{FF2B5EF4-FFF2-40B4-BE49-F238E27FC236}">
                <a16:creationId xmlns:a16="http://schemas.microsoft.com/office/drawing/2014/main" id="{ACB75AA1-718A-D9BD-7437-6C95ADA17E48}"/>
              </a:ext>
            </a:extLst>
          </p:cNvPr>
          <p:cNvSpPr>
            <a:spLocks noGrp="1" noChangeArrowheads="1"/>
          </p:cNvSpPr>
          <p:nvPr>
            <p:ph sz="half" idx="2"/>
          </p:nvPr>
        </p:nvSpPr>
        <p:spPr bwMode="auto">
          <a:xfrm>
            <a:off x="467544" y="1340768"/>
            <a:ext cx="8047806" cy="4351338"/>
          </a:xfrm>
        </p:spPr>
        <p:txBody>
          <a:bodyPr wrap="square" numCol="1" anchor="t" anchorCtr="0" compatLnSpc="1">
            <a:prstTxWarp prst="textNoShape">
              <a:avLst/>
            </a:prstTxWarp>
            <a:normAutofit lnSpcReduction="10000"/>
          </a:bodyPr>
          <a:lstStyle/>
          <a:p>
            <a:pPr marL="0" indent="0">
              <a:buNone/>
            </a:pPr>
            <a:r>
              <a:rPr lang="en-GB" altLang="en-US" sz="2800" dirty="0">
                <a:solidFill>
                  <a:srgbClr val="0070C0"/>
                </a:solidFill>
                <a:latin typeface="Calibri" panose="020F0502020204030204" pitchFamily="34" charset="0"/>
                <a:cs typeface="Calibri" panose="020F0502020204030204" pitchFamily="34" charset="0"/>
              </a:rPr>
              <a:t>Create a mind map;</a:t>
            </a:r>
          </a:p>
          <a:p>
            <a:r>
              <a:rPr lang="en-GB" altLang="en-US" sz="2800" dirty="0">
                <a:solidFill>
                  <a:srgbClr val="0070C0"/>
                </a:solidFill>
                <a:latin typeface="Calibri" panose="020F0502020204030204" pitchFamily="34" charset="0"/>
                <a:cs typeface="Calibri" panose="020F0502020204030204" pitchFamily="34" charset="0"/>
              </a:rPr>
              <a:t>Consider the benefits and limitations of each of these observation types</a:t>
            </a:r>
          </a:p>
          <a:p>
            <a:r>
              <a:rPr lang="en-GB" altLang="en-US" sz="2800" dirty="0">
                <a:solidFill>
                  <a:srgbClr val="0070C0"/>
                </a:solidFill>
                <a:latin typeface="Calibri" panose="020F0502020204030204" pitchFamily="34" charset="0"/>
                <a:cs typeface="Calibri" panose="020F0502020204030204" pitchFamily="34" charset="0"/>
              </a:rPr>
              <a:t>Which of these types of observation do you use in your setting or school?</a:t>
            </a:r>
          </a:p>
          <a:p>
            <a:r>
              <a:rPr lang="en-GB" altLang="en-US" sz="2800" dirty="0">
                <a:solidFill>
                  <a:srgbClr val="0070C0"/>
                </a:solidFill>
                <a:latin typeface="Calibri" panose="020F0502020204030204" pitchFamily="34" charset="0"/>
                <a:cs typeface="Calibri" panose="020F0502020204030204" pitchFamily="34" charset="0"/>
              </a:rPr>
              <a:t>How effective is it in evidencing children’s learning and development?</a:t>
            </a:r>
          </a:p>
          <a:p>
            <a:r>
              <a:rPr lang="en-GB" altLang="en-US" sz="2800" dirty="0">
                <a:solidFill>
                  <a:srgbClr val="0070C0"/>
                </a:solidFill>
                <a:latin typeface="Calibri" panose="020F0502020204030204" pitchFamily="34" charset="0"/>
                <a:cs typeface="Calibri" panose="020F0502020204030204" pitchFamily="34" charset="0"/>
              </a:rPr>
              <a:t>How can you make observation methods relevant to the children and setting?</a:t>
            </a:r>
          </a:p>
          <a:p>
            <a:r>
              <a:rPr lang="en-GB" altLang="en-US" sz="2800" dirty="0">
                <a:solidFill>
                  <a:srgbClr val="0070C0"/>
                </a:solidFill>
                <a:latin typeface="Calibri" panose="020F0502020204030204" pitchFamily="34" charset="0"/>
                <a:cs typeface="Calibri" panose="020F0502020204030204" pitchFamily="34" charset="0"/>
              </a:rPr>
              <a:t>Feedback </a:t>
            </a:r>
            <a:endParaRPr lang="en-GB" altLang="en-US" dirty="0">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2D81C9B2-5F9D-1EC9-2865-C9AA02B22E77}"/>
              </a:ext>
            </a:extLst>
          </p:cNvPr>
          <p:cNvSpPr txBox="1"/>
          <p:nvPr/>
        </p:nvSpPr>
        <p:spPr>
          <a:xfrm>
            <a:off x="683568" y="703925"/>
            <a:ext cx="5050052" cy="707886"/>
          </a:xfrm>
          <a:prstGeom prst="rect">
            <a:avLst/>
          </a:prstGeom>
          <a:noFill/>
        </p:spPr>
        <p:txBody>
          <a:bodyPr wrap="square" rtlCol="0">
            <a:spAutoFit/>
          </a:bodyPr>
          <a:lstStyle/>
          <a:p>
            <a:r>
              <a:rPr lang="en-GB" altLang="en-US" sz="4000" b="1" dirty="0">
                <a:solidFill>
                  <a:srgbClr val="0070C0"/>
                </a:solidFill>
                <a:latin typeface="Calibri" panose="020F0502020204030204" pitchFamily="34" charset="0"/>
                <a:cs typeface="Calibri" panose="020F0502020204030204" pitchFamily="34" charset="0"/>
              </a:rPr>
              <a:t>Task</a:t>
            </a:r>
            <a:endParaRPr lang="en-US" sz="40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DFF43-7CD0-F6FA-E5E3-3595F32E1FC7}"/>
              </a:ext>
            </a:extLst>
          </p:cNvPr>
          <p:cNvSpPr>
            <a:spLocks noGrp="1"/>
          </p:cNvSpPr>
          <p:nvPr>
            <p:ph type="title"/>
          </p:nvPr>
        </p:nvSpPr>
        <p:spPr/>
        <p:txBody>
          <a:bodyPr/>
          <a:lstStyle/>
          <a:p>
            <a:r>
              <a:rPr lang="en-US" sz="4000" b="1" dirty="0">
                <a:solidFill>
                  <a:srgbClr val="0070C0"/>
                </a:solidFill>
                <a:latin typeface="Calibri"/>
                <a:cs typeface="Arial"/>
              </a:rPr>
              <a:t>Observation task</a:t>
            </a:r>
            <a:endParaRPr lang="en-US" sz="4000" b="1" dirty="0">
              <a:solidFill>
                <a:srgbClr val="0070C0"/>
              </a:solidFill>
              <a:latin typeface="Calibri"/>
            </a:endParaRPr>
          </a:p>
        </p:txBody>
      </p:sp>
      <p:pic>
        <p:nvPicPr>
          <p:cNvPr id="5" name="Online Media 4" title="Toddler Observation Video 3">
            <a:hlinkClick r:id="" action="ppaction://media"/>
            <a:extLst>
              <a:ext uri="{FF2B5EF4-FFF2-40B4-BE49-F238E27FC236}">
                <a16:creationId xmlns:a16="http://schemas.microsoft.com/office/drawing/2014/main" id="{210C6C8E-3829-A818-B2F8-AB4D8BA36461}"/>
              </a:ext>
            </a:extLst>
          </p:cNvPr>
          <p:cNvPicPr>
            <a:picLocks noGrp="1" noRot="1" noChangeAspect="1"/>
          </p:cNvPicPr>
          <p:nvPr>
            <p:ph sz="half" idx="1"/>
            <a:videoFile r:link="rId1"/>
          </p:nvPr>
        </p:nvPicPr>
        <p:blipFill>
          <a:blip r:embed="rId4"/>
          <a:stretch>
            <a:fillRect/>
          </a:stretch>
        </p:blipFill>
        <p:spPr>
          <a:xfrm>
            <a:off x="2206896" y="1774357"/>
            <a:ext cx="4746892" cy="3307125"/>
          </a:xfrm>
        </p:spPr>
      </p:pic>
    </p:spTree>
    <p:extLst>
      <p:ext uri="{BB962C8B-B14F-4D97-AF65-F5344CB8AC3E}">
        <p14:creationId xmlns:p14="http://schemas.microsoft.com/office/powerpoint/2010/main" val="19506268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AD4C8B4-AB9C-200D-4F28-B5D710E2DB5D}"/>
              </a:ext>
            </a:extLst>
          </p:cNvPr>
          <p:cNvSpPr>
            <a:spLocks noGrp="1" noChangeArrowheads="1"/>
          </p:cNvSpPr>
          <p:nvPr>
            <p:ph type="title"/>
          </p:nvPr>
        </p:nvSpPr>
        <p:spPr>
          <a:xfrm>
            <a:off x="381000" y="260350"/>
            <a:ext cx="8229600" cy="1143000"/>
          </a:xfrm>
        </p:spPr>
        <p:txBody>
          <a:bodyPr/>
          <a:lstStyle/>
          <a:p>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What does it not tell us?</a:t>
            </a:r>
          </a:p>
        </p:txBody>
      </p:sp>
      <p:sp>
        <p:nvSpPr>
          <p:cNvPr id="40964" name="Content Placeholder 3">
            <a:extLst>
              <a:ext uri="{FF2B5EF4-FFF2-40B4-BE49-F238E27FC236}">
                <a16:creationId xmlns:a16="http://schemas.microsoft.com/office/drawing/2014/main" id="{DF6CE418-D788-1897-D990-B860AA4BC857}"/>
              </a:ext>
            </a:extLst>
          </p:cNvPr>
          <p:cNvSpPr>
            <a:spLocks noGrp="1" noChangeArrowheads="1"/>
          </p:cNvSpPr>
          <p:nvPr>
            <p:ph sz="half" idx="2"/>
          </p:nvPr>
        </p:nvSpPr>
        <p:spPr bwMode="auto">
          <a:xfrm>
            <a:off x="467544" y="1825625"/>
            <a:ext cx="8047806" cy="4351338"/>
          </a:xfrm>
        </p:spPr>
        <p:txBody>
          <a:bodyPr wrap="square" numCol="1" anchor="t" anchorCtr="0" compatLnSpc="1">
            <a:prstTxWarp prst="textNoShape">
              <a:avLst/>
            </a:prstTxWarp>
          </a:bodyPr>
          <a:lstStyle/>
          <a:p>
            <a:r>
              <a:rPr lang="en-GB" altLang="en-US" sz="2800" dirty="0">
                <a:solidFill>
                  <a:srgbClr val="0070C0"/>
                </a:solidFill>
                <a:latin typeface="Calibri" panose="020F0502020204030204" pitchFamily="34" charset="0"/>
                <a:cs typeface="Calibri" panose="020F0502020204030204" pitchFamily="34" charset="0"/>
              </a:rPr>
              <a:t>Causes</a:t>
            </a:r>
          </a:p>
          <a:p>
            <a:r>
              <a:rPr lang="en-GB" altLang="en-US" sz="2800" dirty="0">
                <a:solidFill>
                  <a:srgbClr val="0070C0"/>
                </a:solidFill>
                <a:latin typeface="Calibri" panose="020F0502020204030204" pitchFamily="34" charset="0"/>
                <a:cs typeface="Calibri" panose="020F0502020204030204" pitchFamily="34" charset="0"/>
              </a:rPr>
              <a:t>Adult role</a:t>
            </a:r>
          </a:p>
          <a:p>
            <a:r>
              <a:rPr lang="en-GB" altLang="en-US" sz="2800" dirty="0">
                <a:solidFill>
                  <a:srgbClr val="0070C0"/>
                </a:solidFill>
                <a:latin typeface="Calibri" panose="020F0502020204030204" pitchFamily="34" charset="0"/>
                <a:cs typeface="Calibri" panose="020F0502020204030204" pitchFamily="34" charset="0"/>
              </a:rPr>
              <a:t>Environmental factors</a:t>
            </a:r>
          </a:p>
          <a:p>
            <a:r>
              <a:rPr lang="en-GB" altLang="en-US" sz="2800" dirty="0">
                <a:solidFill>
                  <a:srgbClr val="0070C0"/>
                </a:solidFill>
                <a:latin typeface="Calibri" panose="020F0502020204030204" pitchFamily="34" charset="0"/>
                <a:cs typeface="Calibri" panose="020F0502020204030204" pitchFamily="34" charset="0"/>
              </a:rPr>
              <a:t>Developmental factors</a:t>
            </a:r>
          </a:p>
          <a:p>
            <a:endParaRPr lang="en-GB" altLang="en-US" sz="2800" dirty="0">
              <a:solidFill>
                <a:srgbClr val="0070C0"/>
              </a:solidFill>
              <a:latin typeface="Calibri" panose="020F0502020204030204" pitchFamily="34" charset="0"/>
              <a:cs typeface="Calibri" panose="020F050202020403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A1B1E1C9-7041-1E3A-F6B4-10480D232F83}"/>
              </a:ext>
            </a:extLst>
          </p:cNvPr>
          <p:cNvSpPr>
            <a:spLocks noGrp="1" noChangeArrowheads="1"/>
          </p:cNvSpPr>
          <p:nvPr>
            <p:ph type="title"/>
          </p:nvPr>
        </p:nvSpPr>
        <p:spPr/>
        <p:txBody>
          <a:bodyPr/>
          <a:lstStyle/>
          <a:p>
            <a:br>
              <a:rPr lang="en-GB" altLang="en-US" sz="4000" b="1" dirty="0">
                <a:latin typeface="Calibri" panose="020F0502020204030204" pitchFamily="34" charset="0"/>
                <a:cs typeface="Calibri" panose="020F0502020204030204" pitchFamily="34" charset="0"/>
              </a:rPr>
            </a:br>
            <a:r>
              <a:rPr lang="en-GB" altLang="en-US" sz="4000" b="1" dirty="0">
                <a:solidFill>
                  <a:srgbClr val="0070C0"/>
                </a:solidFill>
                <a:latin typeface="Calibri" panose="020F0502020204030204" pitchFamily="34" charset="0"/>
                <a:cs typeface="Calibri" panose="020F0502020204030204" pitchFamily="34" charset="0"/>
              </a:rPr>
              <a:t>What can it help us to evidence?</a:t>
            </a:r>
          </a:p>
        </p:txBody>
      </p:sp>
      <p:sp>
        <p:nvSpPr>
          <p:cNvPr id="43012" name="Content Placeholder 3">
            <a:extLst>
              <a:ext uri="{FF2B5EF4-FFF2-40B4-BE49-F238E27FC236}">
                <a16:creationId xmlns:a16="http://schemas.microsoft.com/office/drawing/2014/main" id="{8FC6427E-4AEF-955B-2DEB-F2C1C8EC0528}"/>
              </a:ext>
            </a:extLst>
          </p:cNvPr>
          <p:cNvSpPr>
            <a:spLocks noGrp="1" noChangeArrowheads="1"/>
          </p:cNvSpPr>
          <p:nvPr>
            <p:ph sz="half" idx="2"/>
          </p:nvPr>
        </p:nvSpPr>
        <p:spPr bwMode="auto">
          <a:xfrm>
            <a:off x="683568" y="1825625"/>
            <a:ext cx="7831782" cy="4351338"/>
          </a:xfrm>
        </p:spPr>
        <p:txBody>
          <a:bodyPr wrap="square" numCol="1" anchor="t" anchorCtr="0" compatLnSpc="1">
            <a:prstTxWarp prst="textNoShape">
              <a:avLst/>
            </a:prstTxWarp>
          </a:bodyPr>
          <a:lstStyle/>
          <a:p>
            <a:r>
              <a:rPr lang="en-GB" altLang="en-US" sz="2800" dirty="0">
                <a:solidFill>
                  <a:srgbClr val="0070C0"/>
                </a:solidFill>
                <a:latin typeface="Calibri" panose="020F0502020204030204" pitchFamily="34" charset="0"/>
                <a:cs typeface="Calibri" panose="020F0502020204030204" pitchFamily="34" charset="0"/>
              </a:rPr>
              <a:t>A specific area</a:t>
            </a:r>
          </a:p>
          <a:p>
            <a:r>
              <a:rPr lang="en-GB" altLang="en-US" sz="2800" dirty="0">
                <a:solidFill>
                  <a:srgbClr val="0070C0"/>
                </a:solidFill>
                <a:latin typeface="Calibri" panose="020F0502020204030204" pitchFamily="34" charset="0"/>
                <a:cs typeface="Calibri" panose="020F0502020204030204" pitchFamily="34" charset="0"/>
              </a:rPr>
              <a:t>Patterns</a:t>
            </a:r>
          </a:p>
          <a:p>
            <a:r>
              <a:rPr lang="en-GB" altLang="en-US" sz="2800" dirty="0">
                <a:solidFill>
                  <a:srgbClr val="0070C0"/>
                </a:solidFill>
                <a:latin typeface="Calibri" panose="020F0502020204030204" pitchFamily="34" charset="0"/>
                <a:cs typeface="Calibri" panose="020F0502020204030204" pitchFamily="34" charset="0"/>
              </a:rPr>
              <a:t>Friendships</a:t>
            </a:r>
          </a:p>
          <a:p>
            <a:r>
              <a:rPr lang="en-GB" altLang="en-US" sz="2800" dirty="0">
                <a:solidFill>
                  <a:srgbClr val="0070C0"/>
                </a:solidFill>
                <a:latin typeface="Calibri" panose="020F0502020204030204" pitchFamily="34" charset="0"/>
                <a:cs typeface="Calibri" panose="020F0502020204030204" pitchFamily="34" charset="0"/>
              </a:rPr>
              <a:t>Levels of engagements</a:t>
            </a:r>
          </a:p>
          <a:p>
            <a:r>
              <a:rPr lang="en-GB" altLang="en-US" sz="2800" dirty="0">
                <a:solidFill>
                  <a:srgbClr val="0070C0"/>
                </a:solidFill>
                <a:latin typeface="Calibri" panose="020F0502020204030204" pitchFamily="34" charset="0"/>
                <a:cs typeface="Calibri" panose="020F0502020204030204" pitchFamily="34" charset="0"/>
              </a:rPr>
              <a:t>Preferences</a:t>
            </a:r>
          </a:p>
          <a:p>
            <a:r>
              <a:rPr lang="en-GB" altLang="en-US" sz="2800" dirty="0">
                <a:solidFill>
                  <a:srgbClr val="0070C0"/>
                </a:solidFill>
                <a:latin typeface="Calibri" panose="020F0502020204030204" pitchFamily="34" charset="0"/>
                <a:cs typeface="Calibri" panose="020F0502020204030204" pitchFamily="34" charset="0"/>
              </a:rPr>
              <a:t>Triggers</a:t>
            </a:r>
          </a:p>
          <a:p>
            <a:r>
              <a:rPr lang="en-GB" altLang="en-US" sz="2800" dirty="0">
                <a:solidFill>
                  <a:srgbClr val="0070C0"/>
                </a:solidFill>
                <a:latin typeface="Calibri" panose="020F0502020204030204" pitchFamily="34" charset="0"/>
                <a:cs typeface="Calibri" panose="020F0502020204030204" pitchFamily="34" charset="0"/>
              </a:rPr>
              <a:t>Written evidence</a:t>
            </a:r>
          </a:p>
          <a:p>
            <a:r>
              <a:rPr lang="en-GB" altLang="en-US" sz="2800" dirty="0">
                <a:solidFill>
                  <a:srgbClr val="0070C0"/>
                </a:solidFill>
                <a:latin typeface="Calibri"/>
                <a:cs typeface="Calibri"/>
              </a:rPr>
              <a:t>Possible ALN</a:t>
            </a:r>
          </a:p>
          <a:p>
            <a:endParaRPr lang="en-GB" altLang="en-US" dirty="0">
              <a:cs typeface="Arial" panose="020B0604020202020204"/>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4E3D47BE-3BDE-BA4D-F9A8-91A02F98E66D}"/>
              </a:ext>
            </a:extLst>
          </p:cNvPr>
          <p:cNvSpPr>
            <a:spLocks noGrp="1" noChangeArrowheads="1"/>
          </p:cNvSpPr>
          <p:nvPr>
            <p:ph type="title"/>
          </p:nvPr>
        </p:nvSpPr>
        <p:spPr>
          <a:xfrm>
            <a:off x="457200" y="274638"/>
            <a:ext cx="8229600" cy="5099050"/>
          </a:xfrm>
        </p:spPr>
        <p:txBody>
          <a:bodyPr/>
          <a:lstStyle/>
          <a:p>
            <a:r>
              <a:rPr lang="en-GB" altLang="en-US" dirty="0">
                <a:solidFill>
                  <a:srgbClr val="0070C0"/>
                </a:solidFill>
                <a:latin typeface="Calibri"/>
                <a:cs typeface="Calibri"/>
              </a:rPr>
              <a:t>To conclude: Why is it important to observe during play?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47436-C3EF-9D4F-92FC-4808C8B74054}"/>
              </a:ext>
            </a:extLst>
          </p:cNvPr>
          <p:cNvSpPr>
            <a:spLocks noGrp="1"/>
          </p:cNvSpPr>
          <p:nvPr>
            <p:ph type="title"/>
          </p:nvPr>
        </p:nvSpPr>
        <p:spPr/>
        <p:txBody>
          <a:bodyPr/>
          <a:lstStyle/>
          <a:p>
            <a:r>
              <a:rPr lang="en-US" sz="4000" b="1" dirty="0">
                <a:solidFill>
                  <a:srgbClr val="0070C0"/>
                </a:solidFill>
                <a:latin typeface="Calibri"/>
                <a:cs typeface="Arial"/>
              </a:rPr>
              <a:t>Sway Presentation</a:t>
            </a:r>
            <a:endParaRPr lang="en-US" sz="4000" b="1" dirty="0">
              <a:solidFill>
                <a:srgbClr val="0070C0"/>
              </a:solidFill>
              <a:latin typeface="Calibri"/>
            </a:endParaRPr>
          </a:p>
        </p:txBody>
      </p:sp>
      <p:sp>
        <p:nvSpPr>
          <p:cNvPr id="4" name="Content Placeholder 3">
            <a:extLst>
              <a:ext uri="{FF2B5EF4-FFF2-40B4-BE49-F238E27FC236}">
                <a16:creationId xmlns:a16="http://schemas.microsoft.com/office/drawing/2014/main" id="{AC1A4386-4F8B-74FC-21FA-031151370668}"/>
              </a:ext>
            </a:extLst>
          </p:cNvPr>
          <p:cNvSpPr>
            <a:spLocks noGrp="1"/>
          </p:cNvSpPr>
          <p:nvPr>
            <p:ph sz="half" idx="2"/>
          </p:nvPr>
        </p:nvSpPr>
        <p:spPr>
          <a:xfrm>
            <a:off x="699567" y="1825625"/>
            <a:ext cx="7815783" cy="4351338"/>
          </a:xfrm>
        </p:spPr>
        <p:txBody>
          <a:bodyPr vert="horz" lIns="91440" tIns="45720" rIns="91440" bIns="45720" rtlCol="0" anchor="t">
            <a:normAutofit/>
          </a:bodyPr>
          <a:lstStyle/>
          <a:p>
            <a:pPr marL="0" indent="0">
              <a:buNone/>
            </a:pPr>
            <a:r>
              <a:rPr lang="en-US" dirty="0">
                <a:ea typeface="+mn-lt"/>
                <a:cs typeface="+mn-lt"/>
                <a:hlinkClick r:id="rId2"/>
              </a:rPr>
              <a:t> Making observations (</a:t>
            </a:r>
            <a:r>
              <a:rPr lang="en-US" dirty="0" err="1">
                <a:ea typeface="+mn-lt"/>
                <a:cs typeface="+mn-lt"/>
                <a:hlinkClick r:id="rId2"/>
              </a:rPr>
              <a:t>cloud.microsoft</a:t>
            </a:r>
            <a:r>
              <a:rPr lang="en-US" dirty="0">
                <a:ea typeface="+mn-lt"/>
                <a:cs typeface="+mn-lt"/>
                <a:hlinkClick r:id="rId2"/>
              </a:rPr>
              <a:t>)</a:t>
            </a:r>
            <a:endParaRPr lang="en-US" dirty="0">
              <a:ea typeface="+mn-lt"/>
              <a:cs typeface="+mn-lt"/>
            </a:endParaRPr>
          </a:p>
          <a:p>
            <a:pPr marL="0" indent="0">
              <a:buNone/>
            </a:pPr>
            <a:r>
              <a:rPr lang="en-US" dirty="0">
                <a:ea typeface="+mn-lt"/>
                <a:cs typeface="+mn-lt"/>
              </a:rPr>
              <a:t>(Note: the link above is in dual language, please read the language you understand)</a:t>
            </a:r>
            <a:endParaRPr lang="en-US" dirty="0"/>
          </a:p>
          <a:p>
            <a:pPr marL="0" indent="0">
              <a:buNone/>
            </a:pPr>
            <a:endParaRPr lang="en-US" dirty="0">
              <a:latin typeface="Calibri"/>
              <a:cs typeface="Arial"/>
            </a:endParaRPr>
          </a:p>
          <a:p>
            <a:pPr marL="0" indent="0">
              <a:buNone/>
            </a:pPr>
            <a:r>
              <a:rPr lang="en-US" dirty="0">
                <a:solidFill>
                  <a:srgbClr val="0070C0"/>
                </a:solidFill>
                <a:latin typeface="Calibri"/>
                <a:cs typeface="Arial"/>
              </a:rPr>
              <a:t> Individual task</a:t>
            </a:r>
          </a:p>
          <a:p>
            <a:r>
              <a:rPr lang="en-US" dirty="0">
                <a:solidFill>
                  <a:srgbClr val="0070C0"/>
                </a:solidFill>
                <a:latin typeface="Calibri"/>
                <a:cs typeface="Arial"/>
              </a:rPr>
              <a:t>Look over the sway presentation attached and take notes</a:t>
            </a:r>
            <a:endParaRPr lang="en-US" dirty="0"/>
          </a:p>
        </p:txBody>
      </p:sp>
    </p:spTree>
    <p:extLst>
      <p:ext uri="{BB962C8B-B14F-4D97-AF65-F5344CB8AC3E}">
        <p14:creationId xmlns:p14="http://schemas.microsoft.com/office/powerpoint/2010/main" val="3690298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Content Placeholder 2">
            <a:extLst>
              <a:ext uri="{FF2B5EF4-FFF2-40B4-BE49-F238E27FC236}">
                <a16:creationId xmlns:a16="http://schemas.microsoft.com/office/drawing/2014/main" id="{0D8F4F33-2953-7DA0-6819-EF80A58600DF}"/>
              </a:ext>
            </a:extLst>
          </p:cNvPr>
          <p:cNvSpPr>
            <a:spLocks noGrp="1" noChangeArrowheads="1"/>
          </p:cNvSpPr>
          <p:nvPr>
            <p:ph sz="half" idx="1"/>
          </p:nvPr>
        </p:nvSpPr>
        <p:spPr bwMode="auto">
          <a:xfrm>
            <a:off x="323850" y="333375"/>
            <a:ext cx="8229600" cy="5111750"/>
          </a:xfrm>
        </p:spPr>
        <p:txBody>
          <a:bodyPr wrap="square" numCol="1" anchor="t" anchorCtr="0" compatLnSpc="1">
            <a:prstTxWarp prst="textNoShape">
              <a:avLst/>
            </a:prstTxWarp>
            <a:normAutofit fontScale="92500" lnSpcReduction="10000"/>
          </a:bodyPr>
          <a:lstStyle/>
          <a:p>
            <a:r>
              <a:rPr lang="en-GB" altLang="en-US" sz="1800" dirty="0" err="1">
                <a:solidFill>
                  <a:srgbClr val="0070C0"/>
                </a:solidFill>
              </a:rPr>
              <a:t>Bilton</a:t>
            </a:r>
            <a:r>
              <a:rPr lang="en-GB" altLang="en-US" sz="1800" dirty="0">
                <a:solidFill>
                  <a:srgbClr val="0070C0"/>
                </a:solidFill>
              </a:rPr>
              <a:t>, H., &amp; Crook, A. (2016). </a:t>
            </a:r>
            <a:r>
              <a:rPr lang="en-GB" altLang="en-US" sz="1800" i="1" dirty="0">
                <a:solidFill>
                  <a:srgbClr val="0070C0"/>
                </a:solidFill>
              </a:rPr>
              <a:t>Exploring outdoors ages 3-11 : A guide for schools</a:t>
            </a:r>
            <a:r>
              <a:rPr lang="en-GB" altLang="en-US" sz="1800" dirty="0">
                <a:solidFill>
                  <a:srgbClr val="0070C0"/>
                </a:solidFill>
              </a:rPr>
              <a:t>. New York: Routledge</a:t>
            </a:r>
          </a:p>
          <a:p>
            <a:r>
              <a:rPr lang="en-US" sz="1800" kern="0" dirty="0">
                <a:solidFill>
                  <a:srgbClr val="0070C0"/>
                </a:solidFill>
                <a:effectLst/>
                <a:ea typeface="Times New Roman" panose="02020603050405020304" pitchFamily="18" charset="0"/>
                <a:cs typeface="Times New Roman" panose="02020603050405020304" pitchFamily="18" charset="0"/>
              </a:rPr>
              <a:t>Department for Education (2023). </a:t>
            </a:r>
            <a:r>
              <a:rPr lang="en-US" sz="1800" i="1" kern="0" dirty="0">
                <a:solidFill>
                  <a:srgbClr val="0070C0"/>
                </a:solidFill>
                <a:effectLst/>
                <a:ea typeface="Times New Roman" panose="02020603050405020304" pitchFamily="18" charset="0"/>
                <a:cs typeface="Times New Roman" panose="02020603050405020304" pitchFamily="18" charset="0"/>
              </a:rPr>
              <a:t>Early years foundation stage statutory framework (EYFS)</a:t>
            </a:r>
            <a:r>
              <a:rPr lang="en-US" sz="1800" kern="0" dirty="0">
                <a:solidFill>
                  <a:srgbClr val="0070C0"/>
                </a:solidFill>
                <a:effectLst/>
                <a:ea typeface="Times New Roman" panose="02020603050405020304" pitchFamily="18" charset="0"/>
                <a:cs typeface="Times New Roman" panose="02020603050405020304" pitchFamily="18" charset="0"/>
              </a:rPr>
              <a:t>. Available at:</a:t>
            </a:r>
            <a:r>
              <a:rPr lang="en-GB" sz="1400" dirty="0">
                <a:solidFill>
                  <a:srgbClr val="0070C0"/>
                </a:solidFill>
              </a:rPr>
              <a:t>  </a:t>
            </a:r>
            <a:r>
              <a:rPr lang="en-US" sz="1800" kern="0" dirty="0">
                <a:solidFill>
                  <a:srgbClr val="0070C0"/>
                </a:solidFill>
                <a:effectLst/>
                <a:ea typeface="Times New Roman" panose="02020603050405020304" pitchFamily="18" charset="0"/>
                <a:cs typeface="Times New Roman" panose="02020603050405020304" pitchFamily="18" charset="0"/>
              </a:rPr>
              <a:t>      </a:t>
            </a:r>
            <a:r>
              <a:rPr lang="en-US" sz="1800" kern="0" dirty="0">
                <a:effectLst/>
                <a:ea typeface="Times New Roman" panose="02020603050405020304" pitchFamily="18" charset="0"/>
                <a:cs typeface="Times New Roman" panose="02020603050405020304" pitchFamily="18" charset="0"/>
                <a:hlinkClick r:id="rId3"/>
              </a:rPr>
              <a:t>https://assets.publishing.service.gov.uk/media/659d3e68aaae22001356dc46/Early_years_foundation_stage_statutory_framework_for_group_and_school-based_providers.pdf</a:t>
            </a:r>
            <a:r>
              <a:rPr lang="en-GB" sz="1800" kern="100">
                <a:effectLst/>
                <a:ea typeface="Times New Roman" panose="02020603050405020304" pitchFamily="18" charset="0"/>
                <a:cs typeface="Times New Roman" panose="02020603050405020304" pitchFamily="18" charset="0"/>
              </a:rPr>
              <a:t> </a:t>
            </a:r>
            <a:r>
              <a:rPr lang="en-GB" sz="1800" kern="100">
                <a:solidFill>
                  <a:srgbClr val="0070C0"/>
                </a:solidFill>
                <a:effectLst/>
                <a:ea typeface="Times New Roman" panose="02020603050405020304" pitchFamily="18" charset="0"/>
                <a:cs typeface="Times New Roman" panose="02020603050405020304" pitchFamily="18" charset="0"/>
              </a:rPr>
              <a:t>( </a:t>
            </a:r>
            <a:r>
              <a:rPr lang="en-GB" sz="1800" kern="100" dirty="0">
                <a:solidFill>
                  <a:srgbClr val="0070C0"/>
                </a:solidFill>
                <a:effectLst/>
                <a:ea typeface="Times New Roman" panose="02020603050405020304" pitchFamily="18" charset="0"/>
                <a:cs typeface="Times New Roman" panose="02020603050405020304" pitchFamily="18" charset="0"/>
              </a:rPr>
              <a:t>Accessed 12/12/23)</a:t>
            </a:r>
            <a:endParaRPr lang="en-GB" altLang="en-US" sz="1600" dirty="0">
              <a:solidFill>
                <a:srgbClr val="0070C0"/>
              </a:solidFill>
            </a:endParaRPr>
          </a:p>
          <a:p>
            <a:r>
              <a:rPr lang="en-GB" altLang="en-US" sz="1800">
                <a:solidFill>
                  <a:srgbClr val="0070C0"/>
                </a:solidFill>
              </a:rPr>
              <a:t>Howard</a:t>
            </a:r>
            <a:r>
              <a:rPr lang="en-GB" altLang="en-US" sz="1800" dirty="0">
                <a:solidFill>
                  <a:srgbClr val="0070C0"/>
                </a:solidFill>
              </a:rPr>
              <a:t>, J., &amp; McInnes, K. (2013). The impact of children's perception of an activity as play rather than not play on emotional well-being. </a:t>
            </a:r>
            <a:r>
              <a:rPr lang="en-GB" altLang="en-US" sz="1800" i="1" dirty="0">
                <a:solidFill>
                  <a:srgbClr val="0070C0"/>
                </a:solidFill>
              </a:rPr>
              <a:t>Child Care, Health and Development</a:t>
            </a:r>
            <a:r>
              <a:rPr lang="en-GB" altLang="en-US" sz="1800" dirty="0">
                <a:solidFill>
                  <a:srgbClr val="0070C0"/>
                </a:solidFill>
              </a:rPr>
              <a:t>, 39(5), 737-742.</a:t>
            </a:r>
          </a:p>
          <a:p>
            <a:r>
              <a:rPr lang="en-GB" altLang="en-US" sz="1800" dirty="0">
                <a:solidFill>
                  <a:srgbClr val="0070C0"/>
                </a:solidFill>
              </a:rPr>
              <a:t>McInnes, K., Howard, J., Crowley, K., &amp; Miles, G. (2013). The nature of adult-child interaction in the early years classroom: Implications for children's perceptions of play and subsequent learning behaviour. </a:t>
            </a:r>
            <a:r>
              <a:rPr lang="en-GB" altLang="en-US" sz="1800" i="1" dirty="0">
                <a:solidFill>
                  <a:srgbClr val="0070C0"/>
                </a:solidFill>
              </a:rPr>
              <a:t>European Early Childhood Education Research Journal</a:t>
            </a:r>
            <a:r>
              <a:rPr lang="en-GB" altLang="en-US" sz="1800" dirty="0">
                <a:solidFill>
                  <a:srgbClr val="0070C0"/>
                </a:solidFill>
              </a:rPr>
              <a:t>, 21(2), 268-282.</a:t>
            </a:r>
          </a:p>
          <a:p>
            <a:r>
              <a:rPr lang="en-GB" altLang="en-US" sz="1800" dirty="0">
                <a:solidFill>
                  <a:srgbClr val="0070C0"/>
                </a:solidFill>
              </a:rPr>
              <a:t>Welsh Government (2015) </a:t>
            </a:r>
            <a:r>
              <a:rPr lang="en-GB" altLang="en-US" sz="1800" i="1" dirty="0">
                <a:solidFill>
                  <a:srgbClr val="0070C0"/>
                </a:solidFill>
              </a:rPr>
              <a:t>Foundation Phase Framework. </a:t>
            </a:r>
            <a:r>
              <a:rPr lang="en-GB" altLang="en-US" sz="1800" dirty="0">
                <a:solidFill>
                  <a:srgbClr val="0070C0"/>
                </a:solidFill>
              </a:rPr>
              <a:t>Available at: </a:t>
            </a:r>
            <a:r>
              <a:rPr lang="en-GB" altLang="en-US" sz="1800" dirty="0">
                <a:solidFill>
                  <a:srgbClr val="0070C0"/>
                </a:solidFill>
                <a:hlinkClick r:id="rId4"/>
              </a:rPr>
              <a:t>https://hwb.gov.wales/storage/d5d8e39c-b534-40cb-a3f5-7e2e126d8077/foundation-phase-framework.pdf</a:t>
            </a:r>
            <a:r>
              <a:rPr lang="en-GB" altLang="en-US" sz="1800" dirty="0">
                <a:solidFill>
                  <a:srgbClr val="0070C0"/>
                </a:solidFill>
              </a:rPr>
              <a:t> (Accessed: 17</a:t>
            </a:r>
            <a:r>
              <a:rPr lang="en-GB" altLang="en-US" sz="1800" baseline="30000" dirty="0">
                <a:solidFill>
                  <a:srgbClr val="0070C0"/>
                </a:solidFill>
              </a:rPr>
              <a:t>th</a:t>
            </a:r>
            <a:r>
              <a:rPr lang="en-GB" altLang="en-US" sz="1800" dirty="0">
                <a:solidFill>
                  <a:srgbClr val="0070C0"/>
                </a:solidFill>
              </a:rPr>
              <a:t> August 2021).</a:t>
            </a:r>
          </a:p>
          <a:p>
            <a:r>
              <a:rPr lang="en-GB" altLang="en-US" sz="1800" dirty="0">
                <a:solidFill>
                  <a:srgbClr val="0070C0"/>
                </a:solidFill>
              </a:rPr>
              <a:t>Welsh Government (2017) </a:t>
            </a:r>
            <a:r>
              <a:rPr lang="en-GB" altLang="en-US" sz="1800" i="1" dirty="0">
                <a:solidFill>
                  <a:srgbClr val="0070C0"/>
                </a:solidFill>
              </a:rPr>
              <a:t>Foundation Phase Profile</a:t>
            </a:r>
            <a:r>
              <a:rPr lang="en-GB" altLang="en-US" sz="1800" dirty="0">
                <a:solidFill>
                  <a:srgbClr val="0070C0"/>
                </a:solidFill>
              </a:rPr>
              <a:t>. Available at: </a:t>
            </a:r>
            <a:r>
              <a:rPr lang="en-GB" altLang="en-US" sz="1800" dirty="0">
                <a:solidFill>
                  <a:srgbClr val="0070C0"/>
                </a:solidFill>
                <a:hlinkClick r:id="rId5"/>
              </a:rPr>
              <a:t>https://gov.wales/sites/default/files/publications/2018-03/foundation-phase-profile-handbook-revised-september-2017.pdf</a:t>
            </a:r>
            <a:r>
              <a:rPr lang="en-GB" altLang="en-US" sz="1800" dirty="0">
                <a:solidFill>
                  <a:srgbClr val="0070C0"/>
                </a:solidFill>
              </a:rPr>
              <a:t> (Accessed: 17</a:t>
            </a:r>
            <a:r>
              <a:rPr lang="en-GB" altLang="en-US" sz="1800" baseline="30000" dirty="0">
                <a:solidFill>
                  <a:srgbClr val="0070C0"/>
                </a:solidFill>
              </a:rPr>
              <a:t>th</a:t>
            </a:r>
            <a:r>
              <a:rPr lang="en-GB" altLang="en-US" sz="1800" dirty="0">
                <a:solidFill>
                  <a:srgbClr val="0070C0"/>
                </a:solidFill>
              </a:rPr>
              <a:t> August 2021). </a:t>
            </a:r>
            <a:endParaRPr lang="en-GB" altLang="en-US" sz="1800" i="1" dirty="0">
              <a:solidFill>
                <a:srgbClr val="0070C0"/>
              </a:solidFil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SharedWithUsers xmlns="16bfc89a-06a0-41d6-ae50-6ff65b36cb8b">
      <UserInfo>
        <DisplayName/>
        <AccountId xsi:nil="true"/>
        <AccountType/>
      </UserInfo>
    </SharedWithUsers>
    <MediaLengthInSeconds xmlns="e4a72011-89be-41d7-bd49-565121a9e247" xsi:nil="true"/>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B03947C-4A24-4E11-8457-652B33A01A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D9FB524-B373-4FE4-87BD-8E6C0A7932F1}">
  <ds:schemaRefs>
    <ds:schemaRef ds:uri="http://schemas.microsoft.com/sharepoint/v3/contenttype/forms"/>
  </ds:schemaRefs>
</ds:datastoreItem>
</file>

<file path=customXml/itemProps3.xml><?xml version="1.0" encoding="utf-8"?>
<ds:datastoreItem xmlns:ds="http://schemas.openxmlformats.org/officeDocument/2006/customXml" ds:itemID="{EBB6A1D9-61B9-4068-AC11-2C44E22112E6}">
  <ds:schemaRefs>
    <ds:schemaRef ds:uri="http://schemas.microsoft.com/office/2006/metadata/longProperties"/>
  </ds:schemaRefs>
</ds:datastoreItem>
</file>

<file path=customXml/itemProps4.xml><?xml version="1.0" encoding="utf-8"?>
<ds:datastoreItem xmlns:ds="http://schemas.openxmlformats.org/officeDocument/2006/customXml" ds:itemID="{A40149C7-40BB-4DA5-B061-DE88BDD17019}">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docProps/app.xml><?xml version="1.0" encoding="utf-8"?>
<Properties xmlns="http://schemas.openxmlformats.org/officeDocument/2006/extended-properties" xmlns:vt="http://schemas.openxmlformats.org/officeDocument/2006/docPropsVTypes">
  <Template>PodHandler</Template>
  <TotalTime>5575</TotalTime>
  <Words>1480</Words>
  <Application>Microsoft Office PowerPoint</Application>
  <PresentationFormat>On-screen Show (4:3)</PresentationFormat>
  <Paragraphs>157</Paragraphs>
  <Slides>28</Slides>
  <Notes>16</Notes>
  <HiddenSlides>0</HiddenSlides>
  <MMClips>1</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MS PGothic</vt:lpstr>
      <vt:lpstr>Arial</vt:lpstr>
      <vt:lpstr>Calibri</vt:lpstr>
      <vt:lpstr>Myriad Pro</vt:lpstr>
      <vt:lpstr>Times</vt:lpstr>
      <vt:lpstr>Times New Roman</vt:lpstr>
      <vt:lpstr>PodHandler</vt:lpstr>
      <vt:lpstr>20140311PresentationUWTSDTemplate</vt:lpstr>
      <vt:lpstr> Children’s play: principles and practice​ Lecture 4​ ​  Observation</vt:lpstr>
      <vt:lpstr> Recap of the previous lecture</vt:lpstr>
      <vt:lpstr>PowerPoint Presentation</vt:lpstr>
      <vt:lpstr>PowerPoint Presentation</vt:lpstr>
      <vt:lpstr>Howard and McInnes (2012)</vt:lpstr>
      <vt:lpstr>Howard and Maclnnes (2012)</vt:lpstr>
      <vt:lpstr>Observation and assessment</vt:lpstr>
      <vt:lpstr>Observation and assessment cont….</vt:lpstr>
      <vt:lpstr>PowerPoint Presentation</vt:lpstr>
      <vt:lpstr> Observation and Assessment</vt:lpstr>
      <vt:lpstr>What is formative assessment?</vt:lpstr>
      <vt:lpstr>Formative assessment:</vt:lpstr>
      <vt:lpstr>Task</vt:lpstr>
      <vt:lpstr>Assessment</vt:lpstr>
      <vt:lpstr>EYFS Statutory Framework</vt:lpstr>
      <vt:lpstr>Group Task</vt:lpstr>
      <vt:lpstr>PowerPoint Presentation</vt:lpstr>
      <vt:lpstr>PowerPoint Presentation</vt:lpstr>
      <vt:lpstr> Observation Types</vt:lpstr>
      <vt:lpstr>PowerPoint Presentation</vt:lpstr>
      <vt:lpstr>PowerPoint Presentation</vt:lpstr>
      <vt:lpstr>PowerPoint Presentation</vt:lpstr>
      <vt:lpstr>Observation task</vt:lpstr>
      <vt:lpstr> What does it not tell us?</vt:lpstr>
      <vt:lpstr> What can it help us to evidence?</vt:lpstr>
      <vt:lpstr>To conclude: Why is it important to observe during play?</vt:lpstr>
      <vt:lpstr>Sway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ECEY4003/C​ Chwarae plant: egwyddorion ac arfer​ Darlith 4​ ​ Children’s play: principles and practice​ Lecture 4​ ​ Arsylwi/ Observation</dc:title>
  <dc:creator>chris carpenter</dc:creator>
  <cp:keywords>templed, dempled, thempled, powerpoint, bwrdd, fwrdd, iaith, cymraeg, gymraeg, chymraeg, cyflwyniadau, gyflwyniadau, chyflwyniadau, delwedd, ddelwedd,</cp:keywords>
  <cp:lastModifiedBy>Debra Odeh</cp:lastModifiedBy>
  <cp:revision>624</cp:revision>
  <dcterms:created xsi:type="dcterms:W3CDTF">2004-04-06T15:50:52Z</dcterms:created>
  <dcterms:modified xsi:type="dcterms:W3CDTF">2024-01-26T06:50:17Z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r8>100300</vt:r8>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Natalie MacDonald</vt:lpwstr>
  </property>
  <property fmtid="{D5CDD505-2E9C-101B-9397-08002B2CF9AE}" pid="19" name="display_urn:schemas-microsoft-com:office:office#Author">
    <vt:lpwstr>Natalie MacDonald</vt:lpwstr>
  </property>
  <property fmtid="{D5CDD505-2E9C-101B-9397-08002B2CF9AE}" pid="20" name="ContentTypeId">
    <vt:lpwstr>0x010100B144F219396AFE458016C97602F34B7A</vt:lpwstr>
  </property>
  <property fmtid="{D5CDD505-2E9C-101B-9397-08002B2CF9AE}" pid="21" name="_ExtendedDescription">
    <vt:lpwstr/>
  </property>
  <property fmtid="{D5CDD505-2E9C-101B-9397-08002B2CF9AE}" pid="22" name="SharedWithUsers">
    <vt:lpwstr/>
  </property>
  <property fmtid="{D5CDD505-2E9C-101B-9397-08002B2CF9AE}" pid="23" name="ComplianceAssetId">
    <vt:lpwstr/>
  </property>
  <property fmtid="{D5CDD505-2E9C-101B-9397-08002B2CF9AE}" pid="24" name="TriggerFlowInfo">
    <vt:lpwstr/>
  </property>
  <property fmtid="{D5CDD505-2E9C-101B-9397-08002B2CF9AE}" pid="25" name="MediaLengthInSeconds">
    <vt:lpwstr/>
  </property>
  <property fmtid="{D5CDD505-2E9C-101B-9397-08002B2CF9AE}" pid="26" name="_SourceUrl">
    <vt:lpwstr/>
  </property>
  <property fmtid="{D5CDD505-2E9C-101B-9397-08002B2CF9AE}" pid="27" name="_SharedFileIndex">
    <vt:lpwstr/>
  </property>
  <property fmtid="{D5CDD505-2E9C-101B-9397-08002B2CF9AE}" pid="28" name="MediaServiceImageTags">
    <vt:lpwstr/>
  </property>
</Properties>
</file>