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4" r:id="rId3"/>
    <p:sldId id="257" r:id="rId4"/>
    <p:sldId id="285" r:id="rId5"/>
    <p:sldId id="286" r:id="rId6"/>
    <p:sldId id="287" r:id="rId7"/>
    <p:sldId id="288" r:id="rId8"/>
    <p:sldId id="289" r:id="rId9"/>
    <p:sldId id="258" r:id="rId10"/>
    <p:sldId id="262" r:id="rId11"/>
    <p:sldId id="263" r:id="rId12"/>
    <p:sldId id="259" r:id="rId13"/>
    <p:sldId id="260" r:id="rId14"/>
    <p:sldId id="265" r:id="rId15"/>
    <p:sldId id="291" r:id="rId16"/>
    <p:sldId id="266" r:id="rId17"/>
    <p:sldId id="268" r:id="rId18"/>
    <p:sldId id="292" r:id="rId19"/>
    <p:sldId id="273" r:id="rId20"/>
    <p:sldId id="278" r:id="rId21"/>
    <p:sldId id="274" r:id="rId22"/>
    <p:sldId id="276" r:id="rId23"/>
    <p:sldId id="277" r:id="rId24"/>
    <p:sldId id="279" r:id="rId25"/>
    <p:sldId id="282" r:id="rId26"/>
    <p:sldId id="281" r:id="rId27"/>
    <p:sldId id="280" r:id="rId28"/>
    <p:sldId id="29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FACB17F-1EBF-4A6B-8A5C-0F9291C04569}" type="datetimeFigureOut">
              <a:rPr lang="en-GB" smtClean="0"/>
              <a:t>06/02/2017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04661C-D82C-403F-A9C7-0EDB5841887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0926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FACB17F-1EBF-4A6B-8A5C-0F9291C04569}" type="datetimeFigureOut">
              <a:rPr lang="en-GB" smtClean="0"/>
              <a:t>06/02/2017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399981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ACB17F-1EBF-4A6B-8A5C-0F9291C04569}" type="datetimeFigureOut">
              <a:rPr lang="en-GB" smtClean="0"/>
              <a:t>06/02/2017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04661C-D82C-403F-A9C7-0EDB5841887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0165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FACB17F-1EBF-4A6B-8A5C-0F9291C04569}" type="datetimeFigureOut">
              <a:rPr lang="en-GB" smtClean="0"/>
              <a:t>06/02/2017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3740058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ACB17F-1EBF-4A6B-8A5C-0F9291C04569}" type="datetimeFigureOut">
              <a:rPr lang="en-GB" smtClean="0"/>
              <a:t>06/02/2017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200929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FACB17F-1EBF-4A6B-8A5C-0F9291C04569}" type="datetimeFigureOut">
              <a:rPr lang="en-GB" smtClean="0"/>
              <a:t>06/02/2017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4240303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FACB17F-1EBF-4A6B-8A5C-0F9291C04569}" type="datetimeFigureOut">
              <a:rPr lang="en-GB" smtClean="0"/>
              <a:t>06/02/2017</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4291329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FACB17F-1EBF-4A6B-8A5C-0F9291C04569}" type="datetimeFigureOut">
              <a:rPr lang="en-GB" smtClean="0"/>
              <a:t>06/02/2017</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804661C-D82C-403F-A9C7-0EDB58418872}" type="slidenum">
              <a:rPr lang="en-GB" smtClean="0"/>
              <a:t>‹#›</a:t>
            </a:fld>
            <a:endParaRPr lang="en-GB"/>
          </a:p>
        </p:txBody>
      </p:sp>
    </p:spTree>
    <p:extLst>
      <p:ext uri="{BB962C8B-B14F-4D97-AF65-F5344CB8AC3E}">
        <p14:creationId xmlns:p14="http://schemas.microsoft.com/office/powerpoint/2010/main" val="1599973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ACB17F-1EBF-4A6B-8A5C-0F9291C04569}" type="datetimeFigureOut">
              <a:rPr lang="en-GB" smtClean="0"/>
              <a:t>06/02/2017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995561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FACB17F-1EBF-4A6B-8A5C-0F9291C04569}" type="datetimeFigureOut">
              <a:rPr lang="en-GB" smtClean="0"/>
              <a:t>06/02/2017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1018267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FACB17F-1EBF-4A6B-8A5C-0F9291C04569}" type="datetimeFigureOut">
              <a:rPr lang="en-GB" smtClean="0"/>
              <a:t>06/02/2017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04661C-D82C-403F-A9C7-0EDB58418872}" type="slidenum">
              <a:rPr lang="en-GB" smtClean="0"/>
              <a:t>‹#›</a:t>
            </a:fld>
            <a:endParaRPr lang="en-GB"/>
          </a:p>
        </p:txBody>
      </p:sp>
    </p:spTree>
    <p:extLst>
      <p:ext uri="{BB962C8B-B14F-4D97-AF65-F5344CB8AC3E}">
        <p14:creationId xmlns:p14="http://schemas.microsoft.com/office/powerpoint/2010/main" val="2606158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FACB17F-1EBF-4A6B-8A5C-0F9291C04569}" type="datetimeFigureOut">
              <a:rPr lang="en-GB" smtClean="0"/>
              <a:t>06/02/2017</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804661C-D82C-403F-A9C7-0EDB58418872}"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75195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theoi.co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theoi.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4965" y="4257776"/>
            <a:ext cx="10058400" cy="1105394"/>
          </a:xfrm>
        </p:spPr>
        <p:txBody>
          <a:bodyPr>
            <a:normAutofit/>
          </a:bodyPr>
          <a:lstStyle/>
          <a:p>
            <a:r>
              <a:rPr lang="en-GB" sz="7200" dirty="0" smtClean="0"/>
              <a:t>Gods and monsters</a:t>
            </a:r>
            <a:endParaRPr lang="en-GB" sz="7200" dirty="0"/>
          </a:p>
        </p:txBody>
      </p:sp>
      <p:sp>
        <p:nvSpPr>
          <p:cNvPr id="4" name="TextBox 3"/>
          <p:cNvSpPr txBox="1"/>
          <p:nvPr/>
        </p:nvSpPr>
        <p:spPr>
          <a:xfrm>
            <a:off x="9066727" y="5355850"/>
            <a:ext cx="2923504" cy="92333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Classical Mythology and Art</a:t>
            </a:r>
          </a:p>
          <a:p>
            <a:r>
              <a:rPr lang="en-GB" dirty="0" smtClean="0"/>
              <a:t>Week 2</a:t>
            </a:r>
          </a:p>
          <a:p>
            <a:r>
              <a:rPr lang="en-GB" dirty="0" smtClean="0"/>
              <a:t>Dr Catherine </a:t>
            </a:r>
            <a:r>
              <a:rPr lang="en-GB" dirty="0" err="1" smtClean="0"/>
              <a:t>Rozier</a:t>
            </a:r>
            <a:endParaRPr lang="en-GB" dirty="0" smtClean="0"/>
          </a:p>
        </p:txBody>
      </p:sp>
      <p:pic>
        <p:nvPicPr>
          <p:cNvPr id="7" name="Picture 6"/>
          <p:cNvPicPr>
            <a:picLocks noChangeAspect="1"/>
          </p:cNvPicPr>
          <p:nvPr/>
        </p:nvPicPr>
        <p:blipFill>
          <a:blip r:embed="rId2"/>
          <a:stretch>
            <a:fillRect/>
          </a:stretch>
        </p:blipFill>
        <p:spPr>
          <a:xfrm>
            <a:off x="1133457" y="114933"/>
            <a:ext cx="2054238" cy="4122216"/>
          </a:xfrm>
          <a:prstGeom prst="rect">
            <a:avLst/>
          </a:prstGeom>
        </p:spPr>
      </p:pic>
      <p:pic>
        <p:nvPicPr>
          <p:cNvPr id="8" name="Picture 7"/>
          <p:cNvPicPr>
            <a:picLocks noChangeAspect="1"/>
          </p:cNvPicPr>
          <p:nvPr/>
        </p:nvPicPr>
        <p:blipFill>
          <a:blip r:embed="rId3"/>
          <a:stretch>
            <a:fillRect/>
          </a:stretch>
        </p:blipFill>
        <p:spPr>
          <a:xfrm>
            <a:off x="4390338" y="328793"/>
            <a:ext cx="6553768" cy="3694496"/>
          </a:xfrm>
          <a:prstGeom prst="rect">
            <a:avLst/>
          </a:prstGeom>
        </p:spPr>
      </p:pic>
    </p:spTree>
    <p:extLst>
      <p:ext uri="{BB962C8B-B14F-4D97-AF65-F5344CB8AC3E}">
        <p14:creationId xmlns:p14="http://schemas.microsoft.com/office/powerpoint/2010/main" val="1311095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Greek myth: a timeline</a:t>
            </a:r>
            <a:endParaRPr lang="en-GB"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GB" sz="2800" dirty="0" smtClean="0"/>
              <a:t>Summary of </a:t>
            </a:r>
            <a:r>
              <a:rPr lang="en-GB" sz="2800" dirty="0" err="1" smtClean="0"/>
              <a:t>Apollodorus</a:t>
            </a:r>
            <a:r>
              <a:rPr lang="en-GB" sz="2800" dirty="0" smtClean="0"/>
              <a:t> </a:t>
            </a:r>
            <a:r>
              <a:rPr lang="en-GB" sz="2800" i="1" dirty="0" smtClean="0"/>
              <a:t>Library of Greek Mythology</a:t>
            </a:r>
            <a:r>
              <a:rPr lang="en-GB" sz="2800" dirty="0" smtClean="0"/>
              <a:t>.</a:t>
            </a:r>
          </a:p>
          <a:p>
            <a:pPr>
              <a:buFont typeface="Wingdings" panose="05000000000000000000" pitchFamily="2" charset="2"/>
              <a:buChar char="Ø"/>
            </a:pPr>
            <a:r>
              <a:rPr lang="en-GB" sz="2800" dirty="0" smtClean="0"/>
              <a:t>Use for guidance and context.</a:t>
            </a:r>
          </a:p>
          <a:p>
            <a:pPr>
              <a:buFont typeface="Wingdings" panose="05000000000000000000" pitchFamily="2" charset="2"/>
              <a:buChar char="Ø"/>
            </a:pPr>
            <a:endParaRPr lang="en-GB" sz="2800" dirty="0"/>
          </a:p>
          <a:p>
            <a:pPr marL="0" indent="0">
              <a:buNone/>
            </a:pPr>
            <a:r>
              <a:rPr lang="en-GB" sz="2800" u="sng" dirty="0" smtClean="0"/>
              <a:t>Note:</a:t>
            </a:r>
          </a:p>
          <a:p>
            <a:pPr>
              <a:buFont typeface="Wingdings" panose="05000000000000000000" pitchFamily="2" charset="2"/>
              <a:buChar char="Ø"/>
            </a:pPr>
            <a:r>
              <a:rPr lang="en-GB" sz="2800" dirty="0" smtClean="0"/>
              <a:t>Genealogical structuring of early sections.</a:t>
            </a:r>
          </a:p>
          <a:p>
            <a:pPr>
              <a:buFont typeface="Wingdings" panose="05000000000000000000" pitchFamily="2" charset="2"/>
              <a:buChar char="Ø"/>
            </a:pPr>
            <a:r>
              <a:rPr lang="en-GB" sz="2800" dirty="0" smtClean="0"/>
              <a:t>Importance of Homer.</a:t>
            </a:r>
            <a:endParaRPr lang="en-GB" sz="2800" dirty="0"/>
          </a:p>
        </p:txBody>
      </p:sp>
    </p:spTree>
    <p:extLst>
      <p:ext uri="{BB962C8B-B14F-4D97-AF65-F5344CB8AC3E}">
        <p14:creationId xmlns:p14="http://schemas.microsoft.com/office/powerpoint/2010/main" val="3132103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Gods in Art</a:t>
            </a:r>
            <a:endParaRPr lang="en-GB"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GB" sz="2800" dirty="0" smtClean="0"/>
              <a:t>The gods appear in many different forms of art</a:t>
            </a:r>
          </a:p>
          <a:p>
            <a:pPr lvl="1">
              <a:buFont typeface="Wingdings" panose="05000000000000000000" pitchFamily="2" charset="2"/>
              <a:buChar char="§"/>
            </a:pPr>
            <a:r>
              <a:rPr lang="en-GB" sz="2400" dirty="0" smtClean="0"/>
              <a:t>both work that is overtly connected to religious ritual</a:t>
            </a:r>
          </a:p>
          <a:p>
            <a:pPr lvl="1">
              <a:buFont typeface="Wingdings" panose="05000000000000000000" pitchFamily="2" charset="2"/>
              <a:buChar char="§"/>
            </a:pPr>
            <a:r>
              <a:rPr lang="en-GB" sz="2400" dirty="0" smtClean="0"/>
              <a:t>and works that are not</a:t>
            </a:r>
            <a:endParaRPr lang="en-GB" sz="2400" dirty="0"/>
          </a:p>
          <a:p>
            <a:pPr>
              <a:buFont typeface="Wingdings" panose="05000000000000000000" pitchFamily="2" charset="2"/>
              <a:buChar char="Ø"/>
            </a:pPr>
            <a:r>
              <a:rPr lang="en-GB" sz="2800" dirty="0" smtClean="0"/>
              <a:t>Religion was not as differentiated from everyday life as it is today.</a:t>
            </a:r>
          </a:p>
          <a:p>
            <a:pPr>
              <a:buFont typeface="Wingdings" panose="05000000000000000000" pitchFamily="2" charset="2"/>
              <a:buChar char="Ø"/>
            </a:pPr>
            <a:r>
              <a:rPr lang="en-GB" sz="2800" dirty="0" smtClean="0"/>
              <a:t>Gods also featured prominently in many myths.</a:t>
            </a:r>
          </a:p>
        </p:txBody>
      </p:sp>
      <p:sp>
        <p:nvSpPr>
          <p:cNvPr id="6" name="TextBox 5"/>
          <p:cNvSpPr txBox="1"/>
          <p:nvPr/>
        </p:nvSpPr>
        <p:spPr>
          <a:xfrm>
            <a:off x="566670" y="4945487"/>
            <a:ext cx="11243257" cy="1200329"/>
          </a:xfrm>
          <a:prstGeom prst="rect">
            <a:avLst/>
          </a:prstGeom>
          <a:ln w="38100"/>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buClr>
                <a:schemeClr val="accent1"/>
              </a:buClr>
              <a:buFont typeface="Wingdings" panose="05000000000000000000" pitchFamily="2" charset="2"/>
              <a:buChar char="Ø"/>
            </a:pPr>
            <a:r>
              <a:rPr lang="en-GB" sz="2400" dirty="0" smtClean="0"/>
              <a:t>The gods are almost always anthropomorphised (they look like humans).</a:t>
            </a:r>
          </a:p>
          <a:p>
            <a:pPr marL="342900" indent="-342900">
              <a:buClr>
                <a:schemeClr val="accent1"/>
              </a:buClr>
              <a:buFont typeface="Wingdings" panose="05000000000000000000" pitchFamily="2" charset="2"/>
              <a:buChar char="Ø"/>
            </a:pPr>
            <a:r>
              <a:rPr lang="en-GB" sz="2400" dirty="0" smtClean="0"/>
              <a:t>In order to be identifiable as a god, they therefore have their own distinguishing features / attributes.</a:t>
            </a:r>
            <a:endParaRPr lang="en-GB" sz="2400" dirty="0"/>
          </a:p>
        </p:txBody>
      </p:sp>
    </p:spTree>
    <p:extLst>
      <p:ext uri="{BB962C8B-B14F-4D97-AF65-F5344CB8AC3E}">
        <p14:creationId xmlns:p14="http://schemas.microsoft.com/office/powerpoint/2010/main" val="1093759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Aphrodite (Venus)</a:t>
            </a:r>
            <a:endParaRPr lang="en-GB" dirty="0"/>
          </a:p>
        </p:txBody>
      </p:sp>
      <p:pic>
        <p:nvPicPr>
          <p:cNvPr id="4" name="Picture 3"/>
          <p:cNvPicPr>
            <a:picLocks noChangeAspect="1"/>
          </p:cNvPicPr>
          <p:nvPr/>
        </p:nvPicPr>
        <p:blipFill>
          <a:blip r:embed="rId2"/>
          <a:stretch>
            <a:fillRect/>
          </a:stretch>
        </p:blipFill>
        <p:spPr>
          <a:xfrm>
            <a:off x="485171" y="2018695"/>
            <a:ext cx="4962525" cy="3876675"/>
          </a:xfrm>
          <a:prstGeom prst="rect">
            <a:avLst/>
          </a:prstGeom>
        </p:spPr>
      </p:pic>
      <p:sp>
        <p:nvSpPr>
          <p:cNvPr id="5" name="TextBox 4"/>
          <p:cNvSpPr txBox="1"/>
          <p:nvPr/>
        </p:nvSpPr>
        <p:spPr>
          <a:xfrm>
            <a:off x="1097280" y="5992041"/>
            <a:ext cx="359320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Attic red-figure </a:t>
            </a:r>
            <a:r>
              <a:rPr lang="en-GB" dirty="0" err="1" smtClean="0"/>
              <a:t>pelike</a:t>
            </a:r>
            <a:r>
              <a:rPr lang="en-GB" dirty="0" smtClean="0"/>
              <a:t>, c. 370-360BC</a:t>
            </a:r>
            <a:endParaRPr lang="en-GB" dirty="0"/>
          </a:p>
        </p:txBody>
      </p:sp>
      <p:pic>
        <p:nvPicPr>
          <p:cNvPr id="6" name="Picture 5"/>
          <p:cNvPicPr>
            <a:picLocks noChangeAspect="1"/>
          </p:cNvPicPr>
          <p:nvPr/>
        </p:nvPicPr>
        <p:blipFill>
          <a:blip r:embed="rId3"/>
          <a:stretch>
            <a:fillRect/>
          </a:stretch>
        </p:blipFill>
        <p:spPr>
          <a:xfrm>
            <a:off x="7190436" y="1963085"/>
            <a:ext cx="4329716" cy="3987896"/>
          </a:xfrm>
          <a:prstGeom prst="rect">
            <a:avLst/>
          </a:prstGeom>
        </p:spPr>
      </p:pic>
      <p:sp>
        <p:nvSpPr>
          <p:cNvPr id="7" name="TextBox 6"/>
          <p:cNvSpPr txBox="1"/>
          <p:nvPr/>
        </p:nvSpPr>
        <p:spPr>
          <a:xfrm>
            <a:off x="7809829" y="5992041"/>
            <a:ext cx="359320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Attic red-figure kylix, Archaic period.</a:t>
            </a:r>
            <a:endParaRPr lang="en-GB" dirty="0"/>
          </a:p>
        </p:txBody>
      </p:sp>
    </p:spTree>
    <p:extLst>
      <p:ext uri="{BB962C8B-B14F-4D97-AF65-F5344CB8AC3E}">
        <p14:creationId xmlns:p14="http://schemas.microsoft.com/office/powerpoint/2010/main" val="17756273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Aphrodite (Venus)</a:t>
            </a:r>
            <a:endParaRPr lang="en-GB" dirty="0"/>
          </a:p>
        </p:txBody>
      </p:sp>
      <p:sp>
        <p:nvSpPr>
          <p:cNvPr id="5" name="TextBox 4"/>
          <p:cNvSpPr txBox="1"/>
          <p:nvPr/>
        </p:nvSpPr>
        <p:spPr>
          <a:xfrm>
            <a:off x="2484413" y="5930172"/>
            <a:ext cx="359320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Fresco, Pompeii, 1</a:t>
            </a:r>
            <a:r>
              <a:rPr lang="en-GB" baseline="30000" dirty="0" smtClean="0"/>
              <a:t>st</a:t>
            </a:r>
            <a:r>
              <a:rPr lang="en-GB" dirty="0" smtClean="0"/>
              <a:t> century AD.</a:t>
            </a:r>
            <a:endParaRPr lang="en-GB" dirty="0"/>
          </a:p>
        </p:txBody>
      </p:sp>
      <p:pic>
        <p:nvPicPr>
          <p:cNvPr id="3" name="Picture 2"/>
          <p:cNvPicPr>
            <a:picLocks noChangeAspect="1"/>
          </p:cNvPicPr>
          <p:nvPr/>
        </p:nvPicPr>
        <p:blipFill>
          <a:blip r:embed="rId2"/>
          <a:stretch>
            <a:fillRect/>
          </a:stretch>
        </p:blipFill>
        <p:spPr>
          <a:xfrm>
            <a:off x="1340087" y="2016286"/>
            <a:ext cx="6554662" cy="3696829"/>
          </a:xfrm>
          <a:prstGeom prst="rect">
            <a:avLst/>
          </a:prstGeom>
        </p:spPr>
      </p:pic>
      <p:pic>
        <p:nvPicPr>
          <p:cNvPr id="8" name="Picture 7"/>
          <p:cNvPicPr>
            <a:picLocks noChangeAspect="1"/>
          </p:cNvPicPr>
          <p:nvPr/>
        </p:nvPicPr>
        <p:blipFill>
          <a:blip r:embed="rId3"/>
          <a:stretch>
            <a:fillRect/>
          </a:stretch>
        </p:blipFill>
        <p:spPr>
          <a:xfrm>
            <a:off x="8925059" y="286603"/>
            <a:ext cx="2378165" cy="6212956"/>
          </a:xfrm>
          <a:prstGeom prst="rect">
            <a:avLst/>
          </a:prstGeom>
        </p:spPr>
      </p:pic>
      <p:sp>
        <p:nvSpPr>
          <p:cNvPr id="7" name="TextBox 6"/>
          <p:cNvSpPr txBox="1"/>
          <p:nvPr/>
        </p:nvSpPr>
        <p:spPr>
          <a:xfrm>
            <a:off x="8389377" y="6130227"/>
            <a:ext cx="3593206" cy="3385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600" dirty="0" smtClean="0"/>
              <a:t>Marble, 130-100BC (‘Venus de Milo’)</a:t>
            </a:r>
            <a:endParaRPr lang="en-GB" sz="1600" dirty="0"/>
          </a:p>
        </p:txBody>
      </p:sp>
    </p:spTree>
    <p:extLst>
      <p:ext uri="{BB962C8B-B14F-4D97-AF65-F5344CB8AC3E}">
        <p14:creationId xmlns:p14="http://schemas.microsoft.com/office/powerpoint/2010/main" val="25625387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Apollo</a:t>
            </a:r>
            <a:endParaRPr lang="en-GB" dirty="0"/>
          </a:p>
        </p:txBody>
      </p:sp>
      <p:pic>
        <p:nvPicPr>
          <p:cNvPr id="4" name="Picture 3"/>
          <p:cNvPicPr>
            <a:picLocks noChangeAspect="1"/>
          </p:cNvPicPr>
          <p:nvPr/>
        </p:nvPicPr>
        <p:blipFill>
          <a:blip r:embed="rId2"/>
          <a:stretch>
            <a:fillRect/>
          </a:stretch>
        </p:blipFill>
        <p:spPr>
          <a:xfrm>
            <a:off x="1097280" y="1737360"/>
            <a:ext cx="3964117" cy="4406975"/>
          </a:xfrm>
          <a:prstGeom prst="rect">
            <a:avLst/>
          </a:prstGeom>
        </p:spPr>
      </p:pic>
      <p:sp>
        <p:nvSpPr>
          <p:cNvPr id="5" name="TextBox 4"/>
          <p:cNvSpPr txBox="1"/>
          <p:nvPr/>
        </p:nvSpPr>
        <p:spPr>
          <a:xfrm>
            <a:off x="1097280" y="6091707"/>
            <a:ext cx="3564872"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Attic red-figure krater, c.475-425BC.</a:t>
            </a:r>
            <a:endParaRPr lang="en-GB" dirty="0"/>
          </a:p>
        </p:txBody>
      </p:sp>
      <p:pic>
        <p:nvPicPr>
          <p:cNvPr id="6" name="Picture 5"/>
          <p:cNvPicPr>
            <a:picLocks noChangeAspect="1"/>
          </p:cNvPicPr>
          <p:nvPr/>
        </p:nvPicPr>
        <p:blipFill>
          <a:blip r:embed="rId3"/>
          <a:stretch>
            <a:fillRect/>
          </a:stretch>
        </p:blipFill>
        <p:spPr>
          <a:xfrm>
            <a:off x="6126480" y="1737360"/>
            <a:ext cx="4871031" cy="4198649"/>
          </a:xfrm>
          <a:prstGeom prst="rect">
            <a:avLst/>
          </a:prstGeom>
        </p:spPr>
      </p:pic>
      <p:sp>
        <p:nvSpPr>
          <p:cNvPr id="7" name="TextBox 6"/>
          <p:cNvSpPr txBox="1"/>
          <p:nvPr/>
        </p:nvSpPr>
        <p:spPr>
          <a:xfrm>
            <a:off x="6126480" y="6091707"/>
            <a:ext cx="4871031"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Floor Mosaic, Ostia, Roman Imperial period.</a:t>
            </a:r>
            <a:endParaRPr lang="en-GB" dirty="0"/>
          </a:p>
        </p:txBody>
      </p:sp>
    </p:spTree>
    <p:extLst>
      <p:ext uri="{BB962C8B-B14F-4D97-AF65-F5344CB8AC3E}">
        <p14:creationId xmlns:p14="http://schemas.microsoft.com/office/powerpoint/2010/main" val="1492687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Apollo</a:t>
            </a:r>
            <a:endParaRPr lang="en-GB" dirty="0"/>
          </a:p>
        </p:txBody>
      </p:sp>
      <p:sp>
        <p:nvSpPr>
          <p:cNvPr id="5" name="TextBox 4"/>
          <p:cNvSpPr txBox="1"/>
          <p:nvPr/>
        </p:nvSpPr>
        <p:spPr>
          <a:xfrm>
            <a:off x="1097280" y="5831949"/>
            <a:ext cx="4844308"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Marble, Apollo with bow (lost) aka Belvedere, Roman copy of Greek original 350-325BC.</a:t>
            </a:r>
            <a:endParaRPr lang="en-GB" dirty="0"/>
          </a:p>
        </p:txBody>
      </p:sp>
      <p:sp>
        <p:nvSpPr>
          <p:cNvPr id="7" name="TextBox 6"/>
          <p:cNvSpPr txBox="1"/>
          <p:nvPr/>
        </p:nvSpPr>
        <p:spPr>
          <a:xfrm>
            <a:off x="6680272" y="5970448"/>
            <a:ext cx="487103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Marble, Apollo the lizard-slayer, Roman copy of Greek original c.350-340 BC.</a:t>
            </a:r>
            <a:endParaRPr lang="en-GB" dirty="0"/>
          </a:p>
        </p:txBody>
      </p:sp>
      <p:pic>
        <p:nvPicPr>
          <p:cNvPr id="3" name="Picture 2"/>
          <p:cNvPicPr>
            <a:picLocks noChangeAspect="1"/>
          </p:cNvPicPr>
          <p:nvPr/>
        </p:nvPicPr>
        <p:blipFill>
          <a:blip r:embed="rId2"/>
          <a:stretch>
            <a:fillRect/>
          </a:stretch>
        </p:blipFill>
        <p:spPr>
          <a:xfrm>
            <a:off x="7483748" y="180305"/>
            <a:ext cx="2933248" cy="5690852"/>
          </a:xfrm>
          <a:prstGeom prst="rect">
            <a:avLst/>
          </a:prstGeom>
        </p:spPr>
      </p:pic>
      <p:pic>
        <p:nvPicPr>
          <p:cNvPr id="8" name="Picture 7"/>
          <p:cNvPicPr>
            <a:picLocks noChangeAspect="1"/>
          </p:cNvPicPr>
          <p:nvPr/>
        </p:nvPicPr>
        <p:blipFill>
          <a:blip r:embed="rId3"/>
          <a:stretch>
            <a:fillRect/>
          </a:stretch>
        </p:blipFill>
        <p:spPr>
          <a:xfrm>
            <a:off x="2879716" y="286603"/>
            <a:ext cx="3920090" cy="5416256"/>
          </a:xfrm>
          <a:prstGeom prst="rect">
            <a:avLst/>
          </a:prstGeom>
        </p:spPr>
      </p:pic>
    </p:spTree>
    <p:extLst>
      <p:ext uri="{BB962C8B-B14F-4D97-AF65-F5344CB8AC3E}">
        <p14:creationId xmlns:p14="http://schemas.microsoft.com/office/powerpoint/2010/main" val="2805700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Gods and their attributes</a:t>
            </a:r>
            <a:endParaRPr lang="en-GB"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GB" sz="2400" dirty="0" smtClean="0"/>
              <a:t>Great resource: </a:t>
            </a:r>
            <a:r>
              <a:rPr lang="en-GB" sz="2400" dirty="0" smtClean="0">
                <a:hlinkClick r:id="rId2"/>
              </a:rPr>
              <a:t>www.theoi.com</a:t>
            </a:r>
            <a:r>
              <a:rPr lang="en-GB" sz="2400" dirty="0" smtClean="0"/>
              <a:t> – database of Greek gods, the myths attached to them, and works of art featuring them</a:t>
            </a:r>
            <a:r>
              <a:rPr lang="en-GB" sz="2400" dirty="0" smtClean="0"/>
              <a:t>.</a:t>
            </a:r>
          </a:p>
          <a:p>
            <a:pPr>
              <a:buFont typeface="Wingdings" panose="05000000000000000000" pitchFamily="2" charset="2"/>
              <a:buChar char="Ø"/>
            </a:pPr>
            <a:endParaRPr lang="en-GB" sz="2400" dirty="0"/>
          </a:p>
          <a:p>
            <a:pPr>
              <a:buFont typeface="Wingdings" panose="05000000000000000000" pitchFamily="2" charset="2"/>
              <a:buChar char="Ø"/>
            </a:pPr>
            <a:endParaRPr lang="en-GB" sz="2400" dirty="0" smtClean="0"/>
          </a:p>
          <a:p>
            <a:pPr>
              <a:buFont typeface="Wingdings" panose="05000000000000000000" pitchFamily="2" charset="2"/>
              <a:buChar char="Ø"/>
            </a:pPr>
            <a:endParaRPr lang="en-GB" sz="2400" dirty="0"/>
          </a:p>
          <a:p>
            <a:pPr>
              <a:buFont typeface="Wingdings" panose="05000000000000000000" pitchFamily="2" charset="2"/>
              <a:buChar char="Ø"/>
            </a:pPr>
            <a:r>
              <a:rPr lang="en-GB" sz="2400" dirty="0" smtClean="0"/>
              <a:t>Recognising attributes is like learning a language – the more you practise, the easier it gets!</a:t>
            </a:r>
            <a:endParaRPr lang="en-GB" sz="2400" dirty="0"/>
          </a:p>
        </p:txBody>
      </p:sp>
    </p:spTree>
    <p:extLst>
      <p:ext uri="{BB962C8B-B14F-4D97-AF65-F5344CB8AC3E}">
        <p14:creationId xmlns:p14="http://schemas.microsoft.com/office/powerpoint/2010/main" val="12764224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Sacred Statues</a:t>
            </a:r>
            <a:endParaRPr lang="en-GB" sz="5400" dirty="0"/>
          </a:p>
        </p:txBody>
      </p:sp>
      <p:sp>
        <p:nvSpPr>
          <p:cNvPr id="3" name="Content Placeholder 2"/>
          <p:cNvSpPr>
            <a:spLocks noGrp="1"/>
          </p:cNvSpPr>
          <p:nvPr>
            <p:ph idx="1"/>
          </p:nvPr>
        </p:nvSpPr>
        <p:spPr/>
        <p:txBody>
          <a:bodyPr/>
          <a:lstStyle/>
          <a:p>
            <a:pPr>
              <a:buFont typeface="Wingdings" panose="05000000000000000000" pitchFamily="2" charset="2"/>
              <a:buChar char="Ø"/>
            </a:pPr>
            <a:r>
              <a:rPr lang="en-GB" sz="2400" dirty="0" smtClean="0"/>
              <a:t>Greek temples contained statues of the god/goddess to whom the site was dedicated (the ‘cult statue’).</a:t>
            </a:r>
          </a:p>
          <a:p>
            <a:pPr>
              <a:buFont typeface="Wingdings" panose="05000000000000000000" pitchFamily="2" charset="2"/>
              <a:buChar char="Ø"/>
            </a:pPr>
            <a:r>
              <a:rPr lang="en-GB" sz="2400" dirty="0" smtClean="0"/>
              <a:t>These were an important part of religious ritual.</a:t>
            </a:r>
          </a:p>
          <a:p>
            <a:pPr>
              <a:buFont typeface="Wingdings" panose="05000000000000000000" pitchFamily="2" charset="2"/>
              <a:buChar char="Ø"/>
            </a:pPr>
            <a:r>
              <a:rPr lang="en-GB" sz="2400" dirty="0"/>
              <a:t>Early statues would have been </a:t>
            </a:r>
            <a:r>
              <a:rPr lang="en-GB" sz="2400" dirty="0" smtClean="0"/>
              <a:t>wooden, but only later marble and metal statues survive.</a:t>
            </a:r>
            <a:endParaRPr lang="en-GB" sz="2400" dirty="0"/>
          </a:p>
          <a:p>
            <a:endParaRPr lang="en-GB" dirty="0"/>
          </a:p>
        </p:txBody>
      </p:sp>
      <p:pic>
        <p:nvPicPr>
          <p:cNvPr id="4" name="Picture 3"/>
          <p:cNvPicPr>
            <a:picLocks noChangeAspect="1"/>
          </p:cNvPicPr>
          <p:nvPr/>
        </p:nvPicPr>
        <p:blipFill>
          <a:blip r:embed="rId2"/>
          <a:stretch>
            <a:fillRect/>
          </a:stretch>
        </p:blipFill>
        <p:spPr>
          <a:xfrm>
            <a:off x="3445678" y="3760841"/>
            <a:ext cx="5361604" cy="2542674"/>
          </a:xfrm>
          <a:prstGeom prst="rect">
            <a:avLst/>
          </a:prstGeom>
        </p:spPr>
      </p:pic>
    </p:spTree>
    <p:extLst>
      <p:ext uri="{BB962C8B-B14F-4D97-AF65-F5344CB8AC3E}">
        <p14:creationId xmlns:p14="http://schemas.microsoft.com/office/powerpoint/2010/main" val="3134248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Athena </a:t>
            </a:r>
            <a:r>
              <a:rPr lang="en-GB" dirty="0" err="1" smtClean="0"/>
              <a:t>Parthenos</a:t>
            </a:r>
            <a:endParaRPr lang="en-GB" dirty="0"/>
          </a:p>
        </p:txBody>
      </p:sp>
      <p:sp>
        <p:nvSpPr>
          <p:cNvPr id="3" name="Content Placeholder 2"/>
          <p:cNvSpPr>
            <a:spLocks noGrp="1"/>
          </p:cNvSpPr>
          <p:nvPr>
            <p:ph idx="1"/>
          </p:nvPr>
        </p:nvSpPr>
        <p:spPr>
          <a:xfrm>
            <a:off x="838200" y="1825625"/>
            <a:ext cx="5452540" cy="1471367"/>
          </a:xfrm>
        </p:spPr>
        <p:txBody>
          <a:bodyPr/>
          <a:lstStyle/>
          <a:p>
            <a:pPr>
              <a:buFont typeface="Wingdings" panose="05000000000000000000" pitchFamily="2" charset="2"/>
              <a:buChar char="Ø"/>
            </a:pPr>
            <a:r>
              <a:rPr lang="en-GB" dirty="0" smtClean="0"/>
              <a:t>Statue of Athena in the Parthenon</a:t>
            </a:r>
          </a:p>
          <a:p>
            <a:pPr>
              <a:buFont typeface="Wingdings" panose="05000000000000000000" pitchFamily="2" charset="2"/>
              <a:buChar char="Ø"/>
            </a:pPr>
            <a:r>
              <a:rPr lang="en-GB" dirty="0" smtClean="0"/>
              <a:t>By Phidias</a:t>
            </a:r>
            <a:endParaRPr lang="en-GB" dirty="0" smtClean="0"/>
          </a:p>
          <a:p>
            <a:pPr>
              <a:buFont typeface="Wingdings" panose="05000000000000000000" pitchFamily="2" charset="2"/>
              <a:buChar char="Ø"/>
            </a:pPr>
            <a:r>
              <a:rPr lang="en-GB" dirty="0" smtClean="0"/>
              <a:t>c. 439 BCE</a:t>
            </a:r>
            <a:endParaRPr lang="en-GB" dirty="0"/>
          </a:p>
        </p:txBody>
      </p:sp>
      <p:pic>
        <p:nvPicPr>
          <p:cNvPr id="4" name="Picture 3"/>
          <p:cNvPicPr>
            <a:picLocks noChangeAspect="1"/>
          </p:cNvPicPr>
          <p:nvPr/>
        </p:nvPicPr>
        <p:blipFill>
          <a:blip r:embed="rId2"/>
          <a:stretch>
            <a:fillRect/>
          </a:stretch>
        </p:blipFill>
        <p:spPr>
          <a:xfrm>
            <a:off x="6673515" y="247149"/>
            <a:ext cx="5279357" cy="5805102"/>
          </a:xfrm>
          <a:prstGeom prst="rect">
            <a:avLst/>
          </a:prstGeom>
        </p:spPr>
      </p:pic>
      <p:pic>
        <p:nvPicPr>
          <p:cNvPr id="5" name="Picture 4"/>
          <p:cNvPicPr>
            <a:picLocks noChangeAspect="1"/>
          </p:cNvPicPr>
          <p:nvPr/>
        </p:nvPicPr>
        <p:blipFill>
          <a:blip r:embed="rId3"/>
          <a:stretch>
            <a:fillRect/>
          </a:stretch>
        </p:blipFill>
        <p:spPr>
          <a:xfrm>
            <a:off x="1730176" y="3564281"/>
            <a:ext cx="3668588" cy="2487970"/>
          </a:xfrm>
          <a:prstGeom prst="rect">
            <a:avLst/>
          </a:prstGeom>
        </p:spPr>
      </p:pic>
    </p:spTree>
    <p:extLst>
      <p:ext uri="{BB962C8B-B14F-4D97-AF65-F5344CB8AC3E}">
        <p14:creationId xmlns:p14="http://schemas.microsoft.com/office/powerpoint/2010/main" val="1831449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7882" y="2392296"/>
            <a:ext cx="5911926" cy="2347129"/>
          </a:xfrm>
          <a:ln w="28575"/>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a:t>The statue of Athena is upright, with a tunic reaching to the feet, and on her breast the head of Medusa is worked in ivory. She holds a statue of Victory about four cubits high, and in the other hand a spear; at her feet lies a shield and near the spear is a serpent. This serpent would be </a:t>
            </a:r>
            <a:r>
              <a:rPr lang="en-US" dirty="0" err="1"/>
              <a:t>Erichthonius</a:t>
            </a:r>
            <a:r>
              <a:rPr lang="en-US" dirty="0" smtClean="0"/>
              <a:t>.</a:t>
            </a:r>
          </a:p>
          <a:p>
            <a:pPr marL="0" indent="0" algn="r">
              <a:buNone/>
            </a:pPr>
            <a:r>
              <a:rPr lang="en-US" dirty="0" smtClean="0"/>
              <a:t>Pausanias 1.24.7</a:t>
            </a:r>
            <a:endParaRPr lang="en-US" dirty="0"/>
          </a:p>
        </p:txBody>
      </p:sp>
      <p:pic>
        <p:nvPicPr>
          <p:cNvPr id="4" name="Picture 3"/>
          <p:cNvPicPr>
            <a:picLocks noChangeAspect="1"/>
          </p:cNvPicPr>
          <p:nvPr/>
        </p:nvPicPr>
        <p:blipFill>
          <a:blip r:embed="rId2"/>
          <a:stretch>
            <a:fillRect/>
          </a:stretch>
        </p:blipFill>
        <p:spPr>
          <a:xfrm>
            <a:off x="6658748" y="217612"/>
            <a:ext cx="5279357" cy="5805102"/>
          </a:xfrm>
          <a:prstGeom prst="rect">
            <a:avLst/>
          </a:prstGeom>
        </p:spPr>
      </p:pic>
    </p:spTree>
    <p:extLst>
      <p:ext uri="{BB962C8B-B14F-4D97-AF65-F5344CB8AC3E}">
        <p14:creationId xmlns:p14="http://schemas.microsoft.com/office/powerpoint/2010/main" val="3424887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Zeus at Olympia</a:t>
            </a:r>
          </a:p>
        </p:txBody>
      </p:sp>
      <p:sp>
        <p:nvSpPr>
          <p:cNvPr id="3" name="Content Placeholder 2"/>
          <p:cNvSpPr>
            <a:spLocks noGrp="1"/>
          </p:cNvSpPr>
          <p:nvPr>
            <p:ph idx="1"/>
          </p:nvPr>
        </p:nvSpPr>
        <p:spPr/>
        <p:txBody>
          <a:bodyPr/>
          <a:lstStyle/>
          <a:p>
            <a:pPr>
              <a:buFont typeface="Wingdings" panose="05000000000000000000" pitchFamily="2" charset="2"/>
              <a:buChar char="Ø"/>
            </a:pPr>
            <a:r>
              <a:rPr lang="en-GB" dirty="0" smtClean="0"/>
              <a:t>Statue by Phidias, c. 435 BCE</a:t>
            </a:r>
          </a:p>
          <a:p>
            <a:pPr>
              <a:buFont typeface="Wingdings" panose="05000000000000000000" pitchFamily="2" charset="2"/>
              <a:buChar char="Ø"/>
            </a:pPr>
            <a:r>
              <a:rPr lang="en-GB" dirty="0" smtClean="0"/>
              <a:t>Chryselephantine: made of ivory and gold</a:t>
            </a:r>
          </a:p>
          <a:p>
            <a:pPr>
              <a:buFont typeface="Wingdings" panose="05000000000000000000" pitchFamily="2" charset="2"/>
              <a:buChar char="Ø"/>
            </a:pPr>
            <a:r>
              <a:rPr lang="en-GB" dirty="0" smtClean="0"/>
              <a:t>approx. 13 m tall</a:t>
            </a:r>
            <a:endParaRPr lang="en-GB" dirty="0"/>
          </a:p>
        </p:txBody>
      </p:sp>
      <p:pic>
        <p:nvPicPr>
          <p:cNvPr id="4" name="Picture 3"/>
          <p:cNvPicPr>
            <a:picLocks noChangeAspect="1"/>
          </p:cNvPicPr>
          <p:nvPr/>
        </p:nvPicPr>
        <p:blipFill>
          <a:blip r:embed="rId2"/>
          <a:stretch>
            <a:fillRect/>
          </a:stretch>
        </p:blipFill>
        <p:spPr>
          <a:xfrm>
            <a:off x="7842584" y="365125"/>
            <a:ext cx="3848100" cy="5715000"/>
          </a:xfrm>
          <a:prstGeom prst="rect">
            <a:avLst/>
          </a:prstGeom>
        </p:spPr>
      </p:pic>
      <p:pic>
        <p:nvPicPr>
          <p:cNvPr id="5" name="Picture 4"/>
          <p:cNvPicPr>
            <a:picLocks noChangeAspect="1"/>
          </p:cNvPicPr>
          <p:nvPr/>
        </p:nvPicPr>
        <p:blipFill>
          <a:blip r:embed="rId3"/>
          <a:stretch>
            <a:fillRect/>
          </a:stretch>
        </p:blipFill>
        <p:spPr>
          <a:xfrm>
            <a:off x="1317315" y="3335629"/>
            <a:ext cx="4842518" cy="3215735"/>
          </a:xfrm>
          <a:prstGeom prst="rect">
            <a:avLst/>
          </a:prstGeom>
        </p:spPr>
      </p:pic>
    </p:spTree>
    <p:extLst>
      <p:ext uri="{BB962C8B-B14F-4D97-AF65-F5344CB8AC3E}">
        <p14:creationId xmlns:p14="http://schemas.microsoft.com/office/powerpoint/2010/main" val="136570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5459" y="2102888"/>
            <a:ext cx="6926150" cy="2829719"/>
          </a:xfrm>
          <a:ln w="38100"/>
        </p:spPr>
        <p:style>
          <a:lnRef idx="2">
            <a:schemeClr val="accent1"/>
          </a:lnRef>
          <a:fillRef idx="1">
            <a:schemeClr val="lt1"/>
          </a:fillRef>
          <a:effectRef idx="0">
            <a:schemeClr val="accent1"/>
          </a:effectRef>
          <a:fontRef idx="minor">
            <a:schemeClr val="dk1"/>
          </a:fontRef>
        </p:style>
        <p:txBody>
          <a:bodyPr>
            <a:normAutofit/>
          </a:bodyPr>
          <a:lstStyle/>
          <a:p>
            <a:pPr marL="0" indent="0" algn="just">
              <a:buNone/>
            </a:pPr>
            <a:r>
              <a:rPr lang="en-GB" dirty="0"/>
              <a:t>The god sits on a throne, and he is made of gold and ivory. On his head lies a garland which is a copy of olive shoots. In his right hand he carries a Victory, which, like the statue, is of ivory and gold; she wears a ribbon and—on her head—a garland. In the left hand of the god is a </a:t>
            </a:r>
            <a:r>
              <a:rPr lang="en-GB" dirty="0" smtClean="0"/>
              <a:t>sceptre, </a:t>
            </a:r>
            <a:r>
              <a:rPr lang="en-GB" dirty="0"/>
              <a:t>ornamented with every kind of metal, and the bird sitting on the </a:t>
            </a:r>
            <a:r>
              <a:rPr lang="en-GB" dirty="0" smtClean="0"/>
              <a:t>sceptre </a:t>
            </a:r>
            <a:r>
              <a:rPr lang="en-GB" dirty="0"/>
              <a:t>is the eagle. The sandals also of the god are of gold, as is likewise his robe. On the robe are embroidered figures of animals and the flowers of the lily</a:t>
            </a:r>
            <a:r>
              <a:rPr lang="en-GB" dirty="0" smtClean="0"/>
              <a:t>.</a:t>
            </a:r>
          </a:p>
          <a:p>
            <a:pPr marL="0" indent="0" algn="r">
              <a:buNone/>
            </a:pPr>
            <a:r>
              <a:rPr lang="en-GB" dirty="0" smtClean="0"/>
              <a:t>Pausanias 5.11.1</a:t>
            </a:r>
            <a:endParaRPr lang="en-GB" dirty="0"/>
          </a:p>
        </p:txBody>
      </p:sp>
      <p:pic>
        <p:nvPicPr>
          <p:cNvPr id="6" name="Picture 5"/>
          <p:cNvPicPr>
            <a:picLocks noChangeAspect="1"/>
          </p:cNvPicPr>
          <p:nvPr/>
        </p:nvPicPr>
        <p:blipFill>
          <a:blip r:embed="rId2"/>
          <a:stretch>
            <a:fillRect/>
          </a:stretch>
        </p:blipFill>
        <p:spPr>
          <a:xfrm>
            <a:off x="7842584" y="365125"/>
            <a:ext cx="3848100" cy="5715000"/>
          </a:xfrm>
          <a:prstGeom prst="rect">
            <a:avLst/>
          </a:prstGeom>
        </p:spPr>
      </p:pic>
    </p:spTree>
    <p:extLst>
      <p:ext uri="{BB962C8B-B14F-4D97-AF65-F5344CB8AC3E}">
        <p14:creationId xmlns:p14="http://schemas.microsoft.com/office/powerpoint/2010/main" val="36190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Temple of Zeus at Olympia</a:t>
            </a:r>
            <a:endParaRPr lang="en-US" u="sng" dirty="0"/>
          </a:p>
        </p:txBody>
      </p:sp>
      <p:sp>
        <p:nvSpPr>
          <p:cNvPr id="3" name="Content Placeholder 2"/>
          <p:cNvSpPr>
            <a:spLocks noGrp="1"/>
          </p:cNvSpPr>
          <p:nvPr>
            <p:ph idx="1"/>
          </p:nvPr>
        </p:nvSpPr>
        <p:spPr/>
        <p:txBody>
          <a:bodyPr/>
          <a:lstStyle/>
          <a:p>
            <a:r>
              <a:rPr lang="en-US" dirty="0" smtClean="0"/>
              <a:t>Built c. 470-457 BCE</a:t>
            </a:r>
            <a:endParaRPr lang="en-US" dirty="0"/>
          </a:p>
        </p:txBody>
      </p:sp>
      <p:pic>
        <p:nvPicPr>
          <p:cNvPr id="4" name="Picture 3"/>
          <p:cNvPicPr>
            <a:picLocks noChangeAspect="1"/>
          </p:cNvPicPr>
          <p:nvPr/>
        </p:nvPicPr>
        <p:blipFill>
          <a:blip r:embed="rId2"/>
          <a:stretch>
            <a:fillRect/>
          </a:stretch>
        </p:blipFill>
        <p:spPr>
          <a:xfrm>
            <a:off x="7842584" y="365125"/>
            <a:ext cx="3848100" cy="5715000"/>
          </a:xfrm>
          <a:prstGeom prst="rect">
            <a:avLst/>
          </a:prstGeom>
        </p:spPr>
      </p:pic>
      <p:pic>
        <p:nvPicPr>
          <p:cNvPr id="5" name="Picture 4"/>
          <p:cNvPicPr>
            <a:picLocks noChangeAspect="1"/>
          </p:cNvPicPr>
          <p:nvPr/>
        </p:nvPicPr>
        <p:blipFill>
          <a:blip r:embed="rId3"/>
          <a:stretch>
            <a:fillRect/>
          </a:stretch>
        </p:blipFill>
        <p:spPr>
          <a:xfrm>
            <a:off x="1023730" y="2622686"/>
            <a:ext cx="6108729" cy="3954718"/>
          </a:xfrm>
          <a:prstGeom prst="rect">
            <a:avLst/>
          </a:prstGeom>
        </p:spPr>
      </p:pic>
    </p:spTree>
    <p:extLst>
      <p:ext uri="{BB962C8B-B14F-4D97-AF65-F5344CB8AC3E}">
        <p14:creationId xmlns:p14="http://schemas.microsoft.com/office/powerpoint/2010/main" val="44617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032833" y="-297"/>
            <a:ext cx="10126334" cy="6858594"/>
          </a:xfrm>
          <a:prstGeom prst="rect">
            <a:avLst/>
          </a:prstGeom>
        </p:spPr>
      </p:pic>
      <p:sp>
        <p:nvSpPr>
          <p:cNvPr id="5" name="TextBox 4"/>
          <p:cNvSpPr txBox="1"/>
          <p:nvPr/>
        </p:nvSpPr>
        <p:spPr>
          <a:xfrm>
            <a:off x="386366" y="1249251"/>
            <a:ext cx="1712890"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800" dirty="0" smtClean="0"/>
              <a:t>Pediment</a:t>
            </a:r>
            <a:endParaRPr lang="en-GB" sz="2800" dirty="0"/>
          </a:p>
        </p:txBody>
      </p:sp>
      <p:cxnSp>
        <p:nvCxnSpPr>
          <p:cNvPr id="7" name="Straight Arrow Connector 6"/>
          <p:cNvCxnSpPr/>
          <p:nvPr/>
        </p:nvCxnSpPr>
        <p:spPr>
          <a:xfrm flipV="1">
            <a:off x="2112135" y="1043189"/>
            <a:ext cx="1867437" cy="38636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745723" y="1094704"/>
            <a:ext cx="6900553" cy="38637"/>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704563" y="286603"/>
            <a:ext cx="3387144" cy="84673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130344" y="286603"/>
            <a:ext cx="3580379" cy="756586"/>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33930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0193" y="244699"/>
            <a:ext cx="10058400" cy="810081"/>
          </a:xfrm>
        </p:spPr>
        <p:txBody>
          <a:bodyPr/>
          <a:lstStyle/>
          <a:p>
            <a:r>
              <a:rPr lang="en-US" u="sng" dirty="0" smtClean="0"/>
              <a:t>East Pediment</a:t>
            </a:r>
            <a:endParaRPr lang="en-US" u="sng" dirty="0"/>
          </a:p>
        </p:txBody>
      </p:sp>
      <p:sp>
        <p:nvSpPr>
          <p:cNvPr id="3" name="Content Placeholder 2"/>
          <p:cNvSpPr>
            <a:spLocks noGrp="1"/>
          </p:cNvSpPr>
          <p:nvPr>
            <p:ph idx="1"/>
          </p:nvPr>
        </p:nvSpPr>
        <p:spPr/>
        <p:txBody>
          <a:bodyPr/>
          <a:lstStyle/>
          <a:p>
            <a:pPr marL="0" indent="0">
              <a:buNone/>
            </a:pPr>
            <a:endParaRPr lang="en-US" dirty="0"/>
          </a:p>
        </p:txBody>
      </p:sp>
      <p:pic>
        <p:nvPicPr>
          <p:cNvPr id="4" name="Picture 3"/>
          <p:cNvPicPr>
            <a:picLocks noChangeAspect="1"/>
          </p:cNvPicPr>
          <p:nvPr/>
        </p:nvPicPr>
        <p:blipFill rotWithShape="1">
          <a:blip r:embed="rId2"/>
          <a:srcRect l="-161" t="31655" r="161" b="16879"/>
          <a:stretch/>
        </p:blipFill>
        <p:spPr>
          <a:xfrm>
            <a:off x="579548" y="1054780"/>
            <a:ext cx="10853095" cy="4189324"/>
          </a:xfrm>
          <a:prstGeom prst="rect">
            <a:avLst/>
          </a:prstGeom>
        </p:spPr>
      </p:pic>
      <p:sp>
        <p:nvSpPr>
          <p:cNvPr id="6" name="Content Placeholder 2"/>
          <p:cNvSpPr txBox="1">
            <a:spLocks/>
          </p:cNvSpPr>
          <p:nvPr/>
        </p:nvSpPr>
        <p:spPr>
          <a:xfrm>
            <a:off x="579548" y="4142875"/>
            <a:ext cx="11075831" cy="2517173"/>
          </a:xfrm>
          <a:prstGeom prst="rect">
            <a:avLst/>
          </a:prstGeom>
          <a:ln w="28575"/>
        </p:spPr>
        <p:style>
          <a:lnRef idx="2">
            <a:schemeClr val="accent1"/>
          </a:lnRef>
          <a:fillRef idx="1">
            <a:schemeClr val="lt1"/>
          </a:fillRef>
          <a:effectRef idx="0">
            <a:schemeClr val="accent1"/>
          </a:effectRef>
          <a:fontRef idx="minor">
            <a:schemeClr val="dk1"/>
          </a:fontRef>
        </p:style>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gn="just">
              <a:buFont typeface="Calibri" panose="020F0502020204030204" pitchFamily="34" charset="0"/>
              <a:buNone/>
            </a:pPr>
            <a:r>
              <a:rPr lang="en-US" dirty="0" smtClean="0"/>
              <a:t>[I]n the front pediment there is, not yet begun, the chariot-race between Pelops and </a:t>
            </a:r>
            <a:r>
              <a:rPr lang="en-US" dirty="0" err="1" smtClean="0"/>
              <a:t>Oenomaus</a:t>
            </a:r>
            <a:r>
              <a:rPr lang="en-US" dirty="0" smtClean="0"/>
              <a:t>, and preparation for the actual race is being made by both. An image of Zeus has been carved in about the middle of the pediment; on the right of Zeus is </a:t>
            </a:r>
            <a:r>
              <a:rPr lang="en-US" dirty="0" err="1" smtClean="0"/>
              <a:t>Oenomaus</a:t>
            </a:r>
            <a:r>
              <a:rPr lang="en-US" dirty="0" smtClean="0"/>
              <a:t> with a helmet on his head, and by him </a:t>
            </a:r>
            <a:r>
              <a:rPr lang="en-US" dirty="0" err="1" smtClean="0"/>
              <a:t>Sterope</a:t>
            </a:r>
            <a:r>
              <a:rPr lang="en-US" dirty="0" smtClean="0"/>
              <a:t> his wife, who was one of the daughters of Atlas. </a:t>
            </a:r>
            <a:r>
              <a:rPr lang="en-US" dirty="0" err="1" smtClean="0"/>
              <a:t>Myrtilus</a:t>
            </a:r>
            <a:r>
              <a:rPr lang="en-US" dirty="0" smtClean="0"/>
              <a:t> too, the charioteer of </a:t>
            </a:r>
            <a:r>
              <a:rPr lang="en-US" dirty="0" err="1" smtClean="0"/>
              <a:t>Oenomaus</a:t>
            </a:r>
            <a:r>
              <a:rPr lang="en-US" dirty="0" smtClean="0"/>
              <a:t>, sits in front of the horses, which are four in number. After him are two men. They have no names, but they too must be under orders from </a:t>
            </a:r>
            <a:r>
              <a:rPr lang="en-US" dirty="0" err="1" smtClean="0"/>
              <a:t>Oenomaus</a:t>
            </a:r>
            <a:r>
              <a:rPr lang="en-US" dirty="0" smtClean="0"/>
              <a:t> to attend to the horses. At the very edge lies </a:t>
            </a:r>
            <a:r>
              <a:rPr lang="en-US" dirty="0" err="1" smtClean="0"/>
              <a:t>Cladeus</a:t>
            </a:r>
            <a:r>
              <a:rPr lang="en-US" dirty="0" smtClean="0"/>
              <a:t>, the river which, in other ways also, the </a:t>
            </a:r>
            <a:r>
              <a:rPr lang="en-US" dirty="0" err="1" smtClean="0"/>
              <a:t>Eleans</a:t>
            </a:r>
            <a:r>
              <a:rPr lang="en-US" dirty="0" smtClean="0"/>
              <a:t> honor most after the </a:t>
            </a:r>
            <a:r>
              <a:rPr lang="en-US" dirty="0" err="1" smtClean="0"/>
              <a:t>Alpheius</a:t>
            </a:r>
            <a:r>
              <a:rPr lang="en-US" dirty="0" smtClean="0"/>
              <a:t>.</a:t>
            </a:r>
          </a:p>
          <a:p>
            <a:pPr marL="0" indent="0" algn="r">
              <a:buFont typeface="Calibri" panose="020F0502020204030204" pitchFamily="34" charset="0"/>
              <a:buNone/>
            </a:pPr>
            <a:r>
              <a:rPr lang="en-US" dirty="0" smtClean="0"/>
              <a:t>Pausanias 5.11.6-7</a:t>
            </a:r>
          </a:p>
          <a:p>
            <a:endParaRPr lang="en-US" dirty="0"/>
          </a:p>
        </p:txBody>
      </p:sp>
    </p:spTree>
    <p:extLst>
      <p:ext uri="{BB962C8B-B14F-4D97-AF65-F5344CB8AC3E}">
        <p14:creationId xmlns:p14="http://schemas.microsoft.com/office/powerpoint/2010/main" val="1160102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18940"/>
            <a:ext cx="10058400" cy="771445"/>
          </a:xfrm>
        </p:spPr>
        <p:txBody>
          <a:bodyPr/>
          <a:lstStyle/>
          <a:p>
            <a:r>
              <a:rPr lang="en-US" u="sng" dirty="0" smtClean="0"/>
              <a:t>West Pediment</a:t>
            </a:r>
            <a:endParaRPr lang="en-US" u="sng" dirty="0"/>
          </a:p>
        </p:txBody>
      </p:sp>
      <p:sp>
        <p:nvSpPr>
          <p:cNvPr id="3" name="Content Placeholder 2"/>
          <p:cNvSpPr>
            <a:spLocks noGrp="1"/>
          </p:cNvSpPr>
          <p:nvPr>
            <p:ph idx="1"/>
          </p:nvPr>
        </p:nvSpPr>
        <p:spPr/>
        <p:txBody>
          <a:bodyPr/>
          <a:lstStyle/>
          <a:p>
            <a:pPr marL="0" indent="0">
              <a:buNone/>
            </a:pPr>
            <a:endParaRPr lang="en-US" dirty="0"/>
          </a:p>
        </p:txBody>
      </p:sp>
      <p:pic>
        <p:nvPicPr>
          <p:cNvPr id="4" name="Picture 3"/>
          <p:cNvPicPr>
            <a:picLocks noChangeAspect="1"/>
          </p:cNvPicPr>
          <p:nvPr/>
        </p:nvPicPr>
        <p:blipFill rotWithShape="1">
          <a:blip r:embed="rId2"/>
          <a:srcRect t="27995" b="15800"/>
          <a:stretch/>
        </p:blipFill>
        <p:spPr>
          <a:xfrm>
            <a:off x="734096" y="900233"/>
            <a:ext cx="10975376" cy="4112444"/>
          </a:xfrm>
          <a:prstGeom prst="rect">
            <a:avLst/>
          </a:prstGeom>
        </p:spPr>
      </p:pic>
      <p:sp>
        <p:nvSpPr>
          <p:cNvPr id="5" name="Content Placeholder 2"/>
          <p:cNvSpPr txBox="1">
            <a:spLocks/>
          </p:cNvSpPr>
          <p:nvPr/>
        </p:nvSpPr>
        <p:spPr>
          <a:xfrm>
            <a:off x="1192584" y="3857414"/>
            <a:ext cx="10058400" cy="2535229"/>
          </a:xfrm>
          <a:prstGeom prst="rect">
            <a:avLst/>
          </a:prstGeom>
          <a:ln w="28575"/>
        </p:spPr>
        <p:style>
          <a:lnRef idx="2">
            <a:schemeClr val="accent1"/>
          </a:lnRef>
          <a:fillRef idx="1">
            <a:schemeClr val="lt1"/>
          </a:fillRef>
          <a:effectRef idx="0">
            <a:schemeClr val="accent1"/>
          </a:effectRef>
          <a:fontRef idx="minor">
            <a:schemeClr val="dk1"/>
          </a:fontRef>
        </p:style>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gn="just">
              <a:buFont typeface="Calibri" panose="020F0502020204030204" pitchFamily="34" charset="0"/>
              <a:buNone/>
            </a:pPr>
            <a:r>
              <a:rPr lang="en-US" dirty="0" smtClean="0"/>
              <a:t>What he carved on the pediment is the fight between the </a:t>
            </a:r>
            <a:r>
              <a:rPr lang="en-US" dirty="0" err="1" smtClean="0"/>
              <a:t>Lapiths</a:t>
            </a:r>
            <a:r>
              <a:rPr lang="en-US" dirty="0" smtClean="0"/>
              <a:t> and the Centaurs at the marriage of </a:t>
            </a:r>
            <a:r>
              <a:rPr lang="en-US" dirty="0" err="1" smtClean="0"/>
              <a:t>Peirithous</a:t>
            </a:r>
            <a:r>
              <a:rPr lang="en-US" dirty="0" smtClean="0"/>
              <a:t>. In the </a:t>
            </a:r>
            <a:r>
              <a:rPr lang="en-US" dirty="0" err="1" smtClean="0"/>
              <a:t>centre</a:t>
            </a:r>
            <a:r>
              <a:rPr lang="en-US" dirty="0" smtClean="0"/>
              <a:t> of the pediment is </a:t>
            </a:r>
            <a:r>
              <a:rPr lang="en-US" dirty="0" err="1" smtClean="0"/>
              <a:t>Peirithous</a:t>
            </a:r>
            <a:r>
              <a:rPr lang="en-US" dirty="0" smtClean="0"/>
              <a:t>. On one side of him is </a:t>
            </a:r>
            <a:r>
              <a:rPr lang="en-US" dirty="0" err="1" smtClean="0"/>
              <a:t>Eurytion</a:t>
            </a:r>
            <a:r>
              <a:rPr lang="en-US" dirty="0" smtClean="0"/>
              <a:t>, who has seized the wife of </a:t>
            </a:r>
            <a:r>
              <a:rPr lang="en-US" dirty="0" err="1" smtClean="0"/>
              <a:t>Peirithous</a:t>
            </a:r>
            <a:r>
              <a:rPr lang="en-US" dirty="0" smtClean="0"/>
              <a:t>, with </a:t>
            </a:r>
            <a:r>
              <a:rPr lang="en-US" dirty="0" err="1" smtClean="0"/>
              <a:t>Caeneus</a:t>
            </a:r>
            <a:r>
              <a:rPr lang="en-US" dirty="0" smtClean="0"/>
              <a:t> bringing help to </a:t>
            </a:r>
            <a:r>
              <a:rPr lang="en-US" dirty="0" err="1" smtClean="0"/>
              <a:t>Peirithous</a:t>
            </a:r>
            <a:r>
              <a:rPr lang="en-US" dirty="0" smtClean="0"/>
              <a:t>, and on the other side is Theseus defending himself against the Centaurs with an axe. One Centaur has seized a maid, another a boy in the prime of youth. </a:t>
            </a:r>
            <a:r>
              <a:rPr lang="en-US" dirty="0" err="1" smtClean="0"/>
              <a:t>Alcamenes</a:t>
            </a:r>
            <a:r>
              <a:rPr lang="en-US" dirty="0" smtClean="0"/>
              <a:t>, I think, carved this scene, because he had learned from Homer’s poem that </a:t>
            </a:r>
            <a:r>
              <a:rPr lang="en-US" dirty="0" err="1" smtClean="0"/>
              <a:t>Peirithous</a:t>
            </a:r>
            <a:r>
              <a:rPr lang="en-US" dirty="0" smtClean="0"/>
              <a:t> was a son of Zeus, and because he knew that Theseus was a great grandson of Pelops.</a:t>
            </a:r>
          </a:p>
          <a:p>
            <a:pPr marL="0" indent="0" algn="r">
              <a:buFont typeface="Calibri" panose="020F0502020204030204" pitchFamily="34" charset="0"/>
              <a:buNone/>
            </a:pPr>
            <a:r>
              <a:rPr lang="en-US" dirty="0" smtClean="0"/>
              <a:t>Pausanias 5.11.8</a:t>
            </a:r>
            <a:endParaRPr lang="en-US" dirty="0"/>
          </a:p>
        </p:txBody>
      </p:sp>
      <p:sp>
        <p:nvSpPr>
          <p:cNvPr id="6" name="TextBox 5"/>
          <p:cNvSpPr txBox="1"/>
          <p:nvPr/>
        </p:nvSpPr>
        <p:spPr>
          <a:xfrm>
            <a:off x="7212169" y="951090"/>
            <a:ext cx="2266682"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err="1" smtClean="0"/>
              <a:t>Peirithous</a:t>
            </a:r>
            <a:r>
              <a:rPr lang="en-GB" dirty="0" smtClean="0"/>
              <a:t>?  Or a god?</a:t>
            </a:r>
            <a:endParaRPr lang="en-GB" dirty="0"/>
          </a:p>
        </p:txBody>
      </p:sp>
      <p:cxnSp>
        <p:nvCxnSpPr>
          <p:cNvPr id="8" name="Straight Arrow Connector 7"/>
          <p:cNvCxnSpPr/>
          <p:nvPr/>
        </p:nvCxnSpPr>
        <p:spPr>
          <a:xfrm flipH="1">
            <a:off x="6645499" y="1320422"/>
            <a:ext cx="566670" cy="18640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0822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Depicting the gods: challenges</a:t>
            </a:r>
            <a:endParaRPr lang="en-GB"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GB" sz="3200" dirty="0" smtClean="0"/>
              <a:t>Even though the gods were anthropomorphised, some of the stories associated with them were challenging to depict visually.</a:t>
            </a:r>
          </a:p>
          <a:p>
            <a:pPr>
              <a:buFont typeface="Wingdings" panose="05000000000000000000" pitchFamily="2" charset="2"/>
              <a:buChar char="Ø"/>
            </a:pPr>
            <a:r>
              <a:rPr lang="en-GB" sz="3200" dirty="0" smtClean="0"/>
              <a:t>Two stories associated with Athena and Hephaestus illustrate how artists got around these problems.</a:t>
            </a:r>
            <a:endParaRPr lang="en-GB" sz="3200" dirty="0"/>
          </a:p>
        </p:txBody>
      </p:sp>
    </p:spTree>
    <p:extLst>
      <p:ext uri="{BB962C8B-B14F-4D97-AF65-F5344CB8AC3E}">
        <p14:creationId xmlns:p14="http://schemas.microsoft.com/office/powerpoint/2010/main" val="16092918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Birth of Athena</a:t>
            </a:r>
            <a:endParaRPr lang="en-GB" u="sng" dirty="0"/>
          </a:p>
        </p:txBody>
      </p:sp>
      <p:sp>
        <p:nvSpPr>
          <p:cNvPr id="3" name="Content Placeholder 2"/>
          <p:cNvSpPr>
            <a:spLocks noGrp="1"/>
          </p:cNvSpPr>
          <p:nvPr>
            <p:ph idx="1"/>
          </p:nvPr>
        </p:nvSpPr>
        <p:spPr>
          <a:xfrm>
            <a:off x="1097280" y="1845734"/>
            <a:ext cx="10058400" cy="2455810"/>
          </a:xfrm>
        </p:spPr>
        <p:txBody>
          <a:bodyPr>
            <a:normAutofit/>
          </a:bodyPr>
          <a:lstStyle/>
          <a:p>
            <a:pPr>
              <a:buFont typeface="Wingdings" panose="05000000000000000000" pitchFamily="2" charset="2"/>
              <a:buChar char="Ø"/>
            </a:pPr>
            <a:r>
              <a:rPr lang="en-GB" sz="2800" dirty="0" smtClean="0"/>
              <a:t>According to several narratives, Athena was born out of Zeus’ head.</a:t>
            </a:r>
          </a:p>
          <a:p>
            <a:pPr>
              <a:buFont typeface="Wingdings" panose="05000000000000000000" pitchFamily="2" charset="2"/>
              <a:buChar char="Ø"/>
            </a:pPr>
            <a:r>
              <a:rPr lang="en-GB" sz="2800" dirty="0" smtClean="0"/>
              <a:t>Zeus had swallowed her mother (Metis = ‘cunning’) while she was pregnant with Athena</a:t>
            </a:r>
          </a:p>
          <a:p>
            <a:pPr>
              <a:buFont typeface="Wingdings" panose="05000000000000000000" pitchFamily="2" charset="2"/>
              <a:buChar char="Ø"/>
            </a:pPr>
            <a:r>
              <a:rPr lang="en-GB" sz="2800" dirty="0" smtClean="0"/>
              <a:t>Hephaestus (or sometimes Prometheus) had to break open Zeus’ head with an axe</a:t>
            </a:r>
            <a:endParaRPr lang="en-GB" sz="2800" dirty="0"/>
          </a:p>
        </p:txBody>
      </p:sp>
      <p:sp>
        <p:nvSpPr>
          <p:cNvPr id="4" name="TextBox 3"/>
          <p:cNvSpPr txBox="1"/>
          <p:nvPr/>
        </p:nvSpPr>
        <p:spPr>
          <a:xfrm>
            <a:off x="1210614" y="4906851"/>
            <a:ext cx="9945066" cy="584775"/>
          </a:xfrm>
          <a:prstGeom prst="rect">
            <a:avLst/>
          </a:prstGeom>
          <a:ln w="57150"/>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3200" dirty="0" smtClean="0"/>
              <a:t>What is the symbolism or meaning of this myth?</a:t>
            </a:r>
            <a:endParaRPr lang="en-GB" sz="3200" dirty="0"/>
          </a:p>
        </p:txBody>
      </p:sp>
    </p:spTree>
    <p:extLst>
      <p:ext uri="{BB962C8B-B14F-4D97-AF65-F5344CB8AC3E}">
        <p14:creationId xmlns:p14="http://schemas.microsoft.com/office/powerpoint/2010/main" val="4065741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8977"/>
            <a:ext cx="10515600" cy="5695457"/>
          </a:xfrm>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lgn="just">
              <a:buNone/>
            </a:pPr>
            <a:r>
              <a:rPr lang="en-GB" sz="2400" dirty="0"/>
              <a:t>He [Zeus] himself gave birth from his head to bright eyed Athena, terrible, battle-rouser, army-leader, indefatigable, queenly, who delights in din and wars and battles; </a:t>
            </a:r>
            <a:endParaRPr lang="en-GB" sz="2400" dirty="0" smtClean="0"/>
          </a:p>
          <a:p>
            <a:pPr marL="0" indent="0" algn="r">
              <a:buNone/>
            </a:pPr>
            <a:r>
              <a:rPr lang="en-GB" sz="2800" dirty="0" smtClean="0"/>
              <a:t>Hesiod </a:t>
            </a:r>
            <a:r>
              <a:rPr lang="en-GB" sz="2800" i="1" dirty="0"/>
              <a:t>Theogony</a:t>
            </a:r>
            <a:r>
              <a:rPr lang="en-GB" sz="2800" dirty="0"/>
              <a:t> </a:t>
            </a:r>
            <a:r>
              <a:rPr lang="en-GB" sz="2800" dirty="0" smtClean="0"/>
              <a:t>924-96</a:t>
            </a:r>
            <a:endParaRPr lang="en-GB" sz="2400" dirty="0"/>
          </a:p>
          <a:p>
            <a:pPr marL="0" indent="0" algn="ctr">
              <a:buNone/>
            </a:pPr>
            <a:r>
              <a:rPr lang="en-GB" sz="2400" dirty="0" smtClean="0"/>
              <a:t>……………………………………………………………………</a:t>
            </a:r>
          </a:p>
          <a:p>
            <a:pPr marL="0" indent="0" algn="just">
              <a:buNone/>
            </a:pPr>
            <a:endParaRPr lang="en-GB" sz="2400" dirty="0"/>
          </a:p>
          <a:p>
            <a:pPr marL="0" indent="0" algn="just">
              <a:buNone/>
            </a:pPr>
            <a:r>
              <a:rPr lang="en-GB" sz="2400" dirty="0" smtClean="0"/>
              <a:t>Zeus </a:t>
            </a:r>
            <a:r>
              <a:rPr lang="en-GB" sz="2400" dirty="0"/>
              <a:t>had intercourse with Metis, although she changed into many different forms in the hope of escaping it. While she was pregnant, Zeus forestalled future developments by swallowing her; for </a:t>
            </a:r>
            <a:r>
              <a:rPr lang="en-GB" sz="2400" dirty="0" smtClean="0"/>
              <a:t>it had been </a:t>
            </a:r>
            <a:r>
              <a:rPr lang="en-GB" sz="2400" dirty="0"/>
              <a:t>declared that after having the girl who was due to be born to her, Metis would give birth to a son who would become the ruler of heaven. It was for fear of this that he swallowed her down. When the time arrived for the child to be born, Prometheus, or according to others, </a:t>
            </a:r>
            <a:r>
              <a:rPr lang="en-GB" sz="2400" dirty="0" err="1"/>
              <a:t>Hephaistos</a:t>
            </a:r>
            <a:r>
              <a:rPr lang="en-GB" sz="2400" dirty="0"/>
              <a:t>, struck the head of Zeus with an axe and from the top of his head, near the River Triton, leapt </a:t>
            </a:r>
            <a:r>
              <a:rPr lang="en-GB" sz="2400" dirty="0" err="1"/>
              <a:t>Athene</a:t>
            </a:r>
            <a:r>
              <a:rPr lang="en-GB" sz="2400" dirty="0"/>
              <a:t>, fully armed.</a:t>
            </a:r>
          </a:p>
          <a:p>
            <a:pPr marL="0" indent="0" algn="r">
              <a:buNone/>
            </a:pPr>
            <a:r>
              <a:rPr lang="en-GB" sz="2800" dirty="0" err="1"/>
              <a:t>Apollodorus</a:t>
            </a:r>
            <a:r>
              <a:rPr lang="en-GB" sz="2800" dirty="0"/>
              <a:t> </a:t>
            </a:r>
            <a:r>
              <a:rPr lang="en-GB" sz="2800" i="1" dirty="0"/>
              <a:t>Bibliotheca</a:t>
            </a:r>
            <a:r>
              <a:rPr lang="en-GB" sz="2800" dirty="0"/>
              <a:t> </a:t>
            </a:r>
            <a:r>
              <a:rPr lang="en-GB" sz="2800" dirty="0" smtClean="0"/>
              <a:t>1.4.6</a:t>
            </a:r>
            <a:endParaRPr lang="en-GB" sz="2800" dirty="0"/>
          </a:p>
          <a:p>
            <a:endParaRPr lang="en-GB" sz="2400" dirty="0"/>
          </a:p>
        </p:txBody>
      </p:sp>
    </p:spTree>
    <p:extLst>
      <p:ext uri="{BB962C8B-B14F-4D97-AF65-F5344CB8AC3E}">
        <p14:creationId xmlns:p14="http://schemas.microsoft.com/office/powerpoint/2010/main" val="2895865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045" y="573380"/>
            <a:ext cx="6018030" cy="2337246"/>
          </a:xfrm>
          <a:ln w="28575"/>
        </p:spPr>
        <p:style>
          <a:lnRef idx="2">
            <a:schemeClr val="accent1"/>
          </a:lnRef>
          <a:fillRef idx="1">
            <a:schemeClr val="lt1"/>
          </a:fillRef>
          <a:effectRef idx="0">
            <a:schemeClr val="accent1"/>
          </a:effectRef>
          <a:fontRef idx="minor">
            <a:schemeClr val="dk1"/>
          </a:fontRef>
        </p:style>
        <p:txBody>
          <a:bodyPr/>
          <a:lstStyle/>
          <a:p>
            <a:r>
              <a:rPr lang="en-GB" dirty="0" smtClean="0"/>
              <a:t>Attic black-figure amphora, c. 510 BCE, </a:t>
            </a:r>
            <a:r>
              <a:rPr lang="en-GB" dirty="0" err="1" smtClean="0"/>
              <a:t>Antimenes</a:t>
            </a:r>
            <a:r>
              <a:rPr lang="en-GB" dirty="0" smtClean="0"/>
              <a:t> painter</a:t>
            </a:r>
          </a:p>
          <a:p>
            <a:r>
              <a:rPr lang="en-GB" dirty="0" smtClean="0"/>
              <a:t>Zeus is flanked by </a:t>
            </a:r>
            <a:r>
              <a:rPr lang="en-GB" dirty="0" err="1" smtClean="0"/>
              <a:t>Eileithyiai</a:t>
            </a:r>
            <a:r>
              <a:rPr lang="en-GB" dirty="0" smtClean="0"/>
              <a:t> (goddesses of childbirth), Hephaestus on the Right</a:t>
            </a:r>
          </a:p>
          <a:p>
            <a:r>
              <a:rPr lang="en-GB" dirty="0" smtClean="0"/>
              <a:t>Athena above Zeus, Metis below.</a:t>
            </a:r>
            <a:endParaRPr lang="en-GB" dirty="0"/>
          </a:p>
        </p:txBody>
      </p:sp>
      <p:pic>
        <p:nvPicPr>
          <p:cNvPr id="4" name="Pictur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56230" y="0"/>
            <a:ext cx="4637566" cy="6884236"/>
          </a:xfrm>
          <a:prstGeom prst="rect">
            <a:avLst/>
          </a:prstGeom>
        </p:spPr>
      </p:pic>
      <p:pic>
        <p:nvPicPr>
          <p:cNvPr id="5" name="Picture 4"/>
          <p:cNvPicPr>
            <a:picLocks noChangeAspect="1"/>
          </p:cNvPicPr>
          <p:nvPr/>
        </p:nvPicPr>
        <p:blipFill rotWithShape="1">
          <a:blip r:embed="rId3"/>
          <a:srcRect l="39160" t="37209" r="40450" b="49271"/>
          <a:stretch/>
        </p:blipFill>
        <p:spPr>
          <a:xfrm>
            <a:off x="1456662" y="3092678"/>
            <a:ext cx="4082901" cy="3606066"/>
          </a:xfrm>
          <a:prstGeom prst="rect">
            <a:avLst/>
          </a:prstGeom>
        </p:spPr>
      </p:pic>
    </p:spTree>
    <p:extLst>
      <p:ext uri="{BB962C8B-B14F-4D97-AF65-F5344CB8AC3E}">
        <p14:creationId xmlns:p14="http://schemas.microsoft.com/office/powerpoint/2010/main" val="4135606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2890" y="2386007"/>
            <a:ext cx="4893059" cy="1786748"/>
          </a:xfrm>
          <a:ln w="38100"/>
        </p:spPr>
        <p:style>
          <a:lnRef idx="2">
            <a:schemeClr val="accent1"/>
          </a:lnRef>
          <a:fillRef idx="1">
            <a:schemeClr val="lt1"/>
          </a:fillRef>
          <a:effectRef idx="0">
            <a:schemeClr val="accent1"/>
          </a:effectRef>
          <a:fontRef idx="minor">
            <a:schemeClr val="dk1"/>
          </a:fontRef>
        </p:style>
        <p:txBody>
          <a:bodyPr/>
          <a:lstStyle/>
          <a:p>
            <a:r>
              <a:rPr lang="en-GB" dirty="0" smtClean="0"/>
              <a:t>Attic, c. 460-50 BCE</a:t>
            </a:r>
          </a:p>
          <a:p>
            <a:r>
              <a:rPr lang="en-GB" dirty="0" smtClean="0"/>
              <a:t>Poseidon, Hephaestus, Zeus and Athena, </a:t>
            </a:r>
            <a:r>
              <a:rPr lang="en-GB" dirty="0" err="1" smtClean="0"/>
              <a:t>Eileithyia</a:t>
            </a:r>
            <a:r>
              <a:rPr lang="en-GB" dirty="0" smtClean="0"/>
              <a:t>, Artemis</a:t>
            </a:r>
          </a:p>
          <a:p>
            <a:r>
              <a:rPr lang="en-GB" dirty="0" smtClean="0"/>
              <a:t>More gods on the other side</a:t>
            </a:r>
            <a:endParaRPr lang="en-GB" dirty="0"/>
          </a:p>
        </p:txBody>
      </p:sp>
      <p:pic>
        <p:nvPicPr>
          <p:cNvPr id="4" name="Picture 3"/>
          <p:cNvPicPr>
            <a:picLocks noChangeAspect="1"/>
          </p:cNvPicPr>
          <p:nvPr/>
        </p:nvPicPr>
        <p:blipFill>
          <a:blip r:embed="rId2"/>
          <a:stretch>
            <a:fillRect/>
          </a:stretch>
        </p:blipFill>
        <p:spPr>
          <a:xfrm>
            <a:off x="6441886" y="0"/>
            <a:ext cx="4964768" cy="6858000"/>
          </a:xfrm>
          <a:prstGeom prst="rect">
            <a:avLst/>
          </a:prstGeom>
        </p:spPr>
      </p:pic>
    </p:spTree>
    <p:extLst>
      <p:ext uri="{BB962C8B-B14F-4D97-AF65-F5344CB8AC3E}">
        <p14:creationId xmlns:p14="http://schemas.microsoft.com/office/powerpoint/2010/main" val="3041734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3246" y="1132412"/>
            <a:ext cx="4127205" cy="1868365"/>
          </a:xfrm>
          <a:ln w="38100"/>
        </p:spPr>
        <p:style>
          <a:lnRef idx="2">
            <a:schemeClr val="accent1"/>
          </a:lnRef>
          <a:fillRef idx="1">
            <a:schemeClr val="lt1"/>
          </a:fillRef>
          <a:effectRef idx="0">
            <a:schemeClr val="accent1"/>
          </a:effectRef>
          <a:fontRef idx="minor">
            <a:schemeClr val="dk1"/>
          </a:fontRef>
        </p:style>
        <p:txBody>
          <a:bodyPr/>
          <a:lstStyle/>
          <a:p>
            <a:r>
              <a:rPr lang="en-GB" dirty="0" smtClean="0"/>
              <a:t>Edge of a black-figure kylix (drinking cup)</a:t>
            </a:r>
          </a:p>
          <a:p>
            <a:r>
              <a:rPr lang="en-GB" dirty="0" smtClean="0"/>
              <a:t>c. 500 BCE	</a:t>
            </a:r>
          </a:p>
          <a:p>
            <a:r>
              <a:rPr lang="en-GB" dirty="0" smtClean="0"/>
              <a:t>Greek text says: ‘Greetings and drink me, yes!’</a:t>
            </a:r>
            <a:endParaRPr lang="en-GB" dirty="0"/>
          </a:p>
        </p:txBody>
      </p:sp>
      <p:pic>
        <p:nvPicPr>
          <p:cNvPr id="4" name="Picture 3"/>
          <p:cNvPicPr>
            <a:picLocks noChangeAspect="1"/>
          </p:cNvPicPr>
          <p:nvPr/>
        </p:nvPicPr>
        <p:blipFill>
          <a:blip r:embed="rId2"/>
          <a:stretch>
            <a:fillRect/>
          </a:stretch>
        </p:blipFill>
        <p:spPr>
          <a:xfrm>
            <a:off x="4688958" y="0"/>
            <a:ext cx="7295745" cy="6858000"/>
          </a:xfrm>
          <a:prstGeom prst="rect">
            <a:avLst/>
          </a:prstGeom>
        </p:spPr>
      </p:pic>
    </p:spTree>
    <p:extLst>
      <p:ext uri="{BB962C8B-B14F-4D97-AF65-F5344CB8AC3E}">
        <p14:creationId xmlns:p14="http://schemas.microsoft.com/office/powerpoint/2010/main" val="1017565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Hephaestus</a:t>
            </a:r>
            <a:endParaRPr lang="en-GB" u="sng" dirty="0"/>
          </a:p>
        </p:txBody>
      </p:sp>
      <p:sp>
        <p:nvSpPr>
          <p:cNvPr id="3" name="Content Placeholder 2"/>
          <p:cNvSpPr>
            <a:spLocks noGrp="1"/>
          </p:cNvSpPr>
          <p:nvPr>
            <p:ph idx="1"/>
          </p:nvPr>
        </p:nvSpPr>
        <p:spPr>
          <a:xfrm>
            <a:off x="373487" y="1825624"/>
            <a:ext cx="6281830" cy="2656223"/>
          </a:xfrm>
        </p:spPr>
        <p:txBody>
          <a:bodyPr>
            <a:normAutofit/>
          </a:bodyPr>
          <a:lstStyle/>
          <a:p>
            <a:pPr>
              <a:buFont typeface="Wingdings" panose="05000000000000000000" pitchFamily="2" charset="2"/>
              <a:buChar char="§"/>
            </a:pPr>
            <a:r>
              <a:rPr lang="en-GB" sz="2400" dirty="0" smtClean="0"/>
              <a:t>God associated with metalwork and craftsmanship.</a:t>
            </a:r>
          </a:p>
          <a:p>
            <a:pPr>
              <a:buFont typeface="Wingdings" panose="05000000000000000000" pitchFamily="2" charset="2"/>
              <a:buChar char="§"/>
            </a:pPr>
            <a:r>
              <a:rPr lang="en-GB" sz="2400" dirty="0" smtClean="0"/>
              <a:t>The only one of</a:t>
            </a:r>
            <a:r>
              <a:rPr lang="en-US" sz="2400" dirty="0" smtClean="0"/>
              <a:t> </a:t>
            </a:r>
            <a:r>
              <a:rPr lang="en-GB" sz="2400" dirty="0" smtClean="0"/>
              <a:t>the Olympians who is represented as physically imperfect.</a:t>
            </a:r>
          </a:p>
          <a:p>
            <a:pPr>
              <a:buFont typeface="Wingdings" panose="05000000000000000000" pitchFamily="2" charset="2"/>
              <a:buChar char="§"/>
            </a:pPr>
            <a:r>
              <a:rPr lang="en-GB" sz="2400" dirty="0" smtClean="0"/>
              <a:t>Married to Aphrodite, but they are an odd couple.</a:t>
            </a:r>
            <a:endParaRPr lang="en-GB" sz="2400" dirty="0"/>
          </a:p>
        </p:txBody>
      </p:sp>
      <p:pic>
        <p:nvPicPr>
          <p:cNvPr id="4" name="Picture 3"/>
          <p:cNvPicPr>
            <a:picLocks noChangeAspect="1"/>
          </p:cNvPicPr>
          <p:nvPr/>
        </p:nvPicPr>
        <p:blipFill rotWithShape="1">
          <a:blip r:embed="rId2"/>
          <a:srcRect b="6435"/>
          <a:stretch/>
        </p:blipFill>
        <p:spPr>
          <a:xfrm>
            <a:off x="6655317" y="318046"/>
            <a:ext cx="4744801" cy="5663032"/>
          </a:xfrm>
          <a:prstGeom prst="rect">
            <a:avLst/>
          </a:prstGeom>
        </p:spPr>
      </p:pic>
    </p:spTree>
    <p:extLst>
      <p:ext uri="{BB962C8B-B14F-4D97-AF65-F5344CB8AC3E}">
        <p14:creationId xmlns:p14="http://schemas.microsoft.com/office/powerpoint/2010/main" val="603924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Hephaestus’ Birth</a:t>
            </a:r>
            <a:endParaRPr lang="en-US" u="sng" dirty="0"/>
          </a:p>
        </p:txBody>
      </p:sp>
      <p:sp>
        <p:nvSpPr>
          <p:cNvPr id="3" name="Content Placeholder 2"/>
          <p:cNvSpPr>
            <a:spLocks noGrp="1"/>
          </p:cNvSpPr>
          <p:nvPr>
            <p:ph idx="1"/>
          </p:nvPr>
        </p:nvSpPr>
        <p:spPr/>
        <p:txBody>
          <a:bodyPr>
            <a:normAutofit/>
          </a:bodyPr>
          <a:lstStyle/>
          <a:p>
            <a:pPr marL="0" indent="0" algn="just">
              <a:buNone/>
            </a:pPr>
            <a:r>
              <a:rPr lang="en-GB" sz="2400" dirty="0"/>
              <a:t>Hera gave birth to Hephaestus without prior intercourse (though Homer describes him as another of her children by Zeus). Zeus threw him down from heaven for coming to the aid of his mother when she was put in chains; for Zeus had suspended Hera from Olympos for sending a storm against Heracles when he was sailing home after capturing Troy. Hephaistos fell to earth on </a:t>
            </a:r>
            <a:r>
              <a:rPr lang="en-GB" sz="2400" dirty="0" err="1"/>
              <a:t>Lemnos</a:t>
            </a:r>
            <a:r>
              <a:rPr lang="en-GB" sz="2400" dirty="0"/>
              <a:t> and was lamed in both his legs, but Thetis came to his rescue. </a:t>
            </a:r>
            <a:endParaRPr lang="en-GB" sz="2400" dirty="0" smtClean="0"/>
          </a:p>
          <a:p>
            <a:pPr marL="0" indent="0" algn="r">
              <a:buNone/>
            </a:pPr>
            <a:r>
              <a:rPr lang="en-GB" sz="2400" dirty="0" err="1" smtClean="0"/>
              <a:t>Apollod</a:t>
            </a:r>
            <a:r>
              <a:rPr lang="en-GB" sz="2400" dirty="0"/>
              <a:t>. </a:t>
            </a:r>
            <a:r>
              <a:rPr lang="en-GB" sz="2400" i="1" dirty="0"/>
              <a:t>Bibl.</a:t>
            </a:r>
            <a:r>
              <a:rPr lang="en-GB" sz="2400" dirty="0"/>
              <a:t> 1.4.5</a:t>
            </a:r>
          </a:p>
          <a:p>
            <a:endParaRPr lang="en-US" sz="2400" dirty="0"/>
          </a:p>
        </p:txBody>
      </p:sp>
    </p:spTree>
    <p:extLst>
      <p:ext uri="{BB962C8B-B14F-4D97-AF65-F5344CB8AC3E}">
        <p14:creationId xmlns:p14="http://schemas.microsoft.com/office/powerpoint/2010/main" val="2850423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Iliad</a:t>
            </a:r>
            <a:r>
              <a:rPr lang="en-US" dirty="0" smtClean="0"/>
              <a:t> 1.585-600</a:t>
            </a:r>
            <a:endParaRPr lang="en-US" i="1" dirty="0"/>
          </a:p>
        </p:txBody>
      </p:sp>
      <p:sp>
        <p:nvSpPr>
          <p:cNvPr id="3" name="Content Placeholder 2"/>
          <p:cNvSpPr>
            <a:spLocks noGrp="1"/>
          </p:cNvSpPr>
          <p:nvPr>
            <p:ph idx="1"/>
          </p:nvPr>
        </p:nvSpPr>
        <p:spPr/>
        <p:txBody>
          <a:bodyPr>
            <a:noAutofit/>
          </a:bodyPr>
          <a:lstStyle/>
          <a:p>
            <a:pPr marL="0" indent="0" algn="just">
              <a:buNone/>
            </a:pPr>
            <a:r>
              <a:rPr lang="en-US" sz="2800" dirty="0"/>
              <a:t>“Be patient, my mother, and endure </a:t>
            </a:r>
            <a:r>
              <a:rPr lang="en-US" sz="2800" dirty="0" smtClean="0"/>
              <a:t>your grief …  </a:t>
            </a:r>
            <a:r>
              <a:rPr lang="en-US" sz="2800" dirty="0"/>
              <a:t>for </a:t>
            </a:r>
            <a:r>
              <a:rPr lang="en-US" sz="2800" dirty="0" smtClean="0"/>
              <a:t>Zeus is a bad enemy to have. </a:t>
            </a:r>
            <a:r>
              <a:rPr lang="en-US" sz="2800" dirty="0"/>
              <a:t>On a time before this, when I was </a:t>
            </a:r>
            <a:r>
              <a:rPr lang="en-US" sz="2800" dirty="0" smtClean="0"/>
              <a:t>trying to </a:t>
            </a:r>
            <a:r>
              <a:rPr lang="en-US" sz="2800" dirty="0"/>
              <a:t>save you</a:t>
            </a:r>
            <a:r>
              <a:rPr lang="en-US" sz="2800" dirty="0" smtClean="0"/>
              <a:t>, he grabbed </a:t>
            </a:r>
            <a:r>
              <a:rPr lang="en-US" sz="2800" dirty="0"/>
              <a:t>me by the foot and hurled me from the </a:t>
            </a:r>
            <a:r>
              <a:rPr lang="en-US" sz="2800" dirty="0" smtClean="0"/>
              <a:t>heavens; </a:t>
            </a:r>
            <a:r>
              <a:rPr lang="en-US" sz="2800" dirty="0"/>
              <a:t>the whole day long I </a:t>
            </a:r>
            <a:r>
              <a:rPr lang="en-US" sz="2800" dirty="0" smtClean="0"/>
              <a:t>fell downwards, </a:t>
            </a:r>
            <a:r>
              <a:rPr lang="en-US" sz="2800" dirty="0"/>
              <a:t>and at sunset </a:t>
            </a:r>
            <a:r>
              <a:rPr lang="en-US" sz="2800" dirty="0" smtClean="0"/>
              <a:t>I landed in </a:t>
            </a:r>
            <a:r>
              <a:rPr lang="en-US" sz="2800" dirty="0"/>
              <a:t>Lemnos, and </a:t>
            </a:r>
            <a:r>
              <a:rPr lang="en-US" sz="2800" dirty="0" smtClean="0"/>
              <a:t>I was near to death. </a:t>
            </a:r>
            <a:r>
              <a:rPr lang="en-US" sz="2800" dirty="0"/>
              <a:t>There the </a:t>
            </a:r>
            <a:r>
              <a:rPr lang="en-US" sz="2800" dirty="0" smtClean="0"/>
              <a:t>local folk </a:t>
            </a:r>
            <a:r>
              <a:rPr lang="en-US" sz="2800" dirty="0"/>
              <a:t>quickly tended me for my fall.” So he spoke, and the goddess, white-armed Hera, smiled</a:t>
            </a:r>
            <a:r>
              <a:rPr lang="en-US" sz="2800" dirty="0" smtClean="0"/>
              <a:t>, </a:t>
            </a:r>
            <a:r>
              <a:rPr lang="en-US" sz="2800" dirty="0"/>
              <a:t>and smiling took in her hand the cup from her son. Then he poured wine for all the other gods from left to right, drawing forth sweet nectar from the bowl. And unquenchable laughter arose among the blessed gods, as they saw Hephaestus puffing through the palace. </a:t>
            </a:r>
          </a:p>
        </p:txBody>
      </p:sp>
    </p:spTree>
    <p:extLst>
      <p:ext uri="{BB962C8B-B14F-4D97-AF65-F5344CB8AC3E}">
        <p14:creationId xmlns:p14="http://schemas.microsoft.com/office/powerpoint/2010/main" val="90488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Lame One</a:t>
            </a:r>
            <a:endParaRPr lang="en-US" dirty="0"/>
          </a:p>
        </p:txBody>
      </p:sp>
      <p:sp>
        <p:nvSpPr>
          <p:cNvPr id="3" name="Content Placeholder 2"/>
          <p:cNvSpPr>
            <a:spLocks noGrp="1"/>
          </p:cNvSpPr>
          <p:nvPr>
            <p:ph idx="1"/>
          </p:nvPr>
        </p:nvSpPr>
        <p:spPr>
          <a:xfrm>
            <a:off x="321355" y="1855161"/>
            <a:ext cx="6002172" cy="4351338"/>
          </a:xfrm>
        </p:spPr>
        <p:txBody>
          <a:bodyPr>
            <a:normAutofit/>
          </a:bodyPr>
          <a:lstStyle/>
          <a:p>
            <a:pPr>
              <a:buFont typeface="Wingdings" panose="05000000000000000000" pitchFamily="2" charset="2"/>
              <a:buChar char="§"/>
            </a:pPr>
            <a:r>
              <a:rPr lang="en-US" sz="2400" dirty="0" smtClean="0"/>
              <a:t>Rather than depict the story, artists represent the result: Hephaestus is depicted as </a:t>
            </a:r>
            <a:r>
              <a:rPr lang="en-US" sz="2400" dirty="0" smtClean="0"/>
              <a:t>being lame. </a:t>
            </a:r>
          </a:p>
          <a:p>
            <a:pPr>
              <a:buFont typeface="Wingdings" panose="05000000000000000000" pitchFamily="2" charset="2"/>
              <a:buChar char="§"/>
            </a:pPr>
            <a:r>
              <a:rPr lang="en-US" sz="2400" dirty="0" smtClean="0"/>
              <a:t>This is sometimes represented by his feet being backward.</a:t>
            </a:r>
          </a:p>
          <a:p>
            <a:pPr>
              <a:buFont typeface="Wingdings" panose="05000000000000000000" pitchFamily="2" charset="2"/>
              <a:buChar char="§"/>
            </a:pPr>
            <a:r>
              <a:rPr lang="en-US" sz="2400" dirty="0" smtClean="0"/>
              <a:t>Frequently represented seated</a:t>
            </a:r>
          </a:p>
          <a:p>
            <a:endParaRPr lang="en-US" sz="2400" dirty="0"/>
          </a:p>
          <a:p>
            <a:pPr marL="0" indent="0">
              <a:buNone/>
            </a:pPr>
            <a:r>
              <a:rPr lang="en-US" sz="2400" dirty="0" smtClean="0"/>
              <a:t>(Black-figure hydria c. 530 BCE)</a:t>
            </a:r>
            <a:endParaRPr lang="en-US" sz="2400" dirty="0"/>
          </a:p>
        </p:txBody>
      </p:sp>
      <p:pic>
        <p:nvPicPr>
          <p:cNvPr id="4" name="Picture 3"/>
          <p:cNvPicPr>
            <a:picLocks noChangeAspect="1"/>
          </p:cNvPicPr>
          <p:nvPr/>
        </p:nvPicPr>
        <p:blipFill rotWithShape="1">
          <a:blip r:embed="rId2"/>
          <a:srcRect l="31123" b="6881"/>
          <a:stretch/>
        </p:blipFill>
        <p:spPr>
          <a:xfrm>
            <a:off x="6490952" y="1537897"/>
            <a:ext cx="5509077" cy="4384166"/>
          </a:xfrm>
          <a:prstGeom prst="rect">
            <a:avLst/>
          </a:prstGeom>
        </p:spPr>
      </p:pic>
    </p:spTree>
    <p:extLst>
      <p:ext uri="{BB962C8B-B14F-4D97-AF65-F5344CB8AC3E}">
        <p14:creationId xmlns:p14="http://schemas.microsoft.com/office/powerpoint/2010/main" val="3186194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GB" sz="2800" dirty="0" smtClean="0"/>
              <a:t>Gods feature in many varied types of art, because of their mythical prevalence and their religious importance.</a:t>
            </a:r>
          </a:p>
          <a:p>
            <a:pPr>
              <a:buFont typeface="Wingdings" panose="05000000000000000000" pitchFamily="2" charset="2"/>
              <a:buChar char="Ø"/>
            </a:pPr>
            <a:endParaRPr lang="en-GB" sz="2800" dirty="0"/>
          </a:p>
          <a:p>
            <a:pPr>
              <a:buFont typeface="Wingdings" panose="05000000000000000000" pitchFamily="2" charset="2"/>
              <a:buChar char="Ø"/>
            </a:pPr>
            <a:r>
              <a:rPr lang="en-GB" sz="2800" dirty="0" smtClean="0"/>
              <a:t>Gods can be recognised either through their appearance, their attributes, or by being associated with a particular story.</a:t>
            </a:r>
            <a:endParaRPr lang="en-GB" sz="2800" dirty="0"/>
          </a:p>
        </p:txBody>
      </p:sp>
      <p:sp>
        <p:nvSpPr>
          <p:cNvPr id="4" name="TextBox 3"/>
          <p:cNvSpPr txBox="1"/>
          <p:nvPr/>
        </p:nvSpPr>
        <p:spPr>
          <a:xfrm>
            <a:off x="1097280" y="4816698"/>
            <a:ext cx="9489154" cy="646331"/>
          </a:xfrm>
          <a:prstGeom prst="rect">
            <a:avLst/>
          </a:prstGeom>
          <a:ln w="3810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3600" dirty="0" smtClean="0"/>
              <a:t>Online resource: </a:t>
            </a:r>
            <a:r>
              <a:rPr lang="en-GB" sz="3600" dirty="0" smtClean="0">
                <a:hlinkClick r:id="rId2"/>
              </a:rPr>
              <a:t>www.theoi.com</a:t>
            </a:r>
            <a:endParaRPr lang="en-GB" sz="3600" dirty="0" smtClean="0"/>
          </a:p>
        </p:txBody>
      </p:sp>
    </p:spTree>
    <p:extLst>
      <p:ext uri="{BB962C8B-B14F-4D97-AF65-F5344CB8AC3E}">
        <p14:creationId xmlns:p14="http://schemas.microsoft.com/office/powerpoint/2010/main" val="72997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184</TotalTime>
  <Words>1519</Words>
  <Application>Microsoft Office PowerPoint</Application>
  <PresentationFormat>Widescreen</PresentationFormat>
  <Paragraphs>107</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Calibri</vt:lpstr>
      <vt:lpstr>Calibri Light</vt:lpstr>
      <vt:lpstr>Wingdings</vt:lpstr>
      <vt:lpstr>Retrospect</vt:lpstr>
      <vt:lpstr>Gods and monsters</vt:lpstr>
      <vt:lpstr>Greek myth: a timeline</vt:lpstr>
      <vt:lpstr>The Gods in Art</vt:lpstr>
      <vt:lpstr>Aphrodite (Venus)</vt:lpstr>
      <vt:lpstr>Aphrodite (Venus)</vt:lpstr>
      <vt:lpstr>Apollo</vt:lpstr>
      <vt:lpstr>Apollo</vt:lpstr>
      <vt:lpstr>Gods and their attributes</vt:lpstr>
      <vt:lpstr>Sacred Statues</vt:lpstr>
      <vt:lpstr>Athena Parthenos</vt:lpstr>
      <vt:lpstr>PowerPoint Presentation</vt:lpstr>
      <vt:lpstr>Zeus at Olympia</vt:lpstr>
      <vt:lpstr>PowerPoint Presentation</vt:lpstr>
      <vt:lpstr>Temple of Zeus at Olympia</vt:lpstr>
      <vt:lpstr>P</vt:lpstr>
      <vt:lpstr>East Pediment</vt:lpstr>
      <vt:lpstr>West Pediment</vt:lpstr>
      <vt:lpstr>Depicting the gods: challenges</vt:lpstr>
      <vt:lpstr>Birth of Athena</vt:lpstr>
      <vt:lpstr>PowerPoint Presentation</vt:lpstr>
      <vt:lpstr>PowerPoint Presentation</vt:lpstr>
      <vt:lpstr>PowerPoint Presentation</vt:lpstr>
      <vt:lpstr>PowerPoint Presentation</vt:lpstr>
      <vt:lpstr>Hephaestus</vt:lpstr>
      <vt:lpstr>Hephaestus’ Birth</vt:lpstr>
      <vt:lpstr>Iliad 1.585-600</vt:lpstr>
      <vt:lpstr>The Lame One</vt:lpstr>
      <vt:lpstr>Summary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Gods, monsters and heroes</dc:title>
  <dc:creator>Catherine Goode</dc:creator>
  <cp:lastModifiedBy>Catherine Goode</cp:lastModifiedBy>
  <cp:revision>23</cp:revision>
  <dcterms:created xsi:type="dcterms:W3CDTF">2017-02-03T14:02:22Z</dcterms:created>
  <dcterms:modified xsi:type="dcterms:W3CDTF">2017-02-06T15:20:05Z</dcterms:modified>
</cp:coreProperties>
</file>