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5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10" y="3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C80E76-34DA-4A23-ACA7-A7B0A0480BD0}" type="datetimeFigureOut">
              <a:rPr lang="en-GB" smtClean="0"/>
              <a:t>04/05/2017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674600-BB7D-45C0-9B99-C65C4CA78E26}" type="slidenum">
              <a:rPr lang="en-GB" smtClean="0"/>
              <a:t>‹#›</a:t>
            </a:fld>
            <a:endParaRPr lang="en-GB"/>
          </a:p>
        </p:txBody>
      </p:sp>
    </p:spTree>
    <p:extLst>
      <p:ext uri="{BB962C8B-B14F-4D97-AF65-F5344CB8AC3E}">
        <p14:creationId xmlns:p14="http://schemas.microsoft.com/office/powerpoint/2010/main" val="150114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Scalability: </a:t>
            </a:r>
            <a:r>
              <a:rPr lang="en-GB" dirty="0" smtClean="0"/>
              <a:t>the load-balancing solution receives a client request for an application and divides the load among the  servers running this application. Based on business requirements, start with a few servers and set up a load-balancing environment for them. As business grows and the load on your existing servers increases, you can seamlessly add more servers to the solution. The load balancer will include these new servers into the load-balancing calculation and start sharing the load with them. This approach allows high scalability because a large number of servers can be added to the solution without any outage.</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Increased Capacity: </a:t>
            </a:r>
            <a:r>
              <a:rPr lang="en-GB" dirty="0" smtClean="0"/>
              <a:t>Server load balancing enables you to increase the capacity of your application so it can deal with peak load from the client. Typically, an application server can support only a limited number of connections from the client. A load-balancing solution helps you build an infrastructure that can scale out and support a greater number of connections; hence it provides increased capacity for your business applications. This increase in capacity can be done seamlessly by adding more servers in the solution.</a:t>
            </a:r>
          </a:p>
          <a:p>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6</a:t>
            </a:fld>
            <a:endParaRPr lang="en-GB"/>
          </a:p>
        </p:txBody>
      </p:sp>
    </p:spTree>
    <p:extLst>
      <p:ext uri="{BB962C8B-B14F-4D97-AF65-F5344CB8AC3E}">
        <p14:creationId xmlns:p14="http://schemas.microsoft.com/office/powerpoint/2010/main" val="323911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Security:</a:t>
            </a:r>
            <a:r>
              <a:rPr lang="en-GB" dirty="0" smtClean="0"/>
              <a:t> </a:t>
            </a:r>
            <a:r>
              <a:rPr lang="en-GB" sz="1200" dirty="0" smtClean="0"/>
              <a:t>Load balancers can also perform IP and TCP normalization, which protects against a variety of network attacks by performing general security checks, within IP and TCP headers.</a:t>
            </a:r>
          </a:p>
          <a:p>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7</a:t>
            </a:fld>
            <a:endParaRPr lang="en-GB"/>
          </a:p>
        </p:txBody>
      </p:sp>
    </p:spTree>
    <p:extLst>
      <p:ext uri="{BB962C8B-B14F-4D97-AF65-F5344CB8AC3E}">
        <p14:creationId xmlns:p14="http://schemas.microsoft.com/office/powerpoint/2010/main" val="3951640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IOS SLB feature is a Cisco IOS-based solution that provides load balancing for a variety of</a:t>
            </a:r>
          </a:p>
          <a:p>
            <a:r>
              <a:rPr lang="en-GB" sz="1200" b="0" i="0" u="none" strike="noStrike" kern="1200" baseline="0" dirty="0" smtClean="0">
                <a:solidFill>
                  <a:schemeClr val="tx1"/>
                </a:solidFill>
                <a:latin typeface="+mn-lt"/>
                <a:ea typeface="+mn-ea"/>
                <a:cs typeface="+mn-cs"/>
              </a:rPr>
              <a:t>networked devices and services, such as servers, firewalls, web cache, and so on. It shares the same</a:t>
            </a:r>
          </a:p>
          <a:p>
            <a:r>
              <a:rPr lang="en-GB" sz="1200" b="0" i="0" u="none" strike="noStrike" kern="1200" baseline="0" dirty="0" smtClean="0">
                <a:solidFill>
                  <a:schemeClr val="tx1"/>
                </a:solidFill>
                <a:latin typeface="+mn-lt"/>
                <a:ea typeface="+mn-ea"/>
                <a:cs typeface="+mn-cs"/>
              </a:rPr>
              <a:t>software code base as Cisco IOS and has all the software feature set of Cisco IOS software. It</a:t>
            </a:r>
          </a:p>
          <a:p>
            <a:r>
              <a:rPr lang="en-GB" sz="1200" b="0" i="0" u="none" strike="noStrike" kern="1200" baseline="0" dirty="0" smtClean="0">
                <a:solidFill>
                  <a:schemeClr val="tx1"/>
                </a:solidFill>
                <a:latin typeface="+mn-lt"/>
                <a:ea typeface="+mn-ea"/>
                <a:cs typeface="+mn-cs"/>
              </a:rPr>
              <a:t>supports advanced load-balancing algorithms such as weighted round-robin and weighted-least</a:t>
            </a:r>
          </a:p>
          <a:p>
            <a:r>
              <a:rPr lang="en-GB" sz="1200" b="0" i="0" u="none" strike="noStrike" kern="1200" baseline="0" dirty="0" smtClean="0">
                <a:solidFill>
                  <a:schemeClr val="tx1"/>
                </a:solidFill>
                <a:latin typeface="+mn-lt"/>
                <a:ea typeface="+mn-ea"/>
                <a:cs typeface="+mn-cs"/>
              </a:rPr>
              <a:t>connections. It is recommended for customers desiring complete integration of SLB technology into</a:t>
            </a:r>
          </a:p>
          <a:p>
            <a:r>
              <a:rPr lang="en-GB" sz="1200" b="0" i="0" u="none" strike="noStrike" kern="1200" baseline="0" dirty="0" smtClean="0">
                <a:solidFill>
                  <a:schemeClr val="tx1"/>
                </a:solidFill>
                <a:latin typeface="+mn-lt"/>
                <a:ea typeface="+mn-ea"/>
                <a:cs typeface="+mn-cs"/>
              </a:rPr>
              <a:t>traditional Cisco switches and routers.</a:t>
            </a:r>
          </a:p>
          <a:p>
            <a:r>
              <a:rPr lang="en-GB" sz="1200" b="0" i="0" u="none" strike="noStrike" kern="1200" baseline="0" dirty="0" smtClean="0">
                <a:solidFill>
                  <a:schemeClr val="tx1"/>
                </a:solidFill>
                <a:latin typeface="+mn-lt"/>
                <a:ea typeface="+mn-ea"/>
                <a:cs typeface="+mn-cs"/>
              </a:rPr>
              <a:t>The Cisco Application Control Engine (ACE) is also known as an application switch, a server load</a:t>
            </a:r>
          </a:p>
          <a:p>
            <a:r>
              <a:rPr lang="en-GB" sz="1200" b="0" i="0" u="none" strike="noStrike" kern="1200" baseline="0" dirty="0" smtClean="0">
                <a:solidFill>
                  <a:schemeClr val="tx1"/>
                </a:solidFill>
                <a:latin typeface="+mn-lt"/>
                <a:ea typeface="+mn-ea"/>
                <a:cs typeface="+mn-cs"/>
              </a:rPr>
              <a:t>balancer, or a content switch. ACE provides load balancing and content-switching functions with</a:t>
            </a:r>
          </a:p>
          <a:p>
            <a:r>
              <a:rPr lang="en-GB" sz="1200" b="0" i="0" u="none" strike="noStrike" kern="1200" baseline="0" dirty="0" smtClean="0">
                <a:solidFill>
                  <a:schemeClr val="tx1"/>
                </a:solidFill>
                <a:latin typeface="+mn-lt"/>
                <a:ea typeface="+mn-ea"/>
                <a:cs typeface="+mn-cs"/>
              </a:rPr>
              <a:t>granular traffic control based on customizable Layer 4 through 7 rules. Cisco ACE can natively load</a:t>
            </a:r>
          </a:p>
          <a:p>
            <a:r>
              <a:rPr lang="en-GB" sz="1200" b="0" i="0" u="none" strike="noStrike" kern="1200" baseline="0" dirty="0" smtClean="0">
                <a:solidFill>
                  <a:schemeClr val="tx1"/>
                </a:solidFill>
                <a:latin typeface="+mn-lt"/>
                <a:ea typeface="+mn-ea"/>
                <a:cs typeface="+mn-cs"/>
              </a:rPr>
              <a:t>balance many applications. It also has generic protocol-parsing capabilities that enable the</a:t>
            </a:r>
          </a:p>
          <a:p>
            <a:r>
              <a:rPr lang="en-GB" sz="1200" b="0" i="0" u="none" strike="noStrike" kern="1200" baseline="0" dirty="0" smtClean="0">
                <a:solidFill>
                  <a:schemeClr val="tx1"/>
                </a:solidFill>
                <a:latin typeface="+mn-lt"/>
                <a:ea typeface="+mn-ea"/>
                <a:cs typeface="+mn-cs"/>
              </a:rPr>
              <a:t>configuration of application switching and persistence policies based on any information in the traffic</a:t>
            </a:r>
          </a:p>
          <a:p>
            <a:r>
              <a:rPr lang="en-GB" sz="1200" b="0" i="0" u="none" strike="noStrike" kern="1200" baseline="0" dirty="0" smtClean="0">
                <a:solidFill>
                  <a:schemeClr val="tx1"/>
                </a:solidFill>
                <a:latin typeface="+mn-lt"/>
                <a:ea typeface="+mn-ea"/>
                <a:cs typeface="+mn-cs"/>
              </a:rPr>
              <a:t>payload for custom and packaged applications without requiring any programming.</a:t>
            </a:r>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10</a:t>
            </a:fld>
            <a:endParaRPr lang="en-GB"/>
          </a:p>
        </p:txBody>
      </p:sp>
    </p:spTree>
    <p:extLst>
      <p:ext uri="{BB962C8B-B14F-4D97-AF65-F5344CB8AC3E}">
        <p14:creationId xmlns:p14="http://schemas.microsoft.com/office/powerpoint/2010/main" val="2088546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Acknowledgement:</a:t>
            </a:r>
          </a:p>
          <a:p>
            <a:r>
              <a:rPr lang="en-GB" dirty="0" smtClean="0"/>
              <a:t>http://citeseerx.ist.psu.edu/viewdoc/download?doi=10.1.1.116.6367&amp;rep=rep1&amp;type=pdf</a:t>
            </a:r>
            <a:endParaRPr lang="en-GB" dirty="0"/>
          </a:p>
        </p:txBody>
      </p:sp>
      <p:sp>
        <p:nvSpPr>
          <p:cNvPr id="4" name="Slide Number Placeholder 3"/>
          <p:cNvSpPr>
            <a:spLocks noGrp="1"/>
          </p:cNvSpPr>
          <p:nvPr>
            <p:ph type="sldNum" sz="quarter" idx="10"/>
          </p:nvPr>
        </p:nvSpPr>
        <p:spPr/>
        <p:txBody>
          <a:bodyPr/>
          <a:lstStyle/>
          <a:p>
            <a:fld id="{71674600-BB7D-45C0-9B99-C65C4CA78E26}" type="slidenum">
              <a:rPr lang="en-GB" smtClean="0"/>
              <a:t>11</a:t>
            </a:fld>
            <a:endParaRPr lang="en-GB"/>
          </a:p>
        </p:txBody>
      </p:sp>
    </p:spTree>
    <p:extLst>
      <p:ext uri="{BB962C8B-B14F-4D97-AF65-F5344CB8AC3E}">
        <p14:creationId xmlns:p14="http://schemas.microsoft.com/office/powerpoint/2010/main" val="266715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A23DD01-70D1-4405-8672-23E5254E1217}" type="datetimeFigureOut">
              <a:rPr lang="en-GB" smtClean="0"/>
              <a:t>04/05/2017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875269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23DD01-70D1-4405-8672-23E5254E1217}" type="datetimeFigureOut">
              <a:rPr lang="en-GB" smtClean="0"/>
              <a:t>04/05/2017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2097000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23DD01-70D1-4405-8672-23E5254E1217}" type="datetimeFigureOut">
              <a:rPr lang="en-GB" smtClean="0"/>
              <a:t>04/05/2017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1991226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A23DD01-70D1-4405-8672-23E5254E1217}" type="datetimeFigureOut">
              <a:rPr lang="en-GB" smtClean="0"/>
              <a:t>04/05/2017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778749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A23DD01-70D1-4405-8672-23E5254E1217}" type="datetimeFigureOut">
              <a:rPr lang="en-GB" smtClean="0"/>
              <a:t>04/05/2017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7521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A23DD01-70D1-4405-8672-23E5254E1217}" type="datetimeFigureOut">
              <a:rPr lang="en-GB" smtClean="0"/>
              <a:t>04/05/2017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758478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23DD01-70D1-4405-8672-23E5254E1217}" type="datetimeFigureOut">
              <a:rPr lang="en-GB" smtClean="0"/>
              <a:t>04/05/2017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1571390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23DD01-70D1-4405-8672-23E5254E1217}" type="datetimeFigureOut">
              <a:rPr lang="en-GB" smtClean="0"/>
              <a:t>04/05/2017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2178553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23DD01-70D1-4405-8672-23E5254E1217}" type="datetimeFigureOut">
              <a:rPr lang="en-GB" smtClean="0"/>
              <a:t>04/05/2017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42911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23DD01-70D1-4405-8672-23E5254E1217}" type="datetimeFigureOut">
              <a:rPr lang="en-GB" smtClean="0"/>
              <a:t>04/05/2017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2465502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23DD01-70D1-4405-8672-23E5254E1217}" type="datetimeFigureOut">
              <a:rPr lang="en-GB" smtClean="0"/>
              <a:t>04/05/2017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FB0043-6929-4635-9ACB-6A81909596F2}" type="slidenum">
              <a:rPr lang="en-GB" smtClean="0"/>
              <a:t>‹#›</a:t>
            </a:fld>
            <a:endParaRPr lang="en-GB"/>
          </a:p>
        </p:txBody>
      </p:sp>
    </p:spTree>
    <p:extLst>
      <p:ext uri="{BB962C8B-B14F-4D97-AF65-F5344CB8AC3E}">
        <p14:creationId xmlns:p14="http://schemas.microsoft.com/office/powerpoint/2010/main" val="1301434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23DD01-70D1-4405-8672-23E5254E1217}" type="datetimeFigureOut">
              <a:rPr lang="en-GB" smtClean="0"/>
              <a:t>04/05/2017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FB0043-6929-4635-9ACB-6A81909596F2}" type="slidenum">
              <a:rPr lang="en-GB" smtClean="0"/>
              <a:t>‹#›</a:t>
            </a:fld>
            <a:endParaRPr lang="en-GB"/>
          </a:p>
        </p:txBody>
      </p:sp>
    </p:spTree>
    <p:extLst>
      <p:ext uri="{BB962C8B-B14F-4D97-AF65-F5344CB8AC3E}">
        <p14:creationId xmlns:p14="http://schemas.microsoft.com/office/powerpoint/2010/main" val="4263004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slide" Target="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err="1" smtClean="0"/>
              <a:t>Center</a:t>
            </a:r>
            <a:r>
              <a:rPr lang="en-GB" dirty="0" smtClean="0"/>
              <a:t> Technologies</a:t>
            </a:r>
            <a:endParaRPr lang="en-GB" dirty="0"/>
          </a:p>
        </p:txBody>
      </p:sp>
      <p:sp>
        <p:nvSpPr>
          <p:cNvPr id="3" name="Subtitle 2"/>
          <p:cNvSpPr>
            <a:spLocks noGrp="1"/>
          </p:cNvSpPr>
          <p:nvPr>
            <p:ph type="subTitle" idx="1"/>
          </p:nvPr>
        </p:nvSpPr>
        <p:spPr/>
        <p:txBody>
          <a:bodyPr/>
          <a:lstStyle/>
          <a:p>
            <a:r>
              <a:rPr lang="en-GB" dirty="0" smtClean="0"/>
              <a:t>Server Load Balancing</a:t>
            </a:r>
            <a:endParaRPr lang="en-GB" dirty="0"/>
          </a:p>
        </p:txBody>
      </p:sp>
    </p:spTree>
    <p:extLst>
      <p:ext uri="{BB962C8B-B14F-4D97-AF65-F5344CB8AC3E}">
        <p14:creationId xmlns:p14="http://schemas.microsoft.com/office/powerpoint/2010/main" val="37063242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load balancer</a:t>
            </a:r>
            <a:endParaRPr lang="en-GB" dirty="0"/>
          </a:p>
        </p:txBody>
      </p:sp>
      <p:sp>
        <p:nvSpPr>
          <p:cNvPr id="3" name="Content Placeholder 2"/>
          <p:cNvSpPr>
            <a:spLocks noGrp="1"/>
          </p:cNvSpPr>
          <p:nvPr>
            <p:ph idx="1"/>
          </p:nvPr>
        </p:nvSpPr>
        <p:spPr>
          <a:xfrm>
            <a:off x="457200" y="1600201"/>
            <a:ext cx="8229600" cy="4637111"/>
          </a:xfrm>
        </p:spPr>
        <p:txBody>
          <a:bodyPr>
            <a:noAutofit/>
          </a:bodyPr>
          <a:lstStyle/>
          <a:p>
            <a:pPr algn="just"/>
            <a:r>
              <a:rPr lang="en-GB" sz="2400" dirty="0" smtClean="0"/>
              <a:t>Data </a:t>
            </a:r>
            <a:r>
              <a:rPr lang="en-GB" sz="2400" dirty="0" err="1" smtClean="0"/>
              <a:t>centers</a:t>
            </a:r>
            <a:r>
              <a:rPr lang="en-GB" sz="2400" dirty="0" smtClean="0"/>
              <a:t> host business application in centralized place</a:t>
            </a:r>
          </a:p>
          <a:p>
            <a:pPr algn="just"/>
            <a:r>
              <a:rPr lang="en-GB" sz="2400" dirty="0" smtClean="0"/>
              <a:t>Server provide service to finite number of clients based on computing power, memory size &amp; application limits</a:t>
            </a:r>
          </a:p>
          <a:p>
            <a:pPr algn="just"/>
            <a:r>
              <a:rPr lang="en-GB" sz="2400" dirty="0" smtClean="0"/>
              <a:t>As demand </a:t>
            </a:r>
            <a:r>
              <a:rPr lang="en-GB" sz="2400" dirty="0"/>
              <a:t>for an application increases, more clients want to connect to the server. </a:t>
            </a:r>
            <a:endParaRPr lang="en-GB" sz="2400" dirty="0" smtClean="0"/>
          </a:p>
          <a:p>
            <a:pPr algn="just"/>
            <a:r>
              <a:rPr lang="en-GB" sz="2400" dirty="0" smtClean="0"/>
              <a:t>This can be addressed by </a:t>
            </a:r>
          </a:p>
          <a:p>
            <a:pPr lvl="1" algn="just"/>
            <a:r>
              <a:rPr lang="en-GB" sz="2000" dirty="0" smtClean="0">
                <a:solidFill>
                  <a:srgbClr val="FF0000"/>
                </a:solidFill>
              </a:rPr>
              <a:t>scaling </a:t>
            </a:r>
            <a:r>
              <a:rPr lang="en-GB" sz="2000" dirty="0">
                <a:solidFill>
                  <a:srgbClr val="FF0000"/>
                </a:solidFill>
              </a:rPr>
              <a:t>up the server resources, such as adding more CPU and </a:t>
            </a:r>
            <a:r>
              <a:rPr lang="en-GB" sz="2000" dirty="0" smtClean="0">
                <a:solidFill>
                  <a:srgbClr val="FF0000"/>
                </a:solidFill>
              </a:rPr>
              <a:t>memory</a:t>
            </a:r>
          </a:p>
          <a:p>
            <a:pPr lvl="1" algn="just"/>
            <a:r>
              <a:rPr lang="en-GB" sz="2000" dirty="0" smtClean="0">
                <a:solidFill>
                  <a:srgbClr val="FF0000"/>
                </a:solidFill>
              </a:rPr>
              <a:t>scale </a:t>
            </a:r>
            <a:r>
              <a:rPr lang="en-GB" sz="2000" dirty="0">
                <a:solidFill>
                  <a:srgbClr val="FF0000"/>
                </a:solidFill>
              </a:rPr>
              <a:t>out by adding </a:t>
            </a:r>
            <a:r>
              <a:rPr lang="en-GB" sz="2000" dirty="0" smtClean="0">
                <a:solidFill>
                  <a:srgbClr val="FF0000"/>
                </a:solidFill>
              </a:rPr>
              <a:t>another server with the same application(flexible solution)</a:t>
            </a:r>
          </a:p>
          <a:p>
            <a:pPr marL="0" indent="0" algn="just">
              <a:buNone/>
            </a:pPr>
            <a:r>
              <a:rPr lang="en-GB" sz="2400" dirty="0" smtClean="0"/>
              <a:t>When you scale out and add new servers, a server load-balancing solution </a:t>
            </a:r>
            <a:r>
              <a:rPr lang="en-GB" sz="2400" dirty="0"/>
              <a:t>is required to distribute the client load between these </a:t>
            </a:r>
            <a:r>
              <a:rPr lang="en-GB" sz="2400" dirty="0" smtClean="0"/>
              <a:t>servers.</a:t>
            </a:r>
          </a:p>
          <a:p>
            <a:pPr algn="just"/>
            <a:endParaRPr lang="en-GB" sz="2000" dirty="0"/>
          </a:p>
        </p:txBody>
      </p:sp>
    </p:spTree>
    <p:extLst>
      <p:ext uri="{BB962C8B-B14F-4D97-AF65-F5344CB8AC3E}">
        <p14:creationId xmlns:p14="http://schemas.microsoft.com/office/powerpoint/2010/main" val="37945830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Server Load Balancing?</a:t>
            </a:r>
            <a:endParaRPr lang="en-GB" dirty="0"/>
          </a:p>
        </p:txBody>
      </p:sp>
      <p:sp>
        <p:nvSpPr>
          <p:cNvPr id="3" name="Content Placeholder 2"/>
          <p:cNvSpPr>
            <a:spLocks noGrp="1"/>
          </p:cNvSpPr>
          <p:nvPr>
            <p:ph idx="1"/>
          </p:nvPr>
        </p:nvSpPr>
        <p:spPr/>
        <p:txBody>
          <a:bodyPr>
            <a:noAutofit/>
          </a:bodyPr>
          <a:lstStyle/>
          <a:p>
            <a:pPr algn="just"/>
            <a:r>
              <a:rPr lang="en-GB" sz="2800" dirty="0"/>
              <a:t>Server load balancing means to spread the workload among the servers hosting the same </a:t>
            </a:r>
            <a:r>
              <a:rPr lang="en-GB" sz="2800" dirty="0" smtClean="0"/>
              <a:t>application content</a:t>
            </a:r>
            <a:r>
              <a:rPr lang="en-GB" sz="2800" dirty="0"/>
              <a:t>. </a:t>
            </a:r>
            <a:endParaRPr lang="en-GB" sz="2800" dirty="0" smtClean="0"/>
          </a:p>
          <a:p>
            <a:pPr algn="just"/>
            <a:r>
              <a:rPr lang="en-GB" sz="2800" dirty="0" smtClean="0"/>
              <a:t>Server </a:t>
            </a:r>
            <a:r>
              <a:rPr lang="en-GB" sz="2800" dirty="0"/>
              <a:t>Load Balancer (SLB) is a device that performs the load-balancing function. </a:t>
            </a:r>
            <a:endParaRPr lang="en-GB" sz="2800" dirty="0" smtClean="0"/>
          </a:p>
          <a:p>
            <a:pPr algn="just"/>
            <a:r>
              <a:rPr lang="en-GB" sz="2800" dirty="0" smtClean="0"/>
              <a:t>A load balancer </a:t>
            </a:r>
            <a:r>
              <a:rPr lang="en-GB" sz="2800" dirty="0"/>
              <a:t>receives the client request, </a:t>
            </a:r>
            <a:r>
              <a:rPr lang="en-GB" sz="2800" dirty="0" smtClean="0"/>
              <a:t>analyses </a:t>
            </a:r>
            <a:r>
              <a:rPr lang="en-GB" sz="2800" dirty="0"/>
              <a:t>the information in the request, and based on the </a:t>
            </a:r>
            <a:r>
              <a:rPr lang="en-GB" sz="2800" dirty="0" smtClean="0"/>
              <a:t>load balancing algorithm</a:t>
            </a:r>
            <a:r>
              <a:rPr lang="en-GB" sz="2800" dirty="0"/>
              <a:t>, it divides the load appropriately between the servers. </a:t>
            </a:r>
            <a:endParaRPr lang="en-GB" sz="2800" dirty="0" smtClean="0"/>
          </a:p>
          <a:p>
            <a:pPr algn="just"/>
            <a:r>
              <a:rPr lang="en-GB" sz="2800" dirty="0" smtClean="0"/>
              <a:t>Load </a:t>
            </a:r>
            <a:r>
              <a:rPr lang="en-GB" sz="2800" dirty="0"/>
              <a:t>balancing can </a:t>
            </a:r>
            <a:r>
              <a:rPr lang="en-GB" sz="2800" dirty="0" smtClean="0"/>
              <a:t>be done </a:t>
            </a:r>
            <a:r>
              <a:rPr lang="en-GB" sz="2800" dirty="0"/>
              <a:t>for client-to-server traffic, and for server-to-server traffic.</a:t>
            </a:r>
          </a:p>
        </p:txBody>
      </p:sp>
    </p:spTree>
    <p:extLst>
      <p:ext uri="{BB962C8B-B14F-4D97-AF65-F5344CB8AC3E}">
        <p14:creationId xmlns:p14="http://schemas.microsoft.com/office/powerpoint/2010/main" val="37834649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Server Load Balancing setup</a:t>
            </a:r>
            <a:endParaRPr lang="en-GB" dirty="0"/>
          </a:p>
        </p:txBody>
      </p:sp>
      <p:pic>
        <p:nvPicPr>
          <p:cNvPr id="2053"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l="18515" t="23843" r="18936" b="31669"/>
          <a:stretch/>
        </p:blipFill>
        <p:spPr bwMode="auto">
          <a:xfrm>
            <a:off x="179513" y="2204864"/>
            <a:ext cx="8784976" cy="3813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32452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Load Balancer based on Round robin server load balancing</a:t>
            </a:r>
            <a:endParaRPr lang="en-GB" dirty="0"/>
          </a:p>
        </p:txBody>
      </p:sp>
      <p:sp>
        <p:nvSpPr>
          <p:cNvPr id="3" name="Content Placeholder 2"/>
          <p:cNvSpPr>
            <a:spLocks noGrp="1"/>
          </p:cNvSpPr>
          <p:nvPr>
            <p:ph idx="1"/>
          </p:nvPr>
        </p:nvSpPr>
        <p:spPr>
          <a:xfrm>
            <a:off x="457200" y="1600201"/>
            <a:ext cx="8229600" cy="1684783"/>
          </a:xfrm>
        </p:spPr>
        <p:txBody>
          <a:bodyPr>
            <a:normAutofit/>
          </a:bodyPr>
          <a:lstStyle/>
          <a:p>
            <a:pPr algn="just"/>
            <a:r>
              <a:rPr lang="en-GB" sz="2000" dirty="0"/>
              <a:t>When a load balancer receives multiple requests from clients for servers in a load-balanced farm, </a:t>
            </a:r>
            <a:r>
              <a:rPr lang="en-GB" sz="2000" dirty="0" smtClean="0"/>
              <a:t>it distributes </a:t>
            </a:r>
            <a:r>
              <a:rPr lang="en-GB" sz="2000" dirty="0"/>
              <a:t>the requests evenly across all servers in the </a:t>
            </a:r>
            <a:r>
              <a:rPr lang="en-GB" sz="2000" dirty="0" smtClean="0"/>
              <a:t>farm.</a:t>
            </a:r>
          </a:p>
          <a:p>
            <a:pPr algn="just"/>
            <a:r>
              <a:rPr lang="en-GB" sz="2000" dirty="0" smtClean="0"/>
              <a:t> The </a:t>
            </a:r>
            <a:r>
              <a:rPr lang="en-GB" sz="2000" dirty="0"/>
              <a:t>Cisco </a:t>
            </a:r>
            <a:r>
              <a:rPr lang="en-GB" sz="2000" dirty="0">
                <a:solidFill>
                  <a:srgbClr val="FF0000"/>
                </a:solidFill>
              </a:rPr>
              <a:t>Application Control Engine </a:t>
            </a:r>
            <a:r>
              <a:rPr lang="en-GB" sz="2000" dirty="0"/>
              <a:t>(ACE) is </a:t>
            </a:r>
            <a:r>
              <a:rPr lang="en-GB" sz="2000" dirty="0" smtClean="0"/>
              <a:t>an example </a:t>
            </a:r>
            <a:r>
              <a:rPr lang="en-GB" sz="2000" dirty="0"/>
              <a:t>of a network-based load balancer that can perform this task.</a:t>
            </a:r>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722" t="9324" r="22000" b="55610"/>
          <a:stretch/>
        </p:blipFill>
        <p:spPr bwMode="auto">
          <a:xfrm>
            <a:off x="323528" y="3645024"/>
            <a:ext cx="8576841" cy="2662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63888" y="5445224"/>
            <a:ext cx="2808312" cy="738664"/>
          </a:xfrm>
          <a:prstGeom prst="rect">
            <a:avLst/>
          </a:prstGeom>
          <a:noFill/>
        </p:spPr>
        <p:txBody>
          <a:bodyPr wrap="square" rtlCol="0">
            <a:spAutoFit/>
          </a:bodyPr>
          <a:lstStyle/>
          <a:p>
            <a:pPr algn="just"/>
            <a:r>
              <a:rPr lang="en-GB" sz="1400" dirty="0" smtClean="0">
                <a:solidFill>
                  <a:srgbClr val="FF0000"/>
                </a:solidFill>
              </a:rPr>
              <a:t>Equally distributes client request to all available servers, thus each server is busy with servicing clients</a:t>
            </a:r>
            <a:endParaRPr lang="en-GB" sz="1400" dirty="0">
              <a:solidFill>
                <a:srgbClr val="FF0000"/>
              </a:solidFill>
            </a:endParaRPr>
          </a:p>
        </p:txBody>
      </p:sp>
    </p:spTree>
    <p:extLst>
      <p:ext uri="{BB962C8B-B14F-4D97-AF65-F5344CB8AC3E}">
        <p14:creationId xmlns:p14="http://schemas.microsoft.com/office/powerpoint/2010/main" val="42454117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Server Load Balancing</a:t>
            </a:r>
            <a:endParaRPr lang="en-GB" dirty="0"/>
          </a:p>
        </p:txBody>
      </p:sp>
      <p:sp>
        <p:nvSpPr>
          <p:cNvPr id="3" name="Content Placeholder 2"/>
          <p:cNvSpPr>
            <a:spLocks noGrp="1"/>
          </p:cNvSpPr>
          <p:nvPr>
            <p:ph idx="1"/>
          </p:nvPr>
        </p:nvSpPr>
        <p:spPr/>
        <p:txBody>
          <a:bodyPr>
            <a:noAutofit/>
          </a:bodyPr>
          <a:lstStyle/>
          <a:p>
            <a:pPr algn="just"/>
            <a:r>
              <a:rPr lang="en-GB" sz="2000" b="1" dirty="0"/>
              <a:t>Scalability: </a:t>
            </a:r>
            <a:r>
              <a:rPr lang="en-GB" sz="1800" dirty="0" smtClean="0"/>
              <a:t>As demand grows add more servers. </a:t>
            </a:r>
            <a:r>
              <a:rPr lang="en-GB" sz="1800" dirty="0"/>
              <a:t>The load balancer will include these new </a:t>
            </a:r>
            <a:r>
              <a:rPr lang="en-GB" sz="1800" dirty="0" smtClean="0"/>
              <a:t>servers into </a:t>
            </a:r>
            <a:r>
              <a:rPr lang="en-GB" sz="1800" dirty="0"/>
              <a:t>the load-balancing calculation and start sharing the load with </a:t>
            </a:r>
            <a:r>
              <a:rPr lang="en-GB" sz="1800" dirty="0" smtClean="0"/>
              <a:t>the old servers. Provides High </a:t>
            </a:r>
            <a:r>
              <a:rPr lang="en-GB" sz="1800" dirty="0"/>
              <a:t>scalability because a large number of servers can be added to the solution without </a:t>
            </a:r>
            <a:r>
              <a:rPr lang="en-GB" sz="1800" dirty="0" smtClean="0"/>
              <a:t>any outage.</a:t>
            </a:r>
            <a:endParaRPr lang="en-GB" sz="1800" dirty="0"/>
          </a:p>
          <a:p>
            <a:pPr algn="just"/>
            <a:r>
              <a:rPr lang="en-GB" sz="2000" b="1" dirty="0"/>
              <a:t>Increased Capacity: </a:t>
            </a:r>
            <a:r>
              <a:rPr lang="en-GB" sz="1800" dirty="0" smtClean="0"/>
              <a:t>A </a:t>
            </a:r>
            <a:r>
              <a:rPr lang="en-GB" sz="1800" dirty="0"/>
              <a:t>load-balancing solution </a:t>
            </a:r>
            <a:r>
              <a:rPr lang="en-GB" sz="1800" dirty="0" smtClean="0"/>
              <a:t>helps you </a:t>
            </a:r>
            <a:r>
              <a:rPr lang="en-GB" sz="1800" dirty="0"/>
              <a:t>build an infrastructure that can scale out and support a greater number of connections; </a:t>
            </a:r>
            <a:r>
              <a:rPr lang="en-GB" sz="1800" dirty="0" smtClean="0"/>
              <a:t>hence it </a:t>
            </a:r>
            <a:r>
              <a:rPr lang="en-GB" sz="1800" dirty="0"/>
              <a:t>provides increased capacity for your business applications. This increase in capacity can </a:t>
            </a:r>
            <a:r>
              <a:rPr lang="en-GB" sz="1800" dirty="0" smtClean="0"/>
              <a:t>be done </a:t>
            </a:r>
            <a:r>
              <a:rPr lang="en-GB" sz="1800" dirty="0"/>
              <a:t>seamlessly by adding more servers in the solution</a:t>
            </a:r>
            <a:r>
              <a:rPr lang="en-GB" sz="1800" dirty="0" smtClean="0"/>
              <a:t>.</a:t>
            </a:r>
            <a:endParaRPr lang="en-GB" sz="1800" dirty="0"/>
          </a:p>
          <a:p>
            <a:pPr algn="just"/>
            <a:r>
              <a:rPr lang="en-GB" sz="2000" b="1" dirty="0"/>
              <a:t>High Availability: </a:t>
            </a:r>
            <a:r>
              <a:rPr lang="en-GB" sz="1800" dirty="0" smtClean="0"/>
              <a:t>If </a:t>
            </a:r>
            <a:r>
              <a:rPr lang="en-GB" sz="1800" dirty="0" smtClean="0">
                <a:solidFill>
                  <a:srgbClr val="FF0000"/>
                </a:solidFill>
              </a:rPr>
              <a:t>one server</a:t>
            </a:r>
            <a:r>
              <a:rPr lang="en-GB" sz="1800" dirty="0" smtClean="0"/>
              <a:t>(multiple servers will be in service in a load balanced farm) </a:t>
            </a:r>
            <a:r>
              <a:rPr lang="en-GB" sz="1800" dirty="0"/>
              <a:t>in the farm </a:t>
            </a:r>
            <a:r>
              <a:rPr lang="en-GB" sz="1800" dirty="0">
                <a:solidFill>
                  <a:srgbClr val="FF0000"/>
                </a:solidFill>
              </a:rPr>
              <a:t>goes down</a:t>
            </a:r>
            <a:r>
              <a:rPr lang="en-GB" sz="1800" dirty="0"/>
              <a:t>, the load balancer can </a:t>
            </a:r>
            <a:r>
              <a:rPr lang="en-GB" sz="1800" dirty="0">
                <a:solidFill>
                  <a:srgbClr val="FF0000"/>
                </a:solidFill>
              </a:rPr>
              <a:t>shift the load to </a:t>
            </a:r>
            <a:r>
              <a:rPr lang="en-GB" sz="1800" dirty="0" smtClean="0"/>
              <a:t>an </a:t>
            </a:r>
            <a:r>
              <a:rPr lang="en-GB" sz="1800" dirty="0" smtClean="0">
                <a:solidFill>
                  <a:srgbClr val="FF0000"/>
                </a:solidFill>
              </a:rPr>
              <a:t>alternate </a:t>
            </a:r>
            <a:r>
              <a:rPr lang="en-GB" sz="1800" dirty="0">
                <a:solidFill>
                  <a:srgbClr val="FF0000"/>
                </a:solidFill>
              </a:rPr>
              <a:t>server</a:t>
            </a:r>
            <a:r>
              <a:rPr lang="en-GB" sz="1800" dirty="0"/>
              <a:t>. </a:t>
            </a:r>
            <a:r>
              <a:rPr lang="en-GB" sz="1800" dirty="0" smtClean="0"/>
              <a:t>Performs health check to remove unhealthy servers </a:t>
            </a:r>
            <a:r>
              <a:rPr lang="en-GB" sz="1800" dirty="0"/>
              <a:t>to avoid </a:t>
            </a:r>
            <a:r>
              <a:rPr lang="en-GB" sz="1800" dirty="0" smtClean="0"/>
              <a:t>interruption </a:t>
            </a:r>
            <a:r>
              <a:rPr lang="en-GB" sz="1800" dirty="0"/>
              <a:t>to </a:t>
            </a:r>
            <a:r>
              <a:rPr lang="en-GB" sz="1800" dirty="0" smtClean="0"/>
              <a:t>the clients.</a:t>
            </a:r>
          </a:p>
          <a:p>
            <a:pPr algn="just"/>
            <a:r>
              <a:rPr lang="en-GB" sz="2000" b="1" dirty="0" smtClean="0"/>
              <a:t>Disaster Recovery: </a:t>
            </a:r>
            <a:r>
              <a:rPr lang="en-GB" sz="1800" dirty="0" smtClean="0"/>
              <a:t>A </a:t>
            </a:r>
            <a:r>
              <a:rPr lang="en-GB" sz="1800" dirty="0" smtClean="0">
                <a:solidFill>
                  <a:srgbClr val="FF0000"/>
                </a:solidFill>
              </a:rPr>
              <a:t>global load-balancing </a:t>
            </a:r>
            <a:r>
              <a:rPr lang="en-GB" sz="1800" dirty="0" smtClean="0"/>
              <a:t>solution enables you to put your </a:t>
            </a:r>
            <a:r>
              <a:rPr lang="en-GB" sz="1800" dirty="0" smtClean="0">
                <a:solidFill>
                  <a:srgbClr val="FF0000"/>
                </a:solidFill>
              </a:rPr>
              <a:t>servers across multiple sites</a:t>
            </a:r>
            <a:r>
              <a:rPr lang="en-GB" sz="1800" dirty="0" smtClean="0"/>
              <a:t>. This feature is commonly used in disaster recovery (DR) solutions, where clients can </a:t>
            </a:r>
            <a:r>
              <a:rPr lang="en-GB" sz="1800" dirty="0" smtClean="0">
                <a:solidFill>
                  <a:srgbClr val="FF0000"/>
                </a:solidFill>
              </a:rPr>
              <a:t>continue accessing the service during the disaster using the same server name.</a:t>
            </a:r>
          </a:p>
          <a:p>
            <a:pPr algn="just"/>
            <a:endParaRPr lang="en-GB" sz="1800" dirty="0"/>
          </a:p>
        </p:txBody>
      </p:sp>
    </p:spTree>
    <p:extLst>
      <p:ext uri="{BB962C8B-B14F-4D97-AF65-F5344CB8AC3E}">
        <p14:creationId xmlns:p14="http://schemas.microsoft.com/office/powerpoint/2010/main" val="42882597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Server Load Balancing</a:t>
            </a:r>
            <a:endParaRPr lang="en-GB" dirty="0"/>
          </a:p>
        </p:txBody>
      </p:sp>
      <p:sp>
        <p:nvSpPr>
          <p:cNvPr id="3" name="Content Placeholder 2"/>
          <p:cNvSpPr>
            <a:spLocks noGrp="1"/>
          </p:cNvSpPr>
          <p:nvPr>
            <p:ph idx="1"/>
          </p:nvPr>
        </p:nvSpPr>
        <p:spPr/>
        <p:txBody>
          <a:bodyPr>
            <a:noAutofit/>
          </a:bodyPr>
          <a:lstStyle/>
          <a:p>
            <a:pPr algn="just"/>
            <a:r>
              <a:rPr lang="en-GB" sz="2000" b="1" dirty="0" smtClean="0"/>
              <a:t>Security</a:t>
            </a:r>
            <a:r>
              <a:rPr lang="en-GB" sz="2000" b="1" dirty="0"/>
              <a:t>: </a:t>
            </a:r>
            <a:r>
              <a:rPr lang="en-GB" sz="1800" dirty="0"/>
              <a:t>In a load-balancing environment, </a:t>
            </a:r>
            <a:r>
              <a:rPr lang="en-GB" sz="1800" dirty="0" smtClean="0"/>
              <a:t>client </a:t>
            </a:r>
            <a:r>
              <a:rPr lang="en-GB" sz="1800" dirty="0"/>
              <a:t>requests are first received by a </a:t>
            </a:r>
            <a:r>
              <a:rPr lang="en-GB" sz="1800" dirty="0" smtClean="0"/>
              <a:t>load balancer</a:t>
            </a:r>
            <a:r>
              <a:rPr lang="en-GB" sz="1800" dirty="0"/>
              <a:t>; therefore, the load balancer can perform certain security checks before </a:t>
            </a:r>
            <a:r>
              <a:rPr lang="en-GB" sz="1800" dirty="0" smtClean="0"/>
              <a:t>forwarding these </a:t>
            </a:r>
            <a:r>
              <a:rPr lang="en-GB" sz="1800" dirty="0"/>
              <a:t>requests to the servers. </a:t>
            </a:r>
            <a:r>
              <a:rPr lang="en-GB" sz="1800" dirty="0" smtClean="0"/>
              <a:t>Example 1: </a:t>
            </a:r>
            <a:r>
              <a:rPr lang="en-GB" sz="1800" dirty="0" smtClean="0">
                <a:solidFill>
                  <a:srgbClr val="FF0000"/>
                </a:solidFill>
              </a:rPr>
              <a:t>access </a:t>
            </a:r>
            <a:r>
              <a:rPr lang="en-GB" sz="1800" dirty="0">
                <a:solidFill>
                  <a:srgbClr val="FF0000"/>
                </a:solidFill>
              </a:rPr>
              <a:t>control list (ACL)</a:t>
            </a:r>
            <a:r>
              <a:rPr lang="en-GB" sz="1800" dirty="0"/>
              <a:t>, </a:t>
            </a:r>
            <a:r>
              <a:rPr lang="en-GB" sz="1800" dirty="0" smtClean="0"/>
              <a:t>to </a:t>
            </a:r>
            <a:r>
              <a:rPr lang="en-GB" sz="1800" dirty="0"/>
              <a:t>allow or deny traffic based on </a:t>
            </a:r>
            <a:r>
              <a:rPr lang="en-GB" sz="1800" dirty="0" smtClean="0"/>
              <a:t>the information </a:t>
            </a:r>
            <a:r>
              <a:rPr lang="en-GB" sz="1800" dirty="0"/>
              <a:t>in the client request. </a:t>
            </a:r>
            <a:r>
              <a:rPr lang="en-GB" sz="1800" dirty="0" smtClean="0"/>
              <a:t>Example 2: </a:t>
            </a:r>
            <a:r>
              <a:rPr lang="en-GB" sz="1800" dirty="0" smtClean="0">
                <a:solidFill>
                  <a:srgbClr val="FF0000"/>
                </a:solidFill>
              </a:rPr>
              <a:t>application </a:t>
            </a:r>
            <a:r>
              <a:rPr lang="en-GB" sz="1800" dirty="0">
                <a:solidFill>
                  <a:srgbClr val="FF0000"/>
                </a:solidFill>
              </a:rPr>
              <a:t>protocol inspection</a:t>
            </a:r>
            <a:r>
              <a:rPr lang="en-GB" sz="1800" dirty="0" smtClean="0"/>
              <a:t>, </a:t>
            </a:r>
            <a:r>
              <a:rPr lang="en-GB" sz="1800" dirty="0"/>
              <a:t>to verify the </a:t>
            </a:r>
            <a:r>
              <a:rPr lang="en-GB" sz="1800" dirty="0" smtClean="0"/>
              <a:t>protocol </a:t>
            </a:r>
            <a:r>
              <a:rPr lang="en-GB" sz="1800" dirty="0" err="1" smtClean="0"/>
              <a:t>behavior</a:t>
            </a:r>
            <a:r>
              <a:rPr lang="en-GB" sz="1800" dirty="0" smtClean="0"/>
              <a:t> </a:t>
            </a:r>
            <a:r>
              <a:rPr lang="en-GB" sz="1800" dirty="0"/>
              <a:t>and identify unwanted or malicious </a:t>
            </a:r>
            <a:r>
              <a:rPr lang="en-GB" sz="1800" dirty="0" smtClean="0"/>
              <a:t>traffic. Can </a:t>
            </a:r>
            <a:r>
              <a:rPr lang="en-GB" sz="1800" dirty="0" smtClean="0">
                <a:solidFill>
                  <a:srgbClr val="FF0000"/>
                </a:solidFill>
              </a:rPr>
              <a:t>define </a:t>
            </a:r>
            <a:r>
              <a:rPr lang="en-GB" sz="1800" dirty="0">
                <a:solidFill>
                  <a:srgbClr val="FF0000"/>
                </a:solidFill>
              </a:rPr>
              <a:t>policies to accept or reject the packets</a:t>
            </a:r>
            <a:r>
              <a:rPr lang="en-GB" sz="1800" dirty="0"/>
              <a:t> to ensure the secure use of applications </a:t>
            </a:r>
            <a:r>
              <a:rPr lang="en-GB" sz="1800" dirty="0" smtClean="0"/>
              <a:t>and services.</a:t>
            </a:r>
          </a:p>
          <a:p>
            <a:pPr algn="just"/>
            <a:r>
              <a:rPr lang="en-GB" sz="1800" dirty="0" smtClean="0"/>
              <a:t> </a:t>
            </a:r>
            <a:r>
              <a:rPr lang="en-GB" sz="2000" b="1" dirty="0" smtClean="0"/>
              <a:t>Operational </a:t>
            </a:r>
            <a:r>
              <a:rPr lang="en-GB" sz="2000" b="1" dirty="0"/>
              <a:t>Efficiency: </a:t>
            </a:r>
            <a:r>
              <a:rPr lang="en-GB" sz="1800" dirty="0"/>
              <a:t>In a production data </a:t>
            </a:r>
            <a:r>
              <a:rPr lang="en-GB" sz="1800" dirty="0" err="1"/>
              <a:t>center</a:t>
            </a:r>
            <a:r>
              <a:rPr lang="en-GB" sz="1800" dirty="0"/>
              <a:t>, operators typically perform </a:t>
            </a:r>
            <a:r>
              <a:rPr lang="en-GB" sz="1800" dirty="0" smtClean="0"/>
              <a:t>maintenance tasks </a:t>
            </a:r>
            <a:r>
              <a:rPr lang="en-GB" sz="1800" dirty="0"/>
              <a:t>on the servers. These tasks could be related to applications or hardware issues for </a:t>
            </a:r>
            <a:r>
              <a:rPr lang="en-GB" sz="1800" dirty="0" smtClean="0"/>
              <a:t>which the </a:t>
            </a:r>
            <a:r>
              <a:rPr lang="en-GB" sz="1800" dirty="0"/>
              <a:t>server might need interruption. In a load-balancing solution, the ability to </a:t>
            </a:r>
            <a:r>
              <a:rPr lang="en-GB" sz="1800" dirty="0">
                <a:solidFill>
                  <a:srgbClr val="FF0000"/>
                </a:solidFill>
              </a:rPr>
              <a:t>add and </a:t>
            </a:r>
            <a:r>
              <a:rPr lang="en-GB" sz="1800" dirty="0" smtClean="0">
                <a:solidFill>
                  <a:srgbClr val="FF0000"/>
                </a:solidFill>
              </a:rPr>
              <a:t>delete servers </a:t>
            </a:r>
            <a:r>
              <a:rPr lang="en-GB" sz="1800" dirty="0">
                <a:solidFill>
                  <a:srgbClr val="FF0000"/>
                </a:solidFill>
              </a:rPr>
              <a:t>without any outage </a:t>
            </a:r>
            <a:r>
              <a:rPr lang="en-GB" sz="1800" dirty="0"/>
              <a:t>provides operational efficiency. You can bring down a server </a:t>
            </a:r>
            <a:r>
              <a:rPr lang="en-GB" sz="1800" dirty="0" smtClean="0"/>
              <a:t>and perform </a:t>
            </a:r>
            <a:r>
              <a:rPr lang="en-GB" sz="1800" dirty="0"/>
              <a:t>maintenance without impacting the service.</a:t>
            </a:r>
          </a:p>
          <a:p>
            <a:pPr marL="0" indent="0">
              <a:buNone/>
            </a:pPr>
            <a:endParaRPr lang="en-GB" sz="2000" dirty="0" smtClean="0"/>
          </a:p>
          <a:p>
            <a:pPr marL="0" indent="0">
              <a:buNone/>
            </a:pPr>
            <a:endParaRPr lang="en-GB" sz="2000" dirty="0"/>
          </a:p>
        </p:txBody>
      </p:sp>
    </p:spTree>
    <p:extLst>
      <p:ext uri="{BB962C8B-B14F-4D97-AF65-F5344CB8AC3E}">
        <p14:creationId xmlns:p14="http://schemas.microsoft.com/office/powerpoint/2010/main" val="2073735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server load balancing</a:t>
            </a:r>
            <a:endParaRPr lang="en-GB" dirty="0"/>
          </a:p>
        </p:txBody>
      </p:sp>
      <p:sp>
        <p:nvSpPr>
          <p:cNvPr id="3" name="Content Placeholder 2"/>
          <p:cNvSpPr>
            <a:spLocks noGrp="1"/>
          </p:cNvSpPr>
          <p:nvPr>
            <p:ph idx="1"/>
          </p:nvPr>
        </p:nvSpPr>
        <p:spPr/>
        <p:txBody>
          <a:bodyPr>
            <a:normAutofit fontScale="55000" lnSpcReduction="20000"/>
          </a:bodyPr>
          <a:lstStyle/>
          <a:p>
            <a:pPr algn="just"/>
            <a:r>
              <a:rPr lang="en-GB" sz="3800" b="1" dirty="0"/>
              <a:t>DNS-based load balancing: </a:t>
            </a:r>
            <a:endParaRPr lang="en-GB" sz="3800" b="1" dirty="0" smtClean="0"/>
          </a:p>
          <a:p>
            <a:pPr lvl="1" algn="just"/>
            <a:r>
              <a:rPr lang="en-GB" sz="3300" dirty="0" smtClean="0"/>
              <a:t>DNS </a:t>
            </a:r>
            <a:r>
              <a:rPr lang="en-GB" sz="3300" dirty="0"/>
              <a:t>name resolution is </a:t>
            </a:r>
            <a:r>
              <a:rPr lang="en-GB" sz="3300" dirty="0" smtClean="0"/>
              <a:t>used. </a:t>
            </a:r>
            <a:r>
              <a:rPr lang="en-GB" sz="3300" dirty="0"/>
              <a:t>DNS </a:t>
            </a:r>
            <a:r>
              <a:rPr lang="en-GB" sz="3300" dirty="0" smtClean="0"/>
              <a:t>server A </a:t>
            </a:r>
            <a:r>
              <a:rPr lang="en-GB" sz="3300" dirty="0"/>
              <a:t>records are configured with multiple IP addresses for a name. Name resolution is done in </a:t>
            </a:r>
            <a:r>
              <a:rPr lang="en-GB" sz="3300" dirty="0" smtClean="0"/>
              <a:t>a round-robin fashion. </a:t>
            </a:r>
            <a:endParaRPr lang="en-GB" sz="3300" dirty="0"/>
          </a:p>
          <a:p>
            <a:pPr lvl="1" algn="just"/>
            <a:r>
              <a:rPr lang="en-GB" sz="3300" dirty="0" smtClean="0"/>
              <a:t>Disadvantages</a:t>
            </a:r>
            <a:endParaRPr lang="en-GB" sz="3300" dirty="0"/>
          </a:p>
          <a:p>
            <a:pPr lvl="2" algn="just"/>
            <a:r>
              <a:rPr lang="en-GB" sz="2900" dirty="0">
                <a:solidFill>
                  <a:srgbClr val="FF0000"/>
                </a:solidFill>
              </a:rPr>
              <a:t>DNS server has no knowledge of server health. It can resolve the name to an IP even if </a:t>
            </a:r>
            <a:r>
              <a:rPr lang="en-GB" sz="2900" dirty="0" smtClean="0">
                <a:solidFill>
                  <a:srgbClr val="FF0000"/>
                </a:solidFill>
              </a:rPr>
              <a:t>the server </a:t>
            </a:r>
            <a:r>
              <a:rPr lang="en-GB" sz="2900" dirty="0">
                <a:solidFill>
                  <a:srgbClr val="FF0000"/>
                </a:solidFill>
              </a:rPr>
              <a:t>is </a:t>
            </a:r>
            <a:r>
              <a:rPr lang="en-GB" sz="2900" dirty="0" smtClean="0">
                <a:solidFill>
                  <a:srgbClr val="FF0000"/>
                </a:solidFill>
              </a:rPr>
              <a:t>down.</a:t>
            </a:r>
          </a:p>
          <a:p>
            <a:pPr lvl="2" algn="just"/>
            <a:r>
              <a:rPr lang="en-GB" sz="2900" dirty="0" smtClean="0">
                <a:solidFill>
                  <a:srgbClr val="FF0000"/>
                </a:solidFill>
              </a:rPr>
              <a:t>It </a:t>
            </a:r>
            <a:r>
              <a:rPr lang="en-GB" sz="2900" dirty="0">
                <a:solidFill>
                  <a:srgbClr val="FF0000"/>
                </a:solidFill>
              </a:rPr>
              <a:t>supports only a very basic method of load balancing.</a:t>
            </a:r>
          </a:p>
          <a:p>
            <a:pPr lvl="1" algn="just"/>
            <a:r>
              <a:rPr lang="en-GB" sz="3300" dirty="0"/>
              <a:t>A variation of the DNS based solution is still popular, where the Global Site Selector (</a:t>
            </a:r>
            <a:r>
              <a:rPr lang="en-GB" sz="3300" dirty="0" smtClean="0"/>
              <a:t>GSS) can </a:t>
            </a:r>
            <a:r>
              <a:rPr lang="en-GB" sz="3300" dirty="0"/>
              <a:t>use more sophisticated and intelligent name resolution based on the health of servers </a:t>
            </a:r>
            <a:r>
              <a:rPr lang="en-GB" sz="3300" dirty="0" smtClean="0"/>
              <a:t>and policies </a:t>
            </a:r>
            <a:r>
              <a:rPr lang="en-GB" sz="3300" dirty="0"/>
              <a:t>defined by the administrator.</a:t>
            </a:r>
          </a:p>
          <a:p>
            <a:pPr algn="just"/>
            <a:endParaRPr lang="en-GB" b="1" dirty="0" smtClean="0"/>
          </a:p>
          <a:p>
            <a:pPr algn="just"/>
            <a:r>
              <a:rPr lang="en-GB" sz="3800" b="1" dirty="0" smtClean="0">
                <a:hlinkClick r:id="rId2" action="ppaction://hlinksldjump"/>
              </a:rPr>
              <a:t>IP </a:t>
            </a:r>
            <a:r>
              <a:rPr lang="en-GB" sz="3800" b="1" dirty="0" err="1">
                <a:hlinkClick r:id="rId2" action="ppaction://hlinksldjump"/>
              </a:rPr>
              <a:t>Anycast</a:t>
            </a:r>
            <a:r>
              <a:rPr lang="en-GB" sz="3800" b="1" dirty="0"/>
              <a:t>: </a:t>
            </a:r>
            <a:endParaRPr lang="en-GB" sz="3800" b="1" dirty="0" smtClean="0"/>
          </a:p>
          <a:p>
            <a:pPr lvl="1" algn="just"/>
            <a:r>
              <a:rPr lang="en-GB" sz="3300" dirty="0" smtClean="0"/>
              <a:t>Simple &amp; effective </a:t>
            </a:r>
            <a:r>
              <a:rPr lang="en-GB" sz="3300" dirty="0"/>
              <a:t>way to perform load balancing of traffic between </a:t>
            </a:r>
            <a:r>
              <a:rPr lang="en-GB" sz="3300" dirty="0" smtClean="0"/>
              <a:t>the geographic </a:t>
            </a:r>
            <a:r>
              <a:rPr lang="en-GB" sz="3300" dirty="0"/>
              <a:t>locations. </a:t>
            </a:r>
            <a:endParaRPr lang="en-GB" sz="3300" dirty="0" smtClean="0"/>
          </a:p>
          <a:p>
            <a:pPr lvl="1" algn="just"/>
            <a:r>
              <a:rPr lang="en-GB" sz="3300" dirty="0" smtClean="0"/>
              <a:t>IP </a:t>
            </a:r>
            <a:r>
              <a:rPr lang="en-GB" sz="3300" dirty="0"/>
              <a:t>routing techniques are used to redirect traffic to </a:t>
            </a:r>
            <a:r>
              <a:rPr lang="en-GB" sz="3300" dirty="0" smtClean="0"/>
              <a:t>the server </a:t>
            </a:r>
            <a:r>
              <a:rPr lang="en-GB" sz="3300" dirty="0"/>
              <a:t>in the nearest data </a:t>
            </a:r>
            <a:r>
              <a:rPr lang="en-GB" sz="3300" dirty="0" err="1"/>
              <a:t>center</a:t>
            </a:r>
            <a:r>
              <a:rPr lang="en-GB" sz="3300" dirty="0"/>
              <a:t> location. </a:t>
            </a:r>
            <a:endParaRPr lang="en-GB" sz="3300" dirty="0" smtClean="0"/>
          </a:p>
        </p:txBody>
      </p:sp>
    </p:spTree>
    <p:extLst>
      <p:ext uri="{BB962C8B-B14F-4D97-AF65-F5344CB8AC3E}">
        <p14:creationId xmlns:p14="http://schemas.microsoft.com/office/powerpoint/2010/main" val="2208690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server load balancing</a:t>
            </a:r>
            <a:endParaRPr lang="en-GB" dirty="0"/>
          </a:p>
        </p:txBody>
      </p:sp>
      <p:sp>
        <p:nvSpPr>
          <p:cNvPr id="3" name="Content Placeholder 2"/>
          <p:cNvSpPr>
            <a:spLocks noGrp="1"/>
          </p:cNvSpPr>
          <p:nvPr>
            <p:ph idx="1"/>
          </p:nvPr>
        </p:nvSpPr>
        <p:spPr/>
        <p:txBody>
          <a:bodyPr>
            <a:normAutofit fontScale="55000" lnSpcReduction="20000"/>
          </a:bodyPr>
          <a:lstStyle/>
          <a:p>
            <a:pPr marL="0" indent="0" algn="just">
              <a:buNone/>
            </a:pPr>
            <a:r>
              <a:rPr lang="en-GB" sz="4000" b="1" dirty="0" smtClean="0"/>
              <a:t>Server-based load-balancing solutions: </a:t>
            </a:r>
            <a:r>
              <a:rPr lang="en-GB" sz="3400" dirty="0" smtClean="0"/>
              <a:t>Load-balancing performed by server itself. </a:t>
            </a:r>
            <a:endParaRPr lang="en-GB" sz="2900" dirty="0" smtClean="0"/>
          </a:p>
          <a:p>
            <a:pPr marL="0" indent="0" algn="just">
              <a:buNone/>
            </a:pPr>
            <a:r>
              <a:rPr lang="en-GB" b="1" dirty="0" smtClean="0"/>
              <a:t>Two ways:</a:t>
            </a:r>
          </a:p>
          <a:p>
            <a:pPr algn="just"/>
            <a:r>
              <a:rPr lang="en-GB" b="1" dirty="0" smtClean="0"/>
              <a:t>Server </a:t>
            </a:r>
            <a:r>
              <a:rPr lang="en-GB" b="1" dirty="0"/>
              <a:t>clustering </a:t>
            </a:r>
            <a:endParaRPr lang="en-GB" b="1" dirty="0" smtClean="0"/>
          </a:p>
          <a:p>
            <a:pPr lvl="1" algn="just"/>
            <a:r>
              <a:rPr lang="en-GB" sz="2900" dirty="0" smtClean="0"/>
              <a:t>servers </a:t>
            </a:r>
            <a:r>
              <a:rPr lang="en-GB" sz="2900" dirty="0"/>
              <a:t>are grouped to perform a common task. A</a:t>
            </a:r>
            <a:r>
              <a:rPr lang="en-GB" sz="2900" dirty="0" smtClean="0"/>
              <a:t>ll </a:t>
            </a:r>
            <a:r>
              <a:rPr lang="en-GB" sz="2900" dirty="0"/>
              <a:t>the servers in a cluster </a:t>
            </a:r>
            <a:r>
              <a:rPr lang="en-GB" sz="2900" dirty="0" smtClean="0"/>
              <a:t>use the same </a:t>
            </a:r>
            <a:r>
              <a:rPr lang="en-GB" sz="2900" dirty="0"/>
              <a:t>software. </a:t>
            </a:r>
            <a:endParaRPr lang="en-GB" sz="2900" dirty="0" smtClean="0"/>
          </a:p>
          <a:p>
            <a:pPr lvl="1" algn="just"/>
            <a:r>
              <a:rPr lang="en-GB" sz="2900" dirty="0" smtClean="0">
                <a:solidFill>
                  <a:srgbClr val="FF0000"/>
                </a:solidFill>
              </a:rPr>
              <a:t>two or more </a:t>
            </a:r>
            <a:r>
              <a:rPr lang="en-GB" sz="2900" dirty="0">
                <a:solidFill>
                  <a:srgbClr val="FF0000"/>
                </a:solidFill>
              </a:rPr>
              <a:t>servers are combined to operate as one platform </a:t>
            </a:r>
            <a:r>
              <a:rPr lang="en-GB" sz="2900" dirty="0" smtClean="0"/>
              <a:t>&amp; managed </a:t>
            </a:r>
            <a:r>
              <a:rPr lang="en-GB" sz="2900" dirty="0"/>
              <a:t>as a single entity. </a:t>
            </a:r>
            <a:endParaRPr lang="en-GB" sz="2900" dirty="0" smtClean="0"/>
          </a:p>
          <a:p>
            <a:pPr lvl="1" algn="just"/>
            <a:r>
              <a:rPr lang="en-GB" sz="2900" dirty="0" smtClean="0"/>
              <a:t>Clustering </a:t>
            </a:r>
            <a:r>
              <a:rPr lang="en-GB" sz="2900" dirty="0"/>
              <a:t>software is used to manage these servers, load balance the work, </a:t>
            </a:r>
            <a:r>
              <a:rPr lang="en-GB" sz="2900" dirty="0" smtClean="0"/>
              <a:t>and automatically </a:t>
            </a:r>
            <a:r>
              <a:rPr lang="en-GB" sz="2900" dirty="0"/>
              <a:t>detect the failure of a server within the cluster. </a:t>
            </a:r>
          </a:p>
          <a:p>
            <a:pPr lvl="1" algn="just"/>
            <a:r>
              <a:rPr lang="en-GB" sz="2900" dirty="0" smtClean="0"/>
              <a:t>Example: </a:t>
            </a:r>
            <a:r>
              <a:rPr lang="en-GB" sz="2900" dirty="0" smtClean="0">
                <a:solidFill>
                  <a:srgbClr val="FF0000"/>
                </a:solidFill>
              </a:rPr>
              <a:t>Microsoft </a:t>
            </a:r>
            <a:r>
              <a:rPr lang="en-GB" sz="2900" dirty="0">
                <a:solidFill>
                  <a:srgbClr val="FF0000"/>
                </a:solidFill>
              </a:rPr>
              <a:t>Windows </a:t>
            </a:r>
            <a:r>
              <a:rPr lang="en-GB" sz="2900" dirty="0" smtClean="0">
                <a:solidFill>
                  <a:srgbClr val="FF0000"/>
                </a:solidFill>
              </a:rPr>
              <a:t>Server clusters</a:t>
            </a:r>
            <a:r>
              <a:rPr lang="en-GB" sz="2900" dirty="0" smtClean="0"/>
              <a:t> </a:t>
            </a:r>
            <a:r>
              <a:rPr lang="en-GB" sz="2900" dirty="0"/>
              <a:t>and </a:t>
            </a:r>
            <a:r>
              <a:rPr lang="en-GB" sz="2900" dirty="0">
                <a:solidFill>
                  <a:srgbClr val="FF0000"/>
                </a:solidFill>
              </a:rPr>
              <a:t>Linux server clusters.</a:t>
            </a:r>
          </a:p>
          <a:p>
            <a:pPr algn="just"/>
            <a:r>
              <a:rPr lang="en-GB" b="1" dirty="0"/>
              <a:t>Server-based load balancing </a:t>
            </a:r>
            <a:r>
              <a:rPr lang="en-GB" b="1" dirty="0" smtClean="0"/>
              <a:t>without </a:t>
            </a:r>
            <a:r>
              <a:rPr lang="en-GB" b="1" dirty="0"/>
              <a:t>clustering</a:t>
            </a:r>
            <a:r>
              <a:rPr lang="en-GB" dirty="0"/>
              <a:t>. </a:t>
            </a:r>
            <a:endParaRPr lang="en-GB" dirty="0" smtClean="0"/>
          </a:p>
          <a:p>
            <a:pPr lvl="1" algn="just"/>
            <a:r>
              <a:rPr lang="en-GB" sz="2900" dirty="0" smtClean="0"/>
              <a:t>In </a:t>
            </a:r>
            <a:r>
              <a:rPr lang="en-GB" sz="2900" dirty="0"/>
              <a:t>this case </a:t>
            </a:r>
            <a:r>
              <a:rPr lang="en-GB" sz="2900" dirty="0">
                <a:solidFill>
                  <a:srgbClr val="FF0000"/>
                </a:solidFill>
              </a:rPr>
              <a:t>each server runs </a:t>
            </a:r>
            <a:r>
              <a:rPr lang="en-GB" sz="2900" dirty="0" smtClean="0">
                <a:solidFill>
                  <a:srgbClr val="FF0000"/>
                </a:solidFill>
              </a:rPr>
              <a:t>a separate </a:t>
            </a:r>
            <a:r>
              <a:rPr lang="en-GB" sz="2900" dirty="0">
                <a:solidFill>
                  <a:srgbClr val="FF0000"/>
                </a:solidFill>
              </a:rPr>
              <a:t>copy of the desired server applications</a:t>
            </a:r>
            <a:r>
              <a:rPr lang="en-GB" sz="2900" dirty="0"/>
              <a:t>, and the load is balanced using software </a:t>
            </a:r>
            <a:r>
              <a:rPr lang="en-GB" sz="2900" dirty="0" smtClean="0"/>
              <a:t>that runs </a:t>
            </a:r>
            <a:r>
              <a:rPr lang="en-GB" sz="2900" dirty="0"/>
              <a:t>on each server. This software receives the request from the client and either serves </a:t>
            </a:r>
            <a:r>
              <a:rPr lang="en-GB" sz="2900" dirty="0" smtClean="0"/>
              <a:t>the request </a:t>
            </a:r>
            <a:r>
              <a:rPr lang="en-GB" sz="2900" dirty="0"/>
              <a:t>or sends it to another server among all the independent servers participating in the </a:t>
            </a:r>
            <a:r>
              <a:rPr lang="en-GB" sz="2900" dirty="0" smtClean="0"/>
              <a:t>load balancing</a:t>
            </a:r>
            <a:r>
              <a:rPr lang="en-GB" sz="2900" dirty="0"/>
              <a:t>. </a:t>
            </a:r>
            <a:endParaRPr lang="en-GB" sz="2900" dirty="0" smtClean="0"/>
          </a:p>
          <a:p>
            <a:pPr lvl="1" algn="just"/>
            <a:r>
              <a:rPr lang="en-GB" sz="2900" dirty="0" smtClean="0"/>
              <a:t>Example : </a:t>
            </a:r>
            <a:r>
              <a:rPr lang="en-GB" sz="2900" dirty="0" smtClean="0">
                <a:solidFill>
                  <a:srgbClr val="FF0000"/>
                </a:solidFill>
              </a:rPr>
              <a:t>Microsoft </a:t>
            </a:r>
            <a:r>
              <a:rPr lang="en-GB" sz="2900" dirty="0">
                <a:solidFill>
                  <a:srgbClr val="FF0000"/>
                </a:solidFill>
              </a:rPr>
              <a:t>Network Load Balancing (</a:t>
            </a:r>
            <a:r>
              <a:rPr lang="en-GB" sz="2900" dirty="0" smtClean="0">
                <a:solidFill>
                  <a:srgbClr val="FF0000"/>
                </a:solidFill>
              </a:rPr>
              <a:t>NLB) </a:t>
            </a:r>
            <a:r>
              <a:rPr lang="en-GB" sz="2900" dirty="0" smtClean="0"/>
              <a:t>for </a:t>
            </a:r>
            <a:r>
              <a:rPr lang="en-GB" sz="2900" dirty="0"/>
              <a:t>Internet server applications, and Microsoft </a:t>
            </a:r>
            <a:r>
              <a:rPr lang="en-GB" sz="2900" dirty="0">
                <a:solidFill>
                  <a:srgbClr val="FF0000"/>
                </a:solidFill>
              </a:rPr>
              <a:t>Component Load Balancing (CLB)</a:t>
            </a:r>
            <a:r>
              <a:rPr lang="en-GB" sz="2900" dirty="0"/>
              <a:t> </a:t>
            </a:r>
            <a:r>
              <a:rPr lang="en-GB" sz="2900" dirty="0" smtClean="0"/>
              <a:t>is used </a:t>
            </a:r>
            <a:r>
              <a:rPr lang="en-GB" sz="2900" dirty="0"/>
              <a:t>for application load balancing.</a:t>
            </a:r>
          </a:p>
        </p:txBody>
      </p:sp>
    </p:spTree>
    <p:extLst>
      <p:ext uri="{BB962C8B-B14F-4D97-AF65-F5344CB8AC3E}">
        <p14:creationId xmlns:p14="http://schemas.microsoft.com/office/powerpoint/2010/main" val="5222755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server load balancing</a:t>
            </a:r>
            <a:endParaRPr lang="en-GB" dirty="0"/>
          </a:p>
        </p:txBody>
      </p:sp>
      <p:sp>
        <p:nvSpPr>
          <p:cNvPr id="3" name="Content Placeholder 2"/>
          <p:cNvSpPr>
            <a:spLocks noGrp="1"/>
          </p:cNvSpPr>
          <p:nvPr>
            <p:ph idx="1"/>
          </p:nvPr>
        </p:nvSpPr>
        <p:spPr/>
        <p:txBody>
          <a:bodyPr>
            <a:noAutofit/>
          </a:bodyPr>
          <a:lstStyle/>
          <a:p>
            <a:pPr algn="just"/>
            <a:r>
              <a:rPr lang="en-GB" sz="2400" b="1" dirty="0"/>
              <a:t>Network-based load-balancing solutions: </a:t>
            </a:r>
            <a:endParaRPr lang="en-GB" sz="2400" b="1" dirty="0" smtClean="0"/>
          </a:p>
          <a:p>
            <a:pPr lvl="1" algn="just"/>
            <a:r>
              <a:rPr lang="en-GB" sz="2400" dirty="0" smtClean="0"/>
              <a:t>Server </a:t>
            </a:r>
            <a:r>
              <a:rPr lang="en-GB" sz="2400" dirty="0"/>
              <a:t>load balancing can also be achieved </a:t>
            </a:r>
            <a:r>
              <a:rPr lang="en-GB" sz="2400" dirty="0" smtClean="0"/>
              <a:t>within the </a:t>
            </a:r>
            <a:r>
              <a:rPr lang="en-GB" sz="2400" dirty="0"/>
              <a:t>network. </a:t>
            </a:r>
            <a:endParaRPr lang="en-GB" sz="2400" dirty="0" smtClean="0"/>
          </a:p>
          <a:p>
            <a:pPr lvl="1" algn="just"/>
            <a:r>
              <a:rPr lang="en-GB" sz="2400" dirty="0" smtClean="0"/>
              <a:t>servers </a:t>
            </a:r>
            <a:r>
              <a:rPr lang="en-GB" sz="2400" dirty="0"/>
              <a:t>can perform the application function while the network </a:t>
            </a:r>
            <a:r>
              <a:rPr lang="en-GB" sz="2400" dirty="0" smtClean="0"/>
              <a:t>can take </a:t>
            </a:r>
            <a:r>
              <a:rPr lang="en-GB" sz="2400" dirty="0"/>
              <a:t>care of the load balancing. </a:t>
            </a:r>
            <a:endParaRPr lang="en-GB" sz="2400" dirty="0" smtClean="0"/>
          </a:p>
          <a:p>
            <a:pPr lvl="1" algn="just"/>
            <a:r>
              <a:rPr lang="en-GB" sz="2400" dirty="0" smtClean="0"/>
              <a:t>This </a:t>
            </a:r>
            <a:r>
              <a:rPr lang="en-GB" sz="2400" dirty="0"/>
              <a:t>approach takes advantage of hardware acceleration </a:t>
            </a:r>
            <a:r>
              <a:rPr lang="en-GB" sz="2400" dirty="0" smtClean="0"/>
              <a:t>within the </a:t>
            </a:r>
            <a:r>
              <a:rPr lang="en-GB" sz="2400" dirty="0"/>
              <a:t>network device; hence it improves the performance of the solution. </a:t>
            </a:r>
            <a:endParaRPr lang="en-GB" sz="2400" dirty="0" smtClean="0"/>
          </a:p>
          <a:p>
            <a:pPr lvl="1" algn="just"/>
            <a:r>
              <a:rPr lang="en-GB" sz="2400" dirty="0" smtClean="0"/>
              <a:t>Network-based load balancing services </a:t>
            </a:r>
            <a:r>
              <a:rPr lang="en-GB" sz="2400" dirty="0"/>
              <a:t>are deployed at the aggregation layer of the data </a:t>
            </a:r>
            <a:r>
              <a:rPr lang="en-GB" sz="2400" dirty="0" err="1"/>
              <a:t>center</a:t>
            </a:r>
            <a:r>
              <a:rPr lang="en-GB" sz="2400" dirty="0"/>
              <a:t>. </a:t>
            </a:r>
            <a:endParaRPr lang="en-GB" sz="2400" dirty="0" smtClean="0"/>
          </a:p>
          <a:p>
            <a:pPr lvl="1" algn="just"/>
            <a:r>
              <a:rPr lang="en-GB" sz="2400" dirty="0" smtClean="0"/>
              <a:t>These load balancers </a:t>
            </a:r>
            <a:r>
              <a:rPr lang="en-GB" sz="2400" dirty="0"/>
              <a:t>could be a router with the IOS SLB feature or a specialized switch, such as </a:t>
            </a:r>
            <a:r>
              <a:rPr lang="en-GB" sz="2400" dirty="0" smtClean="0"/>
              <a:t>Cisco Application </a:t>
            </a:r>
            <a:r>
              <a:rPr lang="en-GB" sz="2400" dirty="0"/>
              <a:t>Control Engine (ACE).</a:t>
            </a:r>
          </a:p>
        </p:txBody>
      </p:sp>
    </p:spTree>
    <p:extLst>
      <p:ext uri="{BB962C8B-B14F-4D97-AF65-F5344CB8AC3E}">
        <p14:creationId xmlns:p14="http://schemas.microsoft.com/office/powerpoint/2010/main" val="16656696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9063" t="27666" r="28750" b="22778"/>
          <a:stretch/>
        </p:blipFill>
        <p:spPr bwMode="auto">
          <a:xfrm>
            <a:off x="1006649" y="980728"/>
            <a:ext cx="6429376"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4077072"/>
            <a:ext cx="8280920"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a:t>Multiple nodes are configured to accept traffic on the same </a:t>
            </a:r>
            <a:r>
              <a:rPr lang="en-GB" dirty="0" smtClean="0"/>
              <a:t>IP address</a:t>
            </a:r>
            <a:r>
              <a:rPr lang="en-GB" dirty="0"/>
              <a:t>, but also have a unique </a:t>
            </a:r>
            <a:r>
              <a:rPr lang="en-GB" dirty="0" smtClean="0"/>
              <a:t> address </a:t>
            </a:r>
            <a:r>
              <a:rPr lang="en-GB" dirty="0"/>
              <a:t>for management purposes. </a:t>
            </a:r>
          </a:p>
          <a:p>
            <a:pPr marL="285750" indent="-285750" algn="just">
              <a:buFont typeface="Arial" panose="020B0604020202020204" pitchFamily="34" charset="0"/>
              <a:buChar char="•"/>
            </a:pPr>
            <a:r>
              <a:rPr lang="en-GB" dirty="0" err="1"/>
              <a:t>Anycast</a:t>
            </a:r>
            <a:r>
              <a:rPr lang="en-GB" dirty="0"/>
              <a:t> packets can be dropped like any other kind of traffic. Packets are not specifically </a:t>
            </a:r>
            <a:r>
              <a:rPr lang="en-GB" dirty="0" smtClean="0"/>
              <a:t> marked </a:t>
            </a:r>
            <a:r>
              <a:rPr lang="en-GB" dirty="0"/>
              <a:t>or tagged. </a:t>
            </a:r>
          </a:p>
          <a:p>
            <a:pPr marL="285750" indent="-285750" algn="just">
              <a:buFont typeface="Arial" panose="020B0604020202020204" pitchFamily="34" charset="0"/>
              <a:buChar char="•"/>
            </a:pPr>
            <a:r>
              <a:rPr lang="en-GB" dirty="0"/>
              <a:t>Preferably only one </a:t>
            </a:r>
            <a:r>
              <a:rPr lang="en-GB" dirty="0" err="1"/>
              <a:t>Anycast</a:t>
            </a:r>
            <a:r>
              <a:rPr lang="en-GB" dirty="0"/>
              <a:t> server receives a packet, but there is no absolute guarantee. It is </a:t>
            </a:r>
            <a:r>
              <a:rPr lang="en-GB" dirty="0" smtClean="0"/>
              <a:t>possible </a:t>
            </a:r>
            <a:r>
              <a:rPr lang="en-GB" dirty="0"/>
              <a:t>that sequential packets from a client to an </a:t>
            </a:r>
            <a:r>
              <a:rPr lang="en-GB" dirty="0" err="1"/>
              <a:t>Anycast</a:t>
            </a:r>
            <a:r>
              <a:rPr lang="en-GB" dirty="0"/>
              <a:t> address are delivered to different </a:t>
            </a:r>
            <a:r>
              <a:rPr lang="en-GB" dirty="0" smtClean="0"/>
              <a:t>servers</a:t>
            </a:r>
            <a:r>
              <a:rPr lang="en-GB" dirty="0"/>
              <a:t>. If servers are not synchronized incorrect data may be sent back. </a:t>
            </a:r>
          </a:p>
          <a:p>
            <a:pPr algn="just"/>
            <a:endParaRPr lang="en-GB" dirty="0"/>
          </a:p>
        </p:txBody>
      </p:sp>
      <p:sp>
        <p:nvSpPr>
          <p:cNvPr id="3" name="Right Arrow 2">
            <a:hlinkClick r:id="rId4" action="ppaction://hlinksldjump"/>
          </p:cNvPr>
          <p:cNvSpPr/>
          <p:nvPr/>
        </p:nvSpPr>
        <p:spPr>
          <a:xfrm flipH="1">
            <a:off x="683568" y="1124744"/>
            <a:ext cx="504056"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83719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Acknowledgement</a:t>
            </a:r>
            <a:endParaRPr lang="en-GB" dirty="0"/>
          </a:p>
        </p:txBody>
      </p:sp>
      <p:sp>
        <p:nvSpPr>
          <p:cNvPr id="3" name="Content Placeholder 2"/>
          <p:cNvSpPr>
            <a:spLocks noGrp="1"/>
          </p:cNvSpPr>
          <p:nvPr>
            <p:ph idx="1"/>
          </p:nvPr>
        </p:nvSpPr>
        <p:spPr/>
        <p:txBody>
          <a:bodyPr/>
          <a:lstStyle/>
          <a:p>
            <a:pPr marL="0" indent="0" algn="just">
              <a:buNone/>
            </a:pPr>
            <a:r>
              <a:rPr lang="en-GB" dirty="0" smtClean="0"/>
              <a:t>All materials of this lecture are from Data Centre DCICT 640-916 Official Certification guide, </a:t>
            </a:r>
            <a:r>
              <a:rPr lang="en-GB" dirty="0" err="1" smtClean="0"/>
              <a:t>Navaid</a:t>
            </a:r>
            <a:r>
              <a:rPr lang="en-GB" dirty="0" smtClean="0"/>
              <a:t> </a:t>
            </a:r>
            <a:r>
              <a:rPr lang="en-GB" dirty="0" err="1" smtClean="0"/>
              <a:t>Shamsee</a:t>
            </a:r>
            <a:r>
              <a:rPr lang="en-GB" dirty="0" smtClean="0"/>
              <a:t>, David </a:t>
            </a:r>
            <a:r>
              <a:rPr lang="en-GB" dirty="0" err="1" smtClean="0"/>
              <a:t>Klebanov</a:t>
            </a:r>
            <a:r>
              <a:rPr lang="en-GB" dirty="0" smtClean="0"/>
              <a:t>, </a:t>
            </a:r>
            <a:r>
              <a:rPr lang="en-GB" dirty="0" err="1" smtClean="0"/>
              <a:t>Hesham</a:t>
            </a:r>
            <a:r>
              <a:rPr lang="en-GB" dirty="0" smtClean="0"/>
              <a:t> Fayed, Ahmed </a:t>
            </a:r>
            <a:r>
              <a:rPr lang="en-GB" dirty="0" err="1" smtClean="0"/>
              <a:t>Afrose</a:t>
            </a:r>
            <a:r>
              <a:rPr lang="en-GB" dirty="0" smtClean="0"/>
              <a:t>, </a:t>
            </a:r>
            <a:r>
              <a:rPr lang="en-GB" dirty="0" err="1" smtClean="0"/>
              <a:t>Ozden</a:t>
            </a:r>
            <a:r>
              <a:rPr lang="en-GB" dirty="0" smtClean="0"/>
              <a:t> </a:t>
            </a:r>
            <a:r>
              <a:rPr lang="en-GB" dirty="0" err="1" smtClean="0"/>
              <a:t>Karakok</a:t>
            </a:r>
            <a:r>
              <a:rPr lang="en-GB" dirty="0" smtClean="0"/>
              <a:t>, published Cisco press (2015).</a:t>
            </a:r>
          </a:p>
          <a:p>
            <a:pPr marL="0" indent="0" algn="just">
              <a:buNone/>
            </a:pPr>
            <a:r>
              <a:rPr lang="en-GB" dirty="0" smtClean="0">
                <a:solidFill>
                  <a:srgbClr val="FF0000"/>
                </a:solidFill>
              </a:rPr>
              <a:t>Refer : Chapter 19</a:t>
            </a:r>
            <a:endParaRPr lang="en-GB" dirty="0">
              <a:solidFill>
                <a:srgbClr val="FF0000"/>
              </a:solidFill>
            </a:endParaRPr>
          </a:p>
        </p:txBody>
      </p:sp>
    </p:spTree>
    <p:extLst>
      <p:ext uri="{BB962C8B-B14F-4D97-AF65-F5344CB8AC3E}">
        <p14:creationId xmlns:p14="http://schemas.microsoft.com/office/powerpoint/2010/main" val="296051507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TotalTime>
  <Words>1622</Words>
  <Application>Microsoft Office PowerPoint</Application>
  <PresentationFormat>On-screen Show (4:3)</PresentationFormat>
  <Paragraphs>84</Paragraphs>
  <Slides>12</Slides>
  <Notes>4</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Data Center Technologies</vt:lpstr>
      <vt:lpstr>Need for load balancer</vt:lpstr>
      <vt:lpstr>What is Server Load Balancing?</vt:lpstr>
      <vt:lpstr>Typical Server Load Balancing setup</vt:lpstr>
      <vt:lpstr>Load Balancer based on Round robin server load balancing</vt:lpstr>
      <vt:lpstr>Benefits of Server Load Balancing</vt:lpstr>
      <vt:lpstr>Benefits of Server Load Balancing</vt:lpstr>
      <vt:lpstr>Methods of server load balancing</vt:lpstr>
      <vt:lpstr>Methods of server load balancing</vt:lpstr>
      <vt:lpstr>Methods of server load balancing</vt:lpstr>
      <vt:lpstr>PowerPoint Presentation</vt:lpstr>
      <vt:lpstr>Acknowledgement</vt:lpstr>
    </vt:vector>
  </TitlesOfParts>
  <Company>ARCELIK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dc:creator>
  <cp:lastModifiedBy>Anly ChandraMohan</cp:lastModifiedBy>
  <cp:revision>16</cp:revision>
  <dcterms:created xsi:type="dcterms:W3CDTF">2017-03-28T13:06:38Z</dcterms:created>
  <dcterms:modified xsi:type="dcterms:W3CDTF">2017-05-04T09:34:15Z</dcterms:modified>
</cp:coreProperties>
</file>