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6"/>
  </p:notesMasterIdLst>
  <p:sldIdLst>
    <p:sldId id="256" r:id="rId2"/>
    <p:sldId id="257" r:id="rId3"/>
    <p:sldId id="258" r:id="rId4"/>
    <p:sldId id="262" r:id="rId5"/>
    <p:sldId id="264" r:id="rId6"/>
    <p:sldId id="270" r:id="rId7"/>
    <p:sldId id="271" r:id="rId8"/>
    <p:sldId id="265" r:id="rId9"/>
    <p:sldId id="267" r:id="rId10"/>
    <p:sldId id="263" r:id="rId11"/>
    <p:sldId id="260" r:id="rId12"/>
    <p:sldId id="266" r:id="rId13"/>
    <p:sldId id="268" r:id="rId14"/>
    <p:sldId id="274" r:id="rId15"/>
    <p:sldId id="275" r:id="rId16"/>
    <p:sldId id="278" r:id="rId17"/>
    <p:sldId id="276" r:id="rId18"/>
    <p:sldId id="277" r:id="rId19"/>
    <p:sldId id="280" r:id="rId20"/>
    <p:sldId id="281" r:id="rId21"/>
    <p:sldId id="273" r:id="rId22"/>
    <p:sldId id="269" r:id="rId23"/>
    <p:sldId id="272" r:id="rId24"/>
    <p:sldId id="261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590"/>
  </p:normalViewPr>
  <p:slideViewPr>
    <p:cSldViewPr snapToGrid="0" snapToObjects="1">
      <p:cViewPr varScale="1">
        <p:scale>
          <a:sx n="99" d="100"/>
          <a:sy n="99" d="100"/>
        </p:scale>
        <p:origin x="52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D75B97-3639-B842-B872-D6BD80FF9562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0981D8-B743-1B42-ACE6-FADC0AD805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92653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Perception – cognitive (decision making) – motor </a:t>
            </a:r>
            <a:r>
              <a:rPr lang="en-US" dirty="0" err="1"/>
              <a:t>programme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0981D8-B743-1B42-ACE6-FADC0AD805E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0185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Perception is highly congested – loads of info flooding in – experts see it differently to novices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0981D8-B743-1B42-ACE6-FADC0AD805E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89258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'reading the play’ – knowing what to focus on, and what to ignore – pattern recognition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0981D8-B743-1B42-ACE6-FADC0AD805ED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5469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Skilled performers seem to have more time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0981D8-B743-1B42-ACE6-FADC0AD805E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08439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Think of mental ‘bandwidth’ – if you are using more </a:t>
            </a:r>
            <a:r>
              <a:rPr lang="en-US" dirty="0" err="1"/>
              <a:t>bandwith</a:t>
            </a:r>
            <a:r>
              <a:rPr lang="en-US" dirty="0"/>
              <a:t> on perception, you have less available for decision making. </a:t>
            </a:r>
          </a:p>
          <a:p>
            <a:r>
              <a:rPr lang="en-US" dirty="0"/>
              <a:t>Practice develops perceptual skills, less cognitive effort, leaving more bandwidth for decision making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0981D8-B743-1B42-ACE6-FADC0AD805ED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7273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Knowing exactly what to look at, and spending more time on those cues, rather than scanning whole thing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0981D8-B743-1B42-ACE6-FADC0AD805ED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9485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Batsmen focus on learning cues for various balls</a:t>
            </a:r>
          </a:p>
          <a:p>
            <a:r>
              <a:rPr lang="en-US" dirty="0"/>
              <a:t>Pitchers learn how to mimic cues of different balls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0981D8-B743-1B42-ACE6-FADC0AD805ED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2867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0981D8-B743-1B42-ACE6-FADC0AD805ED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37447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Lots of information – skilled performers can pick out the relevant info more quickly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0981D8-B743-1B42-ACE6-FADC0AD805ED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799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Speed up the process of becoming expert by pointing helping athletes </a:t>
            </a:r>
            <a:r>
              <a:rPr lang="en-US" dirty="0" err="1"/>
              <a:t>recognise</a:t>
            </a:r>
            <a:r>
              <a:rPr lang="en-US" dirty="0"/>
              <a:t> postural cues</a:t>
            </a:r>
          </a:p>
          <a:p>
            <a:r>
              <a:rPr lang="en-US" dirty="0"/>
              <a:t>Analysts prepare videos of patterns of play to prepare teams for opposition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0981D8-B743-1B42-ACE6-FADC0AD805ED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06699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Help develop athlete’s decision making capabilities – giving them heuristics to speed things up, helping them to </a:t>
            </a:r>
            <a:r>
              <a:rPr lang="en-US" dirty="0" err="1"/>
              <a:t>analyse</a:t>
            </a:r>
            <a:r>
              <a:rPr lang="en-US" dirty="0"/>
              <a:t> their own decision making skills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0981D8-B743-1B42-ACE6-FADC0AD805ED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26466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5884B-61FA-C549-B4ED-A37B1146841E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D1511-94FB-1F4A-9EFF-FC34CC1CE6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15768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5884B-61FA-C549-B4ED-A37B1146841E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D1511-94FB-1F4A-9EFF-FC34CC1CE6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66693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5884B-61FA-C549-B4ED-A37B1146841E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D1511-94FB-1F4A-9EFF-FC34CC1CE6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4270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5884B-61FA-C549-B4ED-A37B1146841E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D1511-94FB-1F4A-9EFF-FC34CC1CE6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8847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5884B-61FA-C549-B4ED-A37B1146841E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D1511-94FB-1F4A-9EFF-FC34CC1CE6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1478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5884B-61FA-C549-B4ED-A37B1146841E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D1511-94FB-1F4A-9EFF-FC34CC1CE6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7965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5884B-61FA-C549-B4ED-A37B1146841E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D1511-94FB-1F4A-9EFF-FC34CC1CE6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5732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5884B-61FA-C549-B4ED-A37B1146841E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D1511-94FB-1F4A-9EFF-FC34CC1CE6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641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5884B-61FA-C549-B4ED-A37B1146841E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D1511-94FB-1F4A-9EFF-FC34CC1CE6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5058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5884B-61FA-C549-B4ED-A37B1146841E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D1511-94FB-1F4A-9EFF-FC34CC1CE6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5861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5884B-61FA-C549-B4ED-A37B1146841E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D1511-94FB-1F4A-9EFF-FC34CC1CE6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589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95884B-61FA-C549-B4ED-A37B1146841E}" type="datetimeFigureOut">
              <a:rPr lang="en-US" smtClean="0"/>
              <a:t>11/29/23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ED1511-94FB-1F4A-9EFF-FC34CC1CE6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4801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youtube.com/watch?v=ZxZREyWYjls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8877" y="1087194"/>
            <a:ext cx="10234246" cy="2387600"/>
          </a:xfrm>
        </p:spPr>
        <p:txBody>
          <a:bodyPr/>
          <a:lstStyle/>
          <a:p>
            <a:r>
              <a:rPr lang="en-GB" dirty="0"/>
              <a:t>Perceptual-Cognitive Expertise in Sport (Decision Making)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Geraint Forster</a:t>
            </a:r>
          </a:p>
        </p:txBody>
      </p:sp>
    </p:spTree>
    <p:extLst>
      <p:ext uri="{BB962C8B-B14F-4D97-AF65-F5344CB8AC3E}">
        <p14:creationId xmlns:p14="http://schemas.microsoft.com/office/powerpoint/2010/main" val="17876712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3199" y="1537432"/>
            <a:ext cx="4554415" cy="3972414"/>
          </a:xfrm>
        </p:spPr>
        <p:txBody>
          <a:bodyPr>
            <a:normAutofit fontScale="90000"/>
          </a:bodyPr>
          <a:lstStyle/>
          <a:p>
            <a:r>
              <a:rPr lang="en-US" sz="3200" dirty="0"/>
              <a:t>“I couldn’t beat people with my strength; I don</a:t>
            </a:r>
            <a:r>
              <a:rPr lang="mr-IN" sz="3200" dirty="0"/>
              <a:t>’</a:t>
            </a:r>
            <a:r>
              <a:rPr lang="en-US" sz="3200" dirty="0"/>
              <a:t>t have a hard shot’ I’m not the quickest skater in the league. My eyes and my mind have to do most of the work.”</a:t>
            </a:r>
            <a:br>
              <a:rPr lang="en-US" sz="3200" dirty="0"/>
            </a:br>
            <a:br>
              <a:rPr lang="en-US" sz="3200" dirty="0"/>
            </a:br>
            <a:r>
              <a:rPr lang="en-US" sz="3200" dirty="0"/>
              <a:t>		Wayne Gretzky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0417" y="793139"/>
            <a:ext cx="5080000" cy="5461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40570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8110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66093" y="1304165"/>
            <a:ext cx="17427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Reading the play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678616" y="1488831"/>
            <a:ext cx="27402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Good driver in </a:t>
            </a:r>
            <a:r>
              <a:rPr lang="en-US"/>
              <a:t>heavy traffic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-131065"/>
            <a:ext cx="12380365" cy="7230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955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37137" y="1844098"/>
            <a:ext cx="10609385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/>
              <a:t>Perceptual-cognitive skill refers to the ability to identify and acquire environmental information for integration with existing knowledge such that appropriate responses can be selected and executed </a:t>
            </a:r>
          </a:p>
          <a:p>
            <a:r>
              <a:rPr lang="en-US" sz="3600" dirty="0"/>
              <a:t>							(</a:t>
            </a:r>
            <a:r>
              <a:rPr lang="en-US" sz="3600" dirty="0" err="1"/>
              <a:t>Marteniuk</a:t>
            </a:r>
            <a:r>
              <a:rPr lang="en-US" sz="3600" dirty="0"/>
              <a:t>, 1976).</a:t>
            </a:r>
          </a:p>
        </p:txBody>
      </p:sp>
    </p:spTree>
    <p:extLst>
      <p:ext uri="{BB962C8B-B14F-4D97-AF65-F5344CB8AC3E}">
        <p14:creationId xmlns:p14="http://schemas.microsoft.com/office/powerpoint/2010/main" val="16518055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6100" y="0"/>
            <a:ext cx="4954401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955577" y="6236464"/>
            <a:ext cx="29808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(Farrow &amp; </a:t>
            </a:r>
            <a:r>
              <a:rPr lang="en-US" sz="2400" dirty="0" err="1"/>
              <a:t>Raab</a:t>
            </a:r>
            <a:r>
              <a:rPr lang="en-US" sz="2400" dirty="0"/>
              <a:t>, 2013)</a:t>
            </a:r>
          </a:p>
        </p:txBody>
      </p:sp>
    </p:spTree>
    <p:extLst>
      <p:ext uri="{BB962C8B-B14F-4D97-AF65-F5344CB8AC3E}">
        <p14:creationId xmlns:p14="http://schemas.microsoft.com/office/powerpoint/2010/main" val="11310363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66801" y="1629508"/>
            <a:ext cx="1072661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Reading the play involves pattern recognition &amp; anticipation</a:t>
            </a:r>
          </a:p>
          <a:p>
            <a:endParaRPr lang="en-US" sz="3200" dirty="0"/>
          </a:p>
          <a:p>
            <a:r>
              <a:rPr lang="en-US" sz="3200" dirty="0"/>
              <a:t>Effective pattern recognition allows an individual to prepare a response in advance based on the information provided early in an event sequence</a:t>
            </a:r>
          </a:p>
          <a:p>
            <a:endParaRPr lang="en-US" sz="3200" dirty="0"/>
          </a:p>
          <a:p>
            <a:r>
              <a:rPr lang="en-US" sz="3200" dirty="0"/>
              <a:t>(Farrow &amp; </a:t>
            </a:r>
            <a:r>
              <a:rPr lang="en-US" sz="3200" dirty="0" err="1"/>
              <a:t>Raab</a:t>
            </a:r>
            <a:r>
              <a:rPr lang="en-US" sz="3200" dirty="0"/>
              <a:t>, 2013)</a:t>
            </a:r>
          </a:p>
          <a:p>
            <a:endParaRPr lang="en-US" sz="3200" dirty="0"/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7366617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460197"/>
            <a:ext cx="12294530" cy="8202757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26196" y="5155196"/>
            <a:ext cx="2305281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/>
              <a:t>Ronaldo Tested- </a:t>
            </a:r>
            <a:r>
              <a:rPr lang="en-US" sz="2400" dirty="0">
                <a:hlinkClick r:id="rId4"/>
              </a:rPr>
              <a:t>https://</a:t>
            </a:r>
            <a:r>
              <a:rPr lang="en-US" sz="2400" dirty="0" err="1">
                <a:hlinkClick r:id="rId4"/>
              </a:rPr>
              <a:t>www.youtube.com</a:t>
            </a:r>
            <a:r>
              <a:rPr lang="en-US" sz="2400" dirty="0">
                <a:hlinkClick r:id="rId4"/>
              </a:rPr>
              <a:t>/</a:t>
            </a:r>
            <a:r>
              <a:rPr lang="en-US" sz="2400" dirty="0" err="1">
                <a:hlinkClick r:id="rId4"/>
              </a:rPr>
              <a:t>watch?v</a:t>
            </a:r>
            <a:r>
              <a:rPr lang="en-US" sz="2400" dirty="0">
                <a:hlinkClick r:id="rId4"/>
              </a:rPr>
              <a:t>=</a:t>
            </a:r>
            <a:r>
              <a:rPr lang="en-US" sz="2400" dirty="0" err="1">
                <a:hlinkClick r:id="rId4"/>
              </a:rPr>
              <a:t>ZxZREyWYjls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091875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81941"/>
            <a:ext cx="12206792" cy="743088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224865" y="6132548"/>
            <a:ext cx="455111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/>
              <a:t>“the window to the mind”</a:t>
            </a:r>
          </a:p>
        </p:txBody>
      </p:sp>
    </p:spTree>
    <p:extLst>
      <p:ext uri="{BB962C8B-B14F-4D97-AF65-F5344CB8AC3E}">
        <p14:creationId xmlns:p14="http://schemas.microsoft.com/office/powerpoint/2010/main" val="2837316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perceptual-cognitive skills, such as effective attention allocation and cue utilization</a:t>
            </a:r>
          </a:p>
          <a:p>
            <a:r>
              <a:rPr lang="en-US" dirty="0"/>
              <a:t>Perceptual cue usage</a:t>
            </a:r>
          </a:p>
          <a:p>
            <a:r>
              <a:rPr lang="en-US" dirty="0"/>
              <a:t>Gaze </a:t>
            </a:r>
            <a:r>
              <a:rPr lang="en-US" dirty="0" err="1"/>
              <a:t>behaviours</a:t>
            </a:r>
            <a:endParaRPr lang="en-US" dirty="0"/>
          </a:p>
          <a:p>
            <a:r>
              <a:rPr lang="en-US" dirty="0"/>
              <a:t>What areas are relevant &amp; when are they relevant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21249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Experts v Non-experts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Experts more effective in decision making</a:t>
            </a:r>
          </a:p>
          <a:p>
            <a:r>
              <a:rPr lang="en-US" dirty="0"/>
              <a:t>Experts anticipate their opponents intentions quicker than less-skilled</a:t>
            </a:r>
          </a:p>
          <a:p>
            <a:pPr lvl="1"/>
            <a:r>
              <a:rPr lang="en-US" dirty="0"/>
              <a:t>Reduced response time and increased response accuracy</a:t>
            </a:r>
          </a:p>
          <a:p>
            <a:r>
              <a:rPr lang="en-US" dirty="0"/>
              <a:t>Experts better than non-experts at picking up perceptual visual cues</a:t>
            </a:r>
          </a:p>
          <a:p>
            <a:r>
              <a:rPr lang="en-US" dirty="0"/>
              <a:t>Experts use fewer fixations of longer duration including prolonged quiet eye period compared to non-experts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					(Mann, Williams, Ward &amp; Janelle, 2007)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16343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Quiet Eye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Quiet eye:</a:t>
            </a:r>
          </a:p>
          <a:p>
            <a:pPr lvl="1"/>
            <a:r>
              <a:rPr lang="en-US" dirty="0"/>
              <a:t>Final fixation/tracking gaze held on an object or location in the performance environment prior to a critical, task-related movement</a:t>
            </a:r>
          </a:p>
          <a:p>
            <a:pPr lvl="1"/>
            <a:r>
              <a:rPr lang="en-US" dirty="0"/>
              <a:t>The last good look an individual gets before executing a critical movement</a:t>
            </a:r>
            <a:endParaRPr lang="en-GB" dirty="0"/>
          </a:p>
          <a:p>
            <a:r>
              <a:rPr lang="en-GB" dirty="0"/>
              <a:t>Quiet </a:t>
            </a:r>
            <a:r>
              <a:rPr lang="en-US" dirty="0"/>
              <a:t>eye occurs earlier &amp; is of longer duration for experts comparted no near-elites or novices.</a:t>
            </a:r>
          </a:p>
          <a:p>
            <a:r>
              <a:rPr lang="en-US" dirty="0"/>
              <a:t>For a given task, the quiet eye of elite performers is of optimal length which is determined by constraints within the task.</a:t>
            </a:r>
          </a:p>
          <a:p>
            <a:r>
              <a:rPr lang="en-US" dirty="0"/>
              <a:t>Quiet eye occurs earlier &amp; is of longer duration for successful performances compared with unsuccessful performances.</a:t>
            </a:r>
          </a:p>
          <a:p>
            <a:pPr marL="0" indent="0">
              <a:buNone/>
            </a:pPr>
            <a:r>
              <a:rPr lang="en-US" dirty="0"/>
              <a:t>							(</a:t>
            </a:r>
            <a:r>
              <a:rPr lang="en-US" dirty="0" err="1"/>
              <a:t>Panchuck</a:t>
            </a:r>
            <a:r>
              <a:rPr lang="en-US" dirty="0"/>
              <a:t> &amp; Vickers, 2013)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22304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is the Quiet Eye period important?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8054" y="3483034"/>
            <a:ext cx="11095892" cy="92484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3600" dirty="0"/>
              <a:t>Quiet eye </a:t>
            </a:r>
            <a:r>
              <a:rPr lang="mr-IN" sz="3600" dirty="0"/>
              <a:t>–</a:t>
            </a:r>
            <a:r>
              <a:rPr lang="en-US" sz="3600" dirty="0"/>
              <a:t> cognitive processing </a:t>
            </a:r>
            <a:r>
              <a:rPr lang="mr-IN" sz="3600" dirty="0"/>
              <a:t>–</a:t>
            </a:r>
            <a:r>
              <a:rPr lang="en-US" sz="3600" dirty="0"/>
              <a:t> movement planning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37627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2107407"/>
            <a:ext cx="12192000" cy="8965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27024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73578"/>
            <a:ext cx="12262104" cy="7431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09148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" y="0"/>
            <a:ext cx="121897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33379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8128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96311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-1143001"/>
            <a:ext cx="12275127" cy="9206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18633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45130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Think of a specific event/moment in your chosen activity</a:t>
            </a:r>
          </a:p>
          <a:p>
            <a:r>
              <a:rPr lang="en-US" dirty="0"/>
              <a:t>What are the key cues that should be attended to make the correct decision?</a:t>
            </a:r>
          </a:p>
        </p:txBody>
      </p:sp>
    </p:spTree>
    <p:extLst>
      <p:ext uri="{BB962C8B-B14F-4D97-AF65-F5344CB8AC3E}">
        <p14:creationId xmlns:p14="http://schemas.microsoft.com/office/powerpoint/2010/main" val="17863799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9342" y="-726841"/>
            <a:ext cx="12383742" cy="8241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8289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improve decision making (1)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Off-court training</a:t>
            </a:r>
          </a:p>
          <a:p>
            <a:pPr lvl="1"/>
            <a:r>
              <a:rPr lang="en-US" dirty="0"/>
              <a:t>Postural cue training (</a:t>
            </a:r>
            <a:r>
              <a:rPr lang="en-US" dirty="0" err="1"/>
              <a:t>localised</a:t>
            </a:r>
            <a:r>
              <a:rPr lang="en-US" dirty="0"/>
              <a:t> movements)</a:t>
            </a:r>
          </a:p>
          <a:p>
            <a:pPr lvl="1"/>
            <a:r>
              <a:rPr lang="en-US" dirty="0"/>
              <a:t>Pattern recognition training (anticipate patterns of play)</a:t>
            </a:r>
          </a:p>
        </p:txBody>
      </p:sp>
    </p:spTree>
    <p:extLst>
      <p:ext uri="{BB962C8B-B14F-4D97-AF65-F5344CB8AC3E}">
        <p14:creationId xmlns:p14="http://schemas.microsoft.com/office/powerpoint/2010/main" val="9637852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improve decision making (2)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On-field training</a:t>
            </a:r>
          </a:p>
          <a:p>
            <a:pPr lvl="1"/>
            <a:r>
              <a:rPr lang="en-US" dirty="0"/>
              <a:t>What decisions:</a:t>
            </a:r>
          </a:p>
          <a:p>
            <a:pPr lvl="2"/>
            <a:r>
              <a:rPr lang="en-US" dirty="0"/>
              <a:t>Situation complexity (2 v 2 </a:t>
            </a:r>
            <a:r>
              <a:rPr lang="mr-IN" dirty="0"/>
              <a:t>–</a:t>
            </a:r>
            <a:r>
              <a:rPr lang="en-GB" dirty="0"/>
              <a:t> </a:t>
            </a:r>
            <a:r>
              <a:rPr lang="en-US" dirty="0"/>
              <a:t>5 v 5)</a:t>
            </a:r>
          </a:p>
          <a:p>
            <a:pPr lvl="2"/>
            <a:r>
              <a:rPr lang="en-US" dirty="0"/>
              <a:t>If-then rules (Scenarios)</a:t>
            </a:r>
          </a:p>
          <a:p>
            <a:pPr lvl="2"/>
            <a:r>
              <a:rPr lang="en-US" dirty="0"/>
              <a:t>Creative choices</a:t>
            </a:r>
          </a:p>
          <a:p>
            <a:pPr lvl="2"/>
            <a:r>
              <a:rPr lang="en-US" dirty="0"/>
              <a:t>Option generation (evaluate different choices in same situation)</a:t>
            </a:r>
          </a:p>
          <a:p>
            <a:pPr lvl="1"/>
            <a:r>
              <a:rPr lang="en-US" dirty="0"/>
              <a:t>How decisions:</a:t>
            </a:r>
          </a:p>
          <a:p>
            <a:pPr lvl="2"/>
            <a:r>
              <a:rPr lang="en-US" dirty="0"/>
              <a:t>Game Like situations (transfer) </a:t>
            </a:r>
            <a:r>
              <a:rPr lang="mr-IN" dirty="0"/>
              <a:t>–</a:t>
            </a:r>
            <a:r>
              <a:rPr lang="en-US" dirty="0"/>
              <a:t> Game-</a:t>
            </a:r>
            <a:r>
              <a:rPr lang="en-US" dirty="0" err="1"/>
              <a:t>Centred</a:t>
            </a:r>
            <a:r>
              <a:rPr lang="en-US" dirty="0"/>
              <a:t> Approaches (e.g., TGFU)</a:t>
            </a:r>
          </a:p>
          <a:p>
            <a:pPr lvl="2"/>
            <a:r>
              <a:rPr lang="en-US" dirty="0"/>
              <a:t>Use of pre-cues</a:t>
            </a:r>
          </a:p>
        </p:txBody>
      </p:sp>
    </p:spTree>
    <p:extLst>
      <p:ext uri="{BB962C8B-B14F-4D97-AF65-F5344CB8AC3E}">
        <p14:creationId xmlns:p14="http://schemas.microsoft.com/office/powerpoint/2010/main" val="198857419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Mann, D.T.Y., Williams, A.M., Ward, P. and Janelle, C.M. (2007) ‘Perceptual-cognitive expertise in sport: A Meta-Analysis’, </a:t>
            </a:r>
            <a:r>
              <a:rPr lang="en-US" i="1" dirty="0"/>
              <a:t>Journal of Sport and Exercise Psychology</a:t>
            </a:r>
            <a:r>
              <a:rPr lang="en-US" dirty="0"/>
              <a:t>, 29(4), pp. 457–478. </a:t>
            </a:r>
            <a:r>
              <a:rPr lang="en-US" dirty="0" err="1"/>
              <a:t>doi</a:t>
            </a:r>
            <a:r>
              <a:rPr lang="en-US" dirty="0"/>
              <a:t>: 10.1123/jsep.29.4.457.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75712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3116</TotalTime>
  <Words>763</Words>
  <Application>Microsoft Macintosh PowerPoint</Application>
  <PresentationFormat>Widescreen</PresentationFormat>
  <Paragraphs>81</Paragraphs>
  <Slides>24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Calibri Light</vt:lpstr>
      <vt:lpstr>Office Theme</vt:lpstr>
      <vt:lpstr>Perceptual-Cognitive Expertise in Sport (Decision Making)</vt:lpstr>
      <vt:lpstr>“I couldn’t beat people with my strength; I don’t have a hard shot’ I’m not the quickest skater in the league. My eyes and my mind have to do most of the work.”    Wayne Gretzky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Experts v Non-experts</vt:lpstr>
      <vt:lpstr>Quiet Eye</vt:lpstr>
      <vt:lpstr>Why is the Quiet Eye period important?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Task</vt:lpstr>
      <vt:lpstr>PowerPoint Presentation</vt:lpstr>
      <vt:lpstr>How to improve decision making (1)</vt:lpstr>
      <vt:lpstr>How to improve decision making (2)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Visual Perception – action in sports</dc:title>
  <dc:creator>Dylan Blain</dc:creator>
  <cp:lastModifiedBy>Geraint Forster</cp:lastModifiedBy>
  <cp:revision>14</cp:revision>
  <dcterms:created xsi:type="dcterms:W3CDTF">2017-02-22T19:16:46Z</dcterms:created>
  <dcterms:modified xsi:type="dcterms:W3CDTF">2023-11-29T14:10:01Z</dcterms:modified>
</cp:coreProperties>
</file>