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1"/>
  </p:sldMasterIdLst>
  <p:notesMasterIdLst>
    <p:notesMasterId r:id="rId13"/>
  </p:notesMasterIdLst>
  <p:sldIdLst>
    <p:sldId id="256" r:id="rId2"/>
    <p:sldId id="299" r:id="rId3"/>
    <p:sldId id="257" r:id="rId4"/>
    <p:sldId id="297" r:id="rId5"/>
    <p:sldId id="293" r:id="rId6"/>
    <p:sldId id="281" r:id="rId7"/>
    <p:sldId id="294" r:id="rId8"/>
    <p:sldId id="295" r:id="rId9"/>
    <p:sldId id="296" r:id="rId10"/>
    <p:sldId id="298" r:id="rId11"/>
    <p:sldId id="264" r:id="rId12"/>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88475" autoAdjust="0"/>
  </p:normalViewPr>
  <p:slideViewPr>
    <p:cSldViewPr>
      <p:cViewPr varScale="1">
        <p:scale>
          <a:sx n="103" d="100"/>
          <a:sy n="103" d="100"/>
        </p:scale>
        <p:origin x="878" y="67"/>
      </p:cViewPr>
      <p:guideLst>
        <p:guide orient="horz" pos="1620"/>
        <p:guide pos="2880"/>
      </p:guideLst>
    </p:cSldViewPr>
  </p:slideViewPr>
  <p:outlineViewPr>
    <p:cViewPr>
      <p:scale>
        <a:sx n="33" d="100"/>
        <a:sy n="33" d="100"/>
      </p:scale>
      <p:origin x="43" y="1092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6EC880-A9BA-4702-85DB-3FF8B24EF1C6}" type="doc">
      <dgm:prSet loTypeId="urn:microsoft.com/office/officeart/2005/8/layout/radial6" loCatId="cycle" qsTypeId="urn:microsoft.com/office/officeart/2005/8/quickstyle/simple1" qsCatId="simple" csTypeId="urn:microsoft.com/office/officeart/2005/8/colors/colorful2" csCatId="colorful" phldr="1"/>
      <dgm:spPr/>
      <dgm:t>
        <a:bodyPr/>
        <a:lstStyle/>
        <a:p>
          <a:endParaRPr lang="en-US"/>
        </a:p>
      </dgm:t>
    </dgm:pt>
    <dgm:pt modelId="{0EA544C4-68CD-4796-86BA-3CCE41B29549}">
      <dgm:prSet phldrT="[Text]"/>
      <dgm:spPr/>
      <dgm:t>
        <a:bodyPr/>
        <a:lstStyle/>
        <a:p>
          <a:r>
            <a:rPr lang="en-US" b="1" smtClean="0">
              <a:latin typeface="Times New Roman"/>
              <a:ea typeface="Times New Roman"/>
            </a:rPr>
            <a:t>LONG-TERM STRATEGIES </a:t>
          </a:r>
          <a:endParaRPr lang="en-US" dirty="0"/>
        </a:p>
      </dgm:t>
    </dgm:pt>
    <dgm:pt modelId="{2B3C1145-E00D-400F-AA0C-7AD4EADBE702}" type="parTrans" cxnId="{93490AF7-00BB-41D2-8022-DC29553B8EA4}">
      <dgm:prSet/>
      <dgm:spPr/>
      <dgm:t>
        <a:bodyPr/>
        <a:lstStyle/>
        <a:p>
          <a:endParaRPr lang="en-US"/>
        </a:p>
      </dgm:t>
    </dgm:pt>
    <dgm:pt modelId="{3EF66E05-5529-40AC-B9FB-1E26161F2A49}" type="sibTrans" cxnId="{93490AF7-00BB-41D2-8022-DC29553B8EA4}">
      <dgm:prSet/>
      <dgm:spPr/>
      <dgm:t>
        <a:bodyPr/>
        <a:lstStyle/>
        <a:p>
          <a:endParaRPr lang="en-US"/>
        </a:p>
      </dgm:t>
    </dgm:pt>
    <dgm:pt modelId="{035F7968-8051-4201-B86F-3CECDD57D7D1}">
      <dgm:prSet phldrT="[Text]"/>
      <dgm:spPr/>
      <dgm:t>
        <a:bodyPr/>
        <a:lstStyle/>
        <a:p>
          <a:r>
            <a:rPr lang="en-US" dirty="0" smtClean="0">
              <a:latin typeface="Times New Roman" pitchFamily="18" charset="0"/>
              <a:ea typeface="Times New Roman"/>
              <a:cs typeface="Times New Roman" pitchFamily="18" charset="0"/>
            </a:rPr>
            <a:t>Continuous training and development</a:t>
          </a:r>
          <a:endParaRPr lang="en-US" dirty="0"/>
        </a:p>
      </dgm:t>
    </dgm:pt>
    <dgm:pt modelId="{03C8FA68-920A-4758-B174-FC23C3AFEB1C}" type="parTrans" cxnId="{04A3B149-B45B-4A53-A76B-FD1E9F03B299}">
      <dgm:prSet/>
      <dgm:spPr/>
      <dgm:t>
        <a:bodyPr/>
        <a:lstStyle/>
        <a:p>
          <a:endParaRPr lang="en-US"/>
        </a:p>
      </dgm:t>
    </dgm:pt>
    <dgm:pt modelId="{3644DEFD-DF40-436E-BCD4-B0C544E256AA}" type="sibTrans" cxnId="{04A3B149-B45B-4A53-A76B-FD1E9F03B299}">
      <dgm:prSet/>
      <dgm:spPr/>
      <dgm:t>
        <a:bodyPr/>
        <a:lstStyle/>
        <a:p>
          <a:endParaRPr lang="en-US"/>
        </a:p>
      </dgm:t>
    </dgm:pt>
    <dgm:pt modelId="{5A27CB4A-C9E6-413D-9FA5-5B3F2F202B9A}">
      <dgm:prSet phldrT="[Text]"/>
      <dgm:spPr/>
      <dgm:t>
        <a:bodyPr/>
        <a:lstStyle/>
        <a:p>
          <a:r>
            <a:rPr lang="en-US" dirty="0" smtClean="0">
              <a:latin typeface="Times New Roman" pitchFamily="18" charset="0"/>
              <a:ea typeface="Times New Roman"/>
              <a:cs typeface="Times New Roman" pitchFamily="18" charset="0"/>
            </a:rPr>
            <a:t>Continuous performance review</a:t>
          </a:r>
          <a:endParaRPr lang="en-US" dirty="0"/>
        </a:p>
      </dgm:t>
    </dgm:pt>
    <dgm:pt modelId="{DAC1AF72-68EA-4765-B24E-768023752F5F}" type="parTrans" cxnId="{7F7779B4-6F70-42D7-8F05-31EF342BE2ED}">
      <dgm:prSet/>
      <dgm:spPr/>
      <dgm:t>
        <a:bodyPr/>
        <a:lstStyle/>
        <a:p>
          <a:endParaRPr lang="en-US"/>
        </a:p>
      </dgm:t>
    </dgm:pt>
    <dgm:pt modelId="{5A30A7DD-ED79-4764-B527-9FC4668034C2}" type="sibTrans" cxnId="{7F7779B4-6F70-42D7-8F05-31EF342BE2ED}">
      <dgm:prSet/>
      <dgm:spPr/>
      <dgm:t>
        <a:bodyPr/>
        <a:lstStyle/>
        <a:p>
          <a:endParaRPr lang="en-US"/>
        </a:p>
      </dgm:t>
    </dgm:pt>
    <dgm:pt modelId="{B4F3E455-8F19-4BE6-8686-1A72DF7AB127}">
      <dgm:prSet phldrT="[Text]"/>
      <dgm:spPr/>
      <dgm:t>
        <a:bodyPr/>
        <a:lstStyle/>
        <a:p>
          <a:r>
            <a:rPr lang="en-US" dirty="0" smtClean="0">
              <a:latin typeface="Times New Roman" pitchFamily="18" charset="0"/>
              <a:ea typeface="Times New Roman"/>
              <a:cs typeface="Times New Roman" pitchFamily="18" charset="0"/>
            </a:rPr>
            <a:t>Learning within workflow</a:t>
          </a:r>
          <a:endParaRPr lang="en-US" dirty="0"/>
        </a:p>
      </dgm:t>
    </dgm:pt>
    <dgm:pt modelId="{EC19C65A-FE9E-4DB7-9ECE-5E01E8CAA40E}" type="parTrans" cxnId="{96A04FC6-9F53-444B-9205-640D04069D58}">
      <dgm:prSet/>
      <dgm:spPr/>
      <dgm:t>
        <a:bodyPr/>
        <a:lstStyle/>
        <a:p>
          <a:endParaRPr lang="en-US"/>
        </a:p>
      </dgm:t>
    </dgm:pt>
    <dgm:pt modelId="{5E67FAD9-74C3-45C8-857A-FDDA07A86270}" type="sibTrans" cxnId="{96A04FC6-9F53-444B-9205-640D04069D58}">
      <dgm:prSet/>
      <dgm:spPr/>
      <dgm:t>
        <a:bodyPr/>
        <a:lstStyle/>
        <a:p>
          <a:endParaRPr lang="en-US"/>
        </a:p>
      </dgm:t>
    </dgm:pt>
    <dgm:pt modelId="{18B421CC-0ADB-4BD7-B01C-8DD3DB00A213}" type="pres">
      <dgm:prSet presAssocID="{F96EC880-A9BA-4702-85DB-3FF8B24EF1C6}" presName="Name0" presStyleCnt="0">
        <dgm:presLayoutVars>
          <dgm:chMax val="1"/>
          <dgm:dir/>
          <dgm:animLvl val="ctr"/>
          <dgm:resizeHandles val="exact"/>
        </dgm:presLayoutVars>
      </dgm:prSet>
      <dgm:spPr/>
      <dgm:t>
        <a:bodyPr/>
        <a:lstStyle/>
        <a:p>
          <a:endParaRPr lang="en-US"/>
        </a:p>
      </dgm:t>
    </dgm:pt>
    <dgm:pt modelId="{D3AB7632-B9D0-4549-9900-75AE626A8AE5}" type="pres">
      <dgm:prSet presAssocID="{0EA544C4-68CD-4796-86BA-3CCE41B29549}" presName="centerShape" presStyleLbl="node0" presStyleIdx="0" presStyleCnt="1" custLinFactNeighborX="1415" custLinFactNeighborY="-1010"/>
      <dgm:spPr/>
      <dgm:t>
        <a:bodyPr/>
        <a:lstStyle/>
        <a:p>
          <a:endParaRPr lang="en-US"/>
        </a:p>
      </dgm:t>
    </dgm:pt>
    <dgm:pt modelId="{5C652F36-714F-4DAB-B7B0-A987BA930479}" type="pres">
      <dgm:prSet presAssocID="{035F7968-8051-4201-B86F-3CECDD57D7D1}" presName="node" presStyleLbl="node1" presStyleIdx="0" presStyleCnt="3">
        <dgm:presLayoutVars>
          <dgm:bulletEnabled val="1"/>
        </dgm:presLayoutVars>
      </dgm:prSet>
      <dgm:spPr/>
      <dgm:t>
        <a:bodyPr/>
        <a:lstStyle/>
        <a:p>
          <a:endParaRPr lang="en-US"/>
        </a:p>
      </dgm:t>
    </dgm:pt>
    <dgm:pt modelId="{BCE9DB75-17F6-4A11-95D7-2FC5D0AD52FE}" type="pres">
      <dgm:prSet presAssocID="{035F7968-8051-4201-B86F-3CECDD57D7D1}" presName="dummy" presStyleCnt="0"/>
      <dgm:spPr/>
    </dgm:pt>
    <dgm:pt modelId="{892D8ABC-0C55-45EC-AE31-099AFAFDAF2D}" type="pres">
      <dgm:prSet presAssocID="{3644DEFD-DF40-436E-BCD4-B0C544E256AA}" presName="sibTrans" presStyleLbl="sibTrans2D1" presStyleIdx="0" presStyleCnt="3"/>
      <dgm:spPr/>
      <dgm:t>
        <a:bodyPr/>
        <a:lstStyle/>
        <a:p>
          <a:endParaRPr lang="en-US"/>
        </a:p>
      </dgm:t>
    </dgm:pt>
    <dgm:pt modelId="{A4A933C2-D2B8-4541-8F0C-99F815C7FA93}" type="pres">
      <dgm:prSet presAssocID="{5A27CB4A-C9E6-413D-9FA5-5B3F2F202B9A}" presName="node" presStyleLbl="node1" presStyleIdx="1" presStyleCnt="3">
        <dgm:presLayoutVars>
          <dgm:bulletEnabled val="1"/>
        </dgm:presLayoutVars>
      </dgm:prSet>
      <dgm:spPr/>
      <dgm:t>
        <a:bodyPr/>
        <a:lstStyle/>
        <a:p>
          <a:endParaRPr lang="en-US"/>
        </a:p>
      </dgm:t>
    </dgm:pt>
    <dgm:pt modelId="{CEB8B0E7-9034-40F4-B03D-F7DA474E7AEF}" type="pres">
      <dgm:prSet presAssocID="{5A27CB4A-C9E6-413D-9FA5-5B3F2F202B9A}" presName="dummy" presStyleCnt="0"/>
      <dgm:spPr/>
    </dgm:pt>
    <dgm:pt modelId="{86C9AB23-90D6-4A5C-BC52-36F96314B06D}" type="pres">
      <dgm:prSet presAssocID="{5A30A7DD-ED79-4764-B527-9FC4668034C2}" presName="sibTrans" presStyleLbl="sibTrans2D1" presStyleIdx="1" presStyleCnt="3"/>
      <dgm:spPr/>
      <dgm:t>
        <a:bodyPr/>
        <a:lstStyle/>
        <a:p>
          <a:endParaRPr lang="en-US"/>
        </a:p>
      </dgm:t>
    </dgm:pt>
    <dgm:pt modelId="{FDD5FE38-33C9-49FB-8DBD-F9B475EC1901}" type="pres">
      <dgm:prSet presAssocID="{B4F3E455-8F19-4BE6-8686-1A72DF7AB127}" presName="node" presStyleLbl="node1" presStyleIdx="2" presStyleCnt="3">
        <dgm:presLayoutVars>
          <dgm:bulletEnabled val="1"/>
        </dgm:presLayoutVars>
      </dgm:prSet>
      <dgm:spPr/>
      <dgm:t>
        <a:bodyPr/>
        <a:lstStyle/>
        <a:p>
          <a:endParaRPr lang="en-US"/>
        </a:p>
      </dgm:t>
    </dgm:pt>
    <dgm:pt modelId="{B56E69EC-95C7-4B32-B13F-690C12DDA88A}" type="pres">
      <dgm:prSet presAssocID="{B4F3E455-8F19-4BE6-8686-1A72DF7AB127}" presName="dummy" presStyleCnt="0"/>
      <dgm:spPr/>
    </dgm:pt>
    <dgm:pt modelId="{FFC32EF1-5A0C-476E-BBB1-1E63273F0EF6}" type="pres">
      <dgm:prSet presAssocID="{5E67FAD9-74C3-45C8-857A-FDDA07A86270}" presName="sibTrans" presStyleLbl="sibTrans2D1" presStyleIdx="2" presStyleCnt="3"/>
      <dgm:spPr/>
      <dgm:t>
        <a:bodyPr/>
        <a:lstStyle/>
        <a:p>
          <a:endParaRPr lang="en-US"/>
        </a:p>
      </dgm:t>
    </dgm:pt>
  </dgm:ptLst>
  <dgm:cxnLst>
    <dgm:cxn modelId="{7F7779B4-6F70-42D7-8F05-31EF342BE2ED}" srcId="{0EA544C4-68CD-4796-86BA-3CCE41B29549}" destId="{5A27CB4A-C9E6-413D-9FA5-5B3F2F202B9A}" srcOrd="1" destOrd="0" parTransId="{DAC1AF72-68EA-4765-B24E-768023752F5F}" sibTransId="{5A30A7DD-ED79-4764-B527-9FC4668034C2}"/>
    <dgm:cxn modelId="{DEC0BB35-BBFC-4E22-9A51-4CD0AAECD299}" type="presOf" srcId="{0EA544C4-68CD-4796-86BA-3CCE41B29549}" destId="{D3AB7632-B9D0-4549-9900-75AE626A8AE5}" srcOrd="0" destOrd="0" presId="urn:microsoft.com/office/officeart/2005/8/layout/radial6"/>
    <dgm:cxn modelId="{E7DECEB2-510E-4998-861F-0C748F9AD1B7}" type="presOf" srcId="{B4F3E455-8F19-4BE6-8686-1A72DF7AB127}" destId="{FDD5FE38-33C9-49FB-8DBD-F9B475EC1901}" srcOrd="0" destOrd="0" presId="urn:microsoft.com/office/officeart/2005/8/layout/radial6"/>
    <dgm:cxn modelId="{F5B46900-6C39-48ED-B2F7-51EF7255EC71}" type="presOf" srcId="{5A27CB4A-C9E6-413D-9FA5-5B3F2F202B9A}" destId="{A4A933C2-D2B8-4541-8F0C-99F815C7FA93}" srcOrd="0" destOrd="0" presId="urn:microsoft.com/office/officeart/2005/8/layout/radial6"/>
    <dgm:cxn modelId="{658D5605-AD07-43CB-B0C6-B333D832DEA6}" type="presOf" srcId="{F96EC880-A9BA-4702-85DB-3FF8B24EF1C6}" destId="{18B421CC-0ADB-4BD7-B01C-8DD3DB00A213}" srcOrd="0" destOrd="0" presId="urn:microsoft.com/office/officeart/2005/8/layout/radial6"/>
    <dgm:cxn modelId="{517C8029-7FC6-4290-88BD-98A49189A931}" type="presOf" srcId="{3644DEFD-DF40-436E-BCD4-B0C544E256AA}" destId="{892D8ABC-0C55-45EC-AE31-099AFAFDAF2D}" srcOrd="0" destOrd="0" presId="urn:microsoft.com/office/officeart/2005/8/layout/radial6"/>
    <dgm:cxn modelId="{C5C4D4F7-4670-44DA-BAE0-A1113AB24AAF}" type="presOf" srcId="{5E67FAD9-74C3-45C8-857A-FDDA07A86270}" destId="{FFC32EF1-5A0C-476E-BBB1-1E63273F0EF6}" srcOrd="0" destOrd="0" presId="urn:microsoft.com/office/officeart/2005/8/layout/radial6"/>
    <dgm:cxn modelId="{3027C685-0654-4D02-A053-BE1B77CF519B}" type="presOf" srcId="{5A30A7DD-ED79-4764-B527-9FC4668034C2}" destId="{86C9AB23-90D6-4A5C-BC52-36F96314B06D}" srcOrd="0" destOrd="0" presId="urn:microsoft.com/office/officeart/2005/8/layout/radial6"/>
    <dgm:cxn modelId="{93490AF7-00BB-41D2-8022-DC29553B8EA4}" srcId="{F96EC880-A9BA-4702-85DB-3FF8B24EF1C6}" destId="{0EA544C4-68CD-4796-86BA-3CCE41B29549}" srcOrd="0" destOrd="0" parTransId="{2B3C1145-E00D-400F-AA0C-7AD4EADBE702}" sibTransId="{3EF66E05-5529-40AC-B9FB-1E26161F2A49}"/>
    <dgm:cxn modelId="{04A3B149-B45B-4A53-A76B-FD1E9F03B299}" srcId="{0EA544C4-68CD-4796-86BA-3CCE41B29549}" destId="{035F7968-8051-4201-B86F-3CECDD57D7D1}" srcOrd="0" destOrd="0" parTransId="{03C8FA68-920A-4758-B174-FC23C3AFEB1C}" sibTransId="{3644DEFD-DF40-436E-BCD4-B0C544E256AA}"/>
    <dgm:cxn modelId="{96A04FC6-9F53-444B-9205-640D04069D58}" srcId="{0EA544C4-68CD-4796-86BA-3CCE41B29549}" destId="{B4F3E455-8F19-4BE6-8686-1A72DF7AB127}" srcOrd="2" destOrd="0" parTransId="{EC19C65A-FE9E-4DB7-9ECE-5E01E8CAA40E}" sibTransId="{5E67FAD9-74C3-45C8-857A-FDDA07A86270}"/>
    <dgm:cxn modelId="{F78027FA-D292-4F85-AF1A-3ADF9E45B6F2}" type="presOf" srcId="{035F7968-8051-4201-B86F-3CECDD57D7D1}" destId="{5C652F36-714F-4DAB-B7B0-A987BA930479}" srcOrd="0" destOrd="0" presId="urn:microsoft.com/office/officeart/2005/8/layout/radial6"/>
    <dgm:cxn modelId="{0CB54A7D-9C89-4BF6-B06D-B8FEDE345870}" type="presParOf" srcId="{18B421CC-0ADB-4BD7-B01C-8DD3DB00A213}" destId="{D3AB7632-B9D0-4549-9900-75AE626A8AE5}" srcOrd="0" destOrd="0" presId="urn:microsoft.com/office/officeart/2005/8/layout/radial6"/>
    <dgm:cxn modelId="{C519E7E4-89BE-45FE-8039-4EA012B5842E}" type="presParOf" srcId="{18B421CC-0ADB-4BD7-B01C-8DD3DB00A213}" destId="{5C652F36-714F-4DAB-B7B0-A987BA930479}" srcOrd="1" destOrd="0" presId="urn:microsoft.com/office/officeart/2005/8/layout/radial6"/>
    <dgm:cxn modelId="{D0177661-A003-465A-8930-B5E61D0E6642}" type="presParOf" srcId="{18B421CC-0ADB-4BD7-B01C-8DD3DB00A213}" destId="{BCE9DB75-17F6-4A11-95D7-2FC5D0AD52FE}" srcOrd="2" destOrd="0" presId="urn:microsoft.com/office/officeart/2005/8/layout/radial6"/>
    <dgm:cxn modelId="{418FF46D-5D0A-4AD8-9794-2C82DDF781D6}" type="presParOf" srcId="{18B421CC-0ADB-4BD7-B01C-8DD3DB00A213}" destId="{892D8ABC-0C55-45EC-AE31-099AFAFDAF2D}" srcOrd="3" destOrd="0" presId="urn:microsoft.com/office/officeart/2005/8/layout/radial6"/>
    <dgm:cxn modelId="{4DC96DCF-8EF9-4CEC-A029-B0D73D02DB43}" type="presParOf" srcId="{18B421CC-0ADB-4BD7-B01C-8DD3DB00A213}" destId="{A4A933C2-D2B8-4541-8F0C-99F815C7FA93}" srcOrd="4" destOrd="0" presId="urn:microsoft.com/office/officeart/2005/8/layout/radial6"/>
    <dgm:cxn modelId="{5026286D-80EC-4FAA-BF7B-3207B37A6F63}" type="presParOf" srcId="{18B421CC-0ADB-4BD7-B01C-8DD3DB00A213}" destId="{CEB8B0E7-9034-40F4-B03D-F7DA474E7AEF}" srcOrd="5" destOrd="0" presId="urn:microsoft.com/office/officeart/2005/8/layout/radial6"/>
    <dgm:cxn modelId="{99F949BC-AC10-42B1-A5F7-6884F21C2498}" type="presParOf" srcId="{18B421CC-0ADB-4BD7-B01C-8DD3DB00A213}" destId="{86C9AB23-90D6-4A5C-BC52-36F96314B06D}" srcOrd="6" destOrd="0" presId="urn:microsoft.com/office/officeart/2005/8/layout/radial6"/>
    <dgm:cxn modelId="{F3D6F026-1A96-4248-A8BD-3FA345DDDA96}" type="presParOf" srcId="{18B421CC-0ADB-4BD7-B01C-8DD3DB00A213}" destId="{FDD5FE38-33C9-49FB-8DBD-F9B475EC1901}" srcOrd="7" destOrd="0" presId="urn:microsoft.com/office/officeart/2005/8/layout/radial6"/>
    <dgm:cxn modelId="{F8ECACAE-2264-4428-8E4F-71BD32C5E353}" type="presParOf" srcId="{18B421CC-0ADB-4BD7-B01C-8DD3DB00A213}" destId="{B56E69EC-95C7-4B32-B13F-690C12DDA88A}" srcOrd="8" destOrd="0" presId="urn:microsoft.com/office/officeart/2005/8/layout/radial6"/>
    <dgm:cxn modelId="{1B0AAB54-BC21-4EEE-8B00-3710145ED33E}" type="presParOf" srcId="{18B421CC-0ADB-4BD7-B01C-8DD3DB00A213}" destId="{FFC32EF1-5A0C-476E-BBB1-1E63273F0EF6}"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D73B8A-2E7C-4434-A4BE-B49D8366D7D1}" type="doc">
      <dgm:prSet loTypeId="urn:microsoft.com/office/officeart/2005/8/layout/radial4" loCatId="relationship" qsTypeId="urn:microsoft.com/office/officeart/2005/8/quickstyle/simple1" qsCatId="simple" csTypeId="urn:microsoft.com/office/officeart/2005/8/colors/accent2_2" csCatId="accent2" phldr="1"/>
      <dgm:spPr/>
      <dgm:t>
        <a:bodyPr/>
        <a:lstStyle/>
        <a:p>
          <a:endParaRPr lang="en-US"/>
        </a:p>
      </dgm:t>
    </dgm:pt>
    <dgm:pt modelId="{16B0FA3C-AC45-4931-9E9C-FDBEC7BFB619}">
      <dgm:prSet phldrT="[Text]"/>
      <dgm:spPr/>
      <dgm:t>
        <a:bodyPr/>
        <a:lstStyle/>
        <a:p>
          <a:r>
            <a:rPr lang="en-US" b="1" smtClean="0">
              <a:latin typeface="Times New Roman"/>
              <a:ea typeface="Times New Roman"/>
            </a:rPr>
            <a:t>NON-MONETARY INCENTIVE METHODS</a:t>
          </a:r>
          <a:endParaRPr lang="en-US" dirty="0"/>
        </a:p>
      </dgm:t>
    </dgm:pt>
    <dgm:pt modelId="{C746DBCD-D7F3-47D6-AB5E-DD0B7B403039}" type="parTrans" cxnId="{31E3C922-C12A-415F-B680-87869FC86328}">
      <dgm:prSet/>
      <dgm:spPr/>
      <dgm:t>
        <a:bodyPr/>
        <a:lstStyle/>
        <a:p>
          <a:endParaRPr lang="en-US"/>
        </a:p>
      </dgm:t>
    </dgm:pt>
    <dgm:pt modelId="{721BBA23-CC4E-480A-B225-DA201412FD26}" type="sibTrans" cxnId="{31E3C922-C12A-415F-B680-87869FC86328}">
      <dgm:prSet/>
      <dgm:spPr/>
      <dgm:t>
        <a:bodyPr/>
        <a:lstStyle/>
        <a:p>
          <a:endParaRPr lang="en-US"/>
        </a:p>
      </dgm:t>
    </dgm:pt>
    <dgm:pt modelId="{796BE4DC-7041-46D0-A951-D9F260433455}">
      <dgm:prSet phldrT="[Text]"/>
      <dgm:spPr/>
      <dgm:t>
        <a:bodyPr/>
        <a:lstStyle/>
        <a:p>
          <a:r>
            <a:rPr lang="en-US" dirty="0" smtClean="0">
              <a:latin typeface="Times New Roman" pitchFamily="18" charset="0"/>
              <a:cs typeface="Times New Roman" pitchFamily="18" charset="0"/>
            </a:rPr>
            <a:t>Recognition and rewards</a:t>
          </a:r>
          <a:endParaRPr lang="en-US" dirty="0"/>
        </a:p>
      </dgm:t>
    </dgm:pt>
    <dgm:pt modelId="{58EBB9D7-8BBF-45E1-9C39-2718DB3A4703}" type="parTrans" cxnId="{D6BF5DEA-CC19-4F3F-9BD0-70E9005B0842}">
      <dgm:prSet/>
      <dgm:spPr/>
      <dgm:t>
        <a:bodyPr/>
        <a:lstStyle/>
        <a:p>
          <a:endParaRPr lang="en-US"/>
        </a:p>
      </dgm:t>
    </dgm:pt>
    <dgm:pt modelId="{AA33ABB0-BFC2-4266-BDC3-3BD9E8FDB788}" type="sibTrans" cxnId="{D6BF5DEA-CC19-4F3F-9BD0-70E9005B0842}">
      <dgm:prSet/>
      <dgm:spPr/>
      <dgm:t>
        <a:bodyPr/>
        <a:lstStyle/>
        <a:p>
          <a:endParaRPr lang="en-US"/>
        </a:p>
      </dgm:t>
    </dgm:pt>
    <dgm:pt modelId="{EB05CE24-D6ED-460B-AD32-67522A711E6F}">
      <dgm:prSet phldrT="[Text]"/>
      <dgm:spPr/>
      <dgm:t>
        <a:bodyPr/>
        <a:lstStyle/>
        <a:p>
          <a:r>
            <a:rPr lang="en-US" dirty="0" smtClean="0">
              <a:latin typeface="Times New Roman" pitchFamily="18" charset="0"/>
              <a:cs typeface="Times New Roman" pitchFamily="18" charset="0"/>
            </a:rPr>
            <a:t>Health and wellness membership</a:t>
          </a:r>
          <a:endParaRPr lang="en-US" dirty="0"/>
        </a:p>
      </dgm:t>
    </dgm:pt>
    <dgm:pt modelId="{CB4196DA-3C19-4967-AEC1-2F000EE10186}" type="parTrans" cxnId="{8D50F97B-9BB8-411D-8BC8-A1780253B5B5}">
      <dgm:prSet/>
      <dgm:spPr/>
      <dgm:t>
        <a:bodyPr/>
        <a:lstStyle/>
        <a:p>
          <a:endParaRPr lang="en-US"/>
        </a:p>
      </dgm:t>
    </dgm:pt>
    <dgm:pt modelId="{CC1D068B-B22D-4F2C-B709-50E524D4806B}" type="sibTrans" cxnId="{8D50F97B-9BB8-411D-8BC8-A1780253B5B5}">
      <dgm:prSet/>
      <dgm:spPr/>
      <dgm:t>
        <a:bodyPr/>
        <a:lstStyle/>
        <a:p>
          <a:endParaRPr lang="en-US"/>
        </a:p>
      </dgm:t>
    </dgm:pt>
    <dgm:pt modelId="{E62AE313-DD57-49BC-8CF1-622BF1A2F1B1}" type="pres">
      <dgm:prSet presAssocID="{08D73B8A-2E7C-4434-A4BE-B49D8366D7D1}" presName="cycle" presStyleCnt="0">
        <dgm:presLayoutVars>
          <dgm:chMax val="1"/>
          <dgm:dir/>
          <dgm:animLvl val="ctr"/>
          <dgm:resizeHandles val="exact"/>
        </dgm:presLayoutVars>
      </dgm:prSet>
      <dgm:spPr/>
      <dgm:t>
        <a:bodyPr/>
        <a:lstStyle/>
        <a:p>
          <a:endParaRPr lang="en-US"/>
        </a:p>
      </dgm:t>
    </dgm:pt>
    <dgm:pt modelId="{5AE66511-AD9E-4C3A-9DBC-2D390DE43F18}" type="pres">
      <dgm:prSet presAssocID="{16B0FA3C-AC45-4931-9E9C-FDBEC7BFB619}" presName="centerShape" presStyleLbl="node0" presStyleIdx="0" presStyleCnt="1"/>
      <dgm:spPr/>
      <dgm:t>
        <a:bodyPr/>
        <a:lstStyle/>
        <a:p>
          <a:endParaRPr lang="en-US"/>
        </a:p>
      </dgm:t>
    </dgm:pt>
    <dgm:pt modelId="{9323D980-615A-4DC6-A570-4B7374CC47B3}" type="pres">
      <dgm:prSet presAssocID="{58EBB9D7-8BBF-45E1-9C39-2718DB3A4703}" presName="parTrans" presStyleLbl="bgSibTrans2D1" presStyleIdx="0" presStyleCnt="2"/>
      <dgm:spPr/>
      <dgm:t>
        <a:bodyPr/>
        <a:lstStyle/>
        <a:p>
          <a:endParaRPr lang="en-US"/>
        </a:p>
      </dgm:t>
    </dgm:pt>
    <dgm:pt modelId="{9809E1D6-D59E-43AF-A5A1-655647BA1596}" type="pres">
      <dgm:prSet presAssocID="{796BE4DC-7041-46D0-A951-D9F260433455}" presName="node" presStyleLbl="node1" presStyleIdx="0" presStyleCnt="2">
        <dgm:presLayoutVars>
          <dgm:bulletEnabled val="1"/>
        </dgm:presLayoutVars>
      </dgm:prSet>
      <dgm:spPr/>
      <dgm:t>
        <a:bodyPr/>
        <a:lstStyle/>
        <a:p>
          <a:endParaRPr lang="en-US"/>
        </a:p>
      </dgm:t>
    </dgm:pt>
    <dgm:pt modelId="{F94400F4-4CEC-453D-B031-06D62EF30D8D}" type="pres">
      <dgm:prSet presAssocID="{CB4196DA-3C19-4967-AEC1-2F000EE10186}" presName="parTrans" presStyleLbl="bgSibTrans2D1" presStyleIdx="1" presStyleCnt="2"/>
      <dgm:spPr/>
      <dgm:t>
        <a:bodyPr/>
        <a:lstStyle/>
        <a:p>
          <a:endParaRPr lang="en-US"/>
        </a:p>
      </dgm:t>
    </dgm:pt>
    <dgm:pt modelId="{C53C7D93-5AEE-451E-8280-F8C6DA8768B8}" type="pres">
      <dgm:prSet presAssocID="{EB05CE24-D6ED-460B-AD32-67522A711E6F}" presName="node" presStyleLbl="node1" presStyleIdx="1" presStyleCnt="2">
        <dgm:presLayoutVars>
          <dgm:bulletEnabled val="1"/>
        </dgm:presLayoutVars>
      </dgm:prSet>
      <dgm:spPr/>
      <dgm:t>
        <a:bodyPr/>
        <a:lstStyle/>
        <a:p>
          <a:endParaRPr lang="en-US"/>
        </a:p>
      </dgm:t>
    </dgm:pt>
  </dgm:ptLst>
  <dgm:cxnLst>
    <dgm:cxn modelId="{31E3C922-C12A-415F-B680-87869FC86328}" srcId="{08D73B8A-2E7C-4434-A4BE-B49D8366D7D1}" destId="{16B0FA3C-AC45-4931-9E9C-FDBEC7BFB619}" srcOrd="0" destOrd="0" parTransId="{C746DBCD-D7F3-47D6-AB5E-DD0B7B403039}" sibTransId="{721BBA23-CC4E-480A-B225-DA201412FD26}"/>
    <dgm:cxn modelId="{51669489-EA0E-45F2-84AB-EAA7A1850F7F}" type="presOf" srcId="{58EBB9D7-8BBF-45E1-9C39-2718DB3A4703}" destId="{9323D980-615A-4DC6-A570-4B7374CC47B3}" srcOrd="0" destOrd="0" presId="urn:microsoft.com/office/officeart/2005/8/layout/radial4"/>
    <dgm:cxn modelId="{DD2BFFDC-81C9-4ADE-B266-A6F0FD31D730}" type="presOf" srcId="{16B0FA3C-AC45-4931-9E9C-FDBEC7BFB619}" destId="{5AE66511-AD9E-4C3A-9DBC-2D390DE43F18}" srcOrd="0" destOrd="0" presId="urn:microsoft.com/office/officeart/2005/8/layout/radial4"/>
    <dgm:cxn modelId="{F3EC39AB-CE3B-41D8-BCD6-A12E6FD6FA06}" type="presOf" srcId="{CB4196DA-3C19-4967-AEC1-2F000EE10186}" destId="{F94400F4-4CEC-453D-B031-06D62EF30D8D}" srcOrd="0" destOrd="0" presId="urn:microsoft.com/office/officeart/2005/8/layout/radial4"/>
    <dgm:cxn modelId="{D6BF5DEA-CC19-4F3F-9BD0-70E9005B0842}" srcId="{16B0FA3C-AC45-4931-9E9C-FDBEC7BFB619}" destId="{796BE4DC-7041-46D0-A951-D9F260433455}" srcOrd="0" destOrd="0" parTransId="{58EBB9D7-8BBF-45E1-9C39-2718DB3A4703}" sibTransId="{AA33ABB0-BFC2-4266-BDC3-3BD9E8FDB788}"/>
    <dgm:cxn modelId="{A7AFF820-8B59-41FC-8571-72C4C5A44AC9}" type="presOf" srcId="{EB05CE24-D6ED-460B-AD32-67522A711E6F}" destId="{C53C7D93-5AEE-451E-8280-F8C6DA8768B8}" srcOrd="0" destOrd="0" presId="urn:microsoft.com/office/officeart/2005/8/layout/radial4"/>
    <dgm:cxn modelId="{E9F1712B-1DF3-46A8-88E0-B43940493CC4}" type="presOf" srcId="{08D73B8A-2E7C-4434-A4BE-B49D8366D7D1}" destId="{E62AE313-DD57-49BC-8CF1-622BF1A2F1B1}" srcOrd="0" destOrd="0" presId="urn:microsoft.com/office/officeart/2005/8/layout/radial4"/>
    <dgm:cxn modelId="{8D50F97B-9BB8-411D-8BC8-A1780253B5B5}" srcId="{16B0FA3C-AC45-4931-9E9C-FDBEC7BFB619}" destId="{EB05CE24-D6ED-460B-AD32-67522A711E6F}" srcOrd="1" destOrd="0" parTransId="{CB4196DA-3C19-4967-AEC1-2F000EE10186}" sibTransId="{CC1D068B-B22D-4F2C-B709-50E524D4806B}"/>
    <dgm:cxn modelId="{DDD4387A-2E1C-427D-9AA6-72C53B8F1DE3}" type="presOf" srcId="{796BE4DC-7041-46D0-A951-D9F260433455}" destId="{9809E1D6-D59E-43AF-A5A1-655647BA1596}" srcOrd="0" destOrd="0" presId="urn:microsoft.com/office/officeart/2005/8/layout/radial4"/>
    <dgm:cxn modelId="{0155B637-9B87-4B07-9D64-753C68898E9D}" type="presParOf" srcId="{E62AE313-DD57-49BC-8CF1-622BF1A2F1B1}" destId="{5AE66511-AD9E-4C3A-9DBC-2D390DE43F18}" srcOrd="0" destOrd="0" presId="urn:microsoft.com/office/officeart/2005/8/layout/radial4"/>
    <dgm:cxn modelId="{3CBACBE1-1111-4821-A9FD-A1D30861A659}" type="presParOf" srcId="{E62AE313-DD57-49BC-8CF1-622BF1A2F1B1}" destId="{9323D980-615A-4DC6-A570-4B7374CC47B3}" srcOrd="1" destOrd="0" presId="urn:microsoft.com/office/officeart/2005/8/layout/radial4"/>
    <dgm:cxn modelId="{A1C2C784-0CA4-4921-8D57-EAE92FDE6191}" type="presParOf" srcId="{E62AE313-DD57-49BC-8CF1-622BF1A2F1B1}" destId="{9809E1D6-D59E-43AF-A5A1-655647BA1596}" srcOrd="2" destOrd="0" presId="urn:microsoft.com/office/officeart/2005/8/layout/radial4"/>
    <dgm:cxn modelId="{B225524E-4F67-466B-94ED-8C68B4C54456}" type="presParOf" srcId="{E62AE313-DD57-49BC-8CF1-622BF1A2F1B1}" destId="{F94400F4-4CEC-453D-B031-06D62EF30D8D}" srcOrd="3" destOrd="0" presId="urn:microsoft.com/office/officeart/2005/8/layout/radial4"/>
    <dgm:cxn modelId="{DF440EA4-0776-47CF-A921-9B1723E7C758}" type="presParOf" srcId="{E62AE313-DD57-49BC-8CF1-622BF1A2F1B1}" destId="{C53C7D93-5AEE-451E-8280-F8C6DA8768B8}"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C32EF1-5A0C-476E-BBB1-1E63273F0EF6}">
      <dsp:nvSpPr>
        <dsp:cNvPr id="0" name=""/>
        <dsp:cNvSpPr/>
      </dsp:nvSpPr>
      <dsp:spPr>
        <a:xfrm>
          <a:off x="1029542" y="445260"/>
          <a:ext cx="2970115" cy="2970115"/>
        </a:xfrm>
        <a:prstGeom prst="blockArc">
          <a:avLst>
            <a:gd name="adj1" fmla="val 9000000"/>
            <a:gd name="adj2" fmla="val 16200000"/>
            <a:gd name="adj3" fmla="val 4642"/>
          </a:avLst>
        </a:prstGeom>
        <a:solidFill>
          <a:schemeClr val="accent2">
            <a:hueOff val="-9067203"/>
            <a:satOff val="5236"/>
            <a:lumOff val="-960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6C9AB23-90D6-4A5C-BC52-36F96314B06D}">
      <dsp:nvSpPr>
        <dsp:cNvPr id="0" name=""/>
        <dsp:cNvSpPr/>
      </dsp:nvSpPr>
      <dsp:spPr>
        <a:xfrm>
          <a:off x="1029542" y="445260"/>
          <a:ext cx="2970115" cy="2970115"/>
        </a:xfrm>
        <a:prstGeom prst="blockArc">
          <a:avLst>
            <a:gd name="adj1" fmla="val 1800000"/>
            <a:gd name="adj2" fmla="val 9000000"/>
            <a:gd name="adj3" fmla="val 4642"/>
          </a:avLst>
        </a:prstGeom>
        <a:solidFill>
          <a:schemeClr val="accent2">
            <a:hueOff val="-4533602"/>
            <a:satOff val="2618"/>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92D8ABC-0C55-45EC-AE31-099AFAFDAF2D}">
      <dsp:nvSpPr>
        <dsp:cNvPr id="0" name=""/>
        <dsp:cNvSpPr/>
      </dsp:nvSpPr>
      <dsp:spPr>
        <a:xfrm>
          <a:off x="1029542" y="445260"/>
          <a:ext cx="2970115" cy="2970115"/>
        </a:xfrm>
        <a:prstGeom prst="blockArc">
          <a:avLst>
            <a:gd name="adj1" fmla="val 16200000"/>
            <a:gd name="adj2" fmla="val 1800000"/>
            <a:gd name="adj3" fmla="val 464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3AB7632-B9D0-4549-9900-75AE626A8AE5}">
      <dsp:nvSpPr>
        <dsp:cNvPr id="0" name=""/>
        <dsp:cNvSpPr/>
      </dsp:nvSpPr>
      <dsp:spPr>
        <a:xfrm>
          <a:off x="1871749" y="1217113"/>
          <a:ext cx="1367804" cy="1367804"/>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smtClean="0">
              <a:latin typeface="Times New Roman"/>
              <a:ea typeface="Times New Roman"/>
            </a:rPr>
            <a:t>LONG-TERM STRATEGIES </a:t>
          </a:r>
          <a:endParaRPr lang="en-US" sz="1100" kern="1200" dirty="0"/>
        </a:p>
      </dsp:txBody>
      <dsp:txXfrm>
        <a:off x="2072059" y="1417423"/>
        <a:ext cx="967184" cy="967184"/>
      </dsp:txXfrm>
    </dsp:sp>
    <dsp:sp modelId="{5C652F36-714F-4DAB-B7B0-A987BA930479}">
      <dsp:nvSpPr>
        <dsp:cNvPr id="0" name=""/>
        <dsp:cNvSpPr/>
      </dsp:nvSpPr>
      <dsp:spPr>
        <a:xfrm>
          <a:off x="2035868" y="997"/>
          <a:ext cx="957463" cy="957463"/>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smtClean="0">
              <a:latin typeface="Times New Roman" pitchFamily="18" charset="0"/>
              <a:ea typeface="Times New Roman"/>
              <a:cs typeface="Times New Roman" pitchFamily="18" charset="0"/>
            </a:rPr>
            <a:t>Continuous training and development</a:t>
          </a:r>
          <a:endParaRPr lang="en-US" sz="900" kern="1200" dirty="0"/>
        </a:p>
      </dsp:txBody>
      <dsp:txXfrm>
        <a:off x="2176085" y="141214"/>
        <a:ext cx="677029" cy="677029"/>
      </dsp:txXfrm>
    </dsp:sp>
    <dsp:sp modelId="{A4A933C2-D2B8-4541-8F0C-99F815C7FA93}">
      <dsp:nvSpPr>
        <dsp:cNvPr id="0" name=""/>
        <dsp:cNvSpPr/>
      </dsp:nvSpPr>
      <dsp:spPr>
        <a:xfrm>
          <a:off x="3292115" y="2176880"/>
          <a:ext cx="957463" cy="957463"/>
        </a:xfrm>
        <a:prstGeom prst="ellipse">
          <a:avLst/>
        </a:prstGeom>
        <a:solidFill>
          <a:schemeClr val="accent2">
            <a:hueOff val="-4533602"/>
            <a:satOff val="2618"/>
            <a:lumOff val="-4804"/>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smtClean="0">
              <a:latin typeface="Times New Roman" pitchFamily="18" charset="0"/>
              <a:ea typeface="Times New Roman"/>
              <a:cs typeface="Times New Roman" pitchFamily="18" charset="0"/>
            </a:rPr>
            <a:t>Continuous performance review</a:t>
          </a:r>
          <a:endParaRPr lang="en-US" sz="900" kern="1200" dirty="0"/>
        </a:p>
      </dsp:txBody>
      <dsp:txXfrm>
        <a:off x="3432332" y="2317097"/>
        <a:ext cx="677029" cy="677029"/>
      </dsp:txXfrm>
    </dsp:sp>
    <dsp:sp modelId="{FDD5FE38-33C9-49FB-8DBD-F9B475EC1901}">
      <dsp:nvSpPr>
        <dsp:cNvPr id="0" name=""/>
        <dsp:cNvSpPr/>
      </dsp:nvSpPr>
      <dsp:spPr>
        <a:xfrm>
          <a:off x="779621" y="2176880"/>
          <a:ext cx="957463" cy="957463"/>
        </a:xfrm>
        <a:prstGeom prst="ellipse">
          <a:avLst/>
        </a:prstGeom>
        <a:solidFill>
          <a:schemeClr val="accent2">
            <a:hueOff val="-9067203"/>
            <a:satOff val="5236"/>
            <a:lumOff val="-9607"/>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US" sz="900" kern="1200" dirty="0" smtClean="0">
              <a:latin typeface="Times New Roman" pitchFamily="18" charset="0"/>
              <a:ea typeface="Times New Roman"/>
              <a:cs typeface="Times New Roman" pitchFamily="18" charset="0"/>
            </a:rPr>
            <a:t>Learning within workflow</a:t>
          </a:r>
          <a:endParaRPr lang="en-US" sz="900" kern="1200" dirty="0"/>
        </a:p>
      </dsp:txBody>
      <dsp:txXfrm>
        <a:off x="919838" y="2317097"/>
        <a:ext cx="677029" cy="6770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66511-AD9E-4C3A-9DBC-2D390DE43F18}">
      <dsp:nvSpPr>
        <dsp:cNvPr id="0" name=""/>
        <dsp:cNvSpPr/>
      </dsp:nvSpPr>
      <dsp:spPr>
        <a:xfrm>
          <a:off x="1303734" y="1801230"/>
          <a:ext cx="1202531" cy="1202531"/>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b="1" kern="1200" smtClean="0">
              <a:latin typeface="Times New Roman"/>
              <a:ea typeface="Times New Roman"/>
            </a:rPr>
            <a:t>NON-MONETARY INCENTIVE METHODS</a:t>
          </a:r>
          <a:endParaRPr lang="en-US" sz="1100" kern="1200" dirty="0"/>
        </a:p>
      </dsp:txBody>
      <dsp:txXfrm>
        <a:off x="1479841" y="1977337"/>
        <a:ext cx="850317" cy="850317"/>
      </dsp:txXfrm>
    </dsp:sp>
    <dsp:sp modelId="{9323D980-615A-4DC6-A570-4B7374CC47B3}">
      <dsp:nvSpPr>
        <dsp:cNvPr id="0" name=""/>
        <dsp:cNvSpPr/>
      </dsp:nvSpPr>
      <dsp:spPr>
        <a:xfrm rot="12900000">
          <a:off x="490052" y="1577742"/>
          <a:ext cx="963612" cy="342721"/>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809E1D6-D59E-43AF-A5A1-655647BA1596}">
      <dsp:nvSpPr>
        <dsp:cNvPr id="0" name=""/>
        <dsp:cNvSpPr/>
      </dsp:nvSpPr>
      <dsp:spPr>
        <a:xfrm>
          <a:off x="5983" y="1015788"/>
          <a:ext cx="1142404" cy="913923"/>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latin typeface="Times New Roman" pitchFamily="18" charset="0"/>
              <a:cs typeface="Times New Roman" pitchFamily="18" charset="0"/>
            </a:rPr>
            <a:t>Recognition and rewards</a:t>
          </a:r>
          <a:endParaRPr lang="en-US" sz="1600" kern="1200" dirty="0"/>
        </a:p>
      </dsp:txBody>
      <dsp:txXfrm>
        <a:off x="32751" y="1042556"/>
        <a:ext cx="1088868" cy="860387"/>
      </dsp:txXfrm>
    </dsp:sp>
    <dsp:sp modelId="{F94400F4-4CEC-453D-B031-06D62EF30D8D}">
      <dsp:nvSpPr>
        <dsp:cNvPr id="0" name=""/>
        <dsp:cNvSpPr/>
      </dsp:nvSpPr>
      <dsp:spPr>
        <a:xfrm rot="19500000">
          <a:off x="2356335" y="1577742"/>
          <a:ext cx="963612" cy="342721"/>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53C7D93-5AEE-451E-8280-F8C6DA8768B8}">
      <dsp:nvSpPr>
        <dsp:cNvPr id="0" name=""/>
        <dsp:cNvSpPr/>
      </dsp:nvSpPr>
      <dsp:spPr>
        <a:xfrm>
          <a:off x="2661611" y="1015788"/>
          <a:ext cx="1142404" cy="913923"/>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latin typeface="Times New Roman" pitchFamily="18" charset="0"/>
              <a:cs typeface="Times New Roman" pitchFamily="18" charset="0"/>
            </a:rPr>
            <a:t>Health and wellness membership</a:t>
          </a:r>
          <a:endParaRPr lang="en-US" sz="1600" kern="1200" dirty="0"/>
        </a:p>
      </dsp:txBody>
      <dsp:txXfrm>
        <a:off x="2688379" y="1042556"/>
        <a:ext cx="1088868" cy="860387"/>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508A2B-90BC-4758-9D90-D9E58E97EEA7}" type="datetimeFigureOut">
              <a:rPr lang="en-US" smtClean="0"/>
              <a:pPr/>
              <a:t>3/28/2023</a:t>
            </a:fld>
            <a:endParaRPr lang="en-IN"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D1C4A5-1E31-4617-B5D4-0142F2568BB1}" type="slidenum">
              <a:rPr lang="en-IN" smtClean="0"/>
              <a:pPr/>
              <a:t>‹#›</a:t>
            </a:fld>
            <a:endParaRPr lang="en-IN" dirty="0"/>
          </a:p>
        </p:txBody>
      </p:sp>
    </p:spTree>
    <p:extLst>
      <p:ext uri="{BB962C8B-B14F-4D97-AF65-F5344CB8AC3E}">
        <p14:creationId xmlns:p14="http://schemas.microsoft.com/office/powerpoint/2010/main" val="1946346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F6D1C4A5-1E31-4617-B5D4-0142F2568BB1}" type="slidenum">
              <a:rPr lang="en-IN" smtClean="0"/>
              <a:pPr/>
              <a:t>1</a:t>
            </a:fld>
            <a:endParaRPr lang="en-IN" dirty="0"/>
          </a:p>
        </p:txBody>
      </p:sp>
    </p:spTree>
    <p:extLst>
      <p:ext uri="{BB962C8B-B14F-4D97-AF65-F5344CB8AC3E}">
        <p14:creationId xmlns:p14="http://schemas.microsoft.com/office/powerpoint/2010/main" val="21167830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algn="just">
              <a:lnSpc>
                <a:spcPct val="150000"/>
              </a:lnSpc>
            </a:pPr>
            <a:endParaRPr lang="en-IN" dirty="0">
              <a:solidFill>
                <a:schemeClr val="tx1"/>
              </a:solidFill>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F6D1C4A5-1E31-4617-B5D4-0142F2568BB1}" type="slidenum">
              <a:rPr lang="en-IN" smtClean="0"/>
              <a:pPr/>
              <a:t>3</a:t>
            </a:fld>
            <a:endParaRPr lang="en-IN" dirty="0"/>
          </a:p>
        </p:txBody>
      </p:sp>
    </p:spTree>
    <p:extLst>
      <p:ext uri="{BB962C8B-B14F-4D97-AF65-F5344CB8AC3E}">
        <p14:creationId xmlns:p14="http://schemas.microsoft.com/office/powerpoint/2010/main" val="4210473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algn="just">
              <a:lnSpc>
                <a:spcPct val="150000"/>
              </a:lnSpc>
            </a:pPr>
            <a:r>
              <a:rPr lang="en-US" dirty="0" smtClean="0">
                <a:solidFill>
                  <a:schemeClr val="tx1"/>
                </a:solidFill>
                <a:latin typeface="Times New Roman" pitchFamily="18" charset="0"/>
                <a:cs typeface="Times New Roman" pitchFamily="18" charset="0"/>
              </a:rPr>
              <a:t>“Gordon Ramsay Restaurant (GRR)” chain has opened employment opportunities for more than 1000 employees (GORDONRAMSAY, 2023). Proper talent acquisition is an essential factor for improving business strategies as a skilled workforce is quite potential to achieve </a:t>
            </a:r>
            <a:r>
              <a:rPr lang="en-US" dirty="0" err="1" smtClean="0">
                <a:solidFill>
                  <a:schemeClr val="tx1"/>
                </a:solidFill>
                <a:latin typeface="Times New Roman" pitchFamily="18" charset="0"/>
                <a:cs typeface="Times New Roman" pitchFamily="18" charset="0"/>
              </a:rPr>
              <a:t>organisational</a:t>
            </a:r>
            <a:r>
              <a:rPr lang="en-US" dirty="0" smtClean="0">
                <a:solidFill>
                  <a:schemeClr val="tx1"/>
                </a:solidFill>
                <a:latin typeface="Times New Roman" pitchFamily="18" charset="0"/>
                <a:cs typeface="Times New Roman" pitchFamily="18" charset="0"/>
              </a:rPr>
              <a:t> objectives. </a:t>
            </a:r>
          </a:p>
          <a:p>
            <a:pPr algn="just">
              <a:lnSpc>
                <a:spcPct val="150000"/>
              </a:lnSpc>
            </a:pPr>
            <a:endParaRPr lang="en-IN" dirty="0">
              <a:solidFill>
                <a:schemeClr val="tx1"/>
              </a:solidFill>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F6D1C4A5-1E31-4617-B5D4-0142F2568BB1}" type="slidenum">
              <a:rPr lang="en-IN" smtClean="0"/>
              <a:pPr/>
              <a:t>4</a:t>
            </a:fld>
            <a:endParaRPr lang="en-IN" dirty="0"/>
          </a:p>
        </p:txBody>
      </p:sp>
    </p:spTree>
    <p:extLst>
      <p:ext uri="{BB962C8B-B14F-4D97-AF65-F5344CB8AC3E}">
        <p14:creationId xmlns:p14="http://schemas.microsoft.com/office/powerpoint/2010/main" val="42104739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nSpc>
                <a:spcPct val="150000"/>
              </a:lnSpc>
            </a:pPr>
            <a:r>
              <a:rPr lang="en-US" sz="1200" kern="1200" dirty="0" smtClean="0">
                <a:solidFill>
                  <a:schemeClr val="tx1"/>
                </a:solidFill>
                <a:latin typeface="Times New Roman" pitchFamily="18" charset="0"/>
                <a:ea typeface="+mn-ea"/>
                <a:cs typeface="Times New Roman" pitchFamily="18" charset="0"/>
              </a:rPr>
              <a:t>Short-term talent acquisition is quite beneficial for facilitating “brand reputation”. In this regard, “business goals and objectives” of GRR are focused on providing good quality food to people and providing an inclusive work culture to employees (GORDONRAMSAY, 2021). “Work-life balance” can be ensured by short-term recruitments as it reduces workload on existing permanent employees. Through inclusive work culture, "flexible working arrangement” can be provided to employees and newly joined workers can be introduced to “colleagues and leaders". Responsibilities are explained to employees, recruited for a short period on the very first day so that meeting </a:t>
            </a:r>
            <a:r>
              <a:rPr lang="en-US" sz="1200" kern="1200" dirty="0" err="1" smtClean="0">
                <a:solidFill>
                  <a:schemeClr val="tx1"/>
                </a:solidFill>
                <a:latin typeface="Times New Roman" pitchFamily="18" charset="0"/>
                <a:ea typeface="+mn-ea"/>
                <a:cs typeface="Times New Roman" pitchFamily="18" charset="0"/>
              </a:rPr>
              <a:t>organisational</a:t>
            </a:r>
            <a:r>
              <a:rPr lang="en-US" sz="1200" kern="1200" dirty="0" smtClean="0">
                <a:solidFill>
                  <a:schemeClr val="tx1"/>
                </a:solidFill>
                <a:latin typeface="Times New Roman" pitchFamily="18" charset="0"/>
                <a:ea typeface="+mn-ea"/>
                <a:cs typeface="Times New Roman" pitchFamily="18" charset="0"/>
              </a:rPr>
              <a:t> needs can be facilitated from beginning. </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F6D1C4A5-1E31-4617-B5D4-0142F2568BB1}" type="slidenum">
              <a:rPr lang="en-IN" smtClean="0"/>
              <a:pPr/>
              <a:t>5</a:t>
            </a:fld>
            <a:endParaRPr lang="en-IN"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lnSpcReduction="10000"/>
          </a:bodyPr>
          <a:lstStyle/>
          <a:p>
            <a:pPr marL="342900" indent="-342900" algn="just">
              <a:lnSpc>
                <a:spcPct val="150000"/>
              </a:lnSpc>
              <a:spcBef>
                <a:spcPts val="0"/>
              </a:spcBef>
            </a:pPr>
            <a:r>
              <a:rPr lang="en-US" sz="1200" dirty="0" smtClean="0">
                <a:latin typeface="Times New Roman" pitchFamily="18" charset="0"/>
                <a:ea typeface="Times New Roman"/>
                <a:cs typeface="Times New Roman" pitchFamily="18" charset="0"/>
              </a:rPr>
              <a:t>GRR strives to recruit talented employees who would be potential to deliver “best-in-class dining experiences” to people (GORDONRAMSAY, 2023).  </a:t>
            </a:r>
          </a:p>
          <a:p>
            <a:pPr marL="342900" indent="-342900" algn="just">
              <a:lnSpc>
                <a:spcPct val="150000"/>
              </a:lnSpc>
              <a:spcBef>
                <a:spcPts val="0"/>
              </a:spcBef>
            </a:pPr>
            <a:r>
              <a:rPr lang="en-US" sz="1200" dirty="0" smtClean="0">
                <a:latin typeface="Times New Roman" pitchFamily="18" charset="0"/>
                <a:ea typeface="Times New Roman"/>
                <a:cs typeface="Times New Roman" pitchFamily="18" charset="0"/>
              </a:rPr>
              <a:t>GRR have positions like “Chefs”, “Front of house workers”, “Management Personnel”, “International business affairs” and “Support office staff” (GORDONRAMSAYRESTAURANTS, 2023). </a:t>
            </a:r>
          </a:p>
          <a:p>
            <a:pPr algn="just">
              <a:lnSpc>
                <a:spcPct val="150000"/>
              </a:lnSpc>
            </a:pPr>
            <a:endParaRPr lang="en-US" sz="1200" dirty="0" smtClean="0">
              <a:latin typeface="Times New Roman"/>
              <a:ea typeface="Times New Roman"/>
            </a:endParaRPr>
          </a:p>
          <a:p>
            <a:pPr algn="just">
              <a:lnSpc>
                <a:spcPct val="150000"/>
              </a:lnSpc>
            </a:pPr>
            <a:r>
              <a:rPr lang="en-US" sz="1200" dirty="0" smtClean="0">
                <a:latin typeface="Times New Roman"/>
                <a:ea typeface="Times New Roman"/>
              </a:rPr>
              <a:t>“Check-ins" with employees refer to meetings held by managers with employees within organizations through which active communication can be facilitated (</a:t>
            </a:r>
            <a:r>
              <a:rPr lang="en-US" sz="1200" dirty="0" err="1" smtClean="0">
                <a:latin typeface="Times New Roman"/>
                <a:ea typeface="Times New Roman"/>
              </a:rPr>
              <a:t>Razzak</a:t>
            </a:r>
            <a:r>
              <a:rPr lang="en-US" sz="1200" dirty="0" smtClean="0">
                <a:latin typeface="Times New Roman"/>
                <a:ea typeface="Times New Roman"/>
              </a:rPr>
              <a:t> et al. 2022). Apart from that continuous training is quite effective to improve skills of employees and in this way required knowledge to deal with customers can be provided. Feedback is another beneficial aspect through which managers of </a:t>
            </a:r>
            <a:r>
              <a:rPr lang="en-US" sz="1200" dirty="0" err="1" smtClean="0">
                <a:latin typeface="Times New Roman"/>
                <a:ea typeface="Times New Roman"/>
              </a:rPr>
              <a:t>organisations</a:t>
            </a:r>
            <a:r>
              <a:rPr lang="en-US" sz="1200" dirty="0" smtClean="0">
                <a:latin typeface="Times New Roman"/>
                <a:ea typeface="Times New Roman"/>
              </a:rPr>
              <a:t> like GRR can address issues faced by employees regarding working patterns and culture. "Support and communication strategy” depicts interaction with employees and providing them with support by which they can meet organisational goals and objectives.   </a:t>
            </a:r>
          </a:p>
        </p:txBody>
      </p:sp>
      <p:sp>
        <p:nvSpPr>
          <p:cNvPr id="4" name="Slide Number Placeholder 3"/>
          <p:cNvSpPr>
            <a:spLocks noGrp="1"/>
          </p:cNvSpPr>
          <p:nvPr>
            <p:ph type="sldNum" sz="quarter" idx="10"/>
          </p:nvPr>
        </p:nvSpPr>
        <p:spPr/>
        <p:txBody>
          <a:bodyPr/>
          <a:lstStyle/>
          <a:p>
            <a:fld id="{F6D1C4A5-1E31-4617-B5D4-0142F2568BB1}" type="slidenum">
              <a:rPr lang="en-IN" smtClean="0"/>
              <a:pPr/>
              <a:t>6</a:t>
            </a:fld>
            <a:endParaRPr lang="en-IN"/>
          </a:p>
        </p:txBody>
      </p:sp>
    </p:spTree>
    <p:extLst>
      <p:ext uri="{BB962C8B-B14F-4D97-AF65-F5344CB8AC3E}">
        <p14:creationId xmlns:p14="http://schemas.microsoft.com/office/powerpoint/2010/main" val="989531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200" dirty="0" smtClean="0">
                <a:latin typeface="Times New Roman" pitchFamily="18" charset="0"/>
                <a:ea typeface="Times New Roman"/>
                <a:cs typeface="Times New Roman" pitchFamily="18" charset="0"/>
              </a:rPr>
              <a:t>“Bonus and raises” and “Tips" can be considered two Effective monetary incentive methods for attracting employees to work in restaurants consisting of “casual and fine dining”.</a:t>
            </a:r>
          </a:p>
          <a:p>
            <a:pPr algn="just">
              <a:lnSpc>
                <a:spcPct val="150000"/>
              </a:lnSpc>
            </a:pPr>
            <a:r>
              <a:rPr lang="en-US" sz="1200" dirty="0" smtClean="0">
                <a:latin typeface="Times New Roman" pitchFamily="18" charset="0"/>
                <a:ea typeface="Times New Roman"/>
                <a:cs typeface="Times New Roman" pitchFamily="18" charset="0"/>
              </a:rPr>
              <a:t> As explained by </a:t>
            </a:r>
            <a:r>
              <a:rPr lang="en-US" sz="1200" dirty="0" err="1" smtClean="0">
                <a:latin typeface="Times New Roman" pitchFamily="18" charset="0"/>
                <a:ea typeface="Times New Roman"/>
                <a:cs typeface="Times New Roman" pitchFamily="18" charset="0"/>
              </a:rPr>
              <a:t>Ette</a:t>
            </a:r>
            <a:r>
              <a:rPr lang="en-US" sz="1200" dirty="0" smtClean="0">
                <a:latin typeface="Times New Roman" pitchFamily="18" charset="0"/>
                <a:ea typeface="Times New Roman"/>
                <a:cs typeface="Times New Roman" pitchFamily="18" charset="0"/>
              </a:rPr>
              <a:t> (2022), “</a:t>
            </a:r>
            <a:r>
              <a:rPr lang="en-US" sz="1200" dirty="0" err="1" smtClean="0">
                <a:latin typeface="Times New Roman" pitchFamily="18" charset="0"/>
                <a:ea typeface="Times New Roman"/>
                <a:cs typeface="Times New Roman" pitchFamily="18" charset="0"/>
              </a:rPr>
              <a:t>labour</a:t>
            </a:r>
            <a:r>
              <a:rPr lang="en-US" sz="1200" dirty="0" smtClean="0">
                <a:latin typeface="Times New Roman" pitchFamily="18" charset="0"/>
                <a:ea typeface="Times New Roman"/>
                <a:cs typeface="Times New Roman" pitchFamily="18" charset="0"/>
              </a:rPr>
              <a:t> shortages” in UK hospitality have raised uncertainty among recruiters and more than “60% of employers” have witnessed issues in dealing with daily tasks within </a:t>
            </a:r>
            <a:r>
              <a:rPr lang="en-US" sz="1200" dirty="0" err="1" smtClean="0">
                <a:latin typeface="Times New Roman" pitchFamily="18" charset="0"/>
                <a:ea typeface="Times New Roman"/>
                <a:cs typeface="Times New Roman" pitchFamily="18" charset="0"/>
              </a:rPr>
              <a:t>organisations</a:t>
            </a:r>
            <a:endParaRPr lang="en-US" sz="1200" dirty="0" smtClean="0">
              <a:latin typeface="Times New Roman"/>
              <a:ea typeface="Times New Roman"/>
            </a:endParaRPr>
          </a:p>
          <a:p>
            <a:pPr algn="just">
              <a:lnSpc>
                <a:spcPct val="150000"/>
              </a:lnSpc>
            </a:pPr>
            <a:r>
              <a:rPr lang="en-US" sz="1200" dirty="0" smtClean="0">
                <a:latin typeface="Times New Roman"/>
                <a:ea typeface="Times New Roman"/>
              </a:rPr>
              <a:t>Employee incentives are quite helpful to increase employee engagement, facilitate employee motivation and ensure employee retention. As per “Future Shock report” of “UK Hospitality”, “35% of restaurants” have simplified menus, “32%” have reduced “opening hours” and “13%" of UK-based restaurants have decreased "working days” (</a:t>
            </a:r>
            <a:r>
              <a:rPr lang="en-US" sz="1200" dirty="0" err="1" smtClean="0">
                <a:latin typeface="Times New Roman"/>
                <a:ea typeface="Times New Roman"/>
              </a:rPr>
              <a:t>Ette</a:t>
            </a:r>
            <a:r>
              <a:rPr lang="en-US" sz="1200" dirty="0" smtClean="0">
                <a:latin typeface="Times New Roman"/>
                <a:ea typeface="Times New Roman"/>
              </a:rPr>
              <a:t>, 2022). It reflects issues of “</a:t>
            </a:r>
            <a:r>
              <a:rPr lang="en-US" sz="1200" dirty="0" err="1" smtClean="0">
                <a:latin typeface="Times New Roman"/>
                <a:ea typeface="Times New Roman"/>
              </a:rPr>
              <a:t>labour</a:t>
            </a:r>
            <a:r>
              <a:rPr lang="en-US" sz="1200" dirty="0" smtClean="0">
                <a:latin typeface="Times New Roman"/>
                <a:ea typeface="Times New Roman"/>
              </a:rPr>
              <a:t> shortage” in UK food industry which needs to be resolved by providing attractive incentives to employees.   </a:t>
            </a:r>
          </a:p>
        </p:txBody>
      </p:sp>
      <p:sp>
        <p:nvSpPr>
          <p:cNvPr id="4" name="Slide Number Placeholder 3"/>
          <p:cNvSpPr>
            <a:spLocks noGrp="1"/>
          </p:cNvSpPr>
          <p:nvPr>
            <p:ph type="sldNum" sz="quarter" idx="10"/>
          </p:nvPr>
        </p:nvSpPr>
        <p:spPr/>
        <p:txBody>
          <a:bodyPr/>
          <a:lstStyle/>
          <a:p>
            <a:fld id="{F6D1C4A5-1E31-4617-B5D4-0142F2568BB1}" type="slidenum">
              <a:rPr lang="en-IN" smtClean="0"/>
              <a:pPr/>
              <a:t>7</a:t>
            </a:fld>
            <a:endParaRPr lang="en-IN"/>
          </a:p>
        </p:txBody>
      </p:sp>
    </p:spTree>
    <p:extLst>
      <p:ext uri="{BB962C8B-B14F-4D97-AF65-F5344CB8AC3E}">
        <p14:creationId xmlns:p14="http://schemas.microsoft.com/office/powerpoint/2010/main" val="989531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algn="just">
              <a:lnSpc>
                <a:spcPct val="150000"/>
              </a:lnSpc>
            </a:pPr>
            <a:r>
              <a:rPr lang="en-US" sz="1200" dirty="0" smtClean="0">
                <a:latin typeface="Times New Roman" pitchFamily="18" charset="0"/>
                <a:cs typeface="Times New Roman" pitchFamily="18" charset="0"/>
              </a:rPr>
              <a:t>Non-monetary Incentives are provided by </a:t>
            </a:r>
            <a:r>
              <a:rPr lang="en-US" sz="1200" dirty="0" err="1" smtClean="0">
                <a:latin typeface="Times New Roman" pitchFamily="18" charset="0"/>
                <a:cs typeface="Times New Roman" pitchFamily="18" charset="0"/>
              </a:rPr>
              <a:t>organisations</a:t>
            </a:r>
            <a:r>
              <a:rPr lang="en-US" sz="1200" dirty="0" smtClean="0">
                <a:latin typeface="Times New Roman" pitchFamily="18" charset="0"/>
                <a:cs typeface="Times New Roman" pitchFamily="18" charset="0"/>
              </a:rPr>
              <a:t> to employees which refers to non-monetary recognition of employee achievements and this is considered an effective measure to facilitate employee satisfaction. </a:t>
            </a:r>
            <a:r>
              <a:rPr lang="en-US" sz="1200" dirty="0" smtClean="0">
                <a:latin typeface="Times New Roman"/>
                <a:ea typeface="Times New Roman"/>
              </a:rPr>
              <a:t> Employee incentives are quite beneficial for facilitating employee engagement in terms of meeting organisational goals. As </a:t>
            </a:r>
            <a:r>
              <a:rPr lang="en-US" sz="1200" dirty="0" err="1" smtClean="0">
                <a:latin typeface="Times New Roman"/>
                <a:ea typeface="Times New Roman"/>
              </a:rPr>
              <a:t>analysed</a:t>
            </a:r>
            <a:r>
              <a:rPr lang="en-US" sz="1200" dirty="0" smtClean="0">
                <a:latin typeface="Times New Roman"/>
                <a:ea typeface="Times New Roman"/>
              </a:rPr>
              <a:t> by </a:t>
            </a:r>
            <a:r>
              <a:rPr lang="en-US" sz="1200" dirty="0" err="1" smtClean="0">
                <a:latin typeface="Times New Roman"/>
                <a:ea typeface="Times New Roman"/>
              </a:rPr>
              <a:t>Sweney</a:t>
            </a:r>
            <a:r>
              <a:rPr lang="en-US" sz="1200" dirty="0" smtClean="0">
                <a:latin typeface="Times New Roman"/>
                <a:ea typeface="Times New Roman"/>
              </a:rPr>
              <a:t> (2022), nearly around “£12m loss” was witnessed by Gordon Ramsay Restaurants, during COVID-19 pandemic which resulted in shedding of almost “300 staff”. Providing long-term incentives to employees is one of effective measures to resolve issues regarding staff shortage. “Individual Performance related pay (IPRP)”, “Professional development”, “Job empowerment”, “Gifts”, “Promotion” and “Additional time off" can be considered effective "Non-monetary Incentives” to improve employee engagement within </a:t>
            </a:r>
            <a:r>
              <a:rPr lang="en-US" sz="1200" dirty="0" err="1" smtClean="0">
                <a:latin typeface="Times New Roman"/>
                <a:ea typeface="Times New Roman"/>
              </a:rPr>
              <a:t>organisations</a:t>
            </a:r>
            <a:r>
              <a:rPr lang="en-US" sz="1200" dirty="0" smtClean="0">
                <a:latin typeface="Times New Roman"/>
                <a:ea typeface="Times New Roman"/>
              </a:rPr>
              <a:t>.      </a:t>
            </a:r>
          </a:p>
        </p:txBody>
      </p:sp>
      <p:sp>
        <p:nvSpPr>
          <p:cNvPr id="4" name="Slide Number Placeholder 3"/>
          <p:cNvSpPr>
            <a:spLocks noGrp="1"/>
          </p:cNvSpPr>
          <p:nvPr>
            <p:ph type="sldNum" sz="quarter" idx="10"/>
          </p:nvPr>
        </p:nvSpPr>
        <p:spPr/>
        <p:txBody>
          <a:bodyPr/>
          <a:lstStyle/>
          <a:p>
            <a:fld id="{F6D1C4A5-1E31-4617-B5D4-0142F2568BB1}" type="slidenum">
              <a:rPr lang="en-IN" smtClean="0"/>
              <a:pPr/>
              <a:t>8</a:t>
            </a:fld>
            <a:endParaRPr lang="en-IN"/>
          </a:p>
        </p:txBody>
      </p:sp>
    </p:spTree>
    <p:extLst>
      <p:ext uri="{BB962C8B-B14F-4D97-AF65-F5344CB8AC3E}">
        <p14:creationId xmlns:p14="http://schemas.microsoft.com/office/powerpoint/2010/main" val="989531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indent="0" algn="just">
              <a:lnSpc>
                <a:spcPct val="150000"/>
              </a:lnSpc>
              <a:buNone/>
            </a:pPr>
            <a:r>
              <a:rPr lang="en-US" sz="1200" dirty="0" smtClean="0">
                <a:latin typeface="Times New Roman" pitchFamily="18" charset="0"/>
                <a:cs typeface="Times New Roman" pitchFamily="18" charset="0"/>
              </a:rPr>
              <a:t>Fame and reputation of “Gordon Ramsay Restaurants (GRR)” plays a great role in attracting customers to a group of restaurants and in this regard, employee efficiency is considered an effective measure to improve business performance.</a:t>
            </a:r>
          </a:p>
          <a:p>
            <a:pPr indent="0" algn="just">
              <a:lnSpc>
                <a:spcPct val="150000"/>
              </a:lnSpc>
              <a:buNone/>
            </a:pPr>
            <a:r>
              <a:rPr lang="en-US" sz="1200" dirty="0" smtClean="0">
                <a:latin typeface="Times New Roman" pitchFamily="18" charset="0"/>
                <a:cs typeface="Times New Roman" pitchFamily="18" charset="0"/>
              </a:rPr>
              <a:t> In this study, it has been found that both short and long-term strategies of talent acquisition are beneficial to recruit talented workforce within organizations. In this scenario, GRR has developed effective strategies to provide an inclusive workplace to employees and policies of “Equal Opportunities" are followed by this restaurant chain. Apart from this, significance of employee incentives, in terms of monetary and non-monetary, has been analyzed in this study. GRR is providing Health benefits and flexibility at workplace as effective incentives to ensure employee retention and resolve issues like staff shortages. </a:t>
            </a:r>
            <a:endParaRPr lang="en-US" sz="1200" dirty="0" smtClean="0">
              <a:latin typeface="Times New Roman"/>
              <a:ea typeface="Times New Roman"/>
            </a:endParaRPr>
          </a:p>
        </p:txBody>
      </p:sp>
      <p:sp>
        <p:nvSpPr>
          <p:cNvPr id="4" name="Slide Number Placeholder 3"/>
          <p:cNvSpPr>
            <a:spLocks noGrp="1"/>
          </p:cNvSpPr>
          <p:nvPr>
            <p:ph type="sldNum" sz="quarter" idx="10"/>
          </p:nvPr>
        </p:nvSpPr>
        <p:spPr/>
        <p:txBody>
          <a:bodyPr/>
          <a:lstStyle/>
          <a:p>
            <a:fld id="{F6D1C4A5-1E31-4617-B5D4-0142F2568BB1}" type="slidenum">
              <a:rPr lang="en-IN" smtClean="0"/>
              <a:pPr/>
              <a:t>9</a:t>
            </a:fld>
            <a:endParaRPr lang="en-IN"/>
          </a:p>
        </p:txBody>
      </p:sp>
    </p:spTree>
    <p:extLst>
      <p:ext uri="{BB962C8B-B14F-4D97-AF65-F5344CB8AC3E}">
        <p14:creationId xmlns:p14="http://schemas.microsoft.com/office/powerpoint/2010/main" val="9895316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algn="just">
              <a:lnSpc>
                <a:spcPct val="150000"/>
              </a:lnSpc>
            </a:pPr>
            <a:endParaRPr lang="en-US" sz="1200" dirty="0" smtClean="0">
              <a:latin typeface="Times New Roman"/>
              <a:ea typeface="Times New Roman"/>
            </a:endParaRPr>
          </a:p>
        </p:txBody>
      </p:sp>
      <p:sp>
        <p:nvSpPr>
          <p:cNvPr id="4" name="Slide Number Placeholder 3"/>
          <p:cNvSpPr>
            <a:spLocks noGrp="1"/>
          </p:cNvSpPr>
          <p:nvPr>
            <p:ph type="sldNum" sz="quarter" idx="10"/>
          </p:nvPr>
        </p:nvSpPr>
        <p:spPr/>
        <p:txBody>
          <a:bodyPr/>
          <a:lstStyle/>
          <a:p>
            <a:fld id="{F6D1C4A5-1E31-4617-B5D4-0142F2568BB1}" type="slidenum">
              <a:rPr lang="en-IN" smtClean="0"/>
              <a:pPr/>
              <a:t>10</a:t>
            </a:fld>
            <a:endParaRPr lang="en-IN"/>
          </a:p>
        </p:txBody>
      </p:sp>
    </p:spTree>
    <p:extLst>
      <p:ext uri="{BB962C8B-B14F-4D97-AF65-F5344CB8AC3E}">
        <p14:creationId xmlns:p14="http://schemas.microsoft.com/office/powerpoint/2010/main" val="989531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a:lnSpc>
                <a:spcPct val="150000"/>
              </a:lnSpc>
            </a:pPr>
            <a:r>
              <a:rPr lang="en-US" sz="1200" kern="1200" dirty="0" err="1" smtClean="0">
                <a:solidFill>
                  <a:schemeClr val="tx1"/>
                </a:solidFill>
                <a:latin typeface="Times New Roman" pitchFamily="18" charset="0"/>
                <a:ea typeface="+mn-ea"/>
                <a:cs typeface="Times New Roman" pitchFamily="18" charset="0"/>
              </a:rPr>
              <a:t>Otoo</a:t>
            </a:r>
            <a:r>
              <a:rPr lang="en-US" sz="1200" kern="1200" dirty="0" smtClean="0">
                <a:solidFill>
                  <a:schemeClr val="tx1"/>
                </a:solidFill>
                <a:latin typeface="Times New Roman" pitchFamily="18" charset="0"/>
                <a:ea typeface="+mn-ea"/>
                <a:cs typeface="Times New Roman" pitchFamily="18" charset="0"/>
              </a:rPr>
              <a:t>, F.N.K., (2019). Human resource management (HRM) practices and organizational performance: The mediating role of employee competencies. </a:t>
            </a:r>
            <a:r>
              <a:rPr lang="en-US" sz="1200" i="1" kern="1200" dirty="0" smtClean="0">
                <a:solidFill>
                  <a:schemeClr val="tx1"/>
                </a:solidFill>
                <a:latin typeface="Times New Roman" pitchFamily="18" charset="0"/>
                <a:ea typeface="+mn-ea"/>
                <a:cs typeface="Times New Roman" pitchFamily="18" charset="0"/>
              </a:rPr>
              <a:t>Employee Relations: The International Journal</a:t>
            </a:r>
            <a:r>
              <a:rPr lang="en-US" sz="1200" kern="1200" dirty="0" smtClean="0">
                <a:solidFill>
                  <a:schemeClr val="tx1"/>
                </a:solidFill>
                <a:latin typeface="Times New Roman" pitchFamily="18" charset="0"/>
                <a:ea typeface="+mn-ea"/>
                <a:cs typeface="Times New Roman" pitchFamily="18" charset="0"/>
              </a:rPr>
              <a:t>.</a:t>
            </a:r>
          </a:p>
          <a:p>
            <a:pPr>
              <a:lnSpc>
                <a:spcPct val="150000"/>
              </a:lnSpc>
            </a:pPr>
            <a:r>
              <a:rPr lang="en-US" sz="1200" kern="1200" dirty="0" err="1" smtClean="0">
                <a:solidFill>
                  <a:schemeClr val="tx1"/>
                </a:solidFill>
                <a:latin typeface="Times New Roman" pitchFamily="18" charset="0"/>
                <a:ea typeface="+mn-ea"/>
                <a:cs typeface="Times New Roman" pitchFamily="18" charset="0"/>
              </a:rPr>
              <a:t>Razzak</a:t>
            </a:r>
            <a:r>
              <a:rPr lang="en-US" sz="1200" kern="1200" dirty="0" smtClean="0">
                <a:solidFill>
                  <a:schemeClr val="tx1"/>
                </a:solidFill>
                <a:latin typeface="Times New Roman" pitchFamily="18" charset="0"/>
                <a:ea typeface="+mn-ea"/>
                <a:cs typeface="Times New Roman" pitchFamily="18" charset="0"/>
              </a:rPr>
              <a:t>, B.M., Blackburn, R. and </a:t>
            </a:r>
            <a:r>
              <a:rPr lang="en-US" sz="1200" kern="1200" dirty="0" err="1" smtClean="0">
                <a:solidFill>
                  <a:schemeClr val="tx1"/>
                </a:solidFill>
                <a:latin typeface="Times New Roman" pitchFamily="18" charset="0"/>
                <a:ea typeface="+mn-ea"/>
                <a:cs typeface="Times New Roman" pitchFamily="18" charset="0"/>
              </a:rPr>
              <a:t>Saridakis</a:t>
            </a:r>
            <a:r>
              <a:rPr lang="en-US" sz="1200" kern="1200" dirty="0" smtClean="0">
                <a:solidFill>
                  <a:schemeClr val="tx1"/>
                </a:solidFill>
                <a:latin typeface="Times New Roman" pitchFamily="18" charset="0"/>
                <a:ea typeface="+mn-ea"/>
                <a:cs typeface="Times New Roman" pitchFamily="18" charset="0"/>
              </a:rPr>
              <a:t>, G., (2022). Employees' working life and performance of UK ethnic minority restaurants: a qualitative approach. </a:t>
            </a:r>
            <a:r>
              <a:rPr lang="en-US" sz="1200" i="1" kern="1200" dirty="0" smtClean="0">
                <a:solidFill>
                  <a:schemeClr val="tx1"/>
                </a:solidFill>
                <a:latin typeface="Times New Roman" pitchFamily="18" charset="0"/>
                <a:ea typeface="+mn-ea"/>
                <a:cs typeface="Times New Roman" pitchFamily="18" charset="0"/>
              </a:rPr>
              <a:t>Benchmarking: An International Journal</a:t>
            </a:r>
            <a:r>
              <a:rPr lang="en-US" sz="1200" kern="1200" dirty="0" smtClean="0">
                <a:solidFill>
                  <a:schemeClr val="tx1"/>
                </a:solidFill>
                <a:latin typeface="Times New Roman" pitchFamily="18" charset="0"/>
                <a:ea typeface="+mn-ea"/>
                <a:cs typeface="Times New Roman" pitchFamily="18" charset="0"/>
              </a:rPr>
              <a:t>, </a:t>
            </a:r>
            <a:r>
              <a:rPr lang="en-US" sz="1200" i="1" kern="1200" dirty="0" smtClean="0">
                <a:solidFill>
                  <a:schemeClr val="tx1"/>
                </a:solidFill>
                <a:latin typeface="Times New Roman" pitchFamily="18" charset="0"/>
                <a:ea typeface="+mn-ea"/>
                <a:cs typeface="Times New Roman" pitchFamily="18" charset="0"/>
              </a:rPr>
              <a:t>29</a:t>
            </a:r>
            <a:r>
              <a:rPr lang="en-US" sz="1200" kern="1200" dirty="0" smtClean="0">
                <a:solidFill>
                  <a:schemeClr val="tx1"/>
                </a:solidFill>
                <a:latin typeface="Times New Roman" pitchFamily="18" charset="0"/>
                <a:ea typeface="+mn-ea"/>
                <a:cs typeface="Times New Roman" pitchFamily="18" charset="0"/>
              </a:rPr>
              <a:t>(1), pp.47-67.</a:t>
            </a:r>
          </a:p>
          <a:p>
            <a:pPr>
              <a:lnSpc>
                <a:spcPct val="150000"/>
              </a:lnSpc>
            </a:pPr>
            <a:r>
              <a:rPr lang="en-US" sz="1200" kern="1200" dirty="0" err="1" smtClean="0">
                <a:solidFill>
                  <a:schemeClr val="tx1"/>
                </a:solidFill>
                <a:latin typeface="Times New Roman" pitchFamily="18" charset="0"/>
                <a:ea typeface="+mn-ea"/>
                <a:cs typeface="Times New Roman" pitchFamily="18" charset="0"/>
              </a:rPr>
              <a:t>Sweney</a:t>
            </a:r>
            <a:r>
              <a:rPr lang="en-US" sz="1200" kern="1200" dirty="0" smtClean="0">
                <a:solidFill>
                  <a:schemeClr val="tx1"/>
                </a:solidFill>
                <a:latin typeface="Times New Roman" pitchFamily="18" charset="0"/>
                <a:ea typeface="+mn-ea"/>
                <a:cs typeface="Times New Roman" pitchFamily="18" charset="0"/>
              </a:rPr>
              <a:t>, M., (2022). “</a:t>
            </a:r>
            <a:r>
              <a:rPr lang="en-US" sz="1200" i="1" kern="1200" dirty="0" smtClean="0">
                <a:solidFill>
                  <a:schemeClr val="tx1"/>
                </a:solidFill>
                <a:latin typeface="Times New Roman" pitchFamily="18" charset="0"/>
                <a:ea typeface="+mn-ea"/>
                <a:cs typeface="Times New Roman" pitchFamily="18" charset="0"/>
              </a:rPr>
              <a:t>Gordon Ramsay’s restaurant group reports £12m in pandemic losses</a:t>
            </a:r>
            <a:r>
              <a:rPr lang="en-US" sz="1200" kern="1200" dirty="0" smtClean="0">
                <a:solidFill>
                  <a:schemeClr val="tx1"/>
                </a:solidFill>
                <a:latin typeface="Times New Roman" pitchFamily="18" charset="0"/>
                <a:ea typeface="+mn-ea"/>
                <a:cs typeface="Times New Roman" pitchFamily="18" charset="0"/>
              </a:rPr>
              <a:t>”. Available at: https://www.theguardian.com/business/2022/aug/04/gordon-ramsay-restaurant-group-reports-losses-covid-pandemic.  [Accessed on: 20th March, 2023]</a:t>
            </a:r>
          </a:p>
          <a:p>
            <a:pPr>
              <a:lnSpc>
                <a:spcPct val="150000"/>
              </a:lnSpc>
            </a:pPr>
            <a:r>
              <a:rPr lang="en-US" sz="1200" kern="1200" dirty="0" smtClean="0">
                <a:solidFill>
                  <a:schemeClr val="tx1"/>
                </a:solidFill>
                <a:latin typeface="Times New Roman" pitchFamily="18" charset="0"/>
                <a:ea typeface="+mn-ea"/>
                <a:cs typeface="Times New Roman" pitchFamily="18" charset="0"/>
              </a:rPr>
              <a:t>VIRGINEXPERIENCEDAYS (2023). “</a:t>
            </a:r>
            <a:r>
              <a:rPr lang="en-US" sz="1200" i="1" kern="1200" dirty="0" smtClean="0">
                <a:solidFill>
                  <a:schemeClr val="tx1"/>
                </a:solidFill>
                <a:latin typeface="Times New Roman" pitchFamily="18" charset="0"/>
                <a:ea typeface="+mn-ea"/>
                <a:cs typeface="Times New Roman" pitchFamily="18" charset="0"/>
              </a:rPr>
              <a:t>How Many Restaurants Does Gordon Ramsay Have?</a:t>
            </a:r>
            <a:r>
              <a:rPr lang="en-US" sz="1200" kern="1200" dirty="0" smtClean="0">
                <a:solidFill>
                  <a:schemeClr val="tx1"/>
                </a:solidFill>
                <a:latin typeface="Times New Roman" pitchFamily="18" charset="0"/>
                <a:ea typeface="+mn-ea"/>
                <a:cs typeface="Times New Roman" pitchFamily="18" charset="0"/>
              </a:rPr>
              <a:t>”. Available at: https://www.virginexperiencedays.co.uk/experience-blog/gordon-ramsay-restaurants.  [Accessed on: 20th March, 2023]</a:t>
            </a:r>
          </a:p>
          <a:p>
            <a:pPr>
              <a:lnSpc>
                <a:spcPct val="150000"/>
              </a:lnSpc>
            </a:pPr>
            <a:r>
              <a:rPr lang="en-US" sz="1200" b="1" kern="1200" dirty="0" smtClean="0">
                <a:solidFill>
                  <a:schemeClr val="tx1"/>
                </a:solidFill>
                <a:latin typeface="Times New Roman" pitchFamily="18" charset="0"/>
                <a:ea typeface="+mn-ea"/>
                <a:cs typeface="Times New Roman" pitchFamily="18" charset="0"/>
              </a:rPr>
              <a:t>   </a:t>
            </a:r>
            <a:r>
              <a:rPr lang="en-US" sz="1200" kern="1200" dirty="0" smtClean="0">
                <a:solidFill>
                  <a:schemeClr val="tx1"/>
                </a:solidFill>
                <a:latin typeface="Times New Roman" pitchFamily="18" charset="0"/>
                <a:ea typeface="+mn-ea"/>
                <a:cs typeface="Times New Roman" pitchFamily="18" charset="0"/>
              </a:rPr>
              <a:t> </a:t>
            </a:r>
            <a:r>
              <a:rPr lang="en-GB" sz="1200" b="1" kern="1200" dirty="0" smtClean="0">
                <a:solidFill>
                  <a:schemeClr val="tx1"/>
                </a:solidFill>
                <a:latin typeface="Times New Roman" pitchFamily="18" charset="0"/>
                <a:ea typeface="+mn-ea"/>
                <a:cs typeface="Times New Roman" pitchFamily="18" charset="0"/>
              </a:rPr>
              <a:t> </a:t>
            </a:r>
            <a:endParaRPr lang="en-US" sz="1200" kern="1200" dirty="0" smtClean="0">
              <a:solidFill>
                <a:schemeClr val="tx1"/>
              </a:solidFill>
              <a:latin typeface="Times New Roman" pitchFamily="18" charset="0"/>
              <a:ea typeface="+mn-ea"/>
              <a:cs typeface="Times New Roman" pitchFamily="18" charset="0"/>
            </a:endParaRPr>
          </a:p>
          <a:p>
            <a:pPr algn="just">
              <a:lnSpc>
                <a:spcPct val="150000"/>
              </a:lnSpc>
            </a:pPr>
            <a:endParaRPr lang="en-IN" dirty="0">
              <a:solidFill>
                <a:schemeClr val="tx1"/>
              </a:solidFill>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F6D1C4A5-1E31-4617-B5D4-0142F2568BB1}" type="slidenum">
              <a:rPr lang="en-IN" smtClean="0"/>
              <a:pPr/>
              <a:t>11</a:t>
            </a:fld>
            <a:endParaRPr lang="en-IN" dirty="0"/>
          </a:p>
        </p:txBody>
      </p:sp>
    </p:spTree>
    <p:extLst>
      <p:ext uri="{BB962C8B-B14F-4D97-AF65-F5344CB8AC3E}">
        <p14:creationId xmlns:p14="http://schemas.microsoft.com/office/powerpoint/2010/main" val="3760938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4478274"/>
            <a:ext cx="9144000" cy="66522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9144" y="4539996"/>
            <a:ext cx="2249424" cy="53492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a:off x="2359152" y="4533138"/>
            <a:ext cx="6784848" cy="534924"/>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2362200" y="3028950"/>
            <a:ext cx="6477000" cy="13716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4537528"/>
            <a:ext cx="6705600" cy="51435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4551524"/>
            <a:ext cx="2057400" cy="514350"/>
          </a:xfrm>
        </p:spPr>
        <p:txBody>
          <a:bodyPr>
            <a:noAutofit/>
          </a:bodyPr>
          <a:lstStyle>
            <a:lvl1pPr algn="ctr">
              <a:defRPr sz="2000">
                <a:solidFill>
                  <a:srgbClr val="FFFFFF"/>
                </a:solidFill>
              </a:defRPr>
            </a:lvl1pPr>
          </a:lstStyle>
          <a:p>
            <a:fld id="{564CF2E0-CCC4-4E1E-9902-C3C36AB3FDA4}" type="datetimeFigureOut">
              <a:rPr lang="en-US" smtClean="0"/>
              <a:pPr/>
              <a:t>3/28/2023</a:t>
            </a:fld>
            <a:endParaRPr lang="en-US" dirty="0"/>
          </a:p>
        </p:txBody>
      </p:sp>
      <p:sp>
        <p:nvSpPr>
          <p:cNvPr id="17" name="Footer Placeholder 16"/>
          <p:cNvSpPr>
            <a:spLocks noGrp="1"/>
          </p:cNvSpPr>
          <p:nvPr>
            <p:ph type="ftr" sz="quarter" idx="11"/>
          </p:nvPr>
        </p:nvSpPr>
        <p:spPr>
          <a:xfrm>
            <a:off x="2085393" y="177404"/>
            <a:ext cx="5867400" cy="273844"/>
          </a:xfrm>
        </p:spPr>
        <p:txBody>
          <a:bodyPr/>
          <a:lstStyle>
            <a:lvl1pPr algn="r">
              <a:defRPr>
                <a:solidFill>
                  <a:schemeClr val="tx2"/>
                </a:solidFill>
              </a:defRPr>
            </a:lvl1pPr>
          </a:lstStyle>
          <a:p>
            <a:endParaRPr kumimoji="0" lang="en-US" dirty="0"/>
          </a:p>
        </p:txBody>
      </p:sp>
      <p:sp>
        <p:nvSpPr>
          <p:cNvPr id="29" name="Slide Number Placeholder 28"/>
          <p:cNvSpPr>
            <a:spLocks noGrp="1"/>
          </p:cNvSpPr>
          <p:nvPr>
            <p:ph type="sldNum" sz="quarter" idx="12"/>
          </p:nvPr>
        </p:nvSpPr>
        <p:spPr>
          <a:xfrm>
            <a:off x="8001000" y="171450"/>
            <a:ext cx="838200" cy="285750"/>
          </a:xfrm>
        </p:spPr>
        <p:txBody>
          <a:bodyPr/>
          <a:lstStyle>
            <a:lvl1pPr>
              <a:defRPr>
                <a:solidFill>
                  <a:schemeClr val="tx2"/>
                </a:solidFill>
              </a:defRPr>
            </a:lvl1pPr>
          </a:lstStyle>
          <a:p>
            <a:fld id="{6F42FDE4-A7DD-41A7-A0A6-9B649FB43336}" type="slidenum">
              <a:rPr kumimoji="0" lang="en-US" smtClean="0"/>
              <a:pPr/>
              <a:t>‹#›</a:t>
            </a:fld>
            <a:endParaRPr kumimoji="0" lang="en-US" sz="1400" dirty="0">
              <a:solidFill>
                <a:srgbClr val="FFFFFF"/>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171450"/>
            <a:ext cx="8153400" cy="742950"/>
          </a:xfrm>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564CF2E0-CCC4-4E1E-9902-C3C36AB3FDA4}" type="datetimeFigureOut">
              <a:rPr lang="en-US" smtClean="0"/>
              <a:pPr/>
              <a:t>3/28/2023</a:t>
            </a:fld>
            <a:endParaRPr lang="en-US"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6F42FDE4-A7DD-41A7-A0A6-9B649FB43336}" type="slidenum">
              <a:rPr kumimoji="0" lang="en-US" smtClean="0"/>
              <a:pPr/>
              <a:t>‹#›</a:t>
            </a:fld>
            <a:endParaRPr kumimoji="0" lang="en-US" dirty="0"/>
          </a:p>
        </p:txBody>
      </p:sp>
      <p:sp>
        <p:nvSpPr>
          <p:cNvPr id="8" name="Content Placeholder 7"/>
          <p:cNvSpPr>
            <a:spLocks noGrp="1"/>
          </p:cNvSpPr>
          <p:nvPr>
            <p:ph sz="quarter" idx="1"/>
          </p:nvPr>
        </p:nvSpPr>
        <p:spPr>
          <a:xfrm>
            <a:off x="612648" y="1200150"/>
            <a:ext cx="8153400" cy="337185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1" y="2057400"/>
            <a:ext cx="7123113" cy="1254919"/>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143000"/>
            <a:ext cx="9144000" cy="85725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0" y="1200150"/>
            <a:ext cx="1295400" cy="74295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1371600" y="1200150"/>
            <a:ext cx="7772400" cy="74295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1371600" y="1200150"/>
            <a:ext cx="7620000" cy="74295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564CF2E0-CCC4-4E1E-9902-C3C36AB3FDA4}" type="datetimeFigureOut">
              <a:rPr lang="en-US" smtClean="0"/>
              <a:pPr/>
              <a:t>3/28/2023</a:t>
            </a:fld>
            <a:endParaRPr lang="en-US" dirty="0"/>
          </a:p>
        </p:txBody>
      </p:sp>
      <p:sp>
        <p:nvSpPr>
          <p:cNvPr id="13" name="Slide Number Placeholder 12"/>
          <p:cNvSpPr>
            <a:spLocks noGrp="1"/>
          </p:cNvSpPr>
          <p:nvPr>
            <p:ph type="sldNum" sz="quarter" idx="11"/>
          </p:nvPr>
        </p:nvSpPr>
        <p:spPr>
          <a:xfrm>
            <a:off x="0" y="1314450"/>
            <a:ext cx="1295400" cy="526257"/>
          </a:xfrm>
        </p:spPr>
        <p:txBody>
          <a:bodyPr>
            <a:noAutofit/>
          </a:bodyPr>
          <a:lstStyle>
            <a:lvl1pPr>
              <a:defRPr sz="2400">
                <a:solidFill>
                  <a:srgbClr val="FFFFFF"/>
                </a:solidFill>
              </a:defRPr>
            </a:lvl1pPr>
          </a:lstStyle>
          <a:p>
            <a:fld id="{6F42FDE4-A7DD-41A7-A0A6-9B649FB43336}" type="slidenum">
              <a:rPr kumimoji="0" lang="en-US" smtClean="0"/>
              <a:pPr/>
              <a:t>‹#›</a:t>
            </a:fld>
            <a:endParaRPr kumimoji="0" lang="en-US" dirty="0"/>
          </a:p>
        </p:txBody>
      </p:sp>
      <p:sp>
        <p:nvSpPr>
          <p:cNvPr id="14" name="Footer Placeholder 13"/>
          <p:cNvSpPr>
            <a:spLocks noGrp="1"/>
          </p:cNvSpPr>
          <p:nvPr>
            <p:ph type="ftr" sz="quarter" idx="12"/>
          </p:nvPr>
        </p:nvSpPr>
        <p:spPr/>
        <p:txBody>
          <a:bodyPr/>
          <a:lstStyle/>
          <a:p>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192175"/>
            <a:ext cx="3886200" cy="3429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192175"/>
            <a:ext cx="3886200" cy="3429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564CF2E0-CCC4-4E1E-9902-C3C36AB3FDA4}" type="datetimeFigureOut">
              <a:rPr lang="en-US" smtClean="0"/>
              <a:pPr/>
              <a:t>3/28/2023</a:t>
            </a:fld>
            <a:endParaRPr lang="en-US" dirty="0"/>
          </a:p>
        </p:txBody>
      </p:sp>
      <p:sp>
        <p:nvSpPr>
          <p:cNvPr id="10" name="Slide Number Placeholder 9"/>
          <p:cNvSpPr>
            <a:spLocks noGrp="1"/>
          </p:cNvSpPr>
          <p:nvPr>
            <p:ph type="sldNum" sz="quarter" idx="16"/>
          </p:nvPr>
        </p:nvSpPr>
        <p:spPr/>
        <p:txBody>
          <a:bodyPr rtlCol="0"/>
          <a:lstStyle/>
          <a:p>
            <a:fld id="{6F42FDE4-A7DD-41A7-A0A6-9B649FB43336}" type="slidenum">
              <a:rPr kumimoji="0" lang="en-US" smtClean="0"/>
              <a:pPr/>
              <a:t>‹#›</a:t>
            </a:fld>
            <a:endParaRPr kumimoji="0" lang="en-US" dirty="0"/>
          </a:p>
        </p:txBody>
      </p:sp>
      <p:sp>
        <p:nvSpPr>
          <p:cNvPr id="12" name="Footer Placeholder 11"/>
          <p:cNvSpPr>
            <a:spLocks noGrp="1"/>
          </p:cNvSpPr>
          <p:nvPr>
            <p:ph type="ftr" sz="quarter" idx="17"/>
          </p:nvPr>
        </p:nvSpPr>
        <p:spPr/>
        <p:txBody>
          <a:bodyPr rtlCol="0"/>
          <a:lstStyle/>
          <a:p>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04787"/>
            <a:ext cx="8153400" cy="652463"/>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1828800"/>
            <a:ext cx="3886200" cy="268605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1828800"/>
            <a:ext cx="3886200" cy="268605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564CF2E0-CCC4-4E1E-9902-C3C36AB3FDA4}" type="datetimeFigureOut">
              <a:rPr lang="en-US" smtClean="0"/>
              <a:pPr/>
              <a:t>3/28/2023</a:t>
            </a:fld>
            <a:endParaRPr lang="en-US" dirty="0"/>
          </a:p>
        </p:txBody>
      </p:sp>
      <p:sp>
        <p:nvSpPr>
          <p:cNvPr id="12" name="Slide Number Placeholder 11"/>
          <p:cNvSpPr>
            <a:spLocks noGrp="1"/>
          </p:cNvSpPr>
          <p:nvPr>
            <p:ph type="sldNum" sz="quarter" idx="16"/>
          </p:nvPr>
        </p:nvSpPr>
        <p:spPr/>
        <p:txBody>
          <a:bodyPr rtlCol="0"/>
          <a:lstStyle/>
          <a:p>
            <a:fld id="{6F42FDE4-A7DD-41A7-A0A6-9B649FB43336}" type="slidenum">
              <a:rPr kumimoji="0" lang="en-US" smtClean="0"/>
              <a:pPr/>
              <a:t>‹#›</a:t>
            </a:fld>
            <a:endParaRPr kumimoji="0" lang="en-US" dirty="0"/>
          </a:p>
        </p:txBody>
      </p:sp>
      <p:sp>
        <p:nvSpPr>
          <p:cNvPr id="14" name="Footer Placeholder 13"/>
          <p:cNvSpPr>
            <a:spLocks noGrp="1"/>
          </p:cNvSpPr>
          <p:nvPr>
            <p:ph type="ftr" sz="quarter" idx="17"/>
          </p:nvPr>
        </p:nvSpPr>
        <p:spPr/>
        <p:txBody>
          <a:bodyPr rtlCol="0"/>
          <a:lstStyle/>
          <a:p>
            <a:endParaRPr kumimoji="0" lang="en-US" dirty="0"/>
          </a:p>
        </p:txBody>
      </p:sp>
      <p:sp>
        <p:nvSpPr>
          <p:cNvPr id="16" name="Text Placeholder 15"/>
          <p:cNvSpPr>
            <a:spLocks noGrp="1"/>
          </p:cNvSpPr>
          <p:nvPr>
            <p:ph type="body" sz="quarter" idx="1"/>
          </p:nvPr>
        </p:nvSpPr>
        <p:spPr>
          <a:xfrm>
            <a:off x="609600" y="1314450"/>
            <a:ext cx="3886200" cy="48006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314450"/>
            <a:ext cx="3886200" cy="48006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564CF2E0-CCC4-4E1E-9902-C3C36AB3FDA4}" type="datetimeFigureOut">
              <a:rPr lang="en-US" smtClean="0"/>
              <a:pPr/>
              <a:t>3/28/2023</a:t>
            </a:fld>
            <a:endParaRPr lang="en-US" dirty="0"/>
          </a:p>
        </p:txBody>
      </p:sp>
      <p:sp>
        <p:nvSpPr>
          <p:cNvPr id="4" name="Footer Placeholder 3"/>
          <p:cNvSpPr>
            <a:spLocks noGrp="1"/>
          </p:cNvSpPr>
          <p:nvPr>
            <p:ph type="ftr" sz="quarter" idx="11"/>
          </p:nvPr>
        </p:nvSpPr>
        <p:spPr/>
        <p:txBody>
          <a:bodyPr/>
          <a:lstStyle/>
          <a:p>
            <a:endParaRPr kumimoji="0" lang="en-US" dirty="0"/>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6F42FDE4-A7DD-41A7-A0A6-9B649FB43336}" type="slidenum">
              <a:rPr kumimoji="0" lang="en-US" smtClean="0"/>
              <a:pPr/>
              <a:t>‹#›</a:t>
            </a:fld>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4CF2E0-CCC4-4E1E-9902-C3C36AB3FDA4}" type="datetimeFigureOut">
              <a:rPr lang="en-US" smtClean="0"/>
              <a:pPr/>
              <a:t>3/28/2023</a:t>
            </a:fld>
            <a:endParaRPr lang="en-US" dirty="0"/>
          </a:p>
        </p:txBody>
      </p:sp>
      <p:sp>
        <p:nvSpPr>
          <p:cNvPr id="3" name="Footer Placeholder 2"/>
          <p:cNvSpPr>
            <a:spLocks noGrp="1"/>
          </p:cNvSpPr>
          <p:nvPr>
            <p:ph type="ftr" sz="quarter" idx="11"/>
          </p:nvPr>
        </p:nvSpPr>
        <p:spPr/>
        <p:txBody>
          <a:bodyPr/>
          <a:lstStyle/>
          <a:p>
            <a:endParaRPr kumimoji="0" lang="en-US" dirty="0"/>
          </a:p>
        </p:txBody>
      </p:sp>
      <p:sp>
        <p:nvSpPr>
          <p:cNvPr id="4" name="Slide Number Placeholder 3"/>
          <p:cNvSpPr>
            <a:spLocks noGrp="1"/>
          </p:cNvSpPr>
          <p:nvPr>
            <p:ph type="sldNum" sz="quarter" idx="12"/>
          </p:nvPr>
        </p:nvSpPr>
        <p:spPr>
          <a:xfrm>
            <a:off x="0" y="4686300"/>
            <a:ext cx="533400" cy="285750"/>
          </a:xfrm>
        </p:spPr>
        <p:txBody>
          <a:bodyPr/>
          <a:lstStyle>
            <a:lvl1pPr>
              <a:defRPr>
                <a:solidFill>
                  <a:schemeClr val="tx2"/>
                </a:solidFill>
              </a:defRPr>
            </a:lvl1pPr>
          </a:lstStyle>
          <a:p>
            <a:fld id="{6F42FDE4-A7DD-41A7-A0A6-9B649FB43336}" type="slidenum">
              <a:rPr kumimoji="0" lang="en-US" smtClean="0"/>
              <a:pPr/>
              <a:t>‹#›</a:t>
            </a:fld>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04787"/>
            <a:ext cx="8077200" cy="652463"/>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564CF2E0-CCC4-4E1E-9902-C3C36AB3FDA4}" type="datetimeFigureOut">
              <a:rPr lang="en-US" smtClean="0"/>
              <a:pPr/>
              <a:t>3/28/2023</a:t>
            </a:fld>
            <a:endParaRPr lang="en-US" dirty="0"/>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6F42FDE4-A7DD-41A7-A0A6-9B649FB43336}" type="slidenum">
              <a:rPr kumimoji="0" lang="en-US" smtClean="0"/>
              <a:pPr/>
              <a:t>‹#›</a:t>
            </a:fld>
            <a:endParaRPr kumimoji="0" lang="en-US" dirty="0"/>
          </a:p>
        </p:txBody>
      </p:sp>
      <p:sp>
        <p:nvSpPr>
          <p:cNvPr id="3" name="Text Placeholder 2"/>
          <p:cNvSpPr>
            <a:spLocks noGrp="1"/>
          </p:cNvSpPr>
          <p:nvPr>
            <p:ph type="body" idx="2"/>
          </p:nvPr>
        </p:nvSpPr>
        <p:spPr>
          <a:xfrm>
            <a:off x="609600" y="1314450"/>
            <a:ext cx="1600200" cy="325755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314450"/>
            <a:ext cx="6400800" cy="33147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4114800"/>
            <a:ext cx="7315200" cy="51435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3429000"/>
            <a:ext cx="9144000" cy="66522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9144" y="3497580"/>
            <a:ext cx="1463040" cy="53492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1545336" y="3490722"/>
            <a:ext cx="7598664" cy="534924"/>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1600200" y="3486150"/>
            <a:ext cx="7315200" cy="51435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515035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Date Placeholder 11"/>
          <p:cNvSpPr>
            <a:spLocks noGrp="1"/>
          </p:cNvSpPr>
          <p:nvPr>
            <p:ph type="dt" sz="half" idx="10"/>
          </p:nvPr>
        </p:nvSpPr>
        <p:spPr>
          <a:xfrm>
            <a:off x="6248400" y="4686300"/>
            <a:ext cx="2667000" cy="273844"/>
          </a:xfrm>
        </p:spPr>
        <p:txBody>
          <a:bodyPr rtlCol="0"/>
          <a:lstStyle/>
          <a:p>
            <a:fld id="{564CF2E0-CCC4-4E1E-9902-C3C36AB3FDA4}" type="datetimeFigureOut">
              <a:rPr lang="en-US" smtClean="0"/>
              <a:pPr/>
              <a:t>3/28/2023</a:t>
            </a:fld>
            <a:endParaRPr lang="en-US" dirty="0"/>
          </a:p>
        </p:txBody>
      </p:sp>
      <p:sp>
        <p:nvSpPr>
          <p:cNvPr id="13" name="Slide Number Placeholder 12"/>
          <p:cNvSpPr>
            <a:spLocks noGrp="1"/>
          </p:cNvSpPr>
          <p:nvPr>
            <p:ph type="sldNum" sz="quarter" idx="11"/>
          </p:nvPr>
        </p:nvSpPr>
        <p:spPr>
          <a:xfrm>
            <a:off x="0" y="3500437"/>
            <a:ext cx="1447800" cy="497684"/>
          </a:xfrm>
        </p:spPr>
        <p:txBody>
          <a:bodyPr rtlCol="0"/>
          <a:lstStyle>
            <a:lvl1pPr>
              <a:defRPr sz="2800"/>
            </a:lvl1pPr>
          </a:lstStyle>
          <a:p>
            <a:fld id="{6F42FDE4-A7DD-41A7-A0A6-9B649FB43336}" type="slidenum">
              <a:rPr kumimoji="0" lang="en-US" smtClean="0"/>
              <a:pPr/>
              <a:t>‹#›</a:t>
            </a:fld>
            <a:endParaRPr kumimoji="0" lang="en-US" dirty="0"/>
          </a:p>
        </p:txBody>
      </p:sp>
      <p:sp>
        <p:nvSpPr>
          <p:cNvPr id="14" name="Footer Placeholder 13"/>
          <p:cNvSpPr>
            <a:spLocks noGrp="1"/>
          </p:cNvSpPr>
          <p:nvPr>
            <p:ph type="ftr" sz="quarter" idx="12"/>
          </p:nvPr>
        </p:nvSpPr>
        <p:spPr>
          <a:xfrm>
            <a:off x="1600200" y="4686155"/>
            <a:ext cx="4572000" cy="273844"/>
          </a:xfrm>
        </p:spPr>
        <p:txBody>
          <a:bodyPr rtlCol="0"/>
          <a:lstStyle/>
          <a:p>
            <a:endParaRPr kumimoji="0" lang="en-US" dirty="0"/>
          </a:p>
        </p:txBody>
      </p:sp>
      <p:sp>
        <p:nvSpPr>
          <p:cNvPr id="3" name="Picture Placeholder 2"/>
          <p:cNvSpPr>
            <a:spLocks noGrp="1"/>
          </p:cNvSpPr>
          <p:nvPr>
            <p:ph type="pic" idx="1"/>
          </p:nvPr>
        </p:nvSpPr>
        <p:spPr>
          <a:xfrm>
            <a:off x="1560576" y="0"/>
            <a:ext cx="7583424" cy="3426714"/>
          </a:xfrm>
          <a:solidFill>
            <a:schemeClr val="accent1">
              <a:tint val="40000"/>
            </a:schemeClr>
          </a:solidFill>
          <a:ln>
            <a:noFill/>
          </a:ln>
        </p:spPr>
        <p:txBody>
          <a:bodyPr/>
          <a:lstStyle>
            <a:lvl1pPr marL="0" indent="0">
              <a:buNone/>
              <a:defRPr sz="3200"/>
            </a:lvl1pPr>
          </a:lstStyle>
          <a:p>
            <a:r>
              <a:rPr kumimoji="0" lang="en-US" dirty="0"/>
              <a:t>Click icon to add picture</a:t>
            </a: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64CF2E0-CCC4-4E1E-9902-C3C36AB3FDA4}" type="datetimeFigureOut">
              <a:rPr lang="en-US" smtClean="0"/>
              <a:pPr/>
              <a:t>3/28/2023</a:t>
            </a:fld>
            <a:endParaRPr lang="en-US"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457201"/>
            <a:ext cx="2057400" cy="4137422"/>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457200"/>
            <a:ext cx="5562600" cy="413742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4686302"/>
            <a:ext cx="2209800" cy="273844"/>
          </a:xfrm>
        </p:spPr>
        <p:txBody>
          <a:bodyPr/>
          <a:lstStyle/>
          <a:p>
            <a:fld id="{564CF2E0-CCC4-4E1E-9902-C3C36AB3FDA4}" type="datetimeFigureOut">
              <a:rPr lang="en-US" smtClean="0"/>
              <a:pPr/>
              <a:t>3/28/2023</a:t>
            </a:fld>
            <a:endParaRPr lang="en-US" dirty="0"/>
          </a:p>
        </p:txBody>
      </p:sp>
      <p:sp>
        <p:nvSpPr>
          <p:cNvPr id="5" name="Footer Placeholder 4"/>
          <p:cNvSpPr>
            <a:spLocks noGrp="1"/>
          </p:cNvSpPr>
          <p:nvPr>
            <p:ph type="ftr" sz="quarter" idx="11"/>
          </p:nvPr>
        </p:nvSpPr>
        <p:spPr>
          <a:xfrm>
            <a:off x="457202" y="4686156"/>
            <a:ext cx="5573483" cy="273844"/>
          </a:xfrm>
        </p:spPr>
        <p:txBody>
          <a:bodyPr/>
          <a:lstStyle/>
          <a:p>
            <a:endParaRPr kumimoji="0" lang="en-US" dirty="0"/>
          </a:p>
        </p:txBody>
      </p:sp>
      <p:sp>
        <p:nvSpPr>
          <p:cNvPr id="7" name="Rectangle 6"/>
          <p:cNvSpPr/>
          <p:nvPr/>
        </p:nvSpPr>
        <p:spPr bwMode="white">
          <a:xfrm>
            <a:off x="6096318" y="0"/>
            <a:ext cx="320040" cy="51435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Rectangle 7"/>
          <p:cNvSpPr/>
          <p:nvPr/>
        </p:nvSpPr>
        <p:spPr>
          <a:xfrm>
            <a:off x="6142038" y="457200"/>
            <a:ext cx="228600" cy="46863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tangle 8"/>
          <p:cNvSpPr/>
          <p:nvPr/>
        </p:nvSpPr>
        <p:spPr>
          <a:xfrm>
            <a:off x="6142038" y="0"/>
            <a:ext cx="228600" cy="40005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Slide Number Placeholder 5"/>
          <p:cNvSpPr>
            <a:spLocks noGrp="1"/>
          </p:cNvSpPr>
          <p:nvPr>
            <p:ph type="sldNum" sz="quarter" idx="12"/>
          </p:nvPr>
        </p:nvSpPr>
        <p:spPr>
          <a:xfrm rot="5400000">
            <a:off x="6056313" y="77787"/>
            <a:ext cx="400050" cy="244476"/>
          </a:xfrm>
        </p:spPr>
        <p:txBody>
          <a:bodyPr/>
          <a:lstStyle/>
          <a:p>
            <a:fld id="{6F42FDE4-A7DD-41A7-A0A6-9B649FB43336}" type="slidenum">
              <a:rPr kumimoji="0" lang="en-US" smtClean="0"/>
              <a:pPr/>
              <a:t>‹#›</a:t>
            </a:fld>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60000"/>
                <a:lumOff val="40000"/>
              </a:schemeClr>
            </a:gs>
            <a:gs pos="50000">
              <a:schemeClr val="accent1">
                <a:tint val="44500"/>
                <a:satMod val="160000"/>
              </a:schemeClr>
            </a:gs>
            <a:gs pos="100000">
              <a:schemeClr val="accent1">
                <a:tint val="23500"/>
                <a:satMod val="160000"/>
              </a:schemeClr>
            </a:gs>
          </a:gsLst>
          <a:lin ang="5400000" scaled="1"/>
          <a:tileRect/>
        </a:gra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171450"/>
            <a:ext cx="8153400" cy="74295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12648" y="1200150"/>
            <a:ext cx="8153400" cy="339471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4686300"/>
            <a:ext cx="2667000" cy="273844"/>
          </a:xfrm>
          <a:prstGeom prst="rect">
            <a:avLst/>
          </a:prstGeom>
        </p:spPr>
        <p:txBody>
          <a:bodyPr vert="horz" anchor="ctr" anchorCtr="0"/>
          <a:lstStyle>
            <a:lvl1pPr algn="l" eaLnBrk="1" latinLnBrk="0" hangingPunct="1">
              <a:defRPr kumimoji="0" sz="1400">
                <a:solidFill>
                  <a:schemeClr val="tx2"/>
                </a:solidFill>
              </a:defRPr>
            </a:lvl1pPr>
          </a:lstStyle>
          <a:p>
            <a:pPr algn="r" eaLnBrk="1" latinLnBrk="0" hangingPunct="1"/>
            <a:fld id="{564CF2E0-CCC4-4E1E-9902-C3C36AB3FDA4}" type="datetimeFigureOut">
              <a:rPr lang="en-US" smtClean="0"/>
              <a:pPr algn="r" eaLnBrk="1" latinLnBrk="0" hangingPunct="1"/>
              <a:t>3/28/2023</a:t>
            </a:fld>
            <a:endParaRPr lang="en-US" sz="1400" dirty="0">
              <a:solidFill>
                <a:schemeClr val="tx2"/>
              </a:solidFill>
            </a:endParaRPr>
          </a:p>
        </p:txBody>
      </p:sp>
      <p:sp>
        <p:nvSpPr>
          <p:cNvPr id="3" name="Footer Placeholder 2"/>
          <p:cNvSpPr>
            <a:spLocks noGrp="1"/>
          </p:cNvSpPr>
          <p:nvPr>
            <p:ph type="ftr" sz="quarter" idx="3"/>
          </p:nvPr>
        </p:nvSpPr>
        <p:spPr>
          <a:xfrm>
            <a:off x="609601" y="4686155"/>
            <a:ext cx="5421083" cy="273844"/>
          </a:xfrm>
          <a:prstGeom prst="rect">
            <a:avLst/>
          </a:prstGeom>
        </p:spPr>
        <p:txBody>
          <a:bodyPr vert="horz" anchor="ctr"/>
          <a:lstStyle>
            <a:lvl1pPr algn="r" eaLnBrk="1" latinLnBrk="0" hangingPunct="1">
              <a:defRPr kumimoji="0" sz="1400">
                <a:solidFill>
                  <a:schemeClr val="tx2"/>
                </a:solidFill>
              </a:defRPr>
            </a:lvl1pPr>
          </a:lstStyle>
          <a:p>
            <a:endParaRPr kumimoji="0" lang="en-US" sz="1400" dirty="0">
              <a:solidFill>
                <a:schemeClr val="tx2"/>
              </a:solidFill>
            </a:endParaRPr>
          </a:p>
        </p:txBody>
      </p:sp>
      <p:sp>
        <p:nvSpPr>
          <p:cNvPr id="7" name="Rectangle 6"/>
          <p:cNvSpPr/>
          <p:nvPr/>
        </p:nvSpPr>
        <p:spPr bwMode="white">
          <a:xfrm>
            <a:off x="0" y="925830"/>
            <a:ext cx="9144000" cy="24003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0" y="960120"/>
            <a:ext cx="533400" cy="17145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590550" y="960120"/>
            <a:ext cx="8553450" cy="17145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0" y="954167"/>
            <a:ext cx="533400" cy="183357"/>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algn="ctr" eaLnBrk="1" latinLnBrk="0" hangingPunct="1"/>
            <a:fld id="{6F42FDE4-A7DD-41A7-A0A6-9B649FB43336}" type="slidenum">
              <a:rPr kumimoji="0" lang="en-US" smtClean="0"/>
              <a:pPr algn="ctr" eaLnBrk="1" latinLnBrk="0" hangingPunct="1"/>
              <a:t>‹#›</a:t>
            </a:fld>
            <a:endParaRPr kumimoji="0" lang="en-US" sz="1400" dirty="0">
              <a:solidFill>
                <a:srgbClr val="FFFFFF"/>
              </a:solidFill>
              <a:latin typeface="+mj-lt"/>
              <a:ea typeface="+mj-ea"/>
              <a:cs typeface="+mj-cs"/>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png"/><Relationship Id="rId7" Type="http://schemas.openxmlformats.org/officeDocument/2006/relationships/image" Target="../media/image9.jp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jpg"/><Relationship Id="rId4" Type="http://schemas.openxmlformats.org/officeDocument/2006/relationships/image" Target="../media/image6.png"/><Relationship Id="rId9"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a:xfrm>
            <a:off x="76200" y="1047750"/>
            <a:ext cx="4419600" cy="1143000"/>
          </a:xfrm>
        </p:spPr>
        <p:style>
          <a:lnRef idx="3">
            <a:schemeClr val="lt1"/>
          </a:lnRef>
          <a:fillRef idx="1">
            <a:schemeClr val="accent3"/>
          </a:fillRef>
          <a:effectRef idx="1">
            <a:schemeClr val="accent3"/>
          </a:effectRef>
          <a:fontRef idx="minor">
            <a:schemeClr val="lt1"/>
          </a:fontRef>
        </p:style>
        <p:txBody>
          <a:bodyPr anchor="ctr">
            <a:normAutofit fontScale="90000"/>
          </a:bodyPr>
          <a:lstStyle/>
          <a:p>
            <a:pPr algn="ctr">
              <a:lnSpc>
                <a:spcPct val="150000"/>
              </a:lnSpc>
            </a:pPr>
            <a:r>
              <a:rPr lang="en-US" sz="2800" b="1" dirty="0" smtClean="0">
                <a:solidFill>
                  <a:schemeClr val="tx1"/>
                </a:solidFill>
                <a:latin typeface="Times New Roman" pitchFamily="18" charset="0"/>
                <a:ea typeface="Arial" panose="020B0604020202020204" pitchFamily="34" charset="0"/>
                <a:cs typeface="Times New Roman" pitchFamily="18" charset="0"/>
              </a:rPr>
              <a:t>BA(Hons</a:t>
            </a:r>
            <a:r>
              <a:rPr lang="en-US" sz="2800" b="1" dirty="0">
                <a:solidFill>
                  <a:schemeClr val="tx1"/>
                </a:solidFill>
                <a:latin typeface="Times New Roman" pitchFamily="18" charset="0"/>
                <a:ea typeface="Arial" panose="020B0604020202020204" pitchFamily="34" charset="0"/>
                <a:cs typeface="Times New Roman" pitchFamily="18" charset="0"/>
              </a:rPr>
              <a:t>) Business Management </a:t>
            </a:r>
            <a:endParaRPr lang="en-US" sz="2800" b="1" dirty="0" smtClean="0">
              <a:solidFill>
                <a:schemeClr val="tx1"/>
              </a:solidFill>
              <a:latin typeface="Times New Roman" pitchFamily="18" charset="0"/>
              <a:ea typeface="Arial" panose="020B0604020202020204" pitchFamily="34" charset="0"/>
              <a:cs typeface="Times New Roman" pitchFamily="18" charset="0"/>
            </a:endParaRPr>
          </a:p>
        </p:txBody>
      </p:sp>
      <p:pic>
        <p:nvPicPr>
          <p:cNvPr id="4" name="Картина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8200" y="361950"/>
            <a:ext cx="4390553" cy="2001471"/>
          </a:xfrm>
          <a:prstGeom prst="rect">
            <a:avLst/>
          </a:prstGeom>
        </p:spPr>
      </p:pic>
      <p:sp>
        <p:nvSpPr>
          <p:cNvPr id="2" name="Текстово поле 1"/>
          <p:cNvSpPr txBox="1"/>
          <p:nvPr/>
        </p:nvSpPr>
        <p:spPr>
          <a:xfrm>
            <a:off x="1828800" y="2724150"/>
            <a:ext cx="5791200" cy="2308324"/>
          </a:xfrm>
          <a:prstGeom prst="rect">
            <a:avLst/>
          </a:prstGeom>
          <a:noFill/>
        </p:spPr>
        <p:txBody>
          <a:bodyPr wrap="square" rtlCol="0">
            <a:spAutoFit/>
          </a:bodyPr>
          <a:lstStyle/>
          <a:p>
            <a:r>
              <a:rPr lang="en-US" sz="1600" b="1" dirty="0" smtClean="0">
                <a:solidFill>
                  <a:srgbClr val="002060"/>
                </a:solidFill>
                <a:latin typeface="Times New Roman" pitchFamily="18" charset="0"/>
                <a:ea typeface="Arial" panose="020B0604020202020204" pitchFamily="34" charset="0"/>
                <a:cs typeface="Times New Roman" pitchFamily="18" charset="0"/>
              </a:rPr>
              <a:t>Student Name:                             Rumyana Popova</a:t>
            </a:r>
          </a:p>
          <a:p>
            <a:endParaRPr lang="en-US" sz="1600" b="1" dirty="0" smtClean="0">
              <a:solidFill>
                <a:srgbClr val="002060"/>
              </a:solidFill>
              <a:latin typeface="Times New Roman" pitchFamily="18" charset="0"/>
              <a:ea typeface="Arial" panose="020B0604020202020204" pitchFamily="34" charset="0"/>
              <a:cs typeface="Times New Roman" pitchFamily="18" charset="0"/>
            </a:endParaRPr>
          </a:p>
          <a:p>
            <a:r>
              <a:rPr lang="en-US" sz="1600" b="1" dirty="0" smtClean="0">
                <a:solidFill>
                  <a:srgbClr val="002060"/>
                </a:solidFill>
                <a:latin typeface="Times New Roman" pitchFamily="18" charset="0"/>
                <a:ea typeface="Arial" panose="020B0604020202020204" pitchFamily="34" charset="0"/>
                <a:cs typeface="Times New Roman" pitchFamily="18" charset="0"/>
              </a:rPr>
              <a:t>Student Number:                         1909673</a:t>
            </a:r>
          </a:p>
          <a:p>
            <a:endParaRPr lang="en-US" sz="1600" b="1" dirty="0" smtClean="0">
              <a:solidFill>
                <a:srgbClr val="002060"/>
              </a:solidFill>
              <a:latin typeface="Times New Roman" pitchFamily="18" charset="0"/>
              <a:ea typeface="Arial" panose="020B0604020202020204" pitchFamily="34" charset="0"/>
              <a:cs typeface="Times New Roman" pitchFamily="18" charset="0"/>
            </a:endParaRPr>
          </a:p>
          <a:p>
            <a:r>
              <a:rPr lang="en-US" sz="1600" b="1" dirty="0" smtClean="0">
                <a:solidFill>
                  <a:srgbClr val="002060"/>
                </a:solidFill>
                <a:latin typeface="Times New Roman" pitchFamily="18" charset="0"/>
                <a:ea typeface="Arial" panose="020B0604020202020204" pitchFamily="34" charset="0"/>
                <a:cs typeface="Times New Roman" pitchFamily="18" charset="0"/>
              </a:rPr>
              <a:t>Course Name:                              Managing People</a:t>
            </a:r>
          </a:p>
          <a:p>
            <a:r>
              <a:rPr lang="en-US" sz="1600" b="1" dirty="0" smtClean="0">
                <a:solidFill>
                  <a:srgbClr val="002060"/>
                </a:solidFill>
                <a:latin typeface="Times New Roman" pitchFamily="18" charset="0"/>
                <a:ea typeface="Arial" panose="020B0604020202020204" pitchFamily="34" charset="0"/>
                <a:cs typeface="Times New Roman" pitchFamily="18" charset="0"/>
              </a:rPr>
              <a:t> </a:t>
            </a:r>
          </a:p>
          <a:p>
            <a:r>
              <a:rPr lang="en-US" sz="1600" b="1" dirty="0" smtClean="0">
                <a:solidFill>
                  <a:srgbClr val="002060"/>
                </a:solidFill>
                <a:latin typeface="Times New Roman" pitchFamily="18" charset="0"/>
                <a:ea typeface="Arial" panose="020B0604020202020204" pitchFamily="34" charset="0"/>
                <a:cs typeface="Times New Roman" pitchFamily="18" charset="0"/>
              </a:rPr>
              <a:t>Lecturer </a:t>
            </a:r>
            <a:r>
              <a:rPr lang="en-US" sz="1600" b="1" dirty="0">
                <a:solidFill>
                  <a:srgbClr val="002060"/>
                </a:solidFill>
                <a:latin typeface="Times New Roman" pitchFamily="18" charset="0"/>
                <a:ea typeface="Arial" panose="020B0604020202020204" pitchFamily="34" charset="0"/>
                <a:cs typeface="Times New Roman" pitchFamily="18" charset="0"/>
              </a:rPr>
              <a:t>Name: </a:t>
            </a:r>
            <a:r>
              <a:rPr lang="en-US" sz="1600" b="1" dirty="0" smtClean="0">
                <a:solidFill>
                  <a:srgbClr val="002060"/>
                </a:solidFill>
                <a:latin typeface="Times New Roman" pitchFamily="18" charset="0"/>
                <a:ea typeface="Arial" panose="020B0604020202020204" pitchFamily="34" charset="0"/>
                <a:cs typeface="Times New Roman" pitchFamily="18" charset="0"/>
              </a:rPr>
              <a:t>                          Nishi Ramsurrun</a:t>
            </a:r>
          </a:p>
          <a:p>
            <a:endParaRPr lang="en-US" sz="1600" b="1" dirty="0">
              <a:solidFill>
                <a:srgbClr val="002060"/>
              </a:solidFill>
              <a:latin typeface="Times New Roman" pitchFamily="18" charset="0"/>
              <a:ea typeface="Arial" panose="020B0604020202020204" pitchFamily="34" charset="0"/>
              <a:cs typeface="Times New Roman" pitchFamily="18" charset="0"/>
            </a:endParaRPr>
          </a:p>
          <a:p>
            <a:r>
              <a:rPr lang="en-US" sz="1600" b="1" dirty="0" smtClean="0">
                <a:solidFill>
                  <a:srgbClr val="002060"/>
                </a:solidFill>
                <a:latin typeface="Times New Roman" pitchFamily="18" charset="0"/>
                <a:ea typeface="Arial" panose="020B0604020202020204" pitchFamily="34" charset="0"/>
                <a:cs typeface="Times New Roman" pitchFamily="18" charset="0"/>
              </a:rPr>
              <a:t>Session</a:t>
            </a:r>
            <a:r>
              <a:rPr lang="en-US" sz="1600" b="1" smtClean="0">
                <a:solidFill>
                  <a:srgbClr val="002060"/>
                </a:solidFill>
                <a:latin typeface="Times New Roman" pitchFamily="18" charset="0"/>
                <a:ea typeface="Arial" panose="020B0604020202020204" pitchFamily="34" charset="0"/>
                <a:cs typeface="Times New Roman" pitchFamily="18" charset="0"/>
              </a:rPr>
              <a:t>:                                        February 2023 </a:t>
            </a:r>
            <a:r>
              <a:rPr lang="en-US" sz="1600" b="1" dirty="0" smtClean="0">
                <a:solidFill>
                  <a:srgbClr val="002060"/>
                </a:solidFill>
                <a:latin typeface="Times New Roman" pitchFamily="18" charset="0"/>
                <a:ea typeface="Arial" panose="020B0604020202020204" pitchFamily="34" charset="0"/>
                <a:cs typeface="Times New Roman" pitchFamily="18" charset="0"/>
              </a:rPr>
              <a:t>Term </a:t>
            </a:r>
            <a:endParaRPr lang="en-US" sz="1600" b="1" dirty="0">
              <a:solidFill>
                <a:srgbClr val="002060"/>
              </a:solidFill>
              <a:latin typeface="Times New Roman" pitchFamily="18" charset="0"/>
              <a:ea typeface="Arial" panose="020B0604020202020204" pitchFamily="34"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Картина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133350"/>
            <a:ext cx="2143125" cy="2143125"/>
          </a:xfrm>
          <a:prstGeom prst="rect">
            <a:avLst/>
          </a:prstGeom>
        </p:spPr>
      </p:pic>
      <p:pic>
        <p:nvPicPr>
          <p:cNvPr id="13" name="Картина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 y="1962150"/>
            <a:ext cx="2933700" cy="1562100"/>
          </a:xfrm>
          <a:prstGeom prst="rect">
            <a:avLst/>
          </a:prstGeom>
        </p:spPr>
      </p:pic>
      <p:pic>
        <p:nvPicPr>
          <p:cNvPr id="14" name="Картина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9498" y="111048"/>
            <a:ext cx="1779432" cy="1779432"/>
          </a:xfrm>
          <a:prstGeom prst="rect">
            <a:avLst/>
          </a:prstGeom>
        </p:spPr>
      </p:pic>
      <p:pic>
        <p:nvPicPr>
          <p:cNvPr id="15" name="Картина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81400" y="3245282"/>
            <a:ext cx="1844088" cy="1844088"/>
          </a:xfrm>
          <a:prstGeom prst="rect">
            <a:avLst/>
          </a:prstGeom>
        </p:spPr>
      </p:pic>
      <p:pic>
        <p:nvPicPr>
          <p:cNvPr id="16" name="Картина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74029" y="133350"/>
            <a:ext cx="2006974" cy="1664320"/>
          </a:xfrm>
          <a:prstGeom prst="rect">
            <a:avLst/>
          </a:prstGeom>
        </p:spPr>
      </p:pic>
      <p:pic>
        <p:nvPicPr>
          <p:cNvPr id="17" name="Картина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8284" y="3584839"/>
            <a:ext cx="3009900" cy="1524000"/>
          </a:xfrm>
          <a:prstGeom prst="rect">
            <a:avLst/>
          </a:prstGeom>
        </p:spPr>
      </p:pic>
      <p:pic>
        <p:nvPicPr>
          <p:cNvPr id="18" name="Картина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47935" y="1729607"/>
            <a:ext cx="1940995" cy="1940995"/>
          </a:xfrm>
          <a:prstGeom prst="rect">
            <a:avLst/>
          </a:prstGeom>
        </p:spPr>
      </p:pic>
      <p:pic>
        <p:nvPicPr>
          <p:cNvPr id="19" name="Картина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998492" y="3595571"/>
            <a:ext cx="3067050" cy="1485900"/>
          </a:xfrm>
          <a:prstGeom prst="rect">
            <a:avLst/>
          </a:prstGeom>
        </p:spPr>
      </p:pic>
      <p:pic>
        <p:nvPicPr>
          <p:cNvPr id="21" name="Картина 2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658297" y="1593753"/>
            <a:ext cx="2379044" cy="1586029"/>
          </a:xfrm>
          <a:prstGeom prst="rect">
            <a:avLst/>
          </a:prstGeom>
        </p:spPr>
      </p:pic>
      <p:pic>
        <p:nvPicPr>
          <p:cNvPr id="22" name="Картина 2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993417" y="142353"/>
            <a:ext cx="2008422" cy="1420096"/>
          </a:xfrm>
          <a:prstGeom prst="rect">
            <a:avLst/>
          </a:prstGeom>
        </p:spPr>
      </p:pic>
    </p:spTree>
    <p:extLst>
      <p:ext uri="{BB962C8B-B14F-4D97-AF65-F5344CB8AC3E}">
        <p14:creationId xmlns:p14="http://schemas.microsoft.com/office/powerpoint/2010/main" val="1593810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12648" y="156582"/>
            <a:ext cx="8153400" cy="742950"/>
          </a:xfrm>
        </p:spPr>
        <p:txBody>
          <a:bodyPr>
            <a:normAutofit fontScale="90000"/>
          </a:bodyPr>
          <a:lstStyle/>
          <a:p>
            <a:pPr algn="ctr">
              <a:lnSpc>
                <a:spcPct val="150000"/>
              </a:lnSpc>
            </a:pPr>
            <a:r>
              <a:rPr lang="en-US" sz="3100" b="1" dirty="0" smtClean="0">
                <a:solidFill>
                  <a:schemeClr val="tx1"/>
                </a:solidFill>
                <a:latin typeface="Times New Roman" pitchFamily="18" charset="0"/>
                <a:cs typeface="Times New Roman" pitchFamily="18" charset="0"/>
              </a:rPr>
              <a:t>TABLE OF CONTENTS </a:t>
            </a:r>
            <a:r>
              <a:rPr lang="en-US" sz="2000" b="1" dirty="0" smtClean="0">
                <a:solidFill>
                  <a:schemeClr val="tx1"/>
                </a:solidFill>
                <a:latin typeface="Times New Roman" pitchFamily="18" charset="0"/>
                <a:cs typeface="Times New Roman" pitchFamily="18" charset="0"/>
              </a:rPr>
              <a:t/>
            </a:r>
            <a:br>
              <a:rPr lang="en-US" sz="2000" b="1" dirty="0" smtClean="0">
                <a:solidFill>
                  <a:schemeClr val="tx1"/>
                </a:solidFill>
                <a:latin typeface="Times New Roman" pitchFamily="18" charset="0"/>
                <a:cs typeface="Times New Roman" pitchFamily="18" charset="0"/>
              </a:rPr>
            </a:br>
            <a:endParaRPr lang="en-IN" sz="2000" b="1" dirty="0">
              <a:solidFill>
                <a:schemeClr val="tx1"/>
              </a:solidFill>
              <a:latin typeface="Trebuchet MS" pitchFamily="34" charset="0"/>
              <a:cs typeface="Times New Roman" pitchFamily="18" charset="0"/>
            </a:endParaRPr>
          </a:p>
        </p:txBody>
      </p:sp>
      <p:sp>
        <p:nvSpPr>
          <p:cNvPr id="3" name="Content Placeholder 2"/>
          <p:cNvSpPr>
            <a:spLocks noGrp="1"/>
          </p:cNvSpPr>
          <p:nvPr>
            <p:ph sz="quarter" idx="1"/>
          </p:nvPr>
        </p:nvSpPr>
        <p:spPr>
          <a:xfrm>
            <a:off x="206152" y="914400"/>
            <a:ext cx="8099648" cy="3943350"/>
          </a:xfrm>
        </p:spPr>
        <p:txBody>
          <a:bodyPr>
            <a:noAutofit/>
          </a:bodyPr>
          <a:lstStyle/>
          <a:p>
            <a:pPr indent="0">
              <a:lnSpc>
                <a:spcPct val="170000"/>
              </a:lnSpc>
              <a:buNone/>
            </a:pPr>
            <a:r>
              <a:rPr lang="en-US" sz="1400" dirty="0" smtClean="0">
                <a:latin typeface="Times New Roman" pitchFamily="18" charset="0"/>
                <a:cs typeface="Times New Roman" pitchFamily="18" charset="0"/>
              </a:rPr>
              <a:t>Overview of Gordon Ramsay restaurants                                                            	</a:t>
            </a:r>
          </a:p>
          <a:p>
            <a:pPr indent="0">
              <a:lnSpc>
                <a:spcPct val="170000"/>
              </a:lnSpc>
              <a:buNone/>
            </a:pPr>
            <a:r>
              <a:rPr lang="en-US" sz="1400" dirty="0" smtClean="0">
                <a:latin typeface="Times New Roman" pitchFamily="18" charset="0"/>
                <a:cs typeface="Times New Roman" pitchFamily="18" charset="0"/>
              </a:rPr>
              <a:t>Short-Term Strategies                                                 	                                         </a:t>
            </a:r>
          </a:p>
          <a:p>
            <a:pPr indent="0">
              <a:lnSpc>
                <a:spcPct val="170000"/>
              </a:lnSpc>
              <a:buNone/>
            </a:pPr>
            <a:r>
              <a:rPr lang="en-US" sz="1400" dirty="0" smtClean="0">
                <a:latin typeface="Times New Roman" pitchFamily="18" charset="0"/>
                <a:cs typeface="Times New Roman" pitchFamily="18" charset="0"/>
              </a:rPr>
              <a:t>Long-Term Strategies                                                                     	                    </a:t>
            </a:r>
          </a:p>
          <a:p>
            <a:pPr indent="0">
              <a:lnSpc>
                <a:spcPct val="170000"/>
              </a:lnSpc>
              <a:buNone/>
            </a:pPr>
            <a:r>
              <a:rPr lang="en-US" sz="1400" dirty="0" smtClean="0">
                <a:latin typeface="Times New Roman" pitchFamily="18" charset="0"/>
                <a:cs typeface="Times New Roman" pitchFamily="18" charset="0"/>
              </a:rPr>
              <a:t>Monetary Incentive Methods                                                                         	</a:t>
            </a:r>
          </a:p>
          <a:p>
            <a:pPr indent="0">
              <a:lnSpc>
                <a:spcPct val="170000"/>
              </a:lnSpc>
              <a:buNone/>
            </a:pPr>
            <a:r>
              <a:rPr lang="en-US" sz="1400" dirty="0" smtClean="0">
                <a:latin typeface="Times New Roman" pitchFamily="18" charset="0"/>
                <a:cs typeface="Times New Roman" pitchFamily="18" charset="0"/>
              </a:rPr>
              <a:t>Non-Monetary                                                                                                     	</a:t>
            </a:r>
          </a:p>
          <a:p>
            <a:pPr indent="0">
              <a:lnSpc>
                <a:spcPct val="170000"/>
              </a:lnSpc>
              <a:buNone/>
            </a:pPr>
            <a:r>
              <a:rPr lang="en-US" sz="1400" dirty="0" smtClean="0">
                <a:latin typeface="Times New Roman" pitchFamily="18" charset="0"/>
                <a:cs typeface="Times New Roman" pitchFamily="18" charset="0"/>
              </a:rPr>
              <a:t>Conclusion                                                                                                         	</a:t>
            </a:r>
          </a:p>
          <a:p>
            <a:pPr indent="0">
              <a:lnSpc>
                <a:spcPct val="170000"/>
              </a:lnSpc>
              <a:buNone/>
            </a:pPr>
            <a:r>
              <a:rPr lang="en-US" sz="1400" dirty="0" smtClean="0">
                <a:latin typeface="Times New Roman" pitchFamily="18" charset="0"/>
                <a:cs typeface="Times New Roman" pitchFamily="18" charset="0"/>
              </a:rPr>
              <a:t>Further Recommendation                                                        	                    </a:t>
            </a:r>
          </a:p>
          <a:p>
            <a:pPr indent="0">
              <a:lnSpc>
                <a:spcPct val="170000"/>
              </a:lnSpc>
              <a:buNone/>
            </a:pPr>
            <a:r>
              <a:rPr lang="en-US" sz="1400" dirty="0" smtClean="0">
                <a:latin typeface="Times New Roman" pitchFamily="18" charset="0"/>
                <a:cs typeface="Times New Roman" pitchFamily="18" charset="0"/>
              </a:rPr>
              <a:t>References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61950"/>
            <a:ext cx="8153400" cy="742950"/>
          </a:xfrm>
        </p:spPr>
        <p:txBody>
          <a:bodyPr>
            <a:normAutofit fontScale="90000"/>
          </a:bodyPr>
          <a:lstStyle/>
          <a:p>
            <a:pPr algn="ctr">
              <a:lnSpc>
                <a:spcPct val="150000"/>
              </a:lnSpc>
            </a:pPr>
            <a:r>
              <a:rPr lang="en-US" sz="2700" b="1" dirty="0" smtClean="0">
                <a:solidFill>
                  <a:schemeClr val="tx1"/>
                </a:solidFill>
                <a:latin typeface="Times New Roman" pitchFamily="18" charset="0"/>
                <a:cs typeface="Times New Roman" pitchFamily="18" charset="0"/>
              </a:rPr>
              <a:t>OVERVIEW OF GORDON RAMSAY RESTAURANTS </a:t>
            </a:r>
            <a:r>
              <a:rPr lang="en-US" sz="2000" b="1" dirty="0" smtClean="0">
                <a:solidFill>
                  <a:schemeClr val="tx1"/>
                </a:solidFill>
                <a:latin typeface="Times New Roman" pitchFamily="18" charset="0"/>
                <a:cs typeface="Times New Roman" pitchFamily="18" charset="0"/>
              </a:rPr>
              <a:t/>
            </a:r>
            <a:br>
              <a:rPr lang="en-US" sz="2000" b="1" dirty="0" smtClean="0">
                <a:solidFill>
                  <a:schemeClr val="tx1"/>
                </a:solidFill>
                <a:latin typeface="Times New Roman" pitchFamily="18" charset="0"/>
                <a:cs typeface="Times New Roman" pitchFamily="18" charset="0"/>
              </a:rPr>
            </a:br>
            <a:endParaRPr lang="en-IN" sz="2000" b="1" dirty="0">
              <a:solidFill>
                <a:schemeClr val="tx1"/>
              </a:solidFill>
              <a:latin typeface="Trebuchet MS" pitchFamily="34" charset="0"/>
              <a:cs typeface="Times New Roman" pitchFamily="18" charset="0"/>
            </a:endParaRPr>
          </a:p>
        </p:txBody>
      </p:sp>
      <p:sp>
        <p:nvSpPr>
          <p:cNvPr id="3" name="Content Placeholder 2"/>
          <p:cNvSpPr>
            <a:spLocks noGrp="1"/>
          </p:cNvSpPr>
          <p:nvPr>
            <p:ph sz="quarter" idx="1"/>
          </p:nvPr>
        </p:nvSpPr>
        <p:spPr>
          <a:xfrm>
            <a:off x="304800" y="1504950"/>
            <a:ext cx="8175848" cy="3867150"/>
          </a:xfrm>
        </p:spPr>
        <p:txBody>
          <a:bodyPr>
            <a:noAutofit/>
          </a:bodyPr>
          <a:lstStyle/>
          <a:p>
            <a:pPr indent="0" algn="just">
              <a:lnSpc>
                <a:spcPct val="160000"/>
              </a:lnSpc>
              <a:buNone/>
            </a:pPr>
            <a:r>
              <a:rPr lang="en-US" sz="1400" dirty="0" smtClean="0">
                <a:latin typeface="Times New Roman" pitchFamily="18" charset="0"/>
                <a:cs typeface="Times New Roman" pitchFamily="18" charset="0"/>
              </a:rPr>
              <a:t>“Gordon Ramsay Restaurants (GRR)” is one of the largest “Privately-owned restaurant chains" in the UK which operates in many other countries like "USA”, “Dubai”, “France”, “Singapore” and more.</a:t>
            </a:r>
          </a:p>
          <a:p>
            <a:pPr indent="0" algn="just">
              <a:lnSpc>
                <a:spcPct val="160000"/>
              </a:lnSpc>
              <a:buNone/>
            </a:pPr>
            <a:r>
              <a:rPr lang="en-US" sz="1400" dirty="0" smtClean="0">
                <a:latin typeface="Times New Roman" pitchFamily="18" charset="0"/>
                <a:cs typeface="Times New Roman" pitchFamily="18" charset="0"/>
              </a:rPr>
              <a:t>“58 restaurants” are managed by GRR as of 2023 and in London </a:t>
            </a:r>
          </a:p>
          <a:p>
            <a:pPr indent="0" algn="just">
              <a:lnSpc>
                <a:spcPct val="160000"/>
              </a:lnSpc>
              <a:buNone/>
            </a:pPr>
            <a:r>
              <a:rPr lang="en-US" sz="1400" dirty="0" smtClean="0">
                <a:latin typeface="Times New Roman" pitchFamily="18" charset="0"/>
                <a:cs typeface="Times New Roman" pitchFamily="18" charset="0"/>
              </a:rPr>
              <a:t>Nearly around “£15m profit” has been earned by GRR in 2019</a:t>
            </a:r>
          </a:p>
          <a:p>
            <a:pPr indent="0" algn="just">
              <a:lnSpc>
                <a:spcPct val="160000"/>
              </a:lnSpc>
              <a:buNone/>
            </a:pPr>
            <a:r>
              <a:rPr lang="en-US" sz="1400" dirty="0" smtClean="0">
                <a:latin typeface="Times New Roman" pitchFamily="18" charset="0"/>
                <a:cs typeface="Times New Roman" pitchFamily="18" charset="0"/>
              </a:rPr>
              <a:t>Apart from “fine dining”, multiple “casual dining restaurants” like “Bread Street Kitchen &amp; Bar”, “Gordon Ramsay Steak”, “Gordon Ramsay Bar &amp; Grill” and “Gordon Ramsay Hell's Kitchen” are managed by GRR.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65202"/>
            <a:ext cx="8458200" cy="533400"/>
          </a:xfrm>
        </p:spPr>
        <p:txBody>
          <a:bodyPr>
            <a:noAutofit/>
          </a:bodyPr>
          <a:lstStyle/>
          <a:p>
            <a:pPr algn="ctr">
              <a:lnSpc>
                <a:spcPct val="150000"/>
              </a:lnSpc>
            </a:pPr>
            <a:r>
              <a:rPr lang="en-US" sz="2000" b="1" dirty="0" smtClean="0">
                <a:solidFill>
                  <a:schemeClr val="tx1"/>
                </a:solidFill>
                <a:latin typeface="Trebuchet MS" pitchFamily="34" charset="0"/>
                <a:cs typeface="Times New Roman" pitchFamily="18" charset="0"/>
              </a:rPr>
              <a:t/>
            </a:r>
            <a:br>
              <a:rPr lang="en-US" sz="2000" b="1" dirty="0" smtClean="0">
                <a:solidFill>
                  <a:schemeClr val="tx1"/>
                </a:solidFill>
                <a:latin typeface="Trebuchet MS" pitchFamily="34" charset="0"/>
                <a:cs typeface="Times New Roman" pitchFamily="18" charset="0"/>
              </a:rPr>
            </a:br>
            <a:r>
              <a:rPr lang="en-US" sz="2000" b="1" dirty="0" smtClean="0">
                <a:solidFill>
                  <a:schemeClr val="tx1"/>
                </a:solidFill>
                <a:latin typeface="Trebuchet MS" pitchFamily="34" charset="0"/>
                <a:cs typeface="Times New Roman" pitchFamily="18" charset="0"/>
              </a:rPr>
              <a:t/>
            </a:r>
            <a:br>
              <a:rPr lang="en-US" sz="2000" b="1" dirty="0" smtClean="0">
                <a:solidFill>
                  <a:schemeClr val="tx1"/>
                </a:solidFill>
                <a:latin typeface="Trebuchet MS" pitchFamily="34" charset="0"/>
                <a:cs typeface="Times New Roman" pitchFamily="18" charset="0"/>
              </a:rPr>
            </a:br>
            <a:r>
              <a:rPr lang="en-US" sz="2000" b="1" dirty="0" smtClean="0">
                <a:solidFill>
                  <a:schemeClr val="tx1"/>
                </a:solidFill>
                <a:latin typeface="Trebuchet MS" pitchFamily="34" charset="0"/>
                <a:cs typeface="Times New Roman" pitchFamily="18" charset="0"/>
              </a:rPr>
              <a:t/>
            </a:r>
            <a:br>
              <a:rPr lang="en-US" sz="2000" b="1" dirty="0" smtClean="0">
                <a:solidFill>
                  <a:schemeClr val="tx1"/>
                </a:solidFill>
                <a:latin typeface="Trebuchet MS" pitchFamily="34" charset="0"/>
                <a:cs typeface="Times New Roman" pitchFamily="18" charset="0"/>
              </a:rPr>
            </a:br>
            <a:r>
              <a:rPr lang="en-US" sz="2400" b="1" dirty="0" smtClean="0">
                <a:solidFill>
                  <a:schemeClr val="tx1"/>
                </a:solidFill>
                <a:latin typeface="Times New Roman" pitchFamily="18" charset="0"/>
                <a:cs typeface="Times New Roman" pitchFamily="18" charset="0"/>
              </a:rPr>
              <a:t>SHORT-TERM STRATEGIES </a:t>
            </a:r>
            <a:br>
              <a:rPr lang="en-US" sz="2400" b="1" dirty="0" smtClean="0">
                <a:solidFill>
                  <a:schemeClr val="tx1"/>
                </a:solidFill>
                <a:latin typeface="Times New Roman" pitchFamily="18" charset="0"/>
                <a:cs typeface="Times New Roman" pitchFamily="18" charset="0"/>
              </a:rPr>
            </a:br>
            <a:r>
              <a:rPr lang="en-US" sz="2400" b="1" dirty="0" smtClean="0">
                <a:solidFill>
                  <a:schemeClr val="tx1"/>
                </a:solidFill>
                <a:latin typeface="Times New Roman" pitchFamily="18" charset="0"/>
                <a:cs typeface="Times New Roman" pitchFamily="18" charset="0"/>
              </a:rPr>
              <a:t/>
            </a:r>
            <a:br>
              <a:rPr lang="en-US" sz="2400" b="1" dirty="0" smtClean="0">
                <a:solidFill>
                  <a:schemeClr val="tx1"/>
                </a:solidFill>
                <a:latin typeface="Times New Roman" pitchFamily="18" charset="0"/>
                <a:cs typeface="Times New Roman" pitchFamily="18" charset="0"/>
              </a:rPr>
            </a:br>
            <a:r>
              <a:rPr lang="en-US" sz="2000" b="1" dirty="0" smtClean="0">
                <a:solidFill>
                  <a:schemeClr val="tx1"/>
                </a:solidFill>
                <a:latin typeface="Trebuchet MS" pitchFamily="34" charset="0"/>
                <a:cs typeface="Times New Roman" pitchFamily="18" charset="0"/>
              </a:rPr>
              <a:t/>
            </a:r>
            <a:br>
              <a:rPr lang="en-US" sz="2000" b="1" dirty="0" smtClean="0">
                <a:solidFill>
                  <a:schemeClr val="tx1"/>
                </a:solidFill>
                <a:latin typeface="Trebuchet MS" pitchFamily="34" charset="0"/>
                <a:cs typeface="Times New Roman" pitchFamily="18" charset="0"/>
              </a:rPr>
            </a:br>
            <a:r>
              <a:rPr lang="en-US" sz="2000" b="1" dirty="0" smtClean="0">
                <a:solidFill>
                  <a:schemeClr val="tx1"/>
                </a:solidFill>
                <a:latin typeface="Times New Roman" pitchFamily="18" charset="0"/>
                <a:cs typeface="Times New Roman" pitchFamily="18" charset="0"/>
              </a:rPr>
              <a:t/>
            </a:r>
            <a:br>
              <a:rPr lang="en-US" sz="2000" b="1" dirty="0" smtClean="0">
                <a:solidFill>
                  <a:schemeClr val="tx1"/>
                </a:solidFill>
                <a:latin typeface="Times New Roman" pitchFamily="18" charset="0"/>
                <a:cs typeface="Times New Roman" pitchFamily="18" charset="0"/>
              </a:rPr>
            </a:br>
            <a:endParaRPr lang="en-US" sz="2000"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a:xfrm>
            <a:off x="304800" y="913471"/>
            <a:ext cx="8229600" cy="3657600"/>
          </a:xfrm>
        </p:spPr>
        <p:txBody>
          <a:bodyPr>
            <a:normAutofit fontScale="92500" lnSpcReduction="10000"/>
          </a:bodyPr>
          <a:lstStyle/>
          <a:p>
            <a:pPr marL="0" indent="0" algn="just">
              <a:lnSpc>
                <a:spcPct val="170000"/>
              </a:lnSpc>
              <a:buNone/>
            </a:pPr>
            <a:r>
              <a:rPr lang="en-US" sz="1900" dirty="0" smtClean="0">
                <a:solidFill>
                  <a:srgbClr val="002060"/>
                </a:solidFill>
                <a:latin typeface="Times New Roman" pitchFamily="18" charset="0"/>
                <a:cs typeface="Times New Roman" pitchFamily="18" charset="0"/>
              </a:rPr>
              <a:t>GRR Potential short-term “talent acquisitions” which helped to recruit skilled </a:t>
            </a:r>
            <a:r>
              <a:rPr lang="en-US" sz="1900" dirty="0" smtClean="0">
                <a:solidFill>
                  <a:srgbClr val="002060"/>
                </a:solidFill>
                <a:latin typeface="Times New Roman" pitchFamily="18" charset="0"/>
                <a:cs typeface="Times New Roman" pitchFamily="18" charset="0"/>
              </a:rPr>
              <a:t>candidates: </a:t>
            </a:r>
            <a:r>
              <a:rPr lang="en-US" sz="1900" dirty="0" smtClean="0">
                <a:latin typeface="Times New Roman" pitchFamily="18" charset="0"/>
                <a:cs typeface="Times New Roman" pitchFamily="18" charset="0"/>
              </a:rPr>
              <a:t>Assessing </a:t>
            </a:r>
            <a:r>
              <a:rPr lang="en-US" sz="1900" dirty="0">
                <a:latin typeface="Times New Roman" pitchFamily="18" charset="0"/>
                <a:cs typeface="Times New Roman" pitchFamily="18" charset="0"/>
              </a:rPr>
              <a:t>talent and </a:t>
            </a:r>
            <a:r>
              <a:rPr lang="en-US" sz="1900" dirty="0" smtClean="0">
                <a:latin typeface="Times New Roman" pitchFamily="18" charset="0"/>
                <a:cs typeface="Times New Roman" pitchFamily="18" charset="0"/>
              </a:rPr>
              <a:t>skills, Developing </a:t>
            </a:r>
            <a:r>
              <a:rPr lang="en-US" sz="1900" dirty="0">
                <a:latin typeface="Times New Roman" pitchFamily="18" charset="0"/>
                <a:cs typeface="Times New Roman" pitchFamily="18" charset="0"/>
              </a:rPr>
              <a:t>a clear job description</a:t>
            </a:r>
            <a:r>
              <a:rPr lang="en-US" sz="1900" dirty="0" smtClean="0">
                <a:latin typeface="Times New Roman" pitchFamily="18" charset="0"/>
                <a:cs typeface="Times New Roman" pitchFamily="18" charset="0"/>
              </a:rPr>
              <a:t>, Leveraging </a:t>
            </a:r>
            <a:r>
              <a:rPr lang="en-US" sz="1900" dirty="0">
                <a:latin typeface="Times New Roman" pitchFamily="18" charset="0"/>
                <a:cs typeface="Times New Roman" pitchFamily="18" charset="0"/>
              </a:rPr>
              <a:t>suitable </a:t>
            </a:r>
            <a:r>
              <a:rPr lang="en-US" sz="1900" dirty="0" smtClean="0">
                <a:latin typeface="Times New Roman" pitchFamily="18" charset="0"/>
                <a:cs typeface="Times New Roman" pitchFamily="18" charset="0"/>
              </a:rPr>
              <a:t>technology</a:t>
            </a:r>
            <a:endParaRPr lang="en-US" sz="2600" dirty="0" smtClean="0">
              <a:solidFill>
                <a:srgbClr val="002060"/>
              </a:solidFill>
              <a:latin typeface="Times New Roman" pitchFamily="18" charset="0"/>
              <a:cs typeface="Times New Roman" pitchFamily="18" charset="0"/>
            </a:endParaRPr>
          </a:p>
          <a:p>
            <a:pPr lvl="0" algn="just">
              <a:lnSpc>
                <a:spcPct val="170000"/>
              </a:lnSpc>
            </a:pPr>
            <a:r>
              <a:rPr lang="en-US" sz="2800" dirty="0" smtClean="0">
                <a:latin typeface="Times New Roman" pitchFamily="18" charset="0"/>
                <a:cs typeface="Times New Roman" pitchFamily="18" charset="0"/>
              </a:rPr>
              <a:t>Business goals and objectives</a:t>
            </a:r>
          </a:p>
          <a:p>
            <a:pPr lvl="0" algn="just">
              <a:lnSpc>
                <a:spcPct val="170000"/>
              </a:lnSpc>
            </a:pPr>
            <a:r>
              <a:rPr lang="en-US" sz="2800" dirty="0" smtClean="0">
                <a:latin typeface="Times New Roman" pitchFamily="18" charset="0"/>
                <a:cs typeface="Times New Roman" pitchFamily="18" charset="0"/>
              </a:rPr>
              <a:t>Work-life balance</a:t>
            </a:r>
          </a:p>
          <a:p>
            <a:pPr lvl="0" algn="just">
              <a:lnSpc>
                <a:spcPct val="170000"/>
              </a:lnSpc>
            </a:pPr>
            <a:r>
              <a:rPr lang="en-US" sz="2800" dirty="0" smtClean="0">
                <a:latin typeface="Times New Roman" pitchFamily="18" charset="0"/>
                <a:cs typeface="Times New Roman" pitchFamily="18" charset="0"/>
              </a:rPr>
              <a:t>Flexible working arrangement</a:t>
            </a:r>
            <a:endParaRPr lang="en-US" sz="3700" dirty="0" smtClean="0">
              <a:latin typeface="Times New Roman" pitchFamily="18" charset="0"/>
              <a:cs typeface="Times New Roman" pitchFamily="18" charset="0"/>
            </a:endParaRPr>
          </a:p>
          <a:p>
            <a:pPr lvl="0" algn="just">
              <a:lnSpc>
                <a:spcPct val="170000"/>
              </a:lnSpc>
            </a:pPr>
            <a:endParaRPr lang="en-US" sz="3700" dirty="0" smtClean="0">
              <a:latin typeface="Times New Roman" pitchFamily="18" charset="0"/>
              <a:cs typeface="Times New Roman" pitchFamily="18" charset="0"/>
            </a:endParaRPr>
          </a:p>
          <a:p>
            <a:pPr algn="just">
              <a:lnSpc>
                <a:spcPct val="150000"/>
              </a:lnSpc>
            </a:pPr>
            <a:endParaRPr lang="en-US" sz="1800" dirty="0">
              <a:solidFill>
                <a:schemeClr val="tx1"/>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7350"/>
            <a:ext cx="8153400" cy="571500"/>
          </a:xfrm>
        </p:spPr>
        <p:txBody>
          <a:bodyPr>
            <a:noAutofit/>
          </a:bodyPr>
          <a:lstStyle/>
          <a:p>
            <a:pPr algn="ctr">
              <a:lnSpc>
                <a:spcPct val="150000"/>
              </a:lnSpc>
              <a:spcBef>
                <a:spcPts val="0"/>
              </a:spcBef>
            </a:pPr>
            <a:r>
              <a:rPr lang="en-IN" sz="2000" b="1" kern="0" dirty="0" smtClean="0">
                <a:solidFill>
                  <a:schemeClr val="tx1"/>
                </a:solidFill>
                <a:latin typeface="Trebuchet MS" pitchFamily="34" charset="0"/>
                <a:cs typeface="Times New Roman" pitchFamily="18" charset="0"/>
              </a:rPr>
              <a:t/>
            </a:r>
            <a:br>
              <a:rPr lang="en-IN" sz="2000" b="1" kern="0" dirty="0" smtClean="0">
                <a:solidFill>
                  <a:schemeClr val="tx1"/>
                </a:solidFill>
                <a:latin typeface="Trebuchet MS" pitchFamily="34" charset="0"/>
                <a:cs typeface="Times New Roman" pitchFamily="18" charset="0"/>
              </a:rPr>
            </a:br>
            <a:r>
              <a:rPr lang="en-IN" sz="2000" b="1" kern="0" dirty="0" smtClean="0">
                <a:solidFill>
                  <a:schemeClr val="tx1"/>
                </a:solidFill>
                <a:latin typeface="Trebuchet MS" pitchFamily="34" charset="0"/>
                <a:cs typeface="Times New Roman" pitchFamily="18" charset="0"/>
              </a:rPr>
              <a:t/>
            </a:r>
            <a:br>
              <a:rPr lang="en-IN" sz="2000" b="1" kern="0" dirty="0" smtClean="0">
                <a:solidFill>
                  <a:schemeClr val="tx1"/>
                </a:solidFill>
                <a:latin typeface="Trebuchet MS" pitchFamily="34" charset="0"/>
                <a:cs typeface="Times New Roman" pitchFamily="18" charset="0"/>
              </a:rPr>
            </a:br>
            <a:r>
              <a:rPr lang="en-US" sz="2400" b="1" dirty="0" smtClean="0">
                <a:solidFill>
                  <a:schemeClr val="tx1"/>
                </a:solidFill>
                <a:latin typeface="Times New Roman"/>
                <a:ea typeface="Times New Roman"/>
              </a:rPr>
              <a:t>LONG-TERM STRATEGIES </a:t>
            </a:r>
            <a:r>
              <a:rPr lang="en-US" sz="2000" b="1" dirty="0" smtClean="0">
                <a:solidFill>
                  <a:schemeClr val="tx1"/>
                </a:solidFill>
                <a:latin typeface="Times New Roman"/>
                <a:ea typeface="Times New Roman"/>
              </a:rPr>
              <a:t/>
            </a:r>
            <a:br>
              <a:rPr lang="en-US" sz="2000" b="1" dirty="0" smtClean="0">
                <a:solidFill>
                  <a:schemeClr val="tx1"/>
                </a:solidFill>
                <a:latin typeface="Times New Roman"/>
                <a:ea typeface="Times New Roman"/>
              </a:rPr>
            </a:br>
            <a:r>
              <a:rPr lang="en-US" sz="1800" dirty="0" smtClean="0">
                <a:latin typeface="Arial"/>
                <a:ea typeface="Arial"/>
              </a:rPr>
              <a:t/>
            </a:r>
            <a:br>
              <a:rPr lang="en-US" sz="1800" dirty="0" smtClean="0">
                <a:latin typeface="Arial"/>
                <a:ea typeface="Arial"/>
              </a:rPr>
            </a:br>
            <a:r>
              <a:rPr lang="en-IN" sz="1800" b="1" kern="0" dirty="0" smtClean="0">
                <a:solidFill>
                  <a:schemeClr val="tx1"/>
                </a:solidFill>
                <a:latin typeface="Times New Roman" pitchFamily="18" charset="0"/>
                <a:cs typeface="Times New Roman" pitchFamily="18" charset="0"/>
              </a:rPr>
              <a:t/>
            </a:r>
            <a:br>
              <a:rPr lang="en-IN" sz="1800" b="1" kern="0" dirty="0" smtClean="0">
                <a:solidFill>
                  <a:schemeClr val="tx1"/>
                </a:solidFill>
                <a:latin typeface="Times New Roman" pitchFamily="18" charset="0"/>
                <a:cs typeface="Times New Roman" pitchFamily="18" charset="0"/>
              </a:rPr>
            </a:br>
            <a:endParaRPr lang="en-IN" sz="1800" b="1" kern="0" dirty="0">
              <a:solidFill>
                <a:schemeClr val="tx1"/>
              </a:solidFill>
              <a:effectLst/>
              <a:latin typeface="Times New Roman" pitchFamily="18" charset="0"/>
              <a:cs typeface="Times New Roman" pitchFamily="18" charset="0"/>
            </a:endParaRPr>
          </a:p>
        </p:txBody>
      </p:sp>
      <p:sp>
        <p:nvSpPr>
          <p:cNvPr id="3" name="Content Placeholder 2"/>
          <p:cNvSpPr>
            <a:spLocks noGrp="1"/>
          </p:cNvSpPr>
          <p:nvPr>
            <p:ph sz="quarter" idx="1"/>
          </p:nvPr>
        </p:nvSpPr>
        <p:spPr>
          <a:xfrm>
            <a:off x="4495800" y="933372"/>
            <a:ext cx="4190999" cy="3835555"/>
          </a:xfrm>
        </p:spPr>
        <p:txBody>
          <a:bodyPr>
            <a:normAutofit/>
          </a:bodyPr>
          <a:lstStyle/>
          <a:p>
            <a:pPr marL="0" indent="0" algn="just">
              <a:lnSpc>
                <a:spcPct val="150000"/>
              </a:lnSpc>
              <a:spcBef>
                <a:spcPts val="0"/>
              </a:spcBef>
              <a:buNone/>
            </a:pPr>
            <a:endParaRPr lang="en-US" sz="1800" dirty="0" smtClean="0">
              <a:solidFill>
                <a:srgbClr val="002060"/>
              </a:solidFill>
              <a:latin typeface="Times New Roman" pitchFamily="18" charset="0"/>
              <a:cs typeface="Times New Roman" pitchFamily="18" charset="0"/>
            </a:endParaRPr>
          </a:p>
          <a:p>
            <a:pPr marL="0" indent="0">
              <a:lnSpc>
                <a:spcPct val="150000"/>
              </a:lnSpc>
              <a:spcBef>
                <a:spcPts val="0"/>
              </a:spcBef>
              <a:buNone/>
            </a:pPr>
            <a:r>
              <a:rPr lang="en-US" sz="1800" dirty="0" smtClean="0">
                <a:solidFill>
                  <a:srgbClr val="002060"/>
                </a:solidFill>
                <a:latin typeface="Times New Roman" pitchFamily="18" charset="0"/>
                <a:cs typeface="Times New Roman" pitchFamily="18" charset="0"/>
              </a:rPr>
              <a:t>Strategies </a:t>
            </a:r>
            <a:r>
              <a:rPr lang="en-US" sz="1800" dirty="0">
                <a:solidFill>
                  <a:srgbClr val="002060"/>
                </a:solidFill>
                <a:latin typeface="Times New Roman" pitchFamily="18" charset="0"/>
                <a:cs typeface="Times New Roman" pitchFamily="18" charset="0"/>
              </a:rPr>
              <a:t>which are effective for accomplishing long-term talent acquisition</a:t>
            </a:r>
            <a:r>
              <a:rPr lang="en-US" sz="1800" dirty="0" smtClean="0">
                <a:solidFill>
                  <a:srgbClr val="002060"/>
                </a:solidFill>
                <a:latin typeface="Times New Roman" pitchFamily="18" charset="0"/>
                <a:cs typeface="Times New Roman" pitchFamily="18" charset="0"/>
              </a:rPr>
              <a:t>:</a:t>
            </a:r>
          </a:p>
          <a:p>
            <a:pPr marL="0" indent="0" algn="just">
              <a:lnSpc>
                <a:spcPct val="150000"/>
              </a:lnSpc>
              <a:spcBef>
                <a:spcPts val="0"/>
              </a:spcBef>
              <a:buNone/>
            </a:pPr>
            <a:endParaRPr lang="en-US" sz="1800" dirty="0">
              <a:solidFill>
                <a:srgbClr val="002060"/>
              </a:solidFill>
              <a:latin typeface="Times New Roman" pitchFamily="18" charset="0"/>
              <a:cs typeface="Times New Roman" pitchFamily="18" charset="0"/>
            </a:endParaRPr>
          </a:p>
          <a:p>
            <a:pPr marL="342900" indent="-342900">
              <a:lnSpc>
                <a:spcPct val="150000"/>
              </a:lnSpc>
              <a:spcBef>
                <a:spcPts val="0"/>
              </a:spcBef>
            </a:pPr>
            <a:r>
              <a:rPr lang="en-US" sz="22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Continuous training </a:t>
            </a:r>
            <a:r>
              <a:rPr lang="en-US" sz="2000" dirty="0">
                <a:latin typeface="Times New Roman" pitchFamily="18" charset="0"/>
                <a:cs typeface="Times New Roman" pitchFamily="18" charset="0"/>
              </a:rPr>
              <a:t>and </a:t>
            </a:r>
            <a:r>
              <a:rPr lang="en-US" sz="2000" dirty="0" smtClean="0">
                <a:latin typeface="Times New Roman" pitchFamily="18" charset="0"/>
                <a:cs typeface="Times New Roman" pitchFamily="18" charset="0"/>
              </a:rPr>
              <a:t>development</a:t>
            </a:r>
            <a:endParaRPr lang="en-US" sz="2000" dirty="0">
              <a:latin typeface="Times New Roman" pitchFamily="18" charset="0"/>
              <a:cs typeface="Times New Roman" pitchFamily="18" charset="0"/>
            </a:endParaRPr>
          </a:p>
          <a:p>
            <a:pPr marL="342900" indent="-342900" algn="just">
              <a:lnSpc>
                <a:spcPct val="150000"/>
              </a:lnSpc>
              <a:spcBef>
                <a:spcPts val="0"/>
              </a:spcBef>
            </a:pPr>
            <a:r>
              <a:rPr lang="en-US" sz="2000" dirty="0">
                <a:latin typeface="Times New Roman" pitchFamily="18" charset="0"/>
                <a:cs typeface="Times New Roman" pitchFamily="18" charset="0"/>
              </a:rPr>
              <a:t> Continuous performance </a:t>
            </a:r>
            <a:r>
              <a:rPr lang="en-US" sz="2000" dirty="0" smtClean="0">
                <a:latin typeface="Times New Roman" pitchFamily="18" charset="0"/>
                <a:cs typeface="Times New Roman" pitchFamily="18" charset="0"/>
              </a:rPr>
              <a:t>review</a:t>
            </a:r>
            <a:endParaRPr lang="en-US" sz="2000" dirty="0">
              <a:latin typeface="Times New Roman" pitchFamily="18" charset="0"/>
              <a:cs typeface="Times New Roman" pitchFamily="18" charset="0"/>
            </a:endParaRPr>
          </a:p>
          <a:p>
            <a:pPr marL="342900" indent="-342900" algn="just">
              <a:lnSpc>
                <a:spcPct val="150000"/>
              </a:lnSpc>
              <a:spcBef>
                <a:spcPts val="0"/>
              </a:spcBef>
            </a:pPr>
            <a:r>
              <a:rPr lang="en-US" sz="2000" dirty="0">
                <a:latin typeface="Times New Roman" pitchFamily="18" charset="0"/>
                <a:cs typeface="Times New Roman" pitchFamily="18" charset="0"/>
              </a:rPr>
              <a:t>Learning within workflow</a:t>
            </a:r>
          </a:p>
          <a:p>
            <a:pPr algn="just">
              <a:lnSpc>
                <a:spcPct val="150000"/>
              </a:lnSpc>
            </a:pPr>
            <a:endParaRPr lang="en-US" sz="1800" dirty="0">
              <a:solidFill>
                <a:schemeClr val="tx1"/>
              </a:solidFill>
              <a:latin typeface="Times New Roman" pitchFamily="18" charset="0"/>
              <a:cs typeface="Times New Roman" pitchFamily="18" charset="0"/>
            </a:endParaRPr>
          </a:p>
        </p:txBody>
      </p:sp>
      <p:sp>
        <p:nvSpPr>
          <p:cNvPr id="30722" name="AutoShape 2" descr="https://www.threegirlsmedia.com/wp-content/uploads/2019/03/61465900_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24" name="AutoShape 4" descr="https://www.threegirlsmedia.com/wp-content/uploads/2019/03/61465900_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graphicFrame>
        <p:nvGraphicFramePr>
          <p:cNvPr id="6" name="Diagram 5"/>
          <p:cNvGraphicFramePr/>
          <p:nvPr>
            <p:extLst>
              <p:ext uri="{D42A27DB-BD31-4B8C-83A1-F6EECF244321}">
                <p14:modId xmlns:p14="http://schemas.microsoft.com/office/powerpoint/2010/main" val="2335664850"/>
              </p:ext>
            </p:extLst>
          </p:nvPr>
        </p:nvGraphicFramePr>
        <p:xfrm>
          <a:off x="-304799" y="1047750"/>
          <a:ext cx="5029200" cy="360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47650"/>
            <a:ext cx="8153400" cy="571500"/>
          </a:xfrm>
        </p:spPr>
        <p:txBody>
          <a:bodyPr>
            <a:noAutofit/>
          </a:bodyPr>
          <a:lstStyle/>
          <a:p>
            <a:pPr algn="ctr">
              <a:lnSpc>
                <a:spcPct val="150000"/>
              </a:lnSpc>
              <a:spcBef>
                <a:spcPts val="0"/>
              </a:spcBef>
            </a:pPr>
            <a:r>
              <a:rPr lang="en-IN" sz="2000" b="1" kern="0" dirty="0" smtClean="0">
                <a:solidFill>
                  <a:schemeClr val="tx1"/>
                </a:solidFill>
                <a:latin typeface="Trebuchet MS" pitchFamily="34" charset="0"/>
                <a:cs typeface="Times New Roman" pitchFamily="18" charset="0"/>
              </a:rPr>
              <a:t/>
            </a:r>
            <a:br>
              <a:rPr lang="en-IN" sz="2000" b="1" kern="0" dirty="0" smtClean="0">
                <a:solidFill>
                  <a:schemeClr val="tx1"/>
                </a:solidFill>
                <a:latin typeface="Trebuchet MS" pitchFamily="34" charset="0"/>
                <a:cs typeface="Times New Roman" pitchFamily="18" charset="0"/>
              </a:rPr>
            </a:br>
            <a:r>
              <a:rPr lang="en-IN" sz="2000" b="1" kern="0" dirty="0" smtClean="0">
                <a:solidFill>
                  <a:schemeClr val="tx1"/>
                </a:solidFill>
                <a:latin typeface="Trebuchet MS" pitchFamily="34" charset="0"/>
                <a:cs typeface="Times New Roman" pitchFamily="18" charset="0"/>
              </a:rPr>
              <a:t/>
            </a:r>
            <a:br>
              <a:rPr lang="en-IN" sz="2000" b="1" kern="0" dirty="0" smtClean="0">
                <a:solidFill>
                  <a:schemeClr val="tx1"/>
                </a:solidFill>
                <a:latin typeface="Trebuchet MS" pitchFamily="34" charset="0"/>
                <a:cs typeface="Times New Roman" pitchFamily="18" charset="0"/>
              </a:rPr>
            </a:br>
            <a:r>
              <a:rPr lang="en-US" sz="2400" b="1" dirty="0" smtClean="0">
                <a:solidFill>
                  <a:schemeClr val="tx1"/>
                </a:solidFill>
                <a:latin typeface="Times New Roman"/>
                <a:ea typeface="Times New Roman"/>
              </a:rPr>
              <a:t> MONETARY INCENTIVE METHODS </a:t>
            </a:r>
            <a:r>
              <a:rPr lang="en-US" sz="1800" b="1" dirty="0" smtClean="0">
                <a:solidFill>
                  <a:schemeClr val="tx1"/>
                </a:solidFill>
                <a:latin typeface="Times New Roman"/>
                <a:ea typeface="Times New Roman"/>
              </a:rPr>
              <a:t/>
            </a:r>
            <a:br>
              <a:rPr lang="en-US" sz="1800" b="1" dirty="0" smtClean="0">
                <a:solidFill>
                  <a:schemeClr val="tx1"/>
                </a:solidFill>
                <a:latin typeface="Times New Roman"/>
                <a:ea typeface="Times New Roman"/>
              </a:rPr>
            </a:br>
            <a:r>
              <a:rPr lang="en-US" sz="1800" dirty="0" smtClean="0">
                <a:latin typeface="Arial"/>
                <a:ea typeface="Arial"/>
              </a:rPr>
              <a:t/>
            </a:r>
            <a:br>
              <a:rPr lang="en-US" sz="1800" dirty="0" smtClean="0">
                <a:latin typeface="Arial"/>
                <a:ea typeface="Arial"/>
              </a:rPr>
            </a:br>
            <a:r>
              <a:rPr lang="en-IN" sz="1800" b="1" kern="0" dirty="0" smtClean="0">
                <a:solidFill>
                  <a:schemeClr val="tx1"/>
                </a:solidFill>
                <a:latin typeface="Times New Roman" pitchFamily="18" charset="0"/>
                <a:cs typeface="Times New Roman" pitchFamily="18" charset="0"/>
              </a:rPr>
              <a:t/>
            </a:r>
            <a:br>
              <a:rPr lang="en-IN" sz="1800" b="1" kern="0" dirty="0" smtClean="0">
                <a:solidFill>
                  <a:schemeClr val="tx1"/>
                </a:solidFill>
                <a:latin typeface="Times New Roman" pitchFamily="18" charset="0"/>
                <a:cs typeface="Times New Roman" pitchFamily="18" charset="0"/>
              </a:rPr>
            </a:br>
            <a:endParaRPr lang="en-IN" sz="1800" b="1" kern="0" dirty="0">
              <a:solidFill>
                <a:schemeClr val="tx1"/>
              </a:solidFill>
              <a:effectLst/>
              <a:latin typeface="Times New Roman" pitchFamily="18" charset="0"/>
              <a:cs typeface="Times New Roman" pitchFamily="18" charset="0"/>
            </a:endParaRPr>
          </a:p>
        </p:txBody>
      </p:sp>
      <p:sp>
        <p:nvSpPr>
          <p:cNvPr id="3" name="Content Placeholder 2"/>
          <p:cNvSpPr>
            <a:spLocks noGrp="1"/>
          </p:cNvSpPr>
          <p:nvPr>
            <p:ph sz="quarter" idx="1"/>
          </p:nvPr>
        </p:nvSpPr>
        <p:spPr>
          <a:xfrm>
            <a:off x="152400" y="666750"/>
            <a:ext cx="4343400" cy="4191000"/>
          </a:xfrm>
        </p:spPr>
        <p:txBody>
          <a:bodyPr>
            <a:normAutofit/>
          </a:bodyPr>
          <a:lstStyle/>
          <a:p>
            <a:pPr marL="0" indent="0" algn="just">
              <a:lnSpc>
                <a:spcPct val="160000"/>
              </a:lnSpc>
              <a:spcBef>
                <a:spcPts val="0"/>
              </a:spcBef>
              <a:buNone/>
            </a:pPr>
            <a:endParaRPr lang="en-US" sz="1600" dirty="0" smtClean="0">
              <a:latin typeface="Times New Roman" pitchFamily="18" charset="0"/>
              <a:ea typeface="Times New Roman"/>
              <a:cs typeface="Times New Roman" pitchFamily="18" charset="0"/>
            </a:endParaRPr>
          </a:p>
          <a:p>
            <a:pPr marL="0" indent="0" algn="just">
              <a:lnSpc>
                <a:spcPct val="160000"/>
              </a:lnSpc>
              <a:spcBef>
                <a:spcPts val="0"/>
              </a:spcBef>
              <a:buNone/>
            </a:pPr>
            <a:r>
              <a:rPr lang="en-US" sz="1600" dirty="0" smtClean="0">
                <a:latin typeface="Times New Roman" pitchFamily="18" charset="0"/>
                <a:ea typeface="Times New Roman"/>
                <a:cs typeface="Times New Roman" pitchFamily="18" charset="0"/>
              </a:rPr>
              <a:t> </a:t>
            </a:r>
            <a:r>
              <a:rPr lang="en-US" sz="1600" dirty="0" smtClean="0">
                <a:solidFill>
                  <a:srgbClr val="002060"/>
                </a:solidFill>
                <a:latin typeface="Times New Roman" pitchFamily="18" charset="0"/>
                <a:ea typeface="Times New Roman"/>
                <a:cs typeface="Times New Roman" pitchFamily="18" charset="0"/>
              </a:rPr>
              <a:t>Effective </a:t>
            </a:r>
            <a:r>
              <a:rPr lang="en-US" sz="1600" dirty="0">
                <a:solidFill>
                  <a:srgbClr val="002060"/>
                </a:solidFill>
                <a:latin typeface="Times New Roman" pitchFamily="18" charset="0"/>
                <a:ea typeface="Times New Roman"/>
                <a:cs typeface="Times New Roman" pitchFamily="18" charset="0"/>
              </a:rPr>
              <a:t>monetary incentive </a:t>
            </a:r>
            <a:r>
              <a:rPr lang="en-US" sz="1600" dirty="0" smtClean="0">
                <a:solidFill>
                  <a:srgbClr val="002060"/>
                </a:solidFill>
                <a:latin typeface="Times New Roman" pitchFamily="18" charset="0"/>
                <a:ea typeface="Times New Roman"/>
                <a:cs typeface="Times New Roman" pitchFamily="18" charset="0"/>
              </a:rPr>
              <a:t>methods:</a:t>
            </a:r>
            <a:endParaRPr lang="en-US" sz="1600" dirty="0">
              <a:latin typeface="Times New Roman" pitchFamily="18" charset="0"/>
              <a:ea typeface="Times New Roman"/>
              <a:cs typeface="Times New Roman" pitchFamily="18" charset="0"/>
            </a:endParaRPr>
          </a:p>
          <a:p>
            <a:pPr marL="342900" indent="-342900" algn="just">
              <a:lnSpc>
                <a:spcPct val="160000"/>
              </a:lnSpc>
              <a:spcBef>
                <a:spcPts val="0"/>
              </a:spcBef>
            </a:pPr>
            <a:r>
              <a:rPr lang="en-US" sz="1600" dirty="0" smtClean="0">
                <a:latin typeface="Times New Roman" pitchFamily="18" charset="0"/>
                <a:ea typeface="Times New Roman"/>
                <a:cs typeface="Times New Roman" pitchFamily="18" charset="0"/>
              </a:rPr>
              <a:t>Bonus and raises</a:t>
            </a:r>
          </a:p>
          <a:p>
            <a:pPr marL="342900" indent="-342900" algn="just">
              <a:lnSpc>
                <a:spcPct val="160000"/>
              </a:lnSpc>
              <a:spcBef>
                <a:spcPts val="0"/>
              </a:spcBef>
            </a:pPr>
            <a:r>
              <a:rPr lang="en-US" sz="1600" dirty="0" smtClean="0">
                <a:latin typeface="Times New Roman" pitchFamily="18" charset="0"/>
                <a:ea typeface="Times New Roman"/>
                <a:cs typeface="Times New Roman" pitchFamily="18" charset="0"/>
              </a:rPr>
              <a:t> Tips </a:t>
            </a:r>
          </a:p>
          <a:p>
            <a:pPr marL="342900" indent="-342900" algn="just">
              <a:lnSpc>
                <a:spcPct val="160000"/>
              </a:lnSpc>
              <a:spcBef>
                <a:spcPts val="0"/>
              </a:spcBef>
            </a:pPr>
            <a:endParaRPr lang="en-US" sz="1600" dirty="0" smtClean="0">
              <a:latin typeface="Times New Roman" pitchFamily="18" charset="0"/>
              <a:ea typeface="Times New Roman"/>
              <a:cs typeface="Times New Roman" pitchFamily="18" charset="0"/>
            </a:endParaRPr>
          </a:p>
          <a:p>
            <a:pPr marL="0" indent="0" algn="just">
              <a:lnSpc>
                <a:spcPct val="160000"/>
              </a:lnSpc>
              <a:spcBef>
                <a:spcPts val="0"/>
              </a:spcBef>
              <a:buNone/>
            </a:pPr>
            <a:r>
              <a:rPr lang="en-US" sz="1600" dirty="0" smtClean="0">
                <a:solidFill>
                  <a:srgbClr val="002060"/>
                </a:solidFill>
                <a:latin typeface="Times New Roman" pitchFamily="18" charset="0"/>
                <a:ea typeface="Times New Roman"/>
                <a:cs typeface="Times New Roman" pitchFamily="18" charset="0"/>
              </a:rPr>
              <a:t>GRR offer employee incentives, such as “health insurance”, “401k plans” and “Flexible working time”</a:t>
            </a:r>
          </a:p>
          <a:p>
            <a:pPr marL="0" indent="0" algn="just">
              <a:lnSpc>
                <a:spcPct val="160000"/>
              </a:lnSpc>
              <a:spcBef>
                <a:spcPts val="0"/>
              </a:spcBef>
              <a:buNone/>
            </a:pPr>
            <a:endParaRPr lang="en-US" sz="1600" dirty="0" smtClean="0">
              <a:latin typeface="Times New Roman" pitchFamily="18" charset="0"/>
              <a:ea typeface="Times New Roman"/>
              <a:cs typeface="Times New Roman" pitchFamily="18" charset="0"/>
            </a:endParaRPr>
          </a:p>
          <a:p>
            <a:pPr algn="just">
              <a:lnSpc>
                <a:spcPct val="150000"/>
              </a:lnSpc>
            </a:pPr>
            <a:endParaRPr lang="en-US" sz="1800" dirty="0">
              <a:solidFill>
                <a:schemeClr val="tx1"/>
              </a:solidFill>
              <a:latin typeface="Times New Roman" pitchFamily="18" charset="0"/>
              <a:cs typeface="Times New Roman" pitchFamily="18" charset="0"/>
            </a:endParaRPr>
          </a:p>
        </p:txBody>
      </p:sp>
      <p:sp>
        <p:nvSpPr>
          <p:cNvPr id="30722" name="AutoShape 2" descr="https://www.threegirlsmedia.com/wp-content/uploads/2019/03/61465900_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24" name="AutoShape 4" descr="https://www.threegirlsmedia.com/wp-content/uploads/2019/03/61465900_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7" name="image2.png"/>
          <p:cNvPicPr/>
          <p:nvPr/>
        </p:nvPicPr>
        <p:blipFill>
          <a:blip r:embed="rId3"/>
          <a:stretch>
            <a:fillRect/>
          </a:stretch>
        </p:blipFill>
        <p:spPr>
          <a:xfrm>
            <a:off x="4953000" y="895350"/>
            <a:ext cx="3933825" cy="3939410"/>
          </a:xfrm>
          <a:prstGeom prst="rect">
            <a:avLst/>
          </a:prstGeom>
          <a:ln w="12700">
            <a:solidFill>
              <a:srgbClr val="000000"/>
            </a:solidFill>
            <a:prstDash val="soli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85750"/>
            <a:ext cx="8153400" cy="571500"/>
          </a:xfrm>
        </p:spPr>
        <p:txBody>
          <a:bodyPr>
            <a:noAutofit/>
          </a:bodyPr>
          <a:lstStyle/>
          <a:p>
            <a:pPr algn="ctr">
              <a:lnSpc>
                <a:spcPct val="150000"/>
              </a:lnSpc>
              <a:spcBef>
                <a:spcPts val="0"/>
              </a:spcBef>
            </a:pPr>
            <a:r>
              <a:rPr lang="en-IN" sz="2000" b="1" kern="0" dirty="0" smtClean="0">
                <a:solidFill>
                  <a:schemeClr val="tx1"/>
                </a:solidFill>
                <a:latin typeface="Trebuchet MS" pitchFamily="34" charset="0"/>
                <a:cs typeface="Times New Roman" pitchFamily="18" charset="0"/>
              </a:rPr>
              <a:t/>
            </a:r>
            <a:br>
              <a:rPr lang="en-IN" sz="2000" b="1" kern="0" dirty="0" smtClean="0">
                <a:solidFill>
                  <a:schemeClr val="tx1"/>
                </a:solidFill>
                <a:latin typeface="Trebuchet MS" pitchFamily="34" charset="0"/>
                <a:cs typeface="Times New Roman" pitchFamily="18" charset="0"/>
              </a:rPr>
            </a:br>
            <a:r>
              <a:rPr lang="en-IN" sz="2000" b="1" kern="0" dirty="0" smtClean="0">
                <a:solidFill>
                  <a:schemeClr val="tx1"/>
                </a:solidFill>
                <a:latin typeface="Trebuchet MS" pitchFamily="34" charset="0"/>
                <a:cs typeface="Times New Roman" pitchFamily="18" charset="0"/>
              </a:rPr>
              <a:t/>
            </a:r>
            <a:br>
              <a:rPr lang="en-IN" sz="2000" b="1" kern="0" dirty="0" smtClean="0">
                <a:solidFill>
                  <a:schemeClr val="tx1"/>
                </a:solidFill>
                <a:latin typeface="Trebuchet MS" pitchFamily="34" charset="0"/>
                <a:cs typeface="Times New Roman" pitchFamily="18" charset="0"/>
              </a:rPr>
            </a:br>
            <a:r>
              <a:rPr lang="en-US" sz="1600" b="1" dirty="0" smtClean="0">
                <a:solidFill>
                  <a:schemeClr val="tx1"/>
                </a:solidFill>
                <a:latin typeface="Times New Roman"/>
                <a:ea typeface="Times New Roman"/>
              </a:rPr>
              <a:t> </a:t>
            </a:r>
            <a:r>
              <a:rPr lang="en-US" sz="2400" b="1" dirty="0" smtClean="0">
                <a:solidFill>
                  <a:schemeClr val="tx1"/>
                </a:solidFill>
                <a:latin typeface="Times New Roman"/>
                <a:ea typeface="Times New Roman"/>
              </a:rPr>
              <a:t>NON-MONETARY INCENTIVE METHODS</a:t>
            </a:r>
            <a:r>
              <a:rPr lang="en-US" sz="1600" b="1" dirty="0" smtClean="0">
                <a:solidFill>
                  <a:schemeClr val="tx1"/>
                </a:solidFill>
                <a:latin typeface="Times New Roman"/>
                <a:ea typeface="Times New Roman"/>
              </a:rPr>
              <a:t/>
            </a:r>
            <a:br>
              <a:rPr lang="en-US" sz="1600" b="1" dirty="0" smtClean="0">
                <a:solidFill>
                  <a:schemeClr val="tx1"/>
                </a:solidFill>
                <a:latin typeface="Times New Roman"/>
                <a:ea typeface="Times New Roman"/>
              </a:rPr>
            </a:br>
            <a:r>
              <a:rPr lang="en-US" sz="1800" dirty="0" smtClean="0">
                <a:latin typeface="Arial"/>
                <a:ea typeface="Arial"/>
              </a:rPr>
              <a:t/>
            </a:r>
            <a:br>
              <a:rPr lang="en-US" sz="1800" dirty="0" smtClean="0">
                <a:latin typeface="Arial"/>
                <a:ea typeface="Arial"/>
              </a:rPr>
            </a:br>
            <a:r>
              <a:rPr lang="en-IN" sz="1800" b="1" kern="0" dirty="0" smtClean="0">
                <a:solidFill>
                  <a:schemeClr val="tx1"/>
                </a:solidFill>
                <a:latin typeface="Times New Roman" pitchFamily="18" charset="0"/>
                <a:cs typeface="Times New Roman" pitchFamily="18" charset="0"/>
              </a:rPr>
              <a:t/>
            </a:r>
            <a:br>
              <a:rPr lang="en-IN" sz="1800" b="1" kern="0" dirty="0" smtClean="0">
                <a:solidFill>
                  <a:schemeClr val="tx1"/>
                </a:solidFill>
                <a:latin typeface="Times New Roman" pitchFamily="18" charset="0"/>
                <a:cs typeface="Times New Roman" pitchFamily="18" charset="0"/>
              </a:rPr>
            </a:br>
            <a:endParaRPr lang="en-IN" sz="1800" b="1" kern="0" dirty="0">
              <a:solidFill>
                <a:schemeClr val="tx1"/>
              </a:solidFill>
              <a:effectLst/>
              <a:latin typeface="Times New Roman" pitchFamily="18" charset="0"/>
              <a:cs typeface="Times New Roman" pitchFamily="18" charset="0"/>
            </a:endParaRPr>
          </a:p>
        </p:txBody>
      </p:sp>
      <p:sp>
        <p:nvSpPr>
          <p:cNvPr id="3" name="Content Placeholder 2"/>
          <p:cNvSpPr>
            <a:spLocks noGrp="1"/>
          </p:cNvSpPr>
          <p:nvPr>
            <p:ph sz="quarter" idx="1"/>
          </p:nvPr>
        </p:nvSpPr>
        <p:spPr>
          <a:xfrm>
            <a:off x="4495800" y="666750"/>
            <a:ext cx="4343400" cy="4204692"/>
          </a:xfrm>
        </p:spPr>
        <p:txBody>
          <a:bodyPr>
            <a:normAutofit/>
          </a:bodyPr>
          <a:lstStyle/>
          <a:p>
            <a:pPr marL="0" lvl="0" indent="0" algn="just">
              <a:lnSpc>
                <a:spcPct val="170000"/>
              </a:lnSpc>
              <a:buNone/>
            </a:pPr>
            <a:r>
              <a:rPr lang="en-US" sz="1200" dirty="0" smtClean="0">
                <a:latin typeface="Times New Roman" pitchFamily="18" charset="0"/>
                <a:cs typeface="Times New Roman" pitchFamily="18" charset="0"/>
              </a:rPr>
              <a:t> </a:t>
            </a:r>
          </a:p>
          <a:p>
            <a:pPr marL="0" lvl="0" indent="0" algn="just">
              <a:lnSpc>
                <a:spcPct val="170000"/>
              </a:lnSpc>
              <a:buNone/>
            </a:pPr>
            <a:r>
              <a:rPr lang="en-US" sz="1400" dirty="0">
                <a:solidFill>
                  <a:srgbClr val="002060"/>
                </a:solidFill>
                <a:latin typeface="Times New Roman" pitchFamily="18" charset="0"/>
                <a:cs typeface="Times New Roman" pitchFamily="18" charset="0"/>
              </a:rPr>
              <a:t>Beneficial </a:t>
            </a:r>
            <a:r>
              <a:rPr lang="en-US" sz="1400" dirty="0" smtClean="0">
                <a:solidFill>
                  <a:srgbClr val="002060"/>
                </a:solidFill>
                <a:latin typeface="Times New Roman" pitchFamily="18" charset="0"/>
                <a:cs typeface="Times New Roman" pitchFamily="18" charset="0"/>
              </a:rPr>
              <a:t>Non-monetary Incentives:</a:t>
            </a:r>
            <a:endParaRPr lang="en-US" sz="1400" dirty="0">
              <a:solidFill>
                <a:srgbClr val="002060"/>
              </a:solidFill>
              <a:latin typeface="Times New Roman" pitchFamily="18" charset="0"/>
              <a:cs typeface="Times New Roman" pitchFamily="18" charset="0"/>
            </a:endParaRPr>
          </a:p>
          <a:p>
            <a:pPr lvl="0" algn="just">
              <a:lnSpc>
                <a:spcPct val="170000"/>
              </a:lnSpc>
            </a:pPr>
            <a:r>
              <a:rPr lang="en-US" sz="1400" dirty="0" smtClean="0">
                <a:latin typeface="Times New Roman" pitchFamily="18" charset="0"/>
                <a:cs typeface="Times New Roman" pitchFamily="18" charset="0"/>
              </a:rPr>
              <a:t>Recognition and rewards</a:t>
            </a:r>
          </a:p>
          <a:p>
            <a:pPr lvl="0" algn="just">
              <a:lnSpc>
                <a:spcPct val="170000"/>
              </a:lnSpc>
            </a:pPr>
            <a:r>
              <a:rPr lang="en-US" sz="1400" dirty="0" smtClean="0">
                <a:latin typeface="Times New Roman" pitchFamily="18" charset="0"/>
                <a:cs typeface="Times New Roman" pitchFamily="18" charset="0"/>
              </a:rPr>
              <a:t> Health and wellness membership</a:t>
            </a:r>
          </a:p>
          <a:p>
            <a:pPr marL="0" lvl="0" indent="0" algn="just">
              <a:lnSpc>
                <a:spcPct val="170000"/>
              </a:lnSpc>
              <a:buNone/>
            </a:pPr>
            <a:endParaRPr lang="en-US" sz="1400" dirty="0" smtClean="0">
              <a:latin typeface="Times New Roman" pitchFamily="18" charset="0"/>
              <a:cs typeface="Times New Roman" pitchFamily="18" charset="0"/>
            </a:endParaRPr>
          </a:p>
          <a:p>
            <a:pPr marL="0" lvl="0" indent="0" algn="just">
              <a:lnSpc>
                <a:spcPct val="170000"/>
              </a:lnSpc>
              <a:buNone/>
            </a:pPr>
            <a:r>
              <a:rPr lang="en-US" sz="1400" dirty="0" smtClean="0">
                <a:solidFill>
                  <a:srgbClr val="002060"/>
                </a:solidFill>
                <a:latin typeface="Times New Roman" pitchFamily="18" charset="0"/>
                <a:cs typeface="Times New Roman" pitchFamily="18" charset="0"/>
              </a:rPr>
              <a:t>Gordon Ramsay Restaurants provide an "Equal Opportunities policy” for employees which ensure “impartial treatment for all employee” within workplace.</a:t>
            </a:r>
          </a:p>
          <a:p>
            <a:pPr algn="just">
              <a:lnSpc>
                <a:spcPct val="150000"/>
              </a:lnSpc>
            </a:pPr>
            <a:endParaRPr lang="en-US" sz="700" dirty="0">
              <a:solidFill>
                <a:schemeClr val="tx1"/>
              </a:solidFill>
              <a:latin typeface="Times New Roman" pitchFamily="18" charset="0"/>
              <a:cs typeface="Times New Roman" pitchFamily="18" charset="0"/>
            </a:endParaRPr>
          </a:p>
        </p:txBody>
      </p:sp>
      <p:sp>
        <p:nvSpPr>
          <p:cNvPr id="30722" name="AutoShape 2" descr="https://www.threegirlsmedia.com/wp-content/uploads/2019/03/61465900_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24" name="AutoShape 4" descr="https://www.threegirlsmedia.com/wp-content/uploads/2019/03/61465900_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graphicFrame>
        <p:nvGraphicFramePr>
          <p:cNvPr id="8" name="Diagram 7"/>
          <p:cNvGraphicFramePr/>
          <p:nvPr/>
        </p:nvGraphicFramePr>
        <p:xfrm>
          <a:off x="228600" y="666750"/>
          <a:ext cx="3810000" cy="4019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81000"/>
            <a:ext cx="8153400" cy="571500"/>
          </a:xfrm>
        </p:spPr>
        <p:txBody>
          <a:bodyPr>
            <a:noAutofit/>
          </a:bodyPr>
          <a:lstStyle/>
          <a:p>
            <a:pPr algn="ctr">
              <a:lnSpc>
                <a:spcPct val="150000"/>
              </a:lnSpc>
              <a:spcBef>
                <a:spcPts val="0"/>
              </a:spcBef>
            </a:pPr>
            <a:r>
              <a:rPr lang="en-IN" sz="2000" b="1" kern="0" dirty="0" smtClean="0">
                <a:solidFill>
                  <a:schemeClr val="tx1"/>
                </a:solidFill>
                <a:latin typeface="Trebuchet MS" pitchFamily="34" charset="0"/>
                <a:cs typeface="Times New Roman" pitchFamily="18" charset="0"/>
              </a:rPr>
              <a:t/>
            </a:r>
            <a:br>
              <a:rPr lang="en-IN" sz="2000" b="1" kern="0" dirty="0" smtClean="0">
                <a:solidFill>
                  <a:schemeClr val="tx1"/>
                </a:solidFill>
                <a:latin typeface="Trebuchet MS" pitchFamily="34" charset="0"/>
                <a:cs typeface="Times New Roman" pitchFamily="18" charset="0"/>
              </a:rPr>
            </a:br>
            <a:r>
              <a:rPr lang="en-IN" sz="2000" b="1" kern="0" dirty="0" smtClean="0">
                <a:solidFill>
                  <a:schemeClr val="tx1"/>
                </a:solidFill>
                <a:latin typeface="Trebuchet MS" pitchFamily="34" charset="0"/>
                <a:cs typeface="Times New Roman" pitchFamily="18" charset="0"/>
              </a:rPr>
              <a:t/>
            </a:r>
            <a:br>
              <a:rPr lang="en-IN" sz="2000" b="1" kern="0" dirty="0" smtClean="0">
                <a:solidFill>
                  <a:schemeClr val="tx1"/>
                </a:solidFill>
                <a:latin typeface="Trebuchet MS" pitchFamily="34" charset="0"/>
                <a:cs typeface="Times New Roman" pitchFamily="18" charset="0"/>
              </a:rPr>
            </a:br>
            <a:r>
              <a:rPr lang="en-US" sz="2400" b="1" dirty="0" smtClean="0">
                <a:solidFill>
                  <a:schemeClr val="tx1"/>
                </a:solidFill>
                <a:latin typeface="Times New Roman"/>
                <a:ea typeface="Times New Roman"/>
              </a:rPr>
              <a:t>CONCLUSION </a:t>
            </a:r>
            <a:r>
              <a:rPr lang="en-US" sz="1600" b="1" dirty="0" smtClean="0">
                <a:solidFill>
                  <a:schemeClr val="tx1"/>
                </a:solidFill>
                <a:latin typeface="Times New Roman"/>
                <a:ea typeface="Times New Roman"/>
              </a:rPr>
              <a:t/>
            </a:r>
            <a:br>
              <a:rPr lang="en-US" sz="1600" b="1" dirty="0" smtClean="0">
                <a:solidFill>
                  <a:schemeClr val="tx1"/>
                </a:solidFill>
                <a:latin typeface="Times New Roman"/>
                <a:ea typeface="Times New Roman"/>
              </a:rPr>
            </a:br>
            <a:r>
              <a:rPr lang="en-US" sz="1800" dirty="0" smtClean="0">
                <a:latin typeface="Arial"/>
                <a:ea typeface="Arial"/>
              </a:rPr>
              <a:t/>
            </a:r>
            <a:br>
              <a:rPr lang="en-US" sz="1800" dirty="0" smtClean="0">
                <a:latin typeface="Arial"/>
                <a:ea typeface="Arial"/>
              </a:rPr>
            </a:br>
            <a:r>
              <a:rPr lang="en-IN" sz="1800" b="1" kern="0" dirty="0" smtClean="0">
                <a:solidFill>
                  <a:schemeClr val="tx1"/>
                </a:solidFill>
                <a:latin typeface="Times New Roman" pitchFamily="18" charset="0"/>
                <a:cs typeface="Times New Roman" pitchFamily="18" charset="0"/>
              </a:rPr>
              <a:t/>
            </a:r>
            <a:br>
              <a:rPr lang="en-IN" sz="1800" b="1" kern="0" dirty="0" smtClean="0">
                <a:solidFill>
                  <a:schemeClr val="tx1"/>
                </a:solidFill>
                <a:latin typeface="Times New Roman" pitchFamily="18" charset="0"/>
                <a:cs typeface="Times New Roman" pitchFamily="18" charset="0"/>
              </a:rPr>
            </a:br>
            <a:endParaRPr lang="en-IN" sz="1800" b="1" kern="0" dirty="0">
              <a:solidFill>
                <a:schemeClr val="tx1"/>
              </a:solidFill>
              <a:effectLst/>
              <a:latin typeface="Times New Roman" pitchFamily="18" charset="0"/>
              <a:cs typeface="Times New Roman" pitchFamily="18" charset="0"/>
            </a:endParaRPr>
          </a:p>
        </p:txBody>
      </p:sp>
      <p:sp>
        <p:nvSpPr>
          <p:cNvPr id="3" name="Content Placeholder 2"/>
          <p:cNvSpPr>
            <a:spLocks noGrp="1"/>
          </p:cNvSpPr>
          <p:nvPr>
            <p:ph sz="quarter" idx="1"/>
          </p:nvPr>
        </p:nvSpPr>
        <p:spPr>
          <a:xfrm>
            <a:off x="762000" y="666750"/>
            <a:ext cx="7543800" cy="3823692"/>
          </a:xfrm>
        </p:spPr>
        <p:txBody>
          <a:bodyPr>
            <a:noAutofit/>
          </a:bodyPr>
          <a:lstStyle/>
          <a:p>
            <a:pPr indent="0" algn="just">
              <a:lnSpc>
                <a:spcPct val="150000"/>
              </a:lnSpc>
              <a:buNone/>
            </a:pPr>
            <a:endParaRPr lang="en-US" sz="1600" dirty="0" smtClean="0">
              <a:latin typeface="Times New Roman" pitchFamily="18" charset="0"/>
              <a:cs typeface="Times New Roman" pitchFamily="18" charset="0"/>
            </a:endParaRPr>
          </a:p>
          <a:p>
            <a:pPr indent="0" algn="just">
              <a:lnSpc>
                <a:spcPct val="150000"/>
              </a:lnSpc>
              <a:buNone/>
            </a:pPr>
            <a:r>
              <a:rPr lang="en-US" sz="1600" dirty="0" smtClean="0">
                <a:latin typeface="Times New Roman" pitchFamily="18" charset="0"/>
                <a:cs typeface="Times New Roman" pitchFamily="18" charset="0"/>
              </a:rPr>
              <a:t>In this study, it has been found that both short and long-term strategies of talent acquisition are beneficial to recruit talented workforce within organizations. </a:t>
            </a:r>
          </a:p>
          <a:p>
            <a:pPr indent="0" algn="just">
              <a:lnSpc>
                <a:spcPct val="150000"/>
              </a:lnSpc>
              <a:buNone/>
            </a:pPr>
            <a:r>
              <a:rPr lang="en-US" sz="1600" dirty="0" smtClean="0">
                <a:latin typeface="Times New Roman" pitchFamily="18" charset="0"/>
                <a:cs typeface="Times New Roman" pitchFamily="18" charset="0"/>
              </a:rPr>
              <a:t>GRR has developed effective strategies to provide an inclusive workplace to employees and policies of “Equal Opportunities" are followed by this restaurant chain. </a:t>
            </a:r>
          </a:p>
          <a:p>
            <a:pPr indent="0" algn="just">
              <a:lnSpc>
                <a:spcPct val="150000"/>
              </a:lnSpc>
              <a:buNone/>
            </a:pPr>
            <a:r>
              <a:rPr lang="en-US" sz="1600" dirty="0" smtClean="0">
                <a:latin typeface="Times New Roman" pitchFamily="18" charset="0"/>
                <a:cs typeface="Times New Roman" pitchFamily="18" charset="0"/>
              </a:rPr>
              <a:t>GRR is providing Health benefits and flexibility at workplace as effective incentives to ensure employee retention and resolve issues like staff shortages.        </a:t>
            </a:r>
          </a:p>
        </p:txBody>
      </p:sp>
      <p:sp>
        <p:nvSpPr>
          <p:cNvPr id="30722" name="AutoShape 2" descr="https://www.threegirlsmedia.com/wp-content/uploads/2019/03/61465900_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24" name="AutoShape 4" descr="https://www.threegirlsmedia.com/wp-content/uploads/2019/03/61465900_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94598"/>
            <a:ext cx="8153400" cy="571500"/>
          </a:xfrm>
        </p:spPr>
        <p:txBody>
          <a:bodyPr>
            <a:noAutofit/>
          </a:bodyPr>
          <a:lstStyle/>
          <a:p>
            <a:pPr algn="ctr">
              <a:lnSpc>
                <a:spcPct val="150000"/>
              </a:lnSpc>
              <a:spcBef>
                <a:spcPts val="0"/>
              </a:spcBef>
            </a:pPr>
            <a:r>
              <a:rPr lang="en-IN" sz="2000" b="1" kern="0" dirty="0" smtClean="0">
                <a:solidFill>
                  <a:schemeClr val="tx1"/>
                </a:solidFill>
                <a:latin typeface="Trebuchet MS" pitchFamily="34" charset="0"/>
                <a:cs typeface="Times New Roman" pitchFamily="18" charset="0"/>
              </a:rPr>
              <a:t/>
            </a:r>
            <a:br>
              <a:rPr lang="en-IN" sz="2000" b="1" kern="0" dirty="0" smtClean="0">
                <a:solidFill>
                  <a:schemeClr val="tx1"/>
                </a:solidFill>
                <a:latin typeface="Trebuchet MS" pitchFamily="34" charset="0"/>
                <a:cs typeface="Times New Roman" pitchFamily="18" charset="0"/>
              </a:rPr>
            </a:br>
            <a:r>
              <a:rPr lang="en-IN" sz="2000" b="1" kern="0" dirty="0" smtClean="0">
                <a:solidFill>
                  <a:schemeClr val="tx1"/>
                </a:solidFill>
                <a:latin typeface="Trebuchet MS" pitchFamily="34" charset="0"/>
                <a:cs typeface="Times New Roman" pitchFamily="18" charset="0"/>
              </a:rPr>
              <a:t/>
            </a:r>
            <a:br>
              <a:rPr lang="en-IN" sz="2000" b="1" kern="0" dirty="0" smtClean="0">
                <a:solidFill>
                  <a:schemeClr val="tx1"/>
                </a:solidFill>
                <a:latin typeface="Trebuchet MS" pitchFamily="34" charset="0"/>
                <a:cs typeface="Times New Roman" pitchFamily="18" charset="0"/>
              </a:rPr>
            </a:br>
            <a:r>
              <a:rPr lang="en-US" sz="2400" b="1" dirty="0" smtClean="0">
                <a:solidFill>
                  <a:schemeClr val="tx1"/>
                </a:solidFill>
                <a:latin typeface="Times New Roman"/>
                <a:ea typeface="Times New Roman"/>
              </a:rPr>
              <a:t> </a:t>
            </a:r>
            <a:br>
              <a:rPr lang="en-US" sz="2400" b="1" dirty="0" smtClean="0">
                <a:solidFill>
                  <a:schemeClr val="tx1"/>
                </a:solidFill>
                <a:latin typeface="Times New Roman"/>
                <a:ea typeface="Times New Roman"/>
              </a:rPr>
            </a:br>
            <a:r>
              <a:rPr lang="en-US" sz="2400" b="1" dirty="0" smtClean="0">
                <a:solidFill>
                  <a:schemeClr val="tx1"/>
                </a:solidFill>
                <a:latin typeface="Times New Roman"/>
                <a:ea typeface="Times New Roman"/>
              </a:rPr>
              <a:t>FURTHER RECOMMENDATION </a:t>
            </a:r>
            <a:br>
              <a:rPr lang="en-US" sz="2400" b="1" dirty="0" smtClean="0">
                <a:solidFill>
                  <a:schemeClr val="tx1"/>
                </a:solidFill>
                <a:latin typeface="Times New Roman"/>
                <a:ea typeface="Times New Roman"/>
              </a:rPr>
            </a:br>
            <a:r>
              <a:rPr lang="en-US" sz="1600" b="1" dirty="0" smtClean="0">
                <a:solidFill>
                  <a:schemeClr val="tx1"/>
                </a:solidFill>
                <a:latin typeface="Times New Roman"/>
                <a:ea typeface="Times New Roman"/>
              </a:rPr>
              <a:t/>
            </a:r>
            <a:br>
              <a:rPr lang="en-US" sz="1600" b="1" dirty="0" smtClean="0">
                <a:solidFill>
                  <a:schemeClr val="tx1"/>
                </a:solidFill>
                <a:latin typeface="Times New Roman"/>
                <a:ea typeface="Times New Roman"/>
              </a:rPr>
            </a:br>
            <a:r>
              <a:rPr lang="en-US" sz="1800" dirty="0" smtClean="0">
                <a:latin typeface="Arial"/>
                <a:ea typeface="Arial"/>
              </a:rPr>
              <a:t/>
            </a:r>
            <a:br>
              <a:rPr lang="en-US" sz="1800" dirty="0" smtClean="0">
                <a:latin typeface="Arial"/>
                <a:ea typeface="Arial"/>
              </a:rPr>
            </a:br>
            <a:r>
              <a:rPr lang="en-IN" sz="1800" b="1" kern="0" dirty="0" smtClean="0">
                <a:solidFill>
                  <a:schemeClr val="tx1"/>
                </a:solidFill>
                <a:latin typeface="Times New Roman" pitchFamily="18" charset="0"/>
                <a:cs typeface="Times New Roman" pitchFamily="18" charset="0"/>
              </a:rPr>
              <a:t/>
            </a:r>
            <a:br>
              <a:rPr lang="en-IN" sz="1800" b="1" kern="0" dirty="0" smtClean="0">
                <a:solidFill>
                  <a:schemeClr val="tx1"/>
                </a:solidFill>
                <a:latin typeface="Times New Roman" pitchFamily="18" charset="0"/>
                <a:cs typeface="Times New Roman" pitchFamily="18" charset="0"/>
              </a:rPr>
            </a:br>
            <a:endParaRPr lang="en-IN" sz="1800" b="1" kern="0" dirty="0">
              <a:solidFill>
                <a:schemeClr val="tx1"/>
              </a:solidFill>
              <a:effectLst/>
              <a:latin typeface="Times New Roman" pitchFamily="18" charset="0"/>
              <a:cs typeface="Times New Roman" pitchFamily="18" charset="0"/>
            </a:endParaRPr>
          </a:p>
        </p:txBody>
      </p:sp>
      <p:sp>
        <p:nvSpPr>
          <p:cNvPr id="3" name="Content Placeholder 2"/>
          <p:cNvSpPr>
            <a:spLocks noGrp="1"/>
          </p:cNvSpPr>
          <p:nvPr>
            <p:ph sz="quarter" idx="1"/>
          </p:nvPr>
        </p:nvSpPr>
        <p:spPr>
          <a:xfrm>
            <a:off x="155575" y="971550"/>
            <a:ext cx="8229600" cy="4038600"/>
          </a:xfrm>
        </p:spPr>
        <p:txBody>
          <a:bodyPr>
            <a:noAutofit/>
          </a:bodyPr>
          <a:lstStyle/>
          <a:p>
            <a:pPr indent="0" algn="just">
              <a:lnSpc>
                <a:spcPct val="150000"/>
              </a:lnSpc>
              <a:buNone/>
            </a:pPr>
            <a:r>
              <a:rPr lang="en-US" sz="2000" b="1" dirty="0" smtClean="0">
                <a:latin typeface="Times New Roman" pitchFamily="18" charset="0"/>
                <a:cs typeface="Times New Roman" pitchFamily="18" charset="0"/>
              </a:rPr>
              <a:t>Facilitating communication</a:t>
            </a:r>
            <a:r>
              <a:rPr lang="en-US" sz="2000" dirty="0" smtClean="0">
                <a:latin typeface="Times New Roman" pitchFamily="18" charset="0"/>
                <a:cs typeface="Times New Roman" pitchFamily="18" charset="0"/>
              </a:rPr>
              <a:t>: Communicating with employees can be an effective way to get a clear idea about issues they are facing and by this, employee engagement can be ensured in a proper way (</a:t>
            </a:r>
            <a:r>
              <a:rPr lang="en-US" sz="2000" dirty="0" err="1" smtClean="0">
                <a:latin typeface="Times New Roman" pitchFamily="18" charset="0"/>
                <a:cs typeface="Times New Roman" pitchFamily="18" charset="0"/>
              </a:rPr>
              <a:t>Kurdi</a:t>
            </a:r>
            <a:r>
              <a:rPr lang="en-US" sz="2000" dirty="0" smtClean="0">
                <a:latin typeface="Times New Roman" pitchFamily="18" charset="0"/>
                <a:cs typeface="Times New Roman" pitchFamily="18" charset="0"/>
              </a:rPr>
              <a:t> et al. 2020). </a:t>
            </a:r>
          </a:p>
          <a:p>
            <a:pPr indent="0" algn="just">
              <a:lnSpc>
                <a:spcPct val="150000"/>
              </a:lnSpc>
              <a:buNone/>
            </a:pPr>
            <a:r>
              <a:rPr lang="en-US" sz="2000" b="1" dirty="0" smtClean="0">
                <a:latin typeface="Times New Roman" pitchFamily="18" charset="0"/>
                <a:cs typeface="Times New Roman" pitchFamily="18" charset="0"/>
              </a:rPr>
              <a:t>Arranging for training</a:t>
            </a:r>
            <a:r>
              <a:rPr lang="en-US" sz="2000" dirty="0" smtClean="0">
                <a:latin typeface="Times New Roman" pitchFamily="18" charset="0"/>
                <a:cs typeface="Times New Roman" pitchFamily="18" charset="0"/>
              </a:rPr>
              <a:t>: Training facilities are to be arranged by GRR through which skills and capabilities of employees can be improved (</a:t>
            </a:r>
            <a:r>
              <a:rPr lang="en-US" sz="2000" dirty="0" err="1" smtClean="0">
                <a:latin typeface="Times New Roman" pitchFamily="18" charset="0"/>
                <a:cs typeface="Times New Roman" pitchFamily="18" charset="0"/>
              </a:rPr>
              <a:t>Otoo</a:t>
            </a:r>
            <a:r>
              <a:rPr lang="en-US" sz="2000" dirty="0" smtClean="0">
                <a:latin typeface="Times New Roman" pitchFamily="18" charset="0"/>
                <a:cs typeface="Times New Roman" pitchFamily="18" charset="0"/>
              </a:rPr>
              <a:t>, 2019). Hence, training programmers and initiatives to take employee feedback would be beneficial for GRR to improve employee efficiency. </a:t>
            </a:r>
          </a:p>
        </p:txBody>
      </p:sp>
      <p:sp>
        <p:nvSpPr>
          <p:cNvPr id="30722" name="AutoShape 2" descr="https://www.threegirlsmedia.com/wp-content/uploads/2019/03/61465900_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24" name="AutoShape 4" descr="https://www.threegirlsmedia.com/wp-content/uploads/2019/03/61465900_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61950"/>
            <a:ext cx="8610600" cy="552450"/>
          </a:xfrm>
        </p:spPr>
        <p:txBody>
          <a:bodyPr>
            <a:normAutofit/>
          </a:bodyPr>
          <a:lstStyle/>
          <a:p>
            <a:pPr algn="ctr">
              <a:lnSpc>
                <a:spcPct val="150000"/>
              </a:lnSpc>
            </a:pPr>
            <a:r>
              <a:rPr lang="en-US" sz="2000" b="1" dirty="0" smtClean="0">
                <a:solidFill>
                  <a:schemeClr val="tx1"/>
                </a:solidFill>
                <a:latin typeface="Times New Roman" pitchFamily="18" charset="0"/>
                <a:cs typeface="Times New Roman" pitchFamily="18" charset="0"/>
              </a:rPr>
              <a:t>REFERENCES</a:t>
            </a:r>
            <a:endParaRPr lang="en-IN" sz="2000"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a:xfrm>
            <a:off x="457200" y="1047750"/>
            <a:ext cx="8071624" cy="3914078"/>
          </a:xfrm>
        </p:spPr>
        <p:txBody>
          <a:bodyPr>
            <a:noAutofit/>
          </a:bodyPr>
          <a:lstStyle/>
          <a:p>
            <a:endParaRPr lang="en-US" sz="800" dirty="0" smtClean="0"/>
          </a:p>
          <a:p>
            <a:endParaRPr lang="en-US" sz="800" dirty="0" smtClean="0"/>
          </a:p>
          <a:p>
            <a:endParaRPr lang="en-US" sz="800" dirty="0" smtClean="0"/>
          </a:p>
          <a:p>
            <a:r>
              <a:rPr lang="en-GB" sz="1100" dirty="0"/>
              <a:t>Armstrong, M., Taylor, S., (2017) Armstrong's Handbook of Human Resource Management Practice, 14th Edition, Kogan Page</a:t>
            </a:r>
            <a:endParaRPr lang="en-US" sz="1100" dirty="0"/>
          </a:p>
          <a:p>
            <a:r>
              <a:rPr lang="en-US" sz="1100" dirty="0" smtClean="0"/>
              <a:t>GORDONRAMSAY (2021). “</a:t>
            </a:r>
            <a:r>
              <a:rPr lang="en-US" sz="1100" i="1" dirty="0" smtClean="0"/>
              <a:t>ABOUT GORDON</a:t>
            </a:r>
            <a:r>
              <a:rPr lang="en-US" sz="1100" dirty="0" smtClean="0"/>
              <a:t>”. Available at: https://www.gordonramsay.com/gr/about-gordon/. [Accessed on: 20th March, 2023]</a:t>
            </a:r>
          </a:p>
          <a:p>
            <a:r>
              <a:rPr lang="en-US" sz="1100" dirty="0" smtClean="0"/>
              <a:t>GORDONRAMSAY (2023). “</a:t>
            </a:r>
            <a:r>
              <a:rPr lang="en-US" sz="1100" i="1" dirty="0" smtClean="0"/>
              <a:t>RESTAURANTS ACROSS LONDON</a:t>
            </a:r>
            <a:r>
              <a:rPr lang="en-US" sz="1100" dirty="0" smtClean="0"/>
              <a:t>”. Available at:  https://www.gordonramsay.com/gr/restaurants-and-bars/#:~:text=It%20is%20one%20of%20the,with%20further%20international%20openings%20planned.  [Accessed on: 20th March, 2023]</a:t>
            </a:r>
          </a:p>
          <a:p>
            <a:r>
              <a:rPr lang="en-US" sz="1100" dirty="0" smtClean="0"/>
              <a:t>Johnson, R.D., Stone, D.L. and Lukaszewski, K.M., (2020). The benefits of eHRM and AI for talent acquisition. </a:t>
            </a:r>
            <a:r>
              <a:rPr lang="en-US" sz="1100" i="1" dirty="0" smtClean="0"/>
              <a:t>Journal of Tourism Futures</a:t>
            </a:r>
            <a:r>
              <a:rPr lang="en-US" sz="1100" dirty="0" smtClean="0"/>
              <a:t>, </a:t>
            </a:r>
            <a:r>
              <a:rPr lang="en-US" sz="1100" i="1" dirty="0" smtClean="0"/>
              <a:t>7</a:t>
            </a:r>
            <a:r>
              <a:rPr lang="en-US" sz="1100" dirty="0" smtClean="0"/>
              <a:t>(1), pp.40-52.</a:t>
            </a:r>
          </a:p>
          <a:p>
            <a:pPr>
              <a:lnSpc>
                <a:spcPct val="150000"/>
              </a:lnSpc>
            </a:pPr>
            <a:r>
              <a:rPr lang="en-GB" sz="1100" dirty="0"/>
              <a:t>Read, D. (2005). Monetary incentives, what are they good for? Journal of Economic Methodology, 12(2), pp.265–276.</a:t>
            </a:r>
          </a:p>
          <a:p>
            <a:pPr>
              <a:lnSpc>
                <a:spcPct val="150000"/>
              </a:lnSpc>
            </a:pPr>
            <a:r>
              <a:rPr lang="en-GB" sz="1100" dirty="0"/>
              <a:t>Sorauren, I.F. (2000). Non-Monetary Incentives: Do People Work Only for Money? Business Ethics Quarterly, 10(4), pp.925–944.</a:t>
            </a:r>
          </a:p>
          <a:p>
            <a:endParaRPr lang="en-US" sz="1100" dirty="0"/>
          </a:p>
          <a:p>
            <a:pPr algn="just">
              <a:lnSpc>
                <a:spcPct val="150000"/>
              </a:lnSpc>
            </a:pPr>
            <a:endParaRPr lang="en-US" sz="1100" dirty="0" smtClean="0">
              <a:latin typeface="Trebuchet MS" pitchFamily="34" charset="0"/>
            </a:endParaRPr>
          </a:p>
          <a:p>
            <a:pPr algn="just">
              <a:lnSpc>
                <a:spcPct val="150000"/>
              </a:lnSpc>
            </a:pPr>
            <a:endParaRPr lang="en-US" sz="1100" dirty="0" smtClean="0">
              <a:latin typeface="Trebuchet MS" pitchFamily="34" charset="0"/>
            </a:endParaRPr>
          </a:p>
          <a:p>
            <a:pPr algn="just">
              <a:lnSpc>
                <a:spcPct val="150000"/>
              </a:lnSpc>
            </a:pPr>
            <a:endParaRPr lang="en-IN" sz="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0</TotalTime>
  <Words>1408</Words>
  <Application>Microsoft Office PowerPoint</Application>
  <PresentationFormat>Презентация на цял екран (16:9)</PresentationFormat>
  <Paragraphs>104</Paragraphs>
  <Slides>11</Slides>
  <Notes>10</Notes>
  <HiddenSlides>0</HiddenSlides>
  <MMClips>0</MMClips>
  <ScaleCrop>false</ScaleCrop>
  <HeadingPairs>
    <vt:vector size="6" baseType="variant">
      <vt:variant>
        <vt:lpstr>Използвани шрифтове</vt:lpstr>
      </vt:variant>
      <vt:variant>
        <vt:i4>7</vt:i4>
      </vt:variant>
      <vt:variant>
        <vt:lpstr>Тема</vt:lpstr>
      </vt:variant>
      <vt:variant>
        <vt:i4>1</vt:i4>
      </vt:variant>
      <vt:variant>
        <vt:lpstr>Заглавия на слайдовете</vt:lpstr>
      </vt:variant>
      <vt:variant>
        <vt:i4>11</vt:i4>
      </vt:variant>
    </vt:vector>
  </HeadingPairs>
  <TitlesOfParts>
    <vt:vector size="19" baseType="lpstr">
      <vt:lpstr>Arial</vt:lpstr>
      <vt:lpstr>Calibri</vt:lpstr>
      <vt:lpstr>Times New Roman</vt:lpstr>
      <vt:lpstr>Trebuchet MS</vt:lpstr>
      <vt:lpstr>Tw Cen MT</vt:lpstr>
      <vt:lpstr>Wingdings</vt:lpstr>
      <vt:lpstr>Wingdings 2</vt:lpstr>
      <vt:lpstr>Median</vt:lpstr>
      <vt:lpstr>BA(Hons) Business Management </vt:lpstr>
      <vt:lpstr>Презентация на PowerPoint</vt:lpstr>
      <vt:lpstr>TABLE OF CONTENTS  </vt:lpstr>
      <vt:lpstr>OVERVIEW OF GORDON RAMSAY RESTAURANTS  </vt:lpstr>
      <vt:lpstr>   SHORT-TERM STRATEGIES     </vt:lpstr>
      <vt:lpstr>  LONG-TERM STRATEGIES    </vt:lpstr>
      <vt:lpstr>   MONETARY INCENTIVE METHODS    </vt:lpstr>
      <vt:lpstr>   NON-MONETARY INCENTIVE METHODS   </vt:lpstr>
      <vt:lpstr>  CONCLUSION    </vt:lpstr>
      <vt:lpstr>    FURTHER RECOMMENDATION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2021-05-15T09:55:11Z</dcterms:created>
  <dcterms:modified xsi:type="dcterms:W3CDTF">2023-03-28T21:07:47Z</dcterms:modified>
</cp:coreProperties>
</file>