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62" r:id="rId3"/>
    <p:sldId id="263" r:id="rId4"/>
    <p:sldId id="266" r:id="rId5"/>
    <p:sldId id="257" r:id="rId6"/>
    <p:sldId id="258" r:id="rId7"/>
    <p:sldId id="259" r:id="rId8"/>
    <p:sldId id="260" r:id="rId9"/>
    <p:sldId id="261" r:id="rId10"/>
    <p:sldId id="267"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7234E6-EEF7-4C90-A02A-067368A944FD}" type="datetimeFigureOut">
              <a:rPr lang="en-GB" smtClean="0"/>
              <a:t>19/11/2020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321D29-37AA-4669-935F-09F7BC5854D5}" type="slidenum">
              <a:rPr lang="en-GB" smtClean="0"/>
              <a:t>‹#›</a:t>
            </a:fld>
            <a:endParaRPr lang="en-GB"/>
          </a:p>
        </p:txBody>
      </p:sp>
    </p:spTree>
    <p:extLst>
      <p:ext uri="{BB962C8B-B14F-4D97-AF65-F5344CB8AC3E}">
        <p14:creationId xmlns:p14="http://schemas.microsoft.com/office/powerpoint/2010/main" val="3888156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a:xfrm>
            <a:off x="5332412" y="5883275"/>
            <a:ext cx="4324044" cy="365125"/>
          </a:xfrm>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640344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a:xfrm>
            <a:off x="10951856" y="5867131"/>
            <a:ext cx="551167" cy="365125"/>
          </a:xfrm>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766831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4804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55192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Kirsty Allen    2014114</a:t>
            </a:r>
          </a:p>
        </p:txBody>
      </p:sp>
      <p:sp>
        <p:nvSpPr>
          <p:cNvPr id="8" name="Footer Placeholder 7"/>
          <p:cNvSpPr>
            <a:spLocks noGrp="1"/>
          </p:cNvSpPr>
          <p:nvPr>
            <p:ph type="ftr" sz="quarter" idx="11"/>
          </p:nvPr>
        </p:nvSpPr>
        <p:spPr/>
        <p:txBody>
          <a:bodyPr/>
          <a:lstStyle/>
          <a:p>
            <a:r>
              <a:rPr lang="en-GB"/>
              <a:t>ECGE4003Q</a:t>
            </a:r>
          </a:p>
        </p:txBody>
      </p:sp>
      <p:sp>
        <p:nvSpPr>
          <p:cNvPr id="9" name="Slide Number Placeholder 8"/>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720090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Kirsty Allen    2014114</a:t>
            </a:r>
          </a:p>
        </p:txBody>
      </p:sp>
      <p:sp>
        <p:nvSpPr>
          <p:cNvPr id="4" name="Footer Placeholder 3"/>
          <p:cNvSpPr>
            <a:spLocks noGrp="1"/>
          </p:cNvSpPr>
          <p:nvPr>
            <p:ph type="ftr" sz="quarter" idx="11"/>
          </p:nvPr>
        </p:nvSpPr>
        <p:spPr/>
        <p:txBody>
          <a:bodyPr/>
          <a:lstStyle/>
          <a:p>
            <a:r>
              <a:rPr lang="en-GB"/>
              <a:t>ECGE4003Q</a:t>
            </a:r>
          </a:p>
        </p:txBody>
      </p:sp>
      <p:sp>
        <p:nvSpPr>
          <p:cNvPr id="5" name="Slide Number Placeholder 4"/>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10542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Kirsty Allen    2014114</a:t>
            </a:r>
          </a:p>
        </p:txBody>
      </p:sp>
      <p:sp>
        <p:nvSpPr>
          <p:cNvPr id="3" name="Footer Placeholder 2"/>
          <p:cNvSpPr>
            <a:spLocks noGrp="1"/>
          </p:cNvSpPr>
          <p:nvPr>
            <p:ph type="ftr" sz="quarter" idx="11"/>
          </p:nvPr>
        </p:nvSpPr>
        <p:spPr/>
        <p:txBody>
          <a:bodyPr/>
          <a:lstStyle/>
          <a:p>
            <a:r>
              <a:rPr lang="en-GB"/>
              <a:t>ECGE4003Q</a:t>
            </a:r>
          </a:p>
        </p:txBody>
      </p:sp>
      <p:sp>
        <p:nvSpPr>
          <p:cNvPr id="4" name="Slide Number Placeholder 3"/>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46758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947368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02477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45660611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188904645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64965108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97923014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752733096"/>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867057542"/>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1627457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65929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r>
              <a:rPr lang="en-GB"/>
              <a:t>Kirsty Allen    2014114</a:t>
            </a:r>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ECGE4003Q</a:t>
            </a:r>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305D709-F1A3-4B0B-AB3F-592C2BE4A91D}" type="slidenum">
              <a:rPr lang="en-GB" smtClean="0"/>
              <a:t>‹#›</a:t>
            </a:fld>
            <a:endParaRPr lang="en-GB"/>
          </a:p>
        </p:txBody>
      </p:sp>
    </p:spTree>
    <p:extLst>
      <p:ext uri="{BB962C8B-B14F-4D97-AF65-F5344CB8AC3E}">
        <p14:creationId xmlns:p14="http://schemas.microsoft.com/office/powerpoint/2010/main" val="425842001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hf hdr="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3130327" y="135718"/>
            <a:ext cx="365106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p:txBody>
      </p:sp>
      <p:sp>
        <p:nvSpPr>
          <p:cNvPr id="10" name="TextBox 9">
            <a:extLst>
              <a:ext uri="{FF2B5EF4-FFF2-40B4-BE49-F238E27FC236}">
                <a16:creationId xmlns:a16="http://schemas.microsoft.com/office/drawing/2014/main" id="{1B791558-D208-4E50-BC0A-C916F90F2465}"/>
              </a:ext>
            </a:extLst>
          </p:cNvPr>
          <p:cNvSpPr txBox="1"/>
          <p:nvPr/>
        </p:nvSpPr>
        <p:spPr>
          <a:xfrm>
            <a:off x="3130327" y="1327793"/>
            <a:ext cx="8396656" cy="646331"/>
          </a:xfrm>
          <a:prstGeom prst="rect">
            <a:avLst/>
          </a:prstGeom>
          <a:noFill/>
        </p:spPr>
        <p:txBody>
          <a:bodyPr wrap="square" rtlCol="0">
            <a:spAutoFit/>
          </a:bodyPr>
          <a:lstStyle/>
          <a:p>
            <a:r>
              <a:rPr lang="en-GB" dirty="0"/>
              <a:t>Today I will be discussing three study skills, I feel are important for future employability. I will this be discussing with you how they can be transferred into a youth work setting</a:t>
            </a:r>
          </a:p>
        </p:txBody>
      </p:sp>
      <p:sp>
        <p:nvSpPr>
          <p:cNvPr id="11" name="TextBox 10">
            <a:extLst>
              <a:ext uri="{FF2B5EF4-FFF2-40B4-BE49-F238E27FC236}">
                <a16:creationId xmlns:a16="http://schemas.microsoft.com/office/drawing/2014/main" id="{DDCFEF83-CD86-473A-BB47-989495FFF99D}"/>
              </a:ext>
            </a:extLst>
          </p:cNvPr>
          <p:cNvSpPr txBox="1"/>
          <p:nvPr/>
        </p:nvSpPr>
        <p:spPr>
          <a:xfrm>
            <a:off x="4089116" y="3231470"/>
            <a:ext cx="7363078" cy="923330"/>
          </a:xfrm>
          <a:prstGeom prst="rect">
            <a:avLst/>
          </a:prstGeom>
          <a:noFill/>
        </p:spPr>
        <p:txBody>
          <a:bodyPr wrap="square" rtlCol="0">
            <a:spAutoFit/>
          </a:bodyPr>
          <a:lstStyle/>
          <a:p>
            <a:pPr algn="just"/>
            <a:r>
              <a:rPr lang="en-GB" dirty="0"/>
              <a:t>According to </a:t>
            </a:r>
            <a:r>
              <a:rPr lang="en-GB" b="0" i="0" dirty="0">
                <a:effectLst/>
                <a:latin typeface="Open Sans"/>
              </a:rPr>
              <a:t>University of Saskatchewan</a:t>
            </a:r>
            <a:r>
              <a:rPr lang="en-GB" dirty="0"/>
              <a:t> (2017). ‘</a:t>
            </a:r>
            <a:r>
              <a:rPr lang="en-GB" b="0" i="0" dirty="0">
                <a:solidFill>
                  <a:srgbClr val="222222"/>
                </a:solidFill>
                <a:effectLst/>
                <a:latin typeface="Open Sans"/>
              </a:rPr>
              <a:t>Good study skills can increase your confidence, competence, and self-esteem. They can also reduce anxiety about tests and deadlines.</a:t>
            </a:r>
            <a:r>
              <a:rPr lang="en-GB" dirty="0"/>
              <a:t>’.</a:t>
            </a:r>
          </a:p>
        </p:txBody>
      </p:sp>
    </p:spTree>
    <p:extLst>
      <p:ext uri="{BB962C8B-B14F-4D97-AF65-F5344CB8AC3E}">
        <p14:creationId xmlns:p14="http://schemas.microsoft.com/office/powerpoint/2010/main" val="1702275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2</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p:spPr>
        <p:txBody>
          <a:bodyPr wrap="squar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Study </a:t>
            </a:r>
          </a:p>
          <a:p>
            <a:pPr algn="ctr"/>
            <a:r>
              <a:rPr lang="en-US" sz="3200" b="0" cap="none" spc="0" dirty="0">
                <a:ln w="0"/>
                <a:solidFill>
                  <a:schemeClr val="accent1"/>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DB99464-7831-4F27-8472-8BDDF2CAD57B}"/>
              </a:ext>
            </a:extLst>
          </p:cNvPr>
          <p:cNvSpPr txBox="1"/>
          <p:nvPr/>
        </p:nvSpPr>
        <p:spPr>
          <a:xfrm>
            <a:off x="2483046" y="2657246"/>
            <a:ext cx="929742" cy="369332"/>
          </a:xfrm>
          <a:prstGeom prst="rect">
            <a:avLst/>
          </a:prstGeom>
          <a:noFill/>
        </p:spPr>
        <p:txBody>
          <a:bodyPr wrap="none" rtlCol="0">
            <a:spAutoFit/>
          </a:bodyPr>
          <a:lstStyle/>
          <a:p>
            <a:r>
              <a:rPr lang="en-GB" dirty="0">
                <a:latin typeface="New r"/>
              </a:rPr>
              <a:t>Writing </a:t>
            </a:r>
          </a:p>
        </p:txBody>
      </p:sp>
      <p:sp>
        <p:nvSpPr>
          <p:cNvPr id="11" name="TextBox 10">
            <a:extLst>
              <a:ext uri="{FF2B5EF4-FFF2-40B4-BE49-F238E27FC236}">
                <a16:creationId xmlns:a16="http://schemas.microsoft.com/office/drawing/2014/main" id="{3F77CB72-D6AC-415F-BF8C-267FFFB15604}"/>
              </a:ext>
            </a:extLst>
          </p:cNvPr>
          <p:cNvSpPr txBox="1"/>
          <p:nvPr/>
        </p:nvSpPr>
        <p:spPr>
          <a:xfrm>
            <a:off x="10551431" y="144507"/>
            <a:ext cx="1208344" cy="369332"/>
          </a:xfrm>
          <a:prstGeom prst="rect">
            <a:avLst/>
          </a:prstGeom>
          <a:noFill/>
        </p:spPr>
        <p:txBody>
          <a:bodyPr wrap="none" rtlCol="0">
            <a:spAutoFit/>
          </a:bodyPr>
          <a:lstStyle/>
          <a:p>
            <a:r>
              <a:rPr lang="en-GB" dirty="0">
                <a:latin typeface="New r"/>
              </a:rPr>
              <a:t>Refencing  </a:t>
            </a:r>
          </a:p>
        </p:txBody>
      </p:sp>
      <p:sp>
        <p:nvSpPr>
          <p:cNvPr id="12" name="TextBox 11">
            <a:extLst>
              <a:ext uri="{FF2B5EF4-FFF2-40B4-BE49-F238E27FC236}">
                <a16:creationId xmlns:a16="http://schemas.microsoft.com/office/drawing/2014/main" id="{F49A7A7E-A43C-44C4-B11A-EB2D18B33447}"/>
              </a:ext>
            </a:extLst>
          </p:cNvPr>
          <p:cNvSpPr txBox="1"/>
          <p:nvPr/>
        </p:nvSpPr>
        <p:spPr>
          <a:xfrm>
            <a:off x="7947064" y="4062932"/>
            <a:ext cx="1269194" cy="369332"/>
          </a:xfrm>
          <a:prstGeom prst="rect">
            <a:avLst/>
          </a:prstGeom>
          <a:noFill/>
        </p:spPr>
        <p:txBody>
          <a:bodyPr wrap="none" rtlCol="0">
            <a:spAutoFit/>
          </a:bodyPr>
          <a:lstStyle/>
          <a:p>
            <a:r>
              <a:rPr lang="en-GB" dirty="0">
                <a:latin typeface="New r"/>
              </a:rPr>
              <a:t>Motivation </a:t>
            </a:r>
          </a:p>
        </p:txBody>
      </p:sp>
      <p:sp>
        <p:nvSpPr>
          <p:cNvPr id="13" name="TextBox 12">
            <a:extLst>
              <a:ext uri="{FF2B5EF4-FFF2-40B4-BE49-F238E27FC236}">
                <a16:creationId xmlns:a16="http://schemas.microsoft.com/office/drawing/2014/main" id="{753B65C5-130C-49E8-A1AD-DDBE49AD9B27}"/>
              </a:ext>
            </a:extLst>
          </p:cNvPr>
          <p:cNvSpPr txBox="1"/>
          <p:nvPr/>
        </p:nvSpPr>
        <p:spPr>
          <a:xfrm>
            <a:off x="4008587" y="2989843"/>
            <a:ext cx="1111202" cy="369332"/>
          </a:xfrm>
          <a:prstGeom prst="rect">
            <a:avLst/>
          </a:prstGeom>
          <a:noFill/>
        </p:spPr>
        <p:txBody>
          <a:bodyPr wrap="none" rtlCol="0">
            <a:spAutoFit/>
          </a:bodyPr>
          <a:lstStyle/>
          <a:p>
            <a:r>
              <a:rPr lang="en-GB" dirty="0">
                <a:latin typeface="New r"/>
              </a:rPr>
              <a:t>Listening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3900512" y="4096512"/>
            <a:ext cx="1327351" cy="369332"/>
          </a:xfrm>
          <a:prstGeom prst="rect">
            <a:avLst/>
          </a:prstGeom>
          <a:noFill/>
        </p:spPr>
        <p:txBody>
          <a:bodyPr wrap="none" rtlCol="0">
            <a:spAutoFit/>
          </a:bodyPr>
          <a:lstStyle/>
          <a:p>
            <a:r>
              <a:rPr lang="en-GB" dirty="0">
                <a:latin typeface="New r"/>
              </a:rPr>
              <a:t>Self esteem </a:t>
            </a:r>
          </a:p>
        </p:txBody>
      </p:sp>
      <p:sp>
        <p:nvSpPr>
          <p:cNvPr id="15" name="TextBox 14">
            <a:extLst>
              <a:ext uri="{FF2B5EF4-FFF2-40B4-BE49-F238E27FC236}">
                <a16:creationId xmlns:a16="http://schemas.microsoft.com/office/drawing/2014/main" id="{1F1B7D65-DC3E-4C9B-A483-AAAF0B168334}"/>
              </a:ext>
            </a:extLst>
          </p:cNvPr>
          <p:cNvSpPr txBox="1"/>
          <p:nvPr/>
        </p:nvSpPr>
        <p:spPr>
          <a:xfrm>
            <a:off x="5776144" y="5991478"/>
            <a:ext cx="4086803" cy="369332"/>
          </a:xfrm>
          <a:prstGeom prst="rect">
            <a:avLst/>
          </a:prstGeom>
          <a:noFill/>
        </p:spPr>
        <p:txBody>
          <a:bodyPr wrap="square" rtlCol="0">
            <a:spAutoFit/>
          </a:bodyPr>
          <a:lstStyle/>
          <a:p>
            <a:r>
              <a:rPr lang="en-GB" dirty="0">
                <a:latin typeface="New r"/>
              </a:rPr>
              <a:t>The ability to make informed decisions</a:t>
            </a:r>
          </a:p>
        </p:txBody>
      </p:sp>
      <p:sp>
        <p:nvSpPr>
          <p:cNvPr id="16" name="TextBox 15">
            <a:extLst>
              <a:ext uri="{FF2B5EF4-FFF2-40B4-BE49-F238E27FC236}">
                <a16:creationId xmlns:a16="http://schemas.microsoft.com/office/drawing/2014/main" id="{D8D6400D-CE24-479D-9410-AB62AF13B13B}"/>
              </a:ext>
            </a:extLst>
          </p:cNvPr>
          <p:cNvSpPr txBox="1"/>
          <p:nvPr/>
        </p:nvSpPr>
        <p:spPr>
          <a:xfrm>
            <a:off x="8628692" y="4419289"/>
            <a:ext cx="2840265" cy="369332"/>
          </a:xfrm>
          <a:prstGeom prst="rect">
            <a:avLst/>
          </a:prstGeom>
          <a:noFill/>
        </p:spPr>
        <p:txBody>
          <a:bodyPr wrap="none" rtlCol="0">
            <a:spAutoFit/>
          </a:bodyPr>
          <a:lstStyle/>
          <a:p>
            <a:r>
              <a:rPr lang="en-GB" dirty="0">
                <a:latin typeface="New r"/>
              </a:rPr>
              <a:t>Technology/ Computer Skills</a:t>
            </a:r>
          </a:p>
        </p:txBody>
      </p:sp>
      <p:sp>
        <p:nvSpPr>
          <p:cNvPr id="17" name="TextBox 16">
            <a:extLst>
              <a:ext uri="{FF2B5EF4-FFF2-40B4-BE49-F238E27FC236}">
                <a16:creationId xmlns:a16="http://schemas.microsoft.com/office/drawing/2014/main" id="{4162CD56-97BF-40CB-82DA-B4B9B16A7A9D}"/>
              </a:ext>
            </a:extLst>
          </p:cNvPr>
          <p:cNvSpPr txBox="1"/>
          <p:nvPr/>
        </p:nvSpPr>
        <p:spPr>
          <a:xfrm>
            <a:off x="8177794" y="1583102"/>
            <a:ext cx="1026243" cy="369332"/>
          </a:xfrm>
          <a:prstGeom prst="rect">
            <a:avLst/>
          </a:prstGeom>
          <a:noFill/>
        </p:spPr>
        <p:txBody>
          <a:bodyPr wrap="none" rtlCol="0">
            <a:spAutoFit/>
          </a:bodyPr>
          <a:lstStyle/>
          <a:p>
            <a:r>
              <a:rPr lang="en-GB" dirty="0">
                <a:latin typeface="New r"/>
              </a:rPr>
              <a:t>Speaking</a:t>
            </a:r>
          </a:p>
        </p:txBody>
      </p:sp>
      <p:sp>
        <p:nvSpPr>
          <p:cNvPr id="18" name="TextBox 17">
            <a:extLst>
              <a:ext uri="{FF2B5EF4-FFF2-40B4-BE49-F238E27FC236}">
                <a16:creationId xmlns:a16="http://schemas.microsoft.com/office/drawing/2014/main" id="{F972DEC1-3C22-43BB-80AA-B4A9816578E4}"/>
              </a:ext>
            </a:extLst>
          </p:cNvPr>
          <p:cNvSpPr txBox="1"/>
          <p:nvPr/>
        </p:nvSpPr>
        <p:spPr>
          <a:xfrm>
            <a:off x="8288400" y="2160965"/>
            <a:ext cx="1697581" cy="369332"/>
          </a:xfrm>
          <a:prstGeom prst="rect">
            <a:avLst/>
          </a:prstGeom>
          <a:noFill/>
        </p:spPr>
        <p:txBody>
          <a:bodyPr wrap="none" rtlCol="0">
            <a:spAutoFit/>
          </a:bodyPr>
          <a:lstStyle/>
          <a:p>
            <a:r>
              <a:rPr lang="en-GB" dirty="0">
                <a:latin typeface="New r"/>
              </a:rPr>
              <a:t>Critical thinking </a:t>
            </a:r>
          </a:p>
        </p:txBody>
      </p:sp>
      <p:sp>
        <p:nvSpPr>
          <p:cNvPr id="19" name="TextBox 18">
            <a:extLst>
              <a:ext uri="{FF2B5EF4-FFF2-40B4-BE49-F238E27FC236}">
                <a16:creationId xmlns:a16="http://schemas.microsoft.com/office/drawing/2014/main" id="{989CF277-87B7-45BB-A4DE-FAFA6F8BE407}"/>
              </a:ext>
            </a:extLst>
          </p:cNvPr>
          <p:cNvSpPr txBox="1"/>
          <p:nvPr/>
        </p:nvSpPr>
        <p:spPr>
          <a:xfrm>
            <a:off x="6108327" y="1221892"/>
            <a:ext cx="1412118" cy="369332"/>
          </a:xfrm>
          <a:prstGeom prst="rect">
            <a:avLst/>
          </a:prstGeom>
          <a:noFill/>
        </p:spPr>
        <p:txBody>
          <a:bodyPr wrap="none" rtlCol="0">
            <a:spAutoFit/>
          </a:bodyPr>
          <a:lstStyle/>
          <a:p>
            <a:r>
              <a:rPr lang="en-GB" dirty="0">
                <a:latin typeface="New r"/>
              </a:rPr>
              <a:t>Library skills </a:t>
            </a:r>
          </a:p>
        </p:txBody>
      </p:sp>
      <p:sp>
        <p:nvSpPr>
          <p:cNvPr id="20" name="TextBox 19">
            <a:extLst>
              <a:ext uri="{FF2B5EF4-FFF2-40B4-BE49-F238E27FC236}">
                <a16:creationId xmlns:a16="http://schemas.microsoft.com/office/drawing/2014/main" id="{A1527BB9-885F-4DF3-9FBA-2B01F26F1DE6}"/>
              </a:ext>
            </a:extLst>
          </p:cNvPr>
          <p:cNvSpPr txBox="1"/>
          <p:nvPr/>
        </p:nvSpPr>
        <p:spPr>
          <a:xfrm>
            <a:off x="1797513" y="1615906"/>
            <a:ext cx="4198906" cy="369332"/>
          </a:xfrm>
          <a:prstGeom prst="rect">
            <a:avLst/>
          </a:prstGeom>
          <a:noFill/>
        </p:spPr>
        <p:txBody>
          <a:bodyPr wrap="none" rtlCol="0">
            <a:spAutoFit/>
          </a:bodyPr>
          <a:lstStyle/>
          <a:p>
            <a:r>
              <a:rPr lang="en-GB" dirty="0">
                <a:latin typeface="New r"/>
              </a:rPr>
              <a:t>Effective note taking and reflective writing.</a:t>
            </a:r>
          </a:p>
        </p:txBody>
      </p:sp>
      <p:sp>
        <p:nvSpPr>
          <p:cNvPr id="21" name="TextBox 20">
            <a:extLst>
              <a:ext uri="{FF2B5EF4-FFF2-40B4-BE49-F238E27FC236}">
                <a16:creationId xmlns:a16="http://schemas.microsoft.com/office/drawing/2014/main" id="{02244AD2-F9C8-495B-9456-F6DEBBECEF4D}"/>
              </a:ext>
            </a:extLst>
          </p:cNvPr>
          <p:cNvSpPr txBox="1"/>
          <p:nvPr/>
        </p:nvSpPr>
        <p:spPr>
          <a:xfrm>
            <a:off x="2130513" y="994362"/>
            <a:ext cx="2281587" cy="369332"/>
          </a:xfrm>
          <a:prstGeom prst="rect">
            <a:avLst/>
          </a:prstGeom>
          <a:noFill/>
        </p:spPr>
        <p:txBody>
          <a:bodyPr wrap="none" rtlCol="0">
            <a:spAutoFit/>
          </a:bodyPr>
          <a:lstStyle/>
          <a:p>
            <a:r>
              <a:rPr lang="en-GB" dirty="0">
                <a:latin typeface="New r"/>
              </a:rPr>
              <a:t>Recording information</a:t>
            </a:r>
          </a:p>
        </p:txBody>
      </p:sp>
      <p:sp>
        <p:nvSpPr>
          <p:cNvPr id="22" name="TextBox 21">
            <a:extLst>
              <a:ext uri="{FF2B5EF4-FFF2-40B4-BE49-F238E27FC236}">
                <a16:creationId xmlns:a16="http://schemas.microsoft.com/office/drawing/2014/main" id="{3A7B8EC7-234B-4E7E-95C2-955305C46CB0}"/>
              </a:ext>
            </a:extLst>
          </p:cNvPr>
          <p:cNvSpPr txBox="1"/>
          <p:nvPr/>
        </p:nvSpPr>
        <p:spPr>
          <a:xfrm>
            <a:off x="5631318" y="4154325"/>
            <a:ext cx="2188228" cy="369332"/>
          </a:xfrm>
          <a:prstGeom prst="rect">
            <a:avLst/>
          </a:prstGeom>
          <a:noFill/>
        </p:spPr>
        <p:txBody>
          <a:bodyPr wrap="none" rtlCol="0">
            <a:spAutoFit/>
          </a:bodyPr>
          <a:lstStyle/>
          <a:p>
            <a:r>
              <a:rPr lang="en-GB" dirty="0">
                <a:latin typeface="New r"/>
              </a:rPr>
              <a:t>Taking responsibility  </a:t>
            </a:r>
          </a:p>
        </p:txBody>
      </p:sp>
      <p:sp>
        <p:nvSpPr>
          <p:cNvPr id="23" name="TextBox 22">
            <a:extLst>
              <a:ext uri="{FF2B5EF4-FFF2-40B4-BE49-F238E27FC236}">
                <a16:creationId xmlns:a16="http://schemas.microsoft.com/office/drawing/2014/main" id="{F73DAD8D-BA37-4170-ACDF-C5AC38B4F9DA}"/>
              </a:ext>
            </a:extLst>
          </p:cNvPr>
          <p:cNvSpPr txBox="1"/>
          <p:nvPr/>
        </p:nvSpPr>
        <p:spPr>
          <a:xfrm>
            <a:off x="9651889" y="4765708"/>
            <a:ext cx="2267031" cy="369332"/>
          </a:xfrm>
          <a:prstGeom prst="rect">
            <a:avLst/>
          </a:prstGeom>
          <a:noFill/>
        </p:spPr>
        <p:txBody>
          <a:bodyPr wrap="none" rtlCol="0">
            <a:spAutoFit/>
          </a:bodyPr>
          <a:lstStyle/>
          <a:p>
            <a:r>
              <a:rPr lang="en-GB" dirty="0">
                <a:latin typeface="New r"/>
              </a:rPr>
              <a:t>Ability to take charge  </a:t>
            </a:r>
          </a:p>
        </p:txBody>
      </p:sp>
      <p:sp>
        <p:nvSpPr>
          <p:cNvPr id="24" name="TextBox 23">
            <a:extLst>
              <a:ext uri="{FF2B5EF4-FFF2-40B4-BE49-F238E27FC236}">
                <a16:creationId xmlns:a16="http://schemas.microsoft.com/office/drawing/2014/main" id="{D12BBCC5-6EAC-4D64-9CF6-D8E76C61EEF0}"/>
              </a:ext>
            </a:extLst>
          </p:cNvPr>
          <p:cNvSpPr txBox="1"/>
          <p:nvPr/>
        </p:nvSpPr>
        <p:spPr>
          <a:xfrm>
            <a:off x="10674861" y="2802298"/>
            <a:ext cx="1351909" cy="369332"/>
          </a:xfrm>
          <a:prstGeom prst="rect">
            <a:avLst/>
          </a:prstGeom>
          <a:noFill/>
        </p:spPr>
        <p:txBody>
          <a:bodyPr wrap="none" rtlCol="0">
            <a:spAutoFit/>
          </a:bodyPr>
          <a:lstStyle/>
          <a:p>
            <a:r>
              <a:rPr lang="en-GB" dirty="0">
                <a:latin typeface="New r"/>
              </a:rPr>
              <a:t>Confidence  </a:t>
            </a:r>
          </a:p>
        </p:txBody>
      </p:sp>
      <p:sp>
        <p:nvSpPr>
          <p:cNvPr id="25" name="TextBox 24">
            <a:extLst>
              <a:ext uri="{FF2B5EF4-FFF2-40B4-BE49-F238E27FC236}">
                <a16:creationId xmlns:a16="http://schemas.microsoft.com/office/drawing/2014/main" id="{DE8D2955-5A10-440B-9D8A-72DB51E0AF4B}"/>
              </a:ext>
            </a:extLst>
          </p:cNvPr>
          <p:cNvSpPr txBox="1"/>
          <p:nvPr/>
        </p:nvSpPr>
        <p:spPr>
          <a:xfrm>
            <a:off x="1625491" y="2295868"/>
            <a:ext cx="2002087" cy="369332"/>
          </a:xfrm>
          <a:prstGeom prst="rect">
            <a:avLst/>
          </a:prstGeom>
          <a:noFill/>
        </p:spPr>
        <p:txBody>
          <a:bodyPr wrap="none" rtlCol="0">
            <a:spAutoFit/>
          </a:bodyPr>
          <a:lstStyle/>
          <a:p>
            <a:r>
              <a:rPr lang="en-GB" dirty="0">
                <a:latin typeface="New r"/>
              </a:rPr>
              <a:t>Confidence to lead </a:t>
            </a:r>
          </a:p>
        </p:txBody>
      </p:sp>
      <p:sp>
        <p:nvSpPr>
          <p:cNvPr id="26" name="TextBox 25">
            <a:extLst>
              <a:ext uri="{FF2B5EF4-FFF2-40B4-BE49-F238E27FC236}">
                <a16:creationId xmlns:a16="http://schemas.microsoft.com/office/drawing/2014/main" id="{6EA3952C-C895-4F73-82FE-54179CCAC615}"/>
              </a:ext>
            </a:extLst>
          </p:cNvPr>
          <p:cNvSpPr txBox="1"/>
          <p:nvPr/>
        </p:nvSpPr>
        <p:spPr>
          <a:xfrm>
            <a:off x="6687232" y="5064316"/>
            <a:ext cx="1894429" cy="369332"/>
          </a:xfrm>
          <a:prstGeom prst="rect">
            <a:avLst/>
          </a:prstGeom>
          <a:noFill/>
        </p:spPr>
        <p:txBody>
          <a:bodyPr wrap="none" rtlCol="0">
            <a:spAutoFit/>
          </a:bodyPr>
          <a:lstStyle/>
          <a:p>
            <a:r>
              <a:rPr lang="en-GB" dirty="0">
                <a:latin typeface="New r"/>
              </a:rPr>
              <a:t>Academic Writing </a:t>
            </a:r>
          </a:p>
        </p:txBody>
      </p:sp>
      <p:sp>
        <p:nvSpPr>
          <p:cNvPr id="27" name="TextBox 26">
            <a:extLst>
              <a:ext uri="{FF2B5EF4-FFF2-40B4-BE49-F238E27FC236}">
                <a16:creationId xmlns:a16="http://schemas.microsoft.com/office/drawing/2014/main" id="{CA4D45BD-C704-4C0F-8B36-F260E267A4DC}"/>
              </a:ext>
            </a:extLst>
          </p:cNvPr>
          <p:cNvSpPr txBox="1"/>
          <p:nvPr/>
        </p:nvSpPr>
        <p:spPr>
          <a:xfrm>
            <a:off x="8093994" y="2849284"/>
            <a:ext cx="1954831" cy="369332"/>
          </a:xfrm>
          <a:prstGeom prst="rect">
            <a:avLst/>
          </a:prstGeom>
          <a:noFill/>
        </p:spPr>
        <p:txBody>
          <a:bodyPr wrap="none" rtlCol="0">
            <a:spAutoFit/>
          </a:bodyPr>
          <a:lstStyle/>
          <a:p>
            <a:r>
              <a:rPr lang="en-GB" dirty="0">
                <a:latin typeface="New r"/>
              </a:rPr>
              <a:t>Academic Reading </a:t>
            </a:r>
          </a:p>
        </p:txBody>
      </p:sp>
      <p:sp>
        <p:nvSpPr>
          <p:cNvPr id="28" name="TextBox 27">
            <a:extLst>
              <a:ext uri="{FF2B5EF4-FFF2-40B4-BE49-F238E27FC236}">
                <a16:creationId xmlns:a16="http://schemas.microsoft.com/office/drawing/2014/main" id="{6C45347A-74BF-4D3E-918F-045A78C8881A}"/>
              </a:ext>
            </a:extLst>
          </p:cNvPr>
          <p:cNvSpPr txBox="1"/>
          <p:nvPr/>
        </p:nvSpPr>
        <p:spPr>
          <a:xfrm>
            <a:off x="10360673" y="2012970"/>
            <a:ext cx="990143" cy="369332"/>
          </a:xfrm>
          <a:prstGeom prst="rect">
            <a:avLst/>
          </a:prstGeom>
          <a:noFill/>
        </p:spPr>
        <p:txBody>
          <a:bodyPr wrap="none" rtlCol="0">
            <a:spAutoFit/>
          </a:bodyPr>
          <a:lstStyle/>
          <a:p>
            <a:r>
              <a:rPr lang="en-GB" dirty="0">
                <a:latin typeface="New r"/>
              </a:rPr>
              <a:t>Reading </a:t>
            </a:r>
          </a:p>
        </p:txBody>
      </p:sp>
      <p:sp>
        <p:nvSpPr>
          <p:cNvPr id="29" name="TextBox 28">
            <a:extLst>
              <a:ext uri="{FF2B5EF4-FFF2-40B4-BE49-F238E27FC236}">
                <a16:creationId xmlns:a16="http://schemas.microsoft.com/office/drawing/2014/main" id="{D63B06BB-0C28-4475-9E67-6528E2B1FD76}"/>
              </a:ext>
            </a:extLst>
          </p:cNvPr>
          <p:cNvSpPr txBox="1"/>
          <p:nvPr/>
        </p:nvSpPr>
        <p:spPr>
          <a:xfrm>
            <a:off x="1966466" y="42292"/>
            <a:ext cx="5415906" cy="369332"/>
          </a:xfrm>
          <a:prstGeom prst="rect">
            <a:avLst/>
          </a:prstGeom>
          <a:noFill/>
        </p:spPr>
        <p:txBody>
          <a:bodyPr wrap="none" rtlCol="0">
            <a:spAutoFit/>
          </a:bodyPr>
          <a:lstStyle/>
          <a:p>
            <a:r>
              <a:rPr lang="en-GB" dirty="0">
                <a:latin typeface="New r"/>
              </a:rPr>
              <a:t>Writing in academic text strategies and in greater detail </a:t>
            </a:r>
          </a:p>
        </p:txBody>
      </p:sp>
      <p:sp>
        <p:nvSpPr>
          <p:cNvPr id="30" name="TextBox 29">
            <a:extLst>
              <a:ext uri="{FF2B5EF4-FFF2-40B4-BE49-F238E27FC236}">
                <a16:creationId xmlns:a16="http://schemas.microsoft.com/office/drawing/2014/main" id="{5D72A3B4-F631-4AC8-B6A4-FEA47899A5C7}"/>
              </a:ext>
            </a:extLst>
          </p:cNvPr>
          <p:cNvSpPr txBox="1"/>
          <p:nvPr/>
        </p:nvSpPr>
        <p:spPr>
          <a:xfrm>
            <a:off x="3397780" y="2063557"/>
            <a:ext cx="2143407" cy="369332"/>
          </a:xfrm>
          <a:prstGeom prst="rect">
            <a:avLst/>
          </a:prstGeom>
          <a:noFill/>
        </p:spPr>
        <p:txBody>
          <a:bodyPr wrap="none" rtlCol="0">
            <a:spAutoFit/>
          </a:bodyPr>
          <a:lstStyle/>
          <a:p>
            <a:r>
              <a:rPr lang="en-GB" dirty="0">
                <a:latin typeface="New r"/>
              </a:rPr>
              <a:t>Academic disclosure </a:t>
            </a:r>
          </a:p>
        </p:txBody>
      </p:sp>
      <p:sp>
        <p:nvSpPr>
          <p:cNvPr id="31" name="TextBox 30">
            <a:extLst>
              <a:ext uri="{FF2B5EF4-FFF2-40B4-BE49-F238E27FC236}">
                <a16:creationId xmlns:a16="http://schemas.microsoft.com/office/drawing/2014/main" id="{8D0EF9C5-935A-494C-9752-80B52B17338A}"/>
              </a:ext>
            </a:extLst>
          </p:cNvPr>
          <p:cNvSpPr txBox="1"/>
          <p:nvPr/>
        </p:nvSpPr>
        <p:spPr>
          <a:xfrm>
            <a:off x="7865045" y="1175910"/>
            <a:ext cx="3830472" cy="369332"/>
          </a:xfrm>
          <a:prstGeom prst="rect">
            <a:avLst/>
          </a:prstGeom>
          <a:noFill/>
        </p:spPr>
        <p:txBody>
          <a:bodyPr wrap="none" rtlCol="0">
            <a:spAutoFit/>
          </a:bodyPr>
          <a:lstStyle/>
          <a:p>
            <a:r>
              <a:rPr lang="en-GB" dirty="0">
                <a:latin typeface="New r"/>
              </a:rPr>
              <a:t>Communication effectively at all levels </a:t>
            </a:r>
          </a:p>
        </p:txBody>
      </p:sp>
      <p:sp>
        <p:nvSpPr>
          <p:cNvPr id="32" name="TextBox 31">
            <a:extLst>
              <a:ext uri="{FF2B5EF4-FFF2-40B4-BE49-F238E27FC236}">
                <a16:creationId xmlns:a16="http://schemas.microsoft.com/office/drawing/2014/main" id="{DE8696CE-821C-4B6E-8E0D-47864D8F90A7}"/>
              </a:ext>
            </a:extLst>
          </p:cNvPr>
          <p:cNvSpPr txBox="1"/>
          <p:nvPr/>
        </p:nvSpPr>
        <p:spPr>
          <a:xfrm>
            <a:off x="8994512" y="766804"/>
            <a:ext cx="2920543" cy="369332"/>
          </a:xfrm>
          <a:prstGeom prst="rect">
            <a:avLst/>
          </a:prstGeom>
          <a:noFill/>
        </p:spPr>
        <p:txBody>
          <a:bodyPr wrap="none" rtlCol="0">
            <a:spAutoFit/>
          </a:bodyPr>
          <a:lstStyle/>
          <a:p>
            <a:r>
              <a:rPr lang="en-GB" dirty="0">
                <a:latin typeface="New r"/>
              </a:rPr>
              <a:t>Decisions and presentations  </a:t>
            </a:r>
          </a:p>
        </p:txBody>
      </p:sp>
      <p:sp>
        <p:nvSpPr>
          <p:cNvPr id="33" name="TextBox 32">
            <a:extLst>
              <a:ext uri="{FF2B5EF4-FFF2-40B4-BE49-F238E27FC236}">
                <a16:creationId xmlns:a16="http://schemas.microsoft.com/office/drawing/2014/main" id="{4ED95CEC-F6CD-4E34-8254-AAB6D7B34887}"/>
              </a:ext>
            </a:extLst>
          </p:cNvPr>
          <p:cNvSpPr txBox="1"/>
          <p:nvPr/>
        </p:nvSpPr>
        <p:spPr>
          <a:xfrm>
            <a:off x="9731996" y="5497424"/>
            <a:ext cx="1948739" cy="369332"/>
          </a:xfrm>
          <a:prstGeom prst="rect">
            <a:avLst/>
          </a:prstGeom>
          <a:noFill/>
        </p:spPr>
        <p:txBody>
          <a:bodyPr wrap="none" rtlCol="0">
            <a:spAutoFit/>
          </a:bodyPr>
          <a:lstStyle/>
          <a:p>
            <a:r>
              <a:rPr lang="en-GB" dirty="0">
                <a:latin typeface="New r"/>
              </a:rPr>
              <a:t>Time management</a:t>
            </a:r>
          </a:p>
        </p:txBody>
      </p:sp>
      <p:sp>
        <p:nvSpPr>
          <p:cNvPr id="34" name="TextBox 33">
            <a:extLst>
              <a:ext uri="{FF2B5EF4-FFF2-40B4-BE49-F238E27FC236}">
                <a16:creationId xmlns:a16="http://schemas.microsoft.com/office/drawing/2014/main" id="{62F170DD-8D11-4504-AC88-BFE9AF2DC771}"/>
              </a:ext>
            </a:extLst>
          </p:cNvPr>
          <p:cNvSpPr txBox="1"/>
          <p:nvPr/>
        </p:nvSpPr>
        <p:spPr>
          <a:xfrm>
            <a:off x="2626535" y="3354892"/>
            <a:ext cx="2731645" cy="646331"/>
          </a:xfrm>
          <a:prstGeom prst="rect">
            <a:avLst/>
          </a:prstGeom>
          <a:noFill/>
        </p:spPr>
        <p:txBody>
          <a:bodyPr wrap="none" rtlCol="0">
            <a:spAutoFit/>
          </a:bodyPr>
          <a:lstStyle/>
          <a:p>
            <a:r>
              <a:rPr lang="en-GB" dirty="0">
                <a:latin typeface="New r"/>
              </a:rPr>
              <a:t>Organising yourself, others </a:t>
            </a:r>
          </a:p>
          <a:p>
            <a:r>
              <a:rPr lang="en-GB" dirty="0">
                <a:latin typeface="New r"/>
              </a:rPr>
              <a:t>and activities </a:t>
            </a:r>
          </a:p>
        </p:txBody>
      </p:sp>
      <p:sp>
        <p:nvSpPr>
          <p:cNvPr id="35" name="TextBox 34">
            <a:extLst>
              <a:ext uri="{FF2B5EF4-FFF2-40B4-BE49-F238E27FC236}">
                <a16:creationId xmlns:a16="http://schemas.microsoft.com/office/drawing/2014/main" id="{F54ACEDD-077D-471F-BA21-8B6EFBAD51A5}"/>
              </a:ext>
            </a:extLst>
          </p:cNvPr>
          <p:cNvSpPr txBox="1"/>
          <p:nvPr/>
        </p:nvSpPr>
        <p:spPr>
          <a:xfrm>
            <a:off x="4483759" y="667894"/>
            <a:ext cx="1944956" cy="369332"/>
          </a:xfrm>
          <a:prstGeom prst="rect">
            <a:avLst/>
          </a:prstGeom>
          <a:noFill/>
        </p:spPr>
        <p:txBody>
          <a:bodyPr wrap="none" rtlCol="0">
            <a:spAutoFit/>
          </a:bodyPr>
          <a:lstStyle/>
          <a:p>
            <a:r>
              <a:rPr lang="en-GB" dirty="0">
                <a:latin typeface="New r"/>
              </a:rPr>
              <a:t>Structured writing </a:t>
            </a:r>
          </a:p>
        </p:txBody>
      </p:sp>
      <p:sp>
        <p:nvSpPr>
          <p:cNvPr id="36" name="TextBox 35">
            <a:extLst>
              <a:ext uri="{FF2B5EF4-FFF2-40B4-BE49-F238E27FC236}">
                <a16:creationId xmlns:a16="http://schemas.microsoft.com/office/drawing/2014/main" id="{2EE3D202-2089-4AC9-BB55-99201E2E9258}"/>
              </a:ext>
            </a:extLst>
          </p:cNvPr>
          <p:cNvSpPr txBox="1"/>
          <p:nvPr/>
        </p:nvSpPr>
        <p:spPr>
          <a:xfrm>
            <a:off x="7091034" y="329173"/>
            <a:ext cx="3403752" cy="369332"/>
          </a:xfrm>
          <a:prstGeom prst="rect">
            <a:avLst/>
          </a:prstGeom>
          <a:noFill/>
        </p:spPr>
        <p:txBody>
          <a:bodyPr wrap="none" rtlCol="0">
            <a:spAutoFit/>
          </a:bodyPr>
          <a:lstStyle/>
          <a:p>
            <a:r>
              <a:rPr lang="en-GB" dirty="0">
                <a:latin typeface="New r"/>
              </a:rPr>
              <a:t>Understanding and empathy skills </a:t>
            </a:r>
          </a:p>
        </p:txBody>
      </p:sp>
      <p:sp>
        <p:nvSpPr>
          <p:cNvPr id="37" name="TextBox 36">
            <a:extLst>
              <a:ext uri="{FF2B5EF4-FFF2-40B4-BE49-F238E27FC236}">
                <a16:creationId xmlns:a16="http://schemas.microsoft.com/office/drawing/2014/main" id="{B4DF61C2-619D-4E95-A9F1-5071EDE8D560}"/>
              </a:ext>
            </a:extLst>
          </p:cNvPr>
          <p:cNvSpPr txBox="1"/>
          <p:nvPr/>
        </p:nvSpPr>
        <p:spPr>
          <a:xfrm>
            <a:off x="8199643" y="3493392"/>
            <a:ext cx="4082080" cy="369332"/>
          </a:xfrm>
          <a:prstGeom prst="rect">
            <a:avLst/>
          </a:prstGeom>
          <a:noFill/>
        </p:spPr>
        <p:txBody>
          <a:bodyPr wrap="none" rtlCol="0">
            <a:spAutoFit/>
          </a:bodyPr>
          <a:lstStyle/>
          <a:p>
            <a:r>
              <a:rPr lang="en-GB" dirty="0">
                <a:latin typeface="New r"/>
              </a:rPr>
              <a:t>Understanding and responding critically </a:t>
            </a:r>
          </a:p>
        </p:txBody>
      </p:sp>
      <p:sp>
        <p:nvSpPr>
          <p:cNvPr id="38" name="TextBox 37">
            <a:extLst>
              <a:ext uri="{FF2B5EF4-FFF2-40B4-BE49-F238E27FC236}">
                <a16:creationId xmlns:a16="http://schemas.microsoft.com/office/drawing/2014/main" id="{C9063C90-5E09-4BEB-BFF1-2249C7941D85}"/>
              </a:ext>
            </a:extLst>
          </p:cNvPr>
          <p:cNvSpPr txBox="1"/>
          <p:nvPr/>
        </p:nvSpPr>
        <p:spPr>
          <a:xfrm>
            <a:off x="4085407" y="4889439"/>
            <a:ext cx="1581459" cy="369332"/>
          </a:xfrm>
          <a:prstGeom prst="rect">
            <a:avLst/>
          </a:prstGeom>
          <a:noFill/>
        </p:spPr>
        <p:txBody>
          <a:bodyPr wrap="none" rtlCol="0">
            <a:spAutoFit/>
          </a:bodyPr>
          <a:lstStyle/>
          <a:p>
            <a:r>
              <a:rPr lang="en-GB" dirty="0">
                <a:latin typeface="New r"/>
              </a:rPr>
              <a:t>Research skills </a:t>
            </a:r>
          </a:p>
        </p:txBody>
      </p:sp>
      <p:cxnSp>
        <p:nvCxnSpPr>
          <p:cNvPr id="7" name="Straight Arrow Connector 6">
            <a:extLst>
              <a:ext uri="{FF2B5EF4-FFF2-40B4-BE49-F238E27FC236}">
                <a16:creationId xmlns:a16="http://schemas.microsoft.com/office/drawing/2014/main" id="{9065655D-7B4C-45C8-AEE6-6435DFF57A78}"/>
              </a:ext>
            </a:extLst>
          </p:cNvPr>
          <p:cNvCxnSpPr>
            <a:cxnSpLocks/>
          </p:cNvCxnSpPr>
          <p:nvPr/>
        </p:nvCxnSpPr>
        <p:spPr>
          <a:xfrm>
            <a:off x="6275930" y="3769451"/>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14DFBA11-0B84-49AB-AC27-71402F6CB887}"/>
              </a:ext>
            </a:extLst>
          </p:cNvPr>
          <p:cNvCxnSpPr>
            <a:cxnSpLocks/>
          </p:cNvCxnSpPr>
          <p:nvPr/>
        </p:nvCxnSpPr>
        <p:spPr>
          <a:xfrm flipV="1">
            <a:off x="7458076" y="832214"/>
            <a:ext cx="176370" cy="103211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39436E54-B92A-4945-857F-7B9E80839150}"/>
              </a:ext>
            </a:extLst>
          </p:cNvPr>
          <p:cNvCxnSpPr>
            <a:cxnSpLocks/>
          </p:cNvCxnSpPr>
          <p:nvPr/>
        </p:nvCxnSpPr>
        <p:spPr>
          <a:xfrm>
            <a:off x="8994512" y="2063557"/>
            <a:ext cx="1417367" cy="13187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E3D42C07-EBF3-49D9-A217-937F0A3BD2C7}"/>
              </a:ext>
            </a:extLst>
          </p:cNvPr>
          <p:cNvCxnSpPr>
            <a:cxnSpLocks/>
            <a:endCxn id="18" idx="1"/>
          </p:cNvCxnSpPr>
          <p:nvPr/>
        </p:nvCxnSpPr>
        <p:spPr>
          <a:xfrm flipV="1">
            <a:off x="7734354" y="2345631"/>
            <a:ext cx="554046" cy="3381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AA7C8BBA-8CB5-4A05-9F57-91DB9FFAF4E7}"/>
              </a:ext>
            </a:extLst>
          </p:cNvPr>
          <p:cNvCxnSpPr>
            <a:cxnSpLocks/>
          </p:cNvCxnSpPr>
          <p:nvPr/>
        </p:nvCxnSpPr>
        <p:spPr>
          <a:xfrm flipV="1">
            <a:off x="10179171" y="302218"/>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9E66B584-B403-4F0B-93E6-2E96FE5DBBB7}"/>
              </a:ext>
            </a:extLst>
          </p:cNvPr>
          <p:cNvCxnSpPr>
            <a:cxnSpLocks/>
            <a:endCxn id="17" idx="1"/>
          </p:cNvCxnSpPr>
          <p:nvPr/>
        </p:nvCxnSpPr>
        <p:spPr>
          <a:xfrm flipV="1">
            <a:off x="7503303" y="1767768"/>
            <a:ext cx="674491" cy="46529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75B4CB0C-7348-4BF7-8A86-28F754495869}"/>
              </a:ext>
            </a:extLst>
          </p:cNvPr>
          <p:cNvCxnSpPr>
            <a:cxnSpLocks/>
          </p:cNvCxnSpPr>
          <p:nvPr/>
        </p:nvCxnSpPr>
        <p:spPr>
          <a:xfrm>
            <a:off x="7355693" y="3478150"/>
            <a:ext cx="688311" cy="6183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86ADEBED-66B8-46E1-AD41-D9AC94BA85E2}"/>
              </a:ext>
            </a:extLst>
          </p:cNvPr>
          <p:cNvCxnSpPr>
            <a:cxnSpLocks/>
            <a:endCxn id="19" idx="2"/>
          </p:cNvCxnSpPr>
          <p:nvPr/>
        </p:nvCxnSpPr>
        <p:spPr>
          <a:xfrm flipV="1">
            <a:off x="6814386" y="1591224"/>
            <a:ext cx="0" cy="4328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F383846A-2953-4E54-A2E9-4A710E1C7394}"/>
              </a:ext>
            </a:extLst>
          </p:cNvPr>
          <p:cNvCxnSpPr>
            <a:cxnSpLocks/>
          </p:cNvCxnSpPr>
          <p:nvPr/>
        </p:nvCxnSpPr>
        <p:spPr>
          <a:xfrm>
            <a:off x="7667540" y="3161708"/>
            <a:ext cx="532103" cy="39201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C01EA463-1426-4AE7-A235-8D2FDE2B5146}"/>
              </a:ext>
            </a:extLst>
          </p:cNvPr>
          <p:cNvCxnSpPr>
            <a:cxnSpLocks/>
            <a:endCxn id="27" idx="1"/>
          </p:cNvCxnSpPr>
          <p:nvPr/>
        </p:nvCxnSpPr>
        <p:spPr>
          <a:xfrm>
            <a:off x="7796008" y="2883979"/>
            <a:ext cx="297986" cy="14997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C26ED7C-5B36-4361-B8D0-9DEED025C4C8}"/>
              </a:ext>
            </a:extLst>
          </p:cNvPr>
          <p:cNvCxnSpPr>
            <a:cxnSpLocks/>
          </p:cNvCxnSpPr>
          <p:nvPr/>
        </p:nvCxnSpPr>
        <p:spPr>
          <a:xfrm flipV="1">
            <a:off x="6780372" y="403893"/>
            <a:ext cx="0" cy="3973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5FEDD6F1-00C3-4477-8771-E9628D6B18F8}"/>
              </a:ext>
            </a:extLst>
          </p:cNvPr>
          <p:cNvCxnSpPr>
            <a:cxnSpLocks/>
          </p:cNvCxnSpPr>
          <p:nvPr/>
        </p:nvCxnSpPr>
        <p:spPr>
          <a:xfrm flipH="1" flipV="1">
            <a:off x="5866052" y="1962160"/>
            <a:ext cx="211196" cy="24452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808202AC-34ED-4561-A7F4-DD89ADC24715}"/>
              </a:ext>
            </a:extLst>
          </p:cNvPr>
          <p:cNvCxnSpPr>
            <a:cxnSpLocks/>
          </p:cNvCxnSpPr>
          <p:nvPr/>
        </p:nvCxnSpPr>
        <p:spPr>
          <a:xfrm flipH="1" flipV="1">
            <a:off x="5289996" y="2418124"/>
            <a:ext cx="282601" cy="16378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4AB634E0-0502-48BE-A52D-1D636C0EF0FE}"/>
              </a:ext>
            </a:extLst>
          </p:cNvPr>
          <p:cNvCxnSpPr>
            <a:cxnSpLocks/>
          </p:cNvCxnSpPr>
          <p:nvPr/>
        </p:nvCxnSpPr>
        <p:spPr>
          <a:xfrm flipH="1" flipV="1">
            <a:off x="3487379" y="2530297"/>
            <a:ext cx="1899821" cy="247605"/>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DC7BB2EE-03FB-4972-A387-2F221F221593}"/>
              </a:ext>
            </a:extLst>
          </p:cNvPr>
          <p:cNvCxnSpPr>
            <a:cxnSpLocks/>
          </p:cNvCxnSpPr>
          <p:nvPr/>
        </p:nvCxnSpPr>
        <p:spPr>
          <a:xfrm flipH="1">
            <a:off x="4978149" y="3033950"/>
            <a:ext cx="463305" cy="67717"/>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E1391CA2-75E2-42B1-9A46-C3994FBE939E}"/>
              </a:ext>
            </a:extLst>
          </p:cNvPr>
          <p:cNvCxnSpPr>
            <a:cxnSpLocks/>
          </p:cNvCxnSpPr>
          <p:nvPr/>
        </p:nvCxnSpPr>
        <p:spPr>
          <a:xfrm flipH="1">
            <a:off x="5057683" y="3429000"/>
            <a:ext cx="512558" cy="35833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4DCFD6B0-53ED-4A04-B866-B9F7D477210C}"/>
              </a:ext>
            </a:extLst>
          </p:cNvPr>
          <p:cNvCxnSpPr>
            <a:cxnSpLocks/>
          </p:cNvCxnSpPr>
          <p:nvPr/>
        </p:nvCxnSpPr>
        <p:spPr>
          <a:xfrm flipV="1">
            <a:off x="7618259" y="1385922"/>
            <a:ext cx="315918" cy="259479"/>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D5FF9DAD-5BB8-4785-90CE-5A6848197E1A}"/>
              </a:ext>
            </a:extLst>
          </p:cNvPr>
          <p:cNvCxnSpPr>
            <a:cxnSpLocks/>
          </p:cNvCxnSpPr>
          <p:nvPr/>
        </p:nvCxnSpPr>
        <p:spPr>
          <a:xfrm>
            <a:off x="8994512" y="2777902"/>
            <a:ext cx="1711853" cy="1810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0152C66-7370-437D-8B43-1CCA5E86FBFB}"/>
              </a:ext>
            </a:extLst>
          </p:cNvPr>
          <p:cNvCxnSpPr>
            <a:cxnSpLocks/>
          </p:cNvCxnSpPr>
          <p:nvPr/>
        </p:nvCxnSpPr>
        <p:spPr>
          <a:xfrm flipH="1" flipV="1">
            <a:off x="5776144" y="1053174"/>
            <a:ext cx="589267" cy="103690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A218B878-1FB1-4820-857B-60846ADE16E1}"/>
              </a:ext>
            </a:extLst>
          </p:cNvPr>
          <p:cNvCxnSpPr>
            <a:cxnSpLocks/>
          </p:cNvCxnSpPr>
          <p:nvPr/>
        </p:nvCxnSpPr>
        <p:spPr>
          <a:xfrm flipV="1">
            <a:off x="8727264" y="1102525"/>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43566193-2130-4A3C-A917-6BFECBC98F97}"/>
              </a:ext>
            </a:extLst>
          </p:cNvPr>
          <p:cNvCxnSpPr>
            <a:cxnSpLocks/>
            <a:stCxn id="2" idx="2"/>
            <a:endCxn id="9" idx="3"/>
          </p:cNvCxnSpPr>
          <p:nvPr/>
        </p:nvCxnSpPr>
        <p:spPr>
          <a:xfrm flipH="1" flipV="1">
            <a:off x="3412788" y="2841912"/>
            <a:ext cx="1976304" cy="5664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65690E68-E33D-46F7-B2C0-24291C14A165}"/>
              </a:ext>
            </a:extLst>
          </p:cNvPr>
          <p:cNvCxnSpPr>
            <a:cxnSpLocks/>
          </p:cNvCxnSpPr>
          <p:nvPr/>
        </p:nvCxnSpPr>
        <p:spPr>
          <a:xfrm flipH="1">
            <a:off x="5142617" y="3581400"/>
            <a:ext cx="580024" cy="546177"/>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7E894E45-A79A-4DD2-A006-24C12917DEC0}"/>
              </a:ext>
            </a:extLst>
          </p:cNvPr>
          <p:cNvCxnSpPr>
            <a:cxnSpLocks/>
          </p:cNvCxnSpPr>
          <p:nvPr/>
        </p:nvCxnSpPr>
        <p:spPr>
          <a:xfrm flipH="1">
            <a:off x="5126925" y="3651657"/>
            <a:ext cx="804464" cy="130829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28D0F65F-A32A-4462-9395-1B8892B577C0}"/>
              </a:ext>
            </a:extLst>
          </p:cNvPr>
          <p:cNvCxnSpPr>
            <a:cxnSpLocks/>
          </p:cNvCxnSpPr>
          <p:nvPr/>
        </p:nvCxnSpPr>
        <p:spPr>
          <a:xfrm>
            <a:off x="7520445" y="4697002"/>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088720A9-35EC-4A91-8DD4-F45D36D105F7}"/>
              </a:ext>
            </a:extLst>
          </p:cNvPr>
          <p:cNvCxnSpPr>
            <a:cxnSpLocks/>
          </p:cNvCxnSpPr>
          <p:nvPr/>
        </p:nvCxnSpPr>
        <p:spPr>
          <a:xfrm>
            <a:off x="6135857" y="5497424"/>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BC003FF6-3B58-471B-AEE2-8FBD09161872}"/>
              </a:ext>
            </a:extLst>
          </p:cNvPr>
          <p:cNvCxnSpPr>
            <a:cxnSpLocks/>
          </p:cNvCxnSpPr>
          <p:nvPr/>
        </p:nvCxnSpPr>
        <p:spPr>
          <a:xfrm>
            <a:off x="8768113" y="5030473"/>
            <a:ext cx="688311" cy="6183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424730A4-5BC9-410D-B8CB-21B3AAA0FBD9}"/>
              </a:ext>
            </a:extLst>
          </p:cNvPr>
          <p:cNvCxnSpPr>
            <a:cxnSpLocks/>
          </p:cNvCxnSpPr>
          <p:nvPr/>
        </p:nvCxnSpPr>
        <p:spPr>
          <a:xfrm flipV="1">
            <a:off x="9204037" y="4973202"/>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1DF6C218-C121-4AA9-A8CF-725AA7FFF76A}"/>
              </a:ext>
            </a:extLst>
          </p:cNvPr>
          <p:cNvCxnSpPr>
            <a:cxnSpLocks/>
          </p:cNvCxnSpPr>
          <p:nvPr/>
        </p:nvCxnSpPr>
        <p:spPr>
          <a:xfrm flipV="1">
            <a:off x="8084649" y="4601815"/>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91" name="Straight Arrow Connector 90">
            <a:extLst>
              <a:ext uri="{FF2B5EF4-FFF2-40B4-BE49-F238E27FC236}">
                <a16:creationId xmlns:a16="http://schemas.microsoft.com/office/drawing/2014/main" id="{CE4CC1DF-744B-40E1-BE65-04B2AA00D21C}"/>
              </a:ext>
            </a:extLst>
          </p:cNvPr>
          <p:cNvCxnSpPr>
            <a:cxnSpLocks/>
            <a:endCxn id="21" idx="3"/>
          </p:cNvCxnSpPr>
          <p:nvPr/>
        </p:nvCxnSpPr>
        <p:spPr>
          <a:xfrm flipH="1" flipV="1">
            <a:off x="4412100" y="1179028"/>
            <a:ext cx="1158142" cy="29108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5CDE1945-93A4-4E45-A7D7-A99F3D39F218}"/>
              </a:ext>
            </a:extLst>
          </p:cNvPr>
          <p:cNvSpPr txBox="1"/>
          <p:nvPr/>
        </p:nvSpPr>
        <p:spPr>
          <a:xfrm>
            <a:off x="4411015" y="5352485"/>
            <a:ext cx="1256883" cy="369332"/>
          </a:xfrm>
          <a:prstGeom prst="rect">
            <a:avLst/>
          </a:prstGeom>
          <a:noFill/>
        </p:spPr>
        <p:txBody>
          <a:bodyPr wrap="none" rtlCol="0">
            <a:spAutoFit/>
          </a:bodyPr>
          <a:lstStyle/>
          <a:p>
            <a:r>
              <a:rPr lang="en-GB" dirty="0">
                <a:latin typeface="New r"/>
              </a:rPr>
              <a:t>Self believe</a:t>
            </a:r>
          </a:p>
        </p:txBody>
      </p:sp>
      <p:cxnSp>
        <p:nvCxnSpPr>
          <p:cNvPr id="94" name="Straight Arrow Connector 93">
            <a:extLst>
              <a:ext uri="{FF2B5EF4-FFF2-40B4-BE49-F238E27FC236}">
                <a16:creationId xmlns:a16="http://schemas.microsoft.com/office/drawing/2014/main" id="{0119BD76-C63C-464F-AA1C-04F1F275AB48}"/>
              </a:ext>
            </a:extLst>
          </p:cNvPr>
          <p:cNvCxnSpPr>
            <a:cxnSpLocks/>
          </p:cNvCxnSpPr>
          <p:nvPr/>
        </p:nvCxnSpPr>
        <p:spPr>
          <a:xfrm flipH="1">
            <a:off x="5631318" y="4795725"/>
            <a:ext cx="365101" cy="65484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985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3</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a:ln>
            <a:noFill/>
          </a:ln>
        </p:spPr>
        <p:txBody>
          <a:bodyPr wrap="square" lIns="91440" tIns="45720" rIns="91440" bIns="45720">
            <a:spAutoFit/>
          </a:bodyPr>
          <a:lstStyle/>
          <a:p>
            <a:pPr algn="ctr"/>
            <a:r>
              <a:rPr lang="en-US" sz="3200" dirty="0">
                <a:ln w="0"/>
                <a:solidFill>
                  <a:schemeClr val="accent1">
                    <a:lumMod val="75000"/>
                  </a:schemeClr>
                </a:solidFill>
                <a:effectLst>
                  <a:outerShdw blurRad="38100" dist="25400" dir="5400000" algn="ctr" rotWithShape="0">
                    <a:srgbClr val="6E747A">
                      <a:alpha val="43000"/>
                    </a:srgbClr>
                  </a:outerShdw>
                </a:effectLst>
              </a:rPr>
              <a:t>Study</a:t>
            </a:r>
            <a:endParaRPr lang="en-US" sz="3200" b="0" cap="none" spc="0" dirty="0">
              <a:ln w="0"/>
              <a:solidFill>
                <a:schemeClr val="accent1">
                  <a:lumMod val="75000"/>
                </a:schemeClr>
              </a:solidFill>
              <a:effectLst>
                <a:outerShdw blurRad="38100" dist="25400" dir="5400000" algn="ctr" rotWithShape="0">
                  <a:srgbClr val="6E747A">
                    <a:alpha val="43000"/>
                  </a:srgbClr>
                </a:outerShdw>
              </a:effectLst>
            </a:endParaRPr>
          </a:p>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DB99464-7831-4F27-8472-8BDDF2CAD57B}"/>
              </a:ext>
            </a:extLst>
          </p:cNvPr>
          <p:cNvSpPr txBox="1"/>
          <p:nvPr/>
        </p:nvSpPr>
        <p:spPr>
          <a:xfrm>
            <a:off x="2860448" y="2058619"/>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8173845" y="4514074"/>
            <a:ext cx="2433358" cy="646331"/>
          </a:xfrm>
          <a:prstGeom prst="rect">
            <a:avLst/>
          </a:prstGeom>
          <a:noFill/>
        </p:spPr>
        <p:txBody>
          <a:bodyPr wrap="none" rtlCol="0">
            <a:spAutoFit/>
          </a:bodyPr>
          <a:lstStyle/>
          <a:p>
            <a:r>
              <a:rPr lang="en-GB" sz="3600" dirty="0">
                <a:solidFill>
                  <a:srgbClr val="0070C0"/>
                </a:solidFill>
                <a:latin typeface="New r"/>
              </a:rPr>
              <a:t>Self Believe </a:t>
            </a:r>
          </a:p>
        </p:txBody>
      </p:sp>
      <p:sp>
        <p:nvSpPr>
          <p:cNvPr id="16" name="TextBox 15">
            <a:extLst>
              <a:ext uri="{FF2B5EF4-FFF2-40B4-BE49-F238E27FC236}">
                <a16:creationId xmlns:a16="http://schemas.microsoft.com/office/drawing/2014/main" id="{D8D6400D-CE24-479D-9410-AB62AF13B13B}"/>
              </a:ext>
            </a:extLst>
          </p:cNvPr>
          <p:cNvSpPr txBox="1"/>
          <p:nvPr/>
        </p:nvSpPr>
        <p:spPr>
          <a:xfrm>
            <a:off x="4014520" y="239937"/>
            <a:ext cx="5484707" cy="646331"/>
          </a:xfrm>
          <a:prstGeom prst="rect">
            <a:avLst/>
          </a:prstGeom>
          <a:noFill/>
        </p:spPr>
        <p:txBody>
          <a:bodyPr wrap="none" rtlCol="0">
            <a:spAutoFit/>
          </a:bodyPr>
          <a:lstStyle/>
          <a:p>
            <a:r>
              <a:rPr lang="en-GB" sz="3600" dirty="0">
                <a:solidFill>
                  <a:schemeClr val="accent5">
                    <a:lumMod val="75000"/>
                  </a:schemeClr>
                </a:solidFill>
                <a:latin typeface="New r"/>
              </a:rPr>
              <a:t>Technology/ Computer Skills</a:t>
            </a:r>
          </a:p>
        </p:txBody>
      </p:sp>
      <p:sp>
        <p:nvSpPr>
          <p:cNvPr id="28" name="TextBox 27">
            <a:extLst>
              <a:ext uri="{FF2B5EF4-FFF2-40B4-BE49-F238E27FC236}">
                <a16:creationId xmlns:a16="http://schemas.microsoft.com/office/drawing/2014/main" id="{6C45347A-74BF-4D3E-918F-045A78C8881A}"/>
              </a:ext>
            </a:extLst>
          </p:cNvPr>
          <p:cNvSpPr txBox="1"/>
          <p:nvPr/>
        </p:nvSpPr>
        <p:spPr>
          <a:xfrm>
            <a:off x="3826085" y="4336397"/>
            <a:ext cx="1737848" cy="646331"/>
          </a:xfrm>
          <a:prstGeom prst="rect">
            <a:avLst/>
          </a:prstGeom>
          <a:noFill/>
        </p:spPr>
        <p:txBody>
          <a:bodyPr wrap="none" rtlCol="0">
            <a:spAutoFit/>
          </a:bodyPr>
          <a:lstStyle/>
          <a:p>
            <a:r>
              <a:rPr lang="en-GB" sz="3600" dirty="0">
                <a:solidFill>
                  <a:srgbClr val="00B050"/>
                </a:solidFill>
                <a:latin typeface="New r"/>
              </a:rPr>
              <a:t>Reading</a:t>
            </a:r>
            <a:r>
              <a:rPr lang="en-GB" dirty="0">
                <a:latin typeface="New r"/>
              </a:rPr>
              <a:t> </a:t>
            </a:r>
          </a:p>
        </p:txBody>
      </p:sp>
      <p:cxnSp>
        <p:nvCxnSpPr>
          <p:cNvPr id="39" name="Straight Arrow Connector 38">
            <a:extLst>
              <a:ext uri="{FF2B5EF4-FFF2-40B4-BE49-F238E27FC236}">
                <a16:creationId xmlns:a16="http://schemas.microsoft.com/office/drawing/2014/main" id="{273E519A-7D3E-4AD0-B034-2B0D91D5AE5D}"/>
              </a:ext>
            </a:extLst>
          </p:cNvPr>
          <p:cNvCxnSpPr>
            <a:cxnSpLocks/>
            <a:endCxn id="9" idx="3"/>
          </p:cNvCxnSpPr>
          <p:nvPr/>
        </p:nvCxnSpPr>
        <p:spPr>
          <a:xfrm flipH="1" flipV="1">
            <a:off x="4480700" y="2381785"/>
            <a:ext cx="1083234" cy="21416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616C4CD2-F77A-4BE8-9887-F2025391F7DA}"/>
              </a:ext>
            </a:extLst>
          </p:cNvPr>
          <p:cNvCxnSpPr>
            <a:cxnSpLocks/>
          </p:cNvCxnSpPr>
          <p:nvPr/>
        </p:nvCxnSpPr>
        <p:spPr>
          <a:xfrm flipH="1">
            <a:off x="5563933" y="3649636"/>
            <a:ext cx="718826" cy="8222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6C91E41-4AED-47DE-909F-E4403F3C1971}"/>
              </a:ext>
            </a:extLst>
          </p:cNvPr>
          <p:cNvCxnSpPr>
            <a:cxnSpLocks/>
          </p:cNvCxnSpPr>
          <p:nvPr/>
        </p:nvCxnSpPr>
        <p:spPr>
          <a:xfrm flipV="1">
            <a:off x="7757468" y="2595945"/>
            <a:ext cx="739987" cy="28285"/>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4411629-A885-4297-93D6-B00DDD247EE2}"/>
              </a:ext>
            </a:extLst>
          </p:cNvPr>
          <p:cNvCxnSpPr>
            <a:cxnSpLocks/>
          </p:cNvCxnSpPr>
          <p:nvPr/>
        </p:nvCxnSpPr>
        <p:spPr>
          <a:xfrm>
            <a:off x="7106194" y="3555203"/>
            <a:ext cx="1067651" cy="95887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D823BCAA-3F04-4D66-8FB4-F45C4FDF0DD1}"/>
              </a:ext>
            </a:extLst>
          </p:cNvPr>
          <p:cNvSpPr txBox="1"/>
          <p:nvPr/>
        </p:nvSpPr>
        <p:spPr>
          <a:xfrm>
            <a:off x="8647228" y="235876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cxnSp>
        <p:nvCxnSpPr>
          <p:cNvPr id="52" name="Straight Arrow Connector 51">
            <a:extLst>
              <a:ext uri="{FF2B5EF4-FFF2-40B4-BE49-F238E27FC236}">
                <a16:creationId xmlns:a16="http://schemas.microsoft.com/office/drawing/2014/main" id="{704A2FD3-37BB-4647-9516-8DE621D4AD0F}"/>
              </a:ext>
            </a:extLst>
          </p:cNvPr>
          <p:cNvCxnSpPr>
            <a:cxnSpLocks/>
          </p:cNvCxnSpPr>
          <p:nvPr/>
        </p:nvCxnSpPr>
        <p:spPr>
          <a:xfrm flipH="1" flipV="1">
            <a:off x="6756873" y="1047173"/>
            <a:ext cx="1" cy="99893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3459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4</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3130327" y="135718"/>
            <a:ext cx="365106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p:txBody>
      </p:sp>
      <p:sp>
        <p:nvSpPr>
          <p:cNvPr id="11" name="TextBox 10">
            <a:extLst>
              <a:ext uri="{FF2B5EF4-FFF2-40B4-BE49-F238E27FC236}">
                <a16:creationId xmlns:a16="http://schemas.microsoft.com/office/drawing/2014/main" id="{DDCFEF83-CD86-473A-BB47-989495FFF99D}"/>
              </a:ext>
            </a:extLst>
          </p:cNvPr>
          <p:cNvSpPr txBox="1"/>
          <p:nvPr/>
        </p:nvSpPr>
        <p:spPr>
          <a:xfrm>
            <a:off x="3126837" y="1192213"/>
            <a:ext cx="8664606" cy="1815882"/>
          </a:xfrm>
          <a:prstGeom prst="rect">
            <a:avLst/>
          </a:prstGeom>
          <a:noFill/>
        </p:spPr>
        <p:txBody>
          <a:bodyPr wrap="square" rtlCol="0">
            <a:spAutoFit/>
          </a:bodyPr>
          <a:lstStyle/>
          <a:p>
            <a:pPr algn="just"/>
            <a:r>
              <a:rPr lang="en-GB" sz="2800" dirty="0"/>
              <a:t>According to Cottrell (2019, p. 52 ). ‘you can develop skills from all kinds of experiences ;  </a:t>
            </a:r>
          </a:p>
          <a:p>
            <a:pPr algn="just"/>
            <a:r>
              <a:rPr lang="en-GB" sz="2800" dirty="0"/>
              <a:t>the trick is in being able to recognise these for your self and transfer them to new contexts’.</a:t>
            </a:r>
          </a:p>
        </p:txBody>
      </p:sp>
      <p:sp>
        <p:nvSpPr>
          <p:cNvPr id="8" name="TextBox 7">
            <a:extLst>
              <a:ext uri="{FF2B5EF4-FFF2-40B4-BE49-F238E27FC236}">
                <a16:creationId xmlns:a16="http://schemas.microsoft.com/office/drawing/2014/main" id="{FCDE121A-2019-491D-92F1-6EEA97341B8E}"/>
              </a:ext>
            </a:extLst>
          </p:cNvPr>
          <p:cNvSpPr txBox="1"/>
          <p:nvPr/>
        </p:nvSpPr>
        <p:spPr>
          <a:xfrm>
            <a:off x="4935984" y="3334988"/>
            <a:ext cx="6858949" cy="2677656"/>
          </a:xfrm>
          <a:prstGeom prst="rect">
            <a:avLst/>
          </a:prstGeom>
          <a:noFill/>
        </p:spPr>
        <p:txBody>
          <a:bodyPr wrap="square" rtlCol="0">
            <a:spAutoFit/>
          </a:bodyPr>
          <a:lstStyle/>
          <a:p>
            <a:pPr algn="just"/>
            <a:r>
              <a:rPr lang="en-GB" sz="2800" dirty="0"/>
              <a:t>Skills you need (2011-2020). ‘you need to practice and develop study skills. This will increase your awareness of how you study and you’ll become more confident. Once mastered, study skills will be beneficial throughout life’.</a:t>
            </a:r>
          </a:p>
        </p:txBody>
      </p:sp>
    </p:spTree>
    <p:extLst>
      <p:ext uri="{BB962C8B-B14F-4D97-AF65-F5344CB8AC3E}">
        <p14:creationId xmlns:p14="http://schemas.microsoft.com/office/powerpoint/2010/main" val="758984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5</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a:ln>
            <a:noFill/>
          </a:ln>
        </p:spPr>
        <p:txBody>
          <a:bodyPr wrap="square" lIns="91440" tIns="45720" rIns="91440" bIns="45720">
            <a:spAutoFit/>
          </a:bodyPr>
          <a:lstStyle/>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Study </a:t>
            </a:r>
          </a:p>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DB99464-7831-4F27-8472-8BDDF2CAD57B}"/>
              </a:ext>
            </a:extLst>
          </p:cNvPr>
          <p:cNvSpPr txBox="1"/>
          <p:nvPr/>
        </p:nvSpPr>
        <p:spPr>
          <a:xfrm>
            <a:off x="3044366" y="2292002"/>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1" name="TextBox 10">
            <a:extLst>
              <a:ext uri="{FF2B5EF4-FFF2-40B4-BE49-F238E27FC236}">
                <a16:creationId xmlns:a16="http://schemas.microsoft.com/office/drawing/2014/main" id="{3F77CB72-D6AC-415F-BF8C-267FFFB15604}"/>
              </a:ext>
            </a:extLst>
          </p:cNvPr>
          <p:cNvSpPr txBox="1"/>
          <p:nvPr/>
        </p:nvSpPr>
        <p:spPr>
          <a:xfrm>
            <a:off x="2190978" y="842005"/>
            <a:ext cx="1208344" cy="369332"/>
          </a:xfrm>
          <a:prstGeom prst="rect">
            <a:avLst/>
          </a:prstGeom>
          <a:noFill/>
        </p:spPr>
        <p:txBody>
          <a:bodyPr wrap="none" rtlCol="0">
            <a:spAutoFit/>
          </a:bodyPr>
          <a:lstStyle/>
          <a:p>
            <a:r>
              <a:rPr lang="en-GB" dirty="0">
                <a:latin typeface="New r"/>
              </a:rPr>
              <a:t>Refencing  </a:t>
            </a:r>
          </a:p>
        </p:txBody>
      </p:sp>
      <p:sp>
        <p:nvSpPr>
          <p:cNvPr id="12" name="TextBox 11">
            <a:extLst>
              <a:ext uri="{FF2B5EF4-FFF2-40B4-BE49-F238E27FC236}">
                <a16:creationId xmlns:a16="http://schemas.microsoft.com/office/drawing/2014/main" id="{F49A7A7E-A43C-44C4-B11A-EB2D18B33447}"/>
              </a:ext>
            </a:extLst>
          </p:cNvPr>
          <p:cNvSpPr txBox="1"/>
          <p:nvPr/>
        </p:nvSpPr>
        <p:spPr>
          <a:xfrm>
            <a:off x="8562205" y="4064210"/>
            <a:ext cx="1269194" cy="369332"/>
          </a:xfrm>
          <a:prstGeom prst="rect">
            <a:avLst/>
          </a:prstGeom>
          <a:noFill/>
        </p:spPr>
        <p:txBody>
          <a:bodyPr wrap="none" rtlCol="0">
            <a:spAutoFit/>
          </a:bodyPr>
          <a:lstStyle/>
          <a:p>
            <a:r>
              <a:rPr lang="en-GB" dirty="0">
                <a:latin typeface="New r"/>
              </a:rPr>
              <a:t>Motivation </a:t>
            </a:r>
          </a:p>
        </p:txBody>
      </p:sp>
      <p:sp>
        <p:nvSpPr>
          <p:cNvPr id="13" name="TextBox 12">
            <a:extLst>
              <a:ext uri="{FF2B5EF4-FFF2-40B4-BE49-F238E27FC236}">
                <a16:creationId xmlns:a16="http://schemas.microsoft.com/office/drawing/2014/main" id="{753B65C5-130C-49E8-A1AD-DDBE49AD9B27}"/>
              </a:ext>
            </a:extLst>
          </p:cNvPr>
          <p:cNvSpPr txBox="1"/>
          <p:nvPr/>
        </p:nvSpPr>
        <p:spPr>
          <a:xfrm>
            <a:off x="10783491" y="1928683"/>
            <a:ext cx="1111202" cy="369332"/>
          </a:xfrm>
          <a:prstGeom prst="rect">
            <a:avLst/>
          </a:prstGeom>
          <a:noFill/>
        </p:spPr>
        <p:txBody>
          <a:bodyPr wrap="none" rtlCol="0">
            <a:spAutoFit/>
          </a:bodyPr>
          <a:lstStyle/>
          <a:p>
            <a:r>
              <a:rPr lang="en-GB" dirty="0">
                <a:latin typeface="New r"/>
              </a:rPr>
              <a:t>Listening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5615372" y="3892253"/>
            <a:ext cx="2433358" cy="646331"/>
          </a:xfrm>
          <a:prstGeom prst="rect">
            <a:avLst/>
          </a:prstGeom>
          <a:noFill/>
        </p:spPr>
        <p:txBody>
          <a:bodyPr wrap="none" rtlCol="0">
            <a:spAutoFit/>
          </a:bodyPr>
          <a:lstStyle/>
          <a:p>
            <a:r>
              <a:rPr lang="en-GB" sz="3600" dirty="0">
                <a:solidFill>
                  <a:srgbClr val="0070C0"/>
                </a:solidFill>
                <a:latin typeface="New r"/>
              </a:rPr>
              <a:t>Self Believe </a:t>
            </a:r>
          </a:p>
        </p:txBody>
      </p:sp>
      <p:sp>
        <p:nvSpPr>
          <p:cNvPr id="15" name="TextBox 14">
            <a:extLst>
              <a:ext uri="{FF2B5EF4-FFF2-40B4-BE49-F238E27FC236}">
                <a16:creationId xmlns:a16="http://schemas.microsoft.com/office/drawing/2014/main" id="{1F1B7D65-DC3E-4C9B-A483-AAAF0B168334}"/>
              </a:ext>
            </a:extLst>
          </p:cNvPr>
          <p:cNvSpPr txBox="1"/>
          <p:nvPr/>
        </p:nvSpPr>
        <p:spPr>
          <a:xfrm>
            <a:off x="6457315" y="6264382"/>
            <a:ext cx="4086803" cy="369332"/>
          </a:xfrm>
          <a:prstGeom prst="rect">
            <a:avLst/>
          </a:prstGeom>
          <a:noFill/>
        </p:spPr>
        <p:txBody>
          <a:bodyPr wrap="square" rtlCol="0">
            <a:spAutoFit/>
          </a:bodyPr>
          <a:lstStyle/>
          <a:p>
            <a:r>
              <a:rPr lang="en-GB" dirty="0">
                <a:latin typeface="New r"/>
              </a:rPr>
              <a:t>The ability to make informed decisions</a:t>
            </a:r>
          </a:p>
        </p:txBody>
      </p:sp>
      <p:sp>
        <p:nvSpPr>
          <p:cNvPr id="17" name="TextBox 16">
            <a:extLst>
              <a:ext uri="{FF2B5EF4-FFF2-40B4-BE49-F238E27FC236}">
                <a16:creationId xmlns:a16="http://schemas.microsoft.com/office/drawing/2014/main" id="{4162CD56-97BF-40CB-82DA-B4B9B16A7A9D}"/>
              </a:ext>
            </a:extLst>
          </p:cNvPr>
          <p:cNvSpPr txBox="1"/>
          <p:nvPr/>
        </p:nvSpPr>
        <p:spPr>
          <a:xfrm>
            <a:off x="10342706" y="1197867"/>
            <a:ext cx="1026243" cy="369332"/>
          </a:xfrm>
          <a:prstGeom prst="rect">
            <a:avLst/>
          </a:prstGeom>
          <a:noFill/>
        </p:spPr>
        <p:txBody>
          <a:bodyPr wrap="none" rtlCol="0">
            <a:spAutoFit/>
          </a:bodyPr>
          <a:lstStyle/>
          <a:p>
            <a:r>
              <a:rPr lang="en-GB" dirty="0">
                <a:latin typeface="New r"/>
              </a:rPr>
              <a:t>Speaking</a:t>
            </a:r>
          </a:p>
        </p:txBody>
      </p:sp>
      <p:sp>
        <p:nvSpPr>
          <p:cNvPr id="18" name="TextBox 17">
            <a:extLst>
              <a:ext uri="{FF2B5EF4-FFF2-40B4-BE49-F238E27FC236}">
                <a16:creationId xmlns:a16="http://schemas.microsoft.com/office/drawing/2014/main" id="{F972DEC1-3C22-43BB-80AA-B4A9816578E4}"/>
              </a:ext>
            </a:extLst>
          </p:cNvPr>
          <p:cNvSpPr txBox="1"/>
          <p:nvPr/>
        </p:nvSpPr>
        <p:spPr>
          <a:xfrm>
            <a:off x="3825628" y="4511571"/>
            <a:ext cx="1697581" cy="369332"/>
          </a:xfrm>
          <a:prstGeom prst="rect">
            <a:avLst/>
          </a:prstGeom>
          <a:noFill/>
        </p:spPr>
        <p:txBody>
          <a:bodyPr wrap="none" rtlCol="0">
            <a:spAutoFit/>
          </a:bodyPr>
          <a:lstStyle/>
          <a:p>
            <a:r>
              <a:rPr lang="en-GB" dirty="0">
                <a:latin typeface="New r"/>
              </a:rPr>
              <a:t>Critical thinking </a:t>
            </a:r>
          </a:p>
        </p:txBody>
      </p:sp>
      <p:sp>
        <p:nvSpPr>
          <p:cNvPr id="19" name="TextBox 18">
            <a:extLst>
              <a:ext uri="{FF2B5EF4-FFF2-40B4-BE49-F238E27FC236}">
                <a16:creationId xmlns:a16="http://schemas.microsoft.com/office/drawing/2014/main" id="{989CF277-87B7-45BB-A4DE-FAFA6F8BE407}"/>
              </a:ext>
            </a:extLst>
          </p:cNvPr>
          <p:cNvSpPr txBox="1"/>
          <p:nvPr/>
        </p:nvSpPr>
        <p:spPr>
          <a:xfrm>
            <a:off x="3533997" y="4062932"/>
            <a:ext cx="1412118" cy="369332"/>
          </a:xfrm>
          <a:prstGeom prst="rect">
            <a:avLst/>
          </a:prstGeom>
          <a:noFill/>
        </p:spPr>
        <p:txBody>
          <a:bodyPr wrap="none" rtlCol="0">
            <a:spAutoFit/>
          </a:bodyPr>
          <a:lstStyle/>
          <a:p>
            <a:r>
              <a:rPr lang="en-GB" dirty="0">
                <a:latin typeface="New r"/>
              </a:rPr>
              <a:t>Library skills </a:t>
            </a:r>
          </a:p>
        </p:txBody>
      </p:sp>
      <p:sp>
        <p:nvSpPr>
          <p:cNvPr id="20" name="TextBox 19">
            <a:extLst>
              <a:ext uri="{FF2B5EF4-FFF2-40B4-BE49-F238E27FC236}">
                <a16:creationId xmlns:a16="http://schemas.microsoft.com/office/drawing/2014/main" id="{A1527BB9-885F-4DF3-9FBA-2B01F26F1DE6}"/>
              </a:ext>
            </a:extLst>
          </p:cNvPr>
          <p:cNvSpPr txBox="1"/>
          <p:nvPr/>
        </p:nvSpPr>
        <p:spPr>
          <a:xfrm>
            <a:off x="1797513" y="1615906"/>
            <a:ext cx="4198906" cy="369332"/>
          </a:xfrm>
          <a:prstGeom prst="rect">
            <a:avLst/>
          </a:prstGeom>
          <a:noFill/>
        </p:spPr>
        <p:txBody>
          <a:bodyPr wrap="none" rtlCol="0">
            <a:spAutoFit/>
          </a:bodyPr>
          <a:lstStyle/>
          <a:p>
            <a:r>
              <a:rPr lang="en-GB" dirty="0">
                <a:latin typeface="New r"/>
              </a:rPr>
              <a:t>Effective note taking and reflective writing.</a:t>
            </a:r>
          </a:p>
        </p:txBody>
      </p:sp>
      <p:sp>
        <p:nvSpPr>
          <p:cNvPr id="21" name="TextBox 20">
            <a:extLst>
              <a:ext uri="{FF2B5EF4-FFF2-40B4-BE49-F238E27FC236}">
                <a16:creationId xmlns:a16="http://schemas.microsoft.com/office/drawing/2014/main" id="{02244AD2-F9C8-495B-9456-F6DEBBECEF4D}"/>
              </a:ext>
            </a:extLst>
          </p:cNvPr>
          <p:cNvSpPr txBox="1"/>
          <p:nvPr/>
        </p:nvSpPr>
        <p:spPr>
          <a:xfrm>
            <a:off x="2168394" y="1235391"/>
            <a:ext cx="2281587" cy="369332"/>
          </a:xfrm>
          <a:prstGeom prst="rect">
            <a:avLst/>
          </a:prstGeom>
          <a:noFill/>
        </p:spPr>
        <p:txBody>
          <a:bodyPr wrap="none" rtlCol="0">
            <a:spAutoFit/>
          </a:bodyPr>
          <a:lstStyle/>
          <a:p>
            <a:r>
              <a:rPr lang="en-GB" dirty="0">
                <a:latin typeface="New r"/>
              </a:rPr>
              <a:t>Recording information</a:t>
            </a:r>
          </a:p>
        </p:txBody>
      </p:sp>
      <p:sp>
        <p:nvSpPr>
          <p:cNvPr id="22" name="TextBox 21">
            <a:extLst>
              <a:ext uri="{FF2B5EF4-FFF2-40B4-BE49-F238E27FC236}">
                <a16:creationId xmlns:a16="http://schemas.microsoft.com/office/drawing/2014/main" id="{3A7B8EC7-234B-4E7E-95C2-955305C46CB0}"/>
              </a:ext>
            </a:extLst>
          </p:cNvPr>
          <p:cNvSpPr txBox="1"/>
          <p:nvPr/>
        </p:nvSpPr>
        <p:spPr>
          <a:xfrm>
            <a:off x="6413713" y="5143044"/>
            <a:ext cx="2188228" cy="369332"/>
          </a:xfrm>
          <a:prstGeom prst="rect">
            <a:avLst/>
          </a:prstGeom>
          <a:noFill/>
        </p:spPr>
        <p:txBody>
          <a:bodyPr wrap="none" rtlCol="0">
            <a:spAutoFit/>
          </a:bodyPr>
          <a:lstStyle/>
          <a:p>
            <a:r>
              <a:rPr lang="en-GB" dirty="0">
                <a:latin typeface="New r"/>
              </a:rPr>
              <a:t>Taking responsibility  </a:t>
            </a:r>
          </a:p>
        </p:txBody>
      </p:sp>
      <p:sp>
        <p:nvSpPr>
          <p:cNvPr id="23" name="TextBox 22">
            <a:extLst>
              <a:ext uri="{FF2B5EF4-FFF2-40B4-BE49-F238E27FC236}">
                <a16:creationId xmlns:a16="http://schemas.microsoft.com/office/drawing/2014/main" id="{F73DAD8D-BA37-4170-ACDF-C5AC38B4F9DA}"/>
              </a:ext>
            </a:extLst>
          </p:cNvPr>
          <p:cNvSpPr txBox="1"/>
          <p:nvPr/>
        </p:nvSpPr>
        <p:spPr>
          <a:xfrm>
            <a:off x="6413713" y="5511506"/>
            <a:ext cx="2267031" cy="369332"/>
          </a:xfrm>
          <a:prstGeom prst="rect">
            <a:avLst/>
          </a:prstGeom>
          <a:noFill/>
        </p:spPr>
        <p:txBody>
          <a:bodyPr wrap="none" rtlCol="0">
            <a:spAutoFit/>
          </a:bodyPr>
          <a:lstStyle/>
          <a:p>
            <a:r>
              <a:rPr lang="en-GB" dirty="0">
                <a:latin typeface="New r"/>
              </a:rPr>
              <a:t>Ability to take charge  </a:t>
            </a:r>
          </a:p>
        </p:txBody>
      </p:sp>
      <p:sp>
        <p:nvSpPr>
          <p:cNvPr id="24" name="TextBox 23">
            <a:extLst>
              <a:ext uri="{FF2B5EF4-FFF2-40B4-BE49-F238E27FC236}">
                <a16:creationId xmlns:a16="http://schemas.microsoft.com/office/drawing/2014/main" id="{D12BBCC5-6EAC-4D64-9CF6-D8E76C61EEF0}"/>
              </a:ext>
            </a:extLst>
          </p:cNvPr>
          <p:cNvSpPr txBox="1"/>
          <p:nvPr/>
        </p:nvSpPr>
        <p:spPr>
          <a:xfrm>
            <a:off x="6430238" y="4577356"/>
            <a:ext cx="1351909" cy="369332"/>
          </a:xfrm>
          <a:prstGeom prst="rect">
            <a:avLst/>
          </a:prstGeom>
          <a:noFill/>
        </p:spPr>
        <p:txBody>
          <a:bodyPr wrap="none" rtlCol="0">
            <a:spAutoFit/>
          </a:bodyPr>
          <a:lstStyle/>
          <a:p>
            <a:r>
              <a:rPr lang="en-GB" dirty="0">
                <a:latin typeface="New r"/>
              </a:rPr>
              <a:t>Confidence  </a:t>
            </a:r>
          </a:p>
        </p:txBody>
      </p:sp>
      <p:sp>
        <p:nvSpPr>
          <p:cNvPr id="25" name="TextBox 24">
            <a:extLst>
              <a:ext uri="{FF2B5EF4-FFF2-40B4-BE49-F238E27FC236}">
                <a16:creationId xmlns:a16="http://schemas.microsoft.com/office/drawing/2014/main" id="{DE8D2955-5A10-440B-9D8A-72DB51E0AF4B}"/>
              </a:ext>
            </a:extLst>
          </p:cNvPr>
          <p:cNvSpPr txBox="1"/>
          <p:nvPr/>
        </p:nvSpPr>
        <p:spPr>
          <a:xfrm>
            <a:off x="6457315" y="5901031"/>
            <a:ext cx="2002087" cy="369332"/>
          </a:xfrm>
          <a:prstGeom prst="rect">
            <a:avLst/>
          </a:prstGeom>
          <a:noFill/>
        </p:spPr>
        <p:txBody>
          <a:bodyPr wrap="none" rtlCol="0">
            <a:spAutoFit/>
          </a:bodyPr>
          <a:lstStyle/>
          <a:p>
            <a:r>
              <a:rPr lang="en-GB" dirty="0">
                <a:latin typeface="New r"/>
              </a:rPr>
              <a:t>Confidence to lead </a:t>
            </a:r>
          </a:p>
        </p:txBody>
      </p:sp>
      <p:sp>
        <p:nvSpPr>
          <p:cNvPr id="26" name="TextBox 25">
            <a:extLst>
              <a:ext uri="{FF2B5EF4-FFF2-40B4-BE49-F238E27FC236}">
                <a16:creationId xmlns:a16="http://schemas.microsoft.com/office/drawing/2014/main" id="{6EA3952C-C895-4F73-82FE-54179CCAC615}"/>
              </a:ext>
            </a:extLst>
          </p:cNvPr>
          <p:cNvSpPr txBox="1"/>
          <p:nvPr/>
        </p:nvSpPr>
        <p:spPr>
          <a:xfrm>
            <a:off x="2190978" y="2024110"/>
            <a:ext cx="1894429" cy="369332"/>
          </a:xfrm>
          <a:prstGeom prst="rect">
            <a:avLst/>
          </a:prstGeom>
          <a:noFill/>
        </p:spPr>
        <p:txBody>
          <a:bodyPr wrap="none" rtlCol="0">
            <a:spAutoFit/>
          </a:bodyPr>
          <a:lstStyle/>
          <a:p>
            <a:r>
              <a:rPr lang="en-GB" dirty="0">
                <a:latin typeface="New r"/>
              </a:rPr>
              <a:t>Academic Writing </a:t>
            </a:r>
          </a:p>
        </p:txBody>
      </p:sp>
      <p:sp>
        <p:nvSpPr>
          <p:cNvPr id="27" name="TextBox 26">
            <a:extLst>
              <a:ext uri="{FF2B5EF4-FFF2-40B4-BE49-F238E27FC236}">
                <a16:creationId xmlns:a16="http://schemas.microsoft.com/office/drawing/2014/main" id="{CA4D45BD-C704-4C0F-8B36-F260E267A4DC}"/>
              </a:ext>
            </a:extLst>
          </p:cNvPr>
          <p:cNvSpPr txBox="1"/>
          <p:nvPr/>
        </p:nvSpPr>
        <p:spPr>
          <a:xfrm>
            <a:off x="3009319" y="3614293"/>
            <a:ext cx="1954831" cy="369332"/>
          </a:xfrm>
          <a:prstGeom prst="rect">
            <a:avLst/>
          </a:prstGeom>
          <a:noFill/>
        </p:spPr>
        <p:txBody>
          <a:bodyPr wrap="none" rtlCol="0">
            <a:spAutoFit/>
          </a:bodyPr>
          <a:lstStyle/>
          <a:p>
            <a:r>
              <a:rPr lang="en-GB" dirty="0">
                <a:latin typeface="New r"/>
              </a:rPr>
              <a:t>Academic Reading </a:t>
            </a:r>
          </a:p>
        </p:txBody>
      </p:sp>
      <p:sp>
        <p:nvSpPr>
          <p:cNvPr id="28" name="TextBox 27">
            <a:extLst>
              <a:ext uri="{FF2B5EF4-FFF2-40B4-BE49-F238E27FC236}">
                <a16:creationId xmlns:a16="http://schemas.microsoft.com/office/drawing/2014/main" id="{6C45347A-74BF-4D3E-918F-045A78C8881A}"/>
              </a:ext>
            </a:extLst>
          </p:cNvPr>
          <p:cNvSpPr txBox="1"/>
          <p:nvPr/>
        </p:nvSpPr>
        <p:spPr>
          <a:xfrm>
            <a:off x="3264747" y="2907426"/>
            <a:ext cx="1737848" cy="646331"/>
          </a:xfrm>
          <a:prstGeom prst="rect">
            <a:avLst/>
          </a:prstGeom>
          <a:noFill/>
        </p:spPr>
        <p:txBody>
          <a:bodyPr wrap="none" rtlCol="0">
            <a:spAutoFit/>
          </a:bodyPr>
          <a:lstStyle/>
          <a:p>
            <a:r>
              <a:rPr lang="en-GB" sz="3600" dirty="0">
                <a:solidFill>
                  <a:srgbClr val="00B050"/>
                </a:solidFill>
                <a:latin typeface="New r"/>
              </a:rPr>
              <a:t>Reading</a:t>
            </a:r>
            <a:r>
              <a:rPr lang="en-GB" dirty="0">
                <a:latin typeface="New r"/>
              </a:rPr>
              <a:t> </a:t>
            </a:r>
          </a:p>
        </p:txBody>
      </p:sp>
      <p:sp>
        <p:nvSpPr>
          <p:cNvPr id="29" name="TextBox 28">
            <a:extLst>
              <a:ext uri="{FF2B5EF4-FFF2-40B4-BE49-F238E27FC236}">
                <a16:creationId xmlns:a16="http://schemas.microsoft.com/office/drawing/2014/main" id="{D63B06BB-0C28-4475-9E67-6528E2B1FD76}"/>
              </a:ext>
            </a:extLst>
          </p:cNvPr>
          <p:cNvSpPr txBox="1"/>
          <p:nvPr/>
        </p:nvSpPr>
        <p:spPr>
          <a:xfrm>
            <a:off x="1966466" y="42292"/>
            <a:ext cx="5415906" cy="369332"/>
          </a:xfrm>
          <a:prstGeom prst="rect">
            <a:avLst/>
          </a:prstGeom>
          <a:noFill/>
        </p:spPr>
        <p:txBody>
          <a:bodyPr wrap="none" rtlCol="0">
            <a:spAutoFit/>
          </a:bodyPr>
          <a:lstStyle/>
          <a:p>
            <a:r>
              <a:rPr lang="en-GB" dirty="0">
                <a:latin typeface="New r"/>
              </a:rPr>
              <a:t>Writing in academic text strategies and in greater detail </a:t>
            </a:r>
          </a:p>
        </p:txBody>
      </p:sp>
      <p:sp>
        <p:nvSpPr>
          <p:cNvPr id="30" name="TextBox 29">
            <a:extLst>
              <a:ext uri="{FF2B5EF4-FFF2-40B4-BE49-F238E27FC236}">
                <a16:creationId xmlns:a16="http://schemas.microsoft.com/office/drawing/2014/main" id="{5D72A3B4-F631-4AC8-B6A4-FEA47899A5C7}"/>
              </a:ext>
            </a:extLst>
          </p:cNvPr>
          <p:cNvSpPr txBox="1"/>
          <p:nvPr/>
        </p:nvSpPr>
        <p:spPr>
          <a:xfrm>
            <a:off x="8852170" y="2392986"/>
            <a:ext cx="2143407" cy="369332"/>
          </a:xfrm>
          <a:prstGeom prst="rect">
            <a:avLst/>
          </a:prstGeom>
          <a:noFill/>
        </p:spPr>
        <p:txBody>
          <a:bodyPr wrap="none" rtlCol="0">
            <a:spAutoFit/>
          </a:bodyPr>
          <a:lstStyle/>
          <a:p>
            <a:r>
              <a:rPr lang="en-GB" dirty="0">
                <a:latin typeface="New r"/>
              </a:rPr>
              <a:t>Academic disclosure </a:t>
            </a:r>
          </a:p>
        </p:txBody>
      </p:sp>
      <p:sp>
        <p:nvSpPr>
          <p:cNvPr id="31" name="TextBox 30">
            <a:extLst>
              <a:ext uri="{FF2B5EF4-FFF2-40B4-BE49-F238E27FC236}">
                <a16:creationId xmlns:a16="http://schemas.microsoft.com/office/drawing/2014/main" id="{8D0EF9C5-935A-494C-9752-80B52B17338A}"/>
              </a:ext>
            </a:extLst>
          </p:cNvPr>
          <p:cNvSpPr txBox="1"/>
          <p:nvPr/>
        </p:nvSpPr>
        <p:spPr>
          <a:xfrm>
            <a:off x="7865045" y="733306"/>
            <a:ext cx="3830472" cy="369332"/>
          </a:xfrm>
          <a:prstGeom prst="rect">
            <a:avLst/>
          </a:prstGeom>
          <a:noFill/>
        </p:spPr>
        <p:txBody>
          <a:bodyPr wrap="none" rtlCol="0">
            <a:spAutoFit/>
          </a:bodyPr>
          <a:lstStyle/>
          <a:p>
            <a:r>
              <a:rPr lang="en-GB" dirty="0">
                <a:latin typeface="New r"/>
              </a:rPr>
              <a:t>Communication effectively at all levels </a:t>
            </a:r>
          </a:p>
        </p:txBody>
      </p:sp>
      <p:sp>
        <p:nvSpPr>
          <p:cNvPr id="32" name="TextBox 31">
            <a:extLst>
              <a:ext uri="{FF2B5EF4-FFF2-40B4-BE49-F238E27FC236}">
                <a16:creationId xmlns:a16="http://schemas.microsoft.com/office/drawing/2014/main" id="{DE8696CE-821C-4B6E-8E0D-47864D8F90A7}"/>
              </a:ext>
            </a:extLst>
          </p:cNvPr>
          <p:cNvSpPr txBox="1"/>
          <p:nvPr/>
        </p:nvSpPr>
        <p:spPr>
          <a:xfrm>
            <a:off x="8123622" y="168914"/>
            <a:ext cx="2920543" cy="369332"/>
          </a:xfrm>
          <a:prstGeom prst="rect">
            <a:avLst/>
          </a:prstGeom>
          <a:noFill/>
        </p:spPr>
        <p:txBody>
          <a:bodyPr wrap="none" rtlCol="0">
            <a:spAutoFit/>
          </a:bodyPr>
          <a:lstStyle/>
          <a:p>
            <a:r>
              <a:rPr lang="en-GB" dirty="0">
                <a:latin typeface="New r"/>
              </a:rPr>
              <a:t>Decisions and presentations  </a:t>
            </a:r>
          </a:p>
        </p:txBody>
      </p:sp>
      <p:sp>
        <p:nvSpPr>
          <p:cNvPr id="33" name="TextBox 32">
            <a:extLst>
              <a:ext uri="{FF2B5EF4-FFF2-40B4-BE49-F238E27FC236}">
                <a16:creationId xmlns:a16="http://schemas.microsoft.com/office/drawing/2014/main" id="{4ED95CEC-F6CD-4E34-8254-AAB6D7B34887}"/>
              </a:ext>
            </a:extLst>
          </p:cNvPr>
          <p:cNvSpPr txBox="1"/>
          <p:nvPr/>
        </p:nvSpPr>
        <p:spPr>
          <a:xfrm>
            <a:off x="9345177" y="4538584"/>
            <a:ext cx="1948739" cy="369332"/>
          </a:xfrm>
          <a:prstGeom prst="rect">
            <a:avLst/>
          </a:prstGeom>
          <a:noFill/>
        </p:spPr>
        <p:txBody>
          <a:bodyPr wrap="none" rtlCol="0">
            <a:spAutoFit/>
          </a:bodyPr>
          <a:lstStyle/>
          <a:p>
            <a:r>
              <a:rPr lang="en-GB" dirty="0">
                <a:latin typeface="New r"/>
              </a:rPr>
              <a:t>Time management</a:t>
            </a:r>
          </a:p>
        </p:txBody>
      </p:sp>
      <p:sp>
        <p:nvSpPr>
          <p:cNvPr id="34" name="TextBox 33">
            <a:extLst>
              <a:ext uri="{FF2B5EF4-FFF2-40B4-BE49-F238E27FC236}">
                <a16:creationId xmlns:a16="http://schemas.microsoft.com/office/drawing/2014/main" id="{62F170DD-8D11-4504-AC88-BFE9AF2DC771}"/>
              </a:ext>
            </a:extLst>
          </p:cNvPr>
          <p:cNvSpPr txBox="1"/>
          <p:nvPr/>
        </p:nvSpPr>
        <p:spPr>
          <a:xfrm>
            <a:off x="9417668" y="5002423"/>
            <a:ext cx="2731645" cy="646331"/>
          </a:xfrm>
          <a:prstGeom prst="rect">
            <a:avLst/>
          </a:prstGeom>
          <a:noFill/>
        </p:spPr>
        <p:txBody>
          <a:bodyPr wrap="none" rtlCol="0">
            <a:spAutoFit/>
          </a:bodyPr>
          <a:lstStyle/>
          <a:p>
            <a:r>
              <a:rPr lang="en-GB" dirty="0">
                <a:latin typeface="New r"/>
              </a:rPr>
              <a:t>Organising yourself, others </a:t>
            </a:r>
          </a:p>
          <a:p>
            <a:r>
              <a:rPr lang="en-GB" dirty="0">
                <a:latin typeface="New r"/>
              </a:rPr>
              <a:t>and activities </a:t>
            </a:r>
          </a:p>
        </p:txBody>
      </p:sp>
      <p:sp>
        <p:nvSpPr>
          <p:cNvPr id="35" name="TextBox 34">
            <a:extLst>
              <a:ext uri="{FF2B5EF4-FFF2-40B4-BE49-F238E27FC236}">
                <a16:creationId xmlns:a16="http://schemas.microsoft.com/office/drawing/2014/main" id="{F54ACEDD-077D-471F-BA21-8B6EFBAD51A5}"/>
              </a:ext>
            </a:extLst>
          </p:cNvPr>
          <p:cNvSpPr txBox="1"/>
          <p:nvPr/>
        </p:nvSpPr>
        <p:spPr>
          <a:xfrm>
            <a:off x="2123424" y="473636"/>
            <a:ext cx="1944956" cy="369332"/>
          </a:xfrm>
          <a:prstGeom prst="rect">
            <a:avLst/>
          </a:prstGeom>
          <a:noFill/>
        </p:spPr>
        <p:txBody>
          <a:bodyPr wrap="none" rtlCol="0">
            <a:spAutoFit/>
          </a:bodyPr>
          <a:lstStyle/>
          <a:p>
            <a:r>
              <a:rPr lang="en-GB" dirty="0">
                <a:latin typeface="New r"/>
              </a:rPr>
              <a:t>Structured writing </a:t>
            </a:r>
          </a:p>
        </p:txBody>
      </p:sp>
      <p:sp>
        <p:nvSpPr>
          <p:cNvPr id="36" name="TextBox 35">
            <a:extLst>
              <a:ext uri="{FF2B5EF4-FFF2-40B4-BE49-F238E27FC236}">
                <a16:creationId xmlns:a16="http://schemas.microsoft.com/office/drawing/2014/main" id="{2EE3D202-2089-4AC9-BB55-99201E2E9258}"/>
              </a:ext>
            </a:extLst>
          </p:cNvPr>
          <p:cNvSpPr txBox="1"/>
          <p:nvPr/>
        </p:nvSpPr>
        <p:spPr>
          <a:xfrm>
            <a:off x="8237081" y="2839999"/>
            <a:ext cx="3403752" cy="369332"/>
          </a:xfrm>
          <a:prstGeom prst="rect">
            <a:avLst/>
          </a:prstGeom>
          <a:noFill/>
        </p:spPr>
        <p:txBody>
          <a:bodyPr wrap="none" rtlCol="0">
            <a:spAutoFit/>
          </a:bodyPr>
          <a:lstStyle/>
          <a:p>
            <a:r>
              <a:rPr lang="en-GB" dirty="0">
                <a:latin typeface="New r"/>
              </a:rPr>
              <a:t>Understanding and empathy skills </a:t>
            </a:r>
          </a:p>
        </p:txBody>
      </p:sp>
      <p:sp>
        <p:nvSpPr>
          <p:cNvPr id="37" name="TextBox 36">
            <a:extLst>
              <a:ext uri="{FF2B5EF4-FFF2-40B4-BE49-F238E27FC236}">
                <a16:creationId xmlns:a16="http://schemas.microsoft.com/office/drawing/2014/main" id="{B4DF61C2-619D-4E95-A9F1-5071EDE8D560}"/>
              </a:ext>
            </a:extLst>
          </p:cNvPr>
          <p:cNvSpPr txBox="1"/>
          <p:nvPr/>
        </p:nvSpPr>
        <p:spPr>
          <a:xfrm>
            <a:off x="8287567" y="3289941"/>
            <a:ext cx="4082080" cy="369332"/>
          </a:xfrm>
          <a:prstGeom prst="rect">
            <a:avLst/>
          </a:prstGeom>
          <a:noFill/>
        </p:spPr>
        <p:txBody>
          <a:bodyPr wrap="none" rtlCol="0">
            <a:spAutoFit/>
          </a:bodyPr>
          <a:lstStyle/>
          <a:p>
            <a:r>
              <a:rPr lang="en-GB" dirty="0">
                <a:latin typeface="New r"/>
              </a:rPr>
              <a:t>Understanding and responding critically </a:t>
            </a:r>
          </a:p>
        </p:txBody>
      </p:sp>
      <p:sp>
        <p:nvSpPr>
          <p:cNvPr id="38" name="TextBox 37">
            <a:extLst>
              <a:ext uri="{FF2B5EF4-FFF2-40B4-BE49-F238E27FC236}">
                <a16:creationId xmlns:a16="http://schemas.microsoft.com/office/drawing/2014/main" id="{C9063C90-5E09-4BEB-BFF1-2249C7941D85}"/>
              </a:ext>
            </a:extLst>
          </p:cNvPr>
          <p:cNvSpPr txBox="1"/>
          <p:nvPr/>
        </p:nvSpPr>
        <p:spPr>
          <a:xfrm>
            <a:off x="4085407" y="4889439"/>
            <a:ext cx="1581459" cy="369332"/>
          </a:xfrm>
          <a:prstGeom prst="rect">
            <a:avLst/>
          </a:prstGeom>
          <a:noFill/>
        </p:spPr>
        <p:txBody>
          <a:bodyPr wrap="none" rtlCol="0">
            <a:spAutoFit/>
          </a:bodyPr>
          <a:lstStyle/>
          <a:p>
            <a:r>
              <a:rPr lang="en-GB" dirty="0">
                <a:latin typeface="New r"/>
              </a:rPr>
              <a:t>Research skills </a:t>
            </a:r>
          </a:p>
        </p:txBody>
      </p:sp>
      <p:cxnSp>
        <p:nvCxnSpPr>
          <p:cNvPr id="39" name="Straight Arrow Connector 38">
            <a:extLst>
              <a:ext uri="{FF2B5EF4-FFF2-40B4-BE49-F238E27FC236}">
                <a16:creationId xmlns:a16="http://schemas.microsoft.com/office/drawing/2014/main" id="{273E519A-7D3E-4AD0-B034-2B0D91D5AE5D}"/>
              </a:ext>
            </a:extLst>
          </p:cNvPr>
          <p:cNvCxnSpPr>
            <a:cxnSpLocks/>
          </p:cNvCxnSpPr>
          <p:nvPr/>
        </p:nvCxnSpPr>
        <p:spPr>
          <a:xfrm flipH="1" flipV="1">
            <a:off x="4913240" y="2587497"/>
            <a:ext cx="650693" cy="844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616C4CD2-F77A-4BE8-9887-F2025391F7DA}"/>
              </a:ext>
            </a:extLst>
          </p:cNvPr>
          <p:cNvCxnSpPr>
            <a:cxnSpLocks/>
            <a:endCxn id="28" idx="3"/>
          </p:cNvCxnSpPr>
          <p:nvPr/>
        </p:nvCxnSpPr>
        <p:spPr>
          <a:xfrm flipH="1">
            <a:off x="5002595" y="3060506"/>
            <a:ext cx="453642" cy="1700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6C91E41-4AED-47DE-909F-E4403F3C1971}"/>
              </a:ext>
            </a:extLst>
          </p:cNvPr>
          <p:cNvCxnSpPr>
            <a:cxnSpLocks/>
          </p:cNvCxnSpPr>
          <p:nvPr/>
        </p:nvCxnSpPr>
        <p:spPr>
          <a:xfrm flipV="1">
            <a:off x="7757468" y="2358768"/>
            <a:ext cx="344893" cy="2654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4411629-A885-4297-93D6-B00DDD247EE2}"/>
              </a:ext>
            </a:extLst>
          </p:cNvPr>
          <p:cNvCxnSpPr>
            <a:cxnSpLocks/>
          </p:cNvCxnSpPr>
          <p:nvPr/>
        </p:nvCxnSpPr>
        <p:spPr>
          <a:xfrm flipH="1">
            <a:off x="7106192" y="3555203"/>
            <a:ext cx="1" cy="42253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D823BCAA-3F04-4D66-8FB4-F45C4FDF0DD1}"/>
              </a:ext>
            </a:extLst>
          </p:cNvPr>
          <p:cNvSpPr txBox="1"/>
          <p:nvPr/>
        </p:nvSpPr>
        <p:spPr>
          <a:xfrm>
            <a:off x="7585046" y="169103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cxnSp>
        <p:nvCxnSpPr>
          <p:cNvPr id="57" name="Straight Arrow Connector 56">
            <a:extLst>
              <a:ext uri="{FF2B5EF4-FFF2-40B4-BE49-F238E27FC236}">
                <a16:creationId xmlns:a16="http://schemas.microsoft.com/office/drawing/2014/main" id="{7EB169AB-5219-44B5-8356-6B39B6853BF6}"/>
              </a:ext>
            </a:extLst>
          </p:cNvPr>
          <p:cNvCxnSpPr/>
          <p:nvPr/>
        </p:nvCxnSpPr>
        <p:spPr>
          <a:xfrm>
            <a:off x="7956991" y="4247833"/>
            <a:ext cx="502411" cy="0"/>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79D27269-4F6F-498C-A546-A6DEDC40E817}"/>
              </a:ext>
            </a:extLst>
          </p:cNvPr>
          <p:cNvCxnSpPr>
            <a:stCxn id="12" idx="3"/>
          </p:cNvCxnSpPr>
          <p:nvPr/>
        </p:nvCxnSpPr>
        <p:spPr>
          <a:xfrm>
            <a:off x="9831399" y="4248876"/>
            <a:ext cx="319365" cy="289708"/>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A9195328-D890-4D07-AD4A-59A6C4F3DBB8}"/>
              </a:ext>
            </a:extLst>
          </p:cNvPr>
          <p:cNvCxnSpPr/>
          <p:nvPr/>
        </p:nvCxnSpPr>
        <p:spPr>
          <a:xfrm>
            <a:off x="11209266" y="4784397"/>
            <a:ext cx="319365" cy="289708"/>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CE2ABCFE-6D87-443B-B8EA-E2454D5A3193}"/>
              </a:ext>
            </a:extLst>
          </p:cNvPr>
          <p:cNvCxnSpPr>
            <a:cxnSpLocks/>
          </p:cNvCxnSpPr>
          <p:nvPr/>
        </p:nvCxnSpPr>
        <p:spPr>
          <a:xfrm>
            <a:off x="7360468" y="4412202"/>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0B39B4CA-A079-4E20-B479-79D8F1740442}"/>
              </a:ext>
            </a:extLst>
          </p:cNvPr>
          <p:cNvCxnSpPr>
            <a:cxnSpLocks/>
          </p:cNvCxnSpPr>
          <p:nvPr/>
        </p:nvCxnSpPr>
        <p:spPr>
          <a:xfrm>
            <a:off x="8518525" y="5246937"/>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225A21C3-B919-440F-9AA6-5E09305BE1F9}"/>
              </a:ext>
            </a:extLst>
          </p:cNvPr>
          <p:cNvCxnSpPr>
            <a:cxnSpLocks/>
          </p:cNvCxnSpPr>
          <p:nvPr/>
        </p:nvCxnSpPr>
        <p:spPr>
          <a:xfrm>
            <a:off x="8589282" y="5636920"/>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BD0AF3D0-EBC1-41AF-B640-BECC66E0E377}"/>
              </a:ext>
            </a:extLst>
          </p:cNvPr>
          <p:cNvCxnSpPr>
            <a:cxnSpLocks/>
          </p:cNvCxnSpPr>
          <p:nvPr/>
        </p:nvCxnSpPr>
        <p:spPr>
          <a:xfrm>
            <a:off x="8459402" y="5932408"/>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DEA2CB7A-535F-412C-9A99-3A266FD87779}"/>
              </a:ext>
            </a:extLst>
          </p:cNvPr>
          <p:cNvCxnSpPr>
            <a:cxnSpLocks/>
          </p:cNvCxnSpPr>
          <p:nvPr/>
        </p:nvCxnSpPr>
        <p:spPr>
          <a:xfrm>
            <a:off x="9164268" y="6045060"/>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A6ED27D7-93A0-4F41-A558-38782C5B5881}"/>
              </a:ext>
            </a:extLst>
          </p:cNvPr>
          <p:cNvCxnSpPr>
            <a:cxnSpLocks/>
          </p:cNvCxnSpPr>
          <p:nvPr/>
        </p:nvCxnSpPr>
        <p:spPr>
          <a:xfrm flipV="1">
            <a:off x="7647251" y="4432264"/>
            <a:ext cx="1006416" cy="370600"/>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79DEA7EA-E3EF-41CB-AF9A-98677D7D92D9}"/>
              </a:ext>
            </a:extLst>
          </p:cNvPr>
          <p:cNvCxnSpPr>
            <a:cxnSpLocks/>
          </p:cNvCxnSpPr>
          <p:nvPr/>
        </p:nvCxnSpPr>
        <p:spPr>
          <a:xfrm>
            <a:off x="4296870" y="3461037"/>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45A03D37-2A59-4377-8684-B72E3978016A}"/>
              </a:ext>
            </a:extLst>
          </p:cNvPr>
          <p:cNvCxnSpPr>
            <a:cxnSpLocks/>
          </p:cNvCxnSpPr>
          <p:nvPr/>
        </p:nvCxnSpPr>
        <p:spPr>
          <a:xfrm>
            <a:off x="4877693" y="3631193"/>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7100D617-5BD7-402C-A6A5-5860C4F0D31A}"/>
              </a:ext>
            </a:extLst>
          </p:cNvPr>
          <p:cNvCxnSpPr>
            <a:cxnSpLocks/>
          </p:cNvCxnSpPr>
          <p:nvPr/>
        </p:nvCxnSpPr>
        <p:spPr>
          <a:xfrm>
            <a:off x="5616929" y="4940964"/>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C51BB778-6477-466A-810F-DE4125AD6631}"/>
              </a:ext>
            </a:extLst>
          </p:cNvPr>
          <p:cNvCxnSpPr>
            <a:cxnSpLocks/>
          </p:cNvCxnSpPr>
          <p:nvPr/>
        </p:nvCxnSpPr>
        <p:spPr>
          <a:xfrm>
            <a:off x="4876136" y="4082277"/>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271703E5-8309-48B1-A307-08C189729591}"/>
              </a:ext>
            </a:extLst>
          </p:cNvPr>
          <p:cNvCxnSpPr>
            <a:cxnSpLocks/>
          </p:cNvCxnSpPr>
          <p:nvPr/>
        </p:nvCxnSpPr>
        <p:spPr>
          <a:xfrm>
            <a:off x="5456237" y="4577356"/>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F0DB7D9A-DB05-4E2C-AC3F-36BA04AD38D6}"/>
              </a:ext>
            </a:extLst>
          </p:cNvPr>
          <p:cNvCxnSpPr/>
          <p:nvPr/>
        </p:nvCxnSpPr>
        <p:spPr>
          <a:xfrm flipV="1">
            <a:off x="3000441" y="2413247"/>
            <a:ext cx="0" cy="34850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0DBD1E26-B720-4782-8581-BE356B58108B}"/>
              </a:ext>
            </a:extLst>
          </p:cNvPr>
          <p:cNvCxnSpPr>
            <a:cxnSpLocks/>
          </p:cNvCxnSpPr>
          <p:nvPr/>
        </p:nvCxnSpPr>
        <p:spPr>
          <a:xfrm flipV="1">
            <a:off x="4068380" y="538246"/>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B04E764E-FBBC-4E14-A96A-630A8CB99DCE}"/>
              </a:ext>
            </a:extLst>
          </p:cNvPr>
          <p:cNvCxnSpPr>
            <a:cxnSpLocks/>
          </p:cNvCxnSpPr>
          <p:nvPr/>
        </p:nvCxnSpPr>
        <p:spPr>
          <a:xfrm flipV="1">
            <a:off x="3309187" y="872977"/>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C0E0EFC8-5A7C-45DA-BD23-803DDC8E45F8}"/>
              </a:ext>
            </a:extLst>
          </p:cNvPr>
          <p:cNvCxnSpPr>
            <a:cxnSpLocks/>
          </p:cNvCxnSpPr>
          <p:nvPr/>
        </p:nvCxnSpPr>
        <p:spPr>
          <a:xfrm flipV="1">
            <a:off x="4483459" y="1296811"/>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8B9A29A3-2D3C-423D-9F72-F21DEFA73FB2}"/>
              </a:ext>
            </a:extLst>
          </p:cNvPr>
          <p:cNvCxnSpPr>
            <a:cxnSpLocks/>
          </p:cNvCxnSpPr>
          <p:nvPr/>
        </p:nvCxnSpPr>
        <p:spPr>
          <a:xfrm flipV="1">
            <a:off x="5969233" y="1677326"/>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1DC86F9A-54B7-4D07-B063-8776F4413E68}"/>
              </a:ext>
            </a:extLst>
          </p:cNvPr>
          <p:cNvCxnSpPr>
            <a:cxnSpLocks/>
          </p:cNvCxnSpPr>
          <p:nvPr/>
        </p:nvCxnSpPr>
        <p:spPr>
          <a:xfrm flipV="1">
            <a:off x="7332992" y="103712"/>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190E1333-B6AD-4F12-8B29-5C71DE7739D3}"/>
              </a:ext>
            </a:extLst>
          </p:cNvPr>
          <p:cNvCxnSpPr>
            <a:cxnSpLocks/>
          </p:cNvCxnSpPr>
          <p:nvPr/>
        </p:nvCxnSpPr>
        <p:spPr>
          <a:xfrm flipV="1">
            <a:off x="4069859" y="2090877"/>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F1F5B141-7458-4168-8F44-32328DD56FFA}"/>
              </a:ext>
            </a:extLst>
          </p:cNvPr>
          <p:cNvCxnSpPr>
            <a:endCxn id="17" idx="2"/>
          </p:cNvCxnSpPr>
          <p:nvPr/>
        </p:nvCxnSpPr>
        <p:spPr>
          <a:xfrm flipV="1">
            <a:off x="10653204" y="1567199"/>
            <a:ext cx="202624" cy="233373"/>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C368E673-2275-4482-9066-FD1A0586B7A1}"/>
              </a:ext>
            </a:extLst>
          </p:cNvPr>
          <p:cNvCxnSpPr>
            <a:cxnSpLocks/>
          </p:cNvCxnSpPr>
          <p:nvPr/>
        </p:nvCxnSpPr>
        <p:spPr>
          <a:xfrm>
            <a:off x="10680832" y="1889734"/>
            <a:ext cx="442888" cy="5705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2" name="Straight Arrow Connector 91">
            <a:extLst>
              <a:ext uri="{FF2B5EF4-FFF2-40B4-BE49-F238E27FC236}">
                <a16:creationId xmlns:a16="http://schemas.microsoft.com/office/drawing/2014/main" id="{12BC99E8-F309-49A5-9D7E-50CEB4EE39DA}"/>
              </a:ext>
            </a:extLst>
          </p:cNvPr>
          <p:cNvCxnSpPr>
            <a:cxnSpLocks/>
          </p:cNvCxnSpPr>
          <p:nvPr/>
        </p:nvCxnSpPr>
        <p:spPr>
          <a:xfrm flipV="1">
            <a:off x="11368948" y="1250039"/>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70137CC6-FD33-42FC-A426-291E4F1F32FC}"/>
              </a:ext>
            </a:extLst>
          </p:cNvPr>
          <p:cNvCxnSpPr>
            <a:cxnSpLocks/>
          </p:cNvCxnSpPr>
          <p:nvPr/>
        </p:nvCxnSpPr>
        <p:spPr>
          <a:xfrm flipV="1">
            <a:off x="10951889" y="241683"/>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4BD851FC-8D64-46C9-B9B5-FF8737FBC80A}"/>
              </a:ext>
            </a:extLst>
          </p:cNvPr>
          <p:cNvCxnSpPr>
            <a:cxnSpLocks/>
          </p:cNvCxnSpPr>
          <p:nvPr/>
        </p:nvCxnSpPr>
        <p:spPr>
          <a:xfrm flipV="1">
            <a:off x="11636197" y="809451"/>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20777D7F-7D24-4CB8-9B39-E76E71758540}"/>
              </a:ext>
            </a:extLst>
          </p:cNvPr>
          <p:cNvCxnSpPr>
            <a:cxnSpLocks/>
          </p:cNvCxnSpPr>
          <p:nvPr/>
        </p:nvCxnSpPr>
        <p:spPr>
          <a:xfrm>
            <a:off x="8288064" y="3395157"/>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936F135C-D835-4177-A613-2EE5611E65A6}"/>
              </a:ext>
            </a:extLst>
          </p:cNvPr>
          <p:cNvCxnSpPr>
            <a:cxnSpLocks/>
          </p:cNvCxnSpPr>
          <p:nvPr/>
        </p:nvCxnSpPr>
        <p:spPr>
          <a:xfrm>
            <a:off x="8250553" y="2938333"/>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00" name="Straight Arrow Connector 99">
            <a:extLst>
              <a:ext uri="{FF2B5EF4-FFF2-40B4-BE49-F238E27FC236}">
                <a16:creationId xmlns:a16="http://schemas.microsoft.com/office/drawing/2014/main" id="{DE0AD0B6-4270-4ABB-973F-69B5B16523FD}"/>
              </a:ext>
            </a:extLst>
          </p:cNvPr>
          <p:cNvCxnSpPr>
            <a:cxnSpLocks/>
          </p:cNvCxnSpPr>
          <p:nvPr/>
        </p:nvCxnSpPr>
        <p:spPr>
          <a:xfrm>
            <a:off x="8873545" y="2476113"/>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23D8A28F-7CDF-46E1-8549-1BB5F485EFB8}"/>
              </a:ext>
            </a:extLst>
          </p:cNvPr>
          <p:cNvCxnSpPr>
            <a:cxnSpLocks/>
          </p:cNvCxnSpPr>
          <p:nvPr/>
        </p:nvCxnSpPr>
        <p:spPr>
          <a:xfrm flipH="1">
            <a:off x="10796725" y="2278572"/>
            <a:ext cx="327492" cy="20773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00EC27FA-7E53-41F9-9F40-62181763A824}"/>
              </a:ext>
            </a:extLst>
          </p:cNvPr>
          <p:cNvSpPr txBox="1"/>
          <p:nvPr/>
        </p:nvSpPr>
        <p:spPr>
          <a:xfrm>
            <a:off x="6421515" y="4844850"/>
            <a:ext cx="1377044" cy="369332"/>
          </a:xfrm>
          <a:prstGeom prst="rect">
            <a:avLst/>
          </a:prstGeom>
          <a:noFill/>
        </p:spPr>
        <p:txBody>
          <a:bodyPr wrap="none" rtlCol="0">
            <a:spAutoFit/>
          </a:bodyPr>
          <a:lstStyle/>
          <a:p>
            <a:r>
              <a:rPr lang="en-GB" dirty="0">
                <a:latin typeface="New r"/>
              </a:rPr>
              <a:t>Self Esteem  </a:t>
            </a:r>
          </a:p>
        </p:txBody>
      </p:sp>
      <p:cxnSp>
        <p:nvCxnSpPr>
          <p:cNvPr id="106" name="Straight Arrow Connector 105">
            <a:extLst>
              <a:ext uri="{FF2B5EF4-FFF2-40B4-BE49-F238E27FC236}">
                <a16:creationId xmlns:a16="http://schemas.microsoft.com/office/drawing/2014/main" id="{7DD7DF29-B9F7-4D34-AC71-932FCDA40B19}"/>
              </a:ext>
            </a:extLst>
          </p:cNvPr>
          <p:cNvCxnSpPr>
            <a:cxnSpLocks/>
          </p:cNvCxnSpPr>
          <p:nvPr/>
        </p:nvCxnSpPr>
        <p:spPr>
          <a:xfrm>
            <a:off x="7757468" y="4917741"/>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485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6</a:t>
            </a:fld>
            <a:endParaRPr lang="en-GB"/>
          </a:p>
        </p:txBody>
      </p:sp>
      <p:sp>
        <p:nvSpPr>
          <p:cNvPr id="7" name="Rectangle 6">
            <a:extLst>
              <a:ext uri="{FF2B5EF4-FFF2-40B4-BE49-F238E27FC236}">
                <a16:creationId xmlns:a16="http://schemas.microsoft.com/office/drawing/2014/main" id="{1EAE37D4-881D-4445-970A-15C5FEB038CB}"/>
              </a:ext>
            </a:extLst>
          </p:cNvPr>
          <p:cNvSpPr/>
          <p:nvPr/>
        </p:nvSpPr>
        <p:spPr>
          <a:xfrm>
            <a:off x="2221440" y="513761"/>
            <a:ext cx="9552615" cy="3323987"/>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a:p>
            <a:pPr algn="ctr"/>
            <a:endParaRPr lang="en-US" sz="5400" b="0" cap="none" spc="0" dirty="0">
              <a:ln w="0"/>
              <a:solidFill>
                <a:schemeClr val="accent1"/>
              </a:solidFill>
              <a:effectLst>
                <a:outerShdw blurRad="38100" dist="25400" dir="5400000" algn="ctr" rotWithShape="0">
                  <a:srgbClr val="6E747A">
                    <a:alpha val="43000"/>
                  </a:srgbClr>
                </a:outerShdw>
              </a:effectLst>
            </a:endParaRPr>
          </a:p>
          <a:p>
            <a:pPr algn="ctr"/>
            <a:r>
              <a:rPr lang="en-US" sz="2400" dirty="0">
                <a:ln w="0"/>
                <a:solidFill>
                  <a:schemeClr val="accent1"/>
                </a:solidFill>
                <a:effectLst>
                  <a:outerShdw blurRad="38100" dist="25400" dir="5400000" algn="ctr" rotWithShape="0">
                    <a:srgbClr val="6E747A">
                      <a:alpha val="43000"/>
                    </a:srgbClr>
                  </a:outerShdw>
                </a:effectLst>
              </a:rPr>
              <a:t>What do I feel are the three important study skills for future employability </a:t>
            </a:r>
          </a:p>
          <a:p>
            <a:pPr algn="ctr"/>
            <a:r>
              <a:rPr lang="en-US" sz="2400" dirty="0">
                <a:ln w="0"/>
                <a:solidFill>
                  <a:schemeClr val="accent1"/>
                </a:solidFill>
                <a:effectLst>
                  <a:outerShdw blurRad="38100" dist="25400" dir="5400000" algn="ctr" rotWithShape="0">
                    <a:srgbClr val="6E747A">
                      <a:alpha val="43000"/>
                    </a:srgbClr>
                  </a:outerShdw>
                </a:effectLst>
              </a:rPr>
              <a:t>and that can be transferred into a youth work setting? </a:t>
            </a:r>
          </a:p>
          <a:p>
            <a:pPr algn="ct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F54CDEA6-B64E-4DBD-8950-283DD0FA2D55}"/>
              </a:ext>
            </a:extLst>
          </p:cNvPr>
          <p:cNvSpPr txBox="1"/>
          <p:nvPr/>
        </p:nvSpPr>
        <p:spPr>
          <a:xfrm>
            <a:off x="7953716" y="3440339"/>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0" name="TextBox 9">
            <a:extLst>
              <a:ext uri="{FF2B5EF4-FFF2-40B4-BE49-F238E27FC236}">
                <a16:creationId xmlns:a16="http://schemas.microsoft.com/office/drawing/2014/main" id="{2E9F61C9-23AB-4EE3-BD34-B3403566DE31}"/>
              </a:ext>
            </a:extLst>
          </p:cNvPr>
          <p:cNvSpPr txBox="1"/>
          <p:nvPr/>
        </p:nvSpPr>
        <p:spPr>
          <a:xfrm>
            <a:off x="7995716" y="435905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sp>
        <p:nvSpPr>
          <p:cNvPr id="11" name="TextBox 10">
            <a:extLst>
              <a:ext uri="{FF2B5EF4-FFF2-40B4-BE49-F238E27FC236}">
                <a16:creationId xmlns:a16="http://schemas.microsoft.com/office/drawing/2014/main" id="{03EC59B7-563F-4A63-A107-C45A01A449C9}"/>
              </a:ext>
            </a:extLst>
          </p:cNvPr>
          <p:cNvSpPr txBox="1"/>
          <p:nvPr/>
        </p:nvSpPr>
        <p:spPr>
          <a:xfrm>
            <a:off x="7995716" y="5269139"/>
            <a:ext cx="2433358" cy="646331"/>
          </a:xfrm>
          <a:prstGeom prst="rect">
            <a:avLst/>
          </a:prstGeom>
          <a:noFill/>
        </p:spPr>
        <p:txBody>
          <a:bodyPr wrap="none" rtlCol="0">
            <a:spAutoFit/>
          </a:bodyPr>
          <a:lstStyle/>
          <a:p>
            <a:r>
              <a:rPr lang="en-GB" sz="3600" dirty="0">
                <a:solidFill>
                  <a:srgbClr val="0070C0"/>
                </a:solidFill>
                <a:latin typeface="New r"/>
              </a:rPr>
              <a:t>Self Believe </a:t>
            </a:r>
          </a:p>
        </p:txBody>
      </p:sp>
      <p:pic>
        <p:nvPicPr>
          <p:cNvPr id="3" name="Graphic 2" descr="Badge 3">
            <a:extLst>
              <a:ext uri="{FF2B5EF4-FFF2-40B4-BE49-F238E27FC236}">
                <a16:creationId xmlns:a16="http://schemas.microsoft.com/office/drawing/2014/main" id="{E7ECD14C-1E99-4862-A600-BF678431C5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9317" y="5135105"/>
            <a:ext cx="914400" cy="914400"/>
          </a:xfrm>
          <a:prstGeom prst="rect">
            <a:avLst/>
          </a:prstGeom>
        </p:spPr>
      </p:pic>
      <p:pic>
        <p:nvPicPr>
          <p:cNvPr id="13" name="Graphic 12" descr="Badge">
            <a:extLst>
              <a:ext uri="{FF2B5EF4-FFF2-40B4-BE49-F238E27FC236}">
                <a16:creationId xmlns:a16="http://schemas.microsoft.com/office/drawing/2014/main" id="{27BF2ED7-ECCF-4A12-834D-7970FACCCA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89317" y="4220705"/>
            <a:ext cx="914400" cy="914400"/>
          </a:xfrm>
          <a:prstGeom prst="rect">
            <a:avLst/>
          </a:prstGeom>
        </p:spPr>
      </p:pic>
      <p:pic>
        <p:nvPicPr>
          <p:cNvPr id="15" name="Graphic 14" descr="Badge 1">
            <a:extLst>
              <a:ext uri="{FF2B5EF4-FFF2-40B4-BE49-F238E27FC236}">
                <a16:creationId xmlns:a16="http://schemas.microsoft.com/office/drawing/2014/main" id="{F193DFA3-0880-4EA4-82FB-F4CD752038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889317" y="3306305"/>
            <a:ext cx="914400" cy="914400"/>
          </a:xfrm>
          <a:prstGeom prst="rect">
            <a:avLst/>
          </a:prstGeom>
        </p:spPr>
      </p:pic>
    </p:spTree>
    <p:extLst>
      <p:ext uri="{BB962C8B-B14F-4D97-AF65-F5344CB8AC3E}">
        <p14:creationId xmlns:p14="http://schemas.microsoft.com/office/powerpoint/2010/main" val="20534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7</a:t>
            </a:fld>
            <a:endParaRPr lang="en-GB"/>
          </a:p>
        </p:txBody>
      </p:sp>
      <p:pic>
        <p:nvPicPr>
          <p:cNvPr id="7" name="Graphic 6" descr="Badge 1">
            <a:extLst>
              <a:ext uri="{FF2B5EF4-FFF2-40B4-BE49-F238E27FC236}">
                <a16:creationId xmlns:a16="http://schemas.microsoft.com/office/drawing/2014/main" id="{887CABD0-3E1D-4CFD-85A2-FEA5A416FF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10785" y="119221"/>
            <a:ext cx="914400" cy="914400"/>
          </a:xfrm>
          <a:prstGeom prst="rect">
            <a:avLst/>
          </a:prstGeom>
        </p:spPr>
      </p:pic>
      <p:sp>
        <p:nvSpPr>
          <p:cNvPr id="8" name="TextBox 7">
            <a:extLst>
              <a:ext uri="{FF2B5EF4-FFF2-40B4-BE49-F238E27FC236}">
                <a16:creationId xmlns:a16="http://schemas.microsoft.com/office/drawing/2014/main" id="{B37FB6DF-9F02-4A3F-94D6-86AA4C511B98}"/>
              </a:ext>
            </a:extLst>
          </p:cNvPr>
          <p:cNvSpPr txBox="1"/>
          <p:nvPr/>
        </p:nvSpPr>
        <p:spPr>
          <a:xfrm>
            <a:off x="3125185" y="253255"/>
            <a:ext cx="1620252" cy="646331"/>
          </a:xfrm>
          <a:prstGeom prst="rect">
            <a:avLst/>
          </a:prstGeom>
          <a:noFill/>
        </p:spPr>
        <p:txBody>
          <a:bodyPr wrap="none" rtlCol="0">
            <a:spAutoFit/>
          </a:bodyPr>
          <a:lstStyle/>
          <a:p>
            <a:r>
              <a:rPr lang="en-GB" sz="3600" dirty="0">
                <a:solidFill>
                  <a:schemeClr val="accent1">
                    <a:lumMod val="60000"/>
                    <a:lumOff val="40000"/>
                  </a:schemeClr>
                </a:solidFill>
                <a:latin typeface="New r"/>
              </a:rPr>
              <a:t>Writing</a:t>
            </a:r>
            <a:r>
              <a:rPr lang="en-GB" dirty="0">
                <a:latin typeface="New r"/>
              </a:rPr>
              <a:t> </a:t>
            </a:r>
          </a:p>
        </p:txBody>
      </p:sp>
      <p:sp>
        <p:nvSpPr>
          <p:cNvPr id="9" name="TextBox 8">
            <a:extLst>
              <a:ext uri="{FF2B5EF4-FFF2-40B4-BE49-F238E27FC236}">
                <a16:creationId xmlns:a16="http://schemas.microsoft.com/office/drawing/2014/main" id="{154DC273-76CE-4682-918F-AC4BCEE8D613}"/>
              </a:ext>
            </a:extLst>
          </p:cNvPr>
          <p:cNvSpPr txBox="1"/>
          <p:nvPr/>
        </p:nvSpPr>
        <p:spPr>
          <a:xfrm>
            <a:off x="3125185" y="1064090"/>
            <a:ext cx="6094520" cy="646331"/>
          </a:xfrm>
          <a:prstGeom prst="rect">
            <a:avLst/>
          </a:prstGeom>
          <a:noFill/>
        </p:spPr>
        <p:txBody>
          <a:bodyPr wrap="square">
            <a:spAutoFit/>
          </a:bodyPr>
          <a:lstStyle/>
          <a:p>
            <a:r>
              <a:rPr lang="en-GB" dirty="0"/>
              <a:t>Why do I feel writing is important for future employability and how it can be transferred into a youth work setting.</a:t>
            </a:r>
          </a:p>
        </p:txBody>
      </p:sp>
      <p:sp>
        <p:nvSpPr>
          <p:cNvPr id="10" name="TextBox 9">
            <a:extLst>
              <a:ext uri="{FF2B5EF4-FFF2-40B4-BE49-F238E27FC236}">
                <a16:creationId xmlns:a16="http://schemas.microsoft.com/office/drawing/2014/main" id="{9B8B3DE2-A09F-4FE9-B20F-5258EA95504A}"/>
              </a:ext>
            </a:extLst>
          </p:cNvPr>
          <p:cNvSpPr txBox="1"/>
          <p:nvPr/>
        </p:nvSpPr>
        <p:spPr>
          <a:xfrm>
            <a:off x="3125185" y="1764902"/>
            <a:ext cx="2605200" cy="2031325"/>
          </a:xfrm>
          <a:prstGeom prst="rect">
            <a:avLst/>
          </a:prstGeom>
          <a:noFill/>
        </p:spPr>
        <p:txBody>
          <a:bodyPr wrap="none" rtlCol="0">
            <a:spAutoFit/>
          </a:bodyPr>
          <a:lstStyle/>
          <a:p>
            <a:pPr marL="285750" indent="-285750">
              <a:buFont typeface="Arial" panose="020B0604020202020204" pitchFamily="34" charset="0"/>
              <a:buChar char="•"/>
            </a:pPr>
            <a:r>
              <a:rPr lang="en-GB" dirty="0"/>
              <a:t>Effective note taking </a:t>
            </a:r>
          </a:p>
          <a:p>
            <a:pPr marL="285750" indent="-285750">
              <a:buFont typeface="Arial" panose="020B0604020202020204" pitchFamily="34" charset="0"/>
              <a:buChar char="•"/>
            </a:pPr>
            <a:r>
              <a:rPr lang="en-GB" dirty="0"/>
              <a:t>Essay writing </a:t>
            </a:r>
          </a:p>
          <a:p>
            <a:pPr marL="285750" indent="-285750">
              <a:buFont typeface="Arial" panose="020B0604020202020204" pitchFamily="34" charset="0"/>
              <a:buChar char="•"/>
            </a:pPr>
            <a:r>
              <a:rPr lang="en-GB" dirty="0"/>
              <a:t>Recoding information</a:t>
            </a:r>
          </a:p>
          <a:p>
            <a:pPr marL="285750" indent="-285750">
              <a:buFont typeface="Arial" panose="020B0604020202020204" pitchFamily="34" charset="0"/>
              <a:buChar char="•"/>
            </a:pPr>
            <a:r>
              <a:rPr lang="en-GB" dirty="0"/>
              <a:t>Referencing </a:t>
            </a:r>
          </a:p>
          <a:p>
            <a:pPr marL="285750" indent="-285750">
              <a:buFont typeface="Arial" panose="020B0604020202020204" pitchFamily="34" charset="0"/>
              <a:buChar char="•"/>
            </a:pPr>
            <a:r>
              <a:rPr lang="en-GB" dirty="0"/>
              <a:t>Writing in great detail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8DA314BC-94D4-4DBD-B407-24F1DC6DED30}"/>
              </a:ext>
            </a:extLst>
          </p:cNvPr>
          <p:cNvSpPr txBox="1"/>
          <p:nvPr/>
        </p:nvSpPr>
        <p:spPr>
          <a:xfrm>
            <a:off x="3685761" y="3335331"/>
            <a:ext cx="6094520" cy="1477328"/>
          </a:xfrm>
          <a:prstGeom prst="rect">
            <a:avLst/>
          </a:prstGeom>
          <a:noFill/>
        </p:spPr>
        <p:txBody>
          <a:bodyPr wrap="square">
            <a:spAutoFit/>
          </a:bodyPr>
          <a:lstStyle/>
          <a:p>
            <a:r>
              <a:rPr lang="en-GB" b="0" i="0" dirty="0">
                <a:solidFill>
                  <a:srgbClr val="2A2A2A"/>
                </a:solidFill>
                <a:effectLst/>
                <a:latin typeface="Open Sans"/>
              </a:rPr>
              <a:t>‘Writing skills are an important part of communication.  Good writing skills allow you to communicate your message with clarity and ease to a far larger audience than through face-to-face or telephone conversations’ Skills you need, (2011-2020).</a:t>
            </a:r>
            <a:endParaRPr lang="en-GB" dirty="0"/>
          </a:p>
        </p:txBody>
      </p:sp>
      <p:sp>
        <p:nvSpPr>
          <p:cNvPr id="13" name="TextBox 12">
            <a:extLst>
              <a:ext uri="{FF2B5EF4-FFF2-40B4-BE49-F238E27FC236}">
                <a16:creationId xmlns:a16="http://schemas.microsoft.com/office/drawing/2014/main" id="{A71BAEEB-5149-4622-8971-D152E3DE5138}"/>
              </a:ext>
            </a:extLst>
          </p:cNvPr>
          <p:cNvSpPr txBox="1"/>
          <p:nvPr/>
        </p:nvSpPr>
        <p:spPr>
          <a:xfrm>
            <a:off x="5156045" y="4989459"/>
            <a:ext cx="6718499" cy="1323439"/>
          </a:xfrm>
          <a:prstGeom prst="rect">
            <a:avLst/>
          </a:prstGeom>
          <a:noFill/>
        </p:spPr>
        <p:txBody>
          <a:bodyPr wrap="square" rtlCol="0">
            <a:spAutoFit/>
          </a:bodyPr>
          <a:lstStyle/>
          <a:p>
            <a:pPr algn="just"/>
            <a:r>
              <a:rPr lang="en-GB" sz="2000" dirty="0"/>
              <a:t>According to Cottrell (2019, p.249) ‘In academic writing it is essential to acknowledge or ‘cite’ the sources of ideas and information. Such citations allow readers to refer back to the sources for themselves’.</a:t>
            </a:r>
          </a:p>
        </p:txBody>
      </p:sp>
    </p:spTree>
    <p:extLst>
      <p:ext uri="{BB962C8B-B14F-4D97-AF65-F5344CB8AC3E}">
        <p14:creationId xmlns:p14="http://schemas.microsoft.com/office/powerpoint/2010/main" val="3988593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8</a:t>
            </a:fld>
            <a:endParaRPr lang="en-GB"/>
          </a:p>
        </p:txBody>
      </p:sp>
      <p:pic>
        <p:nvPicPr>
          <p:cNvPr id="7" name="Graphic 6" descr="Badge">
            <a:extLst>
              <a:ext uri="{FF2B5EF4-FFF2-40B4-BE49-F238E27FC236}">
                <a16:creationId xmlns:a16="http://schemas.microsoft.com/office/drawing/2014/main" id="{D15D2231-914B-4B39-8B29-C67BBE6765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28540" y="110344"/>
            <a:ext cx="914400" cy="914400"/>
          </a:xfrm>
          <a:prstGeom prst="rect">
            <a:avLst/>
          </a:prstGeom>
        </p:spPr>
      </p:pic>
      <p:sp>
        <p:nvSpPr>
          <p:cNvPr id="8" name="TextBox 7">
            <a:extLst>
              <a:ext uri="{FF2B5EF4-FFF2-40B4-BE49-F238E27FC236}">
                <a16:creationId xmlns:a16="http://schemas.microsoft.com/office/drawing/2014/main" id="{6F89086F-E1DE-4BA0-94FA-AA9719B056C3}"/>
              </a:ext>
            </a:extLst>
          </p:cNvPr>
          <p:cNvSpPr txBox="1"/>
          <p:nvPr/>
        </p:nvSpPr>
        <p:spPr>
          <a:xfrm>
            <a:off x="3142940" y="244378"/>
            <a:ext cx="3156505" cy="646331"/>
          </a:xfrm>
          <a:prstGeom prst="rect">
            <a:avLst/>
          </a:prstGeom>
          <a:noFill/>
        </p:spPr>
        <p:txBody>
          <a:bodyPr wrap="none" rtlCol="0">
            <a:spAutoFit/>
          </a:bodyPr>
          <a:lstStyle/>
          <a:p>
            <a:r>
              <a:rPr lang="en-GB" sz="3600" dirty="0">
                <a:solidFill>
                  <a:schemeClr val="accent1">
                    <a:lumMod val="60000"/>
                    <a:lumOff val="40000"/>
                  </a:schemeClr>
                </a:solidFill>
                <a:latin typeface="New r"/>
              </a:rPr>
              <a:t>Communication</a:t>
            </a:r>
          </a:p>
        </p:txBody>
      </p:sp>
      <p:sp>
        <p:nvSpPr>
          <p:cNvPr id="2" name="TextBox 1">
            <a:extLst>
              <a:ext uri="{FF2B5EF4-FFF2-40B4-BE49-F238E27FC236}">
                <a16:creationId xmlns:a16="http://schemas.microsoft.com/office/drawing/2014/main" id="{607DE1D1-F23C-4D0C-BC85-15425602CBEB}"/>
              </a:ext>
            </a:extLst>
          </p:cNvPr>
          <p:cNvSpPr txBox="1"/>
          <p:nvPr/>
        </p:nvSpPr>
        <p:spPr>
          <a:xfrm>
            <a:off x="4287914" y="2659881"/>
            <a:ext cx="7235301" cy="923330"/>
          </a:xfrm>
          <a:prstGeom prst="rect">
            <a:avLst/>
          </a:prstGeom>
          <a:noFill/>
        </p:spPr>
        <p:txBody>
          <a:bodyPr wrap="square" rtlCol="0">
            <a:spAutoFit/>
          </a:bodyPr>
          <a:lstStyle/>
          <a:p>
            <a:pPr algn="just"/>
            <a:r>
              <a:rPr lang="en-GB" dirty="0"/>
              <a:t>‘Developing your communication skills can help all aspects of your life, from your professional life to social gatherings and everything in between’ (Skills you need, 2001-2020).</a:t>
            </a:r>
          </a:p>
        </p:txBody>
      </p:sp>
      <p:sp>
        <p:nvSpPr>
          <p:cNvPr id="9" name="TextBox 8">
            <a:extLst>
              <a:ext uri="{FF2B5EF4-FFF2-40B4-BE49-F238E27FC236}">
                <a16:creationId xmlns:a16="http://schemas.microsoft.com/office/drawing/2014/main" id="{0C381884-44D0-4C8C-9857-879D463F334E}"/>
              </a:ext>
            </a:extLst>
          </p:cNvPr>
          <p:cNvSpPr txBox="1"/>
          <p:nvPr/>
        </p:nvSpPr>
        <p:spPr>
          <a:xfrm>
            <a:off x="3048740" y="1033620"/>
            <a:ext cx="6094520" cy="923330"/>
          </a:xfrm>
          <a:prstGeom prst="rect">
            <a:avLst/>
          </a:prstGeom>
          <a:noFill/>
        </p:spPr>
        <p:txBody>
          <a:bodyPr wrap="square">
            <a:spAutoFit/>
          </a:bodyPr>
          <a:lstStyle/>
          <a:p>
            <a:r>
              <a:rPr lang="en-GB" dirty="0"/>
              <a:t>Why do I feel communication is important for future employability and how it can be transferred into a youth work setting.</a:t>
            </a:r>
          </a:p>
        </p:txBody>
      </p:sp>
      <p:sp>
        <p:nvSpPr>
          <p:cNvPr id="10" name="TextBox 9">
            <a:extLst>
              <a:ext uri="{FF2B5EF4-FFF2-40B4-BE49-F238E27FC236}">
                <a16:creationId xmlns:a16="http://schemas.microsoft.com/office/drawing/2014/main" id="{0F13624C-99F8-4A34-8EAB-1DF528960D81}"/>
              </a:ext>
            </a:extLst>
          </p:cNvPr>
          <p:cNvSpPr txBox="1"/>
          <p:nvPr/>
        </p:nvSpPr>
        <p:spPr>
          <a:xfrm>
            <a:off x="6089931" y="4273706"/>
            <a:ext cx="6094520" cy="1477328"/>
          </a:xfrm>
          <a:prstGeom prst="rect">
            <a:avLst/>
          </a:prstGeom>
          <a:noFill/>
        </p:spPr>
        <p:txBody>
          <a:bodyPr wrap="square">
            <a:spAutoFit/>
          </a:bodyPr>
          <a:lstStyle/>
          <a:p>
            <a:r>
              <a:rPr lang="en-GB" b="0" i="0" dirty="0">
                <a:solidFill>
                  <a:srgbClr val="2A2A2A"/>
                </a:solidFill>
                <a:effectLst/>
                <a:latin typeface="Open Sans"/>
              </a:rPr>
              <a:t>‘Being able to communicate effectively is perhaps the most important of all life skills. It is what enables us to pass information to other people, and to understand what is said to us</a:t>
            </a:r>
            <a:r>
              <a:rPr lang="en-GB" dirty="0">
                <a:solidFill>
                  <a:srgbClr val="2A2A2A"/>
                </a:solidFill>
                <a:latin typeface="Open Sans"/>
              </a:rPr>
              <a:t>’ (skills you need, 2001-2020).</a:t>
            </a:r>
            <a:br>
              <a:rPr lang="en-GB" dirty="0"/>
            </a:br>
            <a:endParaRPr lang="en-GB" dirty="0"/>
          </a:p>
        </p:txBody>
      </p:sp>
    </p:spTree>
    <p:extLst>
      <p:ext uri="{BB962C8B-B14F-4D97-AF65-F5344CB8AC3E}">
        <p14:creationId xmlns:p14="http://schemas.microsoft.com/office/powerpoint/2010/main" val="45035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9</a:t>
            </a:fld>
            <a:endParaRPr lang="en-GB"/>
          </a:p>
        </p:txBody>
      </p:sp>
      <p:pic>
        <p:nvPicPr>
          <p:cNvPr id="7" name="Graphic 6" descr="Badge 3">
            <a:extLst>
              <a:ext uri="{FF2B5EF4-FFF2-40B4-BE49-F238E27FC236}">
                <a16:creationId xmlns:a16="http://schemas.microsoft.com/office/drawing/2014/main" id="{CA60BB59-75F3-4323-A944-6770490CEF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139763" y="136977"/>
            <a:ext cx="914400" cy="914400"/>
          </a:xfrm>
          <a:prstGeom prst="rect">
            <a:avLst/>
          </a:prstGeom>
        </p:spPr>
      </p:pic>
      <p:sp>
        <p:nvSpPr>
          <p:cNvPr id="9" name="TextBox 8">
            <a:extLst>
              <a:ext uri="{FF2B5EF4-FFF2-40B4-BE49-F238E27FC236}">
                <a16:creationId xmlns:a16="http://schemas.microsoft.com/office/drawing/2014/main" id="{4BA18B46-98C9-4E7C-AEBC-96E2713F58D0}"/>
              </a:ext>
            </a:extLst>
          </p:cNvPr>
          <p:cNvSpPr txBox="1"/>
          <p:nvPr/>
        </p:nvSpPr>
        <p:spPr>
          <a:xfrm>
            <a:off x="3054163" y="271011"/>
            <a:ext cx="2329164" cy="646331"/>
          </a:xfrm>
          <a:prstGeom prst="rect">
            <a:avLst/>
          </a:prstGeom>
          <a:noFill/>
        </p:spPr>
        <p:txBody>
          <a:bodyPr wrap="none" rtlCol="0">
            <a:spAutoFit/>
          </a:bodyPr>
          <a:lstStyle/>
          <a:p>
            <a:r>
              <a:rPr lang="en-GB" sz="3600" dirty="0">
                <a:solidFill>
                  <a:schemeClr val="accent1">
                    <a:lumMod val="60000"/>
                    <a:lumOff val="40000"/>
                  </a:schemeClr>
                </a:solidFill>
                <a:latin typeface="New r"/>
              </a:rPr>
              <a:t>Self Believe</a:t>
            </a:r>
          </a:p>
        </p:txBody>
      </p:sp>
      <p:sp>
        <p:nvSpPr>
          <p:cNvPr id="10" name="TextBox 9">
            <a:extLst>
              <a:ext uri="{FF2B5EF4-FFF2-40B4-BE49-F238E27FC236}">
                <a16:creationId xmlns:a16="http://schemas.microsoft.com/office/drawing/2014/main" id="{C3BD2FCC-35D3-434E-A5D4-40CF28E0255F}"/>
              </a:ext>
            </a:extLst>
          </p:cNvPr>
          <p:cNvSpPr txBox="1"/>
          <p:nvPr/>
        </p:nvSpPr>
        <p:spPr>
          <a:xfrm>
            <a:off x="5979110" y="5597945"/>
            <a:ext cx="6094520" cy="646331"/>
          </a:xfrm>
          <a:prstGeom prst="rect">
            <a:avLst/>
          </a:prstGeom>
          <a:noFill/>
        </p:spPr>
        <p:txBody>
          <a:bodyPr wrap="square">
            <a:spAutoFit/>
          </a:bodyPr>
          <a:lstStyle/>
          <a:p>
            <a:r>
              <a:rPr lang="en-GB" dirty="0">
                <a:solidFill>
                  <a:srgbClr val="5E5E5E"/>
                </a:solidFill>
                <a:latin typeface="PT Serif"/>
              </a:rPr>
              <a:t>‘B</a:t>
            </a:r>
            <a:r>
              <a:rPr lang="en-GB" b="0" i="0" dirty="0">
                <a:solidFill>
                  <a:srgbClr val="5E5E5E"/>
                </a:solidFill>
                <a:effectLst/>
                <a:latin typeface="PT Serif"/>
              </a:rPr>
              <a:t>eing confident in your work is crucial for career success’ (Life coach directory, 2016).</a:t>
            </a:r>
            <a:endParaRPr lang="en-GB" dirty="0"/>
          </a:p>
        </p:txBody>
      </p:sp>
      <p:sp>
        <p:nvSpPr>
          <p:cNvPr id="11" name="TextBox 10">
            <a:extLst>
              <a:ext uri="{FF2B5EF4-FFF2-40B4-BE49-F238E27FC236}">
                <a16:creationId xmlns:a16="http://schemas.microsoft.com/office/drawing/2014/main" id="{5AB41A3C-65E5-4F82-B50E-CCF4421A8745}"/>
              </a:ext>
            </a:extLst>
          </p:cNvPr>
          <p:cNvSpPr txBox="1"/>
          <p:nvPr/>
        </p:nvSpPr>
        <p:spPr>
          <a:xfrm>
            <a:off x="3048740" y="1033620"/>
            <a:ext cx="6094520" cy="646331"/>
          </a:xfrm>
          <a:prstGeom prst="rect">
            <a:avLst/>
          </a:prstGeom>
          <a:noFill/>
        </p:spPr>
        <p:txBody>
          <a:bodyPr wrap="square">
            <a:spAutoFit/>
          </a:bodyPr>
          <a:lstStyle/>
          <a:p>
            <a:r>
              <a:rPr lang="en-GB" dirty="0"/>
              <a:t>Why do I feel self believe is important for future employability and how it can be transferred into a youth work setting.</a:t>
            </a:r>
          </a:p>
        </p:txBody>
      </p:sp>
      <p:sp>
        <p:nvSpPr>
          <p:cNvPr id="12" name="TextBox 11">
            <a:extLst>
              <a:ext uri="{FF2B5EF4-FFF2-40B4-BE49-F238E27FC236}">
                <a16:creationId xmlns:a16="http://schemas.microsoft.com/office/drawing/2014/main" id="{0AA5EF0F-5104-4929-998B-E0846D46FED7}"/>
              </a:ext>
            </a:extLst>
          </p:cNvPr>
          <p:cNvSpPr txBox="1"/>
          <p:nvPr/>
        </p:nvSpPr>
        <p:spPr>
          <a:xfrm>
            <a:off x="3919855" y="2550957"/>
            <a:ext cx="7996561" cy="2031325"/>
          </a:xfrm>
          <a:prstGeom prst="rect">
            <a:avLst/>
          </a:prstGeom>
          <a:noFill/>
        </p:spPr>
        <p:txBody>
          <a:bodyPr wrap="square">
            <a:spAutoFit/>
          </a:bodyPr>
          <a:lstStyle/>
          <a:p>
            <a:r>
              <a:rPr lang="en-GB" b="0" i="0" dirty="0">
                <a:solidFill>
                  <a:srgbClr val="000000"/>
                </a:solidFill>
                <a:effectLst/>
                <a:latin typeface="Open Sans"/>
              </a:rPr>
              <a:t>Youth employment </a:t>
            </a:r>
            <a:r>
              <a:rPr lang="en-GB" dirty="0">
                <a:solidFill>
                  <a:srgbClr val="000000"/>
                </a:solidFill>
                <a:latin typeface="Open Sans"/>
              </a:rPr>
              <a:t>UK, (2020) believe ‘</a:t>
            </a:r>
            <a:r>
              <a:rPr lang="en-GB" b="0" i="0" dirty="0">
                <a:solidFill>
                  <a:srgbClr val="000000"/>
                </a:solidFill>
                <a:effectLst/>
                <a:latin typeface="Open Sans"/>
              </a:rPr>
              <a:t>Self belief is about confidence, but it’s about so much more than that. It’s about building confidence. And the way to build confidence is to motivate yourself to try new things, have the resilience to keep going and learn from past mistakes, and have the positive attitude to help you see everything as a learning process. Self belief is highly valued by employers, and it makes a big difference to how much you enjoy the work you do, too</a:t>
            </a:r>
            <a:r>
              <a:rPr lang="en-GB" dirty="0">
                <a:solidFill>
                  <a:srgbClr val="000000"/>
                </a:solidFill>
                <a:latin typeface="Open Sans"/>
              </a:rPr>
              <a:t>’.</a:t>
            </a:r>
            <a:endParaRPr lang="en-GB" dirty="0"/>
          </a:p>
        </p:txBody>
      </p:sp>
    </p:spTree>
    <p:extLst>
      <p:ext uri="{BB962C8B-B14F-4D97-AF65-F5344CB8AC3E}">
        <p14:creationId xmlns:p14="http://schemas.microsoft.com/office/powerpoint/2010/main" val="939347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10</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2372969" y="197862"/>
            <a:ext cx="682340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 conclusion.</a:t>
            </a:r>
          </a:p>
        </p:txBody>
      </p:sp>
      <p:sp>
        <p:nvSpPr>
          <p:cNvPr id="11" name="TextBox 10">
            <a:extLst>
              <a:ext uri="{FF2B5EF4-FFF2-40B4-BE49-F238E27FC236}">
                <a16:creationId xmlns:a16="http://schemas.microsoft.com/office/drawing/2014/main" id="{DDCFEF83-CD86-473A-BB47-989495FFF99D}"/>
              </a:ext>
            </a:extLst>
          </p:cNvPr>
          <p:cNvSpPr txBox="1"/>
          <p:nvPr/>
        </p:nvSpPr>
        <p:spPr>
          <a:xfrm>
            <a:off x="3917683" y="4208015"/>
            <a:ext cx="7188282" cy="923330"/>
          </a:xfrm>
          <a:prstGeom prst="rect">
            <a:avLst/>
          </a:prstGeom>
          <a:noFill/>
        </p:spPr>
        <p:txBody>
          <a:bodyPr wrap="square" rtlCol="0">
            <a:spAutoFit/>
          </a:bodyPr>
          <a:lstStyle/>
          <a:p>
            <a:pPr algn="just"/>
            <a:r>
              <a:rPr lang="en-GB" dirty="0"/>
              <a:t>According to Cottrell (2019, p. 53 ). ‘awareness of your current skills  increases your confidence, which in turn increases your chances of success’.</a:t>
            </a:r>
          </a:p>
        </p:txBody>
      </p:sp>
      <p:sp>
        <p:nvSpPr>
          <p:cNvPr id="9" name="TextBox 8">
            <a:extLst>
              <a:ext uri="{FF2B5EF4-FFF2-40B4-BE49-F238E27FC236}">
                <a16:creationId xmlns:a16="http://schemas.microsoft.com/office/drawing/2014/main" id="{EEB915CC-FEE0-4FC2-8CBA-CCD7F69C1BB7}"/>
              </a:ext>
            </a:extLst>
          </p:cNvPr>
          <p:cNvSpPr txBox="1"/>
          <p:nvPr/>
        </p:nvSpPr>
        <p:spPr>
          <a:xfrm>
            <a:off x="2851951" y="1396604"/>
            <a:ext cx="7722365" cy="2153731"/>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conclusion I believe that writing, communication and self believe are three study skills that are important for future employability and can be transferred into a youth work setting. Although there are so many important study skills I feel like these three give the opportunity to developing into so many other study and key sills that are important and beneficial to not only future employability and youth work setting but skills that we need ourselves for every day life and skills we can help others especially young people develop themselves. </a:t>
            </a:r>
          </a:p>
        </p:txBody>
      </p:sp>
    </p:spTree>
    <p:extLst>
      <p:ext uri="{BB962C8B-B14F-4D97-AF65-F5344CB8AC3E}">
        <p14:creationId xmlns:p14="http://schemas.microsoft.com/office/powerpoint/2010/main" val="428155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11</a:t>
            </a:fld>
            <a:endParaRPr lang="en-GB"/>
          </a:p>
        </p:txBody>
      </p:sp>
      <p:sp>
        <p:nvSpPr>
          <p:cNvPr id="9" name="TextBox 8">
            <a:extLst>
              <a:ext uri="{FF2B5EF4-FFF2-40B4-BE49-F238E27FC236}">
                <a16:creationId xmlns:a16="http://schemas.microsoft.com/office/drawing/2014/main" id="{4BA18B46-98C9-4E7C-AEBC-96E2713F58D0}"/>
              </a:ext>
            </a:extLst>
          </p:cNvPr>
          <p:cNvSpPr txBox="1"/>
          <p:nvPr/>
        </p:nvSpPr>
        <p:spPr>
          <a:xfrm>
            <a:off x="2428805" y="173356"/>
            <a:ext cx="3027432" cy="1754326"/>
          </a:xfrm>
          <a:prstGeom prst="rect">
            <a:avLst/>
          </a:prstGeom>
          <a:noFill/>
        </p:spPr>
        <p:txBody>
          <a:bodyPr wrap="none" rtlCol="0">
            <a:spAutoFit/>
          </a:bodyPr>
          <a:lstStyle/>
          <a:p>
            <a:r>
              <a:rPr lang="en-GB" sz="3600" dirty="0">
                <a:solidFill>
                  <a:schemeClr val="accent1">
                    <a:lumMod val="60000"/>
                    <a:lumOff val="40000"/>
                  </a:schemeClr>
                </a:solidFill>
                <a:latin typeface="New r"/>
              </a:rPr>
              <a:t>Thank you!</a:t>
            </a:r>
            <a:br>
              <a:rPr lang="en-GB" sz="3600" dirty="0">
                <a:solidFill>
                  <a:schemeClr val="accent1">
                    <a:lumMod val="60000"/>
                    <a:lumOff val="40000"/>
                  </a:schemeClr>
                </a:solidFill>
                <a:latin typeface="New r"/>
              </a:rPr>
            </a:br>
            <a:br>
              <a:rPr lang="en-GB" sz="3600" dirty="0">
                <a:solidFill>
                  <a:schemeClr val="accent1">
                    <a:lumMod val="60000"/>
                    <a:lumOff val="40000"/>
                  </a:schemeClr>
                </a:solidFill>
                <a:latin typeface="New r"/>
              </a:rPr>
            </a:br>
            <a:r>
              <a:rPr lang="en-GB" sz="3600" dirty="0">
                <a:solidFill>
                  <a:schemeClr val="accent1">
                    <a:lumMod val="60000"/>
                    <a:lumOff val="40000"/>
                  </a:schemeClr>
                </a:solidFill>
                <a:latin typeface="New r"/>
              </a:rPr>
              <a:t>Any questions?</a:t>
            </a:r>
          </a:p>
        </p:txBody>
      </p:sp>
    </p:spTree>
    <p:extLst>
      <p:ext uri="{BB962C8B-B14F-4D97-AF65-F5344CB8AC3E}">
        <p14:creationId xmlns:p14="http://schemas.microsoft.com/office/powerpoint/2010/main" val="22587564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4937</TotalTime>
  <Words>944</Words>
  <Application>Microsoft Office PowerPoint</Application>
  <PresentationFormat>Widescreen</PresentationFormat>
  <Paragraphs>141</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Corbel</vt:lpstr>
      <vt:lpstr>New r</vt:lpstr>
      <vt:lpstr>Open Sans</vt:lpstr>
      <vt:lpstr>PT Serif</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allen</dc:creator>
  <cp:lastModifiedBy>kirsty allen</cp:lastModifiedBy>
  <cp:revision>29</cp:revision>
  <dcterms:created xsi:type="dcterms:W3CDTF">2020-11-19T12:20:32Z</dcterms:created>
  <dcterms:modified xsi:type="dcterms:W3CDTF">2020-11-22T22:38:15Z</dcterms:modified>
</cp:coreProperties>
</file>