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7" r:id="rId2"/>
    <p:sldId id="256"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25CEB158-2B4D-4B13-B91E-091850529106}"/>
    <pc:docChg chg="modSld">
      <pc:chgData name="Vasilios Tavlaridis" userId="cf0f3e73-e183-4ecf-9d20-cf90aae84965" providerId="ADAL" clId="{25CEB158-2B4D-4B13-B91E-091850529106}" dt="2025-07-01T08:32:19.344" v="0" actId="20577"/>
      <pc:docMkLst>
        <pc:docMk/>
      </pc:docMkLst>
      <pc:sldChg chg="modSp mod">
        <pc:chgData name="Vasilios Tavlaridis" userId="cf0f3e73-e183-4ecf-9d20-cf90aae84965" providerId="ADAL" clId="{25CEB158-2B4D-4B13-B91E-091850529106}" dt="2025-07-01T08:32:19.344" v="0" actId="20577"/>
        <pc:sldMkLst>
          <pc:docMk/>
          <pc:sldMk cId="3872091788" sldId="257"/>
        </pc:sldMkLst>
        <pc:spChg chg="mod">
          <ac:chgData name="Vasilios Tavlaridis" userId="cf0f3e73-e183-4ecf-9d20-cf90aae84965" providerId="ADAL" clId="{25CEB158-2B4D-4B13-B91E-091850529106}" dt="2025-07-01T08:32:19.344" v="0" actId="20577"/>
          <ac:spMkLst>
            <pc:docMk/>
            <pc:sldMk cId="3872091788" sldId="257"/>
            <ac:spMk id="3" creationId="{1DA1162B-33FE-061C-C2FE-16CF519C8DA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A8C807-20F3-41DD-AA5E-F3605766999B}" type="datetimeFigureOut">
              <a:rPr lang="en-US" smtClean="0"/>
              <a:t>7/1/2025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1FD8E1-0EB5-4FE2-8A3F-CBB28D541FC4}" type="slidenum">
              <a:rPr lang="en-US" smtClean="0"/>
              <a:t>‹#›</a:t>
            </a:fld>
            <a:endParaRPr lang="en-US"/>
          </a:p>
        </p:txBody>
      </p:sp>
    </p:spTree>
    <p:extLst>
      <p:ext uri="{BB962C8B-B14F-4D97-AF65-F5344CB8AC3E}">
        <p14:creationId xmlns:p14="http://schemas.microsoft.com/office/powerpoint/2010/main" val="3840320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Table of Contents indicates crucial sections of the business plan presentation based on which a framework can be easily developed. It begins each segment, starting with defining the type of business idea and passing through legal structure, market review, marketing strategies and funding. In this way, the organisation of the work allows the viewer to logically construct the development of the business plan and their understanding of the enterprise.</a:t>
            </a:r>
          </a:p>
        </p:txBody>
      </p:sp>
      <p:sp>
        <p:nvSpPr>
          <p:cNvPr id="4" name="Slide Number Placeholder 3"/>
          <p:cNvSpPr>
            <a:spLocks noGrp="1"/>
          </p:cNvSpPr>
          <p:nvPr>
            <p:ph type="sldNum" sz="quarter" idx="5"/>
          </p:nvPr>
        </p:nvSpPr>
        <p:spPr/>
        <p:txBody>
          <a:bodyPr/>
          <a:lstStyle/>
          <a:p>
            <a:fld id="{771FD8E1-0EB5-4FE2-8A3F-CBB28D541FC4}" type="slidenum">
              <a:rPr lang="en-US" smtClean="0"/>
              <a:t>2</a:t>
            </a:fld>
            <a:endParaRPr lang="en-US"/>
          </a:p>
        </p:txBody>
      </p:sp>
    </p:spTree>
    <p:extLst>
      <p:ext uri="{BB962C8B-B14F-4D97-AF65-F5344CB8AC3E}">
        <p14:creationId xmlns:p14="http://schemas.microsoft.com/office/powerpoint/2010/main" val="388866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Great Care Home Health Care Services Ltd intends to fulfil the increasing need for the care of elderly and other vulnerable persons in their homes. Achieving customer Goals This service’s focus is quality and dependable care with the goal of keeping the customer at home by offering the necessary help they need. Guided by the values of dignity, empathy and inclusion ACNW’s vision is to be a preferred provider of home care services. </a:t>
            </a:r>
            <a:endParaRPr lang="en-US" dirty="0"/>
          </a:p>
        </p:txBody>
      </p:sp>
      <p:sp>
        <p:nvSpPr>
          <p:cNvPr id="4" name="Slide Number Placeholder 3"/>
          <p:cNvSpPr>
            <a:spLocks noGrp="1"/>
          </p:cNvSpPr>
          <p:nvPr>
            <p:ph type="sldNum" sz="quarter" idx="5"/>
          </p:nvPr>
        </p:nvSpPr>
        <p:spPr/>
        <p:txBody>
          <a:bodyPr/>
          <a:lstStyle/>
          <a:p>
            <a:fld id="{771FD8E1-0EB5-4FE2-8A3F-CBB28D541FC4}" type="slidenum">
              <a:rPr lang="en-US" smtClean="0"/>
              <a:t>3</a:t>
            </a:fld>
            <a:endParaRPr lang="en-US"/>
          </a:p>
        </p:txBody>
      </p:sp>
    </p:spTree>
    <p:extLst>
      <p:ext uri="{BB962C8B-B14F-4D97-AF65-F5344CB8AC3E}">
        <p14:creationId xmlns:p14="http://schemas.microsoft.com/office/powerpoint/2010/main" val="3351845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The business is established as an LLC, and this form of ownership is private as well as personal liability restricted. It has an organisational structure where it employs its own chief executive officer, a financial officer, and a care coordinator, who perform operational and care tasks. Such arrangement facilitates quality delivery of care, CQC standards, clinical management and safety of patients. It embodies stability and an efficient and effective care-focused structure as the company of work.</a:t>
            </a:r>
            <a:endParaRPr lang="en-US" dirty="0"/>
          </a:p>
        </p:txBody>
      </p:sp>
      <p:sp>
        <p:nvSpPr>
          <p:cNvPr id="4" name="Slide Number Placeholder 3"/>
          <p:cNvSpPr>
            <a:spLocks noGrp="1"/>
          </p:cNvSpPr>
          <p:nvPr>
            <p:ph type="sldNum" sz="quarter" idx="5"/>
          </p:nvPr>
        </p:nvSpPr>
        <p:spPr/>
        <p:txBody>
          <a:bodyPr/>
          <a:lstStyle/>
          <a:p>
            <a:fld id="{771FD8E1-0EB5-4FE2-8A3F-CBB28D541FC4}" type="slidenum">
              <a:rPr lang="en-US" smtClean="0"/>
              <a:t>4</a:t>
            </a:fld>
            <a:endParaRPr lang="en-US"/>
          </a:p>
        </p:txBody>
      </p:sp>
    </p:spTree>
    <p:extLst>
      <p:ext uri="{BB962C8B-B14F-4D97-AF65-F5344CB8AC3E}">
        <p14:creationId xmlns:p14="http://schemas.microsoft.com/office/powerpoint/2010/main" val="28636973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The home care industry in the United Kingdom has shown expansion mostly because of a growing population of elderly. The main competitors provide related services but Great Care Home Health Care Services Ltd boasts of its superior staffing density and customer attention. The Office for National Statistics expects an increase in the elderly care requirement, supporting such services. This competitive analysis guides the positioning strategy and reveals the competitive advantage of the enterprise.</a:t>
            </a:r>
            <a:endParaRPr lang="en-US" dirty="0"/>
          </a:p>
        </p:txBody>
      </p:sp>
      <p:sp>
        <p:nvSpPr>
          <p:cNvPr id="4" name="Slide Number Placeholder 3"/>
          <p:cNvSpPr>
            <a:spLocks noGrp="1"/>
          </p:cNvSpPr>
          <p:nvPr>
            <p:ph type="sldNum" sz="quarter" idx="5"/>
          </p:nvPr>
        </p:nvSpPr>
        <p:spPr/>
        <p:txBody>
          <a:bodyPr/>
          <a:lstStyle/>
          <a:p>
            <a:fld id="{771FD8E1-0EB5-4FE2-8A3F-CBB28D541FC4}" type="slidenum">
              <a:rPr lang="en-US" smtClean="0"/>
              <a:t>5</a:t>
            </a:fld>
            <a:endParaRPr lang="en-US"/>
          </a:p>
        </p:txBody>
      </p:sp>
    </p:spTree>
    <p:extLst>
      <p:ext uri="{BB962C8B-B14F-4D97-AF65-F5344CB8AC3E}">
        <p14:creationId xmlns:p14="http://schemas.microsoft.com/office/powerpoint/2010/main" val="19745969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Marketing communication aims at parents and other relatives who seek to have their parents/guardians cater for them. Social media, local advertising, and collaborating with healthcare facilities broaden impact. In the second year, the existing strategy of online marketing will be supplemented with printed ads in community centres and medical practices. Social media usage is crucial, as research by Brown in 2024 underlays the efficiency in the context of the UK healthcare industry. It is recognised that marketing programs are developed to develop confidence and create lasting customer relationships.</a:t>
            </a:r>
          </a:p>
        </p:txBody>
      </p:sp>
      <p:sp>
        <p:nvSpPr>
          <p:cNvPr id="4" name="Slide Number Placeholder 3"/>
          <p:cNvSpPr>
            <a:spLocks noGrp="1"/>
          </p:cNvSpPr>
          <p:nvPr>
            <p:ph type="sldNum" sz="quarter" idx="5"/>
          </p:nvPr>
        </p:nvSpPr>
        <p:spPr/>
        <p:txBody>
          <a:bodyPr/>
          <a:lstStyle/>
          <a:p>
            <a:fld id="{771FD8E1-0EB5-4FE2-8A3F-CBB28D541FC4}" type="slidenum">
              <a:rPr lang="en-US" smtClean="0"/>
              <a:t>6</a:t>
            </a:fld>
            <a:endParaRPr lang="en-US"/>
          </a:p>
        </p:txBody>
      </p:sp>
    </p:spTree>
    <p:extLst>
      <p:ext uri="{BB962C8B-B14F-4D97-AF65-F5344CB8AC3E}">
        <p14:creationId xmlns:p14="http://schemas.microsoft.com/office/powerpoint/2010/main" val="3938682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start-up, the company needs capital for human resources, training, licenses, and equipment. There are cost estimates issued and cautiously aimed at having a positive cash flow in six months at the very most. Preliminary expenses are for expenditures that are recurrent and basic such as marketing and other administrative requirements. The revenue expectation emanates from the acquisition of new customers, and the potential to invest in the future. This funding plan offers a route to establishing a sustainable and possibly growing customer base growth in the long run.</a:t>
            </a:r>
          </a:p>
        </p:txBody>
      </p:sp>
      <p:sp>
        <p:nvSpPr>
          <p:cNvPr id="4" name="Slide Number Placeholder 3"/>
          <p:cNvSpPr>
            <a:spLocks noGrp="1"/>
          </p:cNvSpPr>
          <p:nvPr>
            <p:ph type="sldNum" sz="quarter" idx="5"/>
          </p:nvPr>
        </p:nvSpPr>
        <p:spPr/>
        <p:txBody>
          <a:bodyPr/>
          <a:lstStyle/>
          <a:p>
            <a:fld id="{771FD8E1-0EB5-4FE2-8A3F-CBB28D541FC4}" type="slidenum">
              <a:rPr lang="en-US" smtClean="0"/>
              <a:t>7</a:t>
            </a:fld>
            <a:endParaRPr lang="en-US"/>
          </a:p>
        </p:txBody>
      </p:sp>
    </p:spTree>
    <p:extLst>
      <p:ext uri="{BB962C8B-B14F-4D97-AF65-F5344CB8AC3E}">
        <p14:creationId xmlns:p14="http://schemas.microsoft.com/office/powerpoint/2010/main" val="2211984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3596EA-81F3-4F33-A7E7-B21F4FD9F9B4}" type="datetimeFigureOut">
              <a:rPr lang="en-US" smtClean="0"/>
              <a:t>7/1/2025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CAD51B-FB3C-4242-90E7-4EDABD1284DF}"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87513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3596EA-81F3-4F33-A7E7-B21F4FD9F9B4}" type="datetimeFigureOut">
              <a:rPr lang="en-US" smtClean="0"/>
              <a:t>7/1/2025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CAD51B-FB3C-4242-90E7-4EDABD1284DF}" type="slidenum">
              <a:rPr lang="en-US" smtClean="0"/>
              <a:t>‹#›</a:t>
            </a:fld>
            <a:endParaRPr lang="en-US"/>
          </a:p>
        </p:txBody>
      </p:sp>
    </p:spTree>
    <p:extLst>
      <p:ext uri="{BB962C8B-B14F-4D97-AF65-F5344CB8AC3E}">
        <p14:creationId xmlns:p14="http://schemas.microsoft.com/office/powerpoint/2010/main" val="1889128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3596EA-81F3-4F33-A7E7-B21F4FD9F9B4}" type="datetimeFigureOut">
              <a:rPr lang="en-US" smtClean="0"/>
              <a:t>7/1/2025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CAD51B-FB3C-4242-90E7-4EDABD1284DF}"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0738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3596EA-81F3-4F33-A7E7-B21F4FD9F9B4}" type="datetimeFigureOut">
              <a:rPr lang="en-US" smtClean="0"/>
              <a:t>7/1/2025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CAD51B-FB3C-4242-90E7-4EDABD1284DF}" type="slidenum">
              <a:rPr lang="en-US" smtClean="0"/>
              <a:t>‹#›</a:t>
            </a:fld>
            <a:endParaRPr lang="en-US"/>
          </a:p>
        </p:txBody>
      </p:sp>
    </p:spTree>
    <p:extLst>
      <p:ext uri="{BB962C8B-B14F-4D97-AF65-F5344CB8AC3E}">
        <p14:creationId xmlns:p14="http://schemas.microsoft.com/office/powerpoint/2010/main" val="3148582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3596EA-81F3-4F33-A7E7-B21F4FD9F9B4}" type="datetimeFigureOut">
              <a:rPr lang="en-US" smtClean="0"/>
              <a:t>7/1/2025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CAD51B-FB3C-4242-90E7-4EDABD1284DF}" type="slidenum">
              <a:rPr lang="en-US" smtClean="0"/>
              <a:t>‹#›</a:t>
            </a:fld>
            <a:endParaRPr lang="en-US"/>
          </a:p>
        </p:txBody>
      </p:sp>
    </p:spTree>
    <p:extLst>
      <p:ext uri="{BB962C8B-B14F-4D97-AF65-F5344CB8AC3E}">
        <p14:creationId xmlns:p14="http://schemas.microsoft.com/office/powerpoint/2010/main" val="1783863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3596EA-81F3-4F33-A7E7-B21F4FD9F9B4}" type="datetimeFigureOut">
              <a:rPr lang="en-US" smtClean="0"/>
              <a:t>7/1/2025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CAD51B-FB3C-4242-90E7-4EDABD1284DF}" type="slidenum">
              <a:rPr lang="en-US" smtClean="0"/>
              <a:t>‹#›</a:t>
            </a:fld>
            <a:endParaRPr lang="en-US"/>
          </a:p>
        </p:txBody>
      </p:sp>
    </p:spTree>
    <p:extLst>
      <p:ext uri="{BB962C8B-B14F-4D97-AF65-F5344CB8AC3E}">
        <p14:creationId xmlns:p14="http://schemas.microsoft.com/office/powerpoint/2010/main" val="3007569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C3596EA-81F3-4F33-A7E7-B21F4FD9F9B4}" type="datetimeFigureOut">
              <a:rPr lang="en-US" smtClean="0"/>
              <a:t>7/1/2025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CBCAD51B-FB3C-4242-90E7-4EDABD1284DF}" type="slidenum">
              <a:rPr lang="en-US" smtClean="0"/>
              <a:t>‹#›</a:t>
            </a:fld>
            <a:endParaRPr lang="en-US"/>
          </a:p>
        </p:txBody>
      </p:sp>
    </p:spTree>
    <p:extLst>
      <p:ext uri="{BB962C8B-B14F-4D97-AF65-F5344CB8AC3E}">
        <p14:creationId xmlns:p14="http://schemas.microsoft.com/office/powerpoint/2010/main" val="3503565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C3596EA-81F3-4F33-A7E7-B21F4FD9F9B4}" type="datetimeFigureOut">
              <a:rPr lang="en-US" smtClean="0"/>
              <a:t>7/1/2025</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BCAD51B-FB3C-4242-90E7-4EDABD1284DF}" type="slidenum">
              <a:rPr lang="en-US" smtClean="0"/>
              <a:t>‹#›</a:t>
            </a:fld>
            <a:endParaRPr lang="en-US"/>
          </a:p>
        </p:txBody>
      </p:sp>
    </p:spTree>
    <p:extLst>
      <p:ext uri="{BB962C8B-B14F-4D97-AF65-F5344CB8AC3E}">
        <p14:creationId xmlns:p14="http://schemas.microsoft.com/office/powerpoint/2010/main" val="761096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3596EA-81F3-4F33-A7E7-B21F4FD9F9B4}" type="datetimeFigureOut">
              <a:rPr lang="en-US" smtClean="0"/>
              <a:t>7/1/2025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CAD51B-FB3C-4242-90E7-4EDABD1284DF}" type="slidenum">
              <a:rPr lang="en-US" smtClean="0"/>
              <a:t>‹#›</a:t>
            </a:fld>
            <a:endParaRPr lang="en-US"/>
          </a:p>
        </p:txBody>
      </p:sp>
    </p:spTree>
    <p:extLst>
      <p:ext uri="{BB962C8B-B14F-4D97-AF65-F5344CB8AC3E}">
        <p14:creationId xmlns:p14="http://schemas.microsoft.com/office/powerpoint/2010/main" val="766809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3596EA-81F3-4F33-A7E7-B21F4FD9F9B4}" type="datetimeFigureOut">
              <a:rPr lang="en-US" smtClean="0"/>
              <a:t>7/1/2025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CAD51B-FB3C-4242-90E7-4EDABD1284DF}" type="slidenum">
              <a:rPr lang="en-US" smtClean="0"/>
              <a:t>‹#›</a:t>
            </a:fld>
            <a:endParaRPr lang="en-US"/>
          </a:p>
        </p:txBody>
      </p:sp>
    </p:spTree>
    <p:extLst>
      <p:ext uri="{BB962C8B-B14F-4D97-AF65-F5344CB8AC3E}">
        <p14:creationId xmlns:p14="http://schemas.microsoft.com/office/powerpoint/2010/main" val="1280759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3596EA-81F3-4F33-A7E7-B21F4FD9F9B4}" type="datetimeFigureOut">
              <a:rPr lang="en-US" smtClean="0"/>
              <a:t>7/1/2025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CAD51B-FB3C-4242-90E7-4EDABD1284DF}" type="slidenum">
              <a:rPr lang="en-US" smtClean="0"/>
              <a:t>‹#›</a:t>
            </a:fld>
            <a:endParaRPr lang="en-US"/>
          </a:p>
        </p:txBody>
      </p:sp>
    </p:spTree>
    <p:extLst>
      <p:ext uri="{BB962C8B-B14F-4D97-AF65-F5344CB8AC3E}">
        <p14:creationId xmlns:p14="http://schemas.microsoft.com/office/powerpoint/2010/main" val="3947901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C3596EA-81F3-4F33-A7E7-B21F4FD9F9B4}" type="datetimeFigureOut">
              <a:rPr lang="en-US" smtClean="0"/>
              <a:t>7/1/2025</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BCAD51B-FB3C-4242-90E7-4EDABD1284DF}"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7880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DFA52AF-4AA7-13E0-0D54-90E6ED4AA6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4BBF02-BB27-D2AD-0C90-26C47074C9DC}"/>
              </a:ext>
            </a:extLst>
          </p:cNvPr>
          <p:cNvSpPr>
            <a:spLocks noGrp="1"/>
          </p:cNvSpPr>
          <p:nvPr>
            <p:ph type="title"/>
          </p:nvPr>
        </p:nvSpPr>
        <p:spPr>
          <a:xfrm>
            <a:off x="0" y="667511"/>
            <a:ext cx="12192000" cy="3904489"/>
          </a:xfrm>
        </p:spPr>
        <p:txBody>
          <a:bodyPr>
            <a:noAutofit/>
          </a:bodyPr>
          <a:lstStyle/>
          <a:p>
            <a:pPr algn="ctr">
              <a:lnSpc>
                <a:spcPct val="100000"/>
              </a:lnSpc>
            </a:pPr>
            <a:r>
              <a:rPr lang="en-US" sz="4000" b="1" dirty="0">
                <a:solidFill>
                  <a:srgbClr val="7030A0"/>
                </a:solidFill>
                <a:latin typeface="Arial" panose="020B0604020202020204" pitchFamily="34" charset="0"/>
                <a:cs typeface="Arial" panose="020B0604020202020204" pitchFamily="34" charset="0"/>
              </a:rPr>
              <a:t>Program of Study: Certificate in Higher Education Business Skills for the Workplace</a:t>
            </a:r>
            <a:br>
              <a:rPr lang="en-US" sz="4000" dirty="0">
                <a:latin typeface="Arial" panose="020B0604020202020204" pitchFamily="34" charset="0"/>
                <a:cs typeface="Arial" panose="020B0604020202020204" pitchFamily="34" charset="0"/>
              </a:rPr>
            </a:br>
            <a:r>
              <a:rPr lang="en-US" sz="3800" b="1" dirty="0">
                <a:solidFill>
                  <a:schemeClr val="accent2">
                    <a:lumMod val="75000"/>
                  </a:schemeClr>
                </a:solidFill>
                <a:latin typeface="Arial" panose="020B0604020202020204" pitchFamily="34" charset="0"/>
                <a:cs typeface="Arial" panose="020B0604020202020204" pitchFamily="34" charset="0"/>
              </a:rPr>
              <a:t>Module Name and Code: Enterprise and Entrepreneurship LCLM4006</a:t>
            </a:r>
            <a:br>
              <a:rPr lang="en-US" sz="4000" dirty="0">
                <a:latin typeface="Arial" panose="020B0604020202020204" pitchFamily="34" charset="0"/>
                <a:cs typeface="Arial" panose="020B0604020202020204" pitchFamily="34" charset="0"/>
              </a:rPr>
            </a:br>
            <a:r>
              <a:rPr lang="en-US" sz="3600" b="1" dirty="0">
                <a:solidFill>
                  <a:srgbClr val="00B0F0"/>
                </a:solidFill>
                <a:latin typeface="Arial" panose="020B0604020202020204" pitchFamily="34" charset="0"/>
                <a:cs typeface="Arial" panose="020B0604020202020204" pitchFamily="34" charset="0"/>
              </a:rPr>
              <a:t>Assignment Title: Business Plan for Great Care Home Health Care Services Ltd</a:t>
            </a:r>
            <a:endParaRPr lang="en-US" sz="4000" b="1" dirty="0">
              <a:solidFill>
                <a:srgbClr val="00B0F0"/>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1DA1162B-33FE-061C-C2FE-16CF519C8DA3}"/>
              </a:ext>
            </a:extLst>
          </p:cNvPr>
          <p:cNvSpPr>
            <a:spLocks noGrp="1"/>
          </p:cNvSpPr>
          <p:nvPr>
            <p:ph type="body" idx="1"/>
          </p:nvPr>
        </p:nvSpPr>
        <p:spPr>
          <a:xfrm>
            <a:off x="1066800" y="4653481"/>
            <a:ext cx="10058400" cy="1919335"/>
          </a:xfrm>
        </p:spPr>
        <p:txBody>
          <a:bodyPr>
            <a:normAutofit/>
          </a:bodyPr>
          <a:lstStyle/>
          <a:p>
            <a:pPr algn="ctr"/>
            <a:endParaRPr lang="en-US" sz="3200" b="1"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2091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02559AB-5D0D-3AD7-A409-8728B99BCCD9}"/>
              </a:ext>
            </a:extLst>
          </p:cNvPr>
          <p:cNvSpPr>
            <a:spLocks noGrp="1"/>
          </p:cNvSpPr>
          <p:nvPr>
            <p:ph type="title"/>
          </p:nvPr>
        </p:nvSpPr>
        <p:spPr>
          <a:xfrm>
            <a:off x="1097280" y="286603"/>
            <a:ext cx="10058400" cy="1322741"/>
          </a:xfrm>
        </p:spPr>
        <p:txBody>
          <a:bodyPr>
            <a:normAutofit/>
          </a:bodyPr>
          <a:lstStyle/>
          <a:p>
            <a:pPr algn="ctr"/>
            <a:r>
              <a:rPr lang="en-US" sz="6000" b="1" dirty="0">
                <a:latin typeface="Arial" panose="020B0604020202020204" pitchFamily="34" charset="0"/>
                <a:cs typeface="Arial" panose="020B0604020202020204" pitchFamily="34" charset="0"/>
              </a:rPr>
              <a:t>Objectives</a:t>
            </a:r>
          </a:p>
        </p:txBody>
      </p:sp>
      <p:sp>
        <p:nvSpPr>
          <p:cNvPr id="5" name="Content Placeholder 4">
            <a:extLst>
              <a:ext uri="{FF2B5EF4-FFF2-40B4-BE49-F238E27FC236}">
                <a16:creationId xmlns:a16="http://schemas.microsoft.com/office/drawing/2014/main" id="{A1B15CB4-381D-FFB9-586F-238F9B472E76}"/>
              </a:ext>
            </a:extLst>
          </p:cNvPr>
          <p:cNvSpPr>
            <a:spLocks noGrp="1"/>
          </p:cNvSpPr>
          <p:nvPr>
            <p:ph idx="1"/>
          </p:nvPr>
        </p:nvSpPr>
        <p:spPr>
          <a:xfrm>
            <a:off x="1097280" y="2156630"/>
            <a:ext cx="7452360" cy="4023360"/>
          </a:xfrm>
        </p:spPr>
        <p:txBody>
          <a:bodyPr>
            <a:normAutofit/>
          </a:bodyPr>
          <a:lstStyle/>
          <a:p>
            <a:pPr marL="365760" indent="-365760" algn="just">
              <a:lnSpc>
                <a:spcPct val="150000"/>
              </a:lnSpc>
              <a:spcBef>
                <a:spcPts val="0"/>
              </a:spcBef>
              <a:spcAft>
                <a:spcPts val="0"/>
              </a:spcAft>
              <a:buFont typeface="Wingdings" panose="05000000000000000000" pitchFamily="2" charset="2"/>
              <a:buChar char="v"/>
            </a:pPr>
            <a:r>
              <a:rPr lang="en-US" sz="2400" dirty="0">
                <a:latin typeface="Arial" panose="020B0604020202020204" pitchFamily="34" charset="0"/>
                <a:cs typeface="Arial" panose="020B0604020202020204" pitchFamily="34" charset="0"/>
              </a:rPr>
              <a:t>Overview of the Business Idea</a:t>
            </a:r>
          </a:p>
          <a:p>
            <a:pPr marL="365760" indent="-365760" algn="just">
              <a:lnSpc>
                <a:spcPct val="150000"/>
              </a:lnSpc>
              <a:spcBef>
                <a:spcPts val="0"/>
              </a:spcBef>
              <a:spcAft>
                <a:spcPts val="0"/>
              </a:spcAft>
              <a:buFont typeface="Wingdings" panose="05000000000000000000" pitchFamily="2" charset="2"/>
              <a:buChar char="v"/>
            </a:pPr>
            <a:r>
              <a:rPr lang="en-US" sz="2400" dirty="0">
                <a:latin typeface="Arial" panose="020B0604020202020204" pitchFamily="34" charset="0"/>
                <a:cs typeface="Arial" panose="020B0604020202020204" pitchFamily="34" charset="0"/>
              </a:rPr>
              <a:t>Legal Format and Management Structure</a:t>
            </a:r>
          </a:p>
          <a:p>
            <a:pPr marL="365760" indent="-365760" algn="just">
              <a:lnSpc>
                <a:spcPct val="150000"/>
              </a:lnSpc>
              <a:spcBef>
                <a:spcPts val="0"/>
              </a:spcBef>
              <a:spcAft>
                <a:spcPts val="0"/>
              </a:spcAft>
              <a:buFont typeface="Wingdings" panose="05000000000000000000" pitchFamily="2" charset="2"/>
              <a:buChar char="v"/>
            </a:pPr>
            <a:r>
              <a:rPr lang="en-US" sz="2400" dirty="0">
                <a:latin typeface="Arial" panose="020B0604020202020204" pitchFamily="34" charset="0"/>
                <a:cs typeface="Arial" panose="020B0604020202020204" pitchFamily="34" charset="0"/>
              </a:rPr>
              <a:t>Industry and Competitor Analysis</a:t>
            </a:r>
          </a:p>
          <a:p>
            <a:pPr marL="365760" indent="-365760" algn="just">
              <a:lnSpc>
                <a:spcPct val="150000"/>
              </a:lnSpc>
              <a:spcBef>
                <a:spcPts val="0"/>
              </a:spcBef>
              <a:spcAft>
                <a:spcPts val="0"/>
              </a:spcAft>
              <a:buFont typeface="Wingdings" panose="05000000000000000000" pitchFamily="2" charset="2"/>
              <a:buChar char="v"/>
            </a:pPr>
            <a:r>
              <a:rPr lang="en-US" sz="2400" dirty="0">
                <a:latin typeface="Arial" panose="020B0604020202020204" pitchFamily="34" charset="0"/>
                <a:cs typeface="Arial" panose="020B0604020202020204" pitchFamily="34" charset="0"/>
              </a:rPr>
              <a:t>Marketing Strategies</a:t>
            </a:r>
          </a:p>
          <a:p>
            <a:pPr marL="365760" indent="-365760" algn="just">
              <a:lnSpc>
                <a:spcPct val="150000"/>
              </a:lnSpc>
              <a:spcBef>
                <a:spcPts val="0"/>
              </a:spcBef>
              <a:spcAft>
                <a:spcPts val="0"/>
              </a:spcAft>
              <a:buFont typeface="Wingdings" panose="05000000000000000000" pitchFamily="2" charset="2"/>
              <a:buChar char="v"/>
            </a:pPr>
            <a:r>
              <a:rPr lang="en-US" sz="2400" dirty="0">
                <a:latin typeface="Arial" panose="020B0604020202020204" pitchFamily="34" charset="0"/>
                <a:cs typeface="Arial" panose="020B0604020202020204" pitchFamily="34" charset="0"/>
              </a:rPr>
              <a:t>Funding Requirements and Cash Flow Projections</a:t>
            </a:r>
          </a:p>
        </p:txBody>
      </p:sp>
      <p:pic>
        <p:nvPicPr>
          <p:cNvPr id="6" name="Picture 5">
            <a:extLst>
              <a:ext uri="{FF2B5EF4-FFF2-40B4-BE49-F238E27FC236}">
                <a16:creationId xmlns:a16="http://schemas.microsoft.com/office/drawing/2014/main" id="{A0829758-0466-D581-711F-287E47EA55AF}"/>
              </a:ext>
            </a:extLst>
          </p:cNvPr>
          <p:cNvPicPr>
            <a:picLocks noChangeAspect="1"/>
          </p:cNvPicPr>
          <p:nvPr/>
        </p:nvPicPr>
        <p:blipFill>
          <a:blip r:embed="rId3"/>
          <a:srcRect l="15260" r="11462"/>
          <a:stretch/>
        </p:blipFill>
        <p:spPr>
          <a:xfrm>
            <a:off x="8429625" y="2003569"/>
            <a:ext cx="3619500" cy="3900196"/>
          </a:xfrm>
          <a:prstGeom prst="rect">
            <a:avLst/>
          </a:prstGeom>
        </p:spPr>
      </p:pic>
    </p:spTree>
    <p:extLst>
      <p:ext uri="{BB962C8B-B14F-4D97-AF65-F5344CB8AC3E}">
        <p14:creationId xmlns:p14="http://schemas.microsoft.com/office/powerpoint/2010/main" val="2379634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ED824E-76CB-94EC-6015-F74173B598B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5C40C9C-F0D6-539F-8812-C8AF4DE6FEE1}"/>
              </a:ext>
            </a:extLst>
          </p:cNvPr>
          <p:cNvSpPr>
            <a:spLocks noGrp="1"/>
          </p:cNvSpPr>
          <p:nvPr>
            <p:ph type="title"/>
          </p:nvPr>
        </p:nvSpPr>
        <p:spPr>
          <a:xfrm>
            <a:off x="1097280" y="286603"/>
            <a:ext cx="10058400" cy="1322741"/>
          </a:xfrm>
        </p:spPr>
        <p:txBody>
          <a:bodyPr>
            <a:normAutofit fontScale="90000"/>
          </a:bodyPr>
          <a:lstStyle/>
          <a:p>
            <a:pPr algn="ctr"/>
            <a:r>
              <a:rPr lang="en-US" sz="6000" b="1" dirty="0">
                <a:latin typeface="Arial" panose="020B0604020202020204" pitchFamily="34" charset="0"/>
                <a:cs typeface="Arial" panose="020B0604020202020204" pitchFamily="34" charset="0"/>
              </a:rPr>
              <a:t>Overview of the Business Idea</a:t>
            </a:r>
          </a:p>
        </p:txBody>
      </p:sp>
      <p:sp>
        <p:nvSpPr>
          <p:cNvPr id="5" name="Content Placeholder 4">
            <a:extLst>
              <a:ext uri="{FF2B5EF4-FFF2-40B4-BE49-F238E27FC236}">
                <a16:creationId xmlns:a16="http://schemas.microsoft.com/office/drawing/2014/main" id="{5F197864-EB94-475B-54D8-176856FE81E8}"/>
              </a:ext>
            </a:extLst>
          </p:cNvPr>
          <p:cNvSpPr>
            <a:spLocks noGrp="1"/>
          </p:cNvSpPr>
          <p:nvPr>
            <p:ph idx="1"/>
          </p:nvPr>
        </p:nvSpPr>
        <p:spPr>
          <a:xfrm>
            <a:off x="466344" y="1800014"/>
            <a:ext cx="7754112" cy="4023360"/>
          </a:xfrm>
        </p:spPr>
        <p:txBody>
          <a:bodyPr>
            <a:normAutofit fontScale="92500" lnSpcReduction="20000"/>
          </a:bodyPr>
          <a:lstStyle/>
          <a:p>
            <a:pPr marL="274320" indent="-274320" algn="just">
              <a:lnSpc>
                <a:spcPct val="160000"/>
              </a:lnSpc>
              <a:spcBef>
                <a:spcPts val="0"/>
              </a:spcBef>
              <a:spcAft>
                <a:spcPts val="0"/>
              </a:spcAft>
              <a:buFont typeface="Wingdings" panose="05000000000000000000" pitchFamily="2" charset="2"/>
              <a:buChar char="Ø"/>
            </a:pPr>
            <a:r>
              <a:rPr lang="en-US" sz="2200" b="1" dirty="0">
                <a:latin typeface="Arial" panose="020B0604020202020204" pitchFamily="34" charset="0"/>
                <a:cs typeface="Arial" panose="020B0604020202020204" pitchFamily="34" charset="0"/>
              </a:rPr>
              <a:t>Service Provided: </a:t>
            </a:r>
            <a:r>
              <a:rPr lang="en-US" sz="2200" dirty="0">
                <a:latin typeface="Arial" panose="020B0604020202020204" pitchFamily="34" charset="0"/>
                <a:cs typeface="Arial" panose="020B0604020202020204" pitchFamily="34" charset="0"/>
              </a:rPr>
              <a:t>Quality Accessible home health care and support services to the elderly and disabled.</a:t>
            </a:r>
          </a:p>
          <a:p>
            <a:pPr marL="274320" indent="-274320" algn="just">
              <a:lnSpc>
                <a:spcPct val="160000"/>
              </a:lnSpc>
              <a:spcBef>
                <a:spcPts val="0"/>
              </a:spcBef>
              <a:spcAft>
                <a:spcPts val="0"/>
              </a:spcAft>
              <a:buFont typeface="Wingdings" panose="05000000000000000000" pitchFamily="2" charset="2"/>
              <a:buChar char="Ø"/>
            </a:pPr>
            <a:r>
              <a:rPr lang="en-US" sz="2200" b="1" dirty="0">
                <a:latin typeface="Arial" panose="020B0604020202020204" pitchFamily="34" charset="0"/>
                <a:cs typeface="Arial" panose="020B0604020202020204" pitchFamily="34" charset="0"/>
              </a:rPr>
              <a:t>Target Market: </a:t>
            </a:r>
            <a:r>
              <a:rPr lang="en-US" sz="2200" dirty="0">
                <a:latin typeface="Arial" panose="020B0604020202020204" pitchFamily="34" charset="0"/>
                <a:cs typeface="Arial" panose="020B0604020202020204" pitchFamily="34" charset="0"/>
              </a:rPr>
              <a:t>Demand for caregiving services by the ageing population.</a:t>
            </a:r>
          </a:p>
          <a:p>
            <a:pPr marL="274320" indent="-274320" algn="just">
              <a:lnSpc>
                <a:spcPct val="160000"/>
              </a:lnSpc>
              <a:spcBef>
                <a:spcPts val="0"/>
              </a:spcBef>
              <a:spcAft>
                <a:spcPts val="0"/>
              </a:spcAft>
              <a:buFont typeface="Wingdings" panose="05000000000000000000" pitchFamily="2" charset="2"/>
              <a:buChar char="Ø"/>
            </a:pPr>
            <a:r>
              <a:rPr lang="en-US" sz="2200" b="1" dirty="0">
                <a:latin typeface="Arial" panose="020B0604020202020204" pitchFamily="34" charset="0"/>
                <a:cs typeface="Arial" panose="020B0604020202020204" pitchFamily="34" charset="0"/>
              </a:rPr>
              <a:t>Problem Addressed:</a:t>
            </a:r>
            <a:r>
              <a:rPr lang="en-US" sz="2200" dirty="0">
                <a:latin typeface="Arial" panose="020B0604020202020204" pitchFamily="34" charset="0"/>
                <a:cs typeface="Arial" panose="020B0604020202020204" pitchFamily="34" charset="0"/>
              </a:rPr>
              <a:t> Rising need for quality yet affordable home management and care solutions</a:t>
            </a:r>
          </a:p>
          <a:p>
            <a:pPr marL="274320" indent="-274320" algn="just">
              <a:lnSpc>
                <a:spcPct val="160000"/>
              </a:lnSpc>
              <a:spcBef>
                <a:spcPts val="0"/>
              </a:spcBef>
              <a:spcAft>
                <a:spcPts val="0"/>
              </a:spcAft>
              <a:buFont typeface="Wingdings" panose="05000000000000000000" pitchFamily="2" charset="2"/>
              <a:buChar char="Ø"/>
            </a:pPr>
            <a:r>
              <a:rPr lang="en-US" sz="2200" b="1" dirty="0">
                <a:latin typeface="Arial" panose="020B0604020202020204" pitchFamily="34" charset="0"/>
                <a:cs typeface="Arial" panose="020B0604020202020204" pitchFamily="34" charset="0"/>
              </a:rPr>
              <a:t>Vision Statement: </a:t>
            </a:r>
            <a:r>
              <a:rPr lang="en-US" sz="2200" dirty="0">
                <a:latin typeface="Arial" panose="020B0604020202020204" pitchFamily="34" charset="0"/>
                <a:cs typeface="Arial" panose="020B0604020202020204" pitchFamily="34" charset="0"/>
              </a:rPr>
              <a:t>Compassionate care and improving the quality of the well-being of the populations</a:t>
            </a:r>
          </a:p>
          <a:p>
            <a:pPr marL="274320" indent="-274320" algn="just">
              <a:lnSpc>
                <a:spcPct val="160000"/>
              </a:lnSpc>
              <a:spcBef>
                <a:spcPts val="0"/>
              </a:spcBef>
              <a:spcAft>
                <a:spcPts val="0"/>
              </a:spcAft>
              <a:buFont typeface="Wingdings" panose="05000000000000000000" pitchFamily="2" charset="2"/>
              <a:buChar char="Ø"/>
            </a:pPr>
            <a:r>
              <a:rPr lang="en-US" sz="2200" b="1" dirty="0">
                <a:latin typeface="Arial" panose="020B0604020202020204" pitchFamily="34" charset="0"/>
                <a:cs typeface="Arial" panose="020B0604020202020204" pitchFamily="34" charset="0"/>
              </a:rPr>
              <a:t>Core Values: </a:t>
            </a:r>
            <a:r>
              <a:rPr lang="en-US" sz="2200" dirty="0">
                <a:latin typeface="Arial" panose="020B0604020202020204" pitchFamily="34" charset="0"/>
                <a:cs typeface="Arial" panose="020B0604020202020204" pitchFamily="34" charset="0"/>
              </a:rPr>
              <a:t>Respect, understanding, work ethic, and diversity.</a:t>
            </a:r>
          </a:p>
        </p:txBody>
      </p:sp>
      <p:pic>
        <p:nvPicPr>
          <p:cNvPr id="2" name="Picture 1">
            <a:extLst>
              <a:ext uri="{FF2B5EF4-FFF2-40B4-BE49-F238E27FC236}">
                <a16:creationId xmlns:a16="http://schemas.microsoft.com/office/drawing/2014/main" id="{26CDC730-71CE-8541-E4A5-F4E63EB2B15A}"/>
              </a:ext>
            </a:extLst>
          </p:cNvPr>
          <p:cNvPicPr>
            <a:picLocks noChangeAspect="1"/>
          </p:cNvPicPr>
          <p:nvPr/>
        </p:nvPicPr>
        <p:blipFill>
          <a:blip r:embed="rId3"/>
          <a:srcRect l="17467" t="-783" r="14267" b="783"/>
          <a:stretch/>
        </p:blipFill>
        <p:spPr>
          <a:xfrm>
            <a:off x="8343900" y="1800014"/>
            <a:ext cx="3733800" cy="4023360"/>
          </a:xfrm>
          <a:prstGeom prst="rect">
            <a:avLst/>
          </a:prstGeom>
        </p:spPr>
      </p:pic>
      <p:sp>
        <p:nvSpPr>
          <p:cNvPr id="6" name="TextBox 5">
            <a:extLst>
              <a:ext uri="{FF2B5EF4-FFF2-40B4-BE49-F238E27FC236}">
                <a16:creationId xmlns:a16="http://schemas.microsoft.com/office/drawing/2014/main" id="{2D3A8003-5755-7CAD-84EF-BD17AC1F74D5}"/>
              </a:ext>
            </a:extLst>
          </p:cNvPr>
          <p:cNvSpPr txBox="1"/>
          <p:nvPr/>
        </p:nvSpPr>
        <p:spPr>
          <a:xfrm>
            <a:off x="6096000" y="5829378"/>
            <a:ext cx="3944112" cy="400110"/>
          </a:xfrm>
          <a:prstGeom prst="rect">
            <a:avLst/>
          </a:prstGeom>
          <a:noFill/>
        </p:spPr>
        <p:txBody>
          <a:bodyPr wrap="square">
            <a:spAutoFit/>
          </a:bodyPr>
          <a:lstStyle/>
          <a:p>
            <a:pPr algn="ctr"/>
            <a:r>
              <a:rPr lang="en-US" sz="2000" dirty="0">
                <a:latin typeface="Arial" panose="020B0604020202020204" pitchFamily="34" charset="0"/>
                <a:cs typeface="Arial" panose="020B0604020202020204" pitchFamily="34" charset="0"/>
              </a:rPr>
              <a:t>(Care Quality Commission, 2021)</a:t>
            </a:r>
          </a:p>
        </p:txBody>
      </p:sp>
    </p:spTree>
    <p:extLst>
      <p:ext uri="{BB962C8B-B14F-4D97-AF65-F5344CB8AC3E}">
        <p14:creationId xmlns:p14="http://schemas.microsoft.com/office/powerpoint/2010/main" val="1532901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C63128-28A0-04D9-AE8B-218C1090BD3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D8B66A0-FCD8-4F7E-3C8B-8B528BC5DCBF}"/>
              </a:ext>
            </a:extLst>
          </p:cNvPr>
          <p:cNvSpPr>
            <a:spLocks noGrp="1"/>
          </p:cNvSpPr>
          <p:nvPr>
            <p:ph type="title"/>
          </p:nvPr>
        </p:nvSpPr>
        <p:spPr>
          <a:xfrm>
            <a:off x="1097280" y="286603"/>
            <a:ext cx="10058400" cy="1322741"/>
          </a:xfrm>
        </p:spPr>
        <p:txBody>
          <a:bodyPr>
            <a:normAutofit fontScale="90000"/>
          </a:bodyPr>
          <a:lstStyle/>
          <a:p>
            <a:pPr algn="ctr"/>
            <a:r>
              <a:rPr lang="en-US" sz="6000" b="1" dirty="0">
                <a:latin typeface="Arial" panose="020B0604020202020204" pitchFamily="34" charset="0"/>
                <a:cs typeface="Arial" panose="020B0604020202020204" pitchFamily="34" charset="0"/>
              </a:rPr>
              <a:t>Legal Format and Management Structure</a:t>
            </a:r>
          </a:p>
        </p:txBody>
      </p:sp>
      <p:sp>
        <p:nvSpPr>
          <p:cNvPr id="5" name="Content Placeholder 4">
            <a:extLst>
              <a:ext uri="{FF2B5EF4-FFF2-40B4-BE49-F238E27FC236}">
                <a16:creationId xmlns:a16="http://schemas.microsoft.com/office/drawing/2014/main" id="{0CDCC8E8-C18F-C721-2999-C05F48EBDE27}"/>
              </a:ext>
            </a:extLst>
          </p:cNvPr>
          <p:cNvSpPr>
            <a:spLocks noGrp="1"/>
          </p:cNvSpPr>
          <p:nvPr>
            <p:ph idx="1"/>
          </p:nvPr>
        </p:nvSpPr>
        <p:spPr>
          <a:xfrm>
            <a:off x="521208" y="1845734"/>
            <a:ext cx="6995160" cy="4326466"/>
          </a:xfrm>
        </p:spPr>
        <p:txBody>
          <a:bodyPr>
            <a:normAutofit/>
          </a:bodyPr>
          <a:lstStyle/>
          <a:p>
            <a:pPr marL="274320" indent="-274320" algn="just">
              <a:lnSpc>
                <a:spcPct val="150000"/>
              </a:lnSpc>
              <a:spcBef>
                <a:spcPts val="0"/>
              </a:spcBef>
              <a:spcAft>
                <a:spcPts val="0"/>
              </a:spcAft>
              <a:buFont typeface="Wingdings" panose="05000000000000000000" pitchFamily="2" charset="2"/>
              <a:buChar char="q"/>
            </a:pPr>
            <a:r>
              <a:rPr lang="en-US" sz="2200" b="1" dirty="0">
                <a:latin typeface="Arial" panose="020B0604020202020204" pitchFamily="34" charset="0"/>
                <a:cs typeface="Arial" panose="020B0604020202020204" pitchFamily="34" charset="0"/>
              </a:rPr>
              <a:t>Business Structure: </a:t>
            </a:r>
            <a:r>
              <a:rPr lang="en-US" sz="2200" dirty="0">
                <a:latin typeface="Arial" panose="020B0604020202020204" pitchFamily="34" charset="0"/>
                <a:cs typeface="Arial" panose="020B0604020202020204" pitchFamily="34" charset="0"/>
              </a:rPr>
              <a:t>Limited Liability Company (LLC)</a:t>
            </a:r>
          </a:p>
          <a:p>
            <a:pPr marL="274320" indent="-274320" algn="just">
              <a:lnSpc>
                <a:spcPct val="150000"/>
              </a:lnSpc>
              <a:spcBef>
                <a:spcPts val="0"/>
              </a:spcBef>
              <a:spcAft>
                <a:spcPts val="0"/>
              </a:spcAft>
              <a:buFont typeface="Wingdings" panose="05000000000000000000" pitchFamily="2" charset="2"/>
              <a:buChar char="q"/>
            </a:pPr>
            <a:r>
              <a:rPr lang="en-US" sz="2200" b="1" dirty="0">
                <a:latin typeface="Arial" panose="020B0604020202020204" pitchFamily="34" charset="0"/>
                <a:cs typeface="Arial" panose="020B0604020202020204" pitchFamily="34" charset="0"/>
              </a:rPr>
              <a:t>Ownership Type: </a:t>
            </a:r>
            <a:r>
              <a:rPr lang="en-US" sz="2200" dirty="0">
                <a:latin typeface="Arial" panose="020B0604020202020204" pitchFamily="34" charset="0"/>
                <a:cs typeface="Arial" panose="020B0604020202020204" pitchFamily="34" charset="0"/>
              </a:rPr>
              <a:t>Private limited for operational beings to have control.</a:t>
            </a:r>
          </a:p>
          <a:p>
            <a:pPr marL="274320" indent="-274320" algn="just">
              <a:lnSpc>
                <a:spcPct val="150000"/>
              </a:lnSpc>
              <a:spcBef>
                <a:spcPts val="0"/>
              </a:spcBef>
              <a:spcAft>
                <a:spcPts val="0"/>
              </a:spcAft>
              <a:buFont typeface="Wingdings" panose="05000000000000000000" pitchFamily="2" charset="2"/>
              <a:buChar char="q"/>
            </a:pPr>
            <a:r>
              <a:rPr lang="en-US" sz="2200" b="1" dirty="0">
                <a:latin typeface="Arial" panose="020B0604020202020204" pitchFamily="34" charset="0"/>
                <a:cs typeface="Arial" panose="020B0604020202020204" pitchFamily="34" charset="0"/>
              </a:rPr>
              <a:t>Board Composition: </a:t>
            </a:r>
            <a:r>
              <a:rPr lang="en-US" sz="2200" dirty="0">
                <a:latin typeface="Arial" panose="020B0604020202020204" pitchFamily="34" charset="0"/>
                <a:cs typeface="Arial" panose="020B0604020202020204" pitchFamily="34" charset="0"/>
              </a:rPr>
              <a:t>Medical and administrative formatted by the director.</a:t>
            </a:r>
          </a:p>
          <a:p>
            <a:pPr marL="274320" indent="-274320" algn="just">
              <a:lnSpc>
                <a:spcPct val="150000"/>
              </a:lnSpc>
              <a:spcBef>
                <a:spcPts val="0"/>
              </a:spcBef>
              <a:spcAft>
                <a:spcPts val="0"/>
              </a:spcAft>
              <a:buFont typeface="Wingdings" panose="05000000000000000000" pitchFamily="2" charset="2"/>
              <a:buChar char="q"/>
            </a:pPr>
            <a:r>
              <a:rPr lang="en-US" sz="2200" b="1" dirty="0">
                <a:latin typeface="Arial" panose="020B0604020202020204" pitchFamily="34" charset="0"/>
                <a:cs typeface="Arial" panose="020B0604020202020204" pitchFamily="34" charset="0"/>
              </a:rPr>
              <a:t>Roles and Responsibilities: </a:t>
            </a:r>
            <a:r>
              <a:rPr lang="en-US" sz="2200" dirty="0">
                <a:latin typeface="Arial" panose="020B0604020202020204" pitchFamily="34" charset="0"/>
                <a:cs typeface="Arial" panose="020B0604020202020204" pitchFamily="34" charset="0"/>
              </a:rPr>
              <a:t>The others are the CEO, financial officer, and the care coordinator.</a:t>
            </a:r>
          </a:p>
        </p:txBody>
      </p:sp>
      <p:pic>
        <p:nvPicPr>
          <p:cNvPr id="2" name="Picture 1">
            <a:extLst>
              <a:ext uri="{FF2B5EF4-FFF2-40B4-BE49-F238E27FC236}">
                <a16:creationId xmlns:a16="http://schemas.microsoft.com/office/drawing/2014/main" id="{6426F874-A869-460D-9243-AEAE96EA8EFF}"/>
              </a:ext>
            </a:extLst>
          </p:cNvPr>
          <p:cNvPicPr>
            <a:picLocks noChangeAspect="1"/>
          </p:cNvPicPr>
          <p:nvPr/>
        </p:nvPicPr>
        <p:blipFill>
          <a:blip r:embed="rId3"/>
          <a:stretch>
            <a:fillRect/>
          </a:stretch>
        </p:blipFill>
        <p:spPr>
          <a:xfrm>
            <a:off x="7667624" y="1714500"/>
            <a:ext cx="4524375" cy="3429000"/>
          </a:xfrm>
          <a:prstGeom prst="rect">
            <a:avLst/>
          </a:prstGeom>
        </p:spPr>
      </p:pic>
      <p:sp>
        <p:nvSpPr>
          <p:cNvPr id="6" name="TextBox 5">
            <a:extLst>
              <a:ext uri="{FF2B5EF4-FFF2-40B4-BE49-F238E27FC236}">
                <a16:creationId xmlns:a16="http://schemas.microsoft.com/office/drawing/2014/main" id="{54BF56BC-B9C9-80E5-40B5-22A48CCE0ED6}"/>
              </a:ext>
            </a:extLst>
          </p:cNvPr>
          <p:cNvSpPr txBox="1"/>
          <p:nvPr/>
        </p:nvSpPr>
        <p:spPr>
          <a:xfrm>
            <a:off x="6262687" y="5608058"/>
            <a:ext cx="2658618" cy="400110"/>
          </a:xfrm>
          <a:prstGeom prst="rect">
            <a:avLst/>
          </a:prstGeom>
          <a:noFill/>
        </p:spPr>
        <p:txBody>
          <a:bodyPr wrap="square">
            <a:spAutoFit/>
          </a:bodyPr>
          <a:lstStyle/>
          <a:p>
            <a:pPr algn="ctr"/>
            <a:r>
              <a:rPr lang="en-US" sz="2000" dirty="0">
                <a:latin typeface="Arial" panose="020B0604020202020204" pitchFamily="34" charset="0"/>
                <a:cs typeface="Arial" panose="020B0604020202020204" pitchFamily="34" charset="0"/>
              </a:rPr>
              <a:t>(Smith, 2020)</a:t>
            </a:r>
          </a:p>
        </p:txBody>
      </p:sp>
    </p:spTree>
    <p:extLst>
      <p:ext uri="{BB962C8B-B14F-4D97-AF65-F5344CB8AC3E}">
        <p14:creationId xmlns:p14="http://schemas.microsoft.com/office/powerpoint/2010/main" val="555579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3FECCF-0964-966B-D3F6-E6F06C95523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5FE682D-CBA7-22CF-DD18-6A8C6ABECF26}"/>
              </a:ext>
            </a:extLst>
          </p:cNvPr>
          <p:cNvSpPr>
            <a:spLocks noGrp="1"/>
          </p:cNvSpPr>
          <p:nvPr>
            <p:ph type="title"/>
          </p:nvPr>
        </p:nvSpPr>
        <p:spPr>
          <a:xfrm>
            <a:off x="1097280" y="286603"/>
            <a:ext cx="10058400" cy="1322741"/>
          </a:xfrm>
        </p:spPr>
        <p:txBody>
          <a:bodyPr>
            <a:normAutofit fontScale="90000"/>
          </a:bodyPr>
          <a:lstStyle/>
          <a:p>
            <a:pPr algn="ctr"/>
            <a:r>
              <a:rPr lang="en-US" sz="6000" b="1" dirty="0">
                <a:latin typeface="Arial" panose="020B0604020202020204" pitchFamily="34" charset="0"/>
                <a:cs typeface="Arial" panose="020B0604020202020204" pitchFamily="34" charset="0"/>
              </a:rPr>
              <a:t>Industry and Competitor Analysis</a:t>
            </a:r>
          </a:p>
        </p:txBody>
      </p:sp>
      <p:sp>
        <p:nvSpPr>
          <p:cNvPr id="5" name="Content Placeholder 4">
            <a:extLst>
              <a:ext uri="{FF2B5EF4-FFF2-40B4-BE49-F238E27FC236}">
                <a16:creationId xmlns:a16="http://schemas.microsoft.com/office/drawing/2014/main" id="{C753105C-FA45-D93B-D5C6-D0A870263C20}"/>
              </a:ext>
            </a:extLst>
          </p:cNvPr>
          <p:cNvSpPr>
            <a:spLocks noGrp="1"/>
          </p:cNvSpPr>
          <p:nvPr>
            <p:ph idx="1"/>
          </p:nvPr>
        </p:nvSpPr>
        <p:spPr>
          <a:xfrm>
            <a:off x="493776" y="1772582"/>
            <a:ext cx="7744968" cy="4390474"/>
          </a:xfrm>
        </p:spPr>
        <p:txBody>
          <a:bodyPr>
            <a:normAutofit lnSpcReduction="10000"/>
          </a:bodyPr>
          <a:lstStyle/>
          <a:p>
            <a:pPr marL="274320" indent="-274320" algn="just">
              <a:lnSpc>
                <a:spcPct val="150000"/>
              </a:lnSpc>
              <a:spcBef>
                <a:spcPts val="0"/>
              </a:spcBef>
              <a:spcAft>
                <a:spcPts val="0"/>
              </a:spcAft>
              <a:buFont typeface="Wingdings" panose="05000000000000000000" pitchFamily="2" charset="2"/>
              <a:buChar char="v"/>
            </a:pPr>
            <a:r>
              <a:rPr lang="en-US" sz="2200" b="1" dirty="0">
                <a:latin typeface="Arial" panose="020B0604020202020204" pitchFamily="34" charset="0"/>
                <a:cs typeface="Arial" panose="020B0604020202020204" pitchFamily="34" charset="0"/>
              </a:rPr>
              <a:t>Market Demand: </a:t>
            </a:r>
            <a:r>
              <a:rPr lang="en-US" sz="2200" dirty="0">
                <a:latin typeface="Arial" panose="020B0604020202020204" pitchFamily="34" charset="0"/>
                <a:cs typeface="Arial" panose="020B0604020202020204" pitchFamily="34" charset="0"/>
              </a:rPr>
              <a:t>Increased Geriatric Healthcare in the United Kingdom.</a:t>
            </a:r>
          </a:p>
          <a:p>
            <a:pPr marL="274320" indent="-274320" algn="just">
              <a:lnSpc>
                <a:spcPct val="150000"/>
              </a:lnSpc>
              <a:spcBef>
                <a:spcPts val="0"/>
              </a:spcBef>
              <a:spcAft>
                <a:spcPts val="0"/>
              </a:spcAft>
              <a:buFont typeface="Wingdings" panose="05000000000000000000" pitchFamily="2" charset="2"/>
              <a:buChar char="v"/>
            </a:pPr>
            <a:r>
              <a:rPr lang="en-US" sz="2200" b="1" dirty="0">
                <a:latin typeface="Arial" panose="020B0604020202020204" pitchFamily="34" charset="0"/>
                <a:cs typeface="Arial" panose="020B0604020202020204" pitchFamily="34" charset="0"/>
              </a:rPr>
              <a:t>Competitor Landscape: </a:t>
            </a:r>
            <a:r>
              <a:rPr lang="en-US" sz="2200" dirty="0">
                <a:latin typeface="Arial" panose="020B0604020202020204" pitchFamily="34" charset="0"/>
                <a:cs typeface="Arial" panose="020B0604020202020204" pitchFamily="34" charset="0"/>
              </a:rPr>
              <a:t>Industry players and service provided.</a:t>
            </a:r>
          </a:p>
          <a:p>
            <a:pPr marL="274320" indent="-274320" algn="just">
              <a:lnSpc>
                <a:spcPct val="150000"/>
              </a:lnSpc>
              <a:spcBef>
                <a:spcPts val="0"/>
              </a:spcBef>
              <a:spcAft>
                <a:spcPts val="0"/>
              </a:spcAft>
              <a:buFont typeface="Wingdings" panose="05000000000000000000" pitchFamily="2" charset="2"/>
              <a:buChar char="v"/>
            </a:pPr>
            <a:r>
              <a:rPr lang="en-US" sz="2200" b="1" dirty="0">
                <a:latin typeface="Arial" panose="020B0604020202020204" pitchFamily="34" charset="0"/>
                <a:cs typeface="Arial" panose="020B0604020202020204" pitchFamily="34" charset="0"/>
              </a:rPr>
              <a:t>Competitive Advantage: </a:t>
            </a:r>
            <a:r>
              <a:rPr lang="en-US" sz="2200" dirty="0">
                <a:latin typeface="Arial" panose="020B0604020202020204" pitchFamily="34" charset="0"/>
                <a:cs typeface="Arial" panose="020B0604020202020204" pitchFamily="34" charset="0"/>
              </a:rPr>
              <a:t>Customised home care solutions.</a:t>
            </a:r>
          </a:p>
          <a:p>
            <a:pPr marL="274320" indent="-274320" algn="just">
              <a:lnSpc>
                <a:spcPct val="150000"/>
              </a:lnSpc>
              <a:spcBef>
                <a:spcPts val="0"/>
              </a:spcBef>
              <a:spcAft>
                <a:spcPts val="0"/>
              </a:spcAft>
              <a:buFont typeface="Wingdings" panose="05000000000000000000" pitchFamily="2" charset="2"/>
              <a:buChar char="v"/>
            </a:pPr>
            <a:r>
              <a:rPr lang="en-US" sz="2200" b="1" dirty="0">
                <a:latin typeface="Arial" panose="020B0604020202020204" pitchFamily="34" charset="0"/>
                <a:cs typeface="Arial" panose="020B0604020202020204" pitchFamily="34" charset="0"/>
              </a:rPr>
              <a:t>Market Trends: </a:t>
            </a:r>
            <a:r>
              <a:rPr lang="en-US" sz="2200" dirty="0">
                <a:latin typeface="Arial" panose="020B0604020202020204" pitchFamily="34" charset="0"/>
                <a:cs typeface="Arial" panose="020B0604020202020204" pitchFamily="34" charset="0"/>
              </a:rPr>
              <a:t>Population growth due to the ageing population: (Office for National Statistics, 2021).</a:t>
            </a:r>
          </a:p>
          <a:p>
            <a:pPr marL="274320" indent="-274320" algn="just">
              <a:lnSpc>
                <a:spcPct val="150000"/>
              </a:lnSpc>
              <a:spcBef>
                <a:spcPts val="0"/>
              </a:spcBef>
              <a:spcAft>
                <a:spcPts val="0"/>
              </a:spcAft>
              <a:buFont typeface="Wingdings" panose="05000000000000000000" pitchFamily="2" charset="2"/>
              <a:buChar char="v"/>
            </a:pPr>
            <a:r>
              <a:rPr lang="en-US" sz="2200" b="1" dirty="0">
                <a:latin typeface="Arial" panose="020B0604020202020204" pitchFamily="34" charset="0"/>
                <a:cs typeface="Arial" panose="020B0604020202020204" pitchFamily="34" charset="0"/>
              </a:rPr>
              <a:t>Unique Selling Point: </a:t>
            </a:r>
            <a:r>
              <a:rPr lang="en-US" sz="2200" dirty="0">
                <a:latin typeface="Arial" panose="020B0604020202020204" pitchFamily="34" charset="0"/>
                <a:cs typeface="Arial" panose="020B0604020202020204" pitchFamily="34" charset="0"/>
              </a:rPr>
              <a:t>High skill mix and staffing and customised attention.</a:t>
            </a:r>
          </a:p>
        </p:txBody>
      </p:sp>
      <p:pic>
        <p:nvPicPr>
          <p:cNvPr id="2" name="Picture 1">
            <a:extLst>
              <a:ext uri="{FF2B5EF4-FFF2-40B4-BE49-F238E27FC236}">
                <a16:creationId xmlns:a16="http://schemas.microsoft.com/office/drawing/2014/main" id="{91F45A52-0B6F-A112-BB4A-EEAAFEC6AE9F}"/>
              </a:ext>
            </a:extLst>
          </p:cNvPr>
          <p:cNvPicPr>
            <a:picLocks noChangeAspect="1"/>
          </p:cNvPicPr>
          <p:nvPr/>
        </p:nvPicPr>
        <p:blipFill>
          <a:blip r:embed="rId3"/>
          <a:srcRect l="20594" r="12304"/>
          <a:stretch/>
        </p:blipFill>
        <p:spPr>
          <a:xfrm>
            <a:off x="8442536" y="1772582"/>
            <a:ext cx="3358938" cy="4390474"/>
          </a:xfrm>
          <a:prstGeom prst="rect">
            <a:avLst/>
          </a:prstGeom>
        </p:spPr>
      </p:pic>
    </p:spTree>
    <p:extLst>
      <p:ext uri="{BB962C8B-B14F-4D97-AF65-F5344CB8AC3E}">
        <p14:creationId xmlns:p14="http://schemas.microsoft.com/office/powerpoint/2010/main" val="797767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033868-3578-B5AE-7087-23127462ED6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96800EE-E163-3D06-1A18-55C91075520F}"/>
              </a:ext>
            </a:extLst>
          </p:cNvPr>
          <p:cNvSpPr>
            <a:spLocks noGrp="1"/>
          </p:cNvSpPr>
          <p:nvPr>
            <p:ph type="title"/>
          </p:nvPr>
        </p:nvSpPr>
        <p:spPr>
          <a:xfrm>
            <a:off x="1097280" y="286603"/>
            <a:ext cx="10058400" cy="1322741"/>
          </a:xfrm>
        </p:spPr>
        <p:txBody>
          <a:bodyPr>
            <a:normAutofit/>
          </a:bodyPr>
          <a:lstStyle/>
          <a:p>
            <a:pPr algn="ctr"/>
            <a:r>
              <a:rPr lang="en-US" sz="6000" b="1" dirty="0">
                <a:latin typeface="Arial" panose="020B0604020202020204" pitchFamily="34" charset="0"/>
                <a:cs typeface="Arial" panose="020B0604020202020204" pitchFamily="34" charset="0"/>
              </a:rPr>
              <a:t>Marketing Strategies</a:t>
            </a:r>
          </a:p>
        </p:txBody>
      </p:sp>
      <p:sp>
        <p:nvSpPr>
          <p:cNvPr id="5" name="Content Placeholder 4">
            <a:extLst>
              <a:ext uri="{FF2B5EF4-FFF2-40B4-BE49-F238E27FC236}">
                <a16:creationId xmlns:a16="http://schemas.microsoft.com/office/drawing/2014/main" id="{0CCF0FA9-8639-BE1A-511C-6FF4584928C9}"/>
              </a:ext>
            </a:extLst>
          </p:cNvPr>
          <p:cNvSpPr>
            <a:spLocks noGrp="1"/>
          </p:cNvSpPr>
          <p:nvPr>
            <p:ph idx="1"/>
          </p:nvPr>
        </p:nvSpPr>
        <p:spPr>
          <a:xfrm>
            <a:off x="1097280" y="1845734"/>
            <a:ext cx="7132320" cy="4363042"/>
          </a:xfrm>
        </p:spPr>
        <p:txBody>
          <a:bodyPr>
            <a:normAutofit fontScale="92500" lnSpcReduction="20000"/>
          </a:bodyPr>
          <a:lstStyle/>
          <a:p>
            <a:pPr marL="274320" indent="-274320" algn="just">
              <a:lnSpc>
                <a:spcPct val="160000"/>
              </a:lnSpc>
              <a:spcBef>
                <a:spcPts val="0"/>
              </a:spcBef>
              <a:spcAft>
                <a:spcPts val="0"/>
              </a:spcAft>
              <a:buFont typeface="Wingdings" panose="05000000000000000000" pitchFamily="2" charset="2"/>
              <a:buChar char="Ø"/>
            </a:pPr>
            <a:r>
              <a:rPr lang="en-US" sz="2200" b="1" dirty="0">
                <a:latin typeface="Arial" panose="020B0604020202020204" pitchFamily="34" charset="0"/>
                <a:cs typeface="Arial" panose="020B0604020202020204" pitchFamily="34" charset="0"/>
              </a:rPr>
              <a:t>Target Audience: </a:t>
            </a:r>
            <a:r>
              <a:rPr lang="en-US" sz="2200" dirty="0">
                <a:latin typeface="Arial" panose="020B0604020202020204" pitchFamily="34" charset="0"/>
                <a:cs typeface="Arial" panose="020B0604020202020204" pitchFamily="34" charset="0"/>
              </a:rPr>
              <a:t>Families that have elderlies that need home care.</a:t>
            </a:r>
          </a:p>
          <a:p>
            <a:pPr marL="274320" indent="-274320" algn="just">
              <a:lnSpc>
                <a:spcPct val="160000"/>
              </a:lnSpc>
              <a:spcBef>
                <a:spcPts val="0"/>
              </a:spcBef>
              <a:spcAft>
                <a:spcPts val="0"/>
              </a:spcAft>
              <a:buFont typeface="Wingdings" panose="05000000000000000000" pitchFamily="2" charset="2"/>
              <a:buChar char="Ø"/>
            </a:pPr>
            <a:r>
              <a:rPr lang="en-US" sz="2200" b="1" dirty="0">
                <a:latin typeface="Arial" panose="020B0604020202020204" pitchFamily="34" charset="0"/>
                <a:cs typeface="Arial" panose="020B0604020202020204" pitchFamily="34" charset="0"/>
              </a:rPr>
              <a:t>Digital Channels: </a:t>
            </a:r>
            <a:r>
              <a:rPr lang="en-US" sz="2200" dirty="0">
                <a:latin typeface="Arial" panose="020B0604020202020204" pitchFamily="34" charset="0"/>
                <a:cs typeface="Arial" panose="020B0604020202020204" pitchFamily="34" charset="0"/>
              </a:rPr>
              <a:t>Impact on social media and website of brown (2024).</a:t>
            </a:r>
          </a:p>
          <a:p>
            <a:pPr marL="274320" indent="-274320" algn="just">
              <a:lnSpc>
                <a:spcPct val="160000"/>
              </a:lnSpc>
              <a:spcBef>
                <a:spcPts val="0"/>
              </a:spcBef>
              <a:spcAft>
                <a:spcPts val="0"/>
              </a:spcAft>
              <a:buFont typeface="Wingdings" panose="05000000000000000000" pitchFamily="2" charset="2"/>
              <a:buChar char="Ø"/>
            </a:pPr>
            <a:r>
              <a:rPr lang="en-US" sz="2200" b="1" dirty="0">
                <a:latin typeface="Arial" panose="020B0604020202020204" pitchFamily="34" charset="0"/>
                <a:cs typeface="Arial" panose="020B0604020202020204" pitchFamily="34" charset="0"/>
              </a:rPr>
              <a:t>Referral Networks: </a:t>
            </a:r>
            <a:r>
              <a:rPr lang="en-US" sz="2200" dirty="0">
                <a:latin typeface="Arial" panose="020B0604020202020204" pitchFamily="34" charset="0"/>
                <a:cs typeface="Arial" panose="020B0604020202020204" pitchFamily="34" charset="0"/>
              </a:rPr>
              <a:t>Working directly with healthcare facilities.</a:t>
            </a:r>
          </a:p>
          <a:p>
            <a:pPr marL="274320" indent="-274320" algn="just">
              <a:lnSpc>
                <a:spcPct val="160000"/>
              </a:lnSpc>
              <a:spcBef>
                <a:spcPts val="0"/>
              </a:spcBef>
              <a:spcAft>
                <a:spcPts val="0"/>
              </a:spcAft>
              <a:buFont typeface="Wingdings" panose="05000000000000000000" pitchFamily="2" charset="2"/>
              <a:buChar char="Ø"/>
            </a:pPr>
            <a:r>
              <a:rPr lang="en-US" sz="2200" b="1" dirty="0">
                <a:latin typeface="Arial" panose="020B0604020202020204" pitchFamily="34" charset="0"/>
                <a:cs typeface="Arial" panose="020B0604020202020204" pitchFamily="34" charset="0"/>
              </a:rPr>
              <a:t>Local Advertising: </a:t>
            </a:r>
            <a:r>
              <a:rPr lang="en-US" sz="2200" dirty="0">
                <a:latin typeface="Arial" panose="020B0604020202020204" pitchFamily="34" charset="0"/>
                <a:cs typeface="Arial" panose="020B0604020202020204" pitchFamily="34" charset="0"/>
              </a:rPr>
              <a:t>Downtown businesses, community centres and doctor’s offices.</a:t>
            </a:r>
          </a:p>
          <a:p>
            <a:pPr marL="274320" indent="-274320" algn="just">
              <a:lnSpc>
                <a:spcPct val="160000"/>
              </a:lnSpc>
              <a:spcBef>
                <a:spcPts val="0"/>
              </a:spcBef>
              <a:spcAft>
                <a:spcPts val="0"/>
              </a:spcAft>
              <a:buFont typeface="Wingdings" panose="05000000000000000000" pitchFamily="2" charset="2"/>
              <a:buChar char="Ø"/>
            </a:pPr>
            <a:r>
              <a:rPr lang="en-US" sz="2200" b="1" dirty="0">
                <a:latin typeface="Arial" panose="020B0604020202020204" pitchFamily="34" charset="0"/>
                <a:cs typeface="Arial" panose="020B0604020202020204" pitchFamily="34" charset="0"/>
              </a:rPr>
              <a:t>Customer Retention Strategies: </a:t>
            </a:r>
            <a:r>
              <a:rPr lang="en-US" sz="2200" dirty="0">
                <a:latin typeface="Arial" panose="020B0604020202020204" pitchFamily="34" charset="0"/>
                <a:cs typeface="Arial" panose="020B0604020202020204" pitchFamily="34" charset="0"/>
              </a:rPr>
              <a:t>Patient-specific care plan and assessments.</a:t>
            </a:r>
          </a:p>
        </p:txBody>
      </p:sp>
      <p:pic>
        <p:nvPicPr>
          <p:cNvPr id="1026" name="Picture 2" descr="Marketing Strategy | Property Sector | PR and Communications | Yorkshire">
            <a:extLst>
              <a:ext uri="{FF2B5EF4-FFF2-40B4-BE49-F238E27FC236}">
                <a16:creationId xmlns:a16="http://schemas.microsoft.com/office/drawing/2014/main" id="{020029C6-BA3D-FA7A-D0E8-2B093B239F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341" r="5952"/>
          <a:stretch/>
        </p:blipFill>
        <p:spPr bwMode="auto">
          <a:xfrm>
            <a:off x="8382000" y="2188634"/>
            <a:ext cx="3714750" cy="3412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1995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75F87F-1025-16B0-0D45-9DCD354C8A6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E0A96E6-8087-CCEF-B4E2-641CCC1360B5}"/>
              </a:ext>
            </a:extLst>
          </p:cNvPr>
          <p:cNvSpPr>
            <a:spLocks noGrp="1"/>
          </p:cNvSpPr>
          <p:nvPr>
            <p:ph type="title"/>
          </p:nvPr>
        </p:nvSpPr>
        <p:spPr>
          <a:xfrm>
            <a:off x="1097280" y="286603"/>
            <a:ext cx="10058400" cy="1322741"/>
          </a:xfrm>
        </p:spPr>
        <p:txBody>
          <a:bodyPr>
            <a:normAutofit fontScale="90000"/>
          </a:bodyPr>
          <a:lstStyle/>
          <a:p>
            <a:pPr algn="ctr"/>
            <a:r>
              <a:rPr lang="en-US" sz="6000" b="1" dirty="0">
                <a:latin typeface="Arial" panose="020B0604020202020204" pitchFamily="34" charset="0"/>
                <a:cs typeface="Arial" panose="020B0604020202020204" pitchFamily="34" charset="0"/>
              </a:rPr>
              <a:t>Funding Requirements and Cash Flow Projections</a:t>
            </a:r>
          </a:p>
        </p:txBody>
      </p:sp>
      <p:sp>
        <p:nvSpPr>
          <p:cNvPr id="5" name="Content Placeholder 4">
            <a:extLst>
              <a:ext uri="{FF2B5EF4-FFF2-40B4-BE49-F238E27FC236}">
                <a16:creationId xmlns:a16="http://schemas.microsoft.com/office/drawing/2014/main" id="{09478510-A9D8-7673-97A6-99CD76E27F00}"/>
              </a:ext>
            </a:extLst>
          </p:cNvPr>
          <p:cNvSpPr>
            <a:spLocks noGrp="1"/>
          </p:cNvSpPr>
          <p:nvPr>
            <p:ph idx="1"/>
          </p:nvPr>
        </p:nvSpPr>
        <p:spPr>
          <a:xfrm>
            <a:off x="411480" y="1836209"/>
            <a:ext cx="7818120" cy="4383616"/>
          </a:xfrm>
        </p:spPr>
        <p:txBody>
          <a:bodyPr>
            <a:normAutofit lnSpcReduction="10000"/>
          </a:bodyPr>
          <a:lstStyle/>
          <a:p>
            <a:pPr marL="274320" indent="-274320" algn="just">
              <a:lnSpc>
                <a:spcPct val="150000"/>
              </a:lnSpc>
              <a:spcBef>
                <a:spcPts val="0"/>
              </a:spcBef>
              <a:spcAft>
                <a:spcPts val="0"/>
              </a:spcAft>
              <a:buFont typeface="Wingdings" panose="05000000000000000000" pitchFamily="2" charset="2"/>
              <a:buChar char="v"/>
            </a:pPr>
            <a:r>
              <a:rPr lang="en-US" sz="2200" b="1" dirty="0">
                <a:latin typeface="Arial" panose="020B0604020202020204" pitchFamily="34" charset="0"/>
                <a:cs typeface="Arial" panose="020B0604020202020204" pitchFamily="34" charset="0"/>
              </a:rPr>
              <a:t>Initial Funding: </a:t>
            </a:r>
            <a:r>
              <a:rPr lang="en-US" sz="2200" dirty="0">
                <a:latin typeface="Arial" panose="020B0604020202020204" pitchFamily="34" charset="0"/>
                <a:cs typeface="Arial" panose="020B0604020202020204" pitchFamily="34" charset="0"/>
              </a:rPr>
              <a:t>Required for salaries, licensing and equipment.</a:t>
            </a:r>
          </a:p>
          <a:p>
            <a:pPr marL="274320" indent="-274320" algn="just">
              <a:lnSpc>
                <a:spcPct val="150000"/>
              </a:lnSpc>
              <a:spcBef>
                <a:spcPts val="0"/>
              </a:spcBef>
              <a:spcAft>
                <a:spcPts val="0"/>
              </a:spcAft>
              <a:buFont typeface="Wingdings" panose="05000000000000000000" pitchFamily="2" charset="2"/>
              <a:buChar char="v"/>
            </a:pPr>
            <a:r>
              <a:rPr lang="en-US" sz="2200" b="1" dirty="0">
                <a:latin typeface="Arial" panose="020B0604020202020204" pitchFamily="34" charset="0"/>
                <a:cs typeface="Arial" panose="020B0604020202020204" pitchFamily="34" charset="0"/>
              </a:rPr>
              <a:t>Breakdown of Costs: </a:t>
            </a:r>
            <a:r>
              <a:rPr lang="en-US" sz="2200" dirty="0">
                <a:latin typeface="Arial" panose="020B0604020202020204" pitchFamily="34" charset="0"/>
                <a:cs typeface="Arial" panose="020B0604020202020204" pitchFamily="34" charset="0"/>
              </a:rPr>
              <a:t>Recruitment, professional development, promotion, and social services.</a:t>
            </a:r>
          </a:p>
          <a:p>
            <a:pPr marL="274320" indent="-274320" algn="just">
              <a:lnSpc>
                <a:spcPct val="150000"/>
              </a:lnSpc>
              <a:spcBef>
                <a:spcPts val="0"/>
              </a:spcBef>
              <a:spcAft>
                <a:spcPts val="0"/>
              </a:spcAft>
              <a:buFont typeface="Wingdings" panose="05000000000000000000" pitchFamily="2" charset="2"/>
              <a:buChar char="v"/>
            </a:pPr>
            <a:r>
              <a:rPr lang="en-US" sz="2200" b="1" dirty="0">
                <a:latin typeface="Arial" panose="020B0604020202020204" pitchFamily="34" charset="0"/>
                <a:cs typeface="Arial" panose="020B0604020202020204" pitchFamily="34" charset="0"/>
              </a:rPr>
              <a:t>Projected Revenue: </a:t>
            </a:r>
            <a:r>
              <a:rPr lang="en-US" sz="2200" dirty="0">
                <a:latin typeface="Arial" panose="020B0604020202020204" pitchFamily="34" charset="0"/>
                <a:cs typeface="Arial" panose="020B0604020202020204" pitchFamily="34" charset="0"/>
              </a:rPr>
              <a:t>Taking into consideration the projected increase in customer intake.</a:t>
            </a:r>
          </a:p>
          <a:p>
            <a:pPr marL="274320" indent="-274320" algn="just">
              <a:lnSpc>
                <a:spcPct val="150000"/>
              </a:lnSpc>
              <a:spcBef>
                <a:spcPts val="0"/>
              </a:spcBef>
              <a:spcAft>
                <a:spcPts val="0"/>
              </a:spcAft>
              <a:buFont typeface="Wingdings" panose="05000000000000000000" pitchFamily="2" charset="2"/>
              <a:buChar char="v"/>
            </a:pPr>
            <a:r>
              <a:rPr lang="en-US" sz="2200" b="1" dirty="0">
                <a:latin typeface="Arial" panose="020B0604020202020204" pitchFamily="34" charset="0"/>
                <a:cs typeface="Arial" panose="020B0604020202020204" pitchFamily="34" charset="0"/>
              </a:rPr>
              <a:t>Cash Flow Forecast: </a:t>
            </a:r>
            <a:r>
              <a:rPr lang="en-US" sz="2200" dirty="0">
                <a:latin typeface="Arial" panose="020B0604020202020204" pitchFamily="34" charset="0"/>
                <a:cs typeface="Arial" panose="020B0604020202020204" pitchFamily="34" charset="0"/>
              </a:rPr>
              <a:t>Projected for positive by Month 6.</a:t>
            </a:r>
          </a:p>
          <a:p>
            <a:pPr marL="274320" indent="-274320" algn="just">
              <a:lnSpc>
                <a:spcPct val="150000"/>
              </a:lnSpc>
              <a:spcBef>
                <a:spcPts val="0"/>
              </a:spcBef>
              <a:spcAft>
                <a:spcPts val="0"/>
              </a:spcAft>
              <a:buFont typeface="Wingdings" panose="05000000000000000000" pitchFamily="2" charset="2"/>
              <a:buChar char="v"/>
            </a:pPr>
            <a:r>
              <a:rPr lang="en-US" sz="2200" b="1" dirty="0">
                <a:latin typeface="Arial" panose="020B0604020202020204" pitchFamily="34" charset="0"/>
                <a:cs typeface="Arial" panose="020B0604020202020204" pitchFamily="34" charset="0"/>
              </a:rPr>
              <a:t>Future Investment: </a:t>
            </a:r>
            <a:r>
              <a:rPr lang="en-US" sz="2200" dirty="0">
                <a:latin typeface="Arial" panose="020B0604020202020204" pitchFamily="34" charset="0"/>
                <a:cs typeface="Arial" panose="020B0604020202020204" pitchFamily="34" charset="0"/>
              </a:rPr>
              <a:t>Financial resources for expanding facilities.</a:t>
            </a:r>
          </a:p>
        </p:txBody>
      </p:sp>
      <p:pic>
        <p:nvPicPr>
          <p:cNvPr id="2" name="Picture 1">
            <a:extLst>
              <a:ext uri="{FF2B5EF4-FFF2-40B4-BE49-F238E27FC236}">
                <a16:creationId xmlns:a16="http://schemas.microsoft.com/office/drawing/2014/main" id="{20390CB2-1361-640C-85F0-70598ED9E2C7}"/>
              </a:ext>
            </a:extLst>
          </p:cNvPr>
          <p:cNvPicPr>
            <a:picLocks noChangeAspect="1"/>
          </p:cNvPicPr>
          <p:nvPr/>
        </p:nvPicPr>
        <p:blipFill>
          <a:blip r:embed="rId3"/>
          <a:stretch>
            <a:fillRect/>
          </a:stretch>
        </p:blipFill>
        <p:spPr>
          <a:xfrm>
            <a:off x="8334374" y="1914525"/>
            <a:ext cx="3686175" cy="3810000"/>
          </a:xfrm>
          <a:prstGeom prst="rect">
            <a:avLst/>
          </a:prstGeom>
        </p:spPr>
      </p:pic>
      <p:sp>
        <p:nvSpPr>
          <p:cNvPr id="6" name="TextBox 5">
            <a:extLst>
              <a:ext uri="{FF2B5EF4-FFF2-40B4-BE49-F238E27FC236}">
                <a16:creationId xmlns:a16="http://schemas.microsoft.com/office/drawing/2014/main" id="{61DB12EF-0BB7-BA7F-2EB1-335C5301DDB9}"/>
              </a:ext>
            </a:extLst>
          </p:cNvPr>
          <p:cNvSpPr txBox="1"/>
          <p:nvPr/>
        </p:nvSpPr>
        <p:spPr>
          <a:xfrm>
            <a:off x="5926073" y="5928098"/>
            <a:ext cx="3190495" cy="400110"/>
          </a:xfrm>
          <a:prstGeom prst="rect">
            <a:avLst/>
          </a:prstGeom>
          <a:noFill/>
        </p:spPr>
        <p:txBody>
          <a:bodyPr wrap="square">
            <a:spAutoFit/>
          </a:bodyPr>
          <a:lstStyle/>
          <a:p>
            <a:pPr algn="ctr"/>
            <a:r>
              <a:rPr lang="en-US" sz="2000" dirty="0">
                <a:latin typeface="Arial" panose="020B0604020202020204" pitchFamily="34" charset="0"/>
                <a:cs typeface="Arial" panose="020B0604020202020204" pitchFamily="34" charset="0"/>
              </a:rPr>
              <a:t>(Smith, 2020)</a:t>
            </a:r>
          </a:p>
        </p:txBody>
      </p:sp>
    </p:spTree>
    <p:extLst>
      <p:ext uri="{BB962C8B-B14F-4D97-AF65-F5344CB8AC3E}">
        <p14:creationId xmlns:p14="http://schemas.microsoft.com/office/powerpoint/2010/main" val="3210852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A39199-44B0-9877-DEFA-53642222B40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087F314-98FA-2F00-5092-0D5EB5ABFB5B}"/>
              </a:ext>
            </a:extLst>
          </p:cNvPr>
          <p:cNvSpPr>
            <a:spLocks noGrp="1"/>
          </p:cNvSpPr>
          <p:nvPr>
            <p:ph type="title"/>
          </p:nvPr>
        </p:nvSpPr>
        <p:spPr>
          <a:xfrm>
            <a:off x="1097280" y="286603"/>
            <a:ext cx="10058400" cy="1322741"/>
          </a:xfrm>
        </p:spPr>
        <p:txBody>
          <a:bodyPr>
            <a:normAutofit/>
          </a:bodyPr>
          <a:lstStyle/>
          <a:p>
            <a:pPr algn="ctr"/>
            <a:r>
              <a:rPr lang="en-US" sz="6000" b="1" dirty="0">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C2A08CEB-926A-3C67-C1B7-D4375854FFA3}"/>
              </a:ext>
            </a:extLst>
          </p:cNvPr>
          <p:cNvSpPr>
            <a:spLocks noGrp="1"/>
          </p:cNvSpPr>
          <p:nvPr>
            <p:ph idx="1"/>
          </p:nvPr>
        </p:nvSpPr>
        <p:spPr/>
        <p:txBody>
          <a:bodyPr>
            <a:normAutofit/>
          </a:bodyPr>
          <a:lstStyle/>
          <a:p>
            <a:pPr algn="just">
              <a:lnSpc>
                <a:spcPct val="150000"/>
              </a:lnSpc>
              <a:spcBef>
                <a:spcPts val="0"/>
              </a:spcBef>
              <a:spcAft>
                <a:spcPts val="0"/>
              </a:spcAft>
            </a:pPr>
            <a:r>
              <a:rPr lang="en-US" sz="2200" dirty="0">
                <a:latin typeface="Arial" panose="020B0604020202020204" pitchFamily="34" charset="0"/>
                <a:cs typeface="Arial" panose="020B0604020202020204" pitchFamily="34" charset="0"/>
              </a:rPr>
              <a:t>Care Quality Commission, (2021). </a:t>
            </a:r>
            <a:r>
              <a:rPr lang="en-US" sz="2200" i="1" dirty="0">
                <a:latin typeface="Arial" panose="020B0604020202020204" pitchFamily="34" charset="0"/>
                <a:cs typeface="Arial" panose="020B0604020202020204" pitchFamily="34" charset="0"/>
              </a:rPr>
              <a:t>The State of Adult Social Care Services</a:t>
            </a:r>
            <a:r>
              <a:rPr lang="en-US" sz="2200" dirty="0">
                <a:latin typeface="Arial" panose="020B0604020202020204" pitchFamily="34" charset="0"/>
                <a:cs typeface="Arial" panose="020B0604020202020204" pitchFamily="34" charset="0"/>
              </a:rPr>
              <a:t>.</a:t>
            </a:r>
          </a:p>
          <a:p>
            <a:pPr algn="just">
              <a:lnSpc>
                <a:spcPct val="150000"/>
              </a:lnSpc>
              <a:spcBef>
                <a:spcPts val="0"/>
              </a:spcBef>
              <a:spcAft>
                <a:spcPts val="0"/>
              </a:spcAft>
            </a:pPr>
            <a:r>
              <a:rPr lang="en-US" sz="2200" dirty="0">
                <a:latin typeface="Arial" panose="020B0604020202020204" pitchFamily="34" charset="0"/>
                <a:cs typeface="Arial" panose="020B0604020202020204" pitchFamily="34" charset="0"/>
              </a:rPr>
              <a:t>Office for National Statistics, (2021). </a:t>
            </a:r>
            <a:r>
              <a:rPr lang="en-US" sz="2200" i="1" dirty="0">
                <a:latin typeface="Arial" panose="020B0604020202020204" pitchFamily="34" charset="0"/>
                <a:cs typeface="Arial" panose="020B0604020202020204" pitchFamily="34" charset="0"/>
              </a:rPr>
              <a:t>Population Projections for the UK</a:t>
            </a:r>
            <a:r>
              <a:rPr lang="en-US" sz="2200" dirty="0">
                <a:latin typeface="Arial" panose="020B0604020202020204" pitchFamily="34" charset="0"/>
                <a:cs typeface="Arial" panose="020B0604020202020204" pitchFamily="34" charset="0"/>
              </a:rPr>
              <a:t>.</a:t>
            </a:r>
          </a:p>
          <a:p>
            <a:pPr algn="just">
              <a:lnSpc>
                <a:spcPct val="150000"/>
              </a:lnSpc>
              <a:spcBef>
                <a:spcPts val="0"/>
              </a:spcBef>
              <a:spcAft>
                <a:spcPts val="0"/>
              </a:spcAft>
            </a:pPr>
            <a:r>
              <a:rPr lang="en-US" sz="2200" dirty="0">
                <a:latin typeface="Arial" panose="020B0604020202020204" pitchFamily="34" charset="0"/>
                <a:cs typeface="Arial" panose="020B0604020202020204" pitchFamily="34" charset="0"/>
              </a:rPr>
              <a:t>Smith, J. (2020). </a:t>
            </a:r>
            <a:r>
              <a:rPr lang="en-US" sz="2200" i="1" dirty="0">
                <a:latin typeface="Arial" panose="020B0604020202020204" pitchFamily="34" charset="0"/>
                <a:cs typeface="Arial" panose="020B0604020202020204" pitchFamily="34" charset="0"/>
              </a:rPr>
              <a:t>Understanding Limited Liability Companies</a:t>
            </a:r>
            <a:r>
              <a:rPr lang="en-US" sz="2200" dirty="0">
                <a:latin typeface="Arial" panose="020B0604020202020204" pitchFamily="34" charset="0"/>
                <a:cs typeface="Arial" panose="020B0604020202020204" pitchFamily="34" charset="0"/>
              </a:rPr>
              <a:t>. </a:t>
            </a:r>
            <a:r>
              <a:rPr lang="en-US" sz="2200" i="1" dirty="0">
                <a:latin typeface="Arial" panose="020B0604020202020204" pitchFamily="34" charset="0"/>
                <a:cs typeface="Arial" panose="020B0604020202020204" pitchFamily="34" charset="0"/>
              </a:rPr>
              <a:t>Journal of Business Law</a:t>
            </a:r>
            <a:r>
              <a:rPr lang="en-US" sz="2200" dirty="0">
                <a:latin typeface="Arial" panose="020B0604020202020204" pitchFamily="34" charset="0"/>
                <a:cs typeface="Arial" panose="020B0604020202020204" pitchFamily="34" charset="0"/>
              </a:rPr>
              <a:t>, 15(3), pp. 45-60.</a:t>
            </a:r>
          </a:p>
          <a:p>
            <a:pPr algn="just">
              <a:lnSpc>
                <a:spcPct val="150000"/>
              </a:lnSpc>
              <a:spcBef>
                <a:spcPts val="0"/>
              </a:spcBef>
              <a:spcAft>
                <a:spcPts val="0"/>
              </a:spcAft>
            </a:pPr>
            <a:r>
              <a:rPr lang="en-US" sz="2200" dirty="0">
                <a:latin typeface="Arial" panose="020B0604020202020204" pitchFamily="34" charset="0"/>
                <a:cs typeface="Arial" panose="020B0604020202020204" pitchFamily="34" charset="0"/>
              </a:rPr>
              <a:t>Brown, O. (2024). </a:t>
            </a:r>
            <a:r>
              <a:rPr lang="en-US" sz="2200" i="1" dirty="0">
                <a:latin typeface="Arial" panose="020B0604020202020204" pitchFamily="34" charset="0"/>
                <a:cs typeface="Arial" panose="020B0604020202020204" pitchFamily="34" charset="0"/>
              </a:rPr>
              <a:t>Social Media Platform Journey: A Guide for UK Health and Social Care Professionals</a:t>
            </a:r>
            <a:r>
              <a:rPr lang="en-US" sz="2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53924655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0</TotalTime>
  <Words>994</Words>
  <Application>Microsoft Office PowerPoint</Application>
  <PresentationFormat>Widescreen</PresentationFormat>
  <Paragraphs>56</Paragraphs>
  <Slides>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__GeistSans_3a0388</vt:lpstr>
      <vt:lpstr>Aptos</vt:lpstr>
      <vt:lpstr>Arial</vt:lpstr>
      <vt:lpstr>Calibri</vt:lpstr>
      <vt:lpstr>Calibri Light</vt:lpstr>
      <vt:lpstr>Wingdings</vt:lpstr>
      <vt:lpstr>Retrospect</vt:lpstr>
      <vt:lpstr>Program of Study: Certificate in Higher Education Business Skills for the Workplace Module Name and Code: Enterprise and Entrepreneurship LCLM4006 Assignment Title: Business Plan for Great Care Home Health Care Services Ltd</vt:lpstr>
      <vt:lpstr>Objectives</vt:lpstr>
      <vt:lpstr>Overview of the Business Idea</vt:lpstr>
      <vt:lpstr>Legal Format and Management Structure</vt:lpstr>
      <vt:lpstr>Industry and Competitor Analysis</vt:lpstr>
      <vt:lpstr>Marketing Strategies</vt:lpstr>
      <vt:lpstr>Funding Requirements and Cash Flow Projections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Vasilios Tavlaridis</cp:lastModifiedBy>
  <cp:revision>5</cp:revision>
  <dcterms:created xsi:type="dcterms:W3CDTF">2024-11-10T06:00:19Z</dcterms:created>
  <dcterms:modified xsi:type="dcterms:W3CDTF">2025-07-01T08:32:21Z</dcterms:modified>
</cp:coreProperties>
</file>