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handoutMasterIdLst>
    <p:handoutMasterId r:id="rId50"/>
  </p:handoutMasterIdLst>
  <p:sldIdLst>
    <p:sldId id="256" r:id="rId5"/>
    <p:sldId id="463" r:id="rId6"/>
    <p:sldId id="656" r:id="rId7"/>
    <p:sldId id="616" r:id="rId8"/>
    <p:sldId id="351" r:id="rId9"/>
    <p:sldId id="341" r:id="rId10"/>
    <p:sldId id="619" r:id="rId11"/>
    <p:sldId id="620" r:id="rId12"/>
    <p:sldId id="348" r:id="rId13"/>
    <p:sldId id="614" r:id="rId14"/>
    <p:sldId id="321" r:id="rId15"/>
    <p:sldId id="328" r:id="rId16"/>
    <p:sldId id="615" r:id="rId17"/>
    <p:sldId id="324" r:id="rId18"/>
    <p:sldId id="326" r:id="rId19"/>
    <p:sldId id="516" r:id="rId20"/>
    <p:sldId id="517" r:id="rId21"/>
    <p:sldId id="518" r:id="rId22"/>
    <p:sldId id="531" r:id="rId23"/>
    <p:sldId id="519" r:id="rId24"/>
    <p:sldId id="478" r:id="rId25"/>
    <p:sldId id="639" r:id="rId26"/>
    <p:sldId id="483" r:id="rId27"/>
    <p:sldId id="523" r:id="rId28"/>
    <p:sldId id="647" r:id="rId29"/>
    <p:sldId id="537" r:id="rId30"/>
    <p:sldId id="349" r:id="rId31"/>
    <p:sldId id="352" r:id="rId32"/>
    <p:sldId id="311" r:id="rId33"/>
    <p:sldId id="342" r:id="rId34"/>
    <p:sldId id="319" r:id="rId35"/>
    <p:sldId id="314" r:id="rId36"/>
    <p:sldId id="313" r:id="rId37"/>
    <p:sldId id="345" r:id="rId38"/>
    <p:sldId id="354" r:id="rId39"/>
    <p:sldId id="355" r:id="rId40"/>
    <p:sldId id="336" r:id="rId41"/>
    <p:sldId id="337" r:id="rId42"/>
    <p:sldId id="335" r:id="rId43"/>
    <p:sldId id="346" r:id="rId44"/>
    <p:sldId id="657" r:id="rId45"/>
    <p:sldId id="265" r:id="rId46"/>
    <p:sldId id="482" r:id="rId47"/>
    <p:sldId id="524" r:id="rId48"/>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B6A163-81FB-A34E-BC08-37F5CC6A84E2}" v="126" dt="2024-01-29T16:23:07.0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12" autoAdjust="0"/>
    <p:restoredTop sz="75844" autoAdjust="0"/>
  </p:normalViewPr>
  <p:slideViewPr>
    <p:cSldViewPr>
      <p:cViewPr varScale="1">
        <p:scale>
          <a:sx n="51" d="100"/>
          <a:sy n="51" d="100"/>
        </p:scale>
        <p:origin x="332" y="32"/>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02/02/2024</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02/02/2024</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selecthub.com/hris/future-of-hr-software-trends/" TargetMode="External"/><Relationship Id="rId2" Type="http://schemas.openxmlformats.org/officeDocument/2006/relationships/slide" Target="../slides/slide39.xml"/><Relationship Id="rId1" Type="http://schemas.openxmlformats.org/officeDocument/2006/relationships/notesMaster" Target="../notesMasters/notesMaster1.xml"/><Relationship Id="rId6" Type="http://schemas.openxmlformats.org/officeDocument/2006/relationships/hyperlink" Target="https://hbr.org/2015/07/why-we-love-to-hate-hr-and-what-hr-can-do-about-it" TargetMode="External"/><Relationship Id="rId5" Type="http://schemas.openxmlformats.org/officeDocument/2006/relationships/hyperlink" Target="https://www.sagepeople.com/face-of-change/?gclid=EAIaIQobChMIqq6ryKDv6AIVCu3tCh0t1wNREAAYASAAEgLB7_D_BwE" TargetMode="External"/><Relationship Id="rId4" Type="http://schemas.openxmlformats.org/officeDocument/2006/relationships/hyperlink" Target="https://www.shrm.org/hr-today/news/hr-magazine/1118/pages/7-critical-strategies-to-prepare-for-the-future-of-hr.aspx"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3</a:t>
            </a:fld>
            <a:endParaRPr lang="en-GB"/>
          </a:p>
        </p:txBody>
      </p:sp>
    </p:spTree>
    <p:extLst>
      <p:ext uri="{BB962C8B-B14F-4D97-AF65-F5344CB8AC3E}">
        <p14:creationId xmlns:p14="http://schemas.microsoft.com/office/powerpoint/2010/main" val="2915216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5</a:t>
            </a:fld>
            <a:endParaRPr lang="en-GB"/>
          </a:p>
        </p:txBody>
      </p:sp>
    </p:spTree>
    <p:extLst>
      <p:ext uri="{BB962C8B-B14F-4D97-AF65-F5344CB8AC3E}">
        <p14:creationId xmlns:p14="http://schemas.microsoft.com/office/powerpoint/2010/main" val="12689347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minutes now to read assessment briefs then we will discuss. </a:t>
            </a:r>
          </a:p>
        </p:txBody>
      </p:sp>
      <p:sp>
        <p:nvSpPr>
          <p:cNvPr id="4" name="Slide Number Placeholder 3"/>
          <p:cNvSpPr>
            <a:spLocks noGrp="1"/>
          </p:cNvSpPr>
          <p:nvPr>
            <p:ph type="sldNum" sz="quarter" idx="5"/>
          </p:nvPr>
        </p:nvSpPr>
        <p:spPr/>
        <p:txBody>
          <a:bodyPr/>
          <a:lstStyle/>
          <a:p>
            <a:fld id="{1B66EC27-1294-409F-9E76-31E2ACB031B4}" type="slidenum">
              <a:rPr lang="en-GB" smtClean="0"/>
              <a:t>9</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11</a:t>
            </a:fld>
            <a:endParaRPr lang="en-GB"/>
          </a:p>
        </p:txBody>
      </p:sp>
    </p:spTree>
    <p:extLst>
      <p:ext uri="{BB962C8B-B14F-4D97-AF65-F5344CB8AC3E}">
        <p14:creationId xmlns:p14="http://schemas.microsoft.com/office/powerpoint/2010/main" val="1727207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12</a:t>
            </a:fld>
            <a:endParaRPr lang="en-GB"/>
          </a:p>
        </p:txBody>
      </p:sp>
    </p:spTree>
    <p:extLst>
      <p:ext uri="{BB962C8B-B14F-4D97-AF65-F5344CB8AC3E}">
        <p14:creationId xmlns:p14="http://schemas.microsoft.com/office/powerpoint/2010/main" val="3884421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96AA3-4C25-3208-0008-BF3CCD5F72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FD5911-7DE6-CE7A-9808-9115603C94FF}"/>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0575E0C8-CEC7-49B7-2F59-C31A1A93715C}"/>
              </a:ext>
            </a:extLst>
          </p:cNvPr>
          <p:cNvSpPr>
            <a:spLocks noGrp="1"/>
          </p:cNvSpPr>
          <p:nvPr>
            <p:ph type="body" idx="1"/>
          </p:nvPr>
        </p:nvSpPr>
        <p:spPr/>
        <p:txBody>
          <a:bodyPr/>
          <a:lstStyle/>
          <a:p>
            <a:r>
              <a:rPr lang="en-US" dirty="0"/>
              <a:t>Overview</a:t>
            </a:r>
          </a:p>
        </p:txBody>
      </p:sp>
      <p:sp>
        <p:nvSpPr>
          <p:cNvPr id="4" name="Header Placeholder 3">
            <a:extLst>
              <a:ext uri="{FF2B5EF4-FFF2-40B4-BE49-F238E27FC236}">
                <a16:creationId xmlns:a16="http://schemas.microsoft.com/office/drawing/2014/main" id="{7D37BAA6-FABA-03A7-AF41-253438C192D3}"/>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ACA81222-931D-AAB1-2DB3-423982499CB9}"/>
              </a:ext>
            </a:extLst>
          </p:cNvPr>
          <p:cNvSpPr>
            <a:spLocks noGrp="1"/>
          </p:cNvSpPr>
          <p:nvPr>
            <p:ph type="sldNum" sz="quarter" idx="5"/>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9436314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0E1EB3-B739-956A-239E-EF20114D1F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CB2467-4A39-6C09-D745-928A61F33D8A}"/>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E3A3D262-7D34-2A42-4967-2372D23620B1}"/>
              </a:ext>
            </a:extLst>
          </p:cNvPr>
          <p:cNvSpPr>
            <a:spLocks noGrp="1"/>
          </p:cNvSpPr>
          <p:nvPr>
            <p:ph type="body" idx="1"/>
          </p:nvPr>
        </p:nvSpPr>
        <p:spPr/>
        <p:txBody>
          <a:bodyPr/>
          <a:lstStyle/>
          <a:p>
            <a:r>
              <a:rPr lang="en-US" dirty="0"/>
              <a:t>These describe individual differences and how these can impact on ethical </a:t>
            </a:r>
            <a:r>
              <a:rPr lang="en-US" dirty="0" err="1"/>
              <a:t>behaviour</a:t>
            </a:r>
            <a:r>
              <a:rPr lang="en-US" dirty="0"/>
              <a:t>: </a:t>
            </a:r>
          </a:p>
          <a:p>
            <a:endParaRPr lang="en-US" dirty="0"/>
          </a:p>
          <a:p>
            <a:r>
              <a:rPr lang="en-US" dirty="0"/>
              <a:t>They talk about Cognitive moral development – the ‘dark triad’  Machiavellianism (associated with those who are unscrupulous, dishonest, cunning, manipulative and wanting power), psychopathy (amoral and anti-social </a:t>
            </a:r>
            <a:r>
              <a:rPr lang="en-US" dirty="0" err="1"/>
              <a:t>behaviour</a:t>
            </a:r>
            <a:r>
              <a:rPr lang="en-US" dirty="0"/>
              <a:t>) and </a:t>
            </a:r>
            <a:r>
              <a:rPr lang="en-US" dirty="0" err="1"/>
              <a:t>Narcissim</a:t>
            </a:r>
            <a:r>
              <a:rPr lang="en-US" dirty="0"/>
              <a:t>  (inflated sense of one’s own self-importance) – all typically show low empathy with others, impulsivity, having a lack of attention to moral aspects of a situation. </a:t>
            </a:r>
          </a:p>
          <a:p>
            <a:r>
              <a:rPr lang="en-US" dirty="0"/>
              <a:t>Those possessing these traits are more susceptible to unethical </a:t>
            </a:r>
            <a:r>
              <a:rPr lang="en-US" dirty="0" err="1"/>
              <a:t>behaviour</a:t>
            </a:r>
            <a:r>
              <a:rPr lang="en-US" dirty="0"/>
              <a:t>. There are also other personality traits such as those who are highly egocentric. Also an individuals locus of control can also influence unethical </a:t>
            </a:r>
            <a:r>
              <a:rPr lang="en-US" dirty="0" err="1"/>
              <a:t>behaviour</a:t>
            </a:r>
            <a:r>
              <a:rPr lang="en-US" dirty="0"/>
              <a:t>. So those who have an external locus of control –tend to put events down to other people’s actions or the situation and underplay their own responsibility (links to mistakes(1.4). “out of my hands, I had no choice, hands were tied” </a:t>
            </a:r>
          </a:p>
          <a:p>
            <a:endParaRPr lang="en-US" dirty="0"/>
          </a:p>
          <a:p>
            <a:r>
              <a:rPr lang="en-US" dirty="0"/>
              <a:t>Influences on individual behavior can include peer pressure (it may be that an employee is expected to achieve unrealistic targets set by a supervisor and there is a wish to please), those who who are susceptible to wanting to be an accepted part of a group, or those receiving negative feedback about a situation or task, those who are highly competitive. There is good evidence to suggest that differences in personality, moral development, as well as mood (e.g. feelings of frustration) all affect employees propensity to engage in unethical </a:t>
            </a:r>
            <a:r>
              <a:rPr lang="en-US" dirty="0" err="1"/>
              <a:t>behaviour</a:t>
            </a:r>
            <a:r>
              <a:rPr lang="en-US" dirty="0"/>
              <a:t>.</a:t>
            </a:r>
          </a:p>
          <a:p>
            <a:endParaRPr lang="en-US" dirty="0"/>
          </a:p>
          <a:p>
            <a:r>
              <a:rPr lang="en-US" dirty="0"/>
              <a:t>To counter this, what do line managers and HR need to do? </a:t>
            </a:r>
          </a:p>
          <a:p>
            <a:endParaRPr lang="en-US" dirty="0"/>
          </a:p>
          <a:p>
            <a:r>
              <a:rPr lang="en-US" dirty="0"/>
              <a:t>They need to target leadership, people management and development interventions where the risks are the greatest. There is a need to create positive, healthy and robust workplaces, where employees don’t feel constantly frustrated, can take responsibility for their actions and feel confident to challenge. Aspects such as fairness, job satisfaction and good quality leadership will minimize negative aspects.  </a:t>
            </a:r>
            <a:r>
              <a:rPr lang="en-US" dirty="0" err="1"/>
              <a:t>E.g</a:t>
            </a:r>
            <a:r>
              <a:rPr lang="en-US" dirty="0"/>
              <a:t> in managing the impacts of change – take them on that journey, involve them, so they don’t feel change is happening to them. Empowering employees to raise concerns, question decisions, and having clear ways to do this, whistleblowing policies etc. About creating positive places to work. </a:t>
            </a:r>
          </a:p>
        </p:txBody>
      </p:sp>
      <p:sp>
        <p:nvSpPr>
          <p:cNvPr id="4" name="Header Placeholder 3">
            <a:extLst>
              <a:ext uri="{FF2B5EF4-FFF2-40B4-BE49-F238E27FC236}">
                <a16:creationId xmlns:a16="http://schemas.microsoft.com/office/drawing/2014/main" id="{50522D91-C0C4-060F-5BA6-E4CBFD501239}"/>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F146F36E-AFA2-51D8-044C-05ADE94F8CDD}"/>
              </a:ext>
            </a:extLst>
          </p:cNvPr>
          <p:cNvSpPr>
            <a:spLocks noGrp="1"/>
          </p:cNvSpPr>
          <p:nvPr>
            <p:ph type="sldNum" sz="quarter" idx="5"/>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3104265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5D642B-0DB2-A5D9-1303-5292F64A23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A3BD45-5919-3CA6-E2DB-631F2CDF423D}"/>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3275D7AF-326C-8CB8-1CE5-02035F7526D4}"/>
              </a:ext>
            </a:extLst>
          </p:cNvPr>
          <p:cNvSpPr>
            <a:spLocks noGrp="1"/>
          </p:cNvSpPr>
          <p:nvPr>
            <p:ph type="body" idx="1"/>
          </p:nvPr>
        </p:nvSpPr>
        <p:spPr/>
        <p:txBody>
          <a:bodyPr/>
          <a:lstStyle/>
          <a:p>
            <a:r>
              <a:rPr lang="en-US" dirty="0"/>
              <a:t>There can be a range of factors affecting organizational context, including culture, climate and leadership. </a:t>
            </a:r>
          </a:p>
          <a:p>
            <a:endParaRPr lang="en-US" dirty="0"/>
          </a:p>
          <a:p>
            <a:r>
              <a:rPr lang="en-US" dirty="0" err="1"/>
              <a:t>Cutlure</a:t>
            </a:r>
            <a:r>
              <a:rPr lang="en-US" dirty="0"/>
              <a:t> is often referred to as a factor, but this term can be wide ranging, nebulous and difficult to influence. Here we we encounter in the report the term ‘ethical climate’. It refers to the social norms – the shared understanding of what is correct </a:t>
            </a:r>
            <a:r>
              <a:rPr lang="en-US" dirty="0" err="1"/>
              <a:t>behaviour</a:t>
            </a:r>
            <a:r>
              <a:rPr lang="en-US" dirty="0"/>
              <a:t>, and how ethical decisions should be handled in an organization.’ it’s the “way things are done around here.’ so to speak.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Culture and climate both centre on context and collective, shared understanding, rather than individual experience – but there are some differences. In quantitative studies, ethical climate does more than ethical culture to explain workplace behaviour, and climate can be shaped by processes, leader behaviour and HR practices, whereas culture is harder to influence. </a:t>
            </a:r>
          </a:p>
          <a:p>
            <a:endParaRPr lang="en-US" dirty="0"/>
          </a:p>
          <a:p>
            <a:r>
              <a:rPr lang="en-US" dirty="0" err="1"/>
              <a:t>Organisations</a:t>
            </a:r>
            <a:r>
              <a:rPr lang="en-US" dirty="0"/>
              <a:t> can focus on understanding and shaping their ethical climate- which is influenced by tangible factors, such as practices and procedures. Ethical climate is also linked to other outcomes such as job satisfaction and employee well-being as well as being linked to trust and fairness. </a:t>
            </a:r>
          </a:p>
          <a:p>
            <a:endParaRPr lang="en-US" dirty="0"/>
          </a:p>
          <a:p>
            <a:r>
              <a:rPr lang="en-US" dirty="0"/>
              <a:t>Because if the norm is to act in self-interest and neglect the interests of the wider community, colleagues suffer as well as ethical practices. </a:t>
            </a:r>
          </a:p>
          <a:p>
            <a:endParaRPr lang="en-US" dirty="0"/>
          </a:p>
          <a:p>
            <a:endParaRPr lang="en-US" dirty="0"/>
          </a:p>
        </p:txBody>
      </p:sp>
      <p:sp>
        <p:nvSpPr>
          <p:cNvPr id="4" name="Header Placeholder 3">
            <a:extLst>
              <a:ext uri="{FF2B5EF4-FFF2-40B4-BE49-F238E27FC236}">
                <a16:creationId xmlns:a16="http://schemas.microsoft.com/office/drawing/2014/main" id="{BB4D199B-E288-01C8-4028-B4672AA50F25}"/>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6136818B-131E-EFE9-7040-C03BD2CD2919}"/>
              </a:ext>
            </a:extLst>
          </p:cNvPr>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27403664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AC3B6B-FE14-245D-861A-F0926F1208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DEB67A-7803-D466-B7C6-B2D5A564562F}"/>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55A160DB-C804-15F3-81C7-D4533AB3E99E}"/>
              </a:ext>
            </a:extLst>
          </p:cNvPr>
          <p:cNvSpPr>
            <a:spLocks noGrp="1"/>
          </p:cNvSpPr>
          <p:nvPr>
            <p:ph type="body" idx="1"/>
          </p:nvPr>
        </p:nvSpPr>
        <p:spPr/>
        <p:txBody>
          <a:bodyPr/>
          <a:lstStyle/>
          <a:p>
            <a:endParaRPr lang="en-US" dirty="0"/>
          </a:p>
          <a:p>
            <a:pPr marL="171450" indent="-171450">
              <a:buFont typeface="Arial" panose="020B0604020202020204" pitchFamily="34" charset="0"/>
              <a:buChar char="•"/>
            </a:pPr>
            <a:r>
              <a:rPr lang="en-US" dirty="0"/>
              <a:t>“in this organization, people protect their own interests.”</a:t>
            </a:r>
          </a:p>
          <a:p>
            <a:pPr marL="171450" indent="-171450">
              <a:buFont typeface="Arial" panose="020B0604020202020204" pitchFamily="34" charset="0"/>
              <a:buChar char="•"/>
            </a:pPr>
            <a:r>
              <a:rPr lang="en-US" dirty="0"/>
              <a:t>“in this organization, people are actively concerned about customers and the public’s interest</a:t>
            </a:r>
          </a:p>
          <a:p>
            <a:pPr marL="171450" indent="-171450">
              <a:buFont typeface="Arial" panose="020B0604020202020204" pitchFamily="34" charset="0"/>
              <a:buChar char="•"/>
            </a:pPr>
            <a:r>
              <a:rPr lang="en-US" dirty="0"/>
              <a:t>“it is important to follow strictly the </a:t>
            </a:r>
            <a:r>
              <a:rPr lang="en-US" dirty="0" err="1"/>
              <a:t>organisations</a:t>
            </a:r>
            <a:r>
              <a:rPr lang="en-US" dirty="0"/>
              <a:t> rules and procedures</a:t>
            </a:r>
          </a:p>
          <a:p>
            <a:endParaRPr lang="en-US" dirty="0"/>
          </a:p>
          <a:p>
            <a:r>
              <a:rPr lang="en-US" dirty="0"/>
              <a:t>what do line managers and HR need to do in relation to these </a:t>
            </a:r>
            <a:r>
              <a:rPr lang="en-GB" dirty="0"/>
              <a:t>potential bad barrels?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Focus on shaping climate, rather than culture, as it is more concrete and more clearly related to behaviour. Do this by: </a:t>
            </a:r>
          </a:p>
          <a:p>
            <a:r>
              <a:rPr lang="en-GB" sz="1200" kern="1200" dirty="0">
                <a:solidFill>
                  <a:schemeClr val="tx1"/>
                </a:solidFill>
                <a:effectLst/>
                <a:latin typeface="+mn-lt"/>
                <a:ea typeface="+mn-ea"/>
                <a:cs typeface="+mn-cs"/>
              </a:rPr>
              <a:t>• Seeking to understand what type of ethical climate dominates your organisation – for example, egoistic, benevolent or principled. </a:t>
            </a:r>
          </a:p>
          <a:p>
            <a:r>
              <a:rPr lang="en-GB" sz="1200" kern="1200" dirty="0">
                <a:solidFill>
                  <a:schemeClr val="tx1"/>
                </a:solidFill>
                <a:effectLst/>
                <a:latin typeface="+mn-lt"/>
                <a:ea typeface="+mn-ea"/>
                <a:cs typeface="+mn-cs"/>
              </a:rPr>
              <a:t>• Reflecting on how the organisation’s systems, procedures and informal practices shape ethical climate and culture.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Then </a:t>
            </a:r>
          </a:p>
          <a:p>
            <a:r>
              <a:rPr lang="en-GB" sz="1200" kern="1200" dirty="0">
                <a:solidFill>
                  <a:schemeClr val="tx1"/>
                </a:solidFill>
                <a:effectLst/>
                <a:latin typeface="+mn-lt"/>
                <a:ea typeface="+mn-ea"/>
                <a:cs typeface="+mn-cs"/>
              </a:rPr>
              <a:t>Assessing employee perceptions of politics and fairness, for example through a survey and focus groups. Do this by: </a:t>
            </a:r>
          </a:p>
          <a:p>
            <a:r>
              <a:rPr lang="en-GB" sz="1200" kern="1200" dirty="0">
                <a:solidFill>
                  <a:schemeClr val="tx1"/>
                </a:solidFill>
                <a:effectLst/>
                <a:latin typeface="+mn-lt"/>
                <a:ea typeface="+mn-ea"/>
                <a:cs typeface="+mn-cs"/>
              </a:rPr>
              <a:t>• Reviewing policies and practices to ensure they are fair. </a:t>
            </a:r>
          </a:p>
          <a:p>
            <a:r>
              <a:rPr lang="en-GB" sz="1200" kern="1200" dirty="0">
                <a:solidFill>
                  <a:schemeClr val="tx1"/>
                </a:solidFill>
                <a:effectLst/>
                <a:latin typeface="+mn-lt"/>
                <a:ea typeface="+mn-ea"/>
                <a:cs typeface="+mn-cs"/>
              </a:rPr>
              <a:t>• Keeping political behaviour in check, challenging it when it becomes unhealthy. </a:t>
            </a:r>
          </a:p>
          <a:p>
            <a:endParaRPr lang="en-US" dirty="0"/>
          </a:p>
          <a:p>
            <a:endParaRPr lang="en-US" dirty="0"/>
          </a:p>
        </p:txBody>
      </p:sp>
      <p:sp>
        <p:nvSpPr>
          <p:cNvPr id="4" name="Header Placeholder 3">
            <a:extLst>
              <a:ext uri="{FF2B5EF4-FFF2-40B4-BE49-F238E27FC236}">
                <a16:creationId xmlns:a16="http://schemas.microsoft.com/office/drawing/2014/main" id="{02DB4EEB-7896-296A-EF8F-1C50AF89A042}"/>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5BF84AFF-575F-4DA1-0C8B-931F00214063}"/>
              </a:ext>
            </a:extLst>
          </p:cNvPr>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16652808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6C44EE-9D88-4285-71C5-B3CD4B3847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2AA808-A07C-BEE4-7473-AEC1DD26EC82}"/>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A42BD7D3-DA63-2F5B-863D-107F06BA1445}"/>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There are a number of situational factors that can impact on the likelihood of unethical behaviour.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main area of research in the report has been around Competition and reward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Studies suggest that market competition both increases unethical pro-organisational behaviour and makes leaders more lenient in reprimanding unethical behaviour. E.g. the top selling sales executive that is economical with the truth in selling second hand cars to customers – their boss may well turn a blind eye to the methods used in gaining those sales if competition is high in the second hand car market in the town they operate in. or if branches are pitted against each other, and effect their bonuses/commission perhaps?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Other examples of pro-organisational behaviour include: price-fixing, accounting fraud, withholding information from customers or shareholders etc. There's a high profile case in thew news at the moment, of a lady, Elizabeth Holmes, founder and CEO of </a:t>
            </a:r>
            <a:r>
              <a:rPr lang="en-GB" sz="1200" kern="1200" dirty="0" err="1">
                <a:solidFill>
                  <a:schemeClr val="tx1"/>
                </a:solidFill>
                <a:effectLst/>
                <a:latin typeface="+mn-lt"/>
                <a:ea typeface="+mn-ea"/>
                <a:cs typeface="+mn-cs"/>
              </a:rPr>
              <a:t>Theranos</a:t>
            </a:r>
            <a:r>
              <a:rPr lang="en-GB" sz="120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claimed her diagnostics machines could test hundreds of diseases.</a:t>
            </a:r>
            <a:r>
              <a:rPr lang="en-GB" sz="1200" kern="1200" dirty="0">
                <a:solidFill>
                  <a:schemeClr val="tx1"/>
                </a:solidFill>
                <a:effectLst/>
                <a:latin typeface="+mn-lt"/>
                <a:ea typeface="+mn-ea"/>
                <a:cs typeface="+mn-cs"/>
              </a:rPr>
              <a:t> and they couldn't - she repeatedly lied to investors.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high profile example of a sticky situation is </a:t>
            </a:r>
            <a:r>
              <a:rPr lang="en-GB" sz="1200" kern="1200" dirty="0" err="1">
                <a:solidFill>
                  <a:schemeClr val="tx1"/>
                </a:solidFill>
                <a:effectLst/>
                <a:latin typeface="+mn-lt"/>
                <a:ea typeface="+mn-ea"/>
                <a:cs typeface="+mn-cs"/>
              </a:rPr>
              <a:t>Volksvagen</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Where senior leaders were autocratic bullies, technicians falsified emissions results, middle managers and others turned a blind eye. There are some resources on Moodle for you, which go into more detail about this high profile case and can be used in LO2 to demonstrate how a competitive market, those acting unethically being far removed from stakeholders effected, saw short –term gains for VW but sustained longer term financial liabilities, litigation, and reputational damage as a result as well as a long and drawn out criminal prosecution process for some of the overarching executives of the company.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Other situational factor examples include:</a:t>
            </a:r>
          </a:p>
          <a:p>
            <a:r>
              <a:rPr lang="en-GB" sz="1200" kern="1200" dirty="0">
                <a:solidFill>
                  <a:schemeClr val="tx1"/>
                </a:solidFill>
                <a:effectLst/>
                <a:latin typeface="+mn-lt"/>
                <a:ea typeface="+mn-ea"/>
                <a:cs typeface="+mn-cs"/>
              </a:rPr>
              <a:t>A motivation to increase performance status over others – internal competition particularly where bonuses are concerned has the unintended consequence of increasing the chance of unethical behaviour. There could be </a:t>
            </a:r>
            <a:r>
              <a:rPr lang="en-GB" sz="1200" kern="1200" dirty="0" err="1">
                <a:solidFill>
                  <a:schemeClr val="tx1"/>
                </a:solidFill>
                <a:effectLst/>
                <a:latin typeface="+mn-lt"/>
                <a:ea typeface="+mn-ea"/>
                <a:cs typeface="+mn-cs"/>
              </a:rPr>
              <a:t>saboutage</a:t>
            </a:r>
            <a:r>
              <a:rPr lang="en-GB" sz="1200" kern="1200" dirty="0">
                <a:solidFill>
                  <a:schemeClr val="tx1"/>
                </a:solidFill>
                <a:effectLst/>
                <a:latin typeface="+mn-lt"/>
                <a:ea typeface="+mn-ea"/>
                <a:cs typeface="+mn-cs"/>
              </a:rPr>
              <a:t> of others work or achievements or passing off work of others as their own.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Work pressure </a:t>
            </a:r>
          </a:p>
          <a:p>
            <a:r>
              <a:rPr lang="en-GB" sz="1200" kern="1200" dirty="0">
                <a:solidFill>
                  <a:schemeClr val="tx1"/>
                </a:solidFill>
                <a:effectLst/>
                <a:latin typeface="+mn-lt"/>
                <a:ea typeface="+mn-ea"/>
                <a:cs typeface="+mn-cs"/>
              </a:rPr>
              <a:t>When employees lack resource and are time poor, this not only affects their wellbeing and motivation but also runs the risk of unethical behaviour. We are seeing great pressure in some sectors due to supply and staffing issues, if there aren’t clear and embedded principles of acceptable behaviour within an organisation, the risk is great in unethical acts being undertaken.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report also touches upon those in jobs with low task variety - they go into autopilot, and are more removed from the deliberative thinking?? More susceptible to cheat or cut corners if the opportunity presents itself. This certainly demonstrates the importance of good and meaningful work.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Key lessons for practice - </a:t>
            </a:r>
            <a:r>
              <a:rPr lang="en-US" dirty="0"/>
              <a:t>what do line managers and HR need to do in relation to these </a:t>
            </a:r>
            <a:r>
              <a:rPr lang="en-GB" dirty="0"/>
              <a:t>potential sticky situations?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Manage the risk factors related to job design - to do this:</a:t>
            </a:r>
          </a:p>
          <a:p>
            <a:r>
              <a:rPr lang="en-GB" sz="1200" kern="1200" dirty="0">
                <a:solidFill>
                  <a:schemeClr val="tx1"/>
                </a:solidFill>
                <a:effectLst/>
                <a:latin typeface="+mn-lt"/>
                <a:ea typeface="+mn-ea"/>
                <a:cs typeface="+mn-cs"/>
              </a:rPr>
              <a:t>• Where possible, design jobs that are stimulating and ensure workload is manageable. </a:t>
            </a:r>
          </a:p>
          <a:p>
            <a:r>
              <a:rPr lang="en-GB" sz="1200" kern="1200" dirty="0">
                <a:solidFill>
                  <a:schemeClr val="tx1"/>
                </a:solidFill>
                <a:effectLst/>
                <a:latin typeface="+mn-lt"/>
                <a:ea typeface="+mn-ea"/>
                <a:cs typeface="+mn-cs"/>
              </a:rPr>
              <a:t>• Understand the risk factors related to different types of job to inform where to target interventions on ethical behaviour – from ethical training and reminders to checks and balances and whistleblowing channels.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is a need to create accountability and introduce checks and balances in decision-making , and to do this there is a need to: </a:t>
            </a:r>
          </a:p>
          <a:p>
            <a:r>
              <a:rPr lang="en-GB" sz="1200" kern="1200" dirty="0">
                <a:solidFill>
                  <a:schemeClr val="tx1"/>
                </a:solidFill>
                <a:effectLst/>
                <a:latin typeface="+mn-lt"/>
                <a:ea typeface="+mn-ea"/>
                <a:cs typeface="+mn-cs"/>
              </a:rPr>
              <a:t>• Create management structures that hold people accountable. Provide checks and balances where decisions are made in isolation. </a:t>
            </a:r>
          </a:p>
          <a:p>
            <a:r>
              <a:rPr lang="en-GB" sz="1200" kern="1200" dirty="0">
                <a:solidFill>
                  <a:schemeClr val="tx1"/>
                </a:solidFill>
                <a:effectLst/>
                <a:latin typeface="+mn-lt"/>
                <a:ea typeface="+mn-ea"/>
                <a:cs typeface="+mn-cs"/>
              </a:rPr>
              <a:t>• Encourage evidence-based practice to ensure decisions are made based on a range of factors, considering stakeholder concerns and a wide range of evidence. </a:t>
            </a:r>
          </a:p>
          <a:p>
            <a:r>
              <a:rPr lang="en-GB" sz="1200" kern="1200" dirty="0">
                <a:solidFill>
                  <a:schemeClr val="tx1"/>
                </a:solidFill>
                <a:effectLst/>
                <a:latin typeface="+mn-lt"/>
                <a:ea typeface="+mn-ea"/>
                <a:cs typeface="+mn-cs"/>
              </a:rPr>
              <a:t>• Consider how behaviour can be monitored effectively </a:t>
            </a:r>
          </a:p>
          <a:p>
            <a:endParaRPr lang="en-US" dirty="0"/>
          </a:p>
        </p:txBody>
      </p:sp>
      <p:sp>
        <p:nvSpPr>
          <p:cNvPr id="4" name="Header Placeholder 3">
            <a:extLst>
              <a:ext uri="{FF2B5EF4-FFF2-40B4-BE49-F238E27FC236}">
                <a16:creationId xmlns:a16="http://schemas.microsoft.com/office/drawing/2014/main" id="{3359A68E-7096-AEA8-BE67-5877470F7C63}"/>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7437DBAA-46EE-D01E-D2EF-69ABE762FD57}"/>
              </a:ext>
            </a:extLst>
          </p:cNvPr>
          <p:cNvSpPr>
            <a:spLocks noGrp="1"/>
          </p:cNvSpPr>
          <p:nvPr>
            <p:ph type="sldNum" sz="quarter" idx="5"/>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28345282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D3E39E-1C63-2BD5-0ACA-D9CAA23681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58A650-0C74-4F7A-0758-F0A163635D4D}"/>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A0EC9DC8-8DEC-97CA-83D6-8387D7981B94}"/>
              </a:ext>
            </a:extLst>
          </p:cNvPr>
          <p:cNvSpPr>
            <a:spLocks noGrp="1"/>
          </p:cNvSpPr>
          <p:nvPr>
            <p:ph type="body" idx="1"/>
          </p:nvPr>
        </p:nvSpPr>
        <p:spPr/>
        <p:txBody>
          <a:bodyPr/>
          <a:lstStyle/>
          <a:p>
            <a:r>
              <a:rPr lang="en-US" b="1" dirty="0"/>
              <a:t>So what is it to be professional?</a:t>
            </a:r>
          </a:p>
          <a:p>
            <a:endParaRPr lang="en-US" b="1" dirty="0"/>
          </a:p>
          <a:p>
            <a:endParaRPr lang="en-US" dirty="0"/>
          </a:p>
          <a:p>
            <a:endParaRPr lang="en-US" dirty="0"/>
          </a:p>
        </p:txBody>
      </p:sp>
      <p:sp>
        <p:nvSpPr>
          <p:cNvPr id="4" name="Header Placeholder 3">
            <a:extLst>
              <a:ext uri="{FF2B5EF4-FFF2-40B4-BE49-F238E27FC236}">
                <a16:creationId xmlns:a16="http://schemas.microsoft.com/office/drawing/2014/main" id="{097068C7-F368-63C1-23EF-15A25CD50071}"/>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F3156AB0-EB0C-F0D3-3E56-D9134DBEFC5D}"/>
              </a:ext>
            </a:extLst>
          </p:cNvPr>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31881337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r>
              <a:rPr lang="en-GB" dirty="0"/>
              <a:t>Podcast on </a:t>
            </a:r>
            <a:r>
              <a:rPr lang="en-GB" dirty="0" err="1"/>
              <a:t>Mooldle</a:t>
            </a:r>
            <a:r>
              <a:rPr lang="en-GB" sz="1200" b="0" kern="1200" dirty="0">
                <a:solidFill>
                  <a:schemeClr val="tx1"/>
                </a:solidFill>
                <a:effectLst/>
                <a:latin typeface="+mn-lt"/>
                <a:ea typeface="+mn-ea"/>
                <a:cs typeface="+mn-cs"/>
              </a:rPr>
              <a:t>– is that Whistleblowing is a very negative term and if you go back to where it originated from, in the days of mining when people were down the pits,  if something went wrong, what did they do? They blew the whistle to bring people to the mine head and usually it was an accident sadly. In sport -The referee blows the whistle after the event, doesn’t blow it in anticipation of an event. So in both cases, we’re talking about something having happened. Now actually what organisations want is to know in advance of something that could happen, something that might be wrong, somebody’s seen something, something doesn’t look right, somebody’s behaviour, some process or other and take steps to stop it before something significant happens.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How do you make it safe for people to come forward with their concerns?</a:t>
            </a:r>
          </a:p>
          <a:p>
            <a:r>
              <a:rPr lang="en-GB" sz="1200" b="0" kern="1200" dirty="0">
                <a:solidFill>
                  <a:schemeClr val="tx1"/>
                </a:solidFill>
                <a:effectLst/>
                <a:latin typeface="+mn-lt"/>
                <a:ea typeface="+mn-ea"/>
                <a:cs typeface="+mn-cs"/>
              </a:rPr>
              <a:t>You start off by talking about speaking up, feeling free to raise a concern. You then have a very well thought-through process to help people. Instead of having a lawyer drafting your policy you have a speak out policy and you write it from the point of view of somebody who’s going to want to use it.</a:t>
            </a:r>
          </a:p>
          <a:p>
            <a:r>
              <a:rPr lang="en-GB" sz="1200" b="0" kern="1200" dirty="0">
                <a:solidFill>
                  <a:schemeClr val="tx1"/>
                </a:solidFill>
                <a:effectLst/>
                <a:latin typeface="+mn-lt"/>
                <a:ea typeface="+mn-ea"/>
                <a:cs typeface="+mn-cs"/>
              </a:rPr>
              <a:t>It is how you brand it, you don’t call it whistleblowing, you call it speaking up or speaking out or “your views”, or whatever it is, so you take the anxiety out of it. </a:t>
            </a:r>
          </a:p>
          <a:p>
            <a:r>
              <a:rPr lang="en-GB" sz="1200" b="0" kern="1200" dirty="0">
                <a:solidFill>
                  <a:schemeClr val="tx1"/>
                </a:solidFill>
                <a:effectLst/>
                <a:latin typeface="+mn-lt"/>
                <a:ea typeface="+mn-ea"/>
                <a:cs typeface="+mn-cs"/>
              </a:rPr>
              <a:t>Take that terms with the negative connotations away and the terminology of those that do speak up as being a “whistle blower”, things are moving away from this and now they tend to be called the ‘reporter’. </a:t>
            </a:r>
          </a:p>
          <a:p>
            <a:r>
              <a:rPr lang="en-GB" sz="1200" b="0" kern="1200" dirty="0">
                <a:solidFill>
                  <a:schemeClr val="tx1"/>
                </a:solidFill>
                <a:effectLst/>
                <a:latin typeface="+mn-lt"/>
                <a:ea typeface="+mn-ea"/>
                <a:cs typeface="+mn-cs"/>
              </a:rPr>
              <a:t>Its about being viewed as being constructive rather than being perceived as being critical of the organisation. Us and them so to speak.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Taylor and Woodhams textbook (Lizard)  – Significance of legal compliance – it is essential that HR practitioners comply with employment legislation, it is possible that the requests of senior management (based on operational concerns) may contradict the stipulations of employment law, which can put HR in a difficult position.</a:t>
            </a:r>
          </a:p>
          <a:p>
            <a:r>
              <a:rPr lang="en-GB" sz="1200" b="0" kern="1200" dirty="0">
                <a:solidFill>
                  <a:schemeClr val="tx1"/>
                </a:solidFill>
                <a:effectLst/>
                <a:latin typeface="+mn-lt"/>
                <a:ea typeface="+mn-ea"/>
                <a:cs typeface="+mn-cs"/>
              </a:rPr>
              <a:t>e.g. management may try to dismiss an employee on the grounds of capability, when the real reason is that they don’t like the individual or they want to avoid having to pay a redundancy settlement. In such situations, it is essential that professional integrity and legal obligations are adhered to. HR should argue the business case for compliance and ensure that senior managers are aware that lawful remedies are more beneficial to the company in the long run. – avoiding tribunal costs, ensuring that the reputation of the company is not damaged. They explain that Legal compliance is about meeting the minimum standards set by external bodies, whereas truly ethical business requires a proactive, internally driven approach that seeks to continually work towards fairness for all. </a:t>
            </a:r>
          </a:p>
          <a:p>
            <a:endParaRPr lang="en-GB" sz="1200" b="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sz="1200" b="0" kern="1200" dirty="0">
              <a:solidFill>
                <a:schemeClr val="tx1"/>
              </a:solidFill>
              <a:effectLst/>
              <a:latin typeface="+mn-lt"/>
              <a:ea typeface="+mn-ea"/>
              <a:cs typeface="+mn-cs"/>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40746786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CA82E1-5E56-E4D1-5AFC-81AD7E10A3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94DC35-83FB-BE05-9C05-ADCB99639AEC}"/>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343405E6-340D-5006-0B73-64C390FC947B}"/>
              </a:ext>
            </a:extLst>
          </p:cNvPr>
          <p:cNvSpPr>
            <a:spLocks noGrp="1"/>
          </p:cNvSpPr>
          <p:nvPr>
            <p:ph type="body" idx="1"/>
          </p:nvPr>
        </p:nvSpPr>
        <p:spPr/>
        <p:txBody>
          <a:bodyPr/>
          <a:lstStyle/>
          <a:p>
            <a:r>
              <a:rPr lang="en-US" dirty="0"/>
              <a:t>Increased retention is a pertinent one –We keep hearing at the moment the Great </a:t>
            </a:r>
            <a:r>
              <a:rPr lang="en-US" dirty="0" err="1"/>
              <a:t>Resignation,Whilst</a:t>
            </a:r>
            <a:r>
              <a:rPr lang="en-US" dirty="0"/>
              <a:t> its clear you cannot keep people forever in an ever-changing world of work, its about ensuring that the organization’s workers are living out its purpose and values each and every day. It is more important than ever to ensure that employees are settled, feel valued, have a voice and are happy in an organization that supports their development and wellbeing.</a:t>
            </a:r>
          </a:p>
          <a:p>
            <a:endParaRPr lang="en-US" dirty="0"/>
          </a:p>
          <a:p>
            <a:r>
              <a:rPr lang="en-US" dirty="0"/>
              <a:t>“boomerang employees” example</a:t>
            </a:r>
          </a:p>
        </p:txBody>
      </p:sp>
      <p:sp>
        <p:nvSpPr>
          <p:cNvPr id="4" name="Header Placeholder 3">
            <a:extLst>
              <a:ext uri="{FF2B5EF4-FFF2-40B4-BE49-F238E27FC236}">
                <a16:creationId xmlns:a16="http://schemas.microsoft.com/office/drawing/2014/main" id="{61900639-367F-6947-672D-29E9CDA1C3A0}"/>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2250876A-E275-F5B6-5D03-417A3FF59F96}"/>
              </a:ext>
            </a:extLst>
          </p:cNvPr>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31273714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488296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28</a:t>
            </a:fld>
            <a:endParaRPr lang="en-GB"/>
          </a:p>
        </p:txBody>
      </p:sp>
    </p:spTree>
    <p:extLst>
      <p:ext uri="{BB962C8B-B14F-4D97-AF65-F5344CB8AC3E}">
        <p14:creationId xmlns:p14="http://schemas.microsoft.com/office/powerpoint/2010/main" val="17923981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Definitions have developed overtime, there is no absolute definition of HRM, and different definitions focus on different aspects of the HRM role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179705"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6D29648-A2F4-46D5-9F39-7BC40FB1BBCF}" type="slidenum">
              <a:rPr lang="en-GB" smtClean="0"/>
              <a:t>29</a:t>
            </a:fld>
            <a:endParaRPr lang="en-GB"/>
          </a:p>
        </p:txBody>
      </p:sp>
    </p:spTree>
    <p:extLst>
      <p:ext uri="{BB962C8B-B14F-4D97-AF65-F5344CB8AC3E}">
        <p14:creationId xmlns:p14="http://schemas.microsoft.com/office/powerpoint/2010/main" val="29601367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Personnel Management</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By the 1970s a fairly consistent set of activities and roles had developed for people management, which in most large organisations was perceived as a specialist management function. This was usually termed Personnel Management: recruitment and selection, pay and conditions of service, employee welfare, industrial relations, training and development, and employee exit (retrenchment, redundancy or retiral).</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Most day-to-day people management, especially in the area of employee relations, was handled by personnel specialists and not by line managers. In the UK, the professional status of personnel managers was supported by the formation of the Institute of Personnel Management (IPM) later became the present-day Chartered Institute of Personnel and Development (CIPD). PM was not without its critics: Peter Drucker (1955) thought that ‘personnel administration’, as he called it, was just a set of unrelated, albeit individually important, activities. The Drucker critique can be read as an early plea for people management to be returned to line managers as later advocated by HRM models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Legge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1995).</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lvl="1">
              <a:lnSpc>
                <a:spcPct val="200000"/>
              </a:lnSpc>
              <a:spcBef>
                <a:spcPts val="200"/>
              </a:spcBef>
            </a:pPr>
            <a:r>
              <a:rPr lang="en-GB" sz="18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Shift from Personnel Management to HRM</a:t>
            </a:r>
            <a:endParaRPr lang="en-GB" sz="18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term ‘human resource management’ was being used by Peter Ducker and others in North America as early as the 1950s without any special meaning, and usually simply as another label for ‘personnel management’ or ‘personnel administration’. By the 1980s, however, HRM had come to mean a ‘radically different philosophy and approach to the management of people at work’ (Storey, 1989, pp4–5) </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indent="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HRM</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people management policies and practices which are usually termed ‘HRM’ originated in manufacturing industry in the USA during the late 1970s and early 1980s. These represented a significant break with the personnel management paradigm, with an emphasis on performance, workers’ commitment and rewards, based on individual or team contribution. One of the main characteristics of HRM is the devolution of many aspects of ‘people management’ from specialists directly to line managers.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 central issue here is performance – managing human resources to achieve positive HR outcomes in terms of a committed workforce, working in harmony with the objectives of the organisation and achieving competence and cost-effectiveness. These outcomes in turn lead to positive long-term consequences: firstly organisational effectiveness, but also individual and society’s well-being. </a:t>
            </a: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Drivers of this change</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success of Japanese manufacturers in the 1970s and 1980s in capturing Western markets for </a:t>
            </a: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sophisticated products, such as electronics and cars, brought to a head long-standing concerns about traditional </a:t>
            </a:r>
            <a:r>
              <a:rPr lang="en-GB" sz="1800" dirty="0" err="1">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Taylorist</a:t>
            </a: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Fordist models of work organisation: characterised by low- or semi-skilled work, close supervision, pay being linked to quantity of output, and – at least in mass-production industries – assembly-line technologies in which the pace of work was controlled by machine.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Academic studies had shown concern about some of the human effects of Taylorism and Fordism for decades, and this led to the rise of the Human Relations School, but by the 1980s it was recognised by business and managers. There was an increasing willingness on the part of employees to disrupt production to achieve higher financial or other rewards, despite the damage such action could have on the long-term health of the organisation. Crucially, it had also become recognised that these traditional systems of work organisation were intrinsically unable to produce the quality output required to compete in a global marketplace (Beer et al, 1984). </a:t>
            </a: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So, does that mean personnel management is no more?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 empirical evidence is that the adoption of HRM in practice has been incomplete when compared to theoretical models. At the time of writing it can make sense to talk of two ‘traditions’ in people management: one largely following the ‘personnel management’ (PM) paradigm and the other the HRM paradigm – most organisations showing some aspects of each in their management of people, and few following either completely.</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30</a:t>
            </a:fld>
            <a:endParaRPr lang="en-GB"/>
          </a:p>
        </p:txBody>
      </p:sp>
    </p:spTree>
    <p:extLst>
      <p:ext uri="{BB962C8B-B14F-4D97-AF65-F5344CB8AC3E}">
        <p14:creationId xmlns:p14="http://schemas.microsoft.com/office/powerpoint/2010/main" val="40510088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Perspectives on HRM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Delery</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and Doty (1996)</a:t>
            </a:r>
          </a:p>
          <a:p>
            <a:pPr marL="342900" lvl="0" indent="-342900" algn="just">
              <a:lnSpc>
                <a:spcPct val="115000"/>
              </a:lnSpc>
              <a:buFont typeface="+mj-l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universalistic perspective – some HRM practices are better than others and all organisations should adopt these best practices. There is a universal relationship between individual ‘best’ practices and firm performance.</a:t>
            </a:r>
          </a:p>
          <a:p>
            <a:pPr marL="342900" lvl="0" indent="-342900" algn="just">
              <a:lnSpc>
                <a:spcPct val="115000"/>
              </a:lnSpc>
              <a:buFont typeface="+mj-l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contingency perspective – in order to be effective, an organisation’s HR policies must be consistent with other aspects of the organisation. The primary contingency factor is the organisation’s strategy. This can be described as ‘vertical fit’.</a:t>
            </a:r>
          </a:p>
          <a:p>
            <a:pPr marL="342900" lvl="0" indent="-342900" algn="just">
              <a:lnSpc>
                <a:spcPct val="115000"/>
              </a:lnSpc>
              <a:buFont typeface="+mj-l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configurational perspective – this is an holistic approach that emphasizes the importance of the pattern of HRM practices and is concerned with how this pattern of independent variables is related to the dependent variable of organisational performance. In its general sense, configuration has been defined by Huczynski and Buchanan (2007) as: ‘The structures, processes, relationships and boundaries through which an organisation operates.’</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31</a:t>
            </a:fld>
            <a:endParaRPr lang="en-GB"/>
          </a:p>
        </p:txBody>
      </p:sp>
    </p:spTree>
    <p:extLst>
      <p:ext uri="{BB962C8B-B14F-4D97-AF65-F5344CB8AC3E}">
        <p14:creationId xmlns:p14="http://schemas.microsoft.com/office/powerpoint/2010/main" val="8008711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 main variants of HRM were identified early in academic discussions of HRM:</a:t>
            </a:r>
          </a:p>
          <a:p>
            <a:endParaRPr lang="en-GB" dirty="0"/>
          </a:p>
          <a:p>
            <a:r>
              <a:rPr lang="en-GB" dirty="0"/>
              <a:t>Hard HRM: Emphasis on the strategic, quantitative aspects of managing human resources, as an economic factor in production. Workers are a resourced that needs to be controlled for highest profit and competitive advantage. </a:t>
            </a:r>
            <a:r>
              <a:rPr lang="en-GB" b="0" i="0" dirty="0">
                <a:solidFill>
                  <a:srgbClr val="555555"/>
                </a:solidFill>
                <a:effectLst/>
                <a:latin typeface="Open Sans"/>
              </a:rPr>
              <a:t>In hard HRM, human resources are not seen as different to other resources in the business, like machines, facilities, or money. The focus of hard HRM is on the task that needs to be done, cost control, and achieving organizational goals. There is no difference in decision-making to replace a machine that is broken and replacing a person or department that is not needed anymore.</a:t>
            </a:r>
            <a:endParaRPr lang="en-GB" dirty="0"/>
          </a:p>
          <a:p>
            <a:endParaRPr lang="en-GB" dirty="0"/>
          </a:p>
          <a:p>
            <a:r>
              <a:rPr lang="en-GB" dirty="0"/>
              <a:t>Soft HRM: Rooted in the Human Relations School. Emphasises communication, motivation and leadership (Storey, 1989).</a:t>
            </a:r>
            <a:r>
              <a:rPr lang="en-GB" b="0" i="0" dirty="0">
                <a:solidFill>
                  <a:srgbClr val="555555"/>
                </a:solidFill>
                <a:effectLst/>
                <a:latin typeface="Open Sans"/>
              </a:rPr>
              <a:t> When management uses soft HRM, it views its employees as critical resources who are key to their long-term business strategies. Human resource departments will integrate employees' needs into their long-term organizational strategy.</a:t>
            </a:r>
            <a:endParaRPr lang="en-GB" dirty="0"/>
          </a:p>
          <a:p>
            <a:endParaRPr lang="en-GB" dirty="0"/>
          </a:p>
          <a:p>
            <a:r>
              <a:rPr lang="en-GB" dirty="0"/>
              <a:t>Both models of HRM are concerned with strategic issues, but ‘hard’ models typically have a stronger focus on ensuring that the HRM strategy ‘fits’ with, and is driven by, the overall corporate strategy (Keenan, 2005). This is a matter of degree, however, since all HRM models stress the importance of taking a strategic view of the human resource.</a:t>
            </a:r>
          </a:p>
        </p:txBody>
      </p:sp>
      <p:sp>
        <p:nvSpPr>
          <p:cNvPr id="4" name="Slide Number Placeholder 3"/>
          <p:cNvSpPr>
            <a:spLocks noGrp="1"/>
          </p:cNvSpPr>
          <p:nvPr>
            <p:ph type="sldNum" sz="quarter" idx="5"/>
          </p:nvPr>
        </p:nvSpPr>
        <p:spPr/>
        <p:txBody>
          <a:bodyPr/>
          <a:lstStyle/>
          <a:p>
            <a:fld id="{66D29648-A2F4-46D5-9F39-7BC40FB1BBCF}" type="slidenum">
              <a:rPr lang="en-GB" smtClean="0"/>
              <a:t>32</a:t>
            </a:fld>
            <a:endParaRPr lang="en-GB"/>
          </a:p>
        </p:txBody>
      </p:sp>
    </p:spTree>
    <p:extLst>
      <p:ext uri="{BB962C8B-B14F-4D97-AF65-F5344CB8AC3E}">
        <p14:creationId xmlns:p14="http://schemas.microsoft.com/office/powerpoint/2010/main" val="42390192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Then: </a:t>
            </a:r>
          </a:p>
          <a:p>
            <a:endParaRPr lang="en-GB" dirty="0"/>
          </a:p>
          <a:p>
            <a:r>
              <a:rPr lang="en-GB" dirty="0"/>
              <a:t>‘…the dumping ground for many unwanted tasks…heavily criticized for being a combination of the functions of file clerk, social worker and fire fighting’ (Drucker, 1954)</a:t>
            </a:r>
          </a:p>
          <a:p>
            <a:endParaRPr lang="en-GB" dirty="0"/>
          </a:p>
          <a:p>
            <a:r>
              <a:rPr lang="en-GB" dirty="0"/>
              <a:t> In the 1970’s there was a focus on the lack of power afforded to HR and issues of legitimacy and credibility (</a:t>
            </a:r>
            <a:r>
              <a:rPr lang="en-GB" dirty="0" err="1"/>
              <a:t>Legge</a:t>
            </a:r>
            <a:r>
              <a:rPr lang="en-GB" dirty="0"/>
              <a:t>, 1978)</a:t>
            </a:r>
          </a:p>
          <a:p>
            <a:endParaRPr lang="en-GB" dirty="0"/>
          </a:p>
          <a:p>
            <a:r>
              <a:rPr lang="en-GB" b="1" dirty="0"/>
              <a:t>Now: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Shift towards ‘business partner’ model in the 1990s, premised on adding economic value – Critiques regarding loss of focus on employee wellbeing (Francis &amp; Keegan, 2006)</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High-Performance Work Strategies are about linking strategy and skills to performance outcomes (DTI/CIPD, 2005) and are defined as a set of complementary work practices covering three broad areas. Leadership is regarded as crucial in creating, shaping and driving these high-performing organisations:</a:t>
            </a:r>
          </a:p>
          <a:p>
            <a:pPr marL="628650" lvl="1" indent="-171450">
              <a:buFont typeface="Arial" panose="020B0604020202020204" pitchFamily="34" charset="0"/>
              <a:buChar char="•"/>
            </a:pPr>
            <a:r>
              <a:rPr lang="en-GB" dirty="0"/>
              <a:t>high employee involvement practices – </a:t>
            </a:r>
            <a:r>
              <a:rPr lang="en-GB" dirty="0" err="1"/>
              <a:t>eg</a:t>
            </a:r>
            <a:r>
              <a:rPr lang="en-GB" dirty="0"/>
              <a:t> self-directed teams, quality circles and sharing/access to company information</a:t>
            </a:r>
          </a:p>
          <a:p>
            <a:pPr marL="628650" lvl="1" indent="-171450">
              <a:buFont typeface="Arial" panose="020B0604020202020204" pitchFamily="34" charset="0"/>
              <a:buChar char="•"/>
            </a:pPr>
            <a:r>
              <a:rPr lang="en-GB" dirty="0"/>
              <a:t>human resource practices – </a:t>
            </a:r>
            <a:r>
              <a:rPr lang="en-GB" dirty="0" err="1"/>
              <a:t>eg</a:t>
            </a:r>
            <a:r>
              <a:rPr lang="en-GB" dirty="0"/>
              <a:t> sophisticated recruitment processes, performance appraisals, work redesign and mentoring</a:t>
            </a:r>
          </a:p>
          <a:p>
            <a:pPr marL="628650" lvl="1" indent="-171450">
              <a:buFont typeface="Arial" panose="020B0604020202020204" pitchFamily="34" charset="0"/>
              <a:buChar char="•"/>
            </a:pPr>
            <a:r>
              <a:rPr lang="en-GB" dirty="0"/>
              <a:t>reward and commitment practices – </a:t>
            </a:r>
            <a:r>
              <a:rPr lang="en-GB" dirty="0" err="1"/>
              <a:t>eg</a:t>
            </a:r>
            <a:r>
              <a:rPr lang="en-GB" dirty="0"/>
              <a:t> various financial rewards, family friendly policies, job rotation and flexi-hours.</a:t>
            </a:r>
          </a:p>
          <a:p>
            <a:endParaRPr lang="en-GB" dirty="0"/>
          </a:p>
          <a:p>
            <a:r>
              <a:rPr lang="en-GB" dirty="0"/>
              <a:t>The organisation of work at a micro-level – teamworking, cross-training, multi-skilling, and problem-solving groups to increase functional flexibility, participation in the design of work processes, and the sharing of task-specific knowledge. </a:t>
            </a:r>
          </a:p>
          <a:p>
            <a:endParaRPr lang="en-GB" dirty="0"/>
          </a:p>
          <a:p>
            <a:r>
              <a:rPr lang="en-GB" dirty="0"/>
              <a:t>Sophisticated HR practices in recruitment and selection – </a:t>
            </a:r>
            <a:r>
              <a:rPr lang="en-GB" dirty="0" err="1"/>
              <a:t>eg</a:t>
            </a:r>
            <a:r>
              <a:rPr lang="en-GB" dirty="0"/>
              <a:t> the use of psychometric testing and personality profiling and competency and performance tests for a wide range of key or core employees including non-managerial ones. </a:t>
            </a:r>
          </a:p>
          <a:p>
            <a:endParaRPr lang="en-GB" dirty="0"/>
          </a:p>
          <a:p>
            <a:r>
              <a:rPr lang="en-GB" dirty="0"/>
              <a:t>Employee relations in a unitarist environment – trade unions are in a historically precipitous decline in most advanced economies, and especially in new industries, but all but the smallest employers have to find means of communicating with their employees and achieving perceptions of fairness and legitimacy in pay rates and conditions of employment. </a:t>
            </a:r>
          </a:p>
          <a:p>
            <a:endParaRPr lang="en-GB" dirty="0"/>
          </a:p>
          <a:p>
            <a:r>
              <a:rPr lang="en-GB" dirty="0"/>
              <a:t>Change management: ‘the only constant is change’ has become a cliché but reflects the acknowledgement now that the competitive global economy and continuous increasing technological advances are realities. Physical resources are relatively easy to change; human ones are much more challenging. HRM is often tasked with taking the lead and coordinating change across the organisation.</a:t>
            </a:r>
          </a:p>
          <a:p>
            <a:endParaRPr lang="en-GB" dirty="0"/>
          </a:p>
          <a:p>
            <a:r>
              <a:rPr lang="en-GB" dirty="0"/>
              <a:t>The ‘learning organisation’, defined as an organisation which encourages learning at all levels and thereby brings about continuous (and by definition often unpredictable) change to itself. This is a consequence of the realisation that employees are expected and encouraged to learn all the time, and should employ their learning by being innovative and enhancing performance; that ‘to pay someone to work is to pay them to learn’. </a:t>
            </a:r>
          </a:p>
          <a:p>
            <a:endParaRPr lang="en-GB" dirty="0"/>
          </a:p>
          <a:p>
            <a:r>
              <a:rPr lang="en-GB" dirty="0"/>
              <a:t>Knowledge management: ‘using the ideas and experience of employees, customers and suppliers to improve the organisation’s performance’, in the words of a managing editor of the Financial Times (</a:t>
            </a:r>
            <a:r>
              <a:rPr lang="en-GB" dirty="0" err="1"/>
              <a:t>Skapiner</a:t>
            </a:r>
            <a:r>
              <a:rPr lang="en-GB" dirty="0"/>
              <a:t>, 2002). – </a:t>
            </a:r>
            <a:r>
              <a:rPr lang="en-GB" u="sng" dirty="0"/>
              <a:t>This could be an area where you think about skills strategy for A2 and technology in A1. KM growing trend. </a:t>
            </a:r>
          </a:p>
          <a:p>
            <a:endParaRPr lang="en-GB" u="sng" dirty="0"/>
          </a:p>
          <a:p>
            <a:endParaRPr lang="en-GB" dirty="0"/>
          </a:p>
          <a:p>
            <a:r>
              <a:rPr lang="en-GB" dirty="0"/>
              <a:t>Future: </a:t>
            </a:r>
          </a:p>
          <a:p>
            <a:endParaRPr lang="en-GB" dirty="0"/>
          </a:p>
          <a:p>
            <a:r>
              <a:rPr lang="en-GB" dirty="0"/>
              <a:t>Embrace technology – AI</a:t>
            </a:r>
          </a:p>
          <a:p>
            <a:r>
              <a:rPr lang="en-GB" dirty="0"/>
              <a:t>Stay focused on people</a:t>
            </a:r>
          </a:p>
          <a:p>
            <a:r>
              <a:rPr lang="en-GB" dirty="0"/>
              <a:t>Adapt for generational expectations</a:t>
            </a:r>
          </a:p>
          <a:p>
            <a:r>
              <a:rPr lang="en-GB" dirty="0"/>
              <a:t>Labour market adaptation</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33</a:t>
            </a:fld>
            <a:endParaRPr lang="en-GB"/>
          </a:p>
        </p:txBody>
      </p:sp>
    </p:spTree>
    <p:extLst>
      <p:ext uri="{BB962C8B-B14F-4D97-AF65-F5344CB8AC3E}">
        <p14:creationId xmlns:p14="http://schemas.microsoft.com/office/powerpoint/2010/main" val="36021513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DM Sans"/>
              </a:rPr>
              <a:t>Labour Market Statistics confirm that the UK labour market now has the lowest ever number of unemployed people per vacancy – which is the key measure used in assessing the balance between labour demand and labour supply (or how ‘tight’ or ‘loose’ a labour market is). In June-August 2021 there were 1.45 unemployed people per vacancy, as job openings continuing to set new records while unemployment fell back. At the height of the crisis (April-June 2020) this figure was 4.1 unemployed people per vacancy; while before the crisis, in data stretching back to 1971, the figure has never been lower than 1.5.</a:t>
            </a:r>
          </a:p>
          <a:p>
            <a:endParaRPr lang="en-GB" b="0" i="0" dirty="0">
              <a:solidFill>
                <a:srgbClr val="000000"/>
              </a:solidFill>
              <a:effectLst/>
              <a:latin typeface="DM Sans"/>
            </a:endParaRPr>
          </a:p>
          <a:p>
            <a:r>
              <a:rPr lang="en-GB" b="0" i="0" dirty="0">
                <a:solidFill>
                  <a:srgbClr val="000000"/>
                </a:solidFill>
                <a:effectLst/>
                <a:latin typeface="DM Sans"/>
              </a:rPr>
              <a:t>UK in tight labour market.</a:t>
            </a:r>
          </a:p>
          <a:p>
            <a:endParaRPr lang="en-GB" b="0" i="0" dirty="0">
              <a:solidFill>
                <a:srgbClr val="000000"/>
              </a:solidFill>
              <a:effectLst/>
              <a:latin typeface="DM Sans"/>
            </a:endParaRPr>
          </a:p>
          <a:p>
            <a:r>
              <a:rPr lang="en-GB" b="0" i="0" dirty="0">
                <a:solidFill>
                  <a:srgbClr val="2D2D2D"/>
                </a:solidFill>
                <a:effectLst/>
                <a:latin typeface="Noto Sans" panose="020B0502040204020203" pitchFamily="34" charset="0"/>
              </a:rPr>
              <a:t>The latest ONS Labour Force Survey (LFS) shows that both resignations and job-to-job moves jumped by a third in the third quarter of 2021, reaching their highest levels since current records began 20 years ago. Nearly a million people moved between jobs during the third quarter, with 391,000 of these switches following resignations, a 38% share. </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34</a:t>
            </a:fld>
            <a:endParaRPr lang="en-GB"/>
          </a:p>
        </p:txBody>
      </p:sp>
    </p:spTree>
    <p:extLst>
      <p:ext uri="{BB962C8B-B14F-4D97-AF65-F5344CB8AC3E}">
        <p14:creationId xmlns:p14="http://schemas.microsoft.com/office/powerpoint/2010/main" val="8451619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chemeClr val="tx1">
                    <a:alpha val="55000"/>
                  </a:schemeClr>
                </a:solidFill>
              </a:rPr>
              <a:t>What is it? </a:t>
            </a:r>
            <a:r>
              <a:rPr lang="en-GB" b="0" dirty="0">
                <a:solidFill>
                  <a:schemeClr val="tx1">
                    <a:alpha val="55000"/>
                  </a:schemeClr>
                </a:solidFill>
              </a:rPr>
              <a:t>Record number of people leaving jobs. Not to unemployment (though some are), but changing what their careers look like, their priorities, their expectations, etc.</a:t>
            </a:r>
            <a:endParaRPr lang="en-GB" b="1" dirty="0">
              <a:solidFill>
                <a:schemeClr val="tx1">
                  <a:alpha val="55000"/>
                </a:schemeClr>
              </a:solidFill>
            </a:endParaRPr>
          </a:p>
          <a:p>
            <a:r>
              <a:rPr lang="en-GB" b="1" dirty="0">
                <a:solidFill>
                  <a:schemeClr val="tx1">
                    <a:alpha val="55000"/>
                  </a:schemeClr>
                </a:solidFill>
              </a:rPr>
              <a:t>Why are we seeing it? </a:t>
            </a:r>
            <a:r>
              <a:rPr lang="en-GB" b="0" dirty="0">
                <a:solidFill>
                  <a:schemeClr val="tx1">
                    <a:alpha val="55000"/>
                  </a:schemeClr>
                </a:solidFill>
              </a:rPr>
              <a:t>The pandemic huge driver here. People have re-evaluated work and judged their treatment by their employer. They want higher pay, better benefits, more flexibility, remote working, relocation now they can WFH…</a:t>
            </a:r>
            <a:endParaRPr lang="en-GB" b="1" dirty="0">
              <a:solidFill>
                <a:schemeClr val="tx1">
                  <a:alpha val="55000"/>
                </a:schemeClr>
              </a:solidFill>
            </a:endParaRPr>
          </a:p>
          <a:p>
            <a:r>
              <a:rPr lang="en-GB" b="1" dirty="0">
                <a:solidFill>
                  <a:schemeClr val="tx1">
                    <a:alpha val="55000"/>
                  </a:schemeClr>
                </a:solidFill>
              </a:rPr>
              <a:t>What is the business impact? </a:t>
            </a:r>
            <a:r>
              <a:rPr lang="en-GB" b="0" dirty="0">
                <a:solidFill>
                  <a:schemeClr val="tx1">
                    <a:alpha val="55000"/>
                  </a:schemeClr>
                </a:solidFill>
              </a:rPr>
              <a:t>Not enough staff. Missed deadline. Impacts on reputation. Business performance affected. Business knowledge lost. T&amp;D wasted.</a:t>
            </a:r>
          </a:p>
          <a:p>
            <a:r>
              <a:rPr lang="en-GB" b="1" dirty="0">
                <a:solidFill>
                  <a:schemeClr val="tx1">
                    <a:alpha val="55000"/>
                  </a:schemeClr>
                </a:solidFill>
              </a:rPr>
              <a:t>What can HR do?</a:t>
            </a:r>
          </a:p>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35</a:t>
            </a:fld>
            <a:endParaRPr lang="en-GB"/>
          </a:p>
        </p:txBody>
      </p:sp>
    </p:spTree>
    <p:extLst>
      <p:ext uri="{BB962C8B-B14F-4D97-AF65-F5344CB8AC3E}">
        <p14:creationId xmlns:p14="http://schemas.microsoft.com/office/powerpoint/2010/main" val="6791896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Proactive</a:t>
            </a:r>
          </a:p>
          <a:p>
            <a:r>
              <a:rPr lang="en-GB" dirty="0"/>
              <a:t>Tailored</a:t>
            </a:r>
          </a:p>
          <a:p>
            <a:r>
              <a:rPr lang="en-GB" dirty="0"/>
              <a:t>Role of LM</a:t>
            </a:r>
          </a:p>
          <a:p>
            <a:r>
              <a:rPr lang="en-GB" dirty="0"/>
              <a:t>Performance management</a:t>
            </a:r>
          </a:p>
          <a:p>
            <a:r>
              <a:rPr lang="en-GB" dirty="0"/>
              <a:t>Meet needs of employees</a:t>
            </a:r>
          </a:p>
        </p:txBody>
      </p:sp>
      <p:sp>
        <p:nvSpPr>
          <p:cNvPr id="4" name="Slide Number Placeholder 3"/>
          <p:cNvSpPr>
            <a:spLocks noGrp="1"/>
          </p:cNvSpPr>
          <p:nvPr>
            <p:ph type="sldNum" sz="quarter" idx="5"/>
          </p:nvPr>
        </p:nvSpPr>
        <p:spPr/>
        <p:txBody>
          <a:bodyPr/>
          <a:lstStyle/>
          <a:p>
            <a:fld id="{1B66EC27-1294-409F-9E76-31E2ACB031B4}" type="slidenum">
              <a:rPr lang="en-GB" smtClean="0"/>
              <a:t>36</a:t>
            </a:fld>
            <a:endParaRPr lang="en-GB"/>
          </a:p>
        </p:txBody>
      </p:sp>
    </p:spTree>
    <p:extLst>
      <p:ext uri="{BB962C8B-B14F-4D97-AF65-F5344CB8AC3E}">
        <p14:creationId xmlns:p14="http://schemas.microsoft.com/office/powerpoint/2010/main" val="41213238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generally refers to the ability of machines to exhibit human-like intelligence</a:t>
            </a:r>
          </a:p>
          <a:p>
            <a:endParaRPr lang="en-GB" dirty="0"/>
          </a:p>
          <a:p>
            <a:r>
              <a:rPr lang="en-GB" dirty="0"/>
              <a:t>Artificial intelligence, as an idea, first appeared soon after humans developed the electronic digital computing that makes it possible. And, like digital technology, artificial intelligence, or AI, has ridden waves of hype and gloom—with one exception: AI has not yet experienced wide-scale commercial deployment </a:t>
            </a:r>
          </a:p>
          <a:p>
            <a:endParaRPr lang="en-GB" dirty="0"/>
          </a:p>
          <a:p>
            <a:r>
              <a:rPr lang="en-GB" dirty="0"/>
              <a:t>Claims about the promise and peril of artificial intelligence are abundant, and growing. </a:t>
            </a:r>
          </a:p>
          <a:p>
            <a:endParaRPr lang="en-GB" dirty="0"/>
          </a:p>
          <a:p>
            <a:r>
              <a:rPr lang="en-GB" dirty="0"/>
              <a:t>Presently, most of the news is coming from the suppliers of AI technologies. And many new uses are only in the experimental phase. Few products are on the market or are likely to arrive there soon to drive immediate and widespread adoption. As a result, analysts remain divided as to the potential of AI: some have formed a rosy consensus about AI’s potential while others remain cautious about its true economic benefit</a:t>
            </a:r>
          </a:p>
          <a:p>
            <a:endParaRPr lang="en-GB" dirty="0"/>
          </a:p>
          <a:p>
            <a:r>
              <a:rPr lang="en-GB" b="1" dirty="0"/>
              <a:t>Ready?</a:t>
            </a:r>
          </a:p>
          <a:p>
            <a:endParaRPr lang="en-GB" b="0" dirty="0"/>
          </a:p>
          <a:p>
            <a:r>
              <a:rPr lang="en-GB" b="0" dirty="0"/>
              <a:t>Very much depends on the context of the organisation – some will be more able and willing to embrace it than others. Well-held fear of jobs being replaced by robots, and the jobs created in the maintenance of these robots requiring too much upskilling/specialty skills. </a:t>
            </a:r>
          </a:p>
          <a:p>
            <a:endParaRPr lang="en-GB" b="0" dirty="0"/>
          </a:p>
          <a:p>
            <a:r>
              <a:rPr lang="en-GB" b="0" dirty="0"/>
              <a:t>Certainly, tasks that are monotonous are susceptible to automation – data filling, for example, or</a:t>
            </a:r>
            <a:r>
              <a:rPr lang="en-GB" sz="1200" b="0" i="0" kern="1200" dirty="0">
                <a:solidFill>
                  <a:schemeClr val="tx1"/>
                </a:solidFill>
                <a:effectLst/>
                <a:latin typeface="+mn-lt"/>
                <a:ea typeface="+mn-ea"/>
                <a:cs typeface="+mn-cs"/>
              </a:rPr>
              <a:t> tasks and activities related to customer care/call centre operation, document classification, discovery and retrieval, content moderation.</a:t>
            </a:r>
          </a:p>
          <a:p>
            <a:endParaRPr lang="en-GB" sz="1200" b="0" i="0" kern="1200" dirty="0">
              <a:solidFill>
                <a:schemeClr val="tx1"/>
              </a:solidFill>
              <a:effectLst/>
              <a:latin typeface="+mn-lt"/>
              <a:ea typeface="+mn-ea"/>
              <a:cs typeface="+mn-cs"/>
            </a:endParaRPr>
          </a:p>
          <a:p>
            <a:r>
              <a:rPr lang="en-GB" b="0" i="0" dirty="0"/>
              <a:t>The transport industry may be one sector to notice changes first – driverless cars are well into research.</a:t>
            </a:r>
          </a:p>
          <a:p>
            <a:endParaRPr lang="en-GB" b="0" i="0" dirty="0"/>
          </a:p>
          <a:p>
            <a:r>
              <a:rPr lang="en-GB" b="0" i="0" dirty="0"/>
              <a:t>Call centres, too: T</a:t>
            </a:r>
            <a:r>
              <a:rPr lang="en-GB" sz="1200" b="0" i="0" kern="1200" dirty="0">
                <a:solidFill>
                  <a:schemeClr val="tx1"/>
                </a:solidFill>
                <a:effectLst/>
                <a:latin typeface="+mn-lt"/>
                <a:ea typeface="+mn-ea"/>
                <a:cs typeface="+mn-cs"/>
              </a:rPr>
              <a:t>he workstream of ‘handling a customer request in the best possible way’ can be broken down in separated jobs which are repeated over time and across different types of requests, for instance: customer identification, customer history retrieval, request understanding and classification, problem identification and mapping to a solution space, forwarding or escalating to another team, customer document retrieval and finally the decisioning based on the suitable corporate policy.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properly trained A.I. system can understand customer requests in natural language, identify the mentioned or implied entities (for instance, </a:t>
            </a:r>
            <a:r>
              <a:rPr lang="en-GB" sz="1200" b="0" i="1" kern="1200" dirty="0">
                <a:solidFill>
                  <a:schemeClr val="tx1"/>
                </a:solidFill>
                <a:effectLst/>
                <a:latin typeface="+mn-lt"/>
                <a:ea typeface="+mn-ea"/>
                <a:cs typeface="+mn-cs"/>
              </a:rPr>
              <a:t>which product</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service</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the request refers to</a:t>
            </a:r>
            <a:r>
              <a:rPr lang="en-GB" sz="1200" b="0" i="0" kern="1200" dirty="0">
                <a:solidFill>
                  <a:schemeClr val="tx1"/>
                </a:solidFill>
                <a:effectLst/>
                <a:latin typeface="+mn-lt"/>
                <a:ea typeface="+mn-ea"/>
                <a:cs typeface="+mn-cs"/>
              </a:rPr>
              <a:t>); it can estimate </a:t>
            </a:r>
            <a:r>
              <a:rPr lang="en-GB" sz="1200" b="0" i="1" kern="1200" dirty="0">
                <a:solidFill>
                  <a:schemeClr val="tx1"/>
                </a:solidFill>
                <a:effectLst/>
                <a:latin typeface="+mn-lt"/>
                <a:ea typeface="+mn-ea"/>
                <a:cs typeface="+mn-cs"/>
              </a:rPr>
              <a:t>customer’s intent</a:t>
            </a:r>
            <a:r>
              <a:rPr lang="en-GB" sz="1200" b="0" i="0" kern="1200" dirty="0">
                <a:solidFill>
                  <a:schemeClr val="tx1"/>
                </a:solidFill>
                <a:effectLst/>
                <a:latin typeface="+mn-lt"/>
                <a:ea typeface="+mn-ea"/>
                <a:cs typeface="+mn-cs"/>
              </a:rPr>
              <a:t> early enough (for example, to </a:t>
            </a:r>
            <a:r>
              <a:rPr lang="en-GB" sz="1200" b="0" i="1" kern="1200" dirty="0">
                <a:solidFill>
                  <a:schemeClr val="tx1"/>
                </a:solidFill>
                <a:effectLst/>
                <a:latin typeface="+mn-lt"/>
                <a:ea typeface="+mn-ea"/>
                <a:cs typeface="+mn-cs"/>
              </a:rPr>
              <a:t>activate a service</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ask for help</a:t>
            </a:r>
            <a:r>
              <a:rPr lang="en-GB" sz="1200" b="0" i="0" kern="1200" dirty="0">
                <a:solidFill>
                  <a:schemeClr val="tx1"/>
                </a:solidFill>
                <a:effectLst/>
                <a:latin typeface="+mn-lt"/>
                <a:ea typeface="+mn-ea"/>
                <a:cs typeface="+mn-cs"/>
              </a:rPr>
              <a:t>); it can instantly process large volumes of data and apply the corporate policy in order to identify the </a:t>
            </a:r>
            <a:r>
              <a:rPr lang="en-GB" sz="1200" b="0" i="1" kern="1200" dirty="0">
                <a:solidFill>
                  <a:schemeClr val="tx1"/>
                </a:solidFill>
                <a:effectLst/>
                <a:latin typeface="+mn-lt"/>
                <a:ea typeface="+mn-ea"/>
                <a:cs typeface="+mn-cs"/>
              </a:rPr>
              <a:t>best action/ decision for the particular case</a:t>
            </a:r>
            <a:r>
              <a:rPr lang="en-GB" sz="1200" b="0" i="0" kern="1200" dirty="0">
                <a:solidFill>
                  <a:schemeClr val="tx1"/>
                </a:solidFill>
                <a:effectLst/>
                <a:latin typeface="+mn-lt"/>
                <a:ea typeface="+mn-ea"/>
                <a:cs typeface="+mn-cs"/>
              </a:rPr>
              <a:t>; the decision can then be communicated to the customer in natural language.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Chat bot.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 Fourth Industrial Revolution or Industry 4.0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Started with the internet – think how much it has developed. </a:t>
            </a:r>
            <a:r>
              <a:rPr lang="en-GB" sz="1200" b="0" i="0" kern="1200" dirty="0">
                <a:solidFill>
                  <a:schemeClr val="tx1"/>
                </a:solidFill>
                <a:effectLst/>
                <a:latin typeface="+mn-lt"/>
                <a:ea typeface="+mn-ea"/>
                <a:cs typeface="+mn-cs"/>
              </a:rPr>
              <a:t>The world is changing faster than ever. New technology is creating new industries, changing existing ones and transforming the way things are made. Industry 4.0 could result in a fundamental shift to the workforce and the way it is managed – and HR need to be aware/prepared for this. </a:t>
            </a: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Businesses need to make sure they automate the right processes while retraining existing staff to develop the skills they need in the future. In short, businesses need to ensure that today’s workforce is ready for tomorrow’s skills requirements, and HR can help with this - this could be considered in your A2 skills strategy. HR need the skills and capabilities to develop the skills of the workforce. </a:t>
            </a:r>
            <a:endParaRPr lang="en-GB" b="0" dirty="0"/>
          </a:p>
          <a:p>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Role of HR in this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HR needs to be involved in identifying what roles can be automated or </a:t>
            </a:r>
            <a:r>
              <a:rPr lang="en-GB" sz="1200" b="0" i="0" kern="1200" dirty="0" err="1">
                <a:solidFill>
                  <a:schemeClr val="tx1"/>
                </a:solidFill>
                <a:effectLst/>
                <a:latin typeface="+mn-lt"/>
                <a:ea typeface="+mn-ea"/>
                <a:cs typeface="+mn-cs"/>
              </a:rPr>
              <a:t>roboticised</a:t>
            </a:r>
            <a:r>
              <a:rPr lang="en-GB" sz="1200" b="0" i="0" kern="1200" dirty="0">
                <a:solidFill>
                  <a:schemeClr val="tx1"/>
                </a:solidFill>
                <a:effectLst/>
                <a:latin typeface="+mn-lt"/>
                <a:ea typeface="+mn-ea"/>
                <a:cs typeface="+mn-cs"/>
              </a:rPr>
              <a:t> and what roles should be done by humans. In identifying what skills are required, HR teams can develop staff internally and recruit accurately externally. At the same time, HR departments will need to help their people adjust and stay relevant in the new world of work.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future, well-educated workers with relevant soft skills – the art of persuasion, team work, collaboration, salesmanship, emotional intelligence and teaching others – will thrive. Low skilled workers whose jobs involve routine work, repetition or are focused in a narrow technical area will find they are in less demand over time.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HR people need to define the core skills required by their organisation and then decide where they can find or develop these specific skills sets. This may be through links to education and academia, apprenticeships, on the job learning or by supporting workers in the pursuit of their own personal or professional qualifications.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Fourth Industrial Revolution presents HR professionals with a unique opportunity to become firmly involved in the strategic decision making of a business by helping them adapt to an ever-changing workforce, while at the same time giving current employees valuable soft skills that will always be in demand </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1" dirty="0"/>
              <a:t>https://www.mckinsey.com/~/media/McKinsey/Industries/Advanced%20Electronics/Our%20Insights/How%20artificial%20intelligence%20can%20deliver%20real%20value%20to%20companies/MGI-Artificial-Intelligence-Discussion-paper.ashx</a:t>
            </a:r>
          </a:p>
          <a:p>
            <a:endParaRPr lang="en-GB" sz="1200" b="0" i="1" kern="1200" dirty="0">
              <a:solidFill>
                <a:schemeClr val="tx1"/>
              </a:solidFill>
              <a:effectLst/>
              <a:latin typeface="+mn-lt"/>
              <a:ea typeface="+mn-ea"/>
              <a:cs typeface="+mn-cs"/>
            </a:endParaRPr>
          </a:p>
          <a:p>
            <a:r>
              <a:rPr lang="en-GB" b="0" i="1" dirty="0"/>
              <a:t>https://medium.com/innovation-machine/artificial-intelligence-3c6d80072416</a:t>
            </a:r>
          </a:p>
          <a:p>
            <a:endParaRPr lang="en-GB" b="1" i="1" dirty="0"/>
          </a:p>
          <a:p>
            <a:pPr algn="l"/>
            <a:r>
              <a:rPr lang="en-GB" b="1" i="0" dirty="0"/>
              <a:t>Industry 5.0: </a:t>
            </a:r>
            <a:r>
              <a:rPr lang="en-GB" b="0" i="0" dirty="0">
                <a:solidFill>
                  <a:srgbClr val="202124"/>
                </a:solidFill>
                <a:effectLst/>
                <a:latin typeface="arial" panose="020B0604020202020204" pitchFamily="34" charset="0"/>
              </a:rPr>
              <a:t>The term Industry 5.0 refers to people working alongside robots and smart machines. It's about robots helping humans work better and faster by leveraging advanced technologies like big data. It adds a personal human touch to the Industry 4.0 pillars of automation and efficiency.</a:t>
            </a:r>
          </a:p>
          <a:p>
            <a:endParaRPr lang="en-GB" b="0" i="0" dirty="0"/>
          </a:p>
        </p:txBody>
      </p:sp>
      <p:sp>
        <p:nvSpPr>
          <p:cNvPr id="4" name="Slide Number Placeholder 3"/>
          <p:cNvSpPr>
            <a:spLocks noGrp="1"/>
          </p:cNvSpPr>
          <p:nvPr>
            <p:ph type="sldNum" sz="quarter" idx="5"/>
          </p:nvPr>
        </p:nvSpPr>
        <p:spPr/>
        <p:txBody>
          <a:bodyPr/>
          <a:lstStyle/>
          <a:p>
            <a:fld id="{66D29648-A2F4-46D5-9F39-7BC40FB1BBCF}" type="slidenum">
              <a:rPr lang="en-GB" smtClean="0"/>
              <a:t>37</a:t>
            </a:fld>
            <a:endParaRPr lang="en-GB"/>
          </a:p>
        </p:txBody>
      </p:sp>
    </p:spTree>
    <p:extLst>
      <p:ext uri="{BB962C8B-B14F-4D97-AF65-F5344CB8AC3E}">
        <p14:creationId xmlns:p14="http://schemas.microsoft.com/office/powerpoint/2010/main" val="42177732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For HR professionals, automation technology will reduce some of the elements of human error and uncertainty inherent in people management, because it can improve decision making and risk taking by putting powerful insight in the hands of managers. Combined with their skills and experience, this will have a profound difference in the way business works. HR would be able to accurately predict t</a:t>
            </a:r>
            <a:r>
              <a:rPr lang="en-GB" sz="1200" b="0" i="0" kern="1200" dirty="0">
                <a:solidFill>
                  <a:schemeClr val="tx1"/>
                </a:solidFill>
                <a:effectLst/>
                <a:latin typeface="+mn-lt"/>
                <a:ea typeface="+mn-ea"/>
                <a:cs typeface="+mn-cs"/>
              </a:rPr>
              <a:t>he skills the business needs now and in five years’ time, attrition, absenteeism, productivity, career aspirations, requests for more pay, or desire for more of a work-life balance from employees all in advance.</a:t>
            </a:r>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Analyse a candidate’s CV, employment history and characteristics against a job spec, organisational culture and team dynamic, to objectively hire the right skills and personality for the business? Bot interviews. This is an area of recruitment you can consider for A1.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AI could to track an employee, spot potential problems and opportunities before they arise, based on a range of tracking data and past performance, or identify employees that need more help and encouragement, in order to become engaged with the business – employee engagement.</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This would allow businesses to be able to manage productivity predictably, in a way only thought possible by using machines. Then organisations could offer a bespoke management style and plan based on advanced knowledge of individual employees’ motivations, desires, goals and characteristics.</a:t>
            </a:r>
          </a:p>
          <a:p>
            <a:endParaRPr lang="en-GB" sz="1200" b="0" kern="1200" dirty="0">
              <a:solidFill>
                <a:schemeClr val="tx1"/>
              </a:solidFill>
              <a:effectLst/>
              <a:latin typeface="+mn-lt"/>
              <a:ea typeface="+mn-ea"/>
              <a:cs typeface="+mn-cs"/>
            </a:endParaRPr>
          </a:p>
          <a:p>
            <a:r>
              <a:rPr lang="en-GB" sz="1200" dirty="0"/>
              <a:t>People don’t like change – key issue of HRM; dealing with Humans</a:t>
            </a:r>
          </a:p>
          <a:p>
            <a:r>
              <a:rPr lang="en-GB" sz="1200" dirty="0"/>
              <a:t>Change management and managing resistance to change important HR skill</a:t>
            </a:r>
          </a:p>
          <a:p>
            <a:r>
              <a:rPr lang="en-GB" sz="1200" dirty="0"/>
              <a:t>Not all resistance is bad</a:t>
            </a:r>
          </a:p>
          <a:p>
            <a:r>
              <a:rPr lang="en-GB" sz="1200" dirty="0"/>
              <a:t>Need to prepare people for the ‘AI Mindset’</a:t>
            </a:r>
          </a:p>
          <a:p>
            <a:r>
              <a:rPr lang="en-GB" sz="1200" b="0" i="0" kern="1200" dirty="0">
                <a:solidFill>
                  <a:schemeClr val="tx1"/>
                </a:solidFill>
                <a:effectLst/>
                <a:latin typeface="+mn-lt"/>
                <a:ea typeface="+mn-ea"/>
                <a:cs typeface="+mn-cs"/>
              </a:rPr>
              <a:t>AI isn’t just about data scientists and machine learning algorithms; as we deploy software and machines to handle more and more cognitive tasks, it is about rethinking how we do things and why.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https://www.infoworld.com/article/3269072/the-ai-mindset-preparing-people-is-as-important-as-preparing-data.html </a:t>
            </a:r>
          </a:p>
          <a:p>
            <a:r>
              <a:rPr lang="en-GB" i="1" dirty="0"/>
              <a:t>https://www.hrmagazine.co.uk/content/news/workers-fear-losing-their-jobs-to-ai</a:t>
            </a:r>
          </a:p>
          <a:p>
            <a:r>
              <a:rPr lang="en-GB" sz="1200" b="0" kern="1200" dirty="0">
                <a:solidFill>
                  <a:schemeClr val="tx1"/>
                </a:solidFill>
                <a:effectLst/>
                <a:latin typeface="+mn-lt"/>
                <a:ea typeface="+mn-ea"/>
                <a:cs typeface="+mn-cs"/>
              </a:rPr>
              <a:t>https://www.hrmagazine.co.uk/content/news/cipd-2018-language-of-ai-and-automation-spreads-fear</a:t>
            </a:r>
          </a:p>
          <a:p>
            <a:r>
              <a:rPr lang="en-GB" sz="1200" b="0" kern="1200" dirty="0">
                <a:solidFill>
                  <a:schemeClr val="tx1"/>
                </a:solidFill>
                <a:effectLst/>
                <a:latin typeface="+mn-lt"/>
                <a:ea typeface="+mn-ea"/>
                <a:cs typeface="+mn-cs"/>
              </a:rPr>
              <a:t>https://www.hrmagazine.co.uk/content/insights/hr-not-sophisticated-at-all-in-automation-and-ai</a:t>
            </a:r>
          </a:p>
          <a:p>
            <a:endParaRPr lang="en-GB" sz="1200" b="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38</a:t>
            </a:fld>
            <a:endParaRPr lang="en-GB"/>
          </a:p>
        </p:txBody>
      </p:sp>
    </p:spTree>
    <p:extLst>
      <p:ext uri="{BB962C8B-B14F-4D97-AF65-F5344CB8AC3E}">
        <p14:creationId xmlns:p14="http://schemas.microsoft.com/office/powerpoint/2010/main" val="31536301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https://www.selecthub.com/hris/future-of-hr-software-trends/</a:t>
            </a:r>
            <a:endParaRPr lang="en-GB" dirty="0"/>
          </a:p>
          <a:p>
            <a:endParaRPr lang="en-GB" dirty="0"/>
          </a:p>
          <a:p>
            <a:r>
              <a:rPr lang="en-GB" dirty="0">
                <a:hlinkClick r:id="rId4"/>
              </a:rPr>
              <a:t>https://www.shrm.org/hr-today/news/hr-magazine/1118/pages/7-critical-strategies-to-prepare-for-the-future-of-hr.aspx</a:t>
            </a:r>
            <a:endParaRPr lang="en-GB" dirty="0"/>
          </a:p>
          <a:p>
            <a:endParaRPr lang="en-GB" dirty="0"/>
          </a:p>
          <a:p>
            <a:r>
              <a:rPr lang="en-GB" dirty="0">
                <a:hlinkClick r:id="rId5"/>
              </a:rPr>
              <a:t>https://www.sagepeople.com/face-of-change/?gclid=EAIaIQobChMIqq6ryKDv6AIVCu3tCh0t1wNREAAYASAAEgLB7_D_BwE#</a:t>
            </a:r>
            <a:endParaRPr lang="en-GB" dirty="0"/>
          </a:p>
          <a:p>
            <a:endParaRPr lang="en-GB" dirty="0"/>
          </a:p>
          <a:p>
            <a:r>
              <a:rPr lang="en-GB" dirty="0">
                <a:hlinkClick r:id="rId6"/>
              </a:rPr>
              <a:t>https://hbr.org/2015/07/why-we-love-to-hate-hr-and-what-hr-can-do-about-it</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39</a:t>
            </a:fld>
            <a:endParaRPr lang="en-GB"/>
          </a:p>
        </p:txBody>
      </p:sp>
    </p:spTree>
    <p:extLst>
      <p:ext uri="{BB962C8B-B14F-4D97-AF65-F5344CB8AC3E}">
        <p14:creationId xmlns:p14="http://schemas.microsoft.com/office/powerpoint/2010/main" val="10673436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40</a:t>
            </a:fld>
            <a:endParaRPr lang="en-GB"/>
          </a:p>
        </p:txBody>
      </p:sp>
    </p:spTree>
    <p:extLst>
      <p:ext uri="{BB962C8B-B14F-4D97-AF65-F5344CB8AC3E}">
        <p14:creationId xmlns:p14="http://schemas.microsoft.com/office/powerpoint/2010/main" val="27291288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42</a:t>
            </a:fld>
            <a:endParaRPr lang="en-GB"/>
          </a:p>
        </p:txBody>
      </p:sp>
    </p:spTree>
    <p:extLst>
      <p:ext uri="{BB962C8B-B14F-4D97-AF65-F5344CB8AC3E}">
        <p14:creationId xmlns:p14="http://schemas.microsoft.com/office/powerpoint/2010/main" val="517365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endParaRPr lang="en-US" b="1" dirty="0"/>
          </a:p>
          <a:p>
            <a:r>
              <a:rPr lang="en-US" b="1" dirty="0"/>
              <a:t>Mistakes </a:t>
            </a:r>
          </a:p>
          <a:p>
            <a:r>
              <a:rPr lang="en-US" b="0" dirty="0"/>
              <a:t>Taking responsibility. Mistakes are outcomes we didn’t expect or desire. Need to be seen as a learning opportunity. Own it. Not cover it up and things escalate. Shape a culture where people can fail safely without fear, learn, review and adapt. </a:t>
            </a:r>
          </a:p>
          <a:p>
            <a:endParaRPr lang="en-US" dirty="0"/>
          </a:p>
          <a:p>
            <a:r>
              <a:rPr lang="en-US" dirty="0"/>
              <a:t>We also need to be mindful of some cultural differences we may encounter in </a:t>
            </a:r>
            <a:r>
              <a:rPr lang="en-US" dirty="0" err="1"/>
              <a:t>organisations</a:t>
            </a:r>
            <a:r>
              <a:rPr lang="en-US" dirty="0"/>
              <a:t> where they may operate more globally, and concepts around saving face for example. </a:t>
            </a:r>
            <a:r>
              <a:rPr lang="en-US" dirty="0" err="1"/>
              <a:t>E.g</a:t>
            </a:r>
            <a:r>
              <a:rPr lang="en-US" dirty="0"/>
              <a:t> colleagues from Japan may not wish to admit a mistake in front of team mates, as they would feel particularly embarrassed and “lose face” this is to be born in mind when engaging and influencing too. </a:t>
            </a:r>
          </a:p>
          <a:p>
            <a:endParaRPr lang="en-US" dirty="0"/>
          </a:p>
          <a:p>
            <a:r>
              <a:rPr lang="en-US" dirty="0"/>
              <a:t>So do some research around taking responsibility for work/actions, including </a:t>
            </a:r>
            <a:r>
              <a:rPr lang="en-US" dirty="0" err="1"/>
              <a:t>recognising</a:t>
            </a:r>
            <a:r>
              <a:rPr lang="en-US" dirty="0"/>
              <a:t> and rectifying mistakes. Rather than more unethical, shifting blame, covering up etc. reflect on own experiences.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43</a:t>
            </a:fld>
            <a:endParaRPr lang="en-GB"/>
          </a:p>
        </p:txBody>
      </p:sp>
    </p:spTree>
    <p:extLst>
      <p:ext uri="{BB962C8B-B14F-4D97-AF65-F5344CB8AC3E}">
        <p14:creationId xmlns:p14="http://schemas.microsoft.com/office/powerpoint/2010/main" val="26589464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r>
              <a:rPr lang="en-US" dirty="0"/>
              <a:t>Maslow, (1943) engagement, feeling valued, helps with esteem needs and belonging parts of the pyramid.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44</a:t>
            </a:fld>
            <a:endParaRPr lang="en-GB"/>
          </a:p>
        </p:txBody>
      </p:sp>
    </p:spTree>
    <p:extLst>
      <p:ext uri="{BB962C8B-B14F-4D97-AF65-F5344CB8AC3E}">
        <p14:creationId xmlns:p14="http://schemas.microsoft.com/office/powerpoint/2010/main" val="38066533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02/02/2024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827993582"/>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5.jpeg"/><Relationship Id="rId7"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20.png"/><Relationship Id="rId7" Type="http://schemas.openxmlformats.org/officeDocument/2006/relationships/image" Target="../media/image26.jpeg"/><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1.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cipd.co.uk/Images/unethical-behaviour-in-the-workplace_report-2_tcm18-57022.pdf"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cipd.co.uk/Images/unethical-behaviour-in-the-workplace_report-2_tcm18-57022.pdf"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cipd.co.uk/Images/unethical-behaviour-in-the-workplace_report-2_tcm18-57022.pdf"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peoplemanagement.co.uk/newsletter-signup#gre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4.sv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470025"/>
          </a:xfrm>
        </p:spPr>
        <p:txBody>
          <a:bodyPr/>
          <a:lstStyle/>
          <a:p>
            <a:r>
              <a:rPr lang="en-GB" b="1" dirty="0">
                <a:solidFill>
                  <a:schemeClr val="bg1"/>
                </a:solidFill>
                <a:latin typeface="Arial" panose="020B0604020202020204" pitchFamily="34" charset="0"/>
                <a:cs typeface="Arial" panose="020B0604020202020204" pitchFamily="34" charset="0"/>
              </a:rPr>
              <a:t>BMMB7025</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Managing People in Organisations</a:t>
            </a:r>
            <a:endParaRPr lang="en-GB" b="1" dirty="0">
              <a:solidFill>
                <a:schemeClr val="bg1"/>
              </a:solidFill>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825824" y="3150891"/>
            <a:ext cx="8534400" cy="1752600"/>
          </a:xfrm>
        </p:spPr>
        <p:txBody>
          <a:bodyPr/>
          <a:lstStyle/>
          <a:p>
            <a:r>
              <a:rPr lang="en-GB" b="1" dirty="0">
                <a:solidFill>
                  <a:schemeClr val="bg1"/>
                </a:solidFill>
              </a:rPr>
              <a:t>James Moore</a:t>
            </a:r>
          </a:p>
          <a:p>
            <a:r>
              <a:rPr lang="en-GB" b="1" dirty="0">
                <a:solidFill>
                  <a:schemeClr val="bg1"/>
                </a:solidFill>
              </a:rPr>
              <a:t>FCIPD, MSc</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200" i="1" dirty="0">
                <a:solidFill>
                  <a:schemeClr val="tx1"/>
                </a:solidFill>
              </a:rPr>
              <a:t>There is nowt so queer as folk</a:t>
            </a: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We are all different and weird…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work&amp; life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714205" y="1057346"/>
            <a:ext cx="5410827"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own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184665" y="5674662"/>
            <a:ext cx="867798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What do you notice about your energy &amp; wellness? Highs? Lows?</a:t>
            </a:r>
          </a:p>
          <a:p>
            <a:r>
              <a:rPr lang="en-GB" sz="2000" dirty="0">
                <a:latin typeface="Arial" panose="020B0604020202020204" pitchFamily="34" charset="0"/>
                <a:cs typeface="Arial" panose="020B0604020202020204" pitchFamily="34" charset="0"/>
              </a:rPr>
              <a:t>What can I/we do so that you move up from where you are? </a:t>
            </a:r>
          </a:p>
          <a:p>
            <a:r>
              <a:rPr lang="en-GB" sz="2000" dirty="0">
                <a:latin typeface="Arial" panose="020B0604020202020204" pitchFamily="34" charset="0"/>
                <a:cs typeface="Arial" panose="020B0604020202020204" pitchFamily="34" charset="0"/>
              </a:rPr>
              <a:t>How can I help you to have as much energy/wellness at work as possible?</a:t>
            </a:r>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223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1484791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F3848-32E0-4114-9FA8-23C8C13978A4}"/>
              </a:ext>
            </a:extLst>
          </p:cNvPr>
          <p:cNvSpPr>
            <a:spLocks noGrp="1"/>
          </p:cNvSpPr>
          <p:nvPr>
            <p:ph type="title"/>
          </p:nvPr>
        </p:nvSpPr>
        <p:spPr>
          <a:xfrm>
            <a:off x="838200" y="365125"/>
            <a:ext cx="10515600" cy="1325563"/>
          </a:xfrm>
        </p:spPr>
        <p:txBody>
          <a:bodyPr>
            <a:normAutofit/>
          </a:bodyPr>
          <a:lstStyle/>
          <a:p>
            <a:r>
              <a:rPr lang="en-GB" sz="5400" b="1" dirty="0">
                <a:latin typeface="Arial" panose="020B0604020202020204" pitchFamily="34" charset="0"/>
                <a:cs typeface="Arial" panose="020B0604020202020204" pitchFamily="34" charset="0"/>
              </a:rPr>
              <a:t>Introductions</a:t>
            </a:r>
          </a:p>
        </p:txBody>
      </p:sp>
      <p:sp>
        <p:nvSpPr>
          <p:cNvPr id="3" name="Content Placeholder 2">
            <a:extLst>
              <a:ext uri="{FF2B5EF4-FFF2-40B4-BE49-F238E27FC236}">
                <a16:creationId xmlns:a16="http://schemas.microsoft.com/office/drawing/2014/main" id="{792AE946-0613-4918-8731-1A941A21E6C1}"/>
              </a:ext>
            </a:extLst>
          </p:cNvPr>
          <p:cNvSpPr>
            <a:spLocks noGrp="1"/>
          </p:cNvSpPr>
          <p:nvPr>
            <p:ph idx="1"/>
          </p:nvPr>
        </p:nvSpPr>
        <p:spPr>
          <a:xfrm>
            <a:off x="838199" y="1929385"/>
            <a:ext cx="10684765" cy="3349461"/>
          </a:xfrm>
        </p:spPr>
        <p:txBody>
          <a:bodyPr numCol="2" anchor="ctr">
            <a:noAutofit/>
          </a:bodyPr>
          <a:lstStyle/>
          <a:p>
            <a:pPr marL="0" indent="0" algn="ctr">
              <a:buNone/>
            </a:pPr>
            <a:r>
              <a:rPr lang="en-GB" sz="6000" dirty="0"/>
              <a:t>Who are each </a:t>
            </a:r>
          </a:p>
          <a:p>
            <a:pPr marL="0" indent="0" algn="ctr">
              <a:buNone/>
            </a:pPr>
            <a:r>
              <a:rPr lang="en-GB" sz="6000" dirty="0"/>
              <a:t>of us? </a:t>
            </a:r>
          </a:p>
          <a:p>
            <a:pPr marL="0" indent="0">
              <a:buNone/>
            </a:pPr>
            <a:endParaRPr lang="en-GB" sz="6000" dirty="0"/>
          </a:p>
          <a:p>
            <a:pPr marL="0" indent="0" algn="ctr">
              <a:buNone/>
            </a:pPr>
            <a:r>
              <a:rPr lang="en-GB" sz="6000" dirty="0"/>
              <a:t>How do we want to introduce ourselves?</a:t>
            </a:r>
          </a:p>
        </p:txBody>
      </p:sp>
    </p:spTree>
    <p:extLst>
      <p:ext uri="{BB962C8B-B14F-4D97-AF65-F5344CB8AC3E}">
        <p14:creationId xmlns:p14="http://schemas.microsoft.com/office/powerpoint/2010/main" val="1239273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1E5E6-841C-EDB3-C027-4E2533A4A2E8}"/>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SOS: Self, Others &amp; Situation</a:t>
            </a:r>
          </a:p>
        </p:txBody>
      </p:sp>
      <p:sp>
        <p:nvSpPr>
          <p:cNvPr id="4" name="Oval 3">
            <a:extLst>
              <a:ext uri="{FF2B5EF4-FFF2-40B4-BE49-F238E27FC236}">
                <a16:creationId xmlns:a16="http://schemas.microsoft.com/office/drawing/2014/main" id="{81AF7A53-816B-A8A5-D2BB-2FC738FB2D2C}"/>
              </a:ext>
            </a:extLst>
          </p:cNvPr>
          <p:cNvSpPr/>
          <p:nvPr/>
        </p:nvSpPr>
        <p:spPr>
          <a:xfrm>
            <a:off x="1971643" y="1417638"/>
            <a:ext cx="2817341" cy="2767914"/>
          </a:xfrm>
          <a:prstGeom prst="ellipse">
            <a:avLst/>
          </a:prstGeom>
          <a:solidFill>
            <a:schemeClr val="accent2">
              <a:lumMod val="20000"/>
              <a:lumOff val="80000"/>
              <a:alpha val="3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latin typeface="Arial" panose="020B0604020202020204" pitchFamily="34" charset="0"/>
                <a:cs typeface="Arial" panose="020B0604020202020204" pitchFamily="34" charset="0"/>
              </a:rPr>
              <a:t>SELF</a:t>
            </a:r>
          </a:p>
        </p:txBody>
      </p:sp>
      <p:sp>
        <p:nvSpPr>
          <p:cNvPr id="5" name="Oval 4">
            <a:extLst>
              <a:ext uri="{FF2B5EF4-FFF2-40B4-BE49-F238E27FC236}">
                <a16:creationId xmlns:a16="http://schemas.microsoft.com/office/drawing/2014/main" id="{1B017346-955C-B4AB-1BE8-0D9CB3DDEE9F}"/>
              </a:ext>
            </a:extLst>
          </p:cNvPr>
          <p:cNvSpPr/>
          <p:nvPr/>
        </p:nvSpPr>
        <p:spPr>
          <a:xfrm>
            <a:off x="4047581" y="1417638"/>
            <a:ext cx="2817341" cy="2767914"/>
          </a:xfrm>
          <a:prstGeom prst="ellipse">
            <a:avLst/>
          </a:prstGeom>
          <a:solidFill>
            <a:srgbClr val="FAC9E1">
              <a:alpha val="30265"/>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latin typeface="Arial" panose="020B0604020202020204" pitchFamily="34" charset="0"/>
                <a:cs typeface="Arial" panose="020B0604020202020204" pitchFamily="34" charset="0"/>
              </a:rPr>
              <a:t>OTHERS</a:t>
            </a:r>
          </a:p>
        </p:txBody>
      </p:sp>
      <p:sp>
        <p:nvSpPr>
          <p:cNvPr id="6" name="Oval 5">
            <a:extLst>
              <a:ext uri="{FF2B5EF4-FFF2-40B4-BE49-F238E27FC236}">
                <a16:creationId xmlns:a16="http://schemas.microsoft.com/office/drawing/2014/main" id="{FDC6C5AC-388E-ACE7-3FFC-D7DA3EA880EE}"/>
              </a:ext>
            </a:extLst>
          </p:cNvPr>
          <p:cNvSpPr/>
          <p:nvPr/>
        </p:nvSpPr>
        <p:spPr>
          <a:xfrm>
            <a:off x="3009612" y="3097556"/>
            <a:ext cx="2817341" cy="2563692"/>
          </a:xfrm>
          <a:prstGeom prst="ellipse">
            <a:avLst/>
          </a:prstGeom>
          <a:solidFill>
            <a:schemeClr val="accent6">
              <a:lumMod val="20000"/>
              <a:lumOff val="80000"/>
              <a:alpha val="2961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latin typeface="Arial" panose="020B0604020202020204" pitchFamily="34" charset="0"/>
                <a:cs typeface="Arial" panose="020B0604020202020204" pitchFamily="34" charset="0"/>
              </a:rPr>
              <a:t>SITUATION</a:t>
            </a:r>
          </a:p>
        </p:txBody>
      </p:sp>
      <p:sp>
        <p:nvSpPr>
          <p:cNvPr id="7" name="TextBox 6">
            <a:extLst>
              <a:ext uri="{FF2B5EF4-FFF2-40B4-BE49-F238E27FC236}">
                <a16:creationId xmlns:a16="http://schemas.microsoft.com/office/drawing/2014/main" id="{A45F7052-802D-695C-DF1F-F3ED00E4080E}"/>
              </a:ext>
            </a:extLst>
          </p:cNvPr>
          <p:cNvSpPr txBox="1"/>
          <p:nvPr/>
        </p:nvSpPr>
        <p:spPr>
          <a:xfrm>
            <a:off x="7410777" y="1659285"/>
            <a:ext cx="3625767" cy="3539430"/>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Constantly evolving:</a:t>
            </a:r>
          </a:p>
          <a:p>
            <a:pPr algn="ctr"/>
            <a:endParaRPr lang="en-US" sz="2800" dirty="0">
              <a:latin typeface="Arial" panose="020B0604020202020204" pitchFamily="34" charset="0"/>
              <a:cs typeface="Arial" panose="020B0604020202020204" pitchFamily="34" charset="0"/>
            </a:endParaRPr>
          </a:p>
          <a:p>
            <a:pPr algn="ctr"/>
            <a:r>
              <a:rPr lang="en-US" sz="2800" dirty="0">
                <a:latin typeface="Arial" panose="020B0604020202020204" pitchFamily="34" charset="0"/>
                <a:cs typeface="Arial" panose="020B0604020202020204" pitchFamily="34" charset="0"/>
              </a:rPr>
              <a:t>Focus, size, boundaries = Dynamic</a:t>
            </a:r>
          </a:p>
          <a:p>
            <a:pPr algn="ctr"/>
            <a:endParaRPr lang="en-US" sz="2800" dirty="0">
              <a:latin typeface="Arial" panose="020B0604020202020204" pitchFamily="34" charset="0"/>
              <a:cs typeface="Arial" panose="020B0604020202020204" pitchFamily="34" charset="0"/>
            </a:endParaRPr>
          </a:p>
          <a:p>
            <a:pPr algn="ctr"/>
            <a:r>
              <a:rPr lang="en-US" sz="2800" dirty="0">
                <a:latin typeface="Arial" panose="020B0604020202020204" pitchFamily="34" charset="0"/>
                <a:cs typeface="Arial" panose="020B0604020202020204" pitchFamily="34" charset="0"/>
              </a:rPr>
              <a:t>Our role: notice bring attention, adapt</a:t>
            </a:r>
          </a:p>
        </p:txBody>
      </p:sp>
    </p:spTree>
    <p:extLst>
      <p:ext uri="{BB962C8B-B14F-4D97-AF65-F5344CB8AC3E}">
        <p14:creationId xmlns:p14="http://schemas.microsoft.com/office/powerpoint/2010/main" val="291419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t>Getting the balance right...</a:t>
            </a:r>
          </a:p>
          <a:p>
            <a:pPr marL="0" indent="0" algn="ctr">
              <a:buNone/>
            </a:pPr>
            <a:r>
              <a:rPr lang="en-GB" dirty="0"/>
              <a:t>Genuinely </a:t>
            </a:r>
            <a:r>
              <a:rPr lang="en-GB" b="1" dirty="0"/>
              <a:t>value differences in </a:t>
            </a:r>
            <a:r>
              <a:rPr lang="en-GB" b="1" u="sng" dirty="0"/>
              <a:t>individuals</a:t>
            </a:r>
            <a:r>
              <a:rPr lang="en-GB" b="1" dirty="0"/>
              <a:t> </a:t>
            </a:r>
          </a:p>
          <a:p>
            <a:pPr marL="0" indent="0" algn="ctr">
              <a:buNone/>
            </a:pPr>
            <a:r>
              <a:rPr lang="en-GB" dirty="0"/>
              <a:t>to include everyone </a:t>
            </a:r>
            <a:r>
              <a:rPr lang="en-GB" u="sng" dirty="0"/>
              <a:t>and</a:t>
            </a:r>
          </a:p>
          <a:p>
            <a:pPr marL="0" indent="0" algn="ctr">
              <a:buNone/>
            </a:pPr>
            <a:r>
              <a:rPr lang="en-GB" b="1" dirty="0"/>
              <a:t>Doing things together to a group norm </a:t>
            </a:r>
          </a:p>
          <a:p>
            <a:pPr marL="0" indent="0" algn="ctr">
              <a:buNone/>
            </a:pPr>
            <a:r>
              <a:rPr lang="en-GB" dirty="0"/>
              <a:t>so that people collaborate/do things collectively</a:t>
            </a:r>
            <a:endParaRPr lang="en-GB" sz="1400" b="1" dirty="0"/>
          </a:p>
          <a:p>
            <a:pPr marL="0" indent="0" algn="ctr">
              <a:buNone/>
            </a:pPr>
            <a:r>
              <a:rPr lang="en-GB" b="1" dirty="0"/>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t>Too Collective</a:t>
            </a:r>
          </a:p>
        </p:txBody>
      </p:sp>
    </p:spTree>
    <p:extLst>
      <p:ext uri="{BB962C8B-B14F-4D97-AF65-F5344CB8AC3E}">
        <p14:creationId xmlns:p14="http://schemas.microsoft.com/office/powerpoint/2010/main" val="2061443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16DE6-DDEB-C9AE-54F7-4BF0BDDECA6B}"/>
              </a:ext>
            </a:extLst>
          </p:cNvPr>
          <p:cNvSpPr>
            <a:spLocks noGrp="1"/>
          </p:cNvSpPr>
          <p:nvPr>
            <p:ph type="title"/>
          </p:nvPr>
        </p:nvSpPr>
        <p:spPr/>
        <p:txBody>
          <a:bodyPr/>
          <a:lstStyle/>
          <a:p>
            <a:r>
              <a:rPr lang="en-GB" dirty="0"/>
              <a:t>Key questions…</a:t>
            </a:r>
          </a:p>
        </p:txBody>
      </p:sp>
      <p:sp>
        <p:nvSpPr>
          <p:cNvPr id="3" name="Content Placeholder 2">
            <a:extLst>
              <a:ext uri="{FF2B5EF4-FFF2-40B4-BE49-F238E27FC236}">
                <a16:creationId xmlns:a16="http://schemas.microsoft.com/office/drawing/2014/main" id="{4DC7AD4A-D7B6-7E8F-B286-644AF7FF0BC5}"/>
              </a:ext>
            </a:extLst>
          </p:cNvPr>
          <p:cNvSpPr>
            <a:spLocks noGrp="1"/>
          </p:cNvSpPr>
          <p:nvPr>
            <p:ph idx="1"/>
          </p:nvPr>
        </p:nvSpPr>
        <p:spPr/>
        <p:txBody>
          <a:bodyPr/>
          <a:lstStyle/>
          <a:p>
            <a:pPr marL="0" indent="0">
              <a:buNone/>
            </a:pPr>
            <a:r>
              <a:rPr lang="en-GB" dirty="0"/>
              <a:t>In your world (work, home, other)…</a:t>
            </a:r>
          </a:p>
          <a:p>
            <a:pPr marL="0" indent="0">
              <a:buNone/>
            </a:pPr>
            <a:endParaRPr lang="en-GB" sz="1600" dirty="0"/>
          </a:p>
          <a:p>
            <a:r>
              <a:rPr lang="en-GB" dirty="0"/>
              <a:t>Does every individual have the same rights/attention? Should they?</a:t>
            </a:r>
          </a:p>
          <a:p>
            <a:pPr marL="0" indent="0">
              <a:buNone/>
            </a:pPr>
            <a:endParaRPr lang="en-GB" sz="1800" dirty="0"/>
          </a:p>
          <a:p>
            <a:r>
              <a:rPr lang="en-GB" dirty="0"/>
              <a:t>Who decides the “collective” – what to do and how to do it? Should this be different?</a:t>
            </a:r>
          </a:p>
        </p:txBody>
      </p:sp>
    </p:spTree>
    <p:extLst>
      <p:ext uri="{BB962C8B-B14F-4D97-AF65-F5344CB8AC3E}">
        <p14:creationId xmlns:p14="http://schemas.microsoft.com/office/powerpoint/2010/main" val="1747028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a:t>Assessments</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929384"/>
            <a:ext cx="10515600" cy="4251960"/>
          </a:xfrm>
        </p:spPr>
        <p:txBody>
          <a:bodyPr vert="horz" lIns="91440" tIns="45720" rIns="91440" bIns="45720" numCol="2" rtlCol="0">
            <a:normAutofit/>
          </a:bodyPr>
          <a:lstStyle/>
          <a:p>
            <a:pPr marL="0" indent="0">
              <a:buNone/>
            </a:pPr>
            <a:r>
              <a:rPr lang="en-GB" sz="2400" dirty="0"/>
              <a:t>Assignment 1</a:t>
            </a:r>
          </a:p>
          <a:p>
            <a:r>
              <a:rPr lang="en-GB" sz="2400" dirty="0"/>
              <a:t>Report</a:t>
            </a:r>
          </a:p>
          <a:p>
            <a:r>
              <a:rPr lang="en-GB" sz="2400" dirty="0"/>
              <a:t>2,500 words</a:t>
            </a:r>
          </a:p>
          <a:p>
            <a:r>
              <a:rPr lang="en-GB" sz="2400" dirty="0"/>
              <a:t>50%</a:t>
            </a:r>
          </a:p>
          <a:p>
            <a:r>
              <a:rPr lang="en-GB" sz="2400" dirty="0"/>
              <a:t>Due: Sunday 14</a:t>
            </a:r>
            <a:r>
              <a:rPr lang="en-GB" sz="2400" baseline="30000" dirty="0"/>
              <a:t>th</a:t>
            </a:r>
            <a:r>
              <a:rPr lang="en-GB" sz="2400" dirty="0"/>
              <a:t> April</a:t>
            </a:r>
          </a:p>
          <a:p>
            <a:r>
              <a:rPr lang="en-GB" sz="2400" dirty="0"/>
              <a:t>Page 7 of handbook</a:t>
            </a:r>
          </a:p>
          <a:p>
            <a:r>
              <a:rPr lang="en-GB" sz="2400" dirty="0"/>
              <a:t>Additional guidance on page 12</a:t>
            </a:r>
            <a:endParaRPr lang="en-GB" sz="2400" dirty="0">
              <a:cs typeface="Calibri"/>
            </a:endParaRPr>
          </a:p>
          <a:p>
            <a:endParaRPr lang="en-GB" sz="2400" dirty="0">
              <a:cs typeface="Calibri"/>
            </a:endParaRPr>
          </a:p>
          <a:p>
            <a:endParaRPr lang="en-GB" sz="2400" dirty="0">
              <a:cs typeface="Calibri"/>
            </a:endParaRPr>
          </a:p>
          <a:p>
            <a:pPr marL="0" indent="0">
              <a:buNone/>
            </a:pPr>
            <a:r>
              <a:rPr lang="en-GB" sz="2400" dirty="0"/>
              <a:t>Assignment 2</a:t>
            </a:r>
          </a:p>
          <a:p>
            <a:r>
              <a:rPr lang="en-GB" sz="2400" dirty="0"/>
              <a:t>Presentation</a:t>
            </a:r>
          </a:p>
          <a:p>
            <a:r>
              <a:rPr lang="en-GB" sz="2400" dirty="0"/>
              <a:t>15 minutes</a:t>
            </a:r>
          </a:p>
          <a:p>
            <a:r>
              <a:rPr lang="en-GB" sz="2400" dirty="0"/>
              <a:t>50%</a:t>
            </a:r>
          </a:p>
          <a:p>
            <a:r>
              <a:rPr lang="en-GB" sz="2400" dirty="0"/>
              <a:t>Due: Sunday 14</a:t>
            </a:r>
            <a:r>
              <a:rPr lang="en-GB" sz="2400" baseline="30000" dirty="0"/>
              <a:t>th</a:t>
            </a:r>
            <a:r>
              <a:rPr lang="en-GB" sz="2400" dirty="0"/>
              <a:t> April</a:t>
            </a:r>
          </a:p>
          <a:p>
            <a:r>
              <a:rPr lang="en-GB" sz="2400" dirty="0"/>
              <a:t>Page 14 of handbook</a:t>
            </a:r>
          </a:p>
          <a:p>
            <a:r>
              <a:rPr lang="en-GB" sz="2400" dirty="0"/>
              <a:t>Additional guidance on page 19</a:t>
            </a:r>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227912" y="337954"/>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latin typeface="Arial" panose="020B0604020202020204" pitchFamily="34" charset="0"/>
                <a:cs typeface="Arial" panose="020B0604020202020204" pitchFamily="34" charset="0"/>
              </a:rPr>
              <a:t>Valuing People - do we really? </a:t>
            </a:r>
            <a:endParaRPr lang="en-US" sz="4000" i="1" dirty="0">
              <a:latin typeface="Arial" panose="020B0604020202020204" pitchFamily="34" charset="0"/>
              <a:cs typeface="Arial" panose="020B0604020202020204" pitchFamily="34" charset="0"/>
            </a:endParaRPr>
          </a:p>
        </p:txBody>
      </p:sp>
      <p:graphicFrame>
        <p:nvGraphicFramePr>
          <p:cNvPr id="2" name="Table 3">
            <a:extLst>
              <a:ext uri="{FF2B5EF4-FFF2-40B4-BE49-F238E27FC236}">
                <a16:creationId xmlns:a16="http://schemas.microsoft.com/office/drawing/2014/main" id="{74B806BA-BB53-4B86-D290-7D7368EACD6D}"/>
              </a:ext>
            </a:extLst>
          </p:cNvPr>
          <p:cNvGraphicFramePr>
            <a:graphicFrameLocks noGrp="1"/>
          </p:cNvGraphicFramePr>
          <p:nvPr/>
        </p:nvGraphicFramePr>
        <p:xfrm>
          <a:off x="2032000" y="2148840"/>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3023873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dirty="0">
                <a:latin typeface="Arial" panose="020B0604020202020204" pitchFamily="34" charset="0"/>
                <a:cs typeface="Arial" panose="020B0604020202020204" pitchFamily="34" charset="0"/>
              </a:rPr>
              <a:t>Valuing 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3717047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4288669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1666416" y="16511"/>
            <a:ext cx="9015871" cy="906463"/>
          </a:xfrm>
        </p:spPr>
        <p:txBody>
          <a:bodyPr/>
          <a:lstStyle/>
          <a:p>
            <a:r>
              <a:rPr lang="en-US" dirty="0">
                <a:latin typeface="Arial" panose="020B0604020202020204" pitchFamily="34" charset="0"/>
                <a:cs typeface="Arial" panose="020B0604020202020204" pitchFamily="34" charset="0"/>
              </a:rPr>
              <a:t>How can we value others?</a:t>
            </a:r>
            <a:endParaRPr lang="en-US"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05400" y="54305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743446" y="6273630"/>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3442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6893179"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6099" y="1395024"/>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0666146-7C02-9FD2-3B35-DE296B2D65B8}"/>
              </a:ext>
            </a:extLst>
          </p:cNvPr>
          <p:cNvSpPr txBox="1"/>
          <p:nvPr/>
        </p:nvSpPr>
        <p:spPr>
          <a:xfrm>
            <a:off x="8443913" y="5882444"/>
            <a:ext cx="2071687" cy="400110"/>
          </a:xfrm>
          <a:prstGeom prst="rect">
            <a:avLst/>
          </a:prstGeom>
          <a:noFill/>
        </p:spPr>
        <p:txBody>
          <a:bodyPr wrap="square" rtlCol="0">
            <a:spAutoFit/>
          </a:bodyPr>
          <a:lstStyle/>
          <a:p>
            <a:r>
              <a:rPr lang="en-US" sz="2000" dirty="0" err="1">
                <a:latin typeface="Arial" panose="020B0604020202020204" pitchFamily="34" charset="0"/>
                <a:cs typeface="Arial" panose="020B0604020202020204" pitchFamily="34" charset="0"/>
              </a:rPr>
              <a:t>Karpman</a:t>
            </a:r>
            <a:r>
              <a:rPr lang="en-US" sz="2000" dirty="0">
                <a:latin typeface="Arial" panose="020B0604020202020204" pitchFamily="34" charset="0"/>
                <a:cs typeface="Arial" panose="020B0604020202020204" pitchFamily="34" charset="0"/>
              </a:rPr>
              <a:t> (1968)</a:t>
            </a:r>
          </a:p>
        </p:txBody>
      </p:sp>
      <p:pic>
        <p:nvPicPr>
          <p:cNvPr id="2" name="Picture 1">
            <a:extLst>
              <a:ext uri="{FF2B5EF4-FFF2-40B4-BE49-F238E27FC236}">
                <a16:creationId xmlns:a16="http://schemas.microsoft.com/office/drawing/2014/main" id="{8A2FA6FF-B138-41E8-10D4-061383C97F13}"/>
              </a:ext>
            </a:extLst>
          </p:cNvPr>
          <p:cNvPicPr>
            <a:picLocks noChangeAspect="1"/>
          </p:cNvPicPr>
          <p:nvPr/>
        </p:nvPicPr>
        <p:blipFill>
          <a:blip r:embed="rId5"/>
          <a:stretch>
            <a:fillRect/>
          </a:stretch>
        </p:blipFill>
        <p:spPr>
          <a:xfrm>
            <a:off x="9629775" y="101990"/>
            <a:ext cx="2413943" cy="1357843"/>
          </a:xfrm>
          <a:prstGeom prst="rect">
            <a:avLst/>
          </a:prstGeom>
          <a:effectLst>
            <a:softEdge rad="88132"/>
          </a:effectLst>
        </p:spPr>
      </p:pic>
    </p:spTree>
    <p:extLst>
      <p:ext uri="{BB962C8B-B14F-4D97-AF65-F5344CB8AC3E}">
        <p14:creationId xmlns:p14="http://schemas.microsoft.com/office/powerpoint/2010/main" val="296011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6">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191AC7C-DC77-E981-1AAD-BCBBEF590158}"/>
              </a:ext>
            </a:extLst>
          </p:cNvPr>
          <p:cNvPicPr>
            <a:picLocks noChangeAspect="1"/>
          </p:cNvPicPr>
          <p:nvPr/>
        </p:nvPicPr>
        <p:blipFill>
          <a:blip r:embed="rId8"/>
          <a:stretch>
            <a:fillRect/>
          </a:stretch>
        </p:blipFill>
        <p:spPr>
          <a:xfrm>
            <a:off x="9711065" y="101991"/>
            <a:ext cx="2332653" cy="1312118"/>
          </a:xfrm>
          <a:prstGeom prst="rect">
            <a:avLst/>
          </a:prstGeom>
          <a:effectLst>
            <a:softEdge rad="88132"/>
          </a:effectLst>
        </p:spPr>
      </p:pic>
    </p:spTree>
    <p:extLst>
      <p:ext uri="{BB962C8B-B14F-4D97-AF65-F5344CB8AC3E}">
        <p14:creationId xmlns:p14="http://schemas.microsoft.com/office/powerpoint/2010/main" val="7984276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1BC99-E835-A5BF-47D0-54CAF1F11C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8BB514-AA34-D3B8-B57E-C7135E16D1E6}"/>
              </a:ext>
            </a:extLst>
          </p:cNvPr>
          <p:cNvSpPr>
            <a:spLocks noGrp="1"/>
          </p:cNvSpPr>
          <p:nvPr>
            <p:ph type="title"/>
          </p:nvPr>
        </p:nvSpPr>
        <p:spPr/>
        <p:txBody>
          <a:bodyPr>
            <a:normAutofit/>
          </a:bodyPr>
          <a:lstStyle/>
          <a:p>
            <a:r>
              <a:rPr lang="en-US" dirty="0"/>
              <a:t>What happens when it goes wrong?</a:t>
            </a:r>
          </a:p>
        </p:txBody>
      </p:sp>
      <p:sp>
        <p:nvSpPr>
          <p:cNvPr id="3" name="Content Placeholder 2">
            <a:extLst>
              <a:ext uri="{FF2B5EF4-FFF2-40B4-BE49-F238E27FC236}">
                <a16:creationId xmlns:a16="http://schemas.microsoft.com/office/drawing/2014/main" id="{BDB2F89F-92E6-98A0-CCE8-DB7225ECCAC4}"/>
              </a:ext>
            </a:extLst>
          </p:cNvPr>
          <p:cNvSpPr>
            <a:spLocks noGrp="1"/>
          </p:cNvSpPr>
          <p:nvPr>
            <p:ph idx="1"/>
          </p:nvPr>
        </p:nvSpPr>
        <p:spPr>
          <a:xfrm>
            <a:off x="1981200" y="1600202"/>
            <a:ext cx="8229600" cy="3628999"/>
          </a:xfrm>
        </p:spPr>
        <p:txBody>
          <a:bodyPr>
            <a:normAutofit fontScale="92500" lnSpcReduction="20000"/>
          </a:bodyPr>
          <a:lstStyle/>
          <a:p>
            <a:r>
              <a:rPr lang="en-US" dirty="0"/>
              <a:t>Bad apples – </a:t>
            </a:r>
            <a:r>
              <a:rPr lang="en-GB" dirty="0"/>
              <a:t>to what extent is unethical behaviour the result of individual choices? </a:t>
            </a:r>
          </a:p>
          <a:p>
            <a:r>
              <a:rPr lang="en-GB" dirty="0"/>
              <a:t>Bad barrels – to what extent is it due to systemic, organisation or industry-wide problems, in particular organisational culture or ingrained norms of behaviour? </a:t>
            </a:r>
          </a:p>
          <a:p>
            <a:r>
              <a:rPr lang="en-GB" dirty="0"/>
              <a:t>Sticky situations- to what extent is it due to the difficult or compromising nature of decisions that people face? </a:t>
            </a:r>
          </a:p>
          <a:p>
            <a:endParaRPr lang="en-GB" dirty="0"/>
          </a:p>
          <a:p>
            <a:endParaRPr lang="en-GB" dirty="0"/>
          </a:p>
          <a:p>
            <a:endParaRPr lang="en-US" dirty="0"/>
          </a:p>
        </p:txBody>
      </p:sp>
    </p:spTree>
    <p:extLst>
      <p:ext uri="{BB962C8B-B14F-4D97-AF65-F5344CB8AC3E}">
        <p14:creationId xmlns:p14="http://schemas.microsoft.com/office/powerpoint/2010/main" val="36475591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E0EC25-A8E5-E475-03F8-278019A194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613C55-5307-41C3-3D1F-5C95FD7F7BCE}"/>
              </a:ext>
            </a:extLst>
          </p:cNvPr>
          <p:cNvSpPr>
            <a:spLocks noGrp="1"/>
          </p:cNvSpPr>
          <p:nvPr>
            <p:ph type="title"/>
          </p:nvPr>
        </p:nvSpPr>
        <p:spPr/>
        <p:txBody>
          <a:bodyPr/>
          <a:lstStyle/>
          <a:p>
            <a:r>
              <a:rPr lang="en-US" dirty="0"/>
              <a:t>Rotten apples </a:t>
            </a:r>
          </a:p>
        </p:txBody>
      </p:sp>
      <p:pic>
        <p:nvPicPr>
          <p:cNvPr id="5" name="Content Placeholder 4" descr="Diagram&#10;&#10;Description automatically generated">
            <a:extLst>
              <a:ext uri="{FF2B5EF4-FFF2-40B4-BE49-F238E27FC236}">
                <a16:creationId xmlns:a16="http://schemas.microsoft.com/office/drawing/2014/main" id="{11954D94-6AC9-F872-18E6-0C7CBB0327D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65450" y="1729581"/>
            <a:ext cx="6261100" cy="3657600"/>
          </a:xfrm>
        </p:spPr>
      </p:pic>
      <p:sp>
        <p:nvSpPr>
          <p:cNvPr id="3" name="TextBox 2">
            <a:extLst>
              <a:ext uri="{FF2B5EF4-FFF2-40B4-BE49-F238E27FC236}">
                <a16:creationId xmlns:a16="http://schemas.microsoft.com/office/drawing/2014/main" id="{02130135-0D9F-3F66-8900-E434F0CDD4EB}"/>
              </a:ext>
            </a:extLst>
          </p:cNvPr>
          <p:cNvSpPr txBox="1"/>
          <p:nvPr/>
        </p:nvSpPr>
        <p:spPr>
          <a:xfrm>
            <a:off x="1703513" y="5237460"/>
            <a:ext cx="5808803" cy="461665"/>
          </a:xfrm>
          <a:prstGeom prst="rect">
            <a:avLst/>
          </a:prstGeom>
          <a:noFill/>
        </p:spPr>
        <p:txBody>
          <a:bodyPr wrap="square" rtlCol="0">
            <a:spAutoFit/>
          </a:bodyPr>
          <a:lstStyle/>
          <a:p>
            <a:r>
              <a:rPr lang="en-US" sz="1200" dirty="0">
                <a:hlinkClick r:id="rId4"/>
              </a:rPr>
              <a:t>https://www.cipd.co.uk/Images/unethical-behaviour-in-the-workplace_report-2_tcm18-57022.pdf</a:t>
            </a:r>
            <a:r>
              <a:rPr lang="en-US" sz="1200" dirty="0"/>
              <a:t> </a:t>
            </a:r>
          </a:p>
        </p:txBody>
      </p:sp>
    </p:spTree>
    <p:extLst>
      <p:ext uri="{BB962C8B-B14F-4D97-AF65-F5344CB8AC3E}">
        <p14:creationId xmlns:p14="http://schemas.microsoft.com/office/powerpoint/2010/main" val="39535355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C2CCFF-5204-0A95-2758-0F86567AE0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A0047C-BDD4-D21C-E492-4A4B5985FA55}"/>
              </a:ext>
            </a:extLst>
          </p:cNvPr>
          <p:cNvSpPr>
            <a:spLocks noGrp="1"/>
          </p:cNvSpPr>
          <p:nvPr>
            <p:ph type="title"/>
          </p:nvPr>
        </p:nvSpPr>
        <p:spPr>
          <a:xfrm>
            <a:off x="1981200" y="274638"/>
            <a:ext cx="8229600" cy="1143000"/>
          </a:xfrm>
        </p:spPr>
        <p:txBody>
          <a:bodyPr anchor="ctr">
            <a:normAutofit/>
          </a:bodyPr>
          <a:lstStyle/>
          <a:p>
            <a:r>
              <a:rPr lang="en-US" dirty="0"/>
              <a:t>Bad barrels</a:t>
            </a:r>
          </a:p>
        </p:txBody>
      </p:sp>
      <p:pic>
        <p:nvPicPr>
          <p:cNvPr id="5" name="Content Placeholder 4" descr="A picture containing text&#10;&#10;Description automatically generated">
            <a:extLst>
              <a:ext uri="{FF2B5EF4-FFF2-40B4-BE49-F238E27FC236}">
                <a16:creationId xmlns:a16="http://schemas.microsoft.com/office/drawing/2014/main" id="{205B3584-2660-E860-A922-6AAD9AFF104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81200" y="1892224"/>
            <a:ext cx="8229600" cy="3332987"/>
          </a:xfrm>
          <a:noFill/>
        </p:spPr>
      </p:pic>
      <p:sp>
        <p:nvSpPr>
          <p:cNvPr id="4" name="TextBox 3">
            <a:extLst>
              <a:ext uri="{FF2B5EF4-FFF2-40B4-BE49-F238E27FC236}">
                <a16:creationId xmlns:a16="http://schemas.microsoft.com/office/drawing/2014/main" id="{00CD3166-2058-5CC6-5C4B-095694EE7969}"/>
              </a:ext>
            </a:extLst>
          </p:cNvPr>
          <p:cNvSpPr txBox="1"/>
          <p:nvPr/>
        </p:nvSpPr>
        <p:spPr>
          <a:xfrm>
            <a:off x="1703513" y="5237460"/>
            <a:ext cx="5808803" cy="461665"/>
          </a:xfrm>
          <a:prstGeom prst="rect">
            <a:avLst/>
          </a:prstGeom>
          <a:noFill/>
        </p:spPr>
        <p:txBody>
          <a:bodyPr wrap="square" rtlCol="0">
            <a:spAutoFit/>
          </a:bodyPr>
          <a:lstStyle/>
          <a:p>
            <a:r>
              <a:rPr lang="en-US" sz="1200" dirty="0">
                <a:hlinkClick r:id="rId4"/>
              </a:rPr>
              <a:t>https://www.cipd.co.uk/Images/unethical-behaviour-in-the-workplace_report-2_tcm18-57022.pdf</a:t>
            </a:r>
            <a:r>
              <a:rPr lang="en-US" sz="1200" dirty="0"/>
              <a:t> </a:t>
            </a:r>
          </a:p>
        </p:txBody>
      </p:sp>
    </p:spTree>
    <p:extLst>
      <p:ext uri="{BB962C8B-B14F-4D97-AF65-F5344CB8AC3E}">
        <p14:creationId xmlns:p14="http://schemas.microsoft.com/office/powerpoint/2010/main" val="3887732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6AB4D8-52D6-8B5C-7A52-35D6BE379A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A711EE-60A0-2B64-8DBD-D2FEA93496A0}"/>
              </a:ext>
            </a:extLst>
          </p:cNvPr>
          <p:cNvSpPr>
            <a:spLocks noGrp="1"/>
          </p:cNvSpPr>
          <p:nvPr>
            <p:ph type="title"/>
          </p:nvPr>
        </p:nvSpPr>
        <p:spPr/>
        <p:txBody>
          <a:bodyPr>
            <a:normAutofit fontScale="90000"/>
          </a:bodyPr>
          <a:lstStyle/>
          <a:p>
            <a:r>
              <a:rPr lang="en-US" dirty="0"/>
              <a:t>Bad barrels: Three important types of ethical climates:</a:t>
            </a:r>
          </a:p>
        </p:txBody>
      </p:sp>
      <p:sp>
        <p:nvSpPr>
          <p:cNvPr id="3" name="Content Placeholder 2">
            <a:extLst>
              <a:ext uri="{FF2B5EF4-FFF2-40B4-BE49-F238E27FC236}">
                <a16:creationId xmlns:a16="http://schemas.microsoft.com/office/drawing/2014/main" id="{4F82CE7D-CFF0-008E-8C7C-3296152C54C8}"/>
              </a:ext>
            </a:extLst>
          </p:cNvPr>
          <p:cNvSpPr>
            <a:spLocks noGrp="1"/>
          </p:cNvSpPr>
          <p:nvPr>
            <p:ph idx="1"/>
          </p:nvPr>
        </p:nvSpPr>
        <p:spPr/>
        <p:txBody>
          <a:bodyPr/>
          <a:lstStyle/>
          <a:p>
            <a:r>
              <a:rPr lang="en-US" dirty="0"/>
              <a:t>Egoistic /instrumental – where acting in self-interest is the norm</a:t>
            </a:r>
          </a:p>
          <a:p>
            <a:r>
              <a:rPr lang="en-US" dirty="0"/>
              <a:t>Benevolent – where acting in the interest of others is the expected way of doing things</a:t>
            </a:r>
          </a:p>
          <a:p>
            <a:r>
              <a:rPr lang="en-US" dirty="0"/>
              <a:t>Principled – when sticking to the rules and regulations is the norm </a:t>
            </a:r>
          </a:p>
        </p:txBody>
      </p:sp>
    </p:spTree>
    <p:extLst>
      <p:ext uri="{BB962C8B-B14F-4D97-AF65-F5344CB8AC3E}">
        <p14:creationId xmlns:p14="http://schemas.microsoft.com/office/powerpoint/2010/main" val="37123656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6E3977-0747-87EE-A9E3-2AB6F6766A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574206-6527-BE16-0499-24C8E8DE56F6}"/>
              </a:ext>
            </a:extLst>
          </p:cNvPr>
          <p:cNvSpPr>
            <a:spLocks noGrp="1"/>
          </p:cNvSpPr>
          <p:nvPr>
            <p:ph type="title"/>
          </p:nvPr>
        </p:nvSpPr>
        <p:spPr>
          <a:xfrm>
            <a:off x="1981200" y="274638"/>
            <a:ext cx="8229600" cy="1143000"/>
          </a:xfrm>
        </p:spPr>
        <p:txBody>
          <a:bodyPr anchor="ctr">
            <a:normAutofit/>
          </a:bodyPr>
          <a:lstStyle/>
          <a:p>
            <a:r>
              <a:rPr lang="en-US" dirty="0"/>
              <a:t>Sticky situations</a:t>
            </a:r>
          </a:p>
        </p:txBody>
      </p:sp>
      <p:pic>
        <p:nvPicPr>
          <p:cNvPr id="5" name="Content Placeholder 4" descr="Diagram&#10;&#10;Description automatically generated">
            <a:extLst>
              <a:ext uri="{FF2B5EF4-FFF2-40B4-BE49-F238E27FC236}">
                <a16:creationId xmlns:a16="http://schemas.microsoft.com/office/drawing/2014/main" id="{F4F69029-02B0-A1D5-A112-D68D2178B2C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81200" y="1779068"/>
            <a:ext cx="8229600" cy="3559299"/>
          </a:xfrm>
          <a:noFill/>
        </p:spPr>
      </p:pic>
      <p:sp>
        <p:nvSpPr>
          <p:cNvPr id="4" name="TextBox 3">
            <a:extLst>
              <a:ext uri="{FF2B5EF4-FFF2-40B4-BE49-F238E27FC236}">
                <a16:creationId xmlns:a16="http://schemas.microsoft.com/office/drawing/2014/main" id="{3FE82B99-B7F1-8AE0-7401-482E0F6BAA7F}"/>
              </a:ext>
            </a:extLst>
          </p:cNvPr>
          <p:cNvSpPr txBox="1"/>
          <p:nvPr/>
        </p:nvSpPr>
        <p:spPr>
          <a:xfrm>
            <a:off x="1703513" y="5237460"/>
            <a:ext cx="5808803" cy="461665"/>
          </a:xfrm>
          <a:prstGeom prst="rect">
            <a:avLst/>
          </a:prstGeom>
          <a:noFill/>
        </p:spPr>
        <p:txBody>
          <a:bodyPr wrap="square" rtlCol="0">
            <a:spAutoFit/>
          </a:bodyPr>
          <a:lstStyle/>
          <a:p>
            <a:r>
              <a:rPr lang="en-US" sz="1200" dirty="0">
                <a:hlinkClick r:id="rId4"/>
              </a:rPr>
              <a:t>https://www.cipd.co.uk/Images/unethical-behaviour-in-the-workplace_report-2_tcm18-57022.pdf</a:t>
            </a:r>
            <a:r>
              <a:rPr lang="en-US" sz="1200" dirty="0"/>
              <a:t> </a:t>
            </a:r>
          </a:p>
        </p:txBody>
      </p:sp>
    </p:spTree>
    <p:extLst>
      <p:ext uri="{BB962C8B-B14F-4D97-AF65-F5344CB8AC3E}">
        <p14:creationId xmlns:p14="http://schemas.microsoft.com/office/powerpoint/2010/main" val="1310551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35021A-30EE-7AB1-1C45-468680D19C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22BBB7-FB4F-3F71-25C3-2422A5ABBA2D}"/>
              </a:ext>
            </a:extLst>
          </p:cNvPr>
          <p:cNvSpPr>
            <a:spLocks noGrp="1"/>
          </p:cNvSpPr>
          <p:nvPr>
            <p:ph type="title"/>
          </p:nvPr>
        </p:nvSpPr>
        <p:spPr/>
        <p:txBody>
          <a:bodyPr/>
          <a:lstStyle/>
          <a:p>
            <a:r>
              <a:rPr lang="en-US" dirty="0"/>
              <a:t>People professionals</a:t>
            </a:r>
          </a:p>
        </p:txBody>
      </p:sp>
      <p:sp>
        <p:nvSpPr>
          <p:cNvPr id="3" name="Content Placeholder 2">
            <a:extLst>
              <a:ext uri="{FF2B5EF4-FFF2-40B4-BE49-F238E27FC236}">
                <a16:creationId xmlns:a16="http://schemas.microsoft.com/office/drawing/2014/main" id="{66348496-BC30-5B26-3A53-F33A380EBA0E}"/>
              </a:ext>
            </a:extLst>
          </p:cNvPr>
          <p:cNvSpPr>
            <a:spLocks noGrp="1"/>
          </p:cNvSpPr>
          <p:nvPr>
            <p:ph idx="1"/>
          </p:nvPr>
        </p:nvSpPr>
        <p:spPr/>
        <p:txBody>
          <a:bodyPr>
            <a:normAutofit fontScale="85000" lnSpcReduction="20000"/>
          </a:bodyPr>
          <a:lstStyle/>
          <a:p>
            <a:pPr marL="0" indent="0">
              <a:buNone/>
            </a:pPr>
            <a:r>
              <a:rPr lang="en-GB" i="1" dirty="0"/>
              <a:t>“Professionalism in HR as in other fields can be defined generally as the conduct exhibited by people who are providing advice and services that require expertise and that meet defined or generally accepted standards of behaviour. Work done by a professional is usually distinguished by its reference to a framework of fundamental concepts that reflect the skilful application of specialized education, training and experience. It is accompanied by a sense of responsibility and an acceptance of recognized standards. Even more loosely, people can be described as acting ‘professionally’ when they do their work well and act responsibly</a:t>
            </a:r>
            <a:r>
              <a:rPr lang="en-GB" dirty="0"/>
              <a:t>.”</a:t>
            </a:r>
          </a:p>
          <a:p>
            <a:pPr marL="0" indent="0">
              <a:buNone/>
            </a:pPr>
            <a:r>
              <a:rPr lang="en-GB" dirty="0"/>
              <a:t> </a:t>
            </a:r>
          </a:p>
          <a:p>
            <a:pPr marL="0" indent="0">
              <a:buNone/>
            </a:pPr>
            <a:r>
              <a:rPr lang="en-GB" dirty="0"/>
              <a:t>Armstrong, M (2014). </a:t>
            </a:r>
            <a:r>
              <a:rPr lang="en-GB" i="1" dirty="0"/>
              <a:t>pp. 47</a:t>
            </a:r>
            <a:endParaRPr lang="en-GB" dirty="0"/>
          </a:p>
          <a:p>
            <a:pPr marL="0" indent="0">
              <a:buNone/>
            </a:pPr>
            <a:endParaRPr lang="en-US" dirty="0"/>
          </a:p>
        </p:txBody>
      </p:sp>
    </p:spTree>
    <p:extLst>
      <p:ext uri="{BB962C8B-B14F-4D97-AF65-F5344CB8AC3E}">
        <p14:creationId xmlns:p14="http://schemas.microsoft.com/office/powerpoint/2010/main" val="10749210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9843B-6ABE-4C83-10D9-4C3754EF1B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AD1976-7BC3-B54E-2EDE-7FF9AB77B883}"/>
              </a:ext>
            </a:extLst>
          </p:cNvPr>
          <p:cNvSpPr>
            <a:spLocks noGrp="1"/>
          </p:cNvSpPr>
          <p:nvPr>
            <p:ph type="title"/>
          </p:nvPr>
        </p:nvSpPr>
        <p:spPr>
          <a:xfrm>
            <a:off x="191344" y="274638"/>
            <a:ext cx="11809312" cy="1143000"/>
          </a:xfrm>
        </p:spPr>
        <p:txBody>
          <a:bodyPr>
            <a:normAutofit fontScale="90000"/>
          </a:bodyPr>
          <a:lstStyle/>
          <a:p>
            <a:r>
              <a:rPr lang="en-GB" dirty="0"/>
              <a:t>How to make sure People Professionals influence?</a:t>
            </a:r>
          </a:p>
        </p:txBody>
      </p:sp>
      <p:sp>
        <p:nvSpPr>
          <p:cNvPr id="3" name="Content Placeholder 2">
            <a:extLst>
              <a:ext uri="{FF2B5EF4-FFF2-40B4-BE49-F238E27FC236}">
                <a16:creationId xmlns:a16="http://schemas.microsoft.com/office/drawing/2014/main" id="{BC90A8EA-E5D5-13B7-8299-6463D7926151}"/>
              </a:ext>
            </a:extLst>
          </p:cNvPr>
          <p:cNvSpPr>
            <a:spLocks noGrp="1"/>
          </p:cNvSpPr>
          <p:nvPr>
            <p:ph idx="1"/>
          </p:nvPr>
        </p:nvSpPr>
        <p:spPr>
          <a:xfrm>
            <a:off x="407368" y="1600201"/>
            <a:ext cx="11449272" cy="3917032"/>
          </a:xfrm>
        </p:spPr>
        <p:txBody>
          <a:bodyPr/>
          <a:lstStyle/>
          <a:p>
            <a:r>
              <a:rPr lang="en-GB" dirty="0"/>
              <a:t>Know good people practice (e.g. law)</a:t>
            </a:r>
          </a:p>
          <a:p>
            <a:r>
              <a:rPr lang="en-GB" dirty="0"/>
              <a:t>Know organisation/sector and outcomes</a:t>
            </a:r>
          </a:p>
          <a:p>
            <a:r>
              <a:rPr lang="en-GB" dirty="0"/>
              <a:t>Know yourself: strengths/limitations/areas for development</a:t>
            </a:r>
          </a:p>
          <a:p>
            <a:r>
              <a:rPr lang="en-GB" dirty="0"/>
              <a:t>Understand psychology, power dynamics, people dynamics</a:t>
            </a:r>
          </a:p>
          <a:p>
            <a:endParaRPr lang="en-GB" dirty="0"/>
          </a:p>
          <a:p>
            <a:pPr marL="0" indent="0">
              <a:buNone/>
            </a:pPr>
            <a:r>
              <a:rPr lang="en-GB" dirty="0"/>
              <a:t>MBTI, Belbin, TA, Drama Triangle, Organisational Design</a:t>
            </a:r>
          </a:p>
          <a:p>
            <a:endParaRPr lang="en-GB" dirty="0"/>
          </a:p>
          <a:p>
            <a:endParaRPr lang="en-GB" dirty="0"/>
          </a:p>
          <a:p>
            <a:endParaRPr lang="en-GB" dirty="0"/>
          </a:p>
        </p:txBody>
      </p:sp>
    </p:spTree>
    <p:extLst>
      <p:ext uri="{BB962C8B-B14F-4D97-AF65-F5344CB8AC3E}">
        <p14:creationId xmlns:p14="http://schemas.microsoft.com/office/powerpoint/2010/main" val="13699303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02ED-E30B-D54F-896D-5208A637457C}"/>
              </a:ext>
            </a:extLst>
          </p:cNvPr>
          <p:cNvSpPr>
            <a:spLocks noGrp="1"/>
          </p:cNvSpPr>
          <p:nvPr>
            <p:ph type="title"/>
          </p:nvPr>
        </p:nvSpPr>
        <p:spPr/>
        <p:txBody>
          <a:bodyPr>
            <a:normAutofit/>
          </a:bodyPr>
          <a:lstStyle/>
          <a:p>
            <a:r>
              <a:rPr lang="en-US" dirty="0"/>
              <a:t>Why good people practitioners matter…</a:t>
            </a:r>
          </a:p>
        </p:txBody>
      </p:sp>
      <p:sp>
        <p:nvSpPr>
          <p:cNvPr id="3" name="Content Placeholder 2">
            <a:extLst>
              <a:ext uri="{FF2B5EF4-FFF2-40B4-BE49-F238E27FC236}">
                <a16:creationId xmlns:a16="http://schemas.microsoft.com/office/drawing/2014/main" id="{7F245F13-B929-1344-9B6D-1B7D496434A8}"/>
              </a:ext>
            </a:extLst>
          </p:cNvPr>
          <p:cNvSpPr>
            <a:spLocks noGrp="1"/>
          </p:cNvSpPr>
          <p:nvPr>
            <p:ph idx="1"/>
          </p:nvPr>
        </p:nvSpPr>
        <p:spPr/>
        <p:txBody>
          <a:bodyPr/>
          <a:lstStyle/>
          <a:p>
            <a:r>
              <a:rPr lang="en-US" dirty="0"/>
              <a:t>Good chapter in the People and Practice book – ethics and regulation</a:t>
            </a:r>
          </a:p>
          <a:p>
            <a:r>
              <a:rPr lang="en-US" dirty="0"/>
              <a:t>High profile examples, e.g. VW, Enron and Deep Horizon</a:t>
            </a:r>
          </a:p>
          <a:p>
            <a:r>
              <a:rPr lang="en-US" dirty="0"/>
              <a:t>CIPD podcast – ethical workplaces </a:t>
            </a:r>
          </a:p>
          <a:p>
            <a:r>
              <a:rPr lang="en-US" dirty="0"/>
              <a:t>Whistleblowing policy </a:t>
            </a:r>
          </a:p>
        </p:txBody>
      </p:sp>
    </p:spTree>
    <p:extLst>
      <p:ext uri="{BB962C8B-B14F-4D97-AF65-F5344CB8AC3E}">
        <p14:creationId xmlns:p14="http://schemas.microsoft.com/office/powerpoint/2010/main" val="17758947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EA289-01D5-914F-32DF-18C919737B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73A53E-8E25-A237-D4D6-B3DCF7E65D3A}"/>
              </a:ext>
            </a:extLst>
          </p:cNvPr>
          <p:cNvSpPr>
            <a:spLocks noGrp="1"/>
          </p:cNvSpPr>
          <p:nvPr>
            <p:ph type="title"/>
          </p:nvPr>
        </p:nvSpPr>
        <p:spPr/>
        <p:txBody>
          <a:bodyPr>
            <a:normAutofit fontScale="90000"/>
          </a:bodyPr>
          <a:lstStyle/>
          <a:p>
            <a:r>
              <a:rPr lang="en-US" dirty="0"/>
              <a:t>Main business benefits to employees feeling included, valued, and fairly treated:</a:t>
            </a:r>
          </a:p>
        </p:txBody>
      </p:sp>
      <p:sp>
        <p:nvSpPr>
          <p:cNvPr id="3" name="Content Placeholder 2">
            <a:extLst>
              <a:ext uri="{FF2B5EF4-FFF2-40B4-BE49-F238E27FC236}">
                <a16:creationId xmlns:a16="http://schemas.microsoft.com/office/drawing/2014/main" id="{C40AA413-B547-F8EE-BE26-06A82D924FDF}"/>
              </a:ext>
            </a:extLst>
          </p:cNvPr>
          <p:cNvSpPr>
            <a:spLocks noGrp="1"/>
          </p:cNvSpPr>
          <p:nvPr>
            <p:ph idx="1"/>
          </p:nvPr>
        </p:nvSpPr>
        <p:spPr>
          <a:xfrm>
            <a:off x="1978809" y="1988840"/>
            <a:ext cx="8229600" cy="3917032"/>
          </a:xfrm>
        </p:spPr>
        <p:txBody>
          <a:bodyPr>
            <a:normAutofit fontScale="92500" lnSpcReduction="20000"/>
          </a:bodyPr>
          <a:lstStyle/>
          <a:p>
            <a:r>
              <a:rPr lang="en-US" dirty="0"/>
              <a:t>Job satisfaction</a:t>
            </a:r>
          </a:p>
          <a:p>
            <a:r>
              <a:rPr lang="en-US" dirty="0"/>
              <a:t>Reduced conflict</a:t>
            </a:r>
          </a:p>
          <a:p>
            <a:r>
              <a:rPr lang="en-US" dirty="0"/>
              <a:t>Enhanced reputation</a:t>
            </a:r>
          </a:p>
          <a:p>
            <a:r>
              <a:rPr lang="en-US" dirty="0"/>
              <a:t>Enhanced wellbeing</a:t>
            </a:r>
          </a:p>
          <a:p>
            <a:r>
              <a:rPr lang="en-US" dirty="0"/>
              <a:t>Increased retention</a:t>
            </a:r>
          </a:p>
          <a:p>
            <a:r>
              <a:rPr lang="en-US" dirty="0"/>
              <a:t>Reduced sickness absence</a:t>
            </a:r>
          </a:p>
          <a:p>
            <a:r>
              <a:rPr lang="en-US" dirty="0"/>
              <a:t>Increased engagement leading to increased productivity </a:t>
            </a:r>
          </a:p>
        </p:txBody>
      </p:sp>
    </p:spTree>
    <p:extLst>
      <p:ext uri="{BB962C8B-B14F-4D97-AF65-F5344CB8AC3E}">
        <p14:creationId xmlns:p14="http://schemas.microsoft.com/office/powerpoint/2010/main" val="29435440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43930-8F92-9643-3F96-17EB93AB5C91}"/>
              </a:ext>
            </a:extLst>
          </p:cNvPr>
          <p:cNvSpPr>
            <a:spLocks noGrp="1"/>
          </p:cNvSpPr>
          <p:nvPr>
            <p:ph type="title"/>
          </p:nvPr>
        </p:nvSpPr>
        <p:spPr/>
        <p:txBody>
          <a:bodyPr/>
          <a:lstStyle/>
          <a:p>
            <a:r>
              <a:rPr lang="en-GB" dirty="0"/>
              <a:t>Valuing Difference</a:t>
            </a:r>
          </a:p>
        </p:txBody>
      </p:sp>
      <p:sp>
        <p:nvSpPr>
          <p:cNvPr id="3" name="Content Placeholder 2">
            <a:extLst>
              <a:ext uri="{FF2B5EF4-FFF2-40B4-BE49-F238E27FC236}">
                <a16:creationId xmlns:a16="http://schemas.microsoft.com/office/drawing/2014/main" id="{3792F2B0-3A82-4176-A3FE-C475FB08E843}"/>
              </a:ext>
            </a:extLst>
          </p:cNvPr>
          <p:cNvSpPr>
            <a:spLocks noGrp="1"/>
          </p:cNvSpPr>
          <p:nvPr>
            <p:ph idx="1"/>
          </p:nvPr>
        </p:nvSpPr>
        <p:spPr/>
        <p:txBody>
          <a:bodyPr/>
          <a:lstStyle/>
          <a:p>
            <a:r>
              <a:rPr lang="en-GB" dirty="0"/>
              <a:t>Finding middle ground</a:t>
            </a:r>
          </a:p>
          <a:p>
            <a:r>
              <a:rPr lang="en-GB" dirty="0"/>
              <a:t>Seeing the world from someone else’s perspective</a:t>
            </a:r>
          </a:p>
          <a:p>
            <a:r>
              <a:rPr lang="en-GB" dirty="0"/>
              <a:t>Walking in their shoes</a:t>
            </a:r>
          </a:p>
          <a:p>
            <a:r>
              <a:rPr lang="en-GB" dirty="0"/>
              <a:t>Treating people how they want to be treated (no-one else is exactly like you)</a:t>
            </a:r>
          </a:p>
          <a:p>
            <a:endParaRPr lang="en-GB" dirty="0"/>
          </a:p>
        </p:txBody>
      </p:sp>
    </p:spTree>
    <p:extLst>
      <p:ext uri="{BB962C8B-B14F-4D97-AF65-F5344CB8AC3E}">
        <p14:creationId xmlns:p14="http://schemas.microsoft.com/office/powerpoint/2010/main" val="28402030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10AC1-41E9-7C7F-6E84-8C619166A1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C34190-007E-0ECD-3607-3F3A1A679428}"/>
              </a:ext>
            </a:extLst>
          </p:cNvPr>
          <p:cNvSpPr>
            <a:spLocks noGrp="1"/>
          </p:cNvSpPr>
          <p:nvPr>
            <p:ph type="title"/>
          </p:nvPr>
        </p:nvSpPr>
        <p:spPr>
          <a:xfrm>
            <a:off x="973808" y="404664"/>
            <a:ext cx="4114800" cy="634082"/>
          </a:xfrm>
        </p:spPr>
        <p:txBody>
          <a:bodyPr>
            <a:normAutofit fontScale="90000"/>
          </a:bodyPr>
          <a:lstStyle/>
          <a:p>
            <a:r>
              <a:rPr lang="en-GB" dirty="0"/>
              <a:t>Personal Values</a:t>
            </a:r>
          </a:p>
        </p:txBody>
      </p:sp>
      <p:pic>
        <p:nvPicPr>
          <p:cNvPr id="1026" name="Picture 2">
            <a:extLst>
              <a:ext uri="{FF2B5EF4-FFF2-40B4-BE49-F238E27FC236}">
                <a16:creationId xmlns:a16="http://schemas.microsoft.com/office/drawing/2014/main" id="{C9541443-CA03-4499-01A4-9A10E504AAD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97140" y="24532"/>
            <a:ext cx="5544616" cy="56439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04D9616-E99D-4E26-C91B-C87C394C1AB6}"/>
              </a:ext>
            </a:extLst>
          </p:cNvPr>
          <p:cNvSpPr txBox="1"/>
          <p:nvPr/>
        </p:nvSpPr>
        <p:spPr>
          <a:xfrm>
            <a:off x="983432" y="1981339"/>
            <a:ext cx="3096344" cy="2554545"/>
          </a:xfrm>
          <a:prstGeom prst="rect">
            <a:avLst/>
          </a:prstGeom>
          <a:noFill/>
        </p:spPr>
        <p:txBody>
          <a:bodyPr wrap="square" rtlCol="0">
            <a:spAutoFit/>
          </a:bodyPr>
          <a:lstStyle/>
          <a:p>
            <a:r>
              <a:rPr lang="en-GB" sz="3200" dirty="0"/>
              <a:t>From the coloured “cheeses”, work out your list of values in order</a:t>
            </a:r>
          </a:p>
        </p:txBody>
      </p:sp>
    </p:spTree>
    <p:extLst>
      <p:ext uri="{BB962C8B-B14F-4D97-AF65-F5344CB8AC3E}">
        <p14:creationId xmlns:p14="http://schemas.microsoft.com/office/powerpoint/2010/main" val="24377781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41A45C-02E6-427E-A849-1C580FC2ABDB}"/>
              </a:ext>
            </a:extLst>
          </p:cNvPr>
          <p:cNvSpPr>
            <a:spLocks noGrp="1"/>
          </p:cNvSpPr>
          <p:nvPr>
            <p:ph idx="1"/>
          </p:nvPr>
        </p:nvSpPr>
        <p:spPr>
          <a:xfrm>
            <a:off x="4447308" y="746089"/>
            <a:ext cx="6906491" cy="5585619"/>
          </a:xfrm>
        </p:spPr>
        <p:txBody>
          <a:bodyPr anchor="ctr">
            <a:normAutofit/>
          </a:bodyPr>
          <a:lstStyle/>
          <a:p>
            <a:r>
              <a:rPr lang="en-GB" dirty="0"/>
              <a:t>Module information – pages 2 &amp; 3</a:t>
            </a:r>
          </a:p>
          <a:p>
            <a:r>
              <a:rPr lang="en-GB" dirty="0"/>
              <a:t>Reading list – pages 3 &amp; 4 </a:t>
            </a:r>
          </a:p>
          <a:p>
            <a:r>
              <a:rPr lang="en-GB" dirty="0"/>
              <a:t>Journal and website links – page 5</a:t>
            </a:r>
          </a:p>
          <a:p>
            <a:r>
              <a:rPr lang="en-GB" dirty="0"/>
              <a:t>Scheme of work – page 6: </a:t>
            </a:r>
            <a:r>
              <a:rPr lang="en-GB" b="1" dirty="0"/>
              <a:t>IMPORTANT! </a:t>
            </a:r>
            <a:r>
              <a:rPr lang="en-GB" dirty="0"/>
              <a:t>Keep up to date with this</a:t>
            </a:r>
          </a:p>
          <a:p>
            <a:r>
              <a:rPr lang="en-GB" dirty="0"/>
              <a:t>Assessments (and additional guidance) – Pages 7 (A1) &amp; 14 (A2)</a:t>
            </a:r>
          </a:p>
          <a:p>
            <a:endParaRPr lang="en-GB" dirty="0"/>
          </a:p>
          <a:p>
            <a:endParaRPr lang="en-GB" b="1" dirty="0"/>
          </a:p>
        </p:txBody>
      </p:sp>
      <p:sp>
        <p:nvSpPr>
          <p:cNvPr id="5" name="Title 4">
            <a:extLst>
              <a:ext uri="{FF2B5EF4-FFF2-40B4-BE49-F238E27FC236}">
                <a16:creationId xmlns:a16="http://schemas.microsoft.com/office/drawing/2014/main" id="{333BA0A9-8672-8E48-906C-899FBB20DFB7}"/>
              </a:ext>
            </a:extLst>
          </p:cNvPr>
          <p:cNvSpPr>
            <a:spLocks noGrp="1"/>
          </p:cNvSpPr>
          <p:nvPr>
            <p:ph type="title"/>
          </p:nvPr>
        </p:nvSpPr>
        <p:spPr/>
        <p:txBody>
          <a:bodyPr/>
          <a:lstStyle/>
          <a:p>
            <a:endParaRPr lang="en-GB"/>
          </a:p>
        </p:txBody>
      </p:sp>
      <p:pic>
        <p:nvPicPr>
          <p:cNvPr id="6" name="Picture 5">
            <a:extLst>
              <a:ext uri="{FF2B5EF4-FFF2-40B4-BE49-F238E27FC236}">
                <a16:creationId xmlns:a16="http://schemas.microsoft.com/office/drawing/2014/main" id="{C47C1737-09E5-FCD5-E90A-420BA7DC9A09}"/>
              </a:ext>
            </a:extLst>
          </p:cNvPr>
          <p:cNvPicPr>
            <a:picLocks noChangeAspect="1"/>
          </p:cNvPicPr>
          <p:nvPr/>
        </p:nvPicPr>
        <p:blipFill rotWithShape="1">
          <a:blip r:embed="rId2"/>
          <a:srcRect l="36103" t="21836" r="34250" b="9977"/>
          <a:stretch/>
        </p:blipFill>
        <p:spPr>
          <a:xfrm>
            <a:off x="263352" y="253192"/>
            <a:ext cx="3609107" cy="5188093"/>
          </a:xfrm>
          <a:prstGeom prst="rect">
            <a:avLst/>
          </a:prstGeom>
        </p:spPr>
      </p:pic>
    </p:spTree>
    <p:extLst>
      <p:ext uri="{BB962C8B-B14F-4D97-AF65-F5344CB8AC3E}">
        <p14:creationId xmlns:p14="http://schemas.microsoft.com/office/powerpoint/2010/main" val="403702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07BF3-A908-4893-BB1F-3FC1633C1F43}"/>
              </a:ext>
            </a:extLst>
          </p:cNvPr>
          <p:cNvSpPr>
            <a:spLocks noGrp="1"/>
          </p:cNvSpPr>
          <p:nvPr>
            <p:ph type="title"/>
          </p:nvPr>
        </p:nvSpPr>
        <p:spPr>
          <a:xfrm>
            <a:off x="1371599" y="294538"/>
            <a:ext cx="9895951" cy="1033669"/>
          </a:xfrm>
        </p:spPr>
        <p:txBody>
          <a:bodyPr>
            <a:normAutofit/>
          </a:bodyPr>
          <a:lstStyle/>
          <a:p>
            <a:r>
              <a:rPr lang="en-GB" sz="4000" b="1">
                <a:solidFill>
                  <a:srgbClr val="FFFFFF"/>
                </a:solidFill>
              </a:rPr>
              <a:t>To do today</a:t>
            </a:r>
          </a:p>
        </p:txBody>
      </p:sp>
      <p:sp>
        <p:nvSpPr>
          <p:cNvPr id="3" name="Content Placeholder 2">
            <a:extLst>
              <a:ext uri="{FF2B5EF4-FFF2-40B4-BE49-F238E27FC236}">
                <a16:creationId xmlns:a16="http://schemas.microsoft.com/office/drawing/2014/main" id="{A0DB6C8F-E65D-492D-8F60-BBF75F57DE07}"/>
              </a:ext>
            </a:extLst>
          </p:cNvPr>
          <p:cNvSpPr>
            <a:spLocks noGrp="1"/>
          </p:cNvSpPr>
          <p:nvPr>
            <p:ph idx="1"/>
          </p:nvPr>
        </p:nvSpPr>
        <p:spPr>
          <a:xfrm>
            <a:off x="795996" y="294538"/>
            <a:ext cx="10600007" cy="5222694"/>
          </a:xfrm>
        </p:spPr>
        <p:txBody>
          <a:bodyPr anchor="ctr">
            <a:noAutofit/>
          </a:bodyPr>
          <a:lstStyle/>
          <a:p>
            <a:r>
              <a:rPr lang="en-GB" sz="3200" dirty="0"/>
              <a:t>Engage with CIPD and People Management</a:t>
            </a:r>
          </a:p>
          <a:p>
            <a:r>
              <a:rPr lang="en-GB" sz="3200" dirty="0"/>
              <a:t>Sign up to ‘PM daily’ - </a:t>
            </a:r>
            <a:r>
              <a:rPr lang="en-GB" sz="3200" dirty="0">
                <a:hlinkClick r:id="rId3"/>
              </a:rPr>
              <a:t>https://www.peoplemanagement.co.uk/newsletter-signup#gref</a:t>
            </a:r>
            <a:endParaRPr lang="en-GB" sz="3200" dirty="0"/>
          </a:p>
          <a:p>
            <a:r>
              <a:rPr lang="en-GB" sz="3200" dirty="0"/>
              <a:t>Find the key journals – E.G. HRMJ/Journal of OB/Academy of </a:t>
            </a:r>
            <a:r>
              <a:rPr lang="en-GB" sz="3200" dirty="0" err="1"/>
              <a:t>Mgt</a:t>
            </a:r>
            <a:r>
              <a:rPr lang="en-GB" sz="3200" dirty="0"/>
              <a:t>/ILR Review/Work, Employment and Society/Employee Relations</a:t>
            </a:r>
          </a:p>
          <a:p>
            <a:pPr lvl="1"/>
            <a:r>
              <a:rPr lang="en-GB" sz="3200" dirty="0"/>
              <a:t>Journals are a MUST reference</a:t>
            </a:r>
          </a:p>
          <a:p>
            <a:pPr lvl="1"/>
            <a:r>
              <a:rPr lang="en-GB" sz="3200" dirty="0"/>
              <a:t>No journals = no pass on assignments</a:t>
            </a:r>
          </a:p>
        </p:txBody>
      </p:sp>
    </p:spTree>
    <p:extLst>
      <p:ext uri="{BB962C8B-B14F-4D97-AF65-F5344CB8AC3E}">
        <p14:creationId xmlns:p14="http://schemas.microsoft.com/office/powerpoint/2010/main" val="1432978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B0FB0-67CE-46B8-89E9-BBEA875B9BDB}"/>
              </a:ext>
            </a:extLst>
          </p:cNvPr>
          <p:cNvSpPr>
            <a:spLocks noGrp="1"/>
          </p:cNvSpPr>
          <p:nvPr>
            <p:ph type="title"/>
          </p:nvPr>
        </p:nvSpPr>
        <p:spPr>
          <a:xfrm>
            <a:off x="931572" y="228843"/>
            <a:ext cx="4660445" cy="889552"/>
          </a:xfrm>
        </p:spPr>
        <p:txBody>
          <a:bodyPr>
            <a:normAutofit/>
          </a:bodyPr>
          <a:lstStyle/>
          <a:p>
            <a:r>
              <a:rPr lang="en-GB" sz="3600" b="1" dirty="0"/>
              <a:t>What is HRM?</a:t>
            </a:r>
          </a:p>
        </p:txBody>
      </p:sp>
      <p:sp>
        <p:nvSpPr>
          <p:cNvPr id="3" name="Content Placeholder 2">
            <a:extLst>
              <a:ext uri="{FF2B5EF4-FFF2-40B4-BE49-F238E27FC236}">
                <a16:creationId xmlns:a16="http://schemas.microsoft.com/office/drawing/2014/main" id="{03C5206E-EE86-45B1-9A85-6D1C342684F0}"/>
              </a:ext>
            </a:extLst>
          </p:cNvPr>
          <p:cNvSpPr>
            <a:spLocks noGrp="1"/>
          </p:cNvSpPr>
          <p:nvPr>
            <p:ph idx="1"/>
          </p:nvPr>
        </p:nvSpPr>
        <p:spPr>
          <a:xfrm>
            <a:off x="5880124" y="228843"/>
            <a:ext cx="5907360" cy="5306322"/>
          </a:xfrm>
        </p:spPr>
        <p:txBody>
          <a:bodyPr>
            <a:noAutofit/>
          </a:bodyPr>
          <a:lstStyle/>
          <a:p>
            <a:r>
              <a:rPr lang="en-GB" sz="2400" dirty="0"/>
              <a:t>‘A distinctive approach to employment management which seeks to achieve competitive advantage through the strategic deployment of a highly committed and capable workforce, using an array of cultural, structural and personnel techniques’ (Storey, 1995, p5)</a:t>
            </a:r>
          </a:p>
          <a:p>
            <a:pPr lvl="0"/>
            <a:r>
              <a:rPr lang="en-GB" sz="2400" dirty="0"/>
              <a:t>‘All those activities associated with the management of employment relationships in the firm’ (Boxall, 2003, p1)</a:t>
            </a:r>
          </a:p>
          <a:p>
            <a:pPr lvl="0"/>
            <a:r>
              <a:rPr lang="en-GB" sz="2400" dirty="0"/>
              <a:t>‘ ‘How people are employed, managed and developed in organisations’ (Armstrong, 2020, p3)</a:t>
            </a:r>
          </a:p>
        </p:txBody>
      </p:sp>
      <p:pic>
        <p:nvPicPr>
          <p:cNvPr id="1026" name="Picture 2" descr="10 Key Functions of Human Resource Management (HRM)">
            <a:extLst>
              <a:ext uri="{FF2B5EF4-FFF2-40B4-BE49-F238E27FC236}">
                <a16:creationId xmlns:a16="http://schemas.microsoft.com/office/drawing/2014/main" id="{CF2C7EEA-5CAD-49D2-B365-54ADDBAB435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3467" y="1211286"/>
            <a:ext cx="5236657" cy="3341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9234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E70D8-2BFC-4FA8-8471-848B1051FE15}"/>
              </a:ext>
            </a:extLst>
          </p:cNvPr>
          <p:cNvSpPr>
            <a:spLocks noGrp="1"/>
          </p:cNvSpPr>
          <p:nvPr>
            <p:ph type="title"/>
          </p:nvPr>
        </p:nvSpPr>
        <p:spPr>
          <a:xfrm>
            <a:off x="804672" y="2053641"/>
            <a:ext cx="3669161" cy="2760098"/>
          </a:xfrm>
        </p:spPr>
        <p:txBody>
          <a:bodyPr>
            <a:normAutofit/>
          </a:bodyPr>
          <a:lstStyle/>
          <a:p>
            <a:r>
              <a:rPr lang="en-GB" sz="4000" b="1" dirty="0"/>
              <a:t>Personnel Management -&gt; HRM</a:t>
            </a:r>
          </a:p>
        </p:txBody>
      </p:sp>
      <p:sp>
        <p:nvSpPr>
          <p:cNvPr id="3" name="Content Placeholder 2">
            <a:extLst>
              <a:ext uri="{FF2B5EF4-FFF2-40B4-BE49-F238E27FC236}">
                <a16:creationId xmlns:a16="http://schemas.microsoft.com/office/drawing/2014/main" id="{8359C021-BE2B-4F72-81BC-33293CB1A4C4}"/>
              </a:ext>
            </a:extLst>
          </p:cNvPr>
          <p:cNvSpPr>
            <a:spLocks noGrp="1"/>
          </p:cNvSpPr>
          <p:nvPr>
            <p:ph idx="1"/>
          </p:nvPr>
        </p:nvSpPr>
        <p:spPr>
          <a:xfrm>
            <a:off x="6090574" y="801866"/>
            <a:ext cx="5306084" cy="5230634"/>
          </a:xfrm>
          <a:noFill/>
          <a:ln>
            <a:noFill/>
          </a:ln>
        </p:spPr>
        <p:txBody>
          <a:bodyPr anchor="ctr">
            <a:normAutofit/>
          </a:bodyPr>
          <a:lstStyle/>
          <a:p>
            <a:r>
              <a:rPr lang="en-GB" sz="3200" dirty="0"/>
              <a:t>Personnel management</a:t>
            </a:r>
          </a:p>
          <a:p>
            <a:r>
              <a:rPr lang="en-GB" sz="3200" dirty="0"/>
              <a:t>HRM</a:t>
            </a:r>
          </a:p>
          <a:p>
            <a:r>
              <a:rPr lang="en-GB" sz="3200" dirty="0"/>
              <a:t>Drivers</a:t>
            </a:r>
          </a:p>
          <a:p>
            <a:r>
              <a:rPr lang="en-GB" sz="3200" dirty="0"/>
              <a:t>So, personnel management no more?</a:t>
            </a:r>
          </a:p>
        </p:txBody>
      </p:sp>
    </p:spTree>
    <p:extLst>
      <p:ext uri="{BB962C8B-B14F-4D97-AF65-F5344CB8AC3E}">
        <p14:creationId xmlns:p14="http://schemas.microsoft.com/office/powerpoint/2010/main" val="593801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47C53-D5BF-4689-97B1-0B31480065B0}"/>
              </a:ext>
            </a:extLst>
          </p:cNvPr>
          <p:cNvSpPr>
            <a:spLocks noGrp="1"/>
          </p:cNvSpPr>
          <p:nvPr>
            <p:ph type="title"/>
          </p:nvPr>
        </p:nvSpPr>
        <p:spPr>
          <a:xfrm>
            <a:off x="6094105" y="802955"/>
            <a:ext cx="4977976" cy="1454051"/>
          </a:xfrm>
        </p:spPr>
        <p:txBody>
          <a:bodyPr>
            <a:normAutofit/>
          </a:bodyPr>
          <a:lstStyle/>
          <a:p>
            <a:r>
              <a:rPr lang="en-GB" sz="4000" b="1" dirty="0"/>
              <a:t>Perspectives on HRM</a:t>
            </a:r>
          </a:p>
        </p:txBody>
      </p:sp>
      <p:pic>
        <p:nvPicPr>
          <p:cNvPr id="7" name="Graphic 6" descr="Head with Gears">
            <a:extLst>
              <a:ext uri="{FF2B5EF4-FFF2-40B4-BE49-F238E27FC236}">
                <a16:creationId xmlns:a16="http://schemas.microsoft.com/office/drawing/2014/main" id="{68016644-BB16-48E1-8636-1BC3687EF6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642FA96C-AA2F-4FB3-8440-DC8EF35718CC}"/>
              </a:ext>
            </a:extLst>
          </p:cNvPr>
          <p:cNvSpPr>
            <a:spLocks noGrp="1"/>
          </p:cNvSpPr>
          <p:nvPr>
            <p:ph idx="1"/>
          </p:nvPr>
        </p:nvSpPr>
        <p:spPr>
          <a:xfrm>
            <a:off x="6094503" y="1399067"/>
            <a:ext cx="4977578" cy="3639289"/>
          </a:xfrm>
        </p:spPr>
        <p:txBody>
          <a:bodyPr numCol="1" anchor="ctr">
            <a:normAutofit/>
          </a:bodyPr>
          <a:lstStyle/>
          <a:p>
            <a:r>
              <a:rPr lang="en-GB" sz="3200" dirty="0"/>
              <a:t>Universalistic</a:t>
            </a:r>
          </a:p>
          <a:p>
            <a:r>
              <a:rPr lang="en-GB" sz="3200" dirty="0"/>
              <a:t>Contingency</a:t>
            </a:r>
          </a:p>
          <a:p>
            <a:r>
              <a:rPr lang="en-GB" sz="3200" dirty="0"/>
              <a:t>Configurational</a:t>
            </a:r>
          </a:p>
        </p:txBody>
      </p:sp>
    </p:spTree>
    <p:extLst>
      <p:ext uri="{BB962C8B-B14F-4D97-AF65-F5344CB8AC3E}">
        <p14:creationId xmlns:p14="http://schemas.microsoft.com/office/powerpoint/2010/main" val="3682238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96AF3-AC14-4339-B15F-AC664D5A88F6}"/>
              </a:ext>
            </a:extLst>
          </p:cNvPr>
          <p:cNvSpPr>
            <a:spLocks noGrp="1"/>
          </p:cNvSpPr>
          <p:nvPr>
            <p:ph type="title"/>
          </p:nvPr>
        </p:nvSpPr>
        <p:spPr>
          <a:xfrm>
            <a:off x="643467" y="1698171"/>
            <a:ext cx="4912309" cy="4516360"/>
          </a:xfrm>
        </p:spPr>
        <p:txBody>
          <a:bodyPr anchor="t">
            <a:normAutofit/>
          </a:bodyPr>
          <a:lstStyle/>
          <a:p>
            <a:r>
              <a:rPr lang="en-GB" b="1" dirty="0"/>
              <a:t>Approaches to HRM</a:t>
            </a:r>
          </a:p>
        </p:txBody>
      </p:sp>
      <p:sp>
        <p:nvSpPr>
          <p:cNvPr id="3" name="Content Placeholder 2">
            <a:extLst>
              <a:ext uri="{FF2B5EF4-FFF2-40B4-BE49-F238E27FC236}">
                <a16:creationId xmlns:a16="http://schemas.microsoft.com/office/drawing/2014/main" id="{3320635A-93F8-44BA-BCC0-034CC3CCB6E7}"/>
              </a:ext>
            </a:extLst>
          </p:cNvPr>
          <p:cNvSpPr>
            <a:spLocks noGrp="1"/>
          </p:cNvSpPr>
          <p:nvPr>
            <p:ph idx="1"/>
          </p:nvPr>
        </p:nvSpPr>
        <p:spPr>
          <a:xfrm>
            <a:off x="5928040" y="1694150"/>
            <a:ext cx="6478513" cy="4516361"/>
          </a:xfrm>
        </p:spPr>
        <p:txBody>
          <a:bodyPr>
            <a:normAutofit/>
          </a:bodyPr>
          <a:lstStyle/>
          <a:p>
            <a:r>
              <a:rPr lang="en-GB" sz="4400" dirty="0"/>
              <a:t>Hard</a:t>
            </a:r>
          </a:p>
          <a:p>
            <a:r>
              <a:rPr lang="en-GB" sz="4400" dirty="0"/>
              <a:t>Soft</a:t>
            </a:r>
          </a:p>
        </p:txBody>
      </p:sp>
    </p:spTree>
    <p:extLst>
      <p:ext uri="{BB962C8B-B14F-4D97-AF65-F5344CB8AC3E}">
        <p14:creationId xmlns:p14="http://schemas.microsoft.com/office/powerpoint/2010/main" val="69769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F100E-2383-429D-8023-26A3A967E477}"/>
              </a:ext>
            </a:extLst>
          </p:cNvPr>
          <p:cNvSpPr>
            <a:spLocks noGrp="1"/>
          </p:cNvSpPr>
          <p:nvPr>
            <p:ph type="title"/>
          </p:nvPr>
        </p:nvSpPr>
        <p:spPr>
          <a:xfrm>
            <a:off x="1179226" y="188640"/>
            <a:ext cx="9833548" cy="915358"/>
          </a:xfrm>
        </p:spPr>
        <p:txBody>
          <a:bodyPr anchor="b">
            <a:normAutofit/>
          </a:bodyPr>
          <a:lstStyle/>
          <a:p>
            <a:pPr algn="ctr"/>
            <a:r>
              <a:rPr lang="en-GB" sz="4800" b="1" dirty="0"/>
              <a:t>The Role of HRM</a:t>
            </a:r>
          </a:p>
        </p:txBody>
      </p:sp>
      <p:sp>
        <p:nvSpPr>
          <p:cNvPr id="3" name="Content Placeholder 2">
            <a:extLst>
              <a:ext uri="{FF2B5EF4-FFF2-40B4-BE49-F238E27FC236}">
                <a16:creationId xmlns:a16="http://schemas.microsoft.com/office/drawing/2014/main" id="{11CA3478-E86C-4DF4-8B19-E06C61C38C4B}"/>
              </a:ext>
            </a:extLst>
          </p:cNvPr>
          <p:cNvSpPr>
            <a:spLocks noGrp="1"/>
          </p:cNvSpPr>
          <p:nvPr>
            <p:ph idx="1"/>
          </p:nvPr>
        </p:nvSpPr>
        <p:spPr>
          <a:xfrm>
            <a:off x="623392" y="1120463"/>
            <a:ext cx="11233248" cy="4468777"/>
          </a:xfrm>
        </p:spPr>
        <p:txBody>
          <a:bodyPr numCol="2">
            <a:noAutofit/>
          </a:bodyPr>
          <a:lstStyle/>
          <a:p>
            <a:pPr marL="0" indent="0">
              <a:buNone/>
            </a:pPr>
            <a:r>
              <a:rPr lang="en-GB" b="1" dirty="0"/>
              <a:t>Then: </a:t>
            </a:r>
            <a:endParaRPr lang="en-GB" dirty="0"/>
          </a:p>
          <a:p>
            <a:r>
              <a:rPr lang="en-GB" dirty="0"/>
              <a:t>‘Dumping ground’/lack of legitimacy</a:t>
            </a:r>
          </a:p>
          <a:p>
            <a:pPr marL="0" indent="0">
              <a:buNone/>
            </a:pPr>
            <a:r>
              <a:rPr lang="en-GB" b="1" dirty="0"/>
              <a:t>Now:</a:t>
            </a:r>
          </a:p>
          <a:p>
            <a:pPr>
              <a:buFont typeface="Wingdings" panose="05000000000000000000" pitchFamily="2" charset="2"/>
              <a:buChar char="§"/>
            </a:pPr>
            <a:r>
              <a:rPr lang="en-GB" dirty="0"/>
              <a:t>Business partner model</a:t>
            </a:r>
          </a:p>
          <a:p>
            <a:pPr>
              <a:buFont typeface="Wingdings" panose="05000000000000000000" pitchFamily="2" charset="2"/>
              <a:buChar char="§"/>
            </a:pPr>
            <a:r>
              <a:rPr lang="en-GB" dirty="0"/>
              <a:t>High-Performance Work Strategies</a:t>
            </a:r>
          </a:p>
          <a:p>
            <a:pPr>
              <a:buFont typeface="Wingdings" panose="05000000000000000000" pitchFamily="2" charset="2"/>
              <a:buChar char="§"/>
            </a:pPr>
            <a:r>
              <a:rPr lang="en-GB" dirty="0"/>
              <a:t>Functional flexibility </a:t>
            </a:r>
          </a:p>
          <a:p>
            <a:pPr>
              <a:buFont typeface="Wingdings" panose="05000000000000000000" pitchFamily="2" charset="2"/>
              <a:buChar char="§"/>
            </a:pPr>
            <a:r>
              <a:rPr lang="en-GB" dirty="0"/>
              <a:t>Developing HR practices</a:t>
            </a:r>
          </a:p>
          <a:p>
            <a:pPr>
              <a:buFont typeface="Wingdings" panose="05000000000000000000" pitchFamily="2" charset="2"/>
              <a:buChar char="§"/>
            </a:pPr>
            <a:r>
              <a:rPr lang="en-GB" dirty="0"/>
              <a:t>Employment relations</a:t>
            </a:r>
          </a:p>
          <a:p>
            <a:pPr>
              <a:buFont typeface="Wingdings" panose="05000000000000000000" pitchFamily="2" charset="2"/>
              <a:buChar char="§"/>
            </a:pPr>
            <a:r>
              <a:rPr lang="en-GB" dirty="0"/>
              <a:t>Change managers</a:t>
            </a:r>
          </a:p>
          <a:p>
            <a:pPr>
              <a:buFont typeface="Wingdings" panose="05000000000000000000" pitchFamily="2" charset="2"/>
              <a:buChar char="§"/>
            </a:pPr>
            <a:r>
              <a:rPr lang="en-GB" dirty="0"/>
              <a:t>Learning organisations </a:t>
            </a:r>
          </a:p>
          <a:p>
            <a:pPr marL="0" indent="0">
              <a:buNone/>
            </a:pPr>
            <a:r>
              <a:rPr lang="en-GB" b="1" dirty="0"/>
              <a:t>Future:</a:t>
            </a:r>
          </a:p>
          <a:p>
            <a:r>
              <a:rPr lang="en-GB" dirty="0"/>
              <a:t>That is a good question!</a:t>
            </a:r>
          </a:p>
          <a:p>
            <a:r>
              <a:rPr lang="en-GB" dirty="0"/>
              <a:t>Any thoughts?</a:t>
            </a:r>
          </a:p>
        </p:txBody>
      </p:sp>
    </p:spTree>
    <p:extLst>
      <p:ext uri="{BB962C8B-B14F-4D97-AF65-F5344CB8AC3E}">
        <p14:creationId xmlns:p14="http://schemas.microsoft.com/office/powerpoint/2010/main" val="2358450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CC56B-0648-40CB-8FD9-D4B10813AD23}"/>
              </a:ext>
            </a:extLst>
          </p:cNvPr>
          <p:cNvSpPr>
            <a:spLocks noGrp="1"/>
          </p:cNvSpPr>
          <p:nvPr>
            <p:ph type="title"/>
          </p:nvPr>
        </p:nvSpPr>
        <p:spPr>
          <a:xfrm>
            <a:off x="3108411" y="467010"/>
            <a:ext cx="6272033" cy="1837441"/>
          </a:xfrm>
        </p:spPr>
        <p:txBody>
          <a:bodyPr anchor="t">
            <a:normAutofit/>
          </a:bodyPr>
          <a:lstStyle/>
          <a:p>
            <a:r>
              <a:rPr lang="en-GB" b="1" dirty="0"/>
              <a:t>Labour Market: </a:t>
            </a:r>
          </a:p>
        </p:txBody>
      </p:sp>
      <p:sp>
        <p:nvSpPr>
          <p:cNvPr id="3" name="Content Placeholder 2">
            <a:extLst>
              <a:ext uri="{FF2B5EF4-FFF2-40B4-BE49-F238E27FC236}">
                <a16:creationId xmlns:a16="http://schemas.microsoft.com/office/drawing/2014/main" id="{7E9AC648-B96A-4CDC-8B05-C241B524C84B}"/>
              </a:ext>
            </a:extLst>
          </p:cNvPr>
          <p:cNvSpPr>
            <a:spLocks noGrp="1"/>
          </p:cNvSpPr>
          <p:nvPr>
            <p:ph idx="1"/>
          </p:nvPr>
        </p:nvSpPr>
        <p:spPr>
          <a:xfrm>
            <a:off x="407368" y="1980198"/>
            <a:ext cx="11233248" cy="3176994"/>
          </a:xfrm>
        </p:spPr>
        <p:txBody>
          <a:bodyPr numCol="2">
            <a:normAutofit/>
          </a:bodyPr>
          <a:lstStyle/>
          <a:p>
            <a:pPr marL="0" indent="0">
              <a:spcBef>
                <a:spcPts val="200"/>
              </a:spcBef>
              <a:buNone/>
            </a:pPr>
            <a:r>
              <a:rPr lang="en-GB" sz="2400" dirty="0">
                <a:ea typeface="Times New Roman" panose="02020603050405020304" pitchFamily="18" charset="0"/>
                <a:cs typeface="Times New Roman" panose="02020603050405020304" pitchFamily="18" charset="0"/>
              </a:rPr>
              <a:t>Loose Labour Market</a:t>
            </a:r>
            <a:endParaRPr lang="en-GB" sz="2400" i="1" dirty="0">
              <a:ea typeface="Times New Roman" panose="02020603050405020304" pitchFamily="18" charset="0"/>
              <a:cs typeface="Times New Roman" panose="02020603050405020304" pitchFamily="18" charset="0"/>
            </a:endParaRPr>
          </a:p>
          <a:p>
            <a:pPr>
              <a:tabLst>
                <a:tab pos="457200" algn="l"/>
              </a:tabLst>
            </a:pPr>
            <a:r>
              <a:rPr lang="en-GB" sz="2400" dirty="0">
                <a:ea typeface="Times New Roman" panose="02020603050405020304" pitchFamily="18" charset="0"/>
                <a:cs typeface="Times New Roman" panose="02020603050405020304" pitchFamily="18" charset="0"/>
              </a:rPr>
              <a:t>High unemployment</a:t>
            </a:r>
          </a:p>
          <a:p>
            <a:pPr>
              <a:tabLst>
                <a:tab pos="457200" algn="l"/>
              </a:tabLst>
            </a:pPr>
            <a:r>
              <a:rPr lang="en-GB" sz="2400" dirty="0">
                <a:ea typeface="Times New Roman" panose="02020603050405020304" pitchFamily="18" charset="0"/>
                <a:cs typeface="Times New Roman" panose="02020603050405020304" pitchFamily="18" charset="0"/>
              </a:rPr>
              <a:t>Skills readily available</a:t>
            </a:r>
          </a:p>
          <a:p>
            <a:pPr>
              <a:tabLst>
                <a:tab pos="457200" algn="l"/>
              </a:tabLst>
            </a:pPr>
            <a:r>
              <a:rPr lang="en-GB" sz="2400" dirty="0">
                <a:ea typeface="Times New Roman" panose="02020603050405020304" pitchFamily="18" charset="0"/>
                <a:cs typeface="Times New Roman" panose="02020603050405020304" pitchFamily="18" charset="0"/>
              </a:rPr>
              <a:t>Demand for jobs outstrips supply</a:t>
            </a:r>
          </a:p>
          <a:p>
            <a:pPr>
              <a:tabLst>
                <a:tab pos="457200" algn="l"/>
              </a:tabLst>
            </a:pPr>
            <a:r>
              <a:rPr lang="en-GB" sz="2400" dirty="0">
                <a:ea typeface="Times New Roman" panose="02020603050405020304" pitchFamily="18" charset="0"/>
                <a:cs typeface="Times New Roman" panose="02020603050405020304" pitchFamily="18" charset="0"/>
              </a:rPr>
              <a:t>Employer has increased bargaining power</a:t>
            </a:r>
          </a:p>
          <a:p>
            <a:pPr marL="0" indent="0">
              <a:spcBef>
                <a:spcPts val="200"/>
              </a:spcBef>
              <a:buNone/>
            </a:pPr>
            <a:endParaRPr lang="en-GB" sz="2400" dirty="0">
              <a:ea typeface="Times New Roman" panose="02020603050405020304" pitchFamily="18" charset="0"/>
              <a:cs typeface="Times New Roman" panose="02020603050405020304" pitchFamily="18" charset="0"/>
            </a:endParaRPr>
          </a:p>
          <a:p>
            <a:pPr marL="0" indent="0">
              <a:spcBef>
                <a:spcPts val="200"/>
              </a:spcBef>
              <a:buNone/>
            </a:pPr>
            <a:r>
              <a:rPr lang="en-GB" sz="2400" dirty="0">
                <a:ea typeface="Times New Roman" panose="02020603050405020304" pitchFamily="18" charset="0"/>
                <a:cs typeface="Times New Roman" panose="02020603050405020304" pitchFamily="18" charset="0"/>
              </a:rPr>
              <a:t>Tight Labour Market</a:t>
            </a:r>
            <a:endParaRPr lang="en-GB" sz="2400" i="1" dirty="0">
              <a:ea typeface="Times New Roman" panose="02020603050405020304" pitchFamily="18" charset="0"/>
              <a:cs typeface="Times New Roman" panose="02020603050405020304" pitchFamily="18" charset="0"/>
            </a:endParaRPr>
          </a:p>
          <a:p>
            <a:pPr>
              <a:tabLst>
                <a:tab pos="457200" algn="l"/>
              </a:tabLst>
            </a:pPr>
            <a:r>
              <a:rPr lang="en-GB" sz="2400" dirty="0">
                <a:ea typeface="Times New Roman" panose="02020603050405020304" pitchFamily="18" charset="0"/>
                <a:cs typeface="Times New Roman" panose="02020603050405020304" pitchFamily="18" charset="0"/>
              </a:rPr>
              <a:t>High employment levels</a:t>
            </a:r>
          </a:p>
          <a:p>
            <a:pPr>
              <a:tabLst>
                <a:tab pos="457200" algn="l"/>
              </a:tabLst>
            </a:pPr>
            <a:r>
              <a:rPr lang="en-GB" sz="2400" dirty="0">
                <a:ea typeface="Times New Roman" panose="02020603050405020304" pitchFamily="18" charset="0"/>
                <a:cs typeface="Times New Roman" panose="02020603050405020304" pitchFamily="18" charset="0"/>
              </a:rPr>
              <a:t>Not enough people with specific skills</a:t>
            </a:r>
          </a:p>
          <a:p>
            <a:pPr>
              <a:tabLst>
                <a:tab pos="457200" algn="l"/>
              </a:tabLst>
            </a:pPr>
            <a:r>
              <a:rPr lang="en-GB" sz="2400" dirty="0">
                <a:ea typeface="Times New Roman" panose="02020603050405020304" pitchFamily="18" charset="0"/>
                <a:cs typeface="Times New Roman" panose="02020603050405020304" pitchFamily="18" charset="0"/>
              </a:rPr>
              <a:t>Demand for people outstrips supply</a:t>
            </a:r>
          </a:p>
          <a:p>
            <a:pPr>
              <a:tabLst>
                <a:tab pos="457200" algn="l"/>
              </a:tabLst>
            </a:pPr>
            <a:r>
              <a:rPr lang="en-GB" sz="2400" dirty="0">
                <a:ea typeface="Times New Roman" panose="02020603050405020304" pitchFamily="18" charset="0"/>
                <a:cs typeface="Times New Roman" panose="02020603050405020304" pitchFamily="18" charset="0"/>
              </a:rPr>
              <a:t>Employees have increased bargaining power</a:t>
            </a:r>
          </a:p>
          <a:p>
            <a:pPr marL="0" indent="0">
              <a:buNone/>
            </a:pPr>
            <a:endParaRPr lang="en-GB" sz="2000" dirty="0"/>
          </a:p>
        </p:txBody>
      </p:sp>
    </p:spTree>
    <p:extLst>
      <p:ext uri="{BB962C8B-B14F-4D97-AF65-F5344CB8AC3E}">
        <p14:creationId xmlns:p14="http://schemas.microsoft.com/office/powerpoint/2010/main" val="1680300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82DC6-4EC2-4375-A121-6594D436C75B}"/>
              </a:ext>
            </a:extLst>
          </p:cNvPr>
          <p:cNvSpPr>
            <a:spLocks noGrp="1"/>
          </p:cNvSpPr>
          <p:nvPr>
            <p:ph type="title"/>
          </p:nvPr>
        </p:nvSpPr>
        <p:spPr>
          <a:xfrm>
            <a:off x="983432" y="710714"/>
            <a:ext cx="3456384" cy="2862302"/>
          </a:xfrm>
        </p:spPr>
        <p:txBody>
          <a:bodyPr>
            <a:normAutofit/>
          </a:bodyPr>
          <a:lstStyle/>
          <a:p>
            <a:r>
              <a:rPr lang="en-GB" b="1" dirty="0"/>
              <a:t>The Great Resignation</a:t>
            </a:r>
            <a:br>
              <a:rPr lang="en-GB" b="1" dirty="0"/>
            </a:br>
            <a:r>
              <a:rPr lang="en-GB" b="1" dirty="0"/>
              <a:t>Low Productivity</a:t>
            </a:r>
          </a:p>
        </p:txBody>
      </p:sp>
      <p:pic>
        <p:nvPicPr>
          <p:cNvPr id="2050" name="Picture 2" descr="The Movement - Engage for Success">
            <a:extLst>
              <a:ext uri="{FF2B5EF4-FFF2-40B4-BE49-F238E27FC236}">
                <a16:creationId xmlns:a16="http://schemas.microsoft.com/office/drawing/2014/main" id="{94CADFD0-6844-D6C0-C1C2-81EF7A1CE5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360" y="3933057"/>
            <a:ext cx="7079222" cy="1572546"/>
          </a:xfrm>
          <a:prstGeom prst="rect">
            <a:avLst/>
          </a:prstGeom>
          <a:extLst>
            <a:ext uri="{909E8E84-426E-40DD-AFC4-6F175D3DCCD1}">
              <a14:hiddenFill xmlns:a14="http://schemas.microsoft.com/office/drawing/2010/main">
                <a:solidFill>
                  <a:srgbClr val="FFFFFF"/>
                </a:solidFill>
              </a14:hiddenFill>
            </a:ext>
          </a:extLst>
        </p:spPr>
      </p:pic>
      <p:sp>
        <p:nvSpPr>
          <p:cNvPr id="50" name="Content Placeholder 2">
            <a:extLst>
              <a:ext uri="{FF2B5EF4-FFF2-40B4-BE49-F238E27FC236}">
                <a16:creationId xmlns:a16="http://schemas.microsoft.com/office/drawing/2014/main" id="{CF4D535D-E85B-4AA4-BA61-024AFE90CFDF}"/>
              </a:ext>
            </a:extLst>
          </p:cNvPr>
          <p:cNvSpPr>
            <a:spLocks noGrp="1"/>
          </p:cNvSpPr>
          <p:nvPr>
            <p:ph idx="1"/>
          </p:nvPr>
        </p:nvSpPr>
        <p:spPr>
          <a:xfrm>
            <a:off x="5951984" y="548760"/>
            <a:ext cx="6984776" cy="4205808"/>
          </a:xfrm>
        </p:spPr>
        <p:txBody>
          <a:bodyPr anchor="ctr">
            <a:normAutofit/>
          </a:bodyPr>
          <a:lstStyle/>
          <a:p>
            <a:r>
              <a:rPr lang="en-GB" dirty="0"/>
              <a:t>What is it?</a:t>
            </a:r>
          </a:p>
          <a:p>
            <a:r>
              <a:rPr lang="en-GB" dirty="0"/>
              <a:t>Why are we seeing it?</a:t>
            </a:r>
          </a:p>
          <a:p>
            <a:r>
              <a:rPr lang="en-GB" dirty="0"/>
              <a:t>What is the business impact?</a:t>
            </a:r>
          </a:p>
          <a:p>
            <a:r>
              <a:rPr lang="en-GB" dirty="0"/>
              <a:t>What can HR do? You tell me…</a:t>
            </a:r>
          </a:p>
          <a:p>
            <a:r>
              <a:rPr lang="en-GB" dirty="0"/>
              <a:t>Is this low productivity? Low engagement? Something else?</a:t>
            </a:r>
          </a:p>
        </p:txBody>
      </p:sp>
    </p:spTree>
    <p:extLst>
      <p:ext uri="{BB962C8B-B14F-4D97-AF65-F5344CB8AC3E}">
        <p14:creationId xmlns:p14="http://schemas.microsoft.com/office/powerpoint/2010/main" val="795603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4" descr="Different coloured question marks">
            <a:extLst>
              <a:ext uri="{FF2B5EF4-FFF2-40B4-BE49-F238E27FC236}">
                <a16:creationId xmlns:a16="http://schemas.microsoft.com/office/drawing/2014/main" id="{493FA508-D760-4D76-9709-6280D896F8A2}"/>
              </a:ext>
            </a:extLst>
          </p:cNvPr>
          <p:cNvPicPr>
            <a:picLocks noChangeAspect="1"/>
          </p:cNvPicPr>
          <p:nvPr/>
        </p:nvPicPr>
        <p:blipFill rotWithShape="1">
          <a:blip r:embed="rId3"/>
          <a:srcRect l="7358" r="27851" b="8874"/>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2D6503F2-D501-4ACD-A2BA-75D3962C1C50}"/>
              </a:ext>
            </a:extLst>
          </p:cNvPr>
          <p:cNvSpPr>
            <a:spLocks noGrp="1"/>
          </p:cNvSpPr>
          <p:nvPr>
            <p:ph type="title"/>
          </p:nvPr>
        </p:nvSpPr>
        <p:spPr>
          <a:xfrm>
            <a:off x="0" y="404664"/>
            <a:ext cx="3457779" cy="2666677"/>
          </a:xfrm>
        </p:spPr>
        <p:txBody>
          <a:bodyPr vert="horz" lIns="91440" tIns="45720" rIns="91440" bIns="45720" rtlCol="0" anchor="b">
            <a:normAutofit/>
          </a:bodyPr>
          <a:lstStyle/>
          <a:p>
            <a:r>
              <a:rPr lang="en-US" dirty="0"/>
              <a:t>Activity:</a:t>
            </a:r>
            <a:br>
              <a:rPr lang="en-US" dirty="0"/>
            </a:br>
            <a:r>
              <a:rPr lang="en-US" dirty="0"/>
              <a:t>The Great Resignation</a:t>
            </a:r>
          </a:p>
        </p:txBody>
      </p:sp>
      <p:sp>
        <p:nvSpPr>
          <p:cNvPr id="3" name="Content Placeholder 2">
            <a:extLst>
              <a:ext uri="{FF2B5EF4-FFF2-40B4-BE49-F238E27FC236}">
                <a16:creationId xmlns:a16="http://schemas.microsoft.com/office/drawing/2014/main" id="{D3587770-0E62-4BD9-AC95-7893E54C1B1E}"/>
              </a:ext>
            </a:extLst>
          </p:cNvPr>
          <p:cNvSpPr>
            <a:spLocks noGrp="1"/>
          </p:cNvSpPr>
          <p:nvPr>
            <p:ph idx="1"/>
          </p:nvPr>
        </p:nvSpPr>
        <p:spPr>
          <a:xfrm>
            <a:off x="107355" y="3429000"/>
            <a:ext cx="3457780" cy="1837367"/>
          </a:xfrm>
        </p:spPr>
        <p:txBody>
          <a:bodyPr vert="horz" lIns="91440" tIns="45720" rIns="91440" bIns="45720" rtlCol="0">
            <a:normAutofit fontScale="85000" lnSpcReduction="10000"/>
          </a:bodyPr>
          <a:lstStyle/>
          <a:p>
            <a:pPr marL="0" indent="0">
              <a:buNone/>
            </a:pPr>
            <a:r>
              <a:rPr lang="en-US" b="1" dirty="0"/>
              <a:t>How are HR responding/should HR respond to the great resignation?</a:t>
            </a:r>
          </a:p>
        </p:txBody>
      </p:sp>
    </p:spTree>
    <p:extLst>
      <p:ext uri="{BB962C8B-B14F-4D97-AF65-F5344CB8AC3E}">
        <p14:creationId xmlns:p14="http://schemas.microsoft.com/office/powerpoint/2010/main" val="3950895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6D3CA-CA01-417B-8009-AF025725F097}"/>
              </a:ext>
            </a:extLst>
          </p:cNvPr>
          <p:cNvSpPr>
            <a:spLocks noGrp="1"/>
          </p:cNvSpPr>
          <p:nvPr>
            <p:ph type="title"/>
          </p:nvPr>
        </p:nvSpPr>
        <p:spPr>
          <a:xfrm>
            <a:off x="643468" y="643467"/>
            <a:ext cx="4804064" cy="5571065"/>
          </a:xfrm>
        </p:spPr>
        <p:txBody>
          <a:bodyPr>
            <a:normAutofit/>
          </a:bodyPr>
          <a:lstStyle/>
          <a:p>
            <a:r>
              <a:rPr lang="en-GB" sz="3600" b="1" dirty="0"/>
              <a:t>Future of HRM:</a:t>
            </a:r>
            <a:br>
              <a:rPr lang="en-GB" sz="3600" b="1" dirty="0"/>
            </a:br>
            <a:r>
              <a:rPr lang="en-GB" sz="3600" b="1" dirty="0"/>
              <a:t>Artificial Intelligence in the Workplace</a:t>
            </a:r>
          </a:p>
        </p:txBody>
      </p:sp>
      <p:sp>
        <p:nvSpPr>
          <p:cNvPr id="3" name="Content Placeholder 2">
            <a:extLst>
              <a:ext uri="{FF2B5EF4-FFF2-40B4-BE49-F238E27FC236}">
                <a16:creationId xmlns:a16="http://schemas.microsoft.com/office/drawing/2014/main" id="{038444C3-9B49-42F3-A9C9-ACEB29AB41FF}"/>
              </a:ext>
            </a:extLst>
          </p:cNvPr>
          <p:cNvSpPr>
            <a:spLocks noGrp="1"/>
          </p:cNvSpPr>
          <p:nvPr>
            <p:ph idx="1"/>
          </p:nvPr>
        </p:nvSpPr>
        <p:spPr>
          <a:xfrm>
            <a:off x="6090999" y="643467"/>
            <a:ext cx="5457533" cy="5571065"/>
          </a:xfrm>
        </p:spPr>
        <p:txBody>
          <a:bodyPr anchor="ctr">
            <a:normAutofit/>
          </a:bodyPr>
          <a:lstStyle/>
          <a:p>
            <a:r>
              <a:rPr lang="en-GB" sz="3200" dirty="0"/>
              <a:t>What is Artificial Intelligence (AI)?</a:t>
            </a:r>
          </a:p>
          <a:p>
            <a:r>
              <a:rPr lang="en-GB" sz="3200" dirty="0"/>
              <a:t>Are we ready for it?</a:t>
            </a:r>
          </a:p>
          <a:p>
            <a:r>
              <a:rPr lang="en-GB" sz="3200" dirty="0"/>
              <a:t>The Fourth Industrial Revolution or Industry 4.0</a:t>
            </a:r>
          </a:p>
          <a:p>
            <a:r>
              <a:rPr lang="en-GB" sz="3200" dirty="0"/>
              <a:t>Role of HR in preparing for this</a:t>
            </a:r>
          </a:p>
          <a:p>
            <a:r>
              <a:rPr lang="en-GB" sz="3200" b="1" i="1" u="sng" dirty="0"/>
              <a:t>Industry 5.0</a:t>
            </a:r>
          </a:p>
          <a:p>
            <a:pPr marL="0" indent="0">
              <a:buNone/>
            </a:pPr>
            <a:endParaRPr lang="en-GB" sz="2000" dirty="0"/>
          </a:p>
        </p:txBody>
      </p:sp>
    </p:spTree>
    <p:extLst>
      <p:ext uri="{BB962C8B-B14F-4D97-AF65-F5344CB8AC3E}">
        <p14:creationId xmlns:p14="http://schemas.microsoft.com/office/powerpoint/2010/main" val="1037941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628B9-1F85-4D96-A177-48EEBD5BBAAB}"/>
              </a:ext>
            </a:extLst>
          </p:cNvPr>
          <p:cNvSpPr>
            <a:spLocks noGrp="1"/>
          </p:cNvSpPr>
          <p:nvPr>
            <p:ph type="title"/>
          </p:nvPr>
        </p:nvSpPr>
        <p:spPr>
          <a:xfrm>
            <a:off x="932831" y="2393889"/>
            <a:ext cx="3493721" cy="2220314"/>
          </a:xfrm>
        </p:spPr>
        <p:txBody>
          <a:bodyPr anchor="t">
            <a:normAutofit/>
          </a:bodyPr>
          <a:lstStyle/>
          <a:p>
            <a:r>
              <a:rPr lang="en-GB" sz="4800" b="1" dirty="0"/>
              <a:t>AI in HRM</a:t>
            </a:r>
          </a:p>
        </p:txBody>
      </p:sp>
      <p:sp>
        <p:nvSpPr>
          <p:cNvPr id="3" name="Content Placeholder 2">
            <a:extLst>
              <a:ext uri="{FF2B5EF4-FFF2-40B4-BE49-F238E27FC236}">
                <a16:creationId xmlns:a16="http://schemas.microsoft.com/office/drawing/2014/main" id="{30C7F75A-FECE-4F32-B259-95A72C3747F8}"/>
              </a:ext>
            </a:extLst>
          </p:cNvPr>
          <p:cNvSpPr>
            <a:spLocks noGrp="1"/>
          </p:cNvSpPr>
          <p:nvPr>
            <p:ph idx="1"/>
          </p:nvPr>
        </p:nvSpPr>
        <p:spPr>
          <a:xfrm>
            <a:off x="5070020" y="1698170"/>
            <a:ext cx="6478513" cy="4516361"/>
          </a:xfrm>
        </p:spPr>
        <p:txBody>
          <a:bodyPr>
            <a:normAutofit/>
          </a:bodyPr>
          <a:lstStyle/>
          <a:p>
            <a:r>
              <a:rPr lang="en-GB" sz="3200" dirty="0"/>
              <a:t>Reduce human error and uncertainty</a:t>
            </a:r>
          </a:p>
          <a:p>
            <a:r>
              <a:rPr lang="en-GB" sz="3200" dirty="0"/>
              <a:t>Recruitment and selection</a:t>
            </a:r>
          </a:p>
          <a:p>
            <a:r>
              <a:rPr lang="en-GB" sz="3200" dirty="0"/>
              <a:t>Learning and Engagement</a:t>
            </a:r>
          </a:p>
          <a:p>
            <a:r>
              <a:rPr lang="en-GB" sz="3200" dirty="0"/>
              <a:t>Manage productivity predictably</a:t>
            </a:r>
          </a:p>
          <a:p>
            <a:r>
              <a:rPr lang="en-GB" sz="3200" dirty="0"/>
              <a:t>Resistance  </a:t>
            </a:r>
          </a:p>
        </p:txBody>
      </p:sp>
    </p:spTree>
    <p:extLst>
      <p:ext uri="{BB962C8B-B14F-4D97-AF65-F5344CB8AC3E}">
        <p14:creationId xmlns:p14="http://schemas.microsoft.com/office/powerpoint/2010/main" val="1015091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50DF-9330-4667-B29C-5C27874D7E29}"/>
              </a:ext>
            </a:extLst>
          </p:cNvPr>
          <p:cNvSpPr>
            <a:spLocks noGrp="1"/>
          </p:cNvSpPr>
          <p:nvPr>
            <p:ph type="title"/>
          </p:nvPr>
        </p:nvSpPr>
        <p:spPr>
          <a:xfrm>
            <a:off x="479376" y="260648"/>
            <a:ext cx="3320934" cy="2851492"/>
          </a:xfrm>
        </p:spPr>
        <p:txBody>
          <a:bodyPr>
            <a:normAutofit/>
          </a:bodyPr>
          <a:lstStyle/>
          <a:p>
            <a:r>
              <a:rPr lang="en-GB" b="1" dirty="0"/>
              <a:t>Future of HRM: Week 1 Reading</a:t>
            </a:r>
          </a:p>
        </p:txBody>
      </p:sp>
      <p:sp>
        <p:nvSpPr>
          <p:cNvPr id="3" name="Content Placeholder 2">
            <a:extLst>
              <a:ext uri="{FF2B5EF4-FFF2-40B4-BE49-F238E27FC236}">
                <a16:creationId xmlns:a16="http://schemas.microsoft.com/office/drawing/2014/main" id="{E85403D1-099D-42EA-ACE5-BB78A0909E1D}"/>
              </a:ext>
            </a:extLst>
          </p:cNvPr>
          <p:cNvSpPr>
            <a:spLocks noGrp="1"/>
          </p:cNvSpPr>
          <p:nvPr>
            <p:ph idx="1"/>
          </p:nvPr>
        </p:nvSpPr>
        <p:spPr>
          <a:xfrm>
            <a:off x="4501868" y="953293"/>
            <a:ext cx="7570796" cy="5585619"/>
          </a:xfrm>
        </p:spPr>
        <p:txBody>
          <a:bodyPr anchor="ctr">
            <a:normAutofit/>
          </a:bodyPr>
          <a:lstStyle/>
          <a:p>
            <a:r>
              <a:rPr lang="en-GB" dirty="0"/>
              <a:t>HR Trends in 2030: The Future of Human Resource Management</a:t>
            </a:r>
          </a:p>
          <a:p>
            <a:r>
              <a:rPr lang="en-GB" dirty="0"/>
              <a:t>HR 2025: 7 Critical Strategies to Prepare for the Future of HR</a:t>
            </a:r>
          </a:p>
          <a:p>
            <a:r>
              <a:rPr lang="en-GB" dirty="0"/>
              <a:t>The changing face of HR</a:t>
            </a:r>
          </a:p>
          <a:p>
            <a:r>
              <a:rPr lang="en-GB" dirty="0"/>
              <a:t>Why We Love to Hate HR…and What HR Can Do About It</a:t>
            </a:r>
          </a:p>
          <a:p>
            <a:endParaRPr lang="en-GB" b="1" dirty="0"/>
          </a:p>
          <a:p>
            <a:endParaRPr lang="en-GB" b="1" dirty="0"/>
          </a:p>
          <a:p>
            <a:endParaRPr lang="en-GB" dirty="0"/>
          </a:p>
        </p:txBody>
      </p:sp>
      <p:pic>
        <p:nvPicPr>
          <p:cNvPr id="3074" name="Picture 2" descr="Report: People Profession 2030: a collective view of future trends | Reward  and Employee Benefits Association (REBA)">
            <a:extLst>
              <a:ext uri="{FF2B5EF4-FFF2-40B4-BE49-F238E27FC236}">
                <a16:creationId xmlns:a16="http://schemas.microsoft.com/office/drawing/2014/main" id="{8BF0D025-50F5-36AE-0CE3-B82F2B6C61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375497">
            <a:off x="394463" y="2852936"/>
            <a:ext cx="4024709" cy="26658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283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709C2-C69C-4A68-A3B1-6D1A2ADDED9D}"/>
              </a:ext>
            </a:extLst>
          </p:cNvPr>
          <p:cNvSpPr>
            <a:spLocks noGrp="1"/>
          </p:cNvSpPr>
          <p:nvPr>
            <p:ph type="title"/>
          </p:nvPr>
        </p:nvSpPr>
        <p:spPr>
          <a:xfrm>
            <a:off x="841248" y="548640"/>
            <a:ext cx="3600860" cy="5431536"/>
          </a:xfrm>
        </p:spPr>
        <p:txBody>
          <a:bodyPr>
            <a:normAutofit/>
          </a:bodyPr>
          <a:lstStyle/>
          <a:p>
            <a:r>
              <a:rPr lang="en-GB" sz="5400" b="1"/>
              <a:t>Summary</a:t>
            </a:r>
          </a:p>
        </p:txBody>
      </p:sp>
      <p:sp>
        <p:nvSpPr>
          <p:cNvPr id="3" name="Content Placeholder 2">
            <a:extLst>
              <a:ext uri="{FF2B5EF4-FFF2-40B4-BE49-F238E27FC236}">
                <a16:creationId xmlns:a16="http://schemas.microsoft.com/office/drawing/2014/main" id="{7AD203DB-BB39-4FF7-B7D0-1E3CB897EB61}"/>
              </a:ext>
            </a:extLst>
          </p:cNvPr>
          <p:cNvSpPr>
            <a:spLocks noGrp="1"/>
          </p:cNvSpPr>
          <p:nvPr>
            <p:ph idx="1"/>
          </p:nvPr>
        </p:nvSpPr>
        <p:spPr>
          <a:xfrm>
            <a:off x="5126418" y="552091"/>
            <a:ext cx="6224335" cy="5431536"/>
          </a:xfrm>
        </p:spPr>
        <p:txBody>
          <a:bodyPr numCol="1" anchor="ctr">
            <a:normAutofit/>
          </a:bodyPr>
          <a:lstStyle/>
          <a:p>
            <a:pPr>
              <a:spcBef>
                <a:spcPts val="600"/>
              </a:spcBef>
            </a:pPr>
            <a:r>
              <a:rPr lang="en-GB" dirty="0">
                <a:ea typeface="Times New Roman" panose="02020603050405020304" pitchFamily="18" charset="0"/>
                <a:cs typeface="Arial" panose="020B0604020202020204" pitchFamily="34" charset="0"/>
              </a:rPr>
              <a:t>Introductions</a:t>
            </a:r>
          </a:p>
          <a:p>
            <a:pPr>
              <a:spcBef>
                <a:spcPts val="600"/>
              </a:spcBef>
            </a:pPr>
            <a:r>
              <a:rPr lang="en-GB" dirty="0">
                <a:ea typeface="Times New Roman" panose="02020603050405020304" pitchFamily="18" charset="0"/>
                <a:cs typeface="Arial" panose="020B0604020202020204" pitchFamily="34" charset="0"/>
              </a:rPr>
              <a:t>Module set up and assignment run through</a:t>
            </a:r>
          </a:p>
          <a:p>
            <a:pPr>
              <a:spcBef>
                <a:spcPts val="600"/>
              </a:spcBef>
            </a:pPr>
            <a:r>
              <a:rPr lang="en-GB" dirty="0">
                <a:ea typeface="Times New Roman" panose="02020603050405020304" pitchFamily="18" charset="0"/>
                <a:cs typeface="Arial" panose="020B0604020202020204" pitchFamily="34" charset="0"/>
              </a:rPr>
              <a:t>What is HRM? History and context</a:t>
            </a:r>
          </a:p>
          <a:p>
            <a:pPr>
              <a:spcBef>
                <a:spcPts val="600"/>
              </a:spcBef>
            </a:pPr>
            <a:r>
              <a:rPr lang="en-GB" dirty="0">
                <a:ea typeface="Times New Roman" panose="02020603050405020304" pitchFamily="18" charset="0"/>
                <a:cs typeface="Arial" panose="020B0604020202020204" pitchFamily="34" charset="0"/>
              </a:rPr>
              <a:t>Perspectives and approaches</a:t>
            </a:r>
          </a:p>
          <a:p>
            <a:pPr>
              <a:spcBef>
                <a:spcPts val="600"/>
              </a:spcBef>
            </a:pPr>
            <a:r>
              <a:rPr lang="en-GB" dirty="0">
                <a:ea typeface="Times New Roman" panose="02020603050405020304" pitchFamily="18" charset="0"/>
                <a:cs typeface="Arial" panose="020B0604020202020204" pitchFamily="34" charset="0"/>
              </a:rPr>
              <a:t>The role of HRM </a:t>
            </a:r>
          </a:p>
        </p:txBody>
      </p:sp>
    </p:spTree>
    <p:extLst>
      <p:ext uri="{BB962C8B-B14F-4D97-AF65-F5344CB8AC3E}">
        <p14:creationId xmlns:p14="http://schemas.microsoft.com/office/powerpoint/2010/main" val="256487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C6413-5FE3-1389-A242-B34DFFADB8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CFF60BE-C0CE-FDCB-196C-BCB860D086A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270872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4895850" y="1085851"/>
            <a:ext cx="2376488"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000" b="1">
                <a:solidFill>
                  <a:schemeClr val="accent2"/>
                </a:solidFill>
                <a:effectLst>
                  <a:outerShdw blurRad="38100" dist="38100" dir="2700000" algn="tl">
                    <a:srgbClr val="000000"/>
                  </a:outerShdw>
                </a:effectLst>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350" dirty="0">
                <a:solidFill>
                  <a:schemeClr val="bg1"/>
                </a:solidFill>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5A304750-78D4-594C-8257-857DA4022598}"/>
              </a:ext>
            </a:extLst>
          </p:cNvPr>
          <p:cNvSpPr/>
          <p:nvPr/>
        </p:nvSpPr>
        <p:spPr>
          <a:xfrm>
            <a:off x="3409950" y="453671"/>
            <a:ext cx="5854402" cy="646331"/>
          </a:xfrm>
          <a:prstGeom prst="rect">
            <a:avLst/>
          </a:prstGeom>
        </p:spPr>
        <p:txBody>
          <a:bodyPr wrap="square">
            <a:spAutoFit/>
          </a:bodyPr>
          <a:lstStyle/>
          <a:p>
            <a:r>
              <a:rPr lang="en-GB" altLang="en-US" dirty="0"/>
              <a:t>The impact our attitudes and behaviours have on the attitudes and behaviours of the people around us. </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4BA15-D5F6-6443-B788-E839CE42FD6C}"/>
              </a:ext>
            </a:extLst>
          </p:cNvPr>
          <p:cNvSpPr>
            <a:spLocks noGrp="1"/>
          </p:cNvSpPr>
          <p:nvPr>
            <p:ph type="title"/>
          </p:nvPr>
        </p:nvSpPr>
        <p:spPr/>
        <p:txBody>
          <a:bodyPr>
            <a:normAutofit/>
          </a:bodyPr>
          <a:lstStyle/>
          <a:p>
            <a:r>
              <a:rPr lang="en-US" dirty="0" err="1"/>
              <a:t>Recognising</a:t>
            </a:r>
            <a:r>
              <a:rPr lang="en-US" dirty="0"/>
              <a:t> and Learning from mistakes</a:t>
            </a:r>
          </a:p>
        </p:txBody>
      </p:sp>
      <p:sp>
        <p:nvSpPr>
          <p:cNvPr id="3" name="Content Placeholder 2">
            <a:extLst>
              <a:ext uri="{FF2B5EF4-FFF2-40B4-BE49-F238E27FC236}">
                <a16:creationId xmlns:a16="http://schemas.microsoft.com/office/drawing/2014/main" id="{E5FA0FAB-569D-5A4A-ACD3-680754E9A614}"/>
              </a:ext>
            </a:extLst>
          </p:cNvPr>
          <p:cNvSpPr>
            <a:spLocks noGrp="1"/>
          </p:cNvSpPr>
          <p:nvPr>
            <p:ph idx="1"/>
          </p:nvPr>
        </p:nvSpPr>
        <p:spPr/>
        <p:txBody>
          <a:bodyPr>
            <a:normAutofit lnSpcReduction="10000"/>
          </a:bodyPr>
          <a:lstStyle/>
          <a:p>
            <a:r>
              <a:rPr lang="en-US" dirty="0"/>
              <a:t>Taking responsibility</a:t>
            </a:r>
          </a:p>
          <a:p>
            <a:r>
              <a:rPr lang="en-US" dirty="0"/>
              <a:t>Clarifying work requirements</a:t>
            </a:r>
          </a:p>
          <a:p>
            <a:r>
              <a:rPr lang="en-US" dirty="0"/>
              <a:t>Being clear on ethics and values</a:t>
            </a:r>
          </a:p>
          <a:p>
            <a:r>
              <a:rPr lang="en-US" dirty="0"/>
              <a:t>Ensuring own capability meets requirements/asking for help/training</a:t>
            </a:r>
          </a:p>
          <a:p>
            <a:r>
              <a:rPr lang="en-US" dirty="0"/>
              <a:t>Timescales</a:t>
            </a:r>
          </a:p>
          <a:p>
            <a:r>
              <a:rPr lang="en-US" dirty="0"/>
              <a:t>Client/stakeholder satisfaction </a:t>
            </a:r>
          </a:p>
        </p:txBody>
      </p:sp>
    </p:spTree>
    <p:extLst>
      <p:ext uri="{BB962C8B-B14F-4D97-AF65-F5344CB8AC3E}">
        <p14:creationId xmlns:p14="http://schemas.microsoft.com/office/powerpoint/2010/main" val="18852174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9203-0384-C248-8955-45EB5E9891FD}"/>
              </a:ext>
            </a:extLst>
          </p:cNvPr>
          <p:cNvSpPr>
            <a:spLocks noGrp="1"/>
          </p:cNvSpPr>
          <p:nvPr>
            <p:ph type="title"/>
          </p:nvPr>
        </p:nvSpPr>
        <p:spPr/>
        <p:txBody>
          <a:bodyPr>
            <a:noAutofit/>
          </a:bodyPr>
          <a:lstStyle/>
          <a:p>
            <a:r>
              <a:rPr lang="en-US" sz="2800" dirty="0"/>
              <a:t>Maslow, A (1943). </a:t>
            </a:r>
            <a:br>
              <a:rPr lang="en-US" sz="2800" dirty="0"/>
            </a:br>
            <a:r>
              <a:rPr lang="en-US" sz="2800" dirty="0"/>
              <a:t>Hierarchy of Needs (Theory of Human Motivation) </a:t>
            </a:r>
          </a:p>
        </p:txBody>
      </p:sp>
      <p:pic>
        <p:nvPicPr>
          <p:cNvPr id="1026" name="Picture 2" descr="Maslow&amp;#39;s Hierarchy of Needs – Project Maslow">
            <a:extLst>
              <a:ext uri="{FF2B5EF4-FFF2-40B4-BE49-F238E27FC236}">
                <a16:creationId xmlns:a16="http://schemas.microsoft.com/office/drawing/2014/main" id="{38CFE134-5E03-9643-B4EC-31596099488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78363" y="1600201"/>
            <a:ext cx="5235275"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5504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microsoft.com/office/infopath/2007/PartnerControls"/>
    <ds:schemaRef ds:uri="http://www.w3.org/XML/1998/namespace"/>
    <ds:schemaRef ds:uri="http://schemas.microsoft.com/office/2006/documentManagement/types"/>
    <ds:schemaRef ds:uri="http://purl.org/dc/elements/1.1/"/>
    <ds:schemaRef ds:uri="http://purl.org/dc/dcmitype/"/>
    <ds:schemaRef ds:uri="http://schemas.openxmlformats.org/package/2006/metadata/core-properties"/>
    <ds:schemaRef ds:uri="303dbf9b-b85b-46a0-94f1-894078c07ecd"/>
    <ds:schemaRef ds:uri="http://schemas.microsoft.com/office/2006/metadata/propertie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8302</TotalTime>
  <Words>7817</Words>
  <Application>Microsoft Office PowerPoint</Application>
  <PresentationFormat>Widescreen</PresentationFormat>
  <Paragraphs>819</Paragraphs>
  <Slides>44</Slides>
  <Notes>31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44</vt:i4>
      </vt:variant>
    </vt:vector>
  </HeadingPairs>
  <TitlesOfParts>
    <vt:vector size="55" baseType="lpstr">
      <vt:lpstr>Myriad Pro</vt:lpstr>
      <vt:lpstr>Arial</vt:lpstr>
      <vt:lpstr>Arial</vt:lpstr>
      <vt:lpstr>Calibri</vt:lpstr>
      <vt:lpstr>Calibri Light</vt:lpstr>
      <vt:lpstr>DM Sans</vt:lpstr>
      <vt:lpstr>Noto Sans</vt:lpstr>
      <vt:lpstr>Open Sans</vt:lpstr>
      <vt:lpstr>Times New Roman</vt:lpstr>
      <vt:lpstr>Wingdings</vt:lpstr>
      <vt:lpstr>20140311PresentationUWTSDTemplate</vt:lpstr>
      <vt:lpstr>BMMB7025 Managing People in Organisations</vt:lpstr>
      <vt:lpstr>PowerPoint Presentation</vt:lpstr>
      <vt:lpstr>PowerPoint Presentation</vt:lpstr>
      <vt:lpstr>Gestalt/Dialectical Tension</vt:lpstr>
      <vt:lpstr>Introductions</vt:lpstr>
      <vt:lpstr>SOS: Self, Others &amp; Situation</vt:lpstr>
      <vt:lpstr>PowerPoint Presentation</vt:lpstr>
      <vt:lpstr>Key questions…</vt:lpstr>
      <vt:lpstr>Assessments</vt:lpstr>
      <vt:lpstr>PowerPoint Presentation</vt:lpstr>
      <vt:lpstr>Valuing People – what state to choose?</vt:lpstr>
      <vt:lpstr>PowerPoint Presentation</vt:lpstr>
      <vt:lpstr>How can we value others?</vt:lpstr>
      <vt:lpstr>PowerPoint Presentation</vt:lpstr>
      <vt:lpstr>PowerPoint Presentation</vt:lpstr>
      <vt:lpstr>What happens when it goes wrong?</vt:lpstr>
      <vt:lpstr>Rotten apples </vt:lpstr>
      <vt:lpstr>Bad barrels</vt:lpstr>
      <vt:lpstr>Bad barrels: Three important types of ethical climates:</vt:lpstr>
      <vt:lpstr>Sticky situations</vt:lpstr>
      <vt:lpstr>People professionals</vt:lpstr>
      <vt:lpstr>How to make sure People Professionals influence?</vt:lpstr>
      <vt:lpstr>Why good people practitioners matter…</vt:lpstr>
      <vt:lpstr>Main business benefits to employees feeling included, valued, and fairly treated:</vt:lpstr>
      <vt:lpstr>Valuing Difference</vt:lpstr>
      <vt:lpstr>Personal Values</vt:lpstr>
      <vt:lpstr>PowerPoint Presentation</vt:lpstr>
      <vt:lpstr>To do today</vt:lpstr>
      <vt:lpstr>What is HRM?</vt:lpstr>
      <vt:lpstr>Personnel Management -&gt; HRM</vt:lpstr>
      <vt:lpstr>Perspectives on HRM</vt:lpstr>
      <vt:lpstr>Approaches to HRM</vt:lpstr>
      <vt:lpstr>The Role of HRM</vt:lpstr>
      <vt:lpstr>Labour Market: </vt:lpstr>
      <vt:lpstr>The Great Resignation Low Productivity</vt:lpstr>
      <vt:lpstr>Activity: The Great Resignation</vt:lpstr>
      <vt:lpstr>Future of HRM: Artificial Intelligence in the Workplace</vt:lpstr>
      <vt:lpstr>AI in HRM</vt:lpstr>
      <vt:lpstr>Future of HRM: Week 1 Reading</vt:lpstr>
      <vt:lpstr>Summary</vt:lpstr>
      <vt:lpstr>PowerPoint Presentation</vt:lpstr>
      <vt:lpstr>PowerPoint Presentation</vt:lpstr>
      <vt:lpstr>Recognising and Learning from mistakes</vt:lpstr>
      <vt:lpstr>Maslow, A (1943).  Hierarchy of Needs (Theory of Human Motivation)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Moore</cp:lastModifiedBy>
  <cp:revision>314</cp:revision>
  <cp:lastPrinted>2019-10-01T11:26:54Z</cp:lastPrinted>
  <dcterms:created xsi:type="dcterms:W3CDTF">2015-04-14T15:21:28Z</dcterms:created>
  <dcterms:modified xsi:type="dcterms:W3CDTF">2024-02-02T13:03:37Z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