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701" r:id="rId6"/>
    <p:sldId id="702" r:id="rId7"/>
    <p:sldId id="712" r:id="rId8"/>
    <p:sldId id="707" r:id="rId9"/>
    <p:sldId id="709" r:id="rId10"/>
    <p:sldId id="713" r:id="rId11"/>
    <p:sldId id="711" r:id="rId12"/>
    <p:sldId id="710" r:id="rId13"/>
    <p:sldId id="714" r:id="rId14"/>
    <p:sldId id="715" r:id="rId15"/>
    <p:sldId id="717" r:id="rId16"/>
    <p:sldId id="716" r:id="rId17"/>
    <p:sldId id="700" r:id="rId18"/>
    <p:sldId id="306" r:id="rId19"/>
    <p:sldId id="313" r:id="rId20"/>
    <p:sldId id="300" r:id="rId21"/>
    <p:sldId id="312" r:id="rId22"/>
    <p:sldId id="301" r:id="rId23"/>
    <p:sldId id="718" r:id="rId24"/>
    <p:sldId id="726" r:id="rId25"/>
    <p:sldId id="314" r:id="rId26"/>
    <p:sldId id="315" r:id="rId27"/>
    <p:sldId id="302" r:id="rId28"/>
    <p:sldId id="303" r:id="rId29"/>
    <p:sldId id="719" r:id="rId30"/>
    <p:sldId id="304" r:id="rId31"/>
    <p:sldId id="725" r:id="rId32"/>
    <p:sldId id="307" r:id="rId33"/>
    <p:sldId id="308" r:id="rId34"/>
    <p:sldId id="309" r:id="rId35"/>
    <p:sldId id="310" r:id="rId36"/>
    <p:sldId id="323" r:id="rId37"/>
    <p:sldId id="324" r:id="rId38"/>
    <p:sldId id="311" r:id="rId39"/>
    <p:sldId id="727" r:id="rId40"/>
    <p:sldId id="325" r:id="rId41"/>
    <p:sldId id="328" r:id="rId42"/>
    <p:sldId id="720" r:id="rId43"/>
    <p:sldId id="696" r:id="rId44"/>
    <p:sldId id="697" r:id="rId45"/>
    <p:sldId id="316" r:id="rId46"/>
    <p:sldId id="317" r:id="rId47"/>
    <p:sldId id="318" r:id="rId48"/>
    <p:sldId id="728" r:id="rId49"/>
    <p:sldId id="698" r:id="rId50"/>
    <p:sldId id="263" r:id="rId51"/>
    <p:sldId id="268" r:id="rId52"/>
    <p:sldId id="693" r:id="rId53"/>
    <p:sldId id="694" r:id="rId54"/>
    <p:sldId id="695" r:id="rId55"/>
    <p:sldId id="269" r:id="rId56"/>
    <p:sldId id="278" r:id="rId57"/>
    <p:sldId id="283" r:id="rId58"/>
    <p:sldId id="270" r:id="rId59"/>
    <p:sldId id="271" r:id="rId60"/>
    <p:sldId id="291" r:id="rId61"/>
    <p:sldId id="292" r:id="rId62"/>
    <p:sldId id="319" r:id="rId63"/>
    <p:sldId id="320" r:id="rId64"/>
    <p:sldId id="699" r:id="rId65"/>
    <p:sldId id="330" r:id="rId66"/>
    <p:sldId id="331" r:id="rId67"/>
    <p:sldId id="721" r:id="rId68"/>
    <p:sldId id="332" r:id="rId69"/>
    <p:sldId id="333" r:id="rId70"/>
    <p:sldId id="722" r:id="rId71"/>
    <p:sldId id="334" r:id="rId72"/>
    <p:sldId id="335" r:id="rId73"/>
    <p:sldId id="336" r:id="rId74"/>
    <p:sldId id="337" r:id="rId75"/>
    <p:sldId id="338" r:id="rId76"/>
    <p:sldId id="339" r:id="rId77"/>
    <p:sldId id="723" r:id="rId78"/>
    <p:sldId id="340" r:id="rId79"/>
    <p:sldId id="341" r:id="rId80"/>
    <p:sldId id="342" r:id="rId81"/>
    <p:sldId id="343" r:id="rId82"/>
    <p:sldId id="724" r:id="rId83"/>
    <p:sldId id="344" r:id="rId84"/>
    <p:sldId id="345" r:id="rId85"/>
    <p:sldId id="346" r:id="rId86"/>
    <p:sldId id="705" r:id="rId87"/>
  </p:sldIdLst>
  <p:sldSz cx="12192000" cy="6858000"/>
  <p:notesSz cx="6858000" cy="9144000"/>
  <p:custDataLst>
    <p:tags r:id="rId8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 dt="2026-09-17T07:51:48.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58"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presProps" Target="pres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viewProps" Target="view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ags" Target="tags/tag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ACAC7D3D-8F30-41F2-AADC-BE0D4878B56A}"/>
    <pc:docChg chg="undo custSel addSld modSld modMainMaster">
      <pc:chgData name="Katie Gardner" userId="3e9cf9fc-2870-4d75-8f47-4c7adb872f6a" providerId="ADAL" clId="{ACAC7D3D-8F30-41F2-AADC-BE0D4878B56A}" dt="2026-09-17T11:52:07.081" v="215"/>
      <pc:docMkLst>
        <pc:docMk/>
      </pc:docMkLst>
      <pc:sldChg chg="modSp mod">
        <pc:chgData name="Katie Gardner" userId="3e9cf9fc-2870-4d75-8f47-4c7adb872f6a" providerId="ADAL" clId="{ACAC7D3D-8F30-41F2-AADC-BE0D4878B56A}" dt="2026-09-11T10:35:57.841" v="183" actId="1076"/>
        <pc:sldMkLst>
          <pc:docMk/>
          <pc:sldMk cId="1143881439" sldId="270"/>
        </pc:sldMkLst>
        <pc:spChg chg="mod">
          <ac:chgData name="Katie Gardner" userId="3e9cf9fc-2870-4d75-8f47-4c7adb872f6a" providerId="ADAL" clId="{ACAC7D3D-8F30-41F2-AADC-BE0D4878B56A}" dt="2026-09-11T10:35:57.841" v="183" actId="1076"/>
          <ac:spMkLst>
            <pc:docMk/>
            <pc:sldMk cId="1143881439" sldId="270"/>
            <ac:spMk id="3" creationId="{7017CE0E-B144-470A-8A0B-FCB274B456BD}"/>
          </ac:spMkLst>
        </pc:spChg>
      </pc:sldChg>
      <pc:sldChg chg="modSp">
        <pc:chgData name="Katie Gardner" userId="3e9cf9fc-2870-4d75-8f47-4c7adb872f6a" providerId="ADAL" clId="{ACAC7D3D-8F30-41F2-AADC-BE0D4878B56A}" dt="2026-09-11T10:35:49.010" v="182" actId="1076"/>
        <pc:sldMkLst>
          <pc:docMk/>
          <pc:sldMk cId="3619661412" sldId="283"/>
        </pc:sldMkLst>
        <pc:picChg chg="mod">
          <ac:chgData name="Katie Gardner" userId="3e9cf9fc-2870-4d75-8f47-4c7adb872f6a" providerId="ADAL" clId="{ACAC7D3D-8F30-41F2-AADC-BE0D4878B56A}" dt="2026-09-11T10:35:49.010" v="182" actId="1076"/>
          <ac:picMkLst>
            <pc:docMk/>
            <pc:sldMk cId="3619661412" sldId="283"/>
            <ac:picMk id="3074" creationId="{81FFAA79-B8F5-4C1F-A2EA-5D6CC83CAD9E}"/>
          </ac:picMkLst>
        </pc:picChg>
      </pc:sldChg>
      <pc:sldChg chg="setBg">
        <pc:chgData name="Katie Gardner" userId="3e9cf9fc-2870-4d75-8f47-4c7adb872f6a" providerId="ADAL" clId="{ACAC7D3D-8F30-41F2-AADC-BE0D4878B56A}" dt="2026-09-11T10:16:56.021" v="24"/>
        <pc:sldMkLst>
          <pc:docMk/>
          <pc:sldMk cId="193143965" sldId="298"/>
        </pc:sldMkLst>
      </pc:sldChg>
      <pc:sldChg chg="modSp">
        <pc:chgData name="Katie Gardner" userId="3e9cf9fc-2870-4d75-8f47-4c7adb872f6a" providerId="ADAL" clId="{ACAC7D3D-8F30-41F2-AADC-BE0D4878B56A}" dt="2026-09-17T11:52:07.081" v="215"/>
        <pc:sldMkLst>
          <pc:docMk/>
          <pc:sldMk cId="634365762" sldId="308"/>
        </pc:sldMkLst>
        <pc:spChg chg="mod">
          <ac:chgData name="Katie Gardner" userId="3e9cf9fc-2870-4d75-8f47-4c7adb872f6a" providerId="ADAL" clId="{ACAC7D3D-8F30-41F2-AADC-BE0D4878B56A}" dt="2026-09-17T11:52:07.081" v="215"/>
          <ac:spMkLst>
            <pc:docMk/>
            <pc:sldMk cId="634365762" sldId="308"/>
            <ac:spMk id="3" creationId="{BDBA9C4F-942C-1829-418F-5B58523D49E3}"/>
          </ac:spMkLst>
        </pc:spChg>
      </pc:sldChg>
      <pc:sldChg chg="modSp">
        <pc:chgData name="Katie Gardner" userId="3e9cf9fc-2870-4d75-8f47-4c7adb872f6a" providerId="ADAL" clId="{ACAC7D3D-8F30-41F2-AADC-BE0D4878B56A}" dt="2026-09-17T11:52:07.081" v="215"/>
        <pc:sldMkLst>
          <pc:docMk/>
          <pc:sldMk cId="2866938739" sldId="309"/>
        </pc:sldMkLst>
        <pc:spChg chg="mod">
          <ac:chgData name="Katie Gardner" userId="3e9cf9fc-2870-4d75-8f47-4c7adb872f6a" providerId="ADAL" clId="{ACAC7D3D-8F30-41F2-AADC-BE0D4878B56A}" dt="2026-09-17T11:52:07.081" v="215"/>
          <ac:spMkLst>
            <pc:docMk/>
            <pc:sldMk cId="2866938739" sldId="309"/>
            <ac:spMk id="3" creationId="{740ABAFF-2E97-0F23-CAC9-C6B3DFF43BA6}"/>
          </ac:spMkLst>
        </pc:spChg>
      </pc:sldChg>
      <pc:sldChg chg="modSp">
        <pc:chgData name="Katie Gardner" userId="3e9cf9fc-2870-4d75-8f47-4c7adb872f6a" providerId="ADAL" clId="{ACAC7D3D-8F30-41F2-AADC-BE0D4878B56A}" dt="2026-09-17T11:52:07.081" v="215"/>
        <pc:sldMkLst>
          <pc:docMk/>
          <pc:sldMk cId="2370625523" sldId="310"/>
        </pc:sldMkLst>
        <pc:spChg chg="mod">
          <ac:chgData name="Katie Gardner" userId="3e9cf9fc-2870-4d75-8f47-4c7adb872f6a" providerId="ADAL" clId="{ACAC7D3D-8F30-41F2-AADC-BE0D4878B56A}" dt="2026-09-17T11:52:07.081" v="215"/>
          <ac:spMkLst>
            <pc:docMk/>
            <pc:sldMk cId="2370625523" sldId="310"/>
            <ac:spMk id="3" creationId="{243FF88C-84E8-F57B-D9DB-5D783AB2065D}"/>
          </ac:spMkLst>
        </pc:spChg>
      </pc:sldChg>
      <pc:sldChg chg="modSp mod">
        <pc:chgData name="Katie Gardner" userId="3e9cf9fc-2870-4d75-8f47-4c7adb872f6a" providerId="ADAL" clId="{ACAC7D3D-8F30-41F2-AADC-BE0D4878B56A}" dt="2026-09-11T10:15:57.718" v="21" actId="20577"/>
        <pc:sldMkLst>
          <pc:docMk/>
          <pc:sldMk cId="3990158317" sldId="313"/>
        </pc:sldMkLst>
        <pc:spChg chg="mod">
          <ac:chgData name="Katie Gardner" userId="3e9cf9fc-2870-4d75-8f47-4c7adb872f6a" providerId="ADAL" clId="{ACAC7D3D-8F30-41F2-AADC-BE0D4878B56A}" dt="2026-09-11T10:15:57.718" v="21" actId="20577"/>
          <ac:spMkLst>
            <pc:docMk/>
            <pc:sldMk cId="3990158317" sldId="313"/>
            <ac:spMk id="3" creationId="{D7393F29-4233-6AED-165D-B9855016488D}"/>
          </ac:spMkLst>
        </pc:spChg>
      </pc:sldChg>
      <pc:sldChg chg="modSp">
        <pc:chgData name="Katie Gardner" userId="3e9cf9fc-2870-4d75-8f47-4c7adb872f6a" providerId="ADAL" clId="{ACAC7D3D-8F30-41F2-AADC-BE0D4878B56A}" dt="2026-09-17T11:52:07.081" v="215"/>
        <pc:sldMkLst>
          <pc:docMk/>
          <pc:sldMk cId="2025756401" sldId="319"/>
        </pc:sldMkLst>
        <pc:spChg chg="mod">
          <ac:chgData name="Katie Gardner" userId="3e9cf9fc-2870-4d75-8f47-4c7adb872f6a" providerId="ADAL" clId="{ACAC7D3D-8F30-41F2-AADC-BE0D4878B56A}" dt="2026-09-17T11:52:07.081" v="215"/>
          <ac:spMkLst>
            <pc:docMk/>
            <pc:sldMk cId="2025756401" sldId="319"/>
            <ac:spMk id="3" creationId="{589412F7-0A32-D8EF-50F8-E6FAE7CA2993}"/>
          </ac:spMkLst>
        </pc:spChg>
      </pc:sldChg>
      <pc:sldChg chg="modSp">
        <pc:chgData name="Katie Gardner" userId="3e9cf9fc-2870-4d75-8f47-4c7adb872f6a" providerId="ADAL" clId="{ACAC7D3D-8F30-41F2-AADC-BE0D4878B56A}" dt="2026-09-17T11:52:07.081" v="215"/>
        <pc:sldMkLst>
          <pc:docMk/>
          <pc:sldMk cId="602939972" sldId="320"/>
        </pc:sldMkLst>
        <pc:spChg chg="mod">
          <ac:chgData name="Katie Gardner" userId="3e9cf9fc-2870-4d75-8f47-4c7adb872f6a" providerId="ADAL" clId="{ACAC7D3D-8F30-41F2-AADC-BE0D4878B56A}" dt="2026-09-17T11:52:07.081" v="215"/>
          <ac:spMkLst>
            <pc:docMk/>
            <pc:sldMk cId="602939972" sldId="320"/>
            <ac:spMk id="3" creationId="{DCDD2727-F956-7A36-18A2-6195717DBA24}"/>
          </ac:spMkLst>
        </pc:spChg>
      </pc:sldChg>
      <pc:sldChg chg="modSp">
        <pc:chgData name="Katie Gardner" userId="3e9cf9fc-2870-4d75-8f47-4c7adb872f6a" providerId="ADAL" clId="{ACAC7D3D-8F30-41F2-AADC-BE0D4878B56A}" dt="2026-09-17T11:52:07.081" v="215"/>
        <pc:sldMkLst>
          <pc:docMk/>
          <pc:sldMk cId="3778028553" sldId="323"/>
        </pc:sldMkLst>
        <pc:spChg chg="mod">
          <ac:chgData name="Katie Gardner" userId="3e9cf9fc-2870-4d75-8f47-4c7adb872f6a" providerId="ADAL" clId="{ACAC7D3D-8F30-41F2-AADC-BE0D4878B56A}" dt="2026-09-17T11:52:07.081" v="215"/>
          <ac:spMkLst>
            <pc:docMk/>
            <pc:sldMk cId="3778028553" sldId="323"/>
            <ac:spMk id="3" creationId="{C686C4A1-3944-0720-9E64-AE1CAAFAF765}"/>
          </ac:spMkLst>
        </pc:spChg>
      </pc:sldChg>
      <pc:sldChg chg="modAnim">
        <pc:chgData name="Katie Gardner" userId="3e9cf9fc-2870-4d75-8f47-4c7adb872f6a" providerId="ADAL" clId="{ACAC7D3D-8F30-41F2-AADC-BE0D4878B56A}" dt="2026-09-11T10:18:22.355" v="25"/>
        <pc:sldMkLst>
          <pc:docMk/>
          <pc:sldMk cId="1732524283" sldId="324"/>
        </pc:sldMkLst>
      </pc:sldChg>
      <pc:sldChg chg="modAnim">
        <pc:chgData name="Katie Gardner" userId="3e9cf9fc-2870-4d75-8f47-4c7adb872f6a" providerId="ADAL" clId="{ACAC7D3D-8F30-41F2-AADC-BE0D4878B56A}" dt="2026-09-11T10:18:34.433" v="26"/>
        <pc:sldMkLst>
          <pc:docMk/>
          <pc:sldMk cId="4085409513" sldId="325"/>
        </pc:sldMkLst>
      </pc:sldChg>
      <pc:sldChg chg="modAnim">
        <pc:chgData name="Katie Gardner" userId="3e9cf9fc-2870-4d75-8f47-4c7adb872f6a" providerId="ADAL" clId="{ACAC7D3D-8F30-41F2-AADC-BE0D4878B56A}" dt="2026-09-11T10:18:37.789" v="27"/>
        <pc:sldMkLst>
          <pc:docMk/>
          <pc:sldMk cId="2445025305" sldId="328"/>
        </pc:sldMkLst>
      </pc:sldChg>
      <pc:sldChg chg="modSp mod">
        <pc:chgData name="Katie Gardner" userId="3e9cf9fc-2870-4d75-8f47-4c7adb872f6a" providerId="ADAL" clId="{ACAC7D3D-8F30-41F2-AADC-BE0D4878B56A}" dt="2026-09-11T10:39:18.346" v="212" actId="20577"/>
        <pc:sldMkLst>
          <pc:docMk/>
          <pc:sldMk cId="315787422" sldId="346"/>
        </pc:sldMkLst>
        <pc:spChg chg="mod">
          <ac:chgData name="Katie Gardner" userId="3e9cf9fc-2870-4d75-8f47-4c7adb872f6a" providerId="ADAL" clId="{ACAC7D3D-8F30-41F2-AADC-BE0D4878B56A}" dt="2026-09-11T10:39:18.346" v="212" actId="20577"/>
          <ac:spMkLst>
            <pc:docMk/>
            <pc:sldMk cId="315787422" sldId="346"/>
            <ac:spMk id="3" creationId="{C78A789C-3670-35D2-DF00-EC535C1DCC4C}"/>
          </ac:spMkLst>
        </pc:spChg>
      </pc:sldChg>
      <pc:sldChg chg="addSp delSp modSp mod setBg chgLayout">
        <pc:chgData name="Katie Gardner" userId="3e9cf9fc-2870-4d75-8f47-4c7adb872f6a" providerId="ADAL" clId="{ACAC7D3D-8F30-41F2-AADC-BE0D4878B56A}" dt="2026-09-11T10:32:47.473" v="173" actId="1076"/>
        <pc:sldMkLst>
          <pc:docMk/>
          <pc:sldMk cId="2452923862" sldId="697"/>
        </pc:sldMkLst>
        <pc:spChg chg="add del mod">
          <ac:chgData name="Katie Gardner" userId="3e9cf9fc-2870-4d75-8f47-4c7adb872f6a" providerId="ADAL" clId="{ACAC7D3D-8F30-41F2-AADC-BE0D4878B56A}" dt="2026-09-11T10:28:29.385" v="171" actId="1076"/>
          <ac:spMkLst>
            <pc:docMk/>
            <pc:sldMk cId="2452923862" sldId="697"/>
            <ac:spMk id="3" creationId="{894BC590-8E3F-97EA-67D4-3E1287E02130}"/>
          </ac:spMkLst>
        </pc:spChg>
        <pc:picChg chg="add mod">
          <ac:chgData name="Katie Gardner" userId="3e9cf9fc-2870-4d75-8f47-4c7adb872f6a" providerId="ADAL" clId="{ACAC7D3D-8F30-41F2-AADC-BE0D4878B56A}" dt="2026-09-11T10:32:47.473" v="173" actId="1076"/>
          <ac:picMkLst>
            <pc:docMk/>
            <pc:sldMk cId="2452923862" sldId="697"/>
            <ac:picMk id="4" creationId="{D3957304-8462-FE82-E87D-3D9FC672282D}"/>
          </ac:picMkLst>
        </pc:picChg>
      </pc:sldChg>
      <pc:sldChg chg="modSp mod">
        <pc:chgData name="Katie Gardner" userId="3e9cf9fc-2870-4d75-8f47-4c7adb872f6a" providerId="ADAL" clId="{ACAC7D3D-8F30-41F2-AADC-BE0D4878B56A}" dt="2026-09-11T10:13:33.173" v="20" actId="20577"/>
        <pc:sldMkLst>
          <pc:docMk/>
          <pc:sldMk cId="1085412456" sldId="702"/>
        </pc:sldMkLst>
        <pc:spChg chg="mod">
          <ac:chgData name="Katie Gardner" userId="3e9cf9fc-2870-4d75-8f47-4c7adb872f6a" providerId="ADAL" clId="{ACAC7D3D-8F30-41F2-AADC-BE0D4878B56A}" dt="2026-09-11T10:13:33.173" v="20" actId="20577"/>
          <ac:spMkLst>
            <pc:docMk/>
            <pc:sldMk cId="1085412456" sldId="702"/>
            <ac:spMk id="3" creationId="{F9E7E764-4CE6-C6EC-2D05-4EFAFBF28F95}"/>
          </ac:spMkLst>
        </pc:spChg>
      </pc:sldChg>
      <pc:sldChg chg="modSp mod">
        <pc:chgData name="Katie Gardner" userId="3e9cf9fc-2870-4d75-8f47-4c7adb872f6a" providerId="ADAL" clId="{ACAC7D3D-8F30-41F2-AADC-BE0D4878B56A}" dt="2026-09-17T11:51:26.132" v="214" actId="313"/>
        <pc:sldMkLst>
          <pc:docMk/>
          <pc:sldMk cId="139121485" sldId="719"/>
        </pc:sldMkLst>
        <pc:spChg chg="mod">
          <ac:chgData name="Katie Gardner" userId="3e9cf9fc-2870-4d75-8f47-4c7adb872f6a" providerId="ADAL" clId="{ACAC7D3D-8F30-41F2-AADC-BE0D4878B56A}" dt="2026-09-17T11:51:26.132" v="214" actId="313"/>
          <ac:spMkLst>
            <pc:docMk/>
            <pc:sldMk cId="139121485" sldId="719"/>
            <ac:spMk id="3" creationId="{FCB98455-D16B-19BE-C17B-F75B72AC1E3B}"/>
          </ac:spMkLst>
        </pc:spChg>
      </pc:sldChg>
      <pc:sldChg chg="addSp delSp modSp new mod">
        <pc:chgData name="Katie Gardner" userId="3e9cf9fc-2870-4d75-8f47-4c7adb872f6a" providerId="ADAL" clId="{ACAC7D3D-8F30-41F2-AADC-BE0D4878B56A}" dt="2026-09-11T10:38:55.395" v="209" actId="478"/>
        <pc:sldMkLst>
          <pc:docMk/>
          <pc:sldMk cId="495678255" sldId="728"/>
        </pc:sldMkLst>
        <pc:spChg chg="mod">
          <ac:chgData name="Katie Gardner" userId="3e9cf9fc-2870-4d75-8f47-4c7adb872f6a" providerId="ADAL" clId="{ACAC7D3D-8F30-41F2-AADC-BE0D4878B56A}" dt="2026-09-11T10:38:44.530" v="206" actId="20577"/>
          <ac:spMkLst>
            <pc:docMk/>
            <pc:sldMk cId="495678255" sldId="728"/>
            <ac:spMk id="2" creationId="{1AB6DDD6-191B-124E-FA06-CF483A2AC258}"/>
          </ac:spMkLst>
        </pc:spChg>
        <pc:spChg chg="mod">
          <ac:chgData name="Katie Gardner" userId="3e9cf9fc-2870-4d75-8f47-4c7adb872f6a" providerId="ADAL" clId="{ACAC7D3D-8F30-41F2-AADC-BE0D4878B56A}" dt="2026-09-11T10:38:51.326" v="208"/>
          <ac:spMkLst>
            <pc:docMk/>
            <pc:sldMk cId="495678255" sldId="728"/>
            <ac:spMk id="3" creationId="{83E37C88-ECCF-8F3A-8882-2A9F429A866F}"/>
          </ac:spMkLst>
        </pc:spChg>
      </pc:sldChg>
      <pc:sldMasterChg chg="setBg modSldLayout">
        <pc:chgData name="Katie Gardner" userId="3e9cf9fc-2870-4d75-8f47-4c7adb872f6a" providerId="ADAL" clId="{ACAC7D3D-8F30-41F2-AADC-BE0D4878B56A}" dt="2026-09-11T10:16:56.021" v="24"/>
        <pc:sldMasterMkLst>
          <pc:docMk/>
          <pc:sldMasterMk cId="354603096" sldId="2147483660"/>
        </pc:sldMasterMkLst>
        <pc:sldLayoutChg chg="setBg">
          <pc:chgData name="Katie Gardner" userId="3e9cf9fc-2870-4d75-8f47-4c7adb872f6a" providerId="ADAL" clId="{ACAC7D3D-8F30-41F2-AADC-BE0D4878B56A}" dt="2026-09-11T10:16:56.021" v="24"/>
          <pc:sldLayoutMkLst>
            <pc:docMk/>
            <pc:sldMasterMk cId="354603096" sldId="2147483660"/>
            <pc:sldLayoutMk cId="2623437509" sldId="2147483661"/>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2540465968" sldId="2147483662"/>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762783540" sldId="2147483663"/>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588359594" sldId="2147483664"/>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1963925727" sldId="2147483665"/>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4268543396" sldId="2147483666"/>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133393754" sldId="2147483667"/>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3771184421" sldId="2147483668"/>
          </pc:sldLayoutMkLst>
        </pc:sldLayoutChg>
        <pc:sldLayoutChg chg="setBg">
          <pc:chgData name="Katie Gardner" userId="3e9cf9fc-2870-4d75-8f47-4c7adb872f6a" providerId="ADAL" clId="{ACAC7D3D-8F30-41F2-AADC-BE0D4878B56A}" dt="2026-09-11T10:16:56.021" v="24"/>
          <pc:sldLayoutMkLst>
            <pc:docMk/>
            <pc:sldMasterMk cId="354603096" sldId="2147483660"/>
            <pc:sldLayoutMk cId="1201613766" sldId="2147483669"/>
          </pc:sldLayoutMkLst>
        </pc:sldLayoutChg>
      </pc:sldMasterChg>
    </pc:docChg>
  </pc:docChgLst>
  <pc:docChgLst>
    <pc:chgData name="Katie Gardner" userId="S::k.gardner@uwtsd.ac.uk::3e9cf9fc-2870-4d75-8f47-4c7adb872f6a" providerId="AD" clId="Web-{00000000-0000-0000-0000-000000000000}"/>
    <pc:docChg chg="modSld">
      <pc:chgData name="Katie Gardner" userId="S::k.gardner@uwtsd.ac.uk::3e9cf9fc-2870-4d75-8f47-4c7adb872f6a" providerId="AD" clId="Web-{00000000-0000-0000-0000-000000000000}" dt="2026-09-17T07:51:48.006" v="2" actId="20577"/>
      <pc:docMkLst>
        <pc:docMk/>
      </pc:docMkLst>
      <pc:sldChg chg="modSp">
        <pc:chgData name="Katie Gardner" userId="S::k.gardner@uwtsd.ac.uk::3e9cf9fc-2870-4d75-8f47-4c7adb872f6a" providerId="AD" clId="Web-{00000000-0000-0000-0000-000000000000}" dt="2026-09-17T07:51:48.006" v="2" actId="20577"/>
        <pc:sldMkLst>
          <pc:docMk/>
          <pc:sldMk cId="193143965" sldId="298"/>
        </pc:sldMkLst>
        <pc:spChg chg="mod">
          <ac:chgData name="Katie Gardner" userId="S::k.gardner@uwtsd.ac.uk::3e9cf9fc-2870-4d75-8f47-4c7adb872f6a" providerId="AD" clId="Web-{00000000-0000-0000-0000-000000000000}" dt="2026-09-17T07:51:48.006" v="2" actId="20577"/>
          <ac:spMkLst>
            <pc:docMk/>
            <pc:sldMk cId="193143965" sldId="298"/>
            <ac:spMk id="3" creationId="{255E1F2F-E259-4EA8-9FFD-3A10AF54185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9/17/2026</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9/17/2026</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9/17/2026</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9/17/2026</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9/17/2026</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9/17/2026</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9/17/2026</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9/17/2026</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9/17/2026</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9/17/2026</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Arial" panose="020B0604020202020204" pitchFamily="34" charset="0"/>
        <a:buChar char="•"/>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24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2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2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2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uwtsd.ac.uk/about/governance-and-management/strategies-and-policie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prevent-duty-guida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live.uniticms.com/uwtsd/register/?form=welfar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fis.carmarthenshire.gov.wales/local-services/right-help-right-time/#protective"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uwtsd.ac.uk/study/experience-and-facilities/student-support-and-wellbeing/reporting-university"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acehubwales.com/" TargetMode="External"/><Relationship Id="rId2" Type="http://schemas.openxmlformats.org/officeDocument/2006/relationships/hyperlink" Target="https://www.youtube.com/watch?v=W-8jTTIsJ7Q" TargetMode="External"/><Relationship Id="rId1" Type="http://schemas.openxmlformats.org/officeDocument/2006/relationships/slideLayout" Target="../slideLayouts/slideLayout2.xml"/><Relationship Id="rId5" Type="http://schemas.openxmlformats.org/officeDocument/2006/relationships/hyperlink" Target="https://phw.nhs.wales/topics/adverse-childhood-experiences/" TargetMode="External"/><Relationship Id="rId4" Type="http://schemas.openxmlformats.org/officeDocument/2006/relationships/hyperlink" Target="https://www.violencepreventionwales.co.uk/research-evidence/adverse-childhood-experiences-aces"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hyperlink" Target="https://phw.nhs.wales/files/aces/infographic-aces-and-their-impact-on-health-harming-behaviours-in-the-welsh-adult-population/"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phw.nhs.wales/files/aces/infographic-aces-and-their-impact-on-health-harming-behaviours-in-the-welsh-adult-population/"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s://www.nationalchildrensalliance.org/media-room/national-statistics-on-child-abuse/#:~:text=Most%20child%20victims%20are%20abused%20by%20a%20parent.&amp;text=In%20substantiated%20child%20abuse%20cases,a%20parent%20or%20legal%20guardian."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about/strategies-and-policies/" TargetMode="External"/><Relationship Id="rId1" Type="http://schemas.openxmlformats.org/officeDocument/2006/relationships/slideLayout" Target="../slideLayouts/slideLayout2.xml"/><Relationship Id="rId4" Type="http://schemas.openxmlformats.org/officeDocument/2006/relationships/hyperlink" Target="https://www.uwtsd.ac.uk/experience-facilities/student-support-wellbeing/wellbeing-support/safeguarding" TargetMode="Externa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9289" y="-156100"/>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fontScale="90000"/>
          </a:bodyPr>
          <a:lstStyle/>
          <a:p>
            <a:r>
              <a:rPr lang="en-US" sz="3600">
                <a:solidFill>
                  <a:schemeClr val="tx1"/>
                </a:solidFill>
              </a:rPr>
              <a:t>Professionalism in PCET and Introduction to Safeguarding</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dirty="0"/>
              <a:t>Katie Gardner</a:t>
            </a:r>
            <a:endParaRPr lang="en-US"/>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Lightning Bolt 4" descr="-">
            <a:extLst>
              <a:ext uri="{FF2B5EF4-FFF2-40B4-BE49-F238E27FC236}">
                <a16:creationId xmlns:a16="http://schemas.microsoft.com/office/drawing/2014/main" id="{1C698307-7F06-3B9E-7BFF-45A5575E28BD}"/>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ightning Bolt 5" descr="-">
            <a:extLst>
              <a:ext uri="{FF2B5EF4-FFF2-40B4-BE49-F238E27FC236}">
                <a16:creationId xmlns:a16="http://schemas.microsoft.com/office/drawing/2014/main" id="{34918E43-288B-E13C-196B-4ABC154A2133}"/>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20D47-4784-9158-8819-1281A0B8333E}"/>
              </a:ext>
            </a:extLst>
          </p:cNvPr>
          <p:cNvSpPr>
            <a:spLocks noGrp="1"/>
          </p:cNvSpPr>
          <p:nvPr>
            <p:ph type="title"/>
          </p:nvPr>
        </p:nvSpPr>
        <p:spPr>
          <a:xfrm>
            <a:off x="1097280" y="286603"/>
            <a:ext cx="10058400" cy="1450757"/>
          </a:xfrm>
        </p:spPr>
        <p:txBody>
          <a:bodyPr/>
          <a:lstStyle/>
          <a:p>
            <a:r>
              <a:rPr lang="en-GB"/>
              <a:t>Aim</a:t>
            </a:r>
          </a:p>
        </p:txBody>
      </p:sp>
      <p:sp>
        <p:nvSpPr>
          <p:cNvPr id="3" name="Content Placeholder 2">
            <a:extLst>
              <a:ext uri="{FF2B5EF4-FFF2-40B4-BE49-F238E27FC236}">
                <a16:creationId xmlns:a16="http://schemas.microsoft.com/office/drawing/2014/main" id="{1B591C18-79A3-2359-BF1C-DA1E966D86A4}"/>
              </a:ext>
            </a:extLst>
          </p:cNvPr>
          <p:cNvSpPr>
            <a:spLocks noGrp="1"/>
          </p:cNvSpPr>
          <p:nvPr>
            <p:ph idx="1"/>
          </p:nvPr>
        </p:nvSpPr>
        <p:spPr>
          <a:xfrm>
            <a:off x="1097280" y="2108201"/>
            <a:ext cx="10058400" cy="3760891"/>
          </a:xfrm>
        </p:spPr>
        <p:txBody>
          <a:bodyPr/>
          <a:lstStyle/>
          <a:p>
            <a:r>
              <a:rPr lang="en-GB"/>
              <a:t>To consider what a professional is in PCET education</a:t>
            </a:r>
          </a:p>
          <a:p>
            <a:r>
              <a:rPr lang="en-GB"/>
              <a:t>Outline how we, as PCET educators, can demonstrate professionalism</a:t>
            </a:r>
          </a:p>
          <a:p>
            <a:r>
              <a:rPr lang="en-GB"/>
              <a:t>Explore the concept of safeguarding in post-16 education</a:t>
            </a:r>
          </a:p>
          <a:p>
            <a:r>
              <a:rPr lang="en-GB"/>
              <a:t>Discuss safeguarding responses to specific situations</a:t>
            </a:r>
          </a:p>
          <a:p>
            <a:r>
              <a:rPr lang="en-GB"/>
              <a:t>Explore Aces and the impact on adult learners</a:t>
            </a:r>
          </a:p>
          <a:p>
            <a:endParaRPr lang="en-GB"/>
          </a:p>
        </p:txBody>
      </p:sp>
    </p:spTree>
    <p:extLst>
      <p:ext uri="{BB962C8B-B14F-4D97-AF65-F5344CB8AC3E}">
        <p14:creationId xmlns:p14="http://schemas.microsoft.com/office/powerpoint/2010/main" val="1072745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A8FA-02C5-A2FD-156E-64DD1F283479}"/>
              </a:ext>
            </a:extLst>
          </p:cNvPr>
          <p:cNvSpPr>
            <a:spLocks noGrp="1"/>
          </p:cNvSpPr>
          <p:nvPr>
            <p:ph type="title"/>
          </p:nvPr>
        </p:nvSpPr>
        <p:spPr>
          <a:xfrm>
            <a:off x="1097280" y="286603"/>
            <a:ext cx="10058400" cy="1450757"/>
          </a:xfrm>
        </p:spPr>
        <p:txBody>
          <a:bodyPr/>
          <a:lstStyle/>
          <a:p>
            <a:r>
              <a:rPr lang="en-GB"/>
              <a:t>What is professionalism?</a:t>
            </a:r>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7280" y="2108201"/>
            <a:ext cx="10058400" cy="3760891"/>
          </a:xfrm>
        </p:spPr>
        <p:txBody>
          <a:bodyPr/>
          <a:lstStyle/>
          <a:p>
            <a:r>
              <a:rPr lang="en-GB" dirty="0"/>
              <a:t>In groups define professionalism.</a:t>
            </a:r>
          </a:p>
          <a:p>
            <a:endParaRPr lang="en-GB" dirty="0"/>
          </a:p>
          <a:p>
            <a:r>
              <a:rPr lang="en-GB" dirty="0"/>
              <a:t>Share with the room</a:t>
            </a:r>
          </a:p>
          <a:p>
            <a:endParaRPr lang="en-GB" dirty="0"/>
          </a:p>
        </p:txBody>
      </p:sp>
    </p:spTree>
    <p:extLst>
      <p:ext uri="{BB962C8B-B14F-4D97-AF65-F5344CB8AC3E}">
        <p14:creationId xmlns:p14="http://schemas.microsoft.com/office/powerpoint/2010/main" val="1085412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A8FA-02C5-A2FD-156E-64DD1F283479}"/>
              </a:ext>
            </a:extLst>
          </p:cNvPr>
          <p:cNvSpPr>
            <a:spLocks noGrp="1"/>
          </p:cNvSpPr>
          <p:nvPr>
            <p:ph type="title"/>
          </p:nvPr>
        </p:nvSpPr>
        <p:spPr>
          <a:xfrm>
            <a:off x="1097280" y="286603"/>
            <a:ext cx="10058400" cy="1450757"/>
          </a:xfrm>
        </p:spPr>
        <p:txBody>
          <a:bodyPr/>
          <a:lstStyle/>
          <a:p>
            <a:r>
              <a:rPr lang="en-GB" dirty="0"/>
              <a:t>Some writer's views…</a:t>
            </a:r>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6963" y="2108199"/>
            <a:ext cx="10058400" cy="4099169"/>
          </a:xfrm>
        </p:spPr>
        <p:txBody>
          <a:bodyPr>
            <a:normAutofit lnSpcReduction="10000"/>
          </a:bodyPr>
          <a:lstStyle/>
          <a:p>
            <a:r>
              <a:rPr lang="en-GB"/>
              <a:t>Avis, Fisher and Thompson (2010) - ‘Professionals are thought to possess particular skills and expert knowledge, acquired through training which should be used for the benefit of society’ p. 40.</a:t>
            </a:r>
          </a:p>
          <a:p>
            <a:r>
              <a:rPr lang="en-GB"/>
              <a:t>Those occupations which can define their relationships with clients (Johnson 1972)</a:t>
            </a:r>
          </a:p>
          <a:p>
            <a:r>
              <a:rPr lang="en-GB"/>
              <a:t>The ability of an occupation to attain autonomy within society (Avis, Fisher and Thompson, 2010) </a:t>
            </a:r>
          </a:p>
          <a:p>
            <a:r>
              <a:rPr lang="en-GB"/>
              <a:t>An idea based in employment that infers subject expertise (Armitage et al, 2012)</a:t>
            </a:r>
          </a:p>
          <a:p>
            <a:endParaRPr lang="en-GB"/>
          </a:p>
          <a:p>
            <a:endParaRPr lang="en-GB"/>
          </a:p>
          <a:p>
            <a:endParaRPr lang="en-GB"/>
          </a:p>
        </p:txBody>
      </p:sp>
    </p:spTree>
    <p:extLst>
      <p:ext uri="{BB962C8B-B14F-4D97-AF65-F5344CB8AC3E}">
        <p14:creationId xmlns:p14="http://schemas.microsoft.com/office/powerpoint/2010/main" val="2103095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B50E79-E757-5399-74B5-0F5BB9BCEF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7280" y="2108201"/>
            <a:ext cx="10058400" cy="3760891"/>
          </a:xfrm>
        </p:spPr>
        <p:txBody>
          <a:bodyPr>
            <a:normAutofit/>
          </a:bodyPr>
          <a:lstStyle/>
          <a:p>
            <a:r>
              <a:rPr lang="en-GB"/>
              <a:t>Curzon and Thomas (2013) state that ‘professionalism within the FE sector… causes considerable debate’ (p. 424)</a:t>
            </a:r>
          </a:p>
          <a:p>
            <a:r>
              <a:rPr lang="en-GB"/>
              <a:t>Why do you think they say that?</a:t>
            </a:r>
          </a:p>
          <a:p>
            <a:r>
              <a:rPr lang="en-GB"/>
              <a:t>‘An individual's adherence to a set of standards, code of conduct or collection of qualities that characterise accepted practice within a particular area of activity’ (</a:t>
            </a:r>
            <a:r>
              <a:rPr lang="en-GB" err="1"/>
              <a:t>McGettrick</a:t>
            </a:r>
            <a:r>
              <a:rPr lang="en-GB"/>
              <a:t>, 2004 p. 4)</a:t>
            </a:r>
          </a:p>
          <a:p>
            <a:endParaRPr lang="en-GB"/>
          </a:p>
        </p:txBody>
      </p:sp>
    </p:spTree>
    <p:extLst>
      <p:ext uri="{BB962C8B-B14F-4D97-AF65-F5344CB8AC3E}">
        <p14:creationId xmlns:p14="http://schemas.microsoft.com/office/powerpoint/2010/main" val="84282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A8FA-02C5-A2FD-156E-64DD1F283479}"/>
              </a:ext>
            </a:extLst>
          </p:cNvPr>
          <p:cNvSpPr>
            <a:spLocks noGrp="1"/>
          </p:cNvSpPr>
          <p:nvPr>
            <p:ph type="title"/>
          </p:nvPr>
        </p:nvSpPr>
        <p:spPr>
          <a:xfrm>
            <a:off x="1097280" y="286603"/>
            <a:ext cx="10058400" cy="1450757"/>
          </a:xfrm>
        </p:spPr>
        <p:txBody>
          <a:bodyPr/>
          <a:lstStyle/>
          <a:p>
            <a:r>
              <a:rPr lang="en-GB"/>
              <a:t>So…</a:t>
            </a:r>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7280" y="2108201"/>
            <a:ext cx="10058400" cy="3760891"/>
          </a:xfrm>
        </p:spPr>
        <p:txBody>
          <a:bodyPr/>
          <a:lstStyle/>
          <a:p>
            <a:r>
              <a:rPr lang="en-GB" dirty="0"/>
              <a:t>What does a professional PCET teacher look like, sound, act? </a:t>
            </a:r>
          </a:p>
          <a:p>
            <a:endParaRPr lang="en-GB" dirty="0"/>
          </a:p>
          <a:p>
            <a:r>
              <a:rPr lang="en-GB" dirty="0"/>
              <a:t>However, is the answer different depending on the setting?</a:t>
            </a:r>
          </a:p>
          <a:p>
            <a:endParaRPr lang="en-GB" dirty="0"/>
          </a:p>
          <a:p>
            <a:endParaRPr lang="en-GB" dirty="0"/>
          </a:p>
        </p:txBody>
      </p:sp>
    </p:spTree>
    <p:extLst>
      <p:ext uri="{BB962C8B-B14F-4D97-AF65-F5344CB8AC3E}">
        <p14:creationId xmlns:p14="http://schemas.microsoft.com/office/powerpoint/2010/main" val="3860307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484023-6F80-BD57-10AA-05F21547ED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7280" y="2108201"/>
            <a:ext cx="10058400" cy="3760891"/>
          </a:xfrm>
        </p:spPr>
        <p:txBody>
          <a:bodyPr/>
          <a:lstStyle/>
          <a:p>
            <a:r>
              <a:rPr lang="en-GB"/>
              <a:t>Curzon and </a:t>
            </a:r>
            <a:r>
              <a:rPr lang="en-GB" err="1"/>
              <a:t>Tummons</a:t>
            </a:r>
            <a:r>
              <a:rPr lang="en-GB"/>
              <a:t> (2013) …‘teacher professionalism should be recognised in different ways, mindful of the different contexts in which FE teachers work… suggested that professionalism should be understood in terms of teacher autonomy, creativity, innovation and expertise in judgement making’ (p. 149)</a:t>
            </a:r>
          </a:p>
          <a:p>
            <a:endParaRPr lang="en-GB"/>
          </a:p>
          <a:p>
            <a:r>
              <a:rPr lang="en-GB"/>
              <a:t>The knowledge skills and practices needed in order for teachers to be effective educators </a:t>
            </a:r>
          </a:p>
        </p:txBody>
      </p:sp>
    </p:spTree>
    <p:extLst>
      <p:ext uri="{BB962C8B-B14F-4D97-AF65-F5344CB8AC3E}">
        <p14:creationId xmlns:p14="http://schemas.microsoft.com/office/powerpoint/2010/main" val="1828793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A8FA-02C5-A2FD-156E-64DD1F283479}"/>
              </a:ext>
            </a:extLst>
          </p:cNvPr>
          <p:cNvSpPr>
            <a:spLocks noGrp="1"/>
          </p:cNvSpPr>
          <p:nvPr>
            <p:ph type="title"/>
          </p:nvPr>
        </p:nvSpPr>
        <p:spPr>
          <a:xfrm>
            <a:off x="1097280" y="286603"/>
            <a:ext cx="10058400" cy="1450757"/>
          </a:xfrm>
        </p:spPr>
        <p:txBody>
          <a:bodyPr>
            <a:normAutofit/>
          </a:bodyPr>
          <a:lstStyle/>
          <a:p>
            <a:r>
              <a:rPr lang="en-GB"/>
              <a:t>Or…Is it a set of values? </a:t>
            </a:r>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sz="half" idx="1"/>
          </p:nvPr>
        </p:nvSpPr>
        <p:spPr>
          <a:xfrm>
            <a:off x="1097280" y="2120900"/>
            <a:ext cx="4639736" cy="3748193"/>
          </a:xfrm>
        </p:spPr>
        <p:txBody>
          <a:bodyPr>
            <a:noAutofit/>
          </a:bodyPr>
          <a:lstStyle/>
          <a:p>
            <a:r>
              <a:rPr lang="en-GB"/>
              <a:t>Trust</a:t>
            </a:r>
          </a:p>
          <a:p>
            <a:r>
              <a:rPr lang="en-GB"/>
              <a:t>Respect</a:t>
            </a:r>
          </a:p>
          <a:p>
            <a:r>
              <a:rPr lang="en-GB"/>
              <a:t>Integrity</a:t>
            </a:r>
          </a:p>
          <a:p>
            <a:r>
              <a:rPr lang="en-GB"/>
              <a:t>Honesty</a:t>
            </a:r>
          </a:p>
          <a:p>
            <a:r>
              <a:rPr lang="en-GB"/>
              <a:t>Fairness</a:t>
            </a:r>
          </a:p>
        </p:txBody>
      </p:sp>
      <p:sp>
        <p:nvSpPr>
          <p:cNvPr id="4" name="Content Placeholder 3">
            <a:extLst>
              <a:ext uri="{FF2B5EF4-FFF2-40B4-BE49-F238E27FC236}">
                <a16:creationId xmlns:a16="http://schemas.microsoft.com/office/drawing/2014/main" id="{66F30884-3E14-EE21-B532-E2F7DA71AAAD}"/>
              </a:ext>
            </a:extLst>
          </p:cNvPr>
          <p:cNvSpPr>
            <a:spLocks noGrp="1"/>
          </p:cNvSpPr>
          <p:nvPr>
            <p:ph sz="half" idx="2"/>
          </p:nvPr>
        </p:nvSpPr>
        <p:spPr>
          <a:xfrm>
            <a:off x="6515944" y="2120900"/>
            <a:ext cx="4639736" cy="3748194"/>
          </a:xfrm>
        </p:spPr>
        <p:txBody>
          <a:bodyPr>
            <a:normAutofit/>
          </a:bodyPr>
          <a:lstStyle/>
          <a:p>
            <a:r>
              <a:rPr lang="en-GB"/>
              <a:t>Tolerance</a:t>
            </a:r>
          </a:p>
          <a:p>
            <a:r>
              <a:rPr lang="en-GB"/>
              <a:t>Commitment</a:t>
            </a:r>
          </a:p>
          <a:p>
            <a:r>
              <a:rPr lang="en-GB"/>
              <a:t>Equality</a:t>
            </a:r>
          </a:p>
          <a:p>
            <a:r>
              <a:rPr lang="en-GB"/>
              <a:t>Service</a:t>
            </a:r>
          </a:p>
          <a:p>
            <a:endParaRPr lang="en-GB"/>
          </a:p>
        </p:txBody>
      </p:sp>
      <p:sp>
        <p:nvSpPr>
          <p:cNvPr id="8" name="TextBox 7">
            <a:extLst>
              <a:ext uri="{FF2B5EF4-FFF2-40B4-BE49-F238E27FC236}">
                <a16:creationId xmlns:a16="http://schemas.microsoft.com/office/drawing/2014/main" id="{9FE77492-AE7C-7ACC-5B91-F2976E55CF0A}"/>
              </a:ext>
            </a:extLst>
          </p:cNvPr>
          <p:cNvSpPr txBox="1"/>
          <p:nvPr/>
        </p:nvSpPr>
        <p:spPr>
          <a:xfrm>
            <a:off x="8534400" y="5699711"/>
            <a:ext cx="3657600" cy="338554"/>
          </a:xfrm>
          <a:prstGeom prst="rect">
            <a:avLst/>
          </a:prstGeom>
          <a:noFill/>
        </p:spPr>
        <p:txBody>
          <a:bodyPr wrap="square" rtlCol="0">
            <a:spAutoFit/>
          </a:bodyPr>
          <a:lstStyle/>
          <a:p>
            <a:pPr marL="384048" lvl="2" indent="0">
              <a:buNone/>
            </a:pPr>
            <a:r>
              <a:rPr lang="en-GB" sz="1600"/>
              <a:t>Keeley-Browne (2007 p. 17)</a:t>
            </a:r>
          </a:p>
        </p:txBody>
      </p:sp>
    </p:spTree>
    <p:extLst>
      <p:ext uri="{BB962C8B-B14F-4D97-AF65-F5344CB8AC3E}">
        <p14:creationId xmlns:p14="http://schemas.microsoft.com/office/powerpoint/2010/main" val="4101634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DD0E19-EA0C-BD78-FFB3-0942626AED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7280" y="2108201"/>
            <a:ext cx="10058400" cy="3760891"/>
          </a:xfrm>
        </p:spPr>
        <p:txBody>
          <a:bodyPr/>
          <a:lstStyle/>
          <a:p>
            <a:r>
              <a:rPr lang="en-GB"/>
              <a:t>Where do the professional standards come into this?</a:t>
            </a:r>
          </a:p>
          <a:p>
            <a:endParaRPr lang="en-GB"/>
          </a:p>
          <a:p>
            <a:r>
              <a:rPr lang="en-GB"/>
              <a:t>Principles to follow that ensure professional practice?</a:t>
            </a:r>
          </a:p>
          <a:p>
            <a:endParaRPr lang="en-GB"/>
          </a:p>
        </p:txBody>
      </p:sp>
    </p:spTree>
    <p:extLst>
      <p:ext uri="{BB962C8B-B14F-4D97-AF65-F5344CB8AC3E}">
        <p14:creationId xmlns:p14="http://schemas.microsoft.com/office/powerpoint/2010/main" val="4289114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E926A-4836-57F8-04B1-CD4394E29981}"/>
              </a:ext>
            </a:extLst>
          </p:cNvPr>
          <p:cNvSpPr>
            <a:spLocks noGrp="1"/>
          </p:cNvSpPr>
          <p:nvPr>
            <p:ph type="title"/>
          </p:nvPr>
        </p:nvSpPr>
        <p:spPr>
          <a:xfrm>
            <a:off x="1097280" y="286603"/>
            <a:ext cx="10058400" cy="1450757"/>
          </a:xfrm>
        </p:spPr>
        <p:txBody>
          <a:bodyPr/>
          <a:lstStyle/>
          <a:p>
            <a:r>
              <a:rPr lang="en-GB"/>
              <a:t>Things to consider – why?</a:t>
            </a:r>
          </a:p>
        </p:txBody>
      </p:sp>
      <p:sp>
        <p:nvSpPr>
          <p:cNvPr id="3" name="Content Placeholder 2">
            <a:extLst>
              <a:ext uri="{FF2B5EF4-FFF2-40B4-BE49-F238E27FC236}">
                <a16:creationId xmlns:a16="http://schemas.microsoft.com/office/drawing/2014/main" id="{91D7FC9B-6EC5-4332-6A36-A0002EB66C8C}"/>
              </a:ext>
            </a:extLst>
          </p:cNvPr>
          <p:cNvSpPr>
            <a:spLocks noGrp="1"/>
          </p:cNvSpPr>
          <p:nvPr>
            <p:ph sz="half" idx="1"/>
          </p:nvPr>
        </p:nvSpPr>
        <p:spPr>
          <a:xfrm>
            <a:off x="1096963" y="2120899"/>
            <a:ext cx="4640262" cy="4139223"/>
          </a:xfrm>
        </p:spPr>
        <p:txBody>
          <a:bodyPr>
            <a:normAutofit lnSpcReduction="10000"/>
          </a:bodyPr>
          <a:lstStyle/>
          <a:p>
            <a:r>
              <a:rPr lang="en-GB"/>
              <a:t>Timekeeping</a:t>
            </a:r>
          </a:p>
          <a:p>
            <a:r>
              <a:rPr lang="en-GB"/>
              <a:t>Curriculum knowledge</a:t>
            </a:r>
          </a:p>
          <a:p>
            <a:r>
              <a:rPr lang="en-GB"/>
              <a:t>Integrity </a:t>
            </a:r>
          </a:p>
          <a:p>
            <a:r>
              <a:rPr lang="en-GB"/>
              <a:t>Authenticity</a:t>
            </a:r>
          </a:p>
          <a:p>
            <a:r>
              <a:rPr lang="en-GB"/>
              <a:t>Continual professional development</a:t>
            </a:r>
          </a:p>
          <a:p>
            <a:r>
              <a:rPr lang="en-GB"/>
              <a:t>Social network sites</a:t>
            </a:r>
          </a:p>
          <a:p>
            <a:r>
              <a:rPr lang="en-GB"/>
              <a:t>Safeguarding responsibilities</a:t>
            </a:r>
          </a:p>
          <a:p>
            <a:endParaRPr lang="en-GB"/>
          </a:p>
        </p:txBody>
      </p:sp>
      <p:sp>
        <p:nvSpPr>
          <p:cNvPr id="4" name="Content Placeholder 3">
            <a:extLst>
              <a:ext uri="{FF2B5EF4-FFF2-40B4-BE49-F238E27FC236}">
                <a16:creationId xmlns:a16="http://schemas.microsoft.com/office/drawing/2014/main" id="{BE38E0DB-B467-C420-1138-03D5F7989B61}"/>
              </a:ext>
            </a:extLst>
          </p:cNvPr>
          <p:cNvSpPr>
            <a:spLocks noGrp="1"/>
          </p:cNvSpPr>
          <p:nvPr>
            <p:ph sz="half" idx="2"/>
          </p:nvPr>
        </p:nvSpPr>
        <p:spPr>
          <a:xfrm>
            <a:off x="6515944" y="2120900"/>
            <a:ext cx="4639736" cy="3748194"/>
          </a:xfrm>
        </p:spPr>
        <p:txBody>
          <a:bodyPr>
            <a:normAutofit lnSpcReduction="10000"/>
          </a:bodyPr>
          <a:lstStyle/>
          <a:p>
            <a:r>
              <a:rPr lang="en-GB"/>
              <a:t>Delivering to appropriate level</a:t>
            </a:r>
          </a:p>
          <a:p>
            <a:r>
              <a:rPr lang="en-GB"/>
              <a:t>Collaborating with others</a:t>
            </a:r>
          </a:p>
          <a:p>
            <a:r>
              <a:rPr lang="en-GB"/>
              <a:t>Mentoring </a:t>
            </a:r>
          </a:p>
          <a:p>
            <a:r>
              <a:rPr lang="en-GB"/>
              <a:t>Coaching </a:t>
            </a:r>
          </a:p>
          <a:p>
            <a:r>
              <a:rPr lang="en-GB"/>
              <a:t>Pedogeological knowledge</a:t>
            </a:r>
          </a:p>
          <a:p>
            <a:r>
              <a:rPr lang="en-GB"/>
              <a:t>Maintaining subject knowledge</a:t>
            </a:r>
          </a:p>
          <a:p>
            <a:r>
              <a:rPr lang="en-GB"/>
              <a:t>Dress code</a:t>
            </a:r>
          </a:p>
        </p:txBody>
      </p:sp>
    </p:spTree>
    <p:extLst>
      <p:ext uri="{BB962C8B-B14F-4D97-AF65-F5344CB8AC3E}">
        <p14:creationId xmlns:p14="http://schemas.microsoft.com/office/powerpoint/2010/main" val="180494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DA8FA-02C5-A2FD-156E-64DD1F283479}"/>
              </a:ext>
            </a:extLst>
          </p:cNvPr>
          <p:cNvSpPr>
            <a:spLocks noGrp="1"/>
          </p:cNvSpPr>
          <p:nvPr>
            <p:ph type="title"/>
          </p:nvPr>
        </p:nvSpPr>
        <p:spPr>
          <a:xfrm>
            <a:off x="1097280" y="286603"/>
            <a:ext cx="10058400" cy="1450757"/>
          </a:xfrm>
        </p:spPr>
        <p:txBody>
          <a:bodyPr/>
          <a:lstStyle/>
          <a:p>
            <a:r>
              <a:rPr lang="en-GB"/>
              <a:t>Being held to account…</a:t>
            </a:r>
          </a:p>
        </p:txBody>
      </p:sp>
      <p:sp>
        <p:nvSpPr>
          <p:cNvPr id="3" name="Content Placeholder 2">
            <a:extLst>
              <a:ext uri="{FF2B5EF4-FFF2-40B4-BE49-F238E27FC236}">
                <a16:creationId xmlns:a16="http://schemas.microsoft.com/office/drawing/2014/main" id="{F9E7E764-4CE6-C6EC-2D05-4EFAFBF28F95}"/>
              </a:ext>
            </a:extLst>
          </p:cNvPr>
          <p:cNvSpPr>
            <a:spLocks noGrp="1"/>
          </p:cNvSpPr>
          <p:nvPr>
            <p:ph idx="1"/>
          </p:nvPr>
        </p:nvSpPr>
        <p:spPr>
          <a:xfrm>
            <a:off x="1097280" y="2108201"/>
            <a:ext cx="10058400" cy="3760891"/>
          </a:xfrm>
        </p:spPr>
        <p:txBody>
          <a:bodyPr>
            <a:noAutofit/>
          </a:bodyPr>
          <a:lstStyle/>
          <a:p>
            <a:r>
              <a:rPr lang="en-GB" dirty="0"/>
              <a:t>How are we held to account as professional teachers?</a:t>
            </a:r>
            <a:endParaRPr lang="en-GB" dirty="0">
              <a:hlinkClick r:id="" action="ppaction://noaction"/>
            </a:endParaRPr>
          </a:p>
          <a:p>
            <a:r>
              <a:rPr lang="en-GB" dirty="0">
                <a:hlinkClick r:id="rId2"/>
              </a:rPr>
              <a:t>Academic Quality Handbook | University of Wales Trinity Saint David (uwtsd.ac.uk)</a:t>
            </a:r>
            <a:r>
              <a:rPr lang="en-GB" dirty="0"/>
              <a:t> </a:t>
            </a:r>
          </a:p>
          <a:p>
            <a:r>
              <a:rPr lang="en-GB" dirty="0"/>
              <a:t>Have a look at the above, how can lecturers be held to account by this policy? </a:t>
            </a:r>
          </a:p>
        </p:txBody>
      </p:sp>
    </p:spTree>
    <p:extLst>
      <p:ext uri="{BB962C8B-B14F-4D97-AF65-F5344CB8AC3E}">
        <p14:creationId xmlns:p14="http://schemas.microsoft.com/office/powerpoint/2010/main" val="73878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6E2D124-EEB3-A7DA-ED73-702728551B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42C2D6-C48C-4E16-4698-B4A3E9D8B913}"/>
              </a:ext>
            </a:extLst>
          </p:cNvPr>
          <p:cNvSpPr>
            <a:spLocks noGrp="1"/>
          </p:cNvSpPr>
          <p:nvPr>
            <p:ph idx="1"/>
          </p:nvPr>
        </p:nvSpPr>
        <p:spPr>
          <a:xfrm>
            <a:off x="1097280" y="2108201"/>
            <a:ext cx="10058400" cy="3760891"/>
          </a:xfrm>
        </p:spPr>
        <p:txBody>
          <a:bodyPr/>
          <a:lstStyle/>
          <a:p>
            <a:r>
              <a:rPr lang="en-GB"/>
              <a:t>These should be available in all settings</a:t>
            </a:r>
          </a:p>
          <a:p>
            <a:pPr lvl="1"/>
            <a:r>
              <a:rPr lang="en-GB"/>
              <a:t>Code of Conduct</a:t>
            </a:r>
          </a:p>
          <a:p>
            <a:pPr lvl="1"/>
            <a:r>
              <a:rPr lang="en-GB"/>
              <a:t>Equality and diversity policy</a:t>
            </a:r>
          </a:p>
          <a:p>
            <a:pPr lvl="1"/>
            <a:r>
              <a:rPr lang="en-GB"/>
              <a:t>Health and Safety</a:t>
            </a:r>
          </a:p>
          <a:p>
            <a:pPr lvl="1"/>
            <a:r>
              <a:rPr lang="en-GB"/>
              <a:t>Welsh Language Standards</a:t>
            </a:r>
          </a:p>
          <a:p>
            <a:pPr lvl="1"/>
            <a:r>
              <a:rPr lang="en-GB"/>
              <a:t>Data Protection Policy</a:t>
            </a:r>
          </a:p>
          <a:p>
            <a:r>
              <a:rPr lang="en-GB">
                <a:hlinkClick r:id="rId2"/>
              </a:rPr>
              <a:t>Strategies and Policies | University of Wales Trinity Saint David (uwtsd.ac.uk)</a:t>
            </a:r>
            <a:r>
              <a:rPr lang="en-GB"/>
              <a:t> </a:t>
            </a:r>
          </a:p>
        </p:txBody>
      </p:sp>
    </p:spTree>
    <p:extLst>
      <p:ext uri="{BB962C8B-B14F-4D97-AF65-F5344CB8AC3E}">
        <p14:creationId xmlns:p14="http://schemas.microsoft.com/office/powerpoint/2010/main" val="495634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3A8CF-1C38-BA04-CDF1-F77CBFEDAD86}"/>
              </a:ext>
            </a:extLst>
          </p:cNvPr>
          <p:cNvSpPr>
            <a:spLocks noGrp="1"/>
          </p:cNvSpPr>
          <p:nvPr>
            <p:ph type="title"/>
          </p:nvPr>
        </p:nvSpPr>
        <p:spPr>
          <a:xfrm>
            <a:off x="1097280" y="286603"/>
            <a:ext cx="10058400" cy="1450757"/>
          </a:xfrm>
        </p:spPr>
        <p:txBody>
          <a:bodyPr/>
          <a:lstStyle/>
          <a:p>
            <a:r>
              <a:rPr lang="en-GB" err="1"/>
              <a:t>So.</a:t>
            </a:r>
            <a:r>
              <a:rPr lang="en-GB"/>
              <a:t>..</a:t>
            </a:r>
          </a:p>
        </p:txBody>
      </p:sp>
      <p:sp>
        <p:nvSpPr>
          <p:cNvPr id="3" name="Content Placeholder 2">
            <a:extLst>
              <a:ext uri="{FF2B5EF4-FFF2-40B4-BE49-F238E27FC236}">
                <a16:creationId xmlns:a16="http://schemas.microsoft.com/office/drawing/2014/main" id="{1D54D27B-F935-6A34-741D-7BF4E13E2174}"/>
              </a:ext>
            </a:extLst>
          </p:cNvPr>
          <p:cNvSpPr>
            <a:spLocks noGrp="1"/>
          </p:cNvSpPr>
          <p:nvPr>
            <p:ph idx="1"/>
          </p:nvPr>
        </p:nvSpPr>
        <p:spPr>
          <a:xfrm>
            <a:off x="1097280" y="2108201"/>
            <a:ext cx="10058400" cy="3760891"/>
          </a:xfrm>
        </p:spPr>
        <p:txBody>
          <a:bodyPr vert="horz" lIns="91440" tIns="45720" rIns="91440" bIns="45720" rtlCol="0" anchor="t">
            <a:normAutofit/>
          </a:bodyPr>
          <a:lstStyle/>
          <a:p>
            <a:r>
              <a:rPr lang="en-GB"/>
              <a:t>What is professionalism?</a:t>
            </a:r>
          </a:p>
          <a:p>
            <a:endParaRPr lang="en-GB"/>
          </a:p>
          <a:p>
            <a:r>
              <a:rPr lang="en-GB"/>
              <a:t>And… how do can you demonstrate this in your practice?</a:t>
            </a:r>
          </a:p>
        </p:txBody>
      </p:sp>
    </p:spTree>
    <p:extLst>
      <p:ext uri="{BB962C8B-B14F-4D97-AF65-F5344CB8AC3E}">
        <p14:creationId xmlns:p14="http://schemas.microsoft.com/office/powerpoint/2010/main" val="3935421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5439818" y="175846"/>
            <a:ext cx="6752162" cy="2800594"/>
          </a:xfrm>
        </p:spPr>
        <p:txBody>
          <a:bodyPr anchor="b">
            <a:normAutofit/>
          </a:bodyPr>
          <a:lstStyle/>
          <a:p>
            <a:r>
              <a:rPr lang="en-US"/>
              <a:t>Safeguarding in PCET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280278" y="3050930"/>
            <a:ext cx="2815614" cy="1143000"/>
          </a:xfrm>
        </p:spPr>
        <p:txBody>
          <a:bodyPr anchor="t">
            <a:normAutofit/>
          </a:bodyPr>
          <a:lstStyle/>
          <a:p>
            <a:r>
              <a:rPr lang="en-US"/>
              <a:t>Katie Gardner</a:t>
            </a:r>
          </a:p>
        </p:txBody>
      </p:sp>
    </p:spTree>
    <p:extLst>
      <p:ext uri="{BB962C8B-B14F-4D97-AF65-F5344CB8AC3E}">
        <p14:creationId xmlns:p14="http://schemas.microsoft.com/office/powerpoint/2010/main" val="2920456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E8E08-3D06-BFDA-71C7-A5EF6F42E5E0}"/>
              </a:ext>
            </a:extLst>
          </p:cNvPr>
          <p:cNvSpPr>
            <a:spLocks noGrp="1"/>
          </p:cNvSpPr>
          <p:nvPr>
            <p:ph type="title"/>
          </p:nvPr>
        </p:nvSpPr>
        <p:spPr>
          <a:xfrm>
            <a:off x="1097280" y="286603"/>
            <a:ext cx="10058400" cy="1450757"/>
          </a:xfrm>
        </p:spPr>
        <p:txBody>
          <a:bodyPr/>
          <a:lstStyle/>
          <a:p>
            <a:r>
              <a:rPr lang="en-GB"/>
              <a:t>What is safeguarding?</a:t>
            </a:r>
          </a:p>
        </p:txBody>
      </p:sp>
      <p:sp>
        <p:nvSpPr>
          <p:cNvPr id="3" name="Content Placeholder 2">
            <a:extLst>
              <a:ext uri="{FF2B5EF4-FFF2-40B4-BE49-F238E27FC236}">
                <a16:creationId xmlns:a16="http://schemas.microsoft.com/office/drawing/2014/main" id="{02404441-00CA-C68F-2A5B-DFE42F87D83E}"/>
              </a:ext>
            </a:extLst>
          </p:cNvPr>
          <p:cNvSpPr>
            <a:spLocks noGrp="1"/>
          </p:cNvSpPr>
          <p:nvPr>
            <p:ph idx="1"/>
          </p:nvPr>
        </p:nvSpPr>
        <p:spPr>
          <a:xfrm>
            <a:off x="1097280" y="2108201"/>
            <a:ext cx="10058400" cy="3760891"/>
          </a:xfrm>
        </p:spPr>
        <p:txBody>
          <a:bodyPr/>
          <a:lstStyle/>
          <a:p>
            <a:r>
              <a:rPr lang="en-GB" dirty="0"/>
              <a:t>Protecting children and adults at risk from abuse and neglect</a:t>
            </a:r>
          </a:p>
          <a:p>
            <a:r>
              <a:rPr lang="en-GB" dirty="0"/>
              <a:t>Making sure the health and development of children and adults at risk aren’t impaired in anyway</a:t>
            </a:r>
          </a:p>
          <a:p>
            <a:r>
              <a:rPr lang="en-GB" dirty="0"/>
              <a:t>Making sure everyone can grow up safely and take full advantage of the opportunities offered by life</a:t>
            </a:r>
          </a:p>
          <a:p>
            <a:endParaRPr lang="en-GB" dirty="0"/>
          </a:p>
        </p:txBody>
      </p:sp>
    </p:spTree>
    <p:extLst>
      <p:ext uri="{BB962C8B-B14F-4D97-AF65-F5344CB8AC3E}">
        <p14:creationId xmlns:p14="http://schemas.microsoft.com/office/powerpoint/2010/main" val="50545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AB61-7A04-DC73-0F48-5A91E5B7855D}"/>
              </a:ext>
            </a:extLst>
          </p:cNvPr>
          <p:cNvSpPr>
            <a:spLocks noGrp="1"/>
          </p:cNvSpPr>
          <p:nvPr>
            <p:ph type="title"/>
          </p:nvPr>
        </p:nvSpPr>
        <p:spPr>
          <a:xfrm>
            <a:off x="1097280" y="286603"/>
            <a:ext cx="10058400" cy="1450757"/>
          </a:xfrm>
        </p:spPr>
        <p:txBody>
          <a:bodyPr/>
          <a:lstStyle/>
          <a:p>
            <a:r>
              <a:rPr lang="en-GB"/>
              <a:t>What is safeguarding UWTSD?</a:t>
            </a:r>
          </a:p>
        </p:txBody>
      </p:sp>
      <p:sp>
        <p:nvSpPr>
          <p:cNvPr id="3" name="Content Placeholder 2">
            <a:extLst>
              <a:ext uri="{FF2B5EF4-FFF2-40B4-BE49-F238E27FC236}">
                <a16:creationId xmlns:a16="http://schemas.microsoft.com/office/drawing/2014/main" id="{D7393F29-4233-6AED-165D-B9855016488D}"/>
              </a:ext>
            </a:extLst>
          </p:cNvPr>
          <p:cNvSpPr>
            <a:spLocks noGrp="1"/>
          </p:cNvSpPr>
          <p:nvPr>
            <p:ph idx="1"/>
          </p:nvPr>
        </p:nvSpPr>
        <p:spPr>
          <a:xfrm>
            <a:off x="1097280" y="2108201"/>
            <a:ext cx="10058400" cy="3760891"/>
          </a:xfrm>
        </p:spPr>
        <p:txBody>
          <a:bodyPr>
            <a:normAutofit/>
          </a:bodyPr>
          <a:lstStyle/>
          <a:p>
            <a:r>
              <a:rPr lang="en-GB" dirty="0"/>
              <a:t>Providing a safe environment for all its staff, students and visitors;</a:t>
            </a:r>
          </a:p>
          <a:p>
            <a:r>
              <a:rPr lang="en-GB" dirty="0"/>
              <a:t>Providing an environment that is safe from harm</a:t>
            </a:r>
          </a:p>
          <a:p>
            <a:r>
              <a:rPr lang="en-GB" dirty="0"/>
              <a:t>Upholding the rights of children, young people and vulnerable adults to protection from harm, freedom from injury and a safe and healthy environment.</a:t>
            </a:r>
          </a:p>
          <a:p>
            <a:endParaRPr lang="en-GB" dirty="0"/>
          </a:p>
          <a:p>
            <a:endParaRPr lang="en-GB" dirty="0"/>
          </a:p>
        </p:txBody>
      </p:sp>
    </p:spTree>
    <p:extLst>
      <p:ext uri="{BB962C8B-B14F-4D97-AF65-F5344CB8AC3E}">
        <p14:creationId xmlns:p14="http://schemas.microsoft.com/office/powerpoint/2010/main" val="3990158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C630-D672-0E26-FC6B-2DD7B2245EEA}"/>
              </a:ext>
            </a:extLst>
          </p:cNvPr>
          <p:cNvSpPr>
            <a:spLocks noGrp="1"/>
          </p:cNvSpPr>
          <p:nvPr>
            <p:ph type="title"/>
          </p:nvPr>
        </p:nvSpPr>
        <p:spPr>
          <a:xfrm>
            <a:off x="1097280" y="286603"/>
            <a:ext cx="10058400" cy="1450757"/>
          </a:xfrm>
        </p:spPr>
        <p:txBody>
          <a:bodyPr/>
          <a:lstStyle/>
          <a:p>
            <a:r>
              <a:rPr lang="en-GB"/>
              <a:t>Adult at risk</a:t>
            </a:r>
          </a:p>
        </p:txBody>
      </p:sp>
      <p:sp>
        <p:nvSpPr>
          <p:cNvPr id="3" name="Content Placeholder 2">
            <a:extLst>
              <a:ext uri="{FF2B5EF4-FFF2-40B4-BE49-F238E27FC236}">
                <a16:creationId xmlns:a16="http://schemas.microsoft.com/office/drawing/2014/main" id="{8DBEC7BA-25D2-5ED1-2015-58116838F255}"/>
              </a:ext>
            </a:extLst>
          </p:cNvPr>
          <p:cNvSpPr>
            <a:spLocks noGrp="1"/>
          </p:cNvSpPr>
          <p:nvPr>
            <p:ph idx="1"/>
          </p:nvPr>
        </p:nvSpPr>
        <p:spPr>
          <a:xfrm>
            <a:off x="1097280" y="2108201"/>
            <a:ext cx="10058400" cy="3760891"/>
          </a:xfrm>
        </p:spPr>
        <p:txBody>
          <a:bodyPr>
            <a:normAutofit/>
          </a:bodyPr>
          <a:lstStyle/>
          <a:p>
            <a:r>
              <a:rPr lang="en-GB"/>
              <a:t>Has needs for care and support</a:t>
            </a:r>
          </a:p>
          <a:p>
            <a:r>
              <a:rPr lang="en-GB"/>
              <a:t>Is experiencing, or is at risk of abuse or neglect</a:t>
            </a:r>
          </a:p>
          <a:p>
            <a:r>
              <a:rPr lang="en-GB"/>
              <a:t>Is unable to protect themselves against abuse of neglect</a:t>
            </a:r>
          </a:p>
          <a:p>
            <a:r>
              <a:rPr lang="en-GB"/>
              <a:t>This might be because of a mental or physical illness or disability or, because of their age</a:t>
            </a:r>
          </a:p>
        </p:txBody>
      </p:sp>
    </p:spTree>
    <p:extLst>
      <p:ext uri="{BB962C8B-B14F-4D97-AF65-F5344CB8AC3E}">
        <p14:creationId xmlns:p14="http://schemas.microsoft.com/office/powerpoint/2010/main" val="1225277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186EA-E36C-6822-CDB3-9042903630A0}"/>
              </a:ext>
            </a:extLst>
          </p:cNvPr>
          <p:cNvSpPr>
            <a:spLocks noGrp="1"/>
          </p:cNvSpPr>
          <p:nvPr>
            <p:ph type="title"/>
          </p:nvPr>
        </p:nvSpPr>
        <p:spPr>
          <a:xfrm>
            <a:off x="1097280" y="286603"/>
            <a:ext cx="10058400" cy="1450757"/>
          </a:xfrm>
        </p:spPr>
        <p:txBody>
          <a:bodyPr/>
          <a:lstStyle/>
          <a:p>
            <a:r>
              <a:rPr lang="en-GB"/>
              <a:t>Forms of abuse</a:t>
            </a:r>
          </a:p>
        </p:txBody>
      </p:sp>
      <p:sp>
        <p:nvSpPr>
          <p:cNvPr id="3" name="Content Placeholder 2">
            <a:extLst>
              <a:ext uri="{FF2B5EF4-FFF2-40B4-BE49-F238E27FC236}">
                <a16:creationId xmlns:a16="http://schemas.microsoft.com/office/drawing/2014/main" id="{EB507DDD-3A0A-10AA-6B86-EA7BB7658BF5}"/>
              </a:ext>
            </a:extLst>
          </p:cNvPr>
          <p:cNvSpPr>
            <a:spLocks noGrp="1"/>
          </p:cNvSpPr>
          <p:nvPr>
            <p:ph sz="half" idx="1"/>
          </p:nvPr>
        </p:nvSpPr>
        <p:spPr>
          <a:xfrm>
            <a:off x="1097280" y="2120900"/>
            <a:ext cx="4639736" cy="3748193"/>
          </a:xfrm>
        </p:spPr>
        <p:txBody>
          <a:bodyPr/>
          <a:lstStyle/>
          <a:p>
            <a:r>
              <a:rPr lang="en-GB"/>
              <a:t>Emotional</a:t>
            </a:r>
          </a:p>
          <a:p>
            <a:r>
              <a:rPr lang="en-GB"/>
              <a:t>Physical</a:t>
            </a:r>
          </a:p>
          <a:p>
            <a:r>
              <a:rPr lang="en-GB"/>
              <a:t>Sexual</a:t>
            </a:r>
          </a:p>
          <a:p>
            <a:r>
              <a:rPr lang="en-GB"/>
              <a:t>Financial</a:t>
            </a:r>
          </a:p>
          <a:p>
            <a:r>
              <a:rPr lang="en-GB"/>
              <a:t>Neglect</a:t>
            </a:r>
          </a:p>
          <a:p>
            <a:endParaRPr lang="en-GB"/>
          </a:p>
        </p:txBody>
      </p:sp>
      <p:sp>
        <p:nvSpPr>
          <p:cNvPr id="4" name="Content Placeholder 3">
            <a:extLst>
              <a:ext uri="{FF2B5EF4-FFF2-40B4-BE49-F238E27FC236}">
                <a16:creationId xmlns:a16="http://schemas.microsoft.com/office/drawing/2014/main" id="{86D7EB7F-1DB3-95BC-A9FD-2E44ED9FCDCE}"/>
              </a:ext>
            </a:extLst>
          </p:cNvPr>
          <p:cNvSpPr>
            <a:spLocks noGrp="1"/>
          </p:cNvSpPr>
          <p:nvPr>
            <p:ph sz="half" idx="2"/>
          </p:nvPr>
        </p:nvSpPr>
        <p:spPr>
          <a:xfrm>
            <a:off x="6515944" y="2120900"/>
            <a:ext cx="4639736" cy="3748194"/>
          </a:xfrm>
        </p:spPr>
        <p:txBody>
          <a:bodyPr/>
          <a:lstStyle/>
          <a:p>
            <a:r>
              <a:rPr lang="en-GB"/>
              <a:t>Online</a:t>
            </a:r>
          </a:p>
          <a:p>
            <a:r>
              <a:rPr lang="en-GB"/>
              <a:t>Socio-cultural</a:t>
            </a:r>
          </a:p>
          <a:p>
            <a:r>
              <a:rPr lang="en-GB"/>
              <a:t>Radicalisation</a:t>
            </a:r>
          </a:p>
          <a:p>
            <a:r>
              <a:rPr lang="en-GB"/>
              <a:t>Modern slavery</a:t>
            </a:r>
          </a:p>
          <a:p>
            <a:r>
              <a:rPr lang="en-GB"/>
              <a:t>Criminal exploitation</a:t>
            </a:r>
          </a:p>
          <a:p>
            <a:endParaRPr lang="en-GB"/>
          </a:p>
        </p:txBody>
      </p:sp>
      <p:sp>
        <p:nvSpPr>
          <p:cNvPr id="5" name="TextBox 4">
            <a:extLst>
              <a:ext uri="{FF2B5EF4-FFF2-40B4-BE49-F238E27FC236}">
                <a16:creationId xmlns:a16="http://schemas.microsoft.com/office/drawing/2014/main" id="{1FF85658-19E7-29C3-B9B1-FAA6E85000A4}"/>
              </a:ext>
            </a:extLst>
          </p:cNvPr>
          <p:cNvSpPr txBox="1"/>
          <p:nvPr/>
        </p:nvSpPr>
        <p:spPr>
          <a:xfrm>
            <a:off x="2179321" y="5407428"/>
            <a:ext cx="6213565" cy="461665"/>
          </a:xfrm>
          <a:prstGeom prst="rect">
            <a:avLst/>
          </a:prstGeom>
          <a:noFill/>
        </p:spPr>
        <p:txBody>
          <a:bodyPr wrap="square" rtlCol="0">
            <a:spAutoFit/>
          </a:bodyPr>
          <a:lstStyle/>
          <a:p>
            <a:r>
              <a:rPr lang="en-GB" sz="2400">
                <a:solidFill>
                  <a:schemeClr val="tx1">
                    <a:lumMod val="75000"/>
                    <a:lumOff val="25000"/>
                  </a:schemeClr>
                </a:solidFill>
              </a:rPr>
              <a:t>In Groups find a definition to one of these</a:t>
            </a:r>
          </a:p>
        </p:txBody>
      </p:sp>
    </p:spTree>
    <p:extLst>
      <p:ext uri="{BB962C8B-B14F-4D97-AF65-F5344CB8AC3E}">
        <p14:creationId xmlns:p14="http://schemas.microsoft.com/office/powerpoint/2010/main" val="1394457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96AB-BFC3-7ACA-3745-6BA2C57AAB96}"/>
              </a:ext>
            </a:extLst>
          </p:cNvPr>
          <p:cNvSpPr>
            <a:spLocks noGrp="1"/>
          </p:cNvSpPr>
          <p:nvPr>
            <p:ph type="title"/>
          </p:nvPr>
        </p:nvSpPr>
        <p:spPr>
          <a:xfrm>
            <a:off x="1097280" y="286603"/>
            <a:ext cx="10058400" cy="1450757"/>
          </a:xfrm>
        </p:spPr>
        <p:txBody>
          <a:bodyPr/>
          <a:lstStyle/>
          <a:p>
            <a:r>
              <a:rPr lang="en-GB"/>
              <a:t>Radicalisation	</a:t>
            </a:r>
          </a:p>
        </p:txBody>
      </p:sp>
      <p:sp>
        <p:nvSpPr>
          <p:cNvPr id="3" name="Content Placeholder 2">
            <a:extLst>
              <a:ext uri="{FF2B5EF4-FFF2-40B4-BE49-F238E27FC236}">
                <a16:creationId xmlns:a16="http://schemas.microsoft.com/office/drawing/2014/main" id="{2CB36C0E-71DD-7F1A-B7C4-24D65E828A05}"/>
              </a:ext>
            </a:extLst>
          </p:cNvPr>
          <p:cNvSpPr>
            <a:spLocks noGrp="1"/>
          </p:cNvSpPr>
          <p:nvPr>
            <p:ph idx="1"/>
          </p:nvPr>
        </p:nvSpPr>
        <p:spPr>
          <a:xfrm>
            <a:off x="1097280" y="2108201"/>
            <a:ext cx="10058400" cy="3760891"/>
          </a:xfrm>
        </p:spPr>
        <p:txBody>
          <a:bodyPr>
            <a:noAutofit/>
          </a:bodyPr>
          <a:lstStyle/>
          <a:p>
            <a:r>
              <a:rPr lang="en-GB" dirty="0"/>
              <a:t>The process through which someone is encouraged or persuaded to adopt an ideology that supports terrorism</a:t>
            </a:r>
          </a:p>
          <a:p>
            <a:r>
              <a:rPr lang="en-GB" dirty="0"/>
              <a:t>Isn't just a safeguarding issue but safeguarding is a vital part of the prevent strategy</a:t>
            </a:r>
          </a:p>
          <a:p>
            <a:r>
              <a:rPr lang="en-GB" dirty="0"/>
              <a:t>The 2011 Prevent strategy was explicitly changed to deal not just with all forms of terrorism and violent extremism but also with:</a:t>
            </a:r>
          </a:p>
          <a:p>
            <a:r>
              <a:rPr lang="en-GB" dirty="0"/>
              <a:t>“non-violent extremism, which can create an atmosphere conducive to terrorism and can popularise views which terrorists can exploit”</a:t>
            </a:r>
          </a:p>
        </p:txBody>
      </p:sp>
    </p:spTree>
    <p:extLst>
      <p:ext uri="{BB962C8B-B14F-4D97-AF65-F5344CB8AC3E}">
        <p14:creationId xmlns:p14="http://schemas.microsoft.com/office/powerpoint/2010/main" val="3352670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20F509-4DB3-5F6C-66F7-0EAF83016237}"/>
              </a:ext>
            </a:extLst>
          </p:cNvPr>
          <p:cNvSpPr>
            <a:spLocks noGrp="1"/>
          </p:cNvSpPr>
          <p:nvPr>
            <p:ph type="title"/>
          </p:nvPr>
        </p:nvSpPr>
        <p:spPr/>
        <p:txBody>
          <a:bodyPr/>
          <a:lstStyle/>
          <a:p>
            <a:r>
              <a:rPr lang="en-GB" err="1"/>
              <a:t>Cont</a:t>
            </a:r>
            <a:r>
              <a:rPr lang="en-GB"/>
              <a:t>…</a:t>
            </a:r>
          </a:p>
        </p:txBody>
      </p:sp>
      <p:sp>
        <p:nvSpPr>
          <p:cNvPr id="3" name="Content Placeholder 2">
            <a:extLst>
              <a:ext uri="{FF2B5EF4-FFF2-40B4-BE49-F238E27FC236}">
                <a16:creationId xmlns:a16="http://schemas.microsoft.com/office/drawing/2014/main" id="{37F49098-AB73-105F-F835-6A61465B3D0F}"/>
              </a:ext>
            </a:extLst>
          </p:cNvPr>
          <p:cNvSpPr>
            <a:spLocks noGrp="1"/>
          </p:cNvSpPr>
          <p:nvPr>
            <p:ph idx="1"/>
          </p:nvPr>
        </p:nvSpPr>
        <p:spPr>
          <a:xfrm>
            <a:off x="1097280" y="2108201"/>
            <a:ext cx="10058400" cy="3760891"/>
          </a:xfrm>
        </p:spPr>
        <p:txBody>
          <a:bodyPr>
            <a:normAutofit/>
          </a:bodyPr>
          <a:lstStyle/>
          <a:p>
            <a:r>
              <a:rPr lang="en-GB"/>
              <a:t>This presents challenges, especially in the context of the right to hold views that others might find offensive or extreme but are perfectly legal.</a:t>
            </a:r>
          </a:p>
          <a:p>
            <a:r>
              <a:rPr lang="en-GB"/>
              <a:t>A radical is someone who advocates political or social change through a political party or as part of a movement. A radical can be progressive.</a:t>
            </a:r>
          </a:p>
          <a:p>
            <a:r>
              <a:rPr lang="en-GB"/>
              <a:t>But in the context of Prevent, and at an individual level, radicalisation is a process through which influences are exerted that cause a person to become vulnerable to being drawn into terrorism.</a:t>
            </a:r>
          </a:p>
          <a:p>
            <a:pPr marL="0" indent="0">
              <a:buNone/>
            </a:pPr>
            <a:endParaRPr lang="en-GB"/>
          </a:p>
          <a:p>
            <a:endParaRPr lang="en-GB"/>
          </a:p>
        </p:txBody>
      </p:sp>
    </p:spTree>
    <p:extLst>
      <p:ext uri="{BB962C8B-B14F-4D97-AF65-F5344CB8AC3E}">
        <p14:creationId xmlns:p14="http://schemas.microsoft.com/office/powerpoint/2010/main" val="2402441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4216-D34D-0ADF-6297-A5A5A9B7A099}"/>
              </a:ext>
            </a:extLst>
          </p:cNvPr>
          <p:cNvSpPr>
            <a:spLocks noGrp="1"/>
          </p:cNvSpPr>
          <p:nvPr>
            <p:ph type="title"/>
          </p:nvPr>
        </p:nvSpPr>
        <p:spPr/>
        <p:txBody>
          <a:bodyPr/>
          <a:lstStyle/>
          <a:p>
            <a:r>
              <a:rPr lang="en-GB" err="1"/>
              <a:t>Cont</a:t>
            </a:r>
            <a:r>
              <a:rPr lang="en-GB"/>
              <a:t>…</a:t>
            </a:r>
          </a:p>
        </p:txBody>
      </p:sp>
      <p:sp>
        <p:nvSpPr>
          <p:cNvPr id="3" name="Content Placeholder 2">
            <a:extLst>
              <a:ext uri="{FF2B5EF4-FFF2-40B4-BE49-F238E27FC236}">
                <a16:creationId xmlns:a16="http://schemas.microsoft.com/office/drawing/2014/main" id="{8A888ABB-FA83-493E-72ED-ACBAE3115F32}"/>
              </a:ext>
            </a:extLst>
          </p:cNvPr>
          <p:cNvSpPr>
            <a:spLocks noGrp="1"/>
          </p:cNvSpPr>
          <p:nvPr>
            <p:ph idx="1"/>
          </p:nvPr>
        </p:nvSpPr>
        <p:spPr/>
        <p:txBody>
          <a:bodyPr/>
          <a:lstStyle/>
          <a:p>
            <a:r>
              <a:rPr lang="en-GB"/>
              <a:t>An important consideration at the core of the Prevent strategy and duty is that people drawn into radicalisation, and therefore at risk of recruitment into terrorist activities, can be identified and supported and ultimately prevented from being radicalised. It is on this premise that Prevent is regarded as essentially a safeguarding and welfare issue for staff and students.</a:t>
            </a:r>
          </a:p>
          <a:p>
            <a:r>
              <a:rPr lang="en-GB">
                <a:hlinkClick r:id="rId2"/>
              </a:rPr>
              <a:t>Prevent duty guidance - GOV.UK (www.gov.uk)</a:t>
            </a:r>
            <a:endParaRPr lang="en-GB"/>
          </a:p>
          <a:p>
            <a:endParaRPr lang="en-GB"/>
          </a:p>
        </p:txBody>
      </p:sp>
    </p:spTree>
    <p:extLst>
      <p:ext uri="{BB962C8B-B14F-4D97-AF65-F5344CB8AC3E}">
        <p14:creationId xmlns:p14="http://schemas.microsoft.com/office/powerpoint/2010/main" val="16190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E7F88-FC84-82C0-70ED-259E92063F1A}"/>
              </a:ext>
            </a:extLst>
          </p:cNvPr>
          <p:cNvSpPr>
            <a:spLocks noGrp="1"/>
          </p:cNvSpPr>
          <p:nvPr>
            <p:ph type="title"/>
          </p:nvPr>
        </p:nvSpPr>
        <p:spPr>
          <a:xfrm>
            <a:off x="1097280" y="286603"/>
            <a:ext cx="10058400" cy="1450757"/>
          </a:xfrm>
        </p:spPr>
        <p:txBody>
          <a:bodyPr/>
          <a:lstStyle/>
          <a:p>
            <a:r>
              <a:rPr lang="en-GB"/>
              <a:t>Physical </a:t>
            </a:r>
          </a:p>
        </p:txBody>
      </p:sp>
      <p:sp>
        <p:nvSpPr>
          <p:cNvPr id="3" name="Content Placeholder 2">
            <a:extLst>
              <a:ext uri="{FF2B5EF4-FFF2-40B4-BE49-F238E27FC236}">
                <a16:creationId xmlns:a16="http://schemas.microsoft.com/office/drawing/2014/main" id="{05CB9BBF-8CA2-A1DD-6E23-D18EFF575308}"/>
              </a:ext>
            </a:extLst>
          </p:cNvPr>
          <p:cNvSpPr>
            <a:spLocks noGrp="1"/>
          </p:cNvSpPr>
          <p:nvPr>
            <p:ph idx="1"/>
          </p:nvPr>
        </p:nvSpPr>
        <p:spPr>
          <a:xfrm>
            <a:off x="1097280" y="2108201"/>
            <a:ext cx="10058400" cy="3760891"/>
          </a:xfrm>
        </p:spPr>
        <p:txBody>
          <a:bodyPr>
            <a:noAutofit/>
          </a:bodyPr>
          <a:lstStyle/>
          <a:p>
            <a:r>
              <a:rPr lang="en-GB"/>
              <a:t>Hurting a child or adult at risk</a:t>
            </a:r>
          </a:p>
          <a:p>
            <a:r>
              <a:rPr lang="en-GB"/>
              <a:t>Causing bodily harm through:</a:t>
            </a:r>
          </a:p>
          <a:p>
            <a:pPr lvl="1"/>
            <a:r>
              <a:rPr lang="en-GB"/>
              <a:t>Hitting</a:t>
            </a:r>
          </a:p>
          <a:p>
            <a:pPr lvl="1"/>
            <a:r>
              <a:rPr lang="en-GB"/>
              <a:t>Shaking</a:t>
            </a:r>
          </a:p>
          <a:p>
            <a:pPr lvl="1"/>
            <a:r>
              <a:rPr lang="en-GB"/>
              <a:t>Poisoning</a:t>
            </a:r>
          </a:p>
          <a:p>
            <a:pPr lvl="1"/>
            <a:r>
              <a:rPr lang="en-GB"/>
              <a:t>Burring</a:t>
            </a:r>
          </a:p>
          <a:p>
            <a:r>
              <a:rPr lang="en-GB"/>
              <a:t>Anything that causes physical harm</a:t>
            </a:r>
          </a:p>
          <a:p>
            <a:r>
              <a:rPr lang="en-GB"/>
              <a:t>Domestic abuse and violence can be included here</a:t>
            </a:r>
          </a:p>
        </p:txBody>
      </p:sp>
    </p:spTree>
    <p:extLst>
      <p:ext uri="{BB962C8B-B14F-4D97-AF65-F5344CB8AC3E}">
        <p14:creationId xmlns:p14="http://schemas.microsoft.com/office/powerpoint/2010/main" val="1804290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BDF71-7CFB-2AC1-778E-EDCB8894FBCD}"/>
              </a:ext>
            </a:extLst>
          </p:cNvPr>
          <p:cNvSpPr>
            <a:spLocks noGrp="1"/>
          </p:cNvSpPr>
          <p:nvPr>
            <p:ph type="title"/>
          </p:nvPr>
        </p:nvSpPr>
        <p:spPr>
          <a:xfrm>
            <a:off x="1097280" y="286603"/>
            <a:ext cx="10058400" cy="1450757"/>
          </a:xfrm>
        </p:spPr>
        <p:txBody>
          <a:bodyPr/>
          <a:lstStyle/>
          <a:p>
            <a:r>
              <a:rPr lang="en-GB"/>
              <a:t>Emotional</a:t>
            </a:r>
          </a:p>
        </p:txBody>
      </p:sp>
      <p:sp>
        <p:nvSpPr>
          <p:cNvPr id="3" name="Content Placeholder 2">
            <a:extLst>
              <a:ext uri="{FF2B5EF4-FFF2-40B4-BE49-F238E27FC236}">
                <a16:creationId xmlns:a16="http://schemas.microsoft.com/office/drawing/2014/main" id="{9FD2268D-C9B3-FC36-0292-DA847ED055C2}"/>
              </a:ext>
            </a:extLst>
          </p:cNvPr>
          <p:cNvSpPr>
            <a:spLocks noGrp="1"/>
          </p:cNvSpPr>
          <p:nvPr>
            <p:ph idx="1"/>
          </p:nvPr>
        </p:nvSpPr>
        <p:spPr>
          <a:xfrm>
            <a:off x="1097280" y="2108201"/>
            <a:ext cx="10058400" cy="3760891"/>
          </a:xfrm>
        </p:spPr>
        <p:txBody>
          <a:bodyPr/>
          <a:lstStyle/>
          <a:p>
            <a:r>
              <a:rPr lang="en-GB"/>
              <a:t>Psychological abuse that is persistent emotional maltreatment of a child or adult at risk </a:t>
            </a:r>
          </a:p>
          <a:p>
            <a:r>
              <a:rPr lang="en-GB"/>
              <a:t>making them feel worthless</a:t>
            </a:r>
          </a:p>
          <a:p>
            <a:r>
              <a:rPr lang="en-GB"/>
              <a:t>allowing them to witness drug misuse </a:t>
            </a:r>
          </a:p>
          <a:p>
            <a:r>
              <a:rPr lang="en-GB"/>
              <a:t>Allowing them to witness violence or aggression</a:t>
            </a:r>
          </a:p>
          <a:p>
            <a:endParaRPr lang="en-GB"/>
          </a:p>
        </p:txBody>
      </p:sp>
    </p:spTree>
    <p:extLst>
      <p:ext uri="{BB962C8B-B14F-4D97-AF65-F5344CB8AC3E}">
        <p14:creationId xmlns:p14="http://schemas.microsoft.com/office/powerpoint/2010/main" val="793807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8C681-5D36-1B93-63D3-C2E95C4CEC48}"/>
              </a:ext>
            </a:extLst>
          </p:cNvPr>
          <p:cNvSpPr>
            <a:spLocks noGrp="1"/>
          </p:cNvSpPr>
          <p:nvPr>
            <p:ph type="title"/>
          </p:nvPr>
        </p:nvSpPr>
        <p:spPr>
          <a:xfrm>
            <a:off x="1097280" y="286603"/>
            <a:ext cx="10058400" cy="1450757"/>
          </a:xfrm>
        </p:spPr>
        <p:txBody>
          <a:bodyPr/>
          <a:lstStyle/>
          <a:p>
            <a:r>
              <a:rPr lang="en-GB"/>
              <a:t>Financial	</a:t>
            </a:r>
          </a:p>
        </p:txBody>
      </p:sp>
      <p:sp>
        <p:nvSpPr>
          <p:cNvPr id="3" name="Content Placeholder 2">
            <a:extLst>
              <a:ext uri="{FF2B5EF4-FFF2-40B4-BE49-F238E27FC236}">
                <a16:creationId xmlns:a16="http://schemas.microsoft.com/office/drawing/2014/main" id="{659B3DEA-EC93-B1C8-E306-BEA835A0E0C9}"/>
              </a:ext>
            </a:extLst>
          </p:cNvPr>
          <p:cNvSpPr>
            <a:spLocks noGrp="1"/>
          </p:cNvSpPr>
          <p:nvPr>
            <p:ph idx="1"/>
          </p:nvPr>
        </p:nvSpPr>
        <p:spPr>
          <a:xfrm>
            <a:off x="1097280" y="2108201"/>
            <a:ext cx="10058400" cy="3760891"/>
          </a:xfrm>
        </p:spPr>
        <p:txBody>
          <a:bodyPr>
            <a:normAutofit/>
          </a:bodyPr>
          <a:lstStyle/>
          <a:p>
            <a:r>
              <a:rPr lang="en-GB"/>
              <a:t>Theft, unlawful acquisition or malicious control of a child or adult at risks money, income property, inheritance or other form of asset.</a:t>
            </a:r>
          </a:p>
          <a:p>
            <a:r>
              <a:rPr lang="en-GB"/>
              <a:t>The abuser may be taking money from a bank account or misusing someone's benefits or allowances</a:t>
            </a:r>
          </a:p>
          <a:p>
            <a:r>
              <a:rPr lang="en-GB"/>
              <a:t>Children and adult at risk can be particularly vulnerable to scam phone calls, mail, doorstep and computer crime</a:t>
            </a:r>
          </a:p>
        </p:txBody>
      </p:sp>
    </p:spTree>
    <p:extLst>
      <p:ext uri="{BB962C8B-B14F-4D97-AF65-F5344CB8AC3E}">
        <p14:creationId xmlns:p14="http://schemas.microsoft.com/office/powerpoint/2010/main" val="313864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E76-376F-2C62-2372-CEF17F7CEBCD}"/>
              </a:ext>
            </a:extLst>
          </p:cNvPr>
          <p:cNvSpPr>
            <a:spLocks noGrp="1"/>
          </p:cNvSpPr>
          <p:nvPr>
            <p:ph type="title"/>
          </p:nvPr>
        </p:nvSpPr>
        <p:spPr>
          <a:xfrm>
            <a:off x="1097280" y="286603"/>
            <a:ext cx="10058400" cy="1450757"/>
          </a:xfrm>
        </p:spPr>
        <p:txBody>
          <a:bodyPr/>
          <a:lstStyle/>
          <a:p>
            <a:r>
              <a:rPr lang="en-GB"/>
              <a:t>Modern Slavery</a:t>
            </a:r>
          </a:p>
        </p:txBody>
      </p:sp>
      <p:sp>
        <p:nvSpPr>
          <p:cNvPr id="3" name="Content Placeholder 2">
            <a:extLst>
              <a:ext uri="{FF2B5EF4-FFF2-40B4-BE49-F238E27FC236}">
                <a16:creationId xmlns:a16="http://schemas.microsoft.com/office/drawing/2014/main" id="{E0235A8C-721A-79AA-5B14-A2AE67D058F9}"/>
              </a:ext>
            </a:extLst>
          </p:cNvPr>
          <p:cNvSpPr>
            <a:spLocks noGrp="1"/>
          </p:cNvSpPr>
          <p:nvPr>
            <p:ph idx="1"/>
          </p:nvPr>
        </p:nvSpPr>
        <p:spPr>
          <a:xfrm>
            <a:off x="1097280" y="2108201"/>
            <a:ext cx="10058400" cy="3760891"/>
          </a:xfrm>
        </p:spPr>
        <p:txBody>
          <a:bodyPr>
            <a:noAutofit/>
          </a:bodyPr>
          <a:lstStyle/>
          <a:p>
            <a:r>
              <a:rPr lang="en-GB"/>
              <a:t>Trafficking, recruitment or harbouring of individuals for the purpose of exploitation:</a:t>
            </a:r>
          </a:p>
          <a:p>
            <a:endParaRPr lang="en-GB"/>
          </a:p>
          <a:p>
            <a:pPr lvl="1"/>
            <a:r>
              <a:rPr lang="en-GB"/>
              <a:t>Forced labour – form of slavery in which someone is forced to carry out work because of a threatened penalty if they done</a:t>
            </a:r>
          </a:p>
          <a:p>
            <a:pPr lvl="1"/>
            <a:r>
              <a:rPr lang="en-GB"/>
              <a:t>Human trafficking -  using humans in trade, coms commonly for slavery or sexual exploitation. Involves moving a victim within a country, or across boarders, it can be as ‘small’ as from one room to another in a hotel.</a:t>
            </a:r>
          </a:p>
        </p:txBody>
      </p:sp>
    </p:spTree>
    <p:extLst>
      <p:ext uri="{BB962C8B-B14F-4D97-AF65-F5344CB8AC3E}">
        <p14:creationId xmlns:p14="http://schemas.microsoft.com/office/powerpoint/2010/main" val="231526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4DE960-BA5D-417E-ECE4-CE3FA2D193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B98455-D16B-19BE-C17B-F75B72AC1E3B}"/>
              </a:ext>
            </a:extLst>
          </p:cNvPr>
          <p:cNvSpPr>
            <a:spLocks noGrp="1"/>
          </p:cNvSpPr>
          <p:nvPr>
            <p:ph idx="1"/>
          </p:nvPr>
        </p:nvSpPr>
        <p:spPr>
          <a:xfrm>
            <a:off x="1097280" y="2108201"/>
            <a:ext cx="10058400" cy="3760891"/>
          </a:xfrm>
        </p:spPr>
        <p:txBody>
          <a:bodyPr/>
          <a:lstStyle/>
          <a:p>
            <a:pPr lvl="1"/>
            <a:endParaRPr lang="en-GB" dirty="0"/>
          </a:p>
          <a:p>
            <a:pPr lvl="1"/>
            <a:r>
              <a:rPr lang="en-GB" dirty="0"/>
              <a:t>Domestic servitude – forced labour in which the victim is forced to carry out domestic work and is unable to leave on their own free will</a:t>
            </a:r>
          </a:p>
          <a:p>
            <a:pPr lvl="1"/>
            <a:r>
              <a:rPr lang="en-GB" dirty="0"/>
              <a:t>Forced sexual exploitation – a form of slavery where an adult (over 18) is forced into prostitution</a:t>
            </a:r>
          </a:p>
          <a:p>
            <a:r>
              <a:rPr lang="en-GB" dirty="0"/>
              <a:t>Victims are typically coerced, deceived or threatened into slavery and children and adults at risk can be particularly vulnerable</a:t>
            </a:r>
          </a:p>
          <a:p>
            <a:endParaRPr lang="en-GB" dirty="0"/>
          </a:p>
        </p:txBody>
      </p:sp>
    </p:spTree>
    <p:extLst>
      <p:ext uri="{BB962C8B-B14F-4D97-AF65-F5344CB8AC3E}">
        <p14:creationId xmlns:p14="http://schemas.microsoft.com/office/powerpoint/2010/main" val="139121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A5AF-8FEB-1482-A1AA-514499E6F474}"/>
              </a:ext>
            </a:extLst>
          </p:cNvPr>
          <p:cNvSpPr>
            <a:spLocks noGrp="1"/>
          </p:cNvSpPr>
          <p:nvPr>
            <p:ph type="title"/>
          </p:nvPr>
        </p:nvSpPr>
        <p:spPr>
          <a:xfrm>
            <a:off x="1097280" y="286603"/>
            <a:ext cx="10058400" cy="1450757"/>
          </a:xfrm>
        </p:spPr>
        <p:txBody>
          <a:bodyPr/>
          <a:lstStyle/>
          <a:p>
            <a:r>
              <a:rPr lang="en-GB"/>
              <a:t>Socio-cultural</a:t>
            </a:r>
          </a:p>
        </p:txBody>
      </p:sp>
      <p:sp>
        <p:nvSpPr>
          <p:cNvPr id="3" name="Content Placeholder 2">
            <a:extLst>
              <a:ext uri="{FF2B5EF4-FFF2-40B4-BE49-F238E27FC236}">
                <a16:creationId xmlns:a16="http://schemas.microsoft.com/office/drawing/2014/main" id="{3F860B49-4E62-75D5-20D0-4A03224C082E}"/>
              </a:ext>
            </a:extLst>
          </p:cNvPr>
          <p:cNvSpPr>
            <a:spLocks noGrp="1"/>
          </p:cNvSpPr>
          <p:nvPr>
            <p:ph idx="1"/>
          </p:nvPr>
        </p:nvSpPr>
        <p:spPr>
          <a:xfrm>
            <a:off x="1097280" y="2108201"/>
            <a:ext cx="10058400" cy="3760891"/>
          </a:xfrm>
        </p:spPr>
        <p:txBody>
          <a:bodyPr>
            <a:normAutofit/>
          </a:bodyPr>
          <a:lstStyle/>
          <a:p>
            <a:r>
              <a:rPr lang="en-GB"/>
              <a:t>Globally there are a few societies that perpetuate customs and practices that, under our laws, are considered abusive and unlawful:</a:t>
            </a:r>
          </a:p>
          <a:p>
            <a:endParaRPr lang="en-GB"/>
          </a:p>
          <a:p>
            <a:pPr lvl="1"/>
            <a:r>
              <a:rPr lang="en-GB"/>
              <a:t>Forced marriage – a marriage where one or both parties are getting married against their will (different to arranged marriage)</a:t>
            </a:r>
          </a:p>
          <a:p>
            <a:pPr lvl="1"/>
            <a:r>
              <a:rPr lang="en-GB"/>
              <a:t>Female genital mutilation (FGM) – procedure that intentionally alter or causes injury to the female genital organs</a:t>
            </a:r>
          </a:p>
          <a:p>
            <a:endParaRPr lang="en-GB"/>
          </a:p>
        </p:txBody>
      </p:sp>
    </p:spTree>
    <p:extLst>
      <p:ext uri="{BB962C8B-B14F-4D97-AF65-F5344CB8AC3E}">
        <p14:creationId xmlns:p14="http://schemas.microsoft.com/office/powerpoint/2010/main" val="353248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E7CCC0-D40F-296C-5592-09B84EC57D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3A9322-3597-1F04-78FC-D0CC1D9F9AC8}"/>
              </a:ext>
            </a:extLst>
          </p:cNvPr>
          <p:cNvSpPr>
            <a:spLocks noGrp="1"/>
          </p:cNvSpPr>
          <p:nvPr>
            <p:ph idx="1"/>
          </p:nvPr>
        </p:nvSpPr>
        <p:spPr>
          <a:xfrm>
            <a:off x="1097280" y="2108201"/>
            <a:ext cx="10058400" cy="3760891"/>
          </a:xfrm>
        </p:spPr>
        <p:txBody>
          <a:bodyPr/>
          <a:lstStyle/>
          <a:p>
            <a:pPr lvl="1"/>
            <a:r>
              <a:rPr lang="en-GB"/>
              <a:t>Honour Based Violence – umbrella term that encompassing a range of practices that are used to control behaviour within families or societal groups in order to protect a perceived cultural or religious belief, this happens when the perceived belief has been broken and a family is shamed</a:t>
            </a:r>
          </a:p>
          <a:p>
            <a:pPr lvl="1"/>
            <a:r>
              <a:rPr lang="en-GB"/>
              <a:t>Witchcraft-based child abuse – abuse of a child due to belief they have been possessed by evil spirits</a:t>
            </a:r>
          </a:p>
          <a:p>
            <a:endParaRPr lang="en-GB"/>
          </a:p>
        </p:txBody>
      </p:sp>
    </p:spTree>
    <p:extLst>
      <p:ext uri="{BB962C8B-B14F-4D97-AF65-F5344CB8AC3E}">
        <p14:creationId xmlns:p14="http://schemas.microsoft.com/office/powerpoint/2010/main" val="20903920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B5D88-ABF7-DF0E-C3F5-01C59127F4C4}"/>
              </a:ext>
            </a:extLst>
          </p:cNvPr>
          <p:cNvSpPr>
            <a:spLocks noGrp="1"/>
          </p:cNvSpPr>
          <p:nvPr>
            <p:ph type="title"/>
          </p:nvPr>
        </p:nvSpPr>
        <p:spPr>
          <a:xfrm>
            <a:off x="1097280" y="286603"/>
            <a:ext cx="10058400" cy="1450757"/>
          </a:xfrm>
        </p:spPr>
        <p:txBody>
          <a:bodyPr/>
          <a:lstStyle/>
          <a:p>
            <a:r>
              <a:rPr lang="en-GB"/>
              <a:t>Sexual </a:t>
            </a:r>
          </a:p>
        </p:txBody>
      </p:sp>
      <p:sp>
        <p:nvSpPr>
          <p:cNvPr id="3" name="Content Placeholder 2">
            <a:extLst>
              <a:ext uri="{FF2B5EF4-FFF2-40B4-BE49-F238E27FC236}">
                <a16:creationId xmlns:a16="http://schemas.microsoft.com/office/drawing/2014/main" id="{E26C339A-FCE0-C66C-9D0A-18D146D16D13}"/>
              </a:ext>
            </a:extLst>
          </p:cNvPr>
          <p:cNvSpPr>
            <a:spLocks noGrp="1"/>
          </p:cNvSpPr>
          <p:nvPr>
            <p:ph idx="1"/>
          </p:nvPr>
        </p:nvSpPr>
        <p:spPr>
          <a:xfrm>
            <a:off x="1096963" y="2108200"/>
            <a:ext cx="10058400" cy="4248638"/>
          </a:xfrm>
        </p:spPr>
        <p:txBody>
          <a:bodyPr>
            <a:normAutofit lnSpcReduction="10000"/>
          </a:bodyPr>
          <a:lstStyle/>
          <a:p>
            <a:r>
              <a:rPr lang="en-GB"/>
              <a:t>Forcing or enticing a child or adult at risk to take part in sexual activities, including:</a:t>
            </a:r>
          </a:p>
          <a:p>
            <a:pPr lvl="1"/>
            <a:r>
              <a:rPr lang="en-GB"/>
              <a:t>Taking photos</a:t>
            </a:r>
          </a:p>
          <a:p>
            <a:pPr lvl="1"/>
            <a:r>
              <a:rPr lang="en-GB"/>
              <a:t>Showing pornographic materials</a:t>
            </a:r>
          </a:p>
          <a:p>
            <a:pPr lvl="1"/>
            <a:r>
              <a:rPr lang="en-GB"/>
              <a:t>Engaging in sexual activity</a:t>
            </a:r>
          </a:p>
          <a:p>
            <a:pPr lvl="1"/>
            <a:r>
              <a:rPr lang="en-GB"/>
              <a:t>Forcing them to watch sexual activity</a:t>
            </a:r>
          </a:p>
          <a:p>
            <a:r>
              <a:rPr lang="en-GB"/>
              <a:t>Sexual exploitation:</a:t>
            </a:r>
          </a:p>
          <a:p>
            <a:pPr lvl="1"/>
            <a:r>
              <a:rPr lang="en-GB"/>
              <a:t>A group or individual coerces, manipulates a child or adult at risk into sexual activity for example in payment of ‘goods’ or in exchange for something they want. Can happen online, in person, over time or at a party</a:t>
            </a:r>
          </a:p>
        </p:txBody>
      </p:sp>
    </p:spTree>
    <p:extLst>
      <p:ext uri="{BB962C8B-B14F-4D97-AF65-F5344CB8AC3E}">
        <p14:creationId xmlns:p14="http://schemas.microsoft.com/office/powerpoint/2010/main" val="193746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16CE-256D-5FE9-AFBA-52E68A564C69}"/>
              </a:ext>
            </a:extLst>
          </p:cNvPr>
          <p:cNvSpPr>
            <a:spLocks noGrp="1"/>
          </p:cNvSpPr>
          <p:nvPr>
            <p:ph type="title"/>
          </p:nvPr>
        </p:nvSpPr>
        <p:spPr>
          <a:xfrm>
            <a:off x="1097280" y="286603"/>
            <a:ext cx="10058400" cy="1450757"/>
          </a:xfrm>
        </p:spPr>
        <p:txBody>
          <a:bodyPr/>
          <a:lstStyle/>
          <a:p>
            <a:r>
              <a:rPr lang="en-GB"/>
              <a:t>Neglect </a:t>
            </a:r>
          </a:p>
        </p:txBody>
      </p:sp>
      <p:sp>
        <p:nvSpPr>
          <p:cNvPr id="3" name="Content Placeholder 2">
            <a:extLst>
              <a:ext uri="{FF2B5EF4-FFF2-40B4-BE49-F238E27FC236}">
                <a16:creationId xmlns:a16="http://schemas.microsoft.com/office/drawing/2014/main" id="{BDBA9C4F-942C-1829-418F-5B58523D49E3}"/>
              </a:ext>
            </a:extLst>
          </p:cNvPr>
          <p:cNvSpPr>
            <a:spLocks noGrp="1"/>
          </p:cNvSpPr>
          <p:nvPr>
            <p:ph idx="1"/>
          </p:nvPr>
        </p:nvSpPr>
        <p:spPr>
          <a:xfrm>
            <a:off x="1096963" y="1958729"/>
            <a:ext cx="10058400" cy="4362940"/>
          </a:xfrm>
        </p:spPr>
        <p:txBody>
          <a:bodyPr>
            <a:normAutofit lnSpcReduction="10000"/>
          </a:bodyPr>
          <a:lstStyle/>
          <a:p>
            <a:r>
              <a:rPr lang="en-GB" dirty="0"/>
              <a:t>Persistent failure to meet the basic physical or psychological needs of a child or adult at risk:</a:t>
            </a:r>
          </a:p>
          <a:p>
            <a:endParaRPr lang="en-GB" dirty="0"/>
          </a:p>
          <a:p>
            <a:pPr lvl="1"/>
            <a:r>
              <a:rPr lang="en-GB" dirty="0"/>
              <a:t>Failing to provide adequate shelter</a:t>
            </a:r>
          </a:p>
          <a:p>
            <a:pPr lvl="1"/>
            <a:r>
              <a:rPr lang="en-GB" dirty="0"/>
              <a:t>Clothing</a:t>
            </a:r>
          </a:p>
          <a:p>
            <a:pPr lvl="1"/>
            <a:r>
              <a:rPr lang="en-GB" dirty="0"/>
              <a:t>Nutrition</a:t>
            </a:r>
          </a:p>
          <a:p>
            <a:pPr lvl="1"/>
            <a:r>
              <a:rPr lang="en-GB" dirty="0"/>
              <a:t>Medication</a:t>
            </a:r>
          </a:p>
          <a:p>
            <a:pPr lvl="1"/>
            <a:r>
              <a:rPr lang="en-GB" dirty="0"/>
              <a:t>Healthcare</a:t>
            </a:r>
          </a:p>
          <a:p>
            <a:r>
              <a:rPr lang="en-GB" dirty="0"/>
              <a:t>It is possible for cases of self-neglect – vulnerable person neglecting their own wellbeing</a:t>
            </a:r>
          </a:p>
        </p:txBody>
      </p:sp>
    </p:spTree>
    <p:extLst>
      <p:ext uri="{BB962C8B-B14F-4D97-AF65-F5344CB8AC3E}">
        <p14:creationId xmlns:p14="http://schemas.microsoft.com/office/powerpoint/2010/main" val="634365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6690-636E-5ED8-5CE9-09FBBD30E06A}"/>
              </a:ext>
            </a:extLst>
          </p:cNvPr>
          <p:cNvSpPr>
            <a:spLocks noGrp="1"/>
          </p:cNvSpPr>
          <p:nvPr>
            <p:ph type="title"/>
          </p:nvPr>
        </p:nvSpPr>
        <p:spPr>
          <a:xfrm>
            <a:off x="1097280" y="286603"/>
            <a:ext cx="10058400" cy="1450757"/>
          </a:xfrm>
        </p:spPr>
        <p:txBody>
          <a:bodyPr/>
          <a:lstStyle/>
          <a:p>
            <a:r>
              <a:rPr lang="en-GB"/>
              <a:t>Online	</a:t>
            </a:r>
          </a:p>
        </p:txBody>
      </p:sp>
      <p:sp>
        <p:nvSpPr>
          <p:cNvPr id="3" name="Content Placeholder 2">
            <a:extLst>
              <a:ext uri="{FF2B5EF4-FFF2-40B4-BE49-F238E27FC236}">
                <a16:creationId xmlns:a16="http://schemas.microsoft.com/office/drawing/2014/main" id="{740ABAFF-2E97-0F23-CAC9-C6B3DFF43BA6}"/>
              </a:ext>
            </a:extLst>
          </p:cNvPr>
          <p:cNvSpPr>
            <a:spLocks noGrp="1"/>
          </p:cNvSpPr>
          <p:nvPr>
            <p:ph idx="1"/>
          </p:nvPr>
        </p:nvSpPr>
        <p:spPr>
          <a:xfrm>
            <a:off x="1097280" y="2108201"/>
            <a:ext cx="10058400" cy="3760891"/>
          </a:xfrm>
        </p:spPr>
        <p:txBody>
          <a:bodyPr>
            <a:normAutofit/>
          </a:bodyPr>
          <a:lstStyle/>
          <a:p>
            <a:r>
              <a:rPr lang="en-GB" dirty="0"/>
              <a:t>Also known as cyber bullying</a:t>
            </a:r>
          </a:p>
          <a:p>
            <a:r>
              <a:rPr lang="en-GB" dirty="0"/>
              <a:t>Children or vulnerable adults are bullied online via social media, messaging apps and online forums</a:t>
            </a:r>
          </a:p>
          <a:p>
            <a:r>
              <a:rPr lang="en-GB" dirty="0"/>
              <a:t>Includes more exploitative behaviour such as </a:t>
            </a:r>
          </a:p>
          <a:p>
            <a:pPr lvl="1"/>
            <a:r>
              <a:rPr lang="en-GB" dirty="0"/>
              <a:t>grooming or </a:t>
            </a:r>
          </a:p>
          <a:p>
            <a:pPr lvl="1"/>
            <a:r>
              <a:rPr lang="en-GB" dirty="0"/>
              <a:t>enticing a child or adult at risk to share intimate photos, </a:t>
            </a:r>
          </a:p>
          <a:p>
            <a:pPr lvl="1"/>
            <a:r>
              <a:rPr lang="en-GB" dirty="0"/>
              <a:t>enticing a child or adult at risk to share financial information…</a:t>
            </a:r>
          </a:p>
        </p:txBody>
      </p:sp>
    </p:spTree>
    <p:extLst>
      <p:ext uri="{BB962C8B-B14F-4D97-AF65-F5344CB8AC3E}">
        <p14:creationId xmlns:p14="http://schemas.microsoft.com/office/powerpoint/2010/main" val="286693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CA97-5DA3-409A-686E-FABBBC844FE3}"/>
              </a:ext>
            </a:extLst>
          </p:cNvPr>
          <p:cNvSpPr>
            <a:spLocks noGrp="1"/>
          </p:cNvSpPr>
          <p:nvPr>
            <p:ph type="title"/>
          </p:nvPr>
        </p:nvSpPr>
        <p:spPr>
          <a:xfrm>
            <a:off x="1097280" y="286603"/>
            <a:ext cx="10058400" cy="1450757"/>
          </a:xfrm>
        </p:spPr>
        <p:txBody>
          <a:bodyPr/>
          <a:lstStyle/>
          <a:p>
            <a:r>
              <a:rPr lang="en-GB"/>
              <a:t>Criminal Exploitation</a:t>
            </a:r>
          </a:p>
        </p:txBody>
      </p:sp>
      <p:sp>
        <p:nvSpPr>
          <p:cNvPr id="3" name="Content Placeholder 2">
            <a:extLst>
              <a:ext uri="{FF2B5EF4-FFF2-40B4-BE49-F238E27FC236}">
                <a16:creationId xmlns:a16="http://schemas.microsoft.com/office/drawing/2014/main" id="{243FF88C-84E8-F57B-D9DB-5D783AB2065D}"/>
              </a:ext>
            </a:extLst>
          </p:cNvPr>
          <p:cNvSpPr>
            <a:spLocks noGrp="1"/>
          </p:cNvSpPr>
          <p:nvPr>
            <p:ph idx="1"/>
          </p:nvPr>
        </p:nvSpPr>
        <p:spPr>
          <a:xfrm>
            <a:off x="1096963" y="2108200"/>
            <a:ext cx="10058400" cy="4107962"/>
          </a:xfrm>
        </p:spPr>
        <p:txBody>
          <a:bodyPr>
            <a:normAutofit/>
          </a:bodyPr>
          <a:lstStyle/>
          <a:p>
            <a:r>
              <a:rPr lang="en-GB" dirty="0"/>
              <a:t>Children or vulnerable adults are coerced, manipulated, intimidated or deceived into taking part in criminal activity:</a:t>
            </a:r>
          </a:p>
          <a:p>
            <a:pPr lvl="1"/>
            <a:r>
              <a:rPr lang="en-GB" dirty="0"/>
              <a:t>County lines – transport of drugs or money from one area to another</a:t>
            </a:r>
          </a:p>
          <a:p>
            <a:pPr lvl="1"/>
            <a:r>
              <a:rPr lang="en-GB" dirty="0"/>
              <a:t>Sexual exploitation </a:t>
            </a:r>
          </a:p>
          <a:p>
            <a:pPr lvl="1"/>
            <a:r>
              <a:rPr lang="en-GB" dirty="0"/>
              <a:t>Shoplifting</a:t>
            </a:r>
          </a:p>
          <a:p>
            <a:pPr lvl="1"/>
            <a:r>
              <a:rPr lang="en-GB" dirty="0"/>
              <a:t>Committing acts of violence – gang induction</a:t>
            </a:r>
          </a:p>
          <a:p>
            <a:pPr lvl="1"/>
            <a:r>
              <a:rPr lang="en-GB" dirty="0"/>
              <a:t>Cuckooing </a:t>
            </a:r>
          </a:p>
          <a:p>
            <a:r>
              <a:rPr lang="en-GB" dirty="0"/>
              <a:t>Victim often appears willing to take part in these activities but they have been coerced into them</a:t>
            </a:r>
          </a:p>
        </p:txBody>
      </p:sp>
    </p:spTree>
    <p:extLst>
      <p:ext uri="{BB962C8B-B14F-4D97-AF65-F5344CB8AC3E}">
        <p14:creationId xmlns:p14="http://schemas.microsoft.com/office/powerpoint/2010/main" val="237062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72F7-F963-713E-9EF4-F0724A468874}"/>
              </a:ext>
            </a:extLst>
          </p:cNvPr>
          <p:cNvSpPr>
            <a:spLocks noGrp="1"/>
          </p:cNvSpPr>
          <p:nvPr>
            <p:ph type="title"/>
          </p:nvPr>
        </p:nvSpPr>
        <p:spPr>
          <a:xfrm>
            <a:off x="1097280" y="286603"/>
            <a:ext cx="10058400" cy="1450757"/>
          </a:xfrm>
        </p:spPr>
        <p:txBody>
          <a:bodyPr>
            <a:normAutofit/>
          </a:bodyPr>
          <a:lstStyle/>
          <a:p>
            <a:r>
              <a:rPr lang="en-GB"/>
              <a:t>Who’s responsibility is safeguarding</a:t>
            </a:r>
          </a:p>
        </p:txBody>
      </p:sp>
      <p:sp>
        <p:nvSpPr>
          <p:cNvPr id="3" name="Text Placeholder 2">
            <a:extLst>
              <a:ext uri="{FF2B5EF4-FFF2-40B4-BE49-F238E27FC236}">
                <a16:creationId xmlns:a16="http://schemas.microsoft.com/office/drawing/2014/main" id="{C686C4A1-3944-0720-9E64-AE1CAAFAF765}"/>
              </a:ext>
            </a:extLst>
          </p:cNvPr>
          <p:cNvSpPr>
            <a:spLocks noGrp="1"/>
          </p:cNvSpPr>
          <p:nvPr>
            <p:ph type="body" idx="1"/>
          </p:nvPr>
        </p:nvSpPr>
        <p:spPr>
          <a:xfrm>
            <a:off x="1096962" y="2057400"/>
            <a:ext cx="10719899" cy="736600"/>
          </a:xfrm>
        </p:spPr>
        <p:txBody>
          <a:bodyPr>
            <a:noAutofit/>
          </a:bodyPr>
          <a:lstStyle/>
          <a:p>
            <a:r>
              <a:rPr lang="en-GB" dirty="0"/>
              <a:t>Everyone stand up - I am going to list some groups of people. If you do not think it’s this groups responsibility to safeguard children and vulnerable adults sit down.</a:t>
            </a:r>
          </a:p>
        </p:txBody>
      </p:sp>
      <p:sp>
        <p:nvSpPr>
          <p:cNvPr id="4" name="Content Placeholder 3">
            <a:extLst>
              <a:ext uri="{FF2B5EF4-FFF2-40B4-BE49-F238E27FC236}">
                <a16:creationId xmlns:a16="http://schemas.microsoft.com/office/drawing/2014/main" id="{98C8FEB4-6407-7E9E-8A89-C46AC05E14B2}"/>
              </a:ext>
            </a:extLst>
          </p:cNvPr>
          <p:cNvSpPr>
            <a:spLocks noGrp="1"/>
          </p:cNvSpPr>
          <p:nvPr>
            <p:ph sz="half" idx="2"/>
          </p:nvPr>
        </p:nvSpPr>
        <p:spPr>
          <a:xfrm>
            <a:off x="1097280" y="2958274"/>
            <a:ext cx="4639736" cy="2910821"/>
          </a:xfrm>
        </p:spPr>
        <p:txBody>
          <a:bodyPr>
            <a:noAutofit/>
          </a:bodyPr>
          <a:lstStyle/>
          <a:p>
            <a:r>
              <a:rPr lang="en-GB"/>
              <a:t>Parents and carers</a:t>
            </a:r>
          </a:p>
          <a:p>
            <a:r>
              <a:rPr lang="en-GB"/>
              <a:t>Police</a:t>
            </a:r>
          </a:p>
          <a:p>
            <a:r>
              <a:rPr lang="en-GB"/>
              <a:t>Social care personnel</a:t>
            </a:r>
          </a:p>
          <a:p>
            <a:r>
              <a:rPr lang="en-GB"/>
              <a:t>Teachers</a:t>
            </a:r>
          </a:p>
          <a:p>
            <a:r>
              <a:rPr lang="en-GB"/>
              <a:t>Fire service</a:t>
            </a:r>
          </a:p>
          <a:p>
            <a:r>
              <a:rPr lang="en-GB"/>
              <a:t>Friends</a:t>
            </a:r>
          </a:p>
        </p:txBody>
      </p:sp>
      <p:sp>
        <p:nvSpPr>
          <p:cNvPr id="6" name="Content Placeholder 5">
            <a:extLst>
              <a:ext uri="{FF2B5EF4-FFF2-40B4-BE49-F238E27FC236}">
                <a16:creationId xmlns:a16="http://schemas.microsoft.com/office/drawing/2014/main" id="{88CF6863-5A8D-7490-BA03-53970C4EFFDA}"/>
              </a:ext>
            </a:extLst>
          </p:cNvPr>
          <p:cNvSpPr>
            <a:spLocks noGrp="1"/>
          </p:cNvSpPr>
          <p:nvPr>
            <p:ph sz="quarter" idx="4"/>
          </p:nvPr>
        </p:nvSpPr>
        <p:spPr>
          <a:xfrm>
            <a:off x="6516688" y="2957513"/>
            <a:ext cx="4638675" cy="3302610"/>
          </a:xfrm>
        </p:spPr>
        <p:txBody>
          <a:bodyPr>
            <a:normAutofit lnSpcReduction="10000"/>
          </a:bodyPr>
          <a:lstStyle/>
          <a:p>
            <a:r>
              <a:rPr lang="en-GB"/>
              <a:t>Lecturers</a:t>
            </a:r>
          </a:p>
          <a:p>
            <a:r>
              <a:rPr lang="en-GB"/>
              <a:t>Neighbours </a:t>
            </a:r>
          </a:p>
          <a:p>
            <a:r>
              <a:rPr lang="en-GB"/>
              <a:t>The community</a:t>
            </a:r>
          </a:p>
          <a:p>
            <a:r>
              <a:rPr lang="en-GB"/>
              <a:t>Health service personnel</a:t>
            </a:r>
          </a:p>
          <a:p>
            <a:r>
              <a:rPr lang="en-GB"/>
              <a:t>Strangers and passers-by</a:t>
            </a:r>
          </a:p>
          <a:p>
            <a:r>
              <a:rPr lang="en-GB"/>
              <a:t>Ambulance staff</a:t>
            </a:r>
          </a:p>
          <a:p>
            <a:endParaRPr lang="en-GB"/>
          </a:p>
        </p:txBody>
      </p:sp>
    </p:spTree>
    <p:extLst>
      <p:ext uri="{BB962C8B-B14F-4D97-AF65-F5344CB8AC3E}">
        <p14:creationId xmlns:p14="http://schemas.microsoft.com/office/powerpoint/2010/main" val="3778028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22A5D-8A46-E2FC-8553-DAF6DA9B708B}"/>
              </a:ext>
            </a:extLst>
          </p:cNvPr>
          <p:cNvSpPr>
            <a:spLocks noGrp="1"/>
          </p:cNvSpPr>
          <p:nvPr>
            <p:ph type="title"/>
          </p:nvPr>
        </p:nvSpPr>
        <p:spPr>
          <a:xfrm>
            <a:off x="1097280" y="286603"/>
            <a:ext cx="10058400" cy="1450757"/>
          </a:xfrm>
        </p:spPr>
        <p:txBody>
          <a:bodyPr/>
          <a:lstStyle/>
          <a:p>
            <a:r>
              <a:rPr lang="en-GB"/>
              <a:t>What do you do?</a:t>
            </a:r>
          </a:p>
        </p:txBody>
      </p:sp>
      <p:sp>
        <p:nvSpPr>
          <p:cNvPr id="3" name="Content Placeholder 2">
            <a:extLst>
              <a:ext uri="{FF2B5EF4-FFF2-40B4-BE49-F238E27FC236}">
                <a16:creationId xmlns:a16="http://schemas.microsoft.com/office/drawing/2014/main" id="{CAA2EB77-0C62-4969-932A-BACE6DC7D477}"/>
              </a:ext>
            </a:extLst>
          </p:cNvPr>
          <p:cNvSpPr>
            <a:spLocks noGrp="1"/>
          </p:cNvSpPr>
          <p:nvPr>
            <p:ph idx="1"/>
          </p:nvPr>
        </p:nvSpPr>
        <p:spPr>
          <a:xfrm>
            <a:off x="1096963" y="1846385"/>
            <a:ext cx="10058400" cy="4589584"/>
          </a:xfrm>
        </p:spPr>
        <p:txBody>
          <a:bodyPr>
            <a:normAutofit lnSpcReduction="10000"/>
          </a:bodyPr>
          <a:lstStyle/>
          <a:p>
            <a:r>
              <a:rPr lang="en-GB" dirty="0"/>
              <a:t>Having concerns about someone's wellbeing might feel like nothing but it is not something you should ignore. What should you do…</a:t>
            </a:r>
          </a:p>
          <a:p>
            <a:r>
              <a:rPr lang="en-GB" dirty="0"/>
              <a:t>Be discreet and respect the persons privacy – don’t pry or investigate your concerns yourself</a:t>
            </a:r>
          </a:p>
          <a:p>
            <a:r>
              <a:rPr lang="en-GB" dirty="0"/>
              <a:t>Tell your mentor of your concerns – this is not gossiping but expressing concern</a:t>
            </a:r>
          </a:p>
          <a:p>
            <a:r>
              <a:rPr lang="en-GB" dirty="0"/>
              <a:t>Any disclosure to a member of University staff is a disclosure to the University and must be shared. This protects both students and staff. </a:t>
            </a:r>
          </a:p>
          <a:p>
            <a:r>
              <a:rPr lang="en-GB" dirty="0"/>
              <a:t>Depending on the situation refer the person to the normal support and student services</a:t>
            </a:r>
          </a:p>
          <a:p>
            <a:endParaRPr lang="en-GB" dirty="0"/>
          </a:p>
        </p:txBody>
      </p:sp>
    </p:spTree>
    <p:extLst>
      <p:ext uri="{BB962C8B-B14F-4D97-AF65-F5344CB8AC3E}">
        <p14:creationId xmlns:p14="http://schemas.microsoft.com/office/powerpoint/2010/main" val="17325242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B5E8A0-6712-BDBA-EA90-835CC853CA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04AD28-6118-EE12-8C34-893E5F90A398}"/>
              </a:ext>
            </a:extLst>
          </p:cNvPr>
          <p:cNvSpPr>
            <a:spLocks noGrp="1"/>
          </p:cNvSpPr>
          <p:nvPr>
            <p:ph idx="1"/>
          </p:nvPr>
        </p:nvSpPr>
        <p:spPr>
          <a:xfrm>
            <a:off x="1096963" y="2108199"/>
            <a:ext cx="10058400" cy="4046415"/>
          </a:xfrm>
        </p:spPr>
        <p:txBody>
          <a:bodyPr>
            <a:normAutofit/>
          </a:bodyPr>
          <a:lstStyle/>
          <a:p>
            <a:r>
              <a:rPr lang="en-GB"/>
              <a:t>Raise your concern with a safeguarding lead – they will be able to recommend a course of action</a:t>
            </a:r>
          </a:p>
          <a:p>
            <a:r>
              <a:rPr lang="en-GB"/>
              <a:t>Write down your concerns and actions</a:t>
            </a:r>
          </a:p>
          <a:p>
            <a:r>
              <a:rPr lang="en-GB"/>
              <a:t>Make sure you are aware of the safeguarding policy of your placement as they might be slightly different </a:t>
            </a:r>
          </a:p>
          <a:p>
            <a:r>
              <a:rPr lang="en-GB"/>
              <a:t>Cause for Concern form: </a:t>
            </a:r>
            <a:r>
              <a:rPr lang="en-GB">
                <a:hlinkClick r:id="rId2"/>
              </a:rPr>
              <a:t>UWTSD Wellbeing Service (uniticms.com)</a:t>
            </a:r>
            <a:r>
              <a:rPr lang="en-GB"/>
              <a:t> </a:t>
            </a:r>
          </a:p>
          <a:p>
            <a:endParaRPr lang="en-GB"/>
          </a:p>
        </p:txBody>
      </p:sp>
    </p:spTree>
    <p:extLst>
      <p:ext uri="{BB962C8B-B14F-4D97-AF65-F5344CB8AC3E}">
        <p14:creationId xmlns:p14="http://schemas.microsoft.com/office/powerpoint/2010/main" val="8261037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558C1-F0BE-85F5-84F4-122084722F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5AD74B-D1EF-5D2D-5348-4F08F8BE84E7}"/>
              </a:ext>
            </a:extLst>
          </p:cNvPr>
          <p:cNvSpPr>
            <a:spLocks noGrp="1"/>
          </p:cNvSpPr>
          <p:nvPr>
            <p:ph idx="1"/>
          </p:nvPr>
        </p:nvSpPr>
        <p:spPr/>
        <p:txBody>
          <a:bodyPr>
            <a:normAutofit/>
          </a:bodyPr>
          <a:lstStyle/>
          <a:p>
            <a:endParaRPr lang="en-GB"/>
          </a:p>
          <a:p>
            <a:r>
              <a:rPr lang="en-GB"/>
              <a:t>The University (UWTSD) can only work within our safe abilities. There are situations which require escalation to emergency services or specialist agencies – this is not your decision</a:t>
            </a:r>
          </a:p>
          <a:p>
            <a:r>
              <a:rPr lang="en-GB"/>
              <a:t>Your responsibility is to report concerns.</a:t>
            </a:r>
          </a:p>
          <a:p>
            <a:r>
              <a:rPr lang="en-GB"/>
              <a:t>Although the above statement is about UWTSD, this is true for ALL safeguarding concerns in ALL settings</a:t>
            </a:r>
          </a:p>
          <a:p>
            <a:endParaRPr lang="en-GB"/>
          </a:p>
        </p:txBody>
      </p:sp>
    </p:spTree>
    <p:extLst>
      <p:ext uri="{BB962C8B-B14F-4D97-AF65-F5344CB8AC3E}">
        <p14:creationId xmlns:p14="http://schemas.microsoft.com/office/powerpoint/2010/main" val="21694539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85141-914F-36F8-2ED9-87F544D22FAE}"/>
              </a:ext>
            </a:extLst>
          </p:cNvPr>
          <p:cNvSpPr>
            <a:spLocks noGrp="1"/>
          </p:cNvSpPr>
          <p:nvPr>
            <p:ph type="title"/>
          </p:nvPr>
        </p:nvSpPr>
        <p:spPr>
          <a:xfrm>
            <a:off x="1097280" y="286603"/>
            <a:ext cx="10058400" cy="1450757"/>
          </a:xfrm>
        </p:spPr>
        <p:txBody>
          <a:bodyPr/>
          <a:lstStyle/>
          <a:p>
            <a:r>
              <a:rPr lang="en-GB"/>
              <a:t>If some directly discloses abuse to you</a:t>
            </a:r>
          </a:p>
        </p:txBody>
      </p:sp>
      <p:sp>
        <p:nvSpPr>
          <p:cNvPr id="3" name="Content Placeholder 2">
            <a:extLst>
              <a:ext uri="{FF2B5EF4-FFF2-40B4-BE49-F238E27FC236}">
                <a16:creationId xmlns:a16="http://schemas.microsoft.com/office/drawing/2014/main" id="{7F67F114-CB4C-8CB5-8A59-C637FD88455E}"/>
              </a:ext>
            </a:extLst>
          </p:cNvPr>
          <p:cNvSpPr>
            <a:spLocks noGrp="1"/>
          </p:cNvSpPr>
          <p:nvPr>
            <p:ph idx="1"/>
          </p:nvPr>
        </p:nvSpPr>
        <p:spPr>
          <a:xfrm>
            <a:off x="1097280" y="2108201"/>
            <a:ext cx="10058400" cy="3760891"/>
          </a:xfrm>
        </p:spPr>
        <p:txBody>
          <a:bodyPr>
            <a:noAutofit/>
          </a:bodyPr>
          <a:lstStyle/>
          <a:p>
            <a:r>
              <a:rPr lang="en-GB" dirty="0"/>
              <a:t>What do you think you should do?</a:t>
            </a:r>
          </a:p>
          <a:p>
            <a:r>
              <a:rPr lang="en-GB" dirty="0"/>
              <a:t>The persons immediate safety is most important – if they are injured or in immediate danger, call the police or seek medical attention</a:t>
            </a:r>
          </a:p>
          <a:p>
            <a:r>
              <a:rPr lang="en-GB" dirty="0"/>
              <a:t>Alert the person responsible for safeguarding and tell them everything (they may or may not take over at this point)</a:t>
            </a:r>
          </a:p>
          <a:p>
            <a:r>
              <a:rPr lang="en-GB" dirty="0"/>
              <a:t>Note down everything you were told, actions you took</a:t>
            </a:r>
          </a:p>
          <a:p>
            <a:r>
              <a:rPr lang="en-GB" dirty="0"/>
              <a:t>Do not investigate or try and sort it out yourself</a:t>
            </a:r>
          </a:p>
          <a:p>
            <a:r>
              <a:rPr lang="en-GB" dirty="0"/>
              <a:t>Look after yourself – how?</a:t>
            </a:r>
          </a:p>
        </p:txBody>
      </p:sp>
    </p:spTree>
    <p:extLst>
      <p:ext uri="{BB962C8B-B14F-4D97-AF65-F5344CB8AC3E}">
        <p14:creationId xmlns:p14="http://schemas.microsoft.com/office/powerpoint/2010/main" val="40854095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771859D-FE01-7552-DD0C-C067313CC5A7}"/>
              </a:ext>
            </a:extLst>
          </p:cNvPr>
          <p:cNvSpPr>
            <a:spLocks noGrp="1"/>
          </p:cNvSpPr>
          <p:nvPr>
            <p:ph type="title"/>
          </p:nvPr>
        </p:nvSpPr>
        <p:spPr>
          <a:xfrm>
            <a:off x="1097280" y="286603"/>
            <a:ext cx="10058400" cy="1450757"/>
          </a:xfrm>
        </p:spPr>
        <p:txBody>
          <a:bodyPr/>
          <a:lstStyle/>
          <a:p>
            <a:r>
              <a:rPr lang="en-GB"/>
              <a:t>Do’s and Don'ts </a:t>
            </a:r>
          </a:p>
        </p:txBody>
      </p:sp>
      <p:sp>
        <p:nvSpPr>
          <p:cNvPr id="3" name="Content Placeholder 2">
            <a:extLst>
              <a:ext uri="{FF2B5EF4-FFF2-40B4-BE49-F238E27FC236}">
                <a16:creationId xmlns:a16="http://schemas.microsoft.com/office/drawing/2014/main" id="{DE6D006D-28FE-C80B-E879-C5E2A501AF3F}"/>
              </a:ext>
            </a:extLst>
          </p:cNvPr>
          <p:cNvSpPr>
            <a:spLocks noGrp="1"/>
          </p:cNvSpPr>
          <p:nvPr>
            <p:ph idx="1"/>
          </p:nvPr>
        </p:nvSpPr>
        <p:spPr>
          <a:xfrm>
            <a:off x="1096963" y="1846385"/>
            <a:ext cx="10058400" cy="3846756"/>
          </a:xfrm>
        </p:spPr>
        <p:txBody>
          <a:bodyPr>
            <a:noAutofit/>
          </a:bodyPr>
          <a:lstStyle/>
          <a:p>
            <a:r>
              <a:rPr lang="en-GB" dirty="0"/>
              <a:t>Do –</a:t>
            </a:r>
          </a:p>
          <a:p>
            <a:r>
              <a:rPr lang="en-GB" dirty="0"/>
              <a:t>Try to remain calm and receptive</a:t>
            </a:r>
          </a:p>
          <a:p>
            <a:r>
              <a:rPr lang="en-GB" dirty="0"/>
              <a:t>Do not promise secrecy </a:t>
            </a:r>
          </a:p>
          <a:p>
            <a:r>
              <a:rPr lang="en-GB" dirty="0"/>
              <a:t>Listen to them </a:t>
            </a:r>
          </a:p>
          <a:p>
            <a:r>
              <a:rPr lang="en-GB" dirty="0"/>
              <a:t>Make it clear they were right to tell you</a:t>
            </a:r>
          </a:p>
          <a:p>
            <a:r>
              <a:rPr lang="en-GB" dirty="0"/>
              <a:t>Reassure them they are not responsible for the abuse</a:t>
            </a:r>
          </a:p>
          <a:p>
            <a:r>
              <a:rPr lang="en-GB" dirty="0"/>
              <a:t>Let the know exactly what you will do and how you will keep them informed</a:t>
            </a:r>
          </a:p>
          <a:p>
            <a:r>
              <a:rPr lang="en-GB" dirty="0"/>
              <a:t>Report it</a:t>
            </a:r>
          </a:p>
        </p:txBody>
      </p:sp>
    </p:spTree>
    <p:extLst>
      <p:ext uri="{BB962C8B-B14F-4D97-AF65-F5344CB8AC3E}">
        <p14:creationId xmlns:p14="http://schemas.microsoft.com/office/powerpoint/2010/main" val="24450253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4C273-AB0B-1E5A-C563-3753866DE0F6}"/>
              </a:ext>
            </a:extLst>
          </p:cNvPr>
          <p:cNvSpPr>
            <a:spLocks noGrp="1"/>
          </p:cNvSpPr>
          <p:nvPr>
            <p:ph type="title"/>
          </p:nvPr>
        </p:nvSpPr>
        <p:spPr>
          <a:xfrm>
            <a:off x="1097280" y="286603"/>
            <a:ext cx="10058400" cy="1450757"/>
          </a:xfrm>
        </p:spPr>
        <p:txBody>
          <a:bodyPr/>
          <a:lstStyle/>
          <a:p>
            <a:r>
              <a:rPr lang="en-GB"/>
              <a:t>Don’t </a:t>
            </a:r>
          </a:p>
        </p:txBody>
      </p:sp>
      <p:sp>
        <p:nvSpPr>
          <p:cNvPr id="3" name="Content Placeholder 2">
            <a:extLst>
              <a:ext uri="{FF2B5EF4-FFF2-40B4-BE49-F238E27FC236}">
                <a16:creationId xmlns:a16="http://schemas.microsoft.com/office/drawing/2014/main" id="{41D12CEB-1658-1E62-AF23-1455388F6071}"/>
              </a:ext>
            </a:extLst>
          </p:cNvPr>
          <p:cNvSpPr>
            <a:spLocks noGrp="1"/>
          </p:cNvSpPr>
          <p:nvPr>
            <p:ph idx="1"/>
          </p:nvPr>
        </p:nvSpPr>
        <p:spPr>
          <a:xfrm>
            <a:off x="1097280" y="2108201"/>
            <a:ext cx="10058400" cy="3760891"/>
          </a:xfrm>
        </p:spPr>
        <p:txBody>
          <a:bodyPr>
            <a:normAutofit lnSpcReduction="10000"/>
          </a:bodyPr>
          <a:lstStyle/>
          <a:p>
            <a:r>
              <a:rPr lang="en-GB" dirty="0"/>
              <a:t>Ask leading questions</a:t>
            </a:r>
          </a:p>
          <a:p>
            <a:r>
              <a:rPr lang="en-GB" dirty="0"/>
              <a:t>Show disgust at what you are being told</a:t>
            </a:r>
          </a:p>
          <a:p>
            <a:r>
              <a:rPr lang="en-GB" dirty="0"/>
              <a:t>Play down the significance of what they are saying</a:t>
            </a:r>
          </a:p>
          <a:p>
            <a:r>
              <a:rPr lang="en-GB" dirty="0"/>
              <a:t>Avoid making negative comments about the abuser</a:t>
            </a:r>
          </a:p>
          <a:p>
            <a:r>
              <a:rPr lang="en-GB" dirty="0"/>
              <a:t>Don’t make promises you cant keep, e.g. that you can intervene and stop the abuse happening</a:t>
            </a:r>
          </a:p>
          <a:p>
            <a:r>
              <a:rPr lang="en-GB" dirty="0"/>
              <a:t>Keep it to yourself</a:t>
            </a:r>
          </a:p>
          <a:p>
            <a:endParaRPr lang="en-GB" dirty="0"/>
          </a:p>
        </p:txBody>
      </p:sp>
    </p:spTree>
    <p:extLst>
      <p:ext uri="{BB962C8B-B14F-4D97-AF65-F5344CB8AC3E}">
        <p14:creationId xmlns:p14="http://schemas.microsoft.com/office/powerpoint/2010/main" val="30189794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ED9AC-9B2C-006B-90B8-3392C8089283}"/>
              </a:ext>
            </a:extLst>
          </p:cNvPr>
          <p:cNvSpPr>
            <a:spLocks noGrp="1"/>
          </p:cNvSpPr>
          <p:nvPr>
            <p:ph type="title"/>
          </p:nvPr>
        </p:nvSpPr>
        <p:spPr>
          <a:xfrm>
            <a:off x="1097280" y="286603"/>
            <a:ext cx="10058400" cy="1450757"/>
          </a:xfrm>
        </p:spPr>
        <p:txBody>
          <a:bodyPr/>
          <a:lstStyle/>
          <a:p>
            <a:r>
              <a:rPr lang="en-GB"/>
              <a:t>However…</a:t>
            </a:r>
          </a:p>
        </p:txBody>
      </p:sp>
      <p:sp>
        <p:nvSpPr>
          <p:cNvPr id="3" name="Content Placeholder 2">
            <a:extLst>
              <a:ext uri="{FF2B5EF4-FFF2-40B4-BE49-F238E27FC236}">
                <a16:creationId xmlns:a16="http://schemas.microsoft.com/office/drawing/2014/main" id="{3B093B7D-71DB-BAA8-6CB1-7C03C2AF2CE6}"/>
              </a:ext>
            </a:extLst>
          </p:cNvPr>
          <p:cNvSpPr>
            <a:spLocks noGrp="1"/>
          </p:cNvSpPr>
          <p:nvPr>
            <p:ph idx="1"/>
          </p:nvPr>
        </p:nvSpPr>
        <p:spPr>
          <a:xfrm>
            <a:off x="1097280" y="2108201"/>
            <a:ext cx="10058400" cy="3760891"/>
          </a:xfrm>
        </p:spPr>
        <p:txBody>
          <a:bodyPr/>
          <a:lstStyle/>
          <a:p>
            <a:r>
              <a:rPr lang="en-GB"/>
              <a:t>Safeguarding is more than responding to the worst end of the spectrum</a:t>
            </a:r>
          </a:p>
          <a:p>
            <a:r>
              <a:rPr lang="en-GB"/>
              <a:t>Mixture of general, targeted and specialist support and responses to safeguarding issues</a:t>
            </a:r>
          </a:p>
          <a:p>
            <a:r>
              <a:rPr lang="en-GB"/>
              <a:t>Windshield washer of support for safeguarding concerns</a:t>
            </a:r>
          </a:p>
          <a:p>
            <a:endParaRPr lang="en-GB"/>
          </a:p>
        </p:txBody>
      </p:sp>
    </p:spTree>
    <p:extLst>
      <p:ext uri="{BB962C8B-B14F-4D97-AF65-F5344CB8AC3E}">
        <p14:creationId xmlns:p14="http://schemas.microsoft.com/office/powerpoint/2010/main" val="27386065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4BC590-8E3F-97EA-67D4-3E1287E02130}"/>
              </a:ext>
            </a:extLst>
          </p:cNvPr>
          <p:cNvSpPr txBox="1"/>
          <p:nvPr/>
        </p:nvSpPr>
        <p:spPr>
          <a:xfrm>
            <a:off x="10099778" y="85343"/>
            <a:ext cx="1884785" cy="1754326"/>
          </a:xfrm>
          <a:prstGeom prst="rect">
            <a:avLst/>
          </a:prstGeom>
          <a:noFill/>
        </p:spPr>
        <p:txBody>
          <a:bodyPr wrap="square">
            <a:spAutoFit/>
          </a:bodyPr>
          <a:lstStyle/>
          <a:p>
            <a:r>
              <a:rPr lang="en-GB" dirty="0">
                <a:hlinkClick r:id="rId2"/>
              </a:rPr>
              <a:t>Right Help at the Right Time - Carmarthenshire Family Information Service</a:t>
            </a:r>
            <a:endParaRPr lang="en-GB" dirty="0"/>
          </a:p>
        </p:txBody>
      </p:sp>
      <p:pic>
        <p:nvPicPr>
          <p:cNvPr id="4" name="Picture 3" descr="Right Help at the Right Time - Carmarthenshire Family Information Service">
            <a:extLst>
              <a:ext uri="{FF2B5EF4-FFF2-40B4-BE49-F238E27FC236}">
                <a16:creationId xmlns:a16="http://schemas.microsoft.com/office/drawing/2014/main" id="{D3957304-8462-FE82-E87D-3D9FC672282D}"/>
              </a:ext>
            </a:extLst>
          </p:cNvPr>
          <p:cNvPicPr>
            <a:picLocks noChangeAspect="1"/>
          </p:cNvPicPr>
          <p:nvPr/>
        </p:nvPicPr>
        <p:blipFill>
          <a:blip r:embed="rId3"/>
          <a:stretch>
            <a:fillRect/>
          </a:stretch>
        </p:blipFill>
        <p:spPr>
          <a:xfrm>
            <a:off x="665254" y="468390"/>
            <a:ext cx="10861491" cy="6228978"/>
          </a:xfrm>
          <a:prstGeom prst="rect">
            <a:avLst/>
          </a:prstGeom>
        </p:spPr>
      </p:pic>
    </p:spTree>
    <p:extLst>
      <p:ext uri="{BB962C8B-B14F-4D97-AF65-F5344CB8AC3E}">
        <p14:creationId xmlns:p14="http://schemas.microsoft.com/office/powerpoint/2010/main" val="2452923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52CE-CC27-E365-B6C0-0FC532AC970D}"/>
              </a:ext>
            </a:extLst>
          </p:cNvPr>
          <p:cNvSpPr>
            <a:spLocks noGrp="1"/>
          </p:cNvSpPr>
          <p:nvPr>
            <p:ph type="title"/>
          </p:nvPr>
        </p:nvSpPr>
        <p:spPr>
          <a:xfrm>
            <a:off x="1097280" y="286603"/>
            <a:ext cx="10058400" cy="1450757"/>
          </a:xfrm>
        </p:spPr>
        <p:txBody>
          <a:bodyPr/>
          <a:lstStyle/>
          <a:p>
            <a:r>
              <a:rPr lang="en-GB"/>
              <a:t>Universal Services (Prevention)</a:t>
            </a:r>
          </a:p>
        </p:txBody>
      </p:sp>
      <p:sp>
        <p:nvSpPr>
          <p:cNvPr id="3" name="Content Placeholder 2">
            <a:extLst>
              <a:ext uri="{FF2B5EF4-FFF2-40B4-BE49-F238E27FC236}">
                <a16:creationId xmlns:a16="http://schemas.microsoft.com/office/drawing/2014/main" id="{DA461FF2-9C64-E64D-A507-457E6F7E5985}"/>
              </a:ext>
            </a:extLst>
          </p:cNvPr>
          <p:cNvSpPr>
            <a:spLocks noGrp="1"/>
          </p:cNvSpPr>
          <p:nvPr>
            <p:ph idx="1"/>
          </p:nvPr>
        </p:nvSpPr>
        <p:spPr>
          <a:xfrm>
            <a:off x="1096963" y="2108200"/>
            <a:ext cx="10058400" cy="4283808"/>
          </a:xfrm>
        </p:spPr>
        <p:txBody>
          <a:bodyPr>
            <a:normAutofit lnSpcReduction="10000"/>
          </a:bodyPr>
          <a:lstStyle/>
          <a:p>
            <a:r>
              <a:rPr lang="en-GB"/>
              <a:t>Student support services – if someone is worried about:</a:t>
            </a:r>
          </a:p>
          <a:p>
            <a:r>
              <a:rPr lang="en-GB"/>
              <a:t>Workload</a:t>
            </a:r>
          </a:p>
          <a:p>
            <a:r>
              <a:rPr lang="en-GB"/>
              <a:t>Ability to make friends</a:t>
            </a:r>
          </a:p>
          <a:p>
            <a:r>
              <a:rPr lang="en-GB"/>
              <a:t>Coping financially</a:t>
            </a:r>
          </a:p>
          <a:p>
            <a:r>
              <a:rPr lang="en-GB"/>
              <a:t>Ability to complete work</a:t>
            </a:r>
          </a:p>
          <a:p>
            <a:r>
              <a:rPr lang="en-GB"/>
              <a:t>Concerned they might have an ALN</a:t>
            </a:r>
          </a:p>
          <a:p>
            <a:r>
              <a:rPr lang="en-GB"/>
              <a:t>Universal, general support at this level can prevent these issues becoming a safeguarding concern</a:t>
            </a:r>
          </a:p>
          <a:p>
            <a:endParaRPr lang="en-GB"/>
          </a:p>
        </p:txBody>
      </p:sp>
    </p:spTree>
    <p:extLst>
      <p:ext uri="{BB962C8B-B14F-4D97-AF65-F5344CB8AC3E}">
        <p14:creationId xmlns:p14="http://schemas.microsoft.com/office/powerpoint/2010/main" val="31599404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DCE93-FE63-1F2D-C284-A73E0B418714}"/>
              </a:ext>
            </a:extLst>
          </p:cNvPr>
          <p:cNvSpPr>
            <a:spLocks noGrp="1"/>
          </p:cNvSpPr>
          <p:nvPr>
            <p:ph type="title"/>
          </p:nvPr>
        </p:nvSpPr>
        <p:spPr>
          <a:xfrm>
            <a:off x="1097280" y="286603"/>
            <a:ext cx="10058400" cy="1450757"/>
          </a:xfrm>
        </p:spPr>
        <p:txBody>
          <a:bodyPr/>
          <a:lstStyle/>
          <a:p>
            <a:r>
              <a:rPr lang="en-GB"/>
              <a:t>Targeted support (Monitoring)</a:t>
            </a:r>
          </a:p>
        </p:txBody>
      </p:sp>
      <p:sp>
        <p:nvSpPr>
          <p:cNvPr id="3" name="Content Placeholder 2">
            <a:extLst>
              <a:ext uri="{FF2B5EF4-FFF2-40B4-BE49-F238E27FC236}">
                <a16:creationId xmlns:a16="http://schemas.microsoft.com/office/drawing/2014/main" id="{3EC12C7C-BE5F-AFAA-D04B-6833D1971D72}"/>
              </a:ext>
            </a:extLst>
          </p:cNvPr>
          <p:cNvSpPr>
            <a:spLocks noGrp="1"/>
          </p:cNvSpPr>
          <p:nvPr>
            <p:ph idx="1"/>
          </p:nvPr>
        </p:nvSpPr>
        <p:spPr>
          <a:xfrm>
            <a:off x="1097280" y="2108201"/>
            <a:ext cx="10058400" cy="3760891"/>
          </a:xfrm>
        </p:spPr>
        <p:txBody>
          <a:bodyPr>
            <a:normAutofit lnSpcReduction="10000"/>
          </a:bodyPr>
          <a:lstStyle/>
          <a:p>
            <a:r>
              <a:rPr lang="en-GB"/>
              <a:t>If more specialised support is needed for a child or adult at risk </a:t>
            </a:r>
          </a:p>
          <a:p>
            <a:r>
              <a:rPr lang="en-GB"/>
              <a:t>Drug and alcohol use</a:t>
            </a:r>
          </a:p>
          <a:p>
            <a:r>
              <a:rPr lang="en-GB"/>
              <a:t>Self harm</a:t>
            </a:r>
          </a:p>
          <a:p>
            <a:r>
              <a:rPr lang="en-GB"/>
              <a:t>Bullying</a:t>
            </a:r>
          </a:p>
          <a:p>
            <a:r>
              <a:rPr lang="en-GB"/>
              <a:t>Mental ill-health (although not a safeguarding concern in itself does link in with safeguarding)</a:t>
            </a:r>
          </a:p>
          <a:p>
            <a:r>
              <a:rPr lang="en-GB"/>
              <a:t>Targeted support from professional agencies would be considered here</a:t>
            </a:r>
          </a:p>
        </p:txBody>
      </p:sp>
    </p:spTree>
    <p:extLst>
      <p:ext uri="{BB962C8B-B14F-4D97-AF65-F5344CB8AC3E}">
        <p14:creationId xmlns:p14="http://schemas.microsoft.com/office/powerpoint/2010/main" val="38040531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F7EA1-EA94-7888-FE70-3F47A197A6FC}"/>
              </a:ext>
            </a:extLst>
          </p:cNvPr>
          <p:cNvSpPr>
            <a:spLocks noGrp="1"/>
          </p:cNvSpPr>
          <p:nvPr>
            <p:ph type="title"/>
          </p:nvPr>
        </p:nvSpPr>
        <p:spPr>
          <a:xfrm>
            <a:off x="1097280" y="286603"/>
            <a:ext cx="10058400" cy="1450757"/>
          </a:xfrm>
        </p:spPr>
        <p:txBody>
          <a:bodyPr/>
          <a:lstStyle/>
          <a:p>
            <a:r>
              <a:rPr lang="en-GB"/>
              <a:t>Specialist support (Statutory)</a:t>
            </a:r>
          </a:p>
        </p:txBody>
      </p:sp>
      <p:sp>
        <p:nvSpPr>
          <p:cNvPr id="3" name="Content Placeholder 2">
            <a:extLst>
              <a:ext uri="{FF2B5EF4-FFF2-40B4-BE49-F238E27FC236}">
                <a16:creationId xmlns:a16="http://schemas.microsoft.com/office/drawing/2014/main" id="{B4AA8B17-6D8A-0BBE-7B48-EF57A8867874}"/>
              </a:ext>
            </a:extLst>
          </p:cNvPr>
          <p:cNvSpPr>
            <a:spLocks noGrp="1"/>
          </p:cNvSpPr>
          <p:nvPr>
            <p:ph idx="1"/>
          </p:nvPr>
        </p:nvSpPr>
        <p:spPr>
          <a:xfrm>
            <a:off x="1097280" y="2108201"/>
            <a:ext cx="10058400" cy="3760891"/>
          </a:xfrm>
        </p:spPr>
        <p:txBody>
          <a:bodyPr>
            <a:normAutofit lnSpcReduction="10000"/>
          </a:bodyPr>
          <a:lstStyle/>
          <a:p>
            <a:r>
              <a:rPr lang="en-GB"/>
              <a:t>At the most severe end of the spectrum where</a:t>
            </a:r>
          </a:p>
          <a:p>
            <a:r>
              <a:rPr lang="en-GB"/>
              <a:t>Abuse</a:t>
            </a:r>
          </a:p>
          <a:p>
            <a:r>
              <a:rPr lang="en-GB"/>
              <a:t>Neglect</a:t>
            </a:r>
          </a:p>
          <a:p>
            <a:r>
              <a:rPr lang="en-GB"/>
              <a:t>Criminal exploitation </a:t>
            </a:r>
          </a:p>
          <a:p>
            <a:r>
              <a:rPr lang="en-GB"/>
              <a:t>Serious safeguarding issues are raised</a:t>
            </a:r>
          </a:p>
          <a:p>
            <a:r>
              <a:rPr lang="en-GB"/>
              <a:t>Social care would be responsible for the response offered, would also possibly involve health services and police </a:t>
            </a:r>
          </a:p>
        </p:txBody>
      </p:sp>
    </p:spTree>
    <p:extLst>
      <p:ext uri="{BB962C8B-B14F-4D97-AF65-F5344CB8AC3E}">
        <p14:creationId xmlns:p14="http://schemas.microsoft.com/office/powerpoint/2010/main" val="27612752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6DDD6-191B-124E-FA06-CF483A2AC258}"/>
              </a:ext>
            </a:extLst>
          </p:cNvPr>
          <p:cNvSpPr>
            <a:spLocks noGrp="1"/>
          </p:cNvSpPr>
          <p:nvPr>
            <p:ph type="title"/>
          </p:nvPr>
        </p:nvSpPr>
        <p:spPr/>
        <p:txBody>
          <a:bodyPr/>
          <a:lstStyle/>
          <a:p>
            <a:r>
              <a:rPr lang="en-GB" dirty="0"/>
              <a:t>UWTSD procedure</a:t>
            </a:r>
          </a:p>
        </p:txBody>
      </p:sp>
      <p:sp>
        <p:nvSpPr>
          <p:cNvPr id="3" name="Content Placeholder 2">
            <a:extLst>
              <a:ext uri="{FF2B5EF4-FFF2-40B4-BE49-F238E27FC236}">
                <a16:creationId xmlns:a16="http://schemas.microsoft.com/office/drawing/2014/main" id="{83E37C88-ECCF-8F3A-8882-2A9F429A866F}"/>
              </a:ext>
            </a:extLst>
          </p:cNvPr>
          <p:cNvSpPr>
            <a:spLocks noGrp="1"/>
          </p:cNvSpPr>
          <p:nvPr>
            <p:ph idx="1"/>
          </p:nvPr>
        </p:nvSpPr>
        <p:spPr/>
        <p:txBody>
          <a:bodyPr/>
          <a:lstStyle/>
          <a:p>
            <a:r>
              <a:rPr lang="en-GB" dirty="0">
                <a:hlinkClick r:id="rId2"/>
              </a:rPr>
              <a:t>Reporting to the University | University of Wales Trinity Saint David</a:t>
            </a:r>
            <a:endParaRPr lang="en-GB" dirty="0"/>
          </a:p>
        </p:txBody>
      </p:sp>
    </p:spTree>
    <p:extLst>
      <p:ext uri="{BB962C8B-B14F-4D97-AF65-F5344CB8AC3E}">
        <p14:creationId xmlns:p14="http://schemas.microsoft.com/office/powerpoint/2010/main" val="4956782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EF957-4CA5-F01C-F10A-ED337D285E5D}"/>
              </a:ext>
            </a:extLst>
          </p:cNvPr>
          <p:cNvSpPr>
            <a:spLocks noGrp="1"/>
          </p:cNvSpPr>
          <p:nvPr>
            <p:ph type="title"/>
          </p:nvPr>
        </p:nvSpPr>
        <p:spPr>
          <a:xfrm>
            <a:off x="1097280" y="286603"/>
            <a:ext cx="10058400" cy="1450757"/>
          </a:xfrm>
        </p:spPr>
        <p:txBody>
          <a:bodyPr/>
          <a:lstStyle/>
          <a:p>
            <a:r>
              <a:rPr lang="en-GB"/>
              <a:t>ACEs</a:t>
            </a:r>
          </a:p>
        </p:txBody>
      </p:sp>
      <p:sp>
        <p:nvSpPr>
          <p:cNvPr id="3" name="Content Placeholder 2">
            <a:extLst>
              <a:ext uri="{FF2B5EF4-FFF2-40B4-BE49-F238E27FC236}">
                <a16:creationId xmlns:a16="http://schemas.microsoft.com/office/drawing/2014/main" id="{C9A5F35D-FECE-3DBB-1345-56AC323D6BA7}"/>
              </a:ext>
            </a:extLst>
          </p:cNvPr>
          <p:cNvSpPr>
            <a:spLocks noGrp="1"/>
          </p:cNvSpPr>
          <p:nvPr>
            <p:ph idx="1"/>
          </p:nvPr>
        </p:nvSpPr>
        <p:spPr>
          <a:xfrm>
            <a:off x="1097280" y="2108201"/>
            <a:ext cx="10058400" cy="3760891"/>
          </a:xfrm>
        </p:spPr>
        <p:txBody>
          <a:bodyPr>
            <a:normAutofit/>
          </a:bodyPr>
          <a:lstStyle/>
          <a:p>
            <a:r>
              <a:rPr lang="en-GB"/>
              <a:t>An example of issues that students might have faced, in childhood, that impact our student's ability to learn, which is not necessarily safeguarding (but might be)</a:t>
            </a:r>
          </a:p>
          <a:p>
            <a:endParaRPr lang="en-GB"/>
          </a:p>
          <a:p>
            <a:pPr marL="0" indent="0">
              <a:buNone/>
            </a:pPr>
            <a:endParaRPr lang="en-GB"/>
          </a:p>
        </p:txBody>
      </p:sp>
    </p:spTree>
    <p:extLst>
      <p:ext uri="{BB962C8B-B14F-4D97-AF65-F5344CB8AC3E}">
        <p14:creationId xmlns:p14="http://schemas.microsoft.com/office/powerpoint/2010/main" val="31676820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80CF0-BAD1-4961-BAD8-B9994A387323}"/>
              </a:ext>
            </a:extLst>
          </p:cNvPr>
          <p:cNvSpPr>
            <a:spLocks noGrp="1"/>
          </p:cNvSpPr>
          <p:nvPr>
            <p:ph type="title"/>
          </p:nvPr>
        </p:nvSpPr>
        <p:spPr>
          <a:xfrm>
            <a:off x="1097280" y="286603"/>
            <a:ext cx="10058400" cy="1450757"/>
          </a:xfrm>
        </p:spPr>
        <p:txBody>
          <a:bodyPr/>
          <a:lstStyle/>
          <a:p>
            <a:r>
              <a:rPr lang="en-GB"/>
              <a:t>ACEs Definition</a:t>
            </a:r>
          </a:p>
        </p:txBody>
      </p:sp>
      <p:sp>
        <p:nvSpPr>
          <p:cNvPr id="3" name="Content Placeholder 2">
            <a:extLst>
              <a:ext uri="{FF2B5EF4-FFF2-40B4-BE49-F238E27FC236}">
                <a16:creationId xmlns:a16="http://schemas.microsoft.com/office/drawing/2014/main" id="{A1E69A8F-1DA0-4AEC-A4BA-833774175BC1}"/>
              </a:ext>
            </a:extLst>
          </p:cNvPr>
          <p:cNvSpPr>
            <a:spLocks noGrp="1"/>
          </p:cNvSpPr>
          <p:nvPr>
            <p:ph idx="1"/>
          </p:nvPr>
        </p:nvSpPr>
        <p:spPr>
          <a:xfrm>
            <a:off x="1097280" y="2108201"/>
            <a:ext cx="10058400" cy="3760891"/>
          </a:xfrm>
        </p:spPr>
        <p:txBody>
          <a:bodyPr>
            <a:noAutofit/>
          </a:bodyPr>
          <a:lstStyle/>
          <a:p>
            <a:r>
              <a:rPr lang="en-GB"/>
              <a:t>Adverse Childhood Experiences (ACEs) are traumatic events occurring before age 18.</a:t>
            </a:r>
          </a:p>
          <a:p>
            <a:r>
              <a:rPr lang="en-GB"/>
              <a:t>There is a significant relationship between the number of ACEs a person experienced and a variety of negative outcomes in adulthood, including poor physical and mental health, substance abuse, and risky behaviours.</a:t>
            </a:r>
          </a:p>
          <a:p>
            <a:r>
              <a:rPr lang="en-GB"/>
              <a:t>The more ACEs experienced, the greater the risk for these outcomes.</a:t>
            </a:r>
          </a:p>
        </p:txBody>
      </p:sp>
    </p:spTree>
    <p:extLst>
      <p:ext uri="{BB962C8B-B14F-4D97-AF65-F5344CB8AC3E}">
        <p14:creationId xmlns:p14="http://schemas.microsoft.com/office/powerpoint/2010/main" val="13335907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B878F-29FF-4696-AFA0-049543D8823F}"/>
              </a:ext>
            </a:extLst>
          </p:cNvPr>
          <p:cNvSpPr>
            <a:spLocks noGrp="1"/>
          </p:cNvSpPr>
          <p:nvPr>
            <p:ph type="title"/>
          </p:nvPr>
        </p:nvSpPr>
        <p:spPr>
          <a:xfrm>
            <a:off x="1097280" y="286603"/>
            <a:ext cx="10058400" cy="1450757"/>
          </a:xfrm>
        </p:spPr>
        <p:txBody>
          <a:bodyPr/>
          <a:lstStyle/>
          <a:p>
            <a:r>
              <a:rPr lang="en-GB"/>
              <a:t>ACEs ‘Scoring Sheet’</a:t>
            </a:r>
          </a:p>
        </p:txBody>
      </p:sp>
      <p:sp>
        <p:nvSpPr>
          <p:cNvPr id="3" name="Content Placeholder 2">
            <a:extLst>
              <a:ext uri="{FF2B5EF4-FFF2-40B4-BE49-F238E27FC236}">
                <a16:creationId xmlns:a16="http://schemas.microsoft.com/office/drawing/2014/main" id="{EFA9FAE5-ECA0-43D9-8C3A-2E81E887440E}"/>
              </a:ext>
            </a:extLst>
          </p:cNvPr>
          <p:cNvSpPr>
            <a:spLocks noGrp="1"/>
          </p:cNvSpPr>
          <p:nvPr>
            <p:ph idx="1"/>
          </p:nvPr>
        </p:nvSpPr>
        <p:spPr>
          <a:xfrm>
            <a:off x="1097280" y="2108201"/>
            <a:ext cx="10058400" cy="3760891"/>
          </a:xfrm>
        </p:spPr>
        <p:txBody>
          <a:bodyPr>
            <a:normAutofit/>
          </a:bodyPr>
          <a:lstStyle/>
          <a:p>
            <a:r>
              <a:rPr lang="en-GB"/>
              <a:t>There are 10 indicators that are scored against counted towards ACES.</a:t>
            </a:r>
          </a:p>
          <a:p>
            <a:r>
              <a:rPr lang="en-GB"/>
              <a:t>Split into three categories:</a:t>
            </a:r>
          </a:p>
          <a:p>
            <a:r>
              <a:rPr lang="en-GB"/>
              <a:t>Abuse			</a:t>
            </a:r>
          </a:p>
          <a:p>
            <a:r>
              <a:rPr lang="en-GB"/>
              <a:t>Neglect			</a:t>
            </a:r>
          </a:p>
          <a:p>
            <a:r>
              <a:rPr lang="en-GB"/>
              <a:t>Household Dysfunction</a:t>
            </a:r>
          </a:p>
        </p:txBody>
      </p:sp>
    </p:spTree>
    <p:extLst>
      <p:ext uri="{BB962C8B-B14F-4D97-AF65-F5344CB8AC3E}">
        <p14:creationId xmlns:p14="http://schemas.microsoft.com/office/powerpoint/2010/main" val="37913337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3C6A-3F71-4D07-9818-7B6DA3414D2B}"/>
              </a:ext>
            </a:extLst>
          </p:cNvPr>
          <p:cNvSpPr>
            <a:spLocks noGrp="1"/>
          </p:cNvSpPr>
          <p:nvPr>
            <p:ph type="title"/>
          </p:nvPr>
        </p:nvSpPr>
        <p:spPr>
          <a:xfrm>
            <a:off x="1097280" y="286603"/>
            <a:ext cx="10058400" cy="1450757"/>
          </a:xfrm>
        </p:spPr>
        <p:txBody>
          <a:bodyPr/>
          <a:lstStyle/>
          <a:p>
            <a:r>
              <a:rPr lang="en-GB"/>
              <a:t>Abuse</a:t>
            </a:r>
          </a:p>
        </p:txBody>
      </p:sp>
      <p:sp>
        <p:nvSpPr>
          <p:cNvPr id="3" name="Content Placeholder 2">
            <a:extLst>
              <a:ext uri="{FF2B5EF4-FFF2-40B4-BE49-F238E27FC236}">
                <a16:creationId xmlns:a16="http://schemas.microsoft.com/office/drawing/2014/main" id="{EEE9C46C-32B5-4BD9-A7F9-73A29FCA5E87}"/>
              </a:ext>
            </a:extLst>
          </p:cNvPr>
          <p:cNvSpPr>
            <a:spLocks noGrp="1"/>
          </p:cNvSpPr>
          <p:nvPr>
            <p:ph idx="1"/>
          </p:nvPr>
        </p:nvSpPr>
        <p:spPr>
          <a:xfrm>
            <a:off x="1097280" y="2108201"/>
            <a:ext cx="10058400" cy="3760891"/>
          </a:xfrm>
        </p:spPr>
        <p:txBody>
          <a:bodyPr>
            <a:normAutofit/>
          </a:bodyPr>
          <a:lstStyle/>
          <a:p>
            <a:r>
              <a:rPr lang="en-GB"/>
              <a:t>Physical - 17%</a:t>
            </a:r>
          </a:p>
          <a:p>
            <a:r>
              <a:rPr lang="en-GB"/>
              <a:t>Emotional - 23%</a:t>
            </a:r>
          </a:p>
          <a:p>
            <a:r>
              <a:rPr lang="en-GB"/>
              <a:t>Sexual - 10%	</a:t>
            </a:r>
          </a:p>
        </p:txBody>
      </p:sp>
    </p:spTree>
    <p:extLst>
      <p:ext uri="{BB962C8B-B14F-4D97-AF65-F5344CB8AC3E}">
        <p14:creationId xmlns:p14="http://schemas.microsoft.com/office/powerpoint/2010/main" val="257609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7681-72FA-448A-884C-8841DC00BBF5}"/>
              </a:ext>
            </a:extLst>
          </p:cNvPr>
          <p:cNvSpPr>
            <a:spLocks noGrp="1"/>
          </p:cNvSpPr>
          <p:nvPr>
            <p:ph type="title"/>
          </p:nvPr>
        </p:nvSpPr>
        <p:spPr>
          <a:xfrm>
            <a:off x="1097280" y="286603"/>
            <a:ext cx="10058400" cy="1450757"/>
          </a:xfrm>
        </p:spPr>
        <p:txBody>
          <a:bodyPr/>
          <a:lstStyle/>
          <a:p>
            <a:r>
              <a:rPr lang="en-GB"/>
              <a:t>Neglect </a:t>
            </a:r>
          </a:p>
        </p:txBody>
      </p:sp>
      <p:sp>
        <p:nvSpPr>
          <p:cNvPr id="3" name="Content Placeholder 2">
            <a:extLst>
              <a:ext uri="{FF2B5EF4-FFF2-40B4-BE49-F238E27FC236}">
                <a16:creationId xmlns:a16="http://schemas.microsoft.com/office/drawing/2014/main" id="{EC527B17-E3AE-485E-A68F-0E24A5E2BDBF}"/>
              </a:ext>
            </a:extLst>
          </p:cNvPr>
          <p:cNvSpPr>
            <a:spLocks noGrp="1"/>
          </p:cNvSpPr>
          <p:nvPr>
            <p:ph idx="1"/>
          </p:nvPr>
        </p:nvSpPr>
        <p:spPr>
          <a:xfrm>
            <a:off x="1097280" y="2108201"/>
            <a:ext cx="10058400" cy="3760891"/>
          </a:xfrm>
        </p:spPr>
        <p:txBody>
          <a:bodyPr>
            <a:normAutofit/>
          </a:bodyPr>
          <a:lstStyle/>
          <a:p>
            <a:r>
              <a:rPr lang="en-GB"/>
              <a:t>Physical - 17%		</a:t>
            </a:r>
          </a:p>
          <a:p>
            <a:r>
              <a:rPr lang="en-GB"/>
              <a:t>Emotional - 23%</a:t>
            </a:r>
          </a:p>
        </p:txBody>
      </p:sp>
    </p:spTree>
    <p:extLst>
      <p:ext uri="{BB962C8B-B14F-4D97-AF65-F5344CB8AC3E}">
        <p14:creationId xmlns:p14="http://schemas.microsoft.com/office/powerpoint/2010/main" val="117336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64C31-C741-4E4E-A20B-D2AB8B3EDC5E}"/>
              </a:ext>
            </a:extLst>
          </p:cNvPr>
          <p:cNvSpPr>
            <a:spLocks noGrp="1"/>
          </p:cNvSpPr>
          <p:nvPr>
            <p:ph type="title"/>
          </p:nvPr>
        </p:nvSpPr>
        <p:spPr>
          <a:xfrm>
            <a:off x="1097280" y="286603"/>
            <a:ext cx="10058400" cy="1450757"/>
          </a:xfrm>
        </p:spPr>
        <p:txBody>
          <a:bodyPr/>
          <a:lstStyle/>
          <a:p>
            <a:r>
              <a:rPr lang="en-GB"/>
              <a:t>Household dysfunction</a:t>
            </a:r>
          </a:p>
        </p:txBody>
      </p:sp>
      <p:sp>
        <p:nvSpPr>
          <p:cNvPr id="3" name="Content Placeholder 2">
            <a:extLst>
              <a:ext uri="{FF2B5EF4-FFF2-40B4-BE49-F238E27FC236}">
                <a16:creationId xmlns:a16="http://schemas.microsoft.com/office/drawing/2014/main" id="{8D5DDCEB-C8EA-447C-A8EF-FBCD099D8FDB}"/>
              </a:ext>
            </a:extLst>
          </p:cNvPr>
          <p:cNvSpPr>
            <a:spLocks noGrp="1"/>
          </p:cNvSpPr>
          <p:nvPr>
            <p:ph idx="1"/>
          </p:nvPr>
        </p:nvSpPr>
        <p:spPr>
          <a:xfrm>
            <a:off x="1097280" y="2108201"/>
            <a:ext cx="10058400" cy="3760891"/>
          </a:xfrm>
        </p:spPr>
        <p:txBody>
          <a:bodyPr>
            <a:normAutofit/>
          </a:bodyPr>
          <a:lstStyle/>
          <a:p>
            <a:r>
              <a:rPr lang="en-GB"/>
              <a:t>Domestic Abuse and violence – 16%</a:t>
            </a:r>
          </a:p>
          <a:p>
            <a:r>
              <a:rPr lang="en-GB"/>
              <a:t>Separation or Divorce – 20%</a:t>
            </a:r>
          </a:p>
          <a:p>
            <a:r>
              <a:rPr lang="en-GB"/>
              <a:t>Substance Abuse of parent or caregiver – 19%</a:t>
            </a:r>
          </a:p>
          <a:p>
            <a:r>
              <a:rPr lang="en-GB"/>
              <a:t>Incarceration of household member, parent or caregiver – 5%</a:t>
            </a:r>
          </a:p>
          <a:p>
            <a:r>
              <a:rPr lang="en-GB"/>
              <a:t>Mental illness – 14%</a:t>
            </a:r>
          </a:p>
          <a:p>
            <a:endParaRPr lang="en-GB"/>
          </a:p>
        </p:txBody>
      </p:sp>
    </p:spTree>
    <p:extLst>
      <p:ext uri="{BB962C8B-B14F-4D97-AF65-F5344CB8AC3E}">
        <p14:creationId xmlns:p14="http://schemas.microsoft.com/office/powerpoint/2010/main" val="394116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F752-6DD4-43FC-A73B-47A812F2A212}"/>
              </a:ext>
            </a:extLst>
          </p:cNvPr>
          <p:cNvSpPr>
            <a:spLocks noGrp="1"/>
          </p:cNvSpPr>
          <p:nvPr>
            <p:ph type="title"/>
          </p:nvPr>
        </p:nvSpPr>
        <p:spPr>
          <a:xfrm>
            <a:off x="1097280" y="286603"/>
            <a:ext cx="10058400" cy="1450757"/>
          </a:xfrm>
        </p:spPr>
        <p:txBody>
          <a:bodyPr/>
          <a:lstStyle/>
          <a:p>
            <a:r>
              <a:rPr lang="en-GB"/>
              <a:t>Stats Wales (2015)</a:t>
            </a:r>
          </a:p>
        </p:txBody>
      </p:sp>
      <p:sp>
        <p:nvSpPr>
          <p:cNvPr id="3" name="Content Placeholder 2">
            <a:extLst>
              <a:ext uri="{FF2B5EF4-FFF2-40B4-BE49-F238E27FC236}">
                <a16:creationId xmlns:a16="http://schemas.microsoft.com/office/drawing/2014/main" id="{943DC3C6-BAAA-4960-9A5C-7BF20E2CF920}"/>
              </a:ext>
            </a:extLst>
          </p:cNvPr>
          <p:cNvSpPr>
            <a:spLocks noGrp="1"/>
          </p:cNvSpPr>
          <p:nvPr>
            <p:ph idx="1"/>
          </p:nvPr>
        </p:nvSpPr>
        <p:spPr>
          <a:xfrm>
            <a:off x="1097280" y="2108201"/>
            <a:ext cx="10058400" cy="3760891"/>
          </a:xfrm>
        </p:spPr>
        <p:txBody>
          <a:bodyPr>
            <a:normAutofit/>
          </a:bodyPr>
          <a:lstStyle/>
          <a:p>
            <a:r>
              <a:rPr lang="en-GB"/>
              <a:t>In Wales (NHS)</a:t>
            </a:r>
          </a:p>
          <a:p>
            <a:r>
              <a:rPr lang="en-GB"/>
              <a:t>53% of adults have no ACEs in childhood</a:t>
            </a:r>
          </a:p>
          <a:p>
            <a:r>
              <a:rPr lang="en-GB"/>
              <a:t>20% experienced 1 ACE</a:t>
            </a:r>
          </a:p>
          <a:p>
            <a:r>
              <a:rPr lang="en-GB"/>
              <a:t>13% experienced 2 or 3 ACEs</a:t>
            </a:r>
          </a:p>
          <a:p>
            <a:r>
              <a:rPr lang="en-GB"/>
              <a:t>14% experienced 4 of more ACEs in childhood</a:t>
            </a:r>
          </a:p>
          <a:p>
            <a:endParaRPr lang="en-GB"/>
          </a:p>
          <a:p>
            <a:endParaRPr lang="en-GB"/>
          </a:p>
          <a:p>
            <a:endParaRPr lang="en-GB"/>
          </a:p>
          <a:p>
            <a:endParaRPr lang="en-GB"/>
          </a:p>
        </p:txBody>
      </p:sp>
    </p:spTree>
    <p:extLst>
      <p:ext uri="{BB962C8B-B14F-4D97-AF65-F5344CB8AC3E}">
        <p14:creationId xmlns:p14="http://schemas.microsoft.com/office/powerpoint/2010/main" val="175531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5979-98C0-453F-B433-EA350E75FD05}"/>
              </a:ext>
            </a:extLst>
          </p:cNvPr>
          <p:cNvSpPr>
            <a:spLocks noGrp="1"/>
          </p:cNvSpPr>
          <p:nvPr>
            <p:ph type="title"/>
          </p:nvPr>
        </p:nvSpPr>
        <p:spPr>
          <a:xfrm>
            <a:off x="1097280" y="286603"/>
            <a:ext cx="10058400" cy="1450757"/>
          </a:xfrm>
        </p:spPr>
        <p:txBody>
          <a:bodyPr/>
          <a:lstStyle/>
          <a:p>
            <a:r>
              <a:rPr lang="en-GB"/>
              <a:t>ACEs: Impact on brain, body and behaviour</a:t>
            </a:r>
          </a:p>
        </p:txBody>
      </p:sp>
      <p:sp>
        <p:nvSpPr>
          <p:cNvPr id="3" name="Content Placeholder 2">
            <a:extLst>
              <a:ext uri="{FF2B5EF4-FFF2-40B4-BE49-F238E27FC236}">
                <a16:creationId xmlns:a16="http://schemas.microsoft.com/office/drawing/2014/main" id="{06F6054F-D92B-433C-9297-3A61CEA5BE60}"/>
              </a:ext>
            </a:extLst>
          </p:cNvPr>
          <p:cNvSpPr>
            <a:spLocks noGrp="1"/>
          </p:cNvSpPr>
          <p:nvPr>
            <p:ph idx="1"/>
          </p:nvPr>
        </p:nvSpPr>
        <p:spPr>
          <a:xfrm>
            <a:off x="1097280" y="2108201"/>
            <a:ext cx="10058400" cy="3760891"/>
          </a:xfrm>
        </p:spPr>
        <p:txBody>
          <a:bodyPr>
            <a:normAutofit fontScale="92500" lnSpcReduction="20000"/>
          </a:bodyPr>
          <a:lstStyle/>
          <a:p>
            <a:endParaRPr lang="en-GB">
              <a:hlinkClick r:id="" action="ppaction://noaction"/>
            </a:endParaRPr>
          </a:p>
          <a:p>
            <a:r>
              <a:rPr lang="en-GB">
                <a:hlinkClick r:id="rId2"/>
              </a:rPr>
              <a:t>https://www.youtube.com/watch?v=W-8jTTIsJ7Q</a:t>
            </a:r>
            <a:endParaRPr lang="en-GB"/>
          </a:p>
          <a:p>
            <a:endParaRPr lang="en-GB"/>
          </a:p>
          <a:p>
            <a:r>
              <a:rPr lang="en-GB"/>
              <a:t>For more info… </a:t>
            </a:r>
          </a:p>
          <a:p>
            <a:r>
              <a:rPr lang="en-GB">
                <a:hlinkClick r:id="rId3"/>
              </a:rPr>
              <a:t>Home - ACE Hub Wales</a:t>
            </a:r>
            <a:r>
              <a:rPr lang="en-GB"/>
              <a:t> </a:t>
            </a:r>
            <a:endParaRPr lang="en-GB">
              <a:hlinkClick r:id="rId4"/>
            </a:endParaRPr>
          </a:p>
          <a:p>
            <a:r>
              <a:rPr lang="en-GB">
                <a:hlinkClick r:id="rId4"/>
              </a:rPr>
              <a:t>Adverse Childhood Experiences (ACEs) | Violence Prevention Unit (violencepreventonwales.co.uk)</a:t>
            </a:r>
            <a:r>
              <a:rPr lang="en-GB"/>
              <a:t>   </a:t>
            </a:r>
          </a:p>
          <a:p>
            <a:r>
              <a:rPr lang="en-GB">
                <a:hlinkClick r:id="rId5"/>
              </a:rPr>
              <a:t>Adverse Childhood Experiences - Public Health Wales (</a:t>
            </a:r>
            <a:r>
              <a:rPr lang="en-GB" err="1">
                <a:hlinkClick r:id="rId5"/>
              </a:rPr>
              <a:t>nhs.wales</a:t>
            </a:r>
            <a:r>
              <a:rPr lang="en-GB">
                <a:hlinkClick r:id="rId5"/>
              </a:rPr>
              <a:t>)</a:t>
            </a:r>
            <a:r>
              <a:rPr lang="en-GB"/>
              <a:t> </a:t>
            </a:r>
          </a:p>
        </p:txBody>
      </p:sp>
    </p:spTree>
    <p:extLst>
      <p:ext uri="{BB962C8B-B14F-4D97-AF65-F5344CB8AC3E}">
        <p14:creationId xmlns:p14="http://schemas.microsoft.com/office/powerpoint/2010/main" val="24967203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4" name="Picture 2" descr="undefined">
            <a:extLst>
              <a:ext uri="{FF2B5EF4-FFF2-40B4-BE49-F238E27FC236}">
                <a16:creationId xmlns:a16="http://schemas.microsoft.com/office/drawing/2014/main" id="{81FFAA79-B8F5-4C1F-A2EA-5D6CC83CAD9E}"/>
              </a:ext>
            </a:extLst>
          </p:cNvPr>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2166505" y="389638"/>
            <a:ext cx="7619511" cy="6078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96614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28AA0-80F7-4F38-AB3F-850C1C2272A4}"/>
              </a:ext>
            </a:extLst>
          </p:cNvPr>
          <p:cNvSpPr>
            <a:spLocks noGrp="1"/>
          </p:cNvSpPr>
          <p:nvPr>
            <p:ph type="title"/>
          </p:nvPr>
        </p:nvSpPr>
        <p:spPr>
          <a:xfrm>
            <a:off x="1097280" y="286603"/>
            <a:ext cx="10058400" cy="1450757"/>
          </a:xfrm>
        </p:spPr>
        <p:txBody>
          <a:bodyPr/>
          <a:lstStyle/>
          <a:p>
            <a:r>
              <a:rPr lang="en-GB"/>
              <a:t>What does that mean?</a:t>
            </a:r>
          </a:p>
        </p:txBody>
      </p:sp>
      <p:sp>
        <p:nvSpPr>
          <p:cNvPr id="3" name="Content Placeholder 2">
            <a:extLst>
              <a:ext uri="{FF2B5EF4-FFF2-40B4-BE49-F238E27FC236}">
                <a16:creationId xmlns:a16="http://schemas.microsoft.com/office/drawing/2014/main" id="{7017CE0E-B144-470A-8A0B-FCB274B456BD}"/>
              </a:ext>
            </a:extLst>
          </p:cNvPr>
          <p:cNvSpPr>
            <a:spLocks noGrp="1"/>
          </p:cNvSpPr>
          <p:nvPr>
            <p:ph idx="1"/>
          </p:nvPr>
        </p:nvSpPr>
        <p:spPr>
          <a:xfrm>
            <a:off x="1097280" y="2024447"/>
            <a:ext cx="10058400" cy="3760891"/>
          </a:xfrm>
        </p:spPr>
        <p:txBody>
          <a:bodyPr>
            <a:normAutofit/>
          </a:bodyPr>
          <a:lstStyle/>
          <a:p>
            <a:r>
              <a:rPr lang="en-GB" dirty="0"/>
              <a:t>Compared to adults with no ACES those with 4 or more are:</a:t>
            </a:r>
          </a:p>
          <a:p>
            <a:r>
              <a:rPr lang="en-GB" dirty="0"/>
              <a:t>4 times more likely to be a high-risk drinker </a:t>
            </a:r>
          </a:p>
          <a:p>
            <a:r>
              <a:rPr lang="en-GB" dirty="0"/>
              <a:t>6 times more likely to have had or caused uninitiated teenage pregnancy</a:t>
            </a:r>
          </a:p>
          <a:p>
            <a:r>
              <a:rPr lang="en-GB" dirty="0"/>
              <a:t>6 times more likely to smoke e-cigarettes or tobacco </a:t>
            </a:r>
          </a:p>
          <a:p>
            <a:r>
              <a:rPr lang="en-GB" dirty="0"/>
              <a:t>6 times more likely to have had sex under the age of 16</a:t>
            </a:r>
          </a:p>
          <a:p>
            <a:r>
              <a:rPr lang="en-GB" dirty="0"/>
              <a:t>11 times more likely to have smoked cannabis</a:t>
            </a:r>
          </a:p>
        </p:txBody>
      </p:sp>
      <p:sp>
        <p:nvSpPr>
          <p:cNvPr id="4" name="TextBox 3">
            <a:extLst>
              <a:ext uri="{FF2B5EF4-FFF2-40B4-BE49-F238E27FC236}">
                <a16:creationId xmlns:a16="http://schemas.microsoft.com/office/drawing/2014/main" id="{1ED66136-4CF8-75BA-4CC4-B140F434D2C8}"/>
              </a:ext>
            </a:extLst>
          </p:cNvPr>
          <p:cNvSpPr txBox="1"/>
          <p:nvPr/>
        </p:nvSpPr>
        <p:spPr>
          <a:xfrm>
            <a:off x="361657" y="5785338"/>
            <a:ext cx="11529646" cy="646331"/>
          </a:xfrm>
          <a:prstGeom prst="rect">
            <a:avLst/>
          </a:prstGeom>
          <a:noFill/>
        </p:spPr>
        <p:txBody>
          <a:bodyPr wrap="square" rtlCol="0">
            <a:spAutoFit/>
          </a:bodyPr>
          <a:lstStyle/>
          <a:p>
            <a:r>
              <a:rPr lang="en-GB" err="1">
                <a:hlinkClick r:id="rId2"/>
              </a:rPr>
              <a:t>phw.nhs.wales</a:t>
            </a:r>
            <a:r>
              <a:rPr lang="en-GB">
                <a:hlinkClick r:id="rId2"/>
              </a:rPr>
              <a:t>/files/aces/infographic-aces-and-their-impact-on-health-harming-behaviours-in-the-welsh-adult-population/</a:t>
            </a:r>
            <a:endParaRPr lang="en-GB"/>
          </a:p>
        </p:txBody>
      </p:sp>
    </p:spTree>
    <p:extLst>
      <p:ext uri="{BB962C8B-B14F-4D97-AF65-F5344CB8AC3E}">
        <p14:creationId xmlns:p14="http://schemas.microsoft.com/office/powerpoint/2010/main" val="11438814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71A4A-93ED-4514-9B47-2E5B30744B16}"/>
              </a:ext>
            </a:extLst>
          </p:cNvPr>
          <p:cNvSpPr>
            <a:spLocks noGrp="1"/>
          </p:cNvSpPr>
          <p:nvPr>
            <p:ph type="title"/>
          </p:nvPr>
        </p:nvSpPr>
        <p:spPr>
          <a:xfrm>
            <a:off x="1097280" y="286603"/>
            <a:ext cx="10058400" cy="1450757"/>
          </a:xfrm>
        </p:spPr>
        <p:txBody>
          <a:bodyPr/>
          <a:lstStyle/>
          <a:p>
            <a:r>
              <a:rPr lang="en-GB"/>
              <a:t>What does that mean?</a:t>
            </a:r>
          </a:p>
        </p:txBody>
      </p:sp>
      <p:sp>
        <p:nvSpPr>
          <p:cNvPr id="3" name="Content Placeholder 2">
            <a:extLst>
              <a:ext uri="{FF2B5EF4-FFF2-40B4-BE49-F238E27FC236}">
                <a16:creationId xmlns:a16="http://schemas.microsoft.com/office/drawing/2014/main" id="{F9918972-A898-48B3-8F4F-69A15AEE536F}"/>
              </a:ext>
            </a:extLst>
          </p:cNvPr>
          <p:cNvSpPr>
            <a:spLocks noGrp="1"/>
          </p:cNvSpPr>
          <p:nvPr>
            <p:ph idx="1"/>
          </p:nvPr>
        </p:nvSpPr>
        <p:spPr>
          <a:xfrm>
            <a:off x="1097280" y="2108201"/>
            <a:ext cx="10058400" cy="3760891"/>
          </a:xfrm>
        </p:spPr>
        <p:txBody>
          <a:bodyPr>
            <a:normAutofit/>
          </a:bodyPr>
          <a:lstStyle/>
          <a:p>
            <a:r>
              <a:rPr lang="en-GB"/>
              <a:t>14 times more likely to have been a victim of violence in the last 12 months</a:t>
            </a:r>
          </a:p>
          <a:p>
            <a:r>
              <a:rPr lang="en-GB"/>
              <a:t>15 times more likely to have committed violence against another person in the last 12 months </a:t>
            </a:r>
          </a:p>
          <a:p>
            <a:r>
              <a:rPr lang="en-GB"/>
              <a:t>16 times more likely to have used crack cocaine or heroin </a:t>
            </a:r>
          </a:p>
          <a:p>
            <a:r>
              <a:rPr lang="en-GB"/>
              <a:t>20 times more likely to have been incarcerated at any point in their lifetime</a:t>
            </a:r>
          </a:p>
          <a:p>
            <a:endParaRPr lang="en-GB"/>
          </a:p>
        </p:txBody>
      </p:sp>
    </p:spTree>
    <p:extLst>
      <p:ext uri="{BB962C8B-B14F-4D97-AF65-F5344CB8AC3E}">
        <p14:creationId xmlns:p14="http://schemas.microsoft.com/office/powerpoint/2010/main" val="6695670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C66E-6758-441F-BB21-CC0AC90F15D0}"/>
              </a:ext>
            </a:extLst>
          </p:cNvPr>
          <p:cNvSpPr>
            <a:spLocks noGrp="1"/>
          </p:cNvSpPr>
          <p:nvPr>
            <p:ph type="title"/>
          </p:nvPr>
        </p:nvSpPr>
        <p:spPr>
          <a:xfrm>
            <a:off x="1097280" y="286603"/>
            <a:ext cx="10058400" cy="1450757"/>
          </a:xfrm>
        </p:spPr>
        <p:txBody>
          <a:bodyPr/>
          <a:lstStyle/>
          <a:p>
            <a:r>
              <a:rPr lang="en-GB"/>
              <a:t>Preventing ACEs in future generations could reduce…</a:t>
            </a:r>
          </a:p>
        </p:txBody>
      </p:sp>
      <p:sp>
        <p:nvSpPr>
          <p:cNvPr id="3" name="Content Placeholder 2">
            <a:extLst>
              <a:ext uri="{FF2B5EF4-FFF2-40B4-BE49-F238E27FC236}">
                <a16:creationId xmlns:a16="http://schemas.microsoft.com/office/drawing/2014/main" id="{4B87F127-036B-476B-A7F7-F8B83A95302E}"/>
              </a:ext>
            </a:extLst>
          </p:cNvPr>
          <p:cNvSpPr>
            <a:spLocks noGrp="1"/>
          </p:cNvSpPr>
          <p:nvPr>
            <p:ph idx="1"/>
          </p:nvPr>
        </p:nvSpPr>
        <p:spPr>
          <a:xfrm>
            <a:off x="1097280" y="2108201"/>
            <a:ext cx="10058400" cy="3760891"/>
          </a:xfrm>
        </p:spPr>
        <p:txBody>
          <a:bodyPr>
            <a:normAutofit/>
          </a:bodyPr>
          <a:lstStyle/>
          <a:p>
            <a:r>
              <a:rPr lang="en-GB"/>
              <a:t>Heroin/crack cocaine use (lifetime) by 66% </a:t>
            </a:r>
          </a:p>
          <a:p>
            <a:r>
              <a:rPr lang="en-GB"/>
              <a:t>Incarceration (lifetime) by 65% </a:t>
            </a:r>
          </a:p>
          <a:p>
            <a:r>
              <a:rPr lang="en-GB"/>
              <a:t>Violence perpetration (past year) by 60% </a:t>
            </a:r>
          </a:p>
          <a:p>
            <a:r>
              <a:rPr lang="en-GB"/>
              <a:t>Violence victimisation (past year) by 57%</a:t>
            </a:r>
          </a:p>
          <a:p>
            <a:r>
              <a:rPr lang="en-GB"/>
              <a:t>Cannabis use (lifetime) by 42% </a:t>
            </a:r>
          </a:p>
        </p:txBody>
      </p:sp>
    </p:spTree>
    <p:extLst>
      <p:ext uri="{BB962C8B-B14F-4D97-AF65-F5344CB8AC3E}">
        <p14:creationId xmlns:p14="http://schemas.microsoft.com/office/powerpoint/2010/main" val="12600095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E09-E57A-4822-8A1B-EA759E0A2E64}"/>
              </a:ext>
            </a:extLst>
          </p:cNvPr>
          <p:cNvSpPr>
            <a:spLocks noGrp="1"/>
          </p:cNvSpPr>
          <p:nvPr>
            <p:ph type="title"/>
          </p:nvPr>
        </p:nvSpPr>
        <p:spPr>
          <a:xfrm>
            <a:off x="1097280" y="286603"/>
            <a:ext cx="10058400" cy="1450757"/>
          </a:xfrm>
        </p:spPr>
        <p:txBody>
          <a:bodyPr/>
          <a:lstStyle/>
          <a:p>
            <a:r>
              <a:rPr lang="en-GB"/>
              <a:t>cont… </a:t>
            </a:r>
          </a:p>
        </p:txBody>
      </p:sp>
      <p:sp>
        <p:nvSpPr>
          <p:cNvPr id="3" name="Content Placeholder 2">
            <a:extLst>
              <a:ext uri="{FF2B5EF4-FFF2-40B4-BE49-F238E27FC236}">
                <a16:creationId xmlns:a16="http://schemas.microsoft.com/office/drawing/2014/main" id="{0E8AA837-1C39-4E26-9544-8436F022E330}"/>
              </a:ext>
            </a:extLst>
          </p:cNvPr>
          <p:cNvSpPr>
            <a:spLocks noGrp="1"/>
          </p:cNvSpPr>
          <p:nvPr>
            <p:ph idx="1"/>
          </p:nvPr>
        </p:nvSpPr>
        <p:spPr>
          <a:xfrm>
            <a:off x="1097280" y="2108201"/>
            <a:ext cx="10058400" cy="3760891"/>
          </a:xfrm>
        </p:spPr>
        <p:txBody>
          <a:bodyPr>
            <a:normAutofit lnSpcReduction="10000"/>
          </a:bodyPr>
          <a:lstStyle/>
          <a:p>
            <a:r>
              <a:rPr lang="en-GB"/>
              <a:t>Unintended teen pregnancy by 41%</a:t>
            </a:r>
          </a:p>
          <a:p>
            <a:r>
              <a:rPr lang="en-GB"/>
              <a:t>High-risk drinking (current) by 35% </a:t>
            </a:r>
          </a:p>
          <a:p>
            <a:r>
              <a:rPr lang="en-GB"/>
              <a:t>Early sex (before age of 16) by 31%</a:t>
            </a:r>
          </a:p>
          <a:p>
            <a:r>
              <a:rPr lang="en-GB"/>
              <a:t>Smoking tobacco or e-cigarettes (current) by 24%</a:t>
            </a:r>
          </a:p>
          <a:p>
            <a:r>
              <a:rPr lang="en-GB"/>
              <a:t>Poor diet (current; &lt;2 fruit and veg portions daily) by 16%</a:t>
            </a:r>
          </a:p>
          <a:p>
            <a:r>
              <a:rPr lang="en-GB" err="1">
                <a:hlinkClick r:id="rId2"/>
              </a:rPr>
              <a:t>phw.nhs.wales</a:t>
            </a:r>
            <a:r>
              <a:rPr lang="en-GB">
                <a:hlinkClick r:id="rId2"/>
              </a:rPr>
              <a:t>/files/aces/infographic-aces-and-their-impact-on-health-harming-behaviours-in-the-welsh-adult-population/</a:t>
            </a:r>
            <a:endParaRPr lang="en-GB"/>
          </a:p>
        </p:txBody>
      </p:sp>
    </p:spTree>
    <p:extLst>
      <p:ext uri="{BB962C8B-B14F-4D97-AF65-F5344CB8AC3E}">
        <p14:creationId xmlns:p14="http://schemas.microsoft.com/office/powerpoint/2010/main" val="39927680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6553-37EF-B456-1CF4-6710FAC98694}"/>
              </a:ext>
            </a:extLst>
          </p:cNvPr>
          <p:cNvSpPr>
            <a:spLocks noGrp="1"/>
          </p:cNvSpPr>
          <p:nvPr>
            <p:ph type="title"/>
          </p:nvPr>
        </p:nvSpPr>
        <p:spPr>
          <a:xfrm>
            <a:off x="1097280" y="286603"/>
            <a:ext cx="10058400" cy="1450757"/>
          </a:xfrm>
        </p:spPr>
        <p:txBody>
          <a:bodyPr/>
          <a:lstStyle/>
          <a:p>
            <a:r>
              <a:rPr lang="en-GB"/>
              <a:t>Safeguarding Myth busters</a:t>
            </a:r>
          </a:p>
        </p:txBody>
      </p:sp>
      <p:sp>
        <p:nvSpPr>
          <p:cNvPr id="3" name="Content Placeholder 2">
            <a:extLst>
              <a:ext uri="{FF2B5EF4-FFF2-40B4-BE49-F238E27FC236}">
                <a16:creationId xmlns:a16="http://schemas.microsoft.com/office/drawing/2014/main" id="{589412F7-0A32-D8EF-50F8-E6FAE7CA2993}"/>
              </a:ext>
            </a:extLst>
          </p:cNvPr>
          <p:cNvSpPr>
            <a:spLocks noGrp="1"/>
          </p:cNvSpPr>
          <p:nvPr>
            <p:ph idx="1"/>
          </p:nvPr>
        </p:nvSpPr>
        <p:spPr>
          <a:xfrm>
            <a:off x="1096963" y="1853221"/>
            <a:ext cx="10058400" cy="4450864"/>
          </a:xfrm>
        </p:spPr>
        <p:txBody>
          <a:bodyPr>
            <a:noAutofit/>
          </a:bodyPr>
          <a:lstStyle/>
          <a:p>
            <a:r>
              <a:rPr lang="en-GB" sz="2300" dirty="0"/>
              <a:t>For each of the following statements stand either at true or false:</a:t>
            </a:r>
          </a:p>
          <a:p>
            <a:r>
              <a:rPr lang="en-GB" sz="2300" dirty="0"/>
              <a:t>Children and vulnerable adults are usually abused by strangers</a:t>
            </a:r>
          </a:p>
          <a:p>
            <a:r>
              <a:rPr lang="en-GB" sz="2300" dirty="0"/>
              <a:t>False – 76% by a parent of legal guardian (</a:t>
            </a:r>
            <a:r>
              <a:rPr lang="en-GB" sz="2000" dirty="0">
                <a:hlinkClick r:id="rId2"/>
              </a:rPr>
              <a:t>National Children's Alliance</a:t>
            </a:r>
            <a:r>
              <a:rPr lang="en-GB" sz="2300" dirty="0"/>
              <a:t>)</a:t>
            </a:r>
          </a:p>
          <a:p>
            <a:r>
              <a:rPr lang="en-GB" sz="2300" dirty="0"/>
              <a:t>Children and vulnerable adults are usually lying when they make claims of abuse</a:t>
            </a:r>
          </a:p>
          <a:p>
            <a:r>
              <a:rPr lang="en-GB" sz="2300" dirty="0"/>
              <a:t>False</a:t>
            </a:r>
          </a:p>
          <a:p>
            <a:r>
              <a:rPr lang="en-GB" sz="2300" dirty="0"/>
              <a:t>Children and vulnerable adults who are abused by a care giver are always taken into care</a:t>
            </a:r>
          </a:p>
          <a:p>
            <a:r>
              <a:rPr lang="en-GB" sz="2300" dirty="0"/>
              <a:t>False </a:t>
            </a:r>
          </a:p>
        </p:txBody>
      </p:sp>
    </p:spTree>
    <p:extLst>
      <p:ext uri="{BB962C8B-B14F-4D97-AF65-F5344CB8AC3E}">
        <p14:creationId xmlns:p14="http://schemas.microsoft.com/office/powerpoint/2010/main" val="202575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C03A02-B9E2-CD2F-BDC2-F96CB952E6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DD2727-F956-7A36-18A2-6195717DBA24}"/>
              </a:ext>
            </a:extLst>
          </p:cNvPr>
          <p:cNvSpPr>
            <a:spLocks noGrp="1"/>
          </p:cNvSpPr>
          <p:nvPr>
            <p:ph idx="1"/>
          </p:nvPr>
        </p:nvSpPr>
        <p:spPr>
          <a:xfrm>
            <a:off x="1096963" y="1951893"/>
            <a:ext cx="10058400" cy="4422530"/>
          </a:xfrm>
        </p:spPr>
        <p:txBody>
          <a:bodyPr>
            <a:normAutofit fontScale="92500" lnSpcReduction="10000"/>
          </a:bodyPr>
          <a:lstStyle/>
          <a:p>
            <a:r>
              <a:rPr lang="en-GB" sz="2500" dirty="0"/>
              <a:t>Children and vulnerable adults with disabilities are more likely to become victims of abuse</a:t>
            </a:r>
          </a:p>
          <a:p>
            <a:r>
              <a:rPr lang="en-GB" sz="2500" dirty="0"/>
              <a:t>True</a:t>
            </a:r>
          </a:p>
          <a:p>
            <a:r>
              <a:rPr lang="en-GB" sz="2500" dirty="0"/>
              <a:t>Children and vulnerable adults are always safe when women or other children and vulnerable adults are around</a:t>
            </a:r>
          </a:p>
          <a:p>
            <a:r>
              <a:rPr lang="en-GB" sz="2500" dirty="0"/>
              <a:t>False stats change depending on the form of abuse</a:t>
            </a:r>
          </a:p>
          <a:p>
            <a:r>
              <a:rPr lang="en-GB" sz="2500" dirty="0"/>
              <a:t>The sexual exploitation of Children and vulnerable adults by gangs or groups is limited to one or two cities and particular ethnic groups</a:t>
            </a:r>
          </a:p>
          <a:p>
            <a:r>
              <a:rPr lang="en-GB" sz="2500" dirty="0"/>
              <a:t>False</a:t>
            </a:r>
          </a:p>
          <a:p>
            <a:endParaRPr lang="en-GB" dirty="0"/>
          </a:p>
        </p:txBody>
      </p:sp>
    </p:spTree>
    <p:extLst>
      <p:ext uri="{BB962C8B-B14F-4D97-AF65-F5344CB8AC3E}">
        <p14:creationId xmlns:p14="http://schemas.microsoft.com/office/powerpoint/2010/main" val="60293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2E98A-4890-94CC-3A88-16882CD0FF79}"/>
              </a:ext>
            </a:extLst>
          </p:cNvPr>
          <p:cNvSpPr>
            <a:spLocks noGrp="1"/>
          </p:cNvSpPr>
          <p:nvPr>
            <p:ph type="title"/>
          </p:nvPr>
        </p:nvSpPr>
        <p:spPr>
          <a:xfrm>
            <a:off x="1097280" y="286603"/>
            <a:ext cx="10058400" cy="1450757"/>
          </a:xfrm>
        </p:spPr>
        <p:txBody>
          <a:bodyPr/>
          <a:lstStyle/>
          <a:p>
            <a:r>
              <a:rPr lang="en-GB"/>
              <a:t>Case studies</a:t>
            </a:r>
          </a:p>
        </p:txBody>
      </p:sp>
      <p:sp>
        <p:nvSpPr>
          <p:cNvPr id="3" name="Content Placeholder 2">
            <a:extLst>
              <a:ext uri="{FF2B5EF4-FFF2-40B4-BE49-F238E27FC236}">
                <a16:creationId xmlns:a16="http://schemas.microsoft.com/office/drawing/2014/main" id="{2FCC857D-E276-C9D7-FC46-7E6B3841FF47}"/>
              </a:ext>
            </a:extLst>
          </p:cNvPr>
          <p:cNvSpPr>
            <a:spLocks noGrp="1"/>
          </p:cNvSpPr>
          <p:nvPr>
            <p:ph idx="1"/>
          </p:nvPr>
        </p:nvSpPr>
        <p:spPr>
          <a:xfrm>
            <a:off x="1097280" y="2108201"/>
            <a:ext cx="10058400" cy="3760891"/>
          </a:xfrm>
        </p:spPr>
        <p:txBody>
          <a:bodyPr>
            <a:normAutofit/>
          </a:bodyPr>
          <a:lstStyle/>
          <a:p>
            <a:r>
              <a:rPr lang="en-GB"/>
              <a:t>In the last slides we will be looking at some possible safeguarding case studies</a:t>
            </a:r>
          </a:p>
          <a:p>
            <a:r>
              <a:rPr lang="en-GB"/>
              <a:t>I will ask you yes or no questions as to what your response would be.</a:t>
            </a:r>
          </a:p>
        </p:txBody>
      </p:sp>
    </p:spTree>
    <p:extLst>
      <p:ext uri="{BB962C8B-B14F-4D97-AF65-F5344CB8AC3E}">
        <p14:creationId xmlns:p14="http://schemas.microsoft.com/office/powerpoint/2010/main" val="36426967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49116-2C52-8AC7-ECD1-D781BA46C425}"/>
              </a:ext>
            </a:extLst>
          </p:cNvPr>
          <p:cNvSpPr>
            <a:spLocks noGrp="1"/>
          </p:cNvSpPr>
          <p:nvPr>
            <p:ph type="title"/>
          </p:nvPr>
        </p:nvSpPr>
        <p:spPr>
          <a:xfrm>
            <a:off x="1097280" y="286603"/>
            <a:ext cx="10058400" cy="1450757"/>
          </a:xfrm>
        </p:spPr>
        <p:txBody>
          <a:bodyPr/>
          <a:lstStyle/>
          <a:p>
            <a:r>
              <a:rPr lang="en-GB"/>
              <a:t>Some examples 1 -yes or no</a:t>
            </a:r>
          </a:p>
        </p:txBody>
      </p:sp>
      <p:sp>
        <p:nvSpPr>
          <p:cNvPr id="3" name="Content Placeholder 2">
            <a:extLst>
              <a:ext uri="{FF2B5EF4-FFF2-40B4-BE49-F238E27FC236}">
                <a16:creationId xmlns:a16="http://schemas.microsoft.com/office/drawing/2014/main" id="{19B0535E-1FDB-4041-A808-F548106F45B5}"/>
              </a:ext>
            </a:extLst>
          </p:cNvPr>
          <p:cNvSpPr>
            <a:spLocks noGrp="1"/>
          </p:cNvSpPr>
          <p:nvPr>
            <p:ph idx="1"/>
          </p:nvPr>
        </p:nvSpPr>
        <p:spPr>
          <a:xfrm>
            <a:off x="1097280" y="2108201"/>
            <a:ext cx="10058400" cy="3760891"/>
          </a:xfrm>
        </p:spPr>
        <p:txBody>
          <a:bodyPr>
            <a:noAutofit/>
          </a:bodyPr>
          <a:lstStyle/>
          <a:p>
            <a:r>
              <a:rPr lang="en-GB"/>
              <a:t>A college discusses their concerns about a student who has AS. The student has over the last few weeks been arriving late, looking dirty and poorly dressed and his behaviour is becoming increasingly erratic. She has taken no action other than mentioning it to you</a:t>
            </a:r>
          </a:p>
          <a:p>
            <a:r>
              <a:rPr lang="en-GB"/>
              <a:t>Do you…</a:t>
            </a:r>
          </a:p>
          <a:p>
            <a:r>
              <a:rPr lang="en-GB"/>
              <a:t>Recommend she has a quiet word with the students tutor to find out if anything is already being done </a:t>
            </a:r>
          </a:p>
          <a:p>
            <a:r>
              <a:rPr lang="en-GB"/>
              <a:t>Yes</a:t>
            </a:r>
          </a:p>
        </p:txBody>
      </p:sp>
    </p:spTree>
    <p:extLst>
      <p:ext uri="{BB962C8B-B14F-4D97-AF65-F5344CB8AC3E}">
        <p14:creationId xmlns:p14="http://schemas.microsoft.com/office/powerpoint/2010/main" val="1659680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2E4D21-8276-3891-C363-089A3AD07E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6E6ACF-8B87-3CF2-FE64-3FB5826444EF}"/>
              </a:ext>
            </a:extLst>
          </p:cNvPr>
          <p:cNvSpPr>
            <a:spLocks noGrp="1"/>
          </p:cNvSpPr>
          <p:nvPr>
            <p:ph idx="1"/>
          </p:nvPr>
        </p:nvSpPr>
        <p:spPr>
          <a:xfrm>
            <a:off x="1097280" y="2108201"/>
            <a:ext cx="10058400" cy="3760891"/>
          </a:xfrm>
        </p:spPr>
        <p:txBody>
          <a:bodyPr>
            <a:noAutofit/>
          </a:bodyPr>
          <a:lstStyle/>
          <a:p>
            <a:r>
              <a:rPr lang="en-GB"/>
              <a:t>Find out who the students care givers are and let them know about the situation</a:t>
            </a:r>
          </a:p>
          <a:p>
            <a:r>
              <a:rPr lang="en-GB"/>
              <a:t>No</a:t>
            </a:r>
          </a:p>
          <a:p>
            <a:r>
              <a:rPr lang="en-GB"/>
              <a:t>Suggest she contacts the person responsible for safeguarding to seek advice </a:t>
            </a:r>
          </a:p>
          <a:p>
            <a:r>
              <a:rPr lang="en-GB"/>
              <a:t>Yes</a:t>
            </a:r>
          </a:p>
          <a:p>
            <a:r>
              <a:rPr lang="en-GB"/>
              <a:t>This is an emergency; she should call the police if she hasn’t done so already</a:t>
            </a:r>
          </a:p>
          <a:p>
            <a:r>
              <a:rPr lang="en-GB"/>
              <a:t>No</a:t>
            </a:r>
          </a:p>
          <a:p>
            <a:endParaRPr lang="en-GB"/>
          </a:p>
        </p:txBody>
      </p:sp>
    </p:spTree>
    <p:extLst>
      <p:ext uri="{BB962C8B-B14F-4D97-AF65-F5344CB8AC3E}">
        <p14:creationId xmlns:p14="http://schemas.microsoft.com/office/powerpoint/2010/main" val="162248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DB0541-CA06-FA12-EB05-E51EA46E8C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2B3C38-EA7D-E011-0FE6-B1B6814F2CC2}"/>
              </a:ext>
            </a:extLst>
          </p:cNvPr>
          <p:cNvSpPr>
            <a:spLocks noGrp="1"/>
          </p:cNvSpPr>
          <p:nvPr>
            <p:ph idx="1"/>
          </p:nvPr>
        </p:nvSpPr>
        <p:spPr>
          <a:xfrm>
            <a:off x="1097280" y="2108201"/>
            <a:ext cx="10058400" cy="3760891"/>
          </a:xfrm>
        </p:spPr>
        <p:txBody>
          <a:bodyPr/>
          <a:lstStyle/>
          <a:p>
            <a:r>
              <a:rPr lang="en-GB"/>
              <a:t>Advise her to do nothing as the student's tutor is bound to be aware of the situation</a:t>
            </a:r>
          </a:p>
          <a:p>
            <a:r>
              <a:rPr lang="en-GB"/>
              <a:t>no</a:t>
            </a:r>
          </a:p>
        </p:txBody>
      </p:sp>
    </p:spTree>
    <p:extLst>
      <p:ext uri="{BB962C8B-B14F-4D97-AF65-F5344CB8AC3E}">
        <p14:creationId xmlns:p14="http://schemas.microsoft.com/office/powerpoint/2010/main" val="310587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8CFD5-6D96-C801-8E22-57FA4E553FA8}"/>
              </a:ext>
            </a:extLst>
          </p:cNvPr>
          <p:cNvSpPr>
            <a:spLocks noGrp="1"/>
          </p:cNvSpPr>
          <p:nvPr>
            <p:ph type="title"/>
          </p:nvPr>
        </p:nvSpPr>
        <p:spPr>
          <a:xfrm>
            <a:off x="1097280" y="286603"/>
            <a:ext cx="10058400" cy="1450757"/>
          </a:xfrm>
        </p:spPr>
        <p:txBody>
          <a:bodyPr/>
          <a:lstStyle/>
          <a:p>
            <a:r>
              <a:rPr lang="en-GB"/>
              <a:t>Example 2</a:t>
            </a:r>
          </a:p>
        </p:txBody>
      </p:sp>
      <p:sp>
        <p:nvSpPr>
          <p:cNvPr id="3" name="Content Placeholder 2">
            <a:extLst>
              <a:ext uri="{FF2B5EF4-FFF2-40B4-BE49-F238E27FC236}">
                <a16:creationId xmlns:a16="http://schemas.microsoft.com/office/drawing/2014/main" id="{4AD3AA8F-3298-C2B7-EADC-CC2DA5822E3C}"/>
              </a:ext>
            </a:extLst>
          </p:cNvPr>
          <p:cNvSpPr>
            <a:spLocks noGrp="1"/>
          </p:cNvSpPr>
          <p:nvPr>
            <p:ph idx="1"/>
          </p:nvPr>
        </p:nvSpPr>
        <p:spPr>
          <a:xfrm>
            <a:off x="1097280" y="2108201"/>
            <a:ext cx="10058400" cy="3760891"/>
          </a:xfrm>
        </p:spPr>
        <p:txBody>
          <a:bodyPr>
            <a:noAutofit/>
          </a:bodyPr>
          <a:lstStyle/>
          <a:p>
            <a:r>
              <a:rPr lang="en-GB"/>
              <a:t>Amy, a 16-year-old student, tells you she is pregnant and wants information about a termination. She says she's afraid of her boyfriend who is in a gang and has become abusive and controlling. She can't tell her mum as she’ll go "absolutely ballistic”</a:t>
            </a:r>
          </a:p>
          <a:p>
            <a:r>
              <a:rPr lang="en-GB"/>
              <a:t>Do you…</a:t>
            </a:r>
          </a:p>
          <a:p>
            <a:r>
              <a:rPr lang="en-GB"/>
              <a:t>Call the police if Amy appears to be in immediate danger, or is the victim of sexual exploitation</a:t>
            </a:r>
          </a:p>
          <a:p>
            <a:r>
              <a:rPr lang="en-GB"/>
              <a:t>Yes</a:t>
            </a:r>
          </a:p>
        </p:txBody>
      </p:sp>
    </p:spTree>
    <p:extLst>
      <p:ext uri="{BB962C8B-B14F-4D97-AF65-F5344CB8AC3E}">
        <p14:creationId xmlns:p14="http://schemas.microsoft.com/office/powerpoint/2010/main" val="845447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4495A9-679D-8DDC-0D8E-2F6AA84210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6DF62E-5BE3-9F67-53CA-C1D4BF388815}"/>
              </a:ext>
            </a:extLst>
          </p:cNvPr>
          <p:cNvSpPr>
            <a:spLocks noGrp="1"/>
          </p:cNvSpPr>
          <p:nvPr>
            <p:ph idx="1"/>
          </p:nvPr>
        </p:nvSpPr>
        <p:spPr>
          <a:xfrm>
            <a:off x="1097280" y="2108201"/>
            <a:ext cx="10058400" cy="3760891"/>
          </a:xfrm>
        </p:spPr>
        <p:txBody>
          <a:bodyPr>
            <a:noAutofit/>
          </a:bodyPr>
          <a:lstStyle/>
          <a:p>
            <a:r>
              <a:rPr lang="en-GB"/>
              <a:t>Alert a person responsible for safeguarding. This is a safeguarding issue.</a:t>
            </a:r>
          </a:p>
          <a:p>
            <a:r>
              <a:rPr lang="en-GB"/>
              <a:t>Yes</a:t>
            </a:r>
          </a:p>
          <a:p>
            <a:r>
              <a:rPr lang="en-GB"/>
              <a:t>Talk to Amy’s mother to find out if she is being sufficiently supportive</a:t>
            </a:r>
          </a:p>
          <a:p>
            <a:r>
              <a:rPr lang="en-GB"/>
              <a:t>No </a:t>
            </a:r>
          </a:p>
          <a:p>
            <a:r>
              <a:rPr lang="en-GB"/>
              <a:t>Introduce Any to our student support and welfare services</a:t>
            </a:r>
          </a:p>
          <a:p>
            <a:r>
              <a:rPr lang="en-GB"/>
              <a:t>Yes</a:t>
            </a:r>
          </a:p>
        </p:txBody>
      </p:sp>
    </p:spTree>
    <p:extLst>
      <p:ext uri="{BB962C8B-B14F-4D97-AF65-F5344CB8AC3E}">
        <p14:creationId xmlns:p14="http://schemas.microsoft.com/office/powerpoint/2010/main" val="107657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547D6B-0D2B-7CD6-9A46-4F91AB3B9A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6B4E97-EF3A-6A84-8B55-5D2CD0C27385}"/>
              </a:ext>
            </a:extLst>
          </p:cNvPr>
          <p:cNvSpPr>
            <a:spLocks noGrp="1"/>
          </p:cNvSpPr>
          <p:nvPr>
            <p:ph idx="1"/>
          </p:nvPr>
        </p:nvSpPr>
        <p:spPr>
          <a:xfrm>
            <a:off x="1097280" y="2108201"/>
            <a:ext cx="10058400" cy="3760891"/>
          </a:xfrm>
        </p:spPr>
        <p:txBody>
          <a:bodyPr/>
          <a:lstStyle/>
          <a:p>
            <a:r>
              <a:rPr lang="en-GB"/>
              <a:t>Have a quiet chat with Amy’s friends to find out if there are any underlying problems behind her behaviour</a:t>
            </a:r>
          </a:p>
          <a:p>
            <a:r>
              <a:rPr lang="en-GB"/>
              <a:t>No </a:t>
            </a:r>
          </a:p>
          <a:p>
            <a:endParaRPr lang="en-GB"/>
          </a:p>
        </p:txBody>
      </p:sp>
    </p:spTree>
    <p:extLst>
      <p:ext uri="{BB962C8B-B14F-4D97-AF65-F5344CB8AC3E}">
        <p14:creationId xmlns:p14="http://schemas.microsoft.com/office/powerpoint/2010/main" val="423685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4624-F29C-0739-19C5-D6BB58571273}"/>
              </a:ext>
            </a:extLst>
          </p:cNvPr>
          <p:cNvSpPr>
            <a:spLocks noGrp="1"/>
          </p:cNvSpPr>
          <p:nvPr>
            <p:ph type="title"/>
          </p:nvPr>
        </p:nvSpPr>
        <p:spPr>
          <a:xfrm>
            <a:off x="1097280" y="286603"/>
            <a:ext cx="10058400" cy="1450757"/>
          </a:xfrm>
        </p:spPr>
        <p:txBody>
          <a:bodyPr/>
          <a:lstStyle/>
          <a:p>
            <a:r>
              <a:rPr lang="en-GB"/>
              <a:t>Example 3</a:t>
            </a:r>
          </a:p>
        </p:txBody>
      </p:sp>
      <p:sp>
        <p:nvSpPr>
          <p:cNvPr id="3" name="Content Placeholder 2">
            <a:extLst>
              <a:ext uri="{FF2B5EF4-FFF2-40B4-BE49-F238E27FC236}">
                <a16:creationId xmlns:a16="http://schemas.microsoft.com/office/drawing/2014/main" id="{8671865F-97EF-B340-9380-FF6F9AA70820}"/>
              </a:ext>
            </a:extLst>
          </p:cNvPr>
          <p:cNvSpPr>
            <a:spLocks noGrp="1"/>
          </p:cNvSpPr>
          <p:nvPr>
            <p:ph idx="1"/>
          </p:nvPr>
        </p:nvSpPr>
        <p:spPr>
          <a:xfrm>
            <a:off x="1097280" y="2108201"/>
            <a:ext cx="10058400" cy="3760891"/>
          </a:xfrm>
        </p:spPr>
        <p:txBody>
          <a:bodyPr>
            <a:noAutofit/>
          </a:bodyPr>
          <a:lstStyle/>
          <a:p>
            <a:r>
              <a:rPr lang="en-GB"/>
              <a:t>Nimah, a 20-year-old student tells you that she thinks her parents are planning to take her 17-year-old sister abroad to be married against her will, they tried to do this to her when she was 16 but she ran away and has had not had any contact with her parents since.</a:t>
            </a:r>
          </a:p>
          <a:p>
            <a:r>
              <a:rPr lang="en-GB"/>
              <a:t>Do you…</a:t>
            </a:r>
          </a:p>
          <a:p>
            <a:r>
              <a:rPr lang="en-GB"/>
              <a:t>Nothing as Nimah is not a child or adult at risk</a:t>
            </a:r>
          </a:p>
          <a:p>
            <a:r>
              <a:rPr lang="en-GB"/>
              <a:t>No</a:t>
            </a:r>
          </a:p>
          <a:p>
            <a:r>
              <a:rPr lang="en-GB"/>
              <a:t>Alert a person responsible to safeguarding. This is a safeguarding issue</a:t>
            </a:r>
          </a:p>
          <a:p>
            <a:r>
              <a:rPr lang="en-GB"/>
              <a:t>Yes</a:t>
            </a:r>
          </a:p>
        </p:txBody>
      </p:sp>
    </p:spTree>
    <p:extLst>
      <p:ext uri="{BB962C8B-B14F-4D97-AF65-F5344CB8AC3E}">
        <p14:creationId xmlns:p14="http://schemas.microsoft.com/office/powerpoint/2010/main" val="194361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143BCF-2359-DD58-8ECE-0AE229CFE1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0BD552-6A24-86EE-A525-F5B920174175}"/>
              </a:ext>
            </a:extLst>
          </p:cNvPr>
          <p:cNvSpPr>
            <a:spLocks noGrp="1"/>
          </p:cNvSpPr>
          <p:nvPr>
            <p:ph idx="1"/>
          </p:nvPr>
        </p:nvSpPr>
        <p:spPr>
          <a:xfrm>
            <a:off x="1097280" y="2108201"/>
            <a:ext cx="10058400" cy="3760891"/>
          </a:xfrm>
        </p:spPr>
        <p:txBody>
          <a:bodyPr>
            <a:normAutofit fontScale="92500" lnSpcReduction="10000"/>
          </a:bodyPr>
          <a:lstStyle/>
          <a:p>
            <a:r>
              <a:rPr lang="en-GB"/>
              <a:t>Explain to Nimah that her parents are free to follow their own cultures traditions, including forced marriages</a:t>
            </a:r>
          </a:p>
          <a:p>
            <a:r>
              <a:rPr lang="en-GB"/>
              <a:t>No</a:t>
            </a:r>
          </a:p>
          <a:p>
            <a:r>
              <a:rPr lang="en-GB"/>
              <a:t>If the situation is very urgent, contract the local authority, the police or the Forced Marriage Unit directly</a:t>
            </a:r>
          </a:p>
          <a:p>
            <a:r>
              <a:rPr lang="en-GB"/>
              <a:t>Yes</a:t>
            </a:r>
          </a:p>
          <a:p>
            <a:r>
              <a:rPr lang="en-GB"/>
              <a:t>Try to contact Nimah’s parents to discuss the situation</a:t>
            </a:r>
          </a:p>
          <a:p>
            <a:r>
              <a:rPr lang="en-GB"/>
              <a:t>No</a:t>
            </a:r>
          </a:p>
          <a:p>
            <a:endParaRPr lang="en-GB"/>
          </a:p>
        </p:txBody>
      </p:sp>
    </p:spTree>
    <p:extLst>
      <p:ext uri="{BB962C8B-B14F-4D97-AF65-F5344CB8AC3E}">
        <p14:creationId xmlns:p14="http://schemas.microsoft.com/office/powerpoint/2010/main" val="5821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E0F94-9C8F-7353-A0D0-8A0D6B0E7674}"/>
              </a:ext>
            </a:extLst>
          </p:cNvPr>
          <p:cNvSpPr>
            <a:spLocks noGrp="1"/>
          </p:cNvSpPr>
          <p:nvPr>
            <p:ph type="title"/>
          </p:nvPr>
        </p:nvSpPr>
        <p:spPr>
          <a:xfrm>
            <a:off x="1097280" y="286603"/>
            <a:ext cx="10058400" cy="1450757"/>
          </a:xfrm>
        </p:spPr>
        <p:txBody>
          <a:bodyPr/>
          <a:lstStyle/>
          <a:p>
            <a:r>
              <a:rPr lang="en-GB"/>
              <a:t>Example 4</a:t>
            </a:r>
          </a:p>
        </p:txBody>
      </p:sp>
      <p:sp>
        <p:nvSpPr>
          <p:cNvPr id="3" name="Content Placeholder 2">
            <a:extLst>
              <a:ext uri="{FF2B5EF4-FFF2-40B4-BE49-F238E27FC236}">
                <a16:creationId xmlns:a16="http://schemas.microsoft.com/office/drawing/2014/main" id="{2566EE2C-818C-6E3F-899A-1E3728A1342F}"/>
              </a:ext>
            </a:extLst>
          </p:cNvPr>
          <p:cNvSpPr>
            <a:spLocks noGrp="1"/>
          </p:cNvSpPr>
          <p:nvPr>
            <p:ph idx="1"/>
          </p:nvPr>
        </p:nvSpPr>
        <p:spPr>
          <a:xfrm>
            <a:off x="1097280" y="2108201"/>
            <a:ext cx="10058400" cy="3760891"/>
          </a:xfrm>
        </p:spPr>
        <p:txBody>
          <a:bodyPr>
            <a:noAutofit/>
          </a:bodyPr>
          <a:lstStyle/>
          <a:p>
            <a:r>
              <a:rPr lang="en-GB"/>
              <a:t>For the 3rd time in less than a month Ben, a 34-year-old student with cerebral palsy, asks you to lend him some money for lunch. He lives with his sister and tells you he doesn’t like to ask her for money as she can be aggressive and violent towards him and her two children</a:t>
            </a:r>
          </a:p>
          <a:p>
            <a:r>
              <a:rPr lang="en-GB"/>
              <a:t>Do you…</a:t>
            </a:r>
          </a:p>
          <a:p>
            <a:r>
              <a:rPr lang="en-GB"/>
              <a:t>Call the police</a:t>
            </a:r>
          </a:p>
          <a:p>
            <a:r>
              <a:rPr lang="en-GB"/>
              <a:t>No</a:t>
            </a:r>
          </a:p>
          <a:p>
            <a:r>
              <a:rPr lang="en-GB"/>
              <a:t>Refer Ben to student support and welfare services</a:t>
            </a:r>
          </a:p>
          <a:p>
            <a:r>
              <a:rPr lang="en-GB"/>
              <a:t>Yes </a:t>
            </a:r>
          </a:p>
        </p:txBody>
      </p:sp>
    </p:spTree>
    <p:extLst>
      <p:ext uri="{BB962C8B-B14F-4D97-AF65-F5344CB8AC3E}">
        <p14:creationId xmlns:p14="http://schemas.microsoft.com/office/powerpoint/2010/main" val="68181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70F8C7-CAC7-6F34-BC74-3D03FCEDAF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6538AB-54A1-F1E6-B903-8C9EEDD60027}"/>
              </a:ext>
            </a:extLst>
          </p:cNvPr>
          <p:cNvSpPr>
            <a:spLocks noGrp="1"/>
          </p:cNvSpPr>
          <p:nvPr>
            <p:ph idx="1"/>
          </p:nvPr>
        </p:nvSpPr>
        <p:spPr>
          <a:xfrm>
            <a:off x="1097280" y="2108201"/>
            <a:ext cx="10058400" cy="3760891"/>
          </a:xfrm>
        </p:spPr>
        <p:txBody>
          <a:bodyPr>
            <a:normAutofit lnSpcReduction="10000"/>
          </a:bodyPr>
          <a:lstStyle/>
          <a:p>
            <a:r>
              <a:rPr lang="en-GB"/>
              <a:t>Ask Ben directly if his sister is abusing her children</a:t>
            </a:r>
          </a:p>
          <a:p>
            <a:r>
              <a:rPr lang="en-GB"/>
              <a:t>No</a:t>
            </a:r>
          </a:p>
          <a:p>
            <a:r>
              <a:rPr lang="en-GB"/>
              <a:t>Alert a person responsible for safeguarding, especially if Ben suggests he or his sister's children are in danger</a:t>
            </a:r>
          </a:p>
          <a:p>
            <a:r>
              <a:rPr lang="en-GB"/>
              <a:t>Yes</a:t>
            </a:r>
          </a:p>
          <a:p>
            <a:r>
              <a:rPr lang="en-GB"/>
              <a:t>Organise a whip-round to buy </a:t>
            </a:r>
            <a:r>
              <a:rPr lang="en-GB" err="1"/>
              <a:t>Bens's</a:t>
            </a:r>
            <a:r>
              <a:rPr lang="en-GB"/>
              <a:t> lunch</a:t>
            </a:r>
          </a:p>
          <a:p>
            <a:r>
              <a:rPr lang="en-GB"/>
              <a:t>No</a:t>
            </a:r>
          </a:p>
          <a:p>
            <a:endParaRPr lang="en-GB"/>
          </a:p>
        </p:txBody>
      </p:sp>
    </p:spTree>
    <p:extLst>
      <p:ext uri="{BB962C8B-B14F-4D97-AF65-F5344CB8AC3E}">
        <p14:creationId xmlns:p14="http://schemas.microsoft.com/office/powerpoint/2010/main" val="120279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A684-0398-731C-C71C-67E6C0ED94C4}"/>
              </a:ext>
            </a:extLst>
          </p:cNvPr>
          <p:cNvSpPr>
            <a:spLocks noGrp="1"/>
          </p:cNvSpPr>
          <p:nvPr>
            <p:ph type="title"/>
          </p:nvPr>
        </p:nvSpPr>
        <p:spPr>
          <a:xfrm>
            <a:off x="1097280" y="286603"/>
            <a:ext cx="10058400" cy="1450757"/>
          </a:xfrm>
        </p:spPr>
        <p:txBody>
          <a:bodyPr/>
          <a:lstStyle/>
          <a:p>
            <a:r>
              <a:rPr lang="en-GB"/>
              <a:t>Example 5</a:t>
            </a:r>
          </a:p>
        </p:txBody>
      </p:sp>
      <p:sp>
        <p:nvSpPr>
          <p:cNvPr id="3" name="Content Placeholder 2">
            <a:extLst>
              <a:ext uri="{FF2B5EF4-FFF2-40B4-BE49-F238E27FC236}">
                <a16:creationId xmlns:a16="http://schemas.microsoft.com/office/drawing/2014/main" id="{54F10A9B-BEFC-7C1D-3388-D6B7220E0A24}"/>
              </a:ext>
            </a:extLst>
          </p:cNvPr>
          <p:cNvSpPr>
            <a:spLocks noGrp="1"/>
          </p:cNvSpPr>
          <p:nvPr>
            <p:ph idx="1"/>
          </p:nvPr>
        </p:nvSpPr>
        <p:spPr>
          <a:xfrm>
            <a:off x="1097280" y="2108201"/>
            <a:ext cx="10058400" cy="3760891"/>
          </a:xfrm>
        </p:spPr>
        <p:txBody>
          <a:bodyPr>
            <a:noAutofit/>
          </a:bodyPr>
          <a:lstStyle/>
          <a:p>
            <a:r>
              <a:rPr lang="en-GB"/>
              <a:t>As you are having lunch you notice a group of students at a nearby table laughing over a laptop. You can see they’re on a social media website and are egging each other on to send increasingly passionate proclamations of love to Hannah, a student, 21 with muscular dystrophy</a:t>
            </a:r>
          </a:p>
          <a:p>
            <a:r>
              <a:rPr lang="en-GB"/>
              <a:t>Do you… </a:t>
            </a:r>
          </a:p>
          <a:p>
            <a:r>
              <a:rPr lang="en-GB"/>
              <a:t>Confiscate the laptop and store it somewhere secure so the messages can be deleted</a:t>
            </a:r>
          </a:p>
          <a:p>
            <a:r>
              <a:rPr lang="en-GB"/>
              <a:t>No</a:t>
            </a:r>
          </a:p>
        </p:txBody>
      </p:sp>
    </p:spTree>
    <p:extLst>
      <p:ext uri="{BB962C8B-B14F-4D97-AF65-F5344CB8AC3E}">
        <p14:creationId xmlns:p14="http://schemas.microsoft.com/office/powerpoint/2010/main" val="1185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8227ED-EE1B-F1A1-94A4-EDBBA056CA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499072-5F4A-6FBE-D68D-C334F67F4156}"/>
              </a:ext>
            </a:extLst>
          </p:cNvPr>
          <p:cNvSpPr>
            <a:spLocks noGrp="1"/>
          </p:cNvSpPr>
          <p:nvPr>
            <p:ph idx="1"/>
          </p:nvPr>
        </p:nvSpPr>
        <p:spPr>
          <a:xfrm>
            <a:off x="1097280" y="2108201"/>
            <a:ext cx="10058400" cy="3760891"/>
          </a:xfrm>
        </p:spPr>
        <p:txBody>
          <a:bodyPr>
            <a:noAutofit/>
          </a:bodyPr>
          <a:lstStyle/>
          <a:p>
            <a:r>
              <a:rPr lang="en-GB"/>
              <a:t>Report the incident to a person responsible for safeguarding</a:t>
            </a:r>
          </a:p>
          <a:p>
            <a:r>
              <a:rPr lang="en-GB"/>
              <a:t>Yes </a:t>
            </a:r>
          </a:p>
          <a:p>
            <a:r>
              <a:rPr lang="en-GB"/>
              <a:t>Contact Hannah to make sure she knows the messages aren’t real</a:t>
            </a:r>
          </a:p>
          <a:p>
            <a:r>
              <a:rPr lang="en-GB"/>
              <a:t>No</a:t>
            </a:r>
          </a:p>
          <a:p>
            <a:r>
              <a:rPr lang="en-GB"/>
              <a:t>Speak to the students to let them know that their behaviour is unacceptable </a:t>
            </a:r>
          </a:p>
          <a:p>
            <a:r>
              <a:rPr lang="en-GB"/>
              <a:t>Yes</a:t>
            </a:r>
          </a:p>
        </p:txBody>
      </p:sp>
    </p:spTree>
    <p:extLst>
      <p:ext uri="{BB962C8B-B14F-4D97-AF65-F5344CB8AC3E}">
        <p14:creationId xmlns:p14="http://schemas.microsoft.com/office/powerpoint/2010/main" val="3718980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ABF204-7D20-EE3B-1AE3-060271604B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4062F0-4071-EBEB-CAD1-D545177EA8F6}"/>
              </a:ext>
            </a:extLst>
          </p:cNvPr>
          <p:cNvSpPr>
            <a:spLocks noGrp="1"/>
          </p:cNvSpPr>
          <p:nvPr>
            <p:ph idx="1"/>
          </p:nvPr>
        </p:nvSpPr>
        <p:spPr>
          <a:xfrm>
            <a:off x="1097280" y="2108201"/>
            <a:ext cx="10058400" cy="3760891"/>
          </a:xfrm>
        </p:spPr>
        <p:txBody>
          <a:bodyPr/>
          <a:lstStyle/>
          <a:p>
            <a:r>
              <a:rPr lang="en-GB"/>
              <a:t>Log into the social media site to see if you can establish exactly what messages have been sent to Hannah</a:t>
            </a:r>
          </a:p>
          <a:p>
            <a:r>
              <a:rPr lang="en-GB"/>
              <a:t>No</a:t>
            </a:r>
          </a:p>
          <a:p>
            <a:endParaRPr lang="en-GB"/>
          </a:p>
        </p:txBody>
      </p:sp>
    </p:spTree>
    <p:extLst>
      <p:ext uri="{BB962C8B-B14F-4D97-AF65-F5344CB8AC3E}">
        <p14:creationId xmlns:p14="http://schemas.microsoft.com/office/powerpoint/2010/main" val="3573142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85584-9068-8B4D-E1BB-F9609F2F0FAD}"/>
              </a:ext>
            </a:extLst>
          </p:cNvPr>
          <p:cNvSpPr>
            <a:spLocks noGrp="1"/>
          </p:cNvSpPr>
          <p:nvPr>
            <p:ph type="title"/>
          </p:nvPr>
        </p:nvSpPr>
        <p:spPr>
          <a:xfrm>
            <a:off x="1097280" y="286603"/>
            <a:ext cx="10058400" cy="1450757"/>
          </a:xfrm>
        </p:spPr>
        <p:txBody>
          <a:bodyPr/>
          <a:lstStyle/>
          <a:p>
            <a:r>
              <a:rPr lang="en-GB"/>
              <a:t>Example 6</a:t>
            </a:r>
          </a:p>
        </p:txBody>
      </p:sp>
      <p:sp>
        <p:nvSpPr>
          <p:cNvPr id="3" name="Content Placeholder 2">
            <a:extLst>
              <a:ext uri="{FF2B5EF4-FFF2-40B4-BE49-F238E27FC236}">
                <a16:creationId xmlns:a16="http://schemas.microsoft.com/office/drawing/2014/main" id="{551082AC-68D9-6668-7BC5-17C877F3C3E2}"/>
              </a:ext>
            </a:extLst>
          </p:cNvPr>
          <p:cNvSpPr>
            <a:spLocks noGrp="1"/>
          </p:cNvSpPr>
          <p:nvPr>
            <p:ph idx="1"/>
          </p:nvPr>
        </p:nvSpPr>
        <p:spPr>
          <a:xfrm>
            <a:off x="1097280" y="2108201"/>
            <a:ext cx="10058400" cy="3760891"/>
          </a:xfrm>
        </p:spPr>
        <p:txBody>
          <a:bodyPr>
            <a:noAutofit/>
          </a:bodyPr>
          <a:lstStyle/>
          <a:p>
            <a:r>
              <a:rPr lang="en-GB"/>
              <a:t>A colleague tells you that he thinks a 17-year-old student called Heather has a crush on him and shows you some email messages that Heather has sent to his personal email address</a:t>
            </a:r>
          </a:p>
          <a:p>
            <a:r>
              <a:rPr lang="en-GB"/>
              <a:t>Do you…</a:t>
            </a:r>
          </a:p>
          <a:p>
            <a:r>
              <a:rPr lang="en-GB"/>
              <a:t>Tell him not to worry, he should be flattered</a:t>
            </a:r>
          </a:p>
          <a:p>
            <a:r>
              <a:rPr lang="en-GB"/>
              <a:t>No</a:t>
            </a:r>
          </a:p>
          <a:p>
            <a:r>
              <a:rPr lang="en-GB"/>
              <a:t>Advise him not to give out personal contact details in the future to avoid issues like this</a:t>
            </a:r>
          </a:p>
          <a:p>
            <a:r>
              <a:rPr lang="en-GB"/>
              <a:t>Yes </a:t>
            </a:r>
          </a:p>
        </p:txBody>
      </p:sp>
    </p:spTree>
    <p:extLst>
      <p:ext uri="{BB962C8B-B14F-4D97-AF65-F5344CB8AC3E}">
        <p14:creationId xmlns:p14="http://schemas.microsoft.com/office/powerpoint/2010/main" val="256186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85C357-9016-D0E1-8767-33D9151D86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6CBAD4-433D-CE11-14DB-FDBABA8AE4C4}"/>
              </a:ext>
            </a:extLst>
          </p:cNvPr>
          <p:cNvSpPr>
            <a:spLocks noGrp="1"/>
          </p:cNvSpPr>
          <p:nvPr>
            <p:ph idx="1"/>
          </p:nvPr>
        </p:nvSpPr>
        <p:spPr>
          <a:xfrm>
            <a:off x="1097280" y="2108201"/>
            <a:ext cx="10058400" cy="3760891"/>
          </a:xfrm>
        </p:spPr>
        <p:txBody>
          <a:bodyPr>
            <a:noAutofit/>
          </a:bodyPr>
          <a:lstStyle/>
          <a:p>
            <a:r>
              <a:rPr lang="en-GB"/>
              <a:t>Call the police</a:t>
            </a:r>
          </a:p>
          <a:p>
            <a:r>
              <a:rPr lang="en-GB"/>
              <a:t>No</a:t>
            </a:r>
          </a:p>
          <a:p>
            <a:r>
              <a:rPr lang="en-GB"/>
              <a:t>Contact a person responsible for safeguarding if you’re at all unsure of what to do</a:t>
            </a:r>
          </a:p>
          <a:p>
            <a:r>
              <a:rPr lang="en-GB"/>
              <a:t>Yes</a:t>
            </a:r>
          </a:p>
          <a:p>
            <a:r>
              <a:rPr lang="en-GB"/>
              <a:t>Recommend that he speaks to Heather’s personal tutor</a:t>
            </a:r>
          </a:p>
          <a:p>
            <a:r>
              <a:rPr lang="en-GB"/>
              <a:t>Yes</a:t>
            </a:r>
          </a:p>
          <a:p>
            <a:r>
              <a:rPr lang="en-GB"/>
              <a:t>Recommend he speaks to his line manager</a:t>
            </a:r>
          </a:p>
          <a:p>
            <a:r>
              <a:rPr lang="en-GB"/>
              <a:t>Yes </a:t>
            </a:r>
          </a:p>
        </p:txBody>
      </p:sp>
    </p:spTree>
    <p:extLst>
      <p:ext uri="{BB962C8B-B14F-4D97-AF65-F5344CB8AC3E}">
        <p14:creationId xmlns:p14="http://schemas.microsoft.com/office/powerpoint/2010/main" val="425813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8437-C98C-8287-802D-24645590C8F3}"/>
              </a:ext>
            </a:extLst>
          </p:cNvPr>
          <p:cNvSpPr>
            <a:spLocks noGrp="1"/>
          </p:cNvSpPr>
          <p:nvPr>
            <p:ph type="title"/>
          </p:nvPr>
        </p:nvSpPr>
        <p:spPr>
          <a:xfrm>
            <a:off x="1097280" y="286603"/>
            <a:ext cx="10058400" cy="1450757"/>
          </a:xfrm>
        </p:spPr>
        <p:txBody>
          <a:bodyPr/>
          <a:lstStyle/>
          <a:p>
            <a:r>
              <a:rPr lang="en-GB"/>
              <a:t>Example 7	</a:t>
            </a:r>
          </a:p>
        </p:txBody>
      </p:sp>
      <p:sp>
        <p:nvSpPr>
          <p:cNvPr id="3" name="Content Placeholder 2">
            <a:extLst>
              <a:ext uri="{FF2B5EF4-FFF2-40B4-BE49-F238E27FC236}">
                <a16:creationId xmlns:a16="http://schemas.microsoft.com/office/drawing/2014/main" id="{F6BB6C6C-B07C-E17E-7317-5FDB6D039B02}"/>
              </a:ext>
            </a:extLst>
          </p:cNvPr>
          <p:cNvSpPr>
            <a:spLocks noGrp="1"/>
          </p:cNvSpPr>
          <p:nvPr>
            <p:ph idx="1"/>
          </p:nvPr>
        </p:nvSpPr>
        <p:spPr>
          <a:xfrm>
            <a:off x="1097280" y="2108201"/>
            <a:ext cx="10058400" cy="3760891"/>
          </a:xfrm>
        </p:spPr>
        <p:txBody>
          <a:bodyPr>
            <a:noAutofit/>
          </a:bodyPr>
          <a:lstStyle/>
          <a:p>
            <a:r>
              <a:rPr lang="en-GB"/>
              <a:t>Tom, a mature student with mental health problems, tells you he’s not getting on with other students in his group and that he feels threatened and intimidated by them. He has discussed this situation with his tutor, but nothing has been done about it. He tells you he’s very unhappy and is considering dropping his course and returning to live with his parents where he feels safe.</a:t>
            </a:r>
          </a:p>
          <a:p>
            <a:r>
              <a:rPr lang="en-GB"/>
              <a:t>Do you…</a:t>
            </a:r>
          </a:p>
          <a:p>
            <a:r>
              <a:rPr lang="en-GB"/>
              <a:t>Contact a person responsible for safeguarding, especially if Tom seems in real distress, or seems at risk of harming himself</a:t>
            </a:r>
          </a:p>
          <a:p>
            <a:r>
              <a:rPr lang="en-GB"/>
              <a:t>Yes </a:t>
            </a:r>
          </a:p>
        </p:txBody>
      </p:sp>
    </p:spTree>
    <p:extLst>
      <p:ext uri="{BB962C8B-B14F-4D97-AF65-F5344CB8AC3E}">
        <p14:creationId xmlns:p14="http://schemas.microsoft.com/office/powerpoint/2010/main" val="315079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2EE01C-889C-2C54-8F23-1D55B9AA53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30A582-6DDA-EE42-941A-ADB062704CE7}"/>
              </a:ext>
            </a:extLst>
          </p:cNvPr>
          <p:cNvSpPr>
            <a:spLocks noGrp="1"/>
          </p:cNvSpPr>
          <p:nvPr>
            <p:ph idx="1"/>
          </p:nvPr>
        </p:nvSpPr>
        <p:spPr>
          <a:xfrm>
            <a:off x="1097280" y="2108201"/>
            <a:ext cx="10058400" cy="3760891"/>
          </a:xfrm>
        </p:spPr>
        <p:txBody>
          <a:bodyPr>
            <a:noAutofit/>
          </a:bodyPr>
          <a:lstStyle/>
          <a:p>
            <a:r>
              <a:rPr lang="en-GB"/>
              <a:t>Ask Tom who the main culprits are in his group, and offer to speak to them</a:t>
            </a:r>
          </a:p>
          <a:p>
            <a:r>
              <a:rPr lang="en-GB"/>
              <a:t>No</a:t>
            </a:r>
          </a:p>
          <a:p>
            <a:r>
              <a:rPr lang="en-GB"/>
              <a:t>Refer Tom to student support and welfare services</a:t>
            </a:r>
          </a:p>
          <a:p>
            <a:r>
              <a:rPr lang="en-GB"/>
              <a:t>Yes</a:t>
            </a:r>
          </a:p>
          <a:p>
            <a:r>
              <a:rPr lang="en-GB"/>
              <a:t>Offer to talk to Tom’s tutor as group dynamics falls within the tutor’s responsibility</a:t>
            </a:r>
          </a:p>
          <a:p>
            <a:r>
              <a:rPr lang="en-GB"/>
              <a:t>No</a:t>
            </a:r>
          </a:p>
        </p:txBody>
      </p:sp>
    </p:spTree>
    <p:extLst>
      <p:ext uri="{BB962C8B-B14F-4D97-AF65-F5344CB8AC3E}">
        <p14:creationId xmlns:p14="http://schemas.microsoft.com/office/powerpoint/2010/main" val="3745057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E50CAE-0A84-E545-1D7A-109803A865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8DAAE1-39FA-354F-D95B-E77D0631FCB8}"/>
              </a:ext>
            </a:extLst>
          </p:cNvPr>
          <p:cNvSpPr>
            <a:spLocks noGrp="1"/>
          </p:cNvSpPr>
          <p:nvPr>
            <p:ph idx="1"/>
          </p:nvPr>
        </p:nvSpPr>
        <p:spPr>
          <a:xfrm>
            <a:off x="1097280" y="2108201"/>
            <a:ext cx="10058400" cy="3760891"/>
          </a:xfrm>
        </p:spPr>
        <p:txBody>
          <a:bodyPr/>
          <a:lstStyle/>
          <a:p>
            <a:r>
              <a:rPr lang="en-GB"/>
              <a:t>Encourage Tom to snap out of it and stand up for himself</a:t>
            </a:r>
          </a:p>
          <a:p>
            <a:r>
              <a:rPr lang="en-GB"/>
              <a:t>No</a:t>
            </a:r>
          </a:p>
          <a:p>
            <a:endParaRPr lang="en-GB"/>
          </a:p>
        </p:txBody>
      </p:sp>
    </p:spTree>
    <p:extLst>
      <p:ext uri="{BB962C8B-B14F-4D97-AF65-F5344CB8AC3E}">
        <p14:creationId xmlns:p14="http://schemas.microsoft.com/office/powerpoint/2010/main" val="134822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6E362-8686-63F7-00BA-9B52C2DF284D}"/>
              </a:ext>
            </a:extLst>
          </p:cNvPr>
          <p:cNvSpPr>
            <a:spLocks noGrp="1"/>
          </p:cNvSpPr>
          <p:nvPr>
            <p:ph type="title"/>
          </p:nvPr>
        </p:nvSpPr>
        <p:spPr>
          <a:xfrm>
            <a:off x="1097280" y="286603"/>
            <a:ext cx="10058400" cy="1450757"/>
          </a:xfrm>
        </p:spPr>
        <p:txBody>
          <a:bodyPr/>
          <a:lstStyle/>
          <a:p>
            <a:r>
              <a:rPr lang="en-GB"/>
              <a:t>Example 8</a:t>
            </a:r>
          </a:p>
        </p:txBody>
      </p:sp>
      <p:sp>
        <p:nvSpPr>
          <p:cNvPr id="3" name="Content Placeholder 2">
            <a:extLst>
              <a:ext uri="{FF2B5EF4-FFF2-40B4-BE49-F238E27FC236}">
                <a16:creationId xmlns:a16="http://schemas.microsoft.com/office/drawing/2014/main" id="{B8527D41-5AC2-DF17-6F3D-0235ECDDFB60}"/>
              </a:ext>
            </a:extLst>
          </p:cNvPr>
          <p:cNvSpPr>
            <a:spLocks noGrp="1"/>
          </p:cNvSpPr>
          <p:nvPr>
            <p:ph idx="1"/>
          </p:nvPr>
        </p:nvSpPr>
        <p:spPr>
          <a:xfrm>
            <a:off x="1097280" y="2108201"/>
            <a:ext cx="10058400" cy="3760891"/>
          </a:xfrm>
        </p:spPr>
        <p:txBody>
          <a:bodyPr>
            <a:normAutofit fontScale="92500" lnSpcReduction="10000"/>
          </a:bodyPr>
          <a:lstStyle/>
          <a:p>
            <a:r>
              <a:rPr lang="en-GB"/>
              <a:t>Its 9.30pm on Saturday evening. You receive a text message from Charlotte, a 28-year-old female student with ALN, telling you she’s been beaten up by her partner and thrown out of the house with no money or clothes</a:t>
            </a:r>
          </a:p>
          <a:p>
            <a:r>
              <a:rPr lang="en-GB"/>
              <a:t>Do you…</a:t>
            </a:r>
          </a:p>
          <a:p>
            <a:r>
              <a:rPr lang="en-GB"/>
              <a:t>Explain to Charlotte that it would not be appropriate for you to take any action</a:t>
            </a:r>
          </a:p>
          <a:p>
            <a:r>
              <a:rPr lang="en-GB"/>
              <a:t>No</a:t>
            </a:r>
          </a:p>
          <a:p>
            <a:r>
              <a:rPr lang="en-GB"/>
              <a:t>Inform a person responsible for safeguarding of the situation</a:t>
            </a:r>
          </a:p>
          <a:p>
            <a:r>
              <a:rPr lang="en-GB"/>
              <a:t>Yes</a:t>
            </a:r>
          </a:p>
          <a:p>
            <a:endParaRPr lang="en-GB"/>
          </a:p>
        </p:txBody>
      </p:sp>
    </p:spTree>
    <p:extLst>
      <p:ext uri="{BB962C8B-B14F-4D97-AF65-F5344CB8AC3E}">
        <p14:creationId xmlns:p14="http://schemas.microsoft.com/office/powerpoint/2010/main" val="3341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B71C3A-8EDD-76C8-B2CA-30316B611A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7A31E7-431B-628E-8AE3-C9C56AC63D75}"/>
              </a:ext>
            </a:extLst>
          </p:cNvPr>
          <p:cNvSpPr>
            <a:spLocks noGrp="1"/>
          </p:cNvSpPr>
          <p:nvPr>
            <p:ph idx="1"/>
          </p:nvPr>
        </p:nvSpPr>
        <p:spPr>
          <a:xfrm>
            <a:off x="1097280" y="2108201"/>
            <a:ext cx="10058400" cy="3760891"/>
          </a:xfrm>
        </p:spPr>
        <p:txBody>
          <a:bodyPr/>
          <a:lstStyle/>
          <a:p>
            <a:r>
              <a:rPr lang="en-GB"/>
              <a:t>Collect Charlotte and offer for her to stay at your place</a:t>
            </a:r>
          </a:p>
          <a:p>
            <a:r>
              <a:rPr lang="en-GB"/>
              <a:t>No</a:t>
            </a:r>
          </a:p>
          <a:p>
            <a:r>
              <a:rPr lang="en-GB"/>
              <a:t>Encourage Charlotte to call the police and report the assault</a:t>
            </a:r>
          </a:p>
          <a:p>
            <a:r>
              <a:rPr lang="en-GB"/>
              <a:t>Yes</a:t>
            </a:r>
          </a:p>
          <a:p>
            <a:r>
              <a:rPr lang="en-GB"/>
              <a:t>Reflect on why Charlotte has your personal mobile number</a:t>
            </a:r>
          </a:p>
          <a:p>
            <a:r>
              <a:rPr lang="en-GB"/>
              <a:t>Yes </a:t>
            </a:r>
          </a:p>
          <a:p>
            <a:endParaRPr lang="en-GB"/>
          </a:p>
        </p:txBody>
      </p:sp>
    </p:spTree>
    <p:extLst>
      <p:ext uri="{BB962C8B-B14F-4D97-AF65-F5344CB8AC3E}">
        <p14:creationId xmlns:p14="http://schemas.microsoft.com/office/powerpoint/2010/main" val="89686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75BFD-64AC-3D08-C36A-89143596642E}"/>
              </a:ext>
            </a:extLst>
          </p:cNvPr>
          <p:cNvSpPr>
            <a:spLocks noGrp="1"/>
          </p:cNvSpPr>
          <p:nvPr>
            <p:ph type="title"/>
          </p:nvPr>
        </p:nvSpPr>
        <p:spPr>
          <a:xfrm>
            <a:off x="1097280" y="286603"/>
            <a:ext cx="10058400" cy="1450757"/>
          </a:xfrm>
        </p:spPr>
        <p:txBody>
          <a:bodyPr/>
          <a:lstStyle/>
          <a:p>
            <a:r>
              <a:rPr lang="en-GB"/>
              <a:t>UWTSD policies</a:t>
            </a:r>
          </a:p>
        </p:txBody>
      </p:sp>
      <p:sp>
        <p:nvSpPr>
          <p:cNvPr id="3" name="Content Placeholder 2">
            <a:extLst>
              <a:ext uri="{FF2B5EF4-FFF2-40B4-BE49-F238E27FC236}">
                <a16:creationId xmlns:a16="http://schemas.microsoft.com/office/drawing/2014/main" id="{C78A789C-3670-35D2-DF00-EC535C1DCC4C}"/>
              </a:ext>
            </a:extLst>
          </p:cNvPr>
          <p:cNvSpPr>
            <a:spLocks noGrp="1"/>
          </p:cNvSpPr>
          <p:nvPr>
            <p:ph idx="1"/>
          </p:nvPr>
        </p:nvSpPr>
        <p:spPr>
          <a:xfrm>
            <a:off x="1097280" y="2108201"/>
            <a:ext cx="10058400" cy="3760891"/>
          </a:xfrm>
        </p:spPr>
        <p:txBody>
          <a:bodyPr/>
          <a:lstStyle/>
          <a:p>
            <a:r>
              <a:rPr lang="en-GB" dirty="0">
                <a:hlinkClick r:id="rId2"/>
              </a:rPr>
              <a:t>Strategies and Policies | University of Wales Trinity Saint David (uwtsd.ac.uk)</a:t>
            </a:r>
            <a:endParaRPr lang="en-GB" dirty="0"/>
          </a:p>
          <a:p>
            <a:endParaRPr lang="en-GB" dirty="0"/>
          </a:p>
          <a:p>
            <a:r>
              <a:rPr lang="en-GB" dirty="0">
                <a:hlinkClick r:id="rId3"/>
              </a:rPr>
              <a:t>Academic Quality Handbook | UWTSD</a:t>
            </a:r>
            <a:endParaRPr lang="en-GB" dirty="0"/>
          </a:p>
          <a:p>
            <a:endParaRPr lang="en-GB" dirty="0"/>
          </a:p>
          <a:p>
            <a:r>
              <a:rPr lang="en-GB" dirty="0">
                <a:hlinkClick r:id="rId4"/>
              </a:rPr>
              <a:t>Safeguarding | University of Wales Trinity Saint David (uwtsd.ac.uk</a:t>
            </a:r>
            <a:r>
              <a:rPr lang="en-GB">
                <a:hlinkClick r:id="rId4"/>
              </a:rPr>
              <a:t>)</a:t>
            </a:r>
            <a:r>
              <a:rPr lang="en-GB"/>
              <a:t> </a:t>
            </a:r>
            <a:endParaRPr lang="en-GB" dirty="0"/>
          </a:p>
        </p:txBody>
      </p:sp>
    </p:spTree>
    <p:extLst>
      <p:ext uri="{BB962C8B-B14F-4D97-AF65-F5344CB8AC3E}">
        <p14:creationId xmlns:p14="http://schemas.microsoft.com/office/powerpoint/2010/main" val="31578742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6B930-98BF-CC8F-F1A2-4171A6EAF468}"/>
              </a:ext>
            </a:extLst>
          </p:cNvPr>
          <p:cNvSpPr>
            <a:spLocks noGrp="1"/>
          </p:cNvSpPr>
          <p:nvPr>
            <p:ph type="title"/>
          </p:nvPr>
        </p:nvSpPr>
        <p:spPr>
          <a:xfrm>
            <a:off x="1097280" y="286603"/>
            <a:ext cx="10058400" cy="1450757"/>
          </a:xfrm>
        </p:spPr>
        <p:txBody>
          <a:bodyPr/>
          <a:lstStyle/>
          <a:p>
            <a:r>
              <a:rPr lang="en-GB"/>
              <a:t>References</a:t>
            </a:r>
          </a:p>
        </p:txBody>
      </p:sp>
      <p:sp>
        <p:nvSpPr>
          <p:cNvPr id="3" name="Content Placeholder 2">
            <a:extLst>
              <a:ext uri="{FF2B5EF4-FFF2-40B4-BE49-F238E27FC236}">
                <a16:creationId xmlns:a16="http://schemas.microsoft.com/office/drawing/2014/main" id="{7D14766F-092A-7006-E8CF-4ACB56D89733}"/>
              </a:ext>
            </a:extLst>
          </p:cNvPr>
          <p:cNvSpPr>
            <a:spLocks noGrp="1"/>
          </p:cNvSpPr>
          <p:nvPr>
            <p:ph idx="1"/>
          </p:nvPr>
        </p:nvSpPr>
        <p:spPr>
          <a:xfrm>
            <a:off x="1097280" y="2108201"/>
            <a:ext cx="10058400" cy="3760891"/>
          </a:xfrm>
        </p:spPr>
        <p:txBody>
          <a:bodyPr>
            <a:normAutofit fontScale="70000" lnSpcReduction="20000"/>
          </a:bodyPr>
          <a:lstStyle/>
          <a:p>
            <a:pPr lvl="0"/>
            <a:r>
              <a:rPr lang="en-GB"/>
              <a:t>Avis, j., Fisher, R., and Thompson, R. (2010) Teaching in Lifelong Learning A guide to Theory and Practice, Open University Press: New York: </a:t>
            </a:r>
          </a:p>
          <a:p>
            <a:pPr lvl="0"/>
            <a:r>
              <a:rPr lang="en-GB"/>
              <a:t>Curzon, L.B., Leslie B., and </a:t>
            </a:r>
            <a:r>
              <a:rPr lang="en-GB" err="1"/>
              <a:t>Tummons</a:t>
            </a:r>
            <a:r>
              <a:rPr lang="en-GB"/>
              <a:t>, J. (2013) Teaching in further education : an outline of principles and practice. 7th ed, London: Bloomsbury Academic.</a:t>
            </a:r>
            <a:endParaRPr lang="en-US" altLang="en-US"/>
          </a:p>
          <a:p>
            <a:pPr lvl="0"/>
            <a:r>
              <a:rPr lang="en-US" altLang="en-US"/>
              <a:t>Jarvis, P. (2010) Adult Education and Lifelong Learning : Theory and Practice, 4th ed. New York: Routledge.</a:t>
            </a:r>
          </a:p>
          <a:p>
            <a:pPr lvl="0"/>
            <a:r>
              <a:rPr lang="en-US" altLang="en-US"/>
              <a:t>Johnson, T. (1972) Professions and Power, London: Macmillan</a:t>
            </a:r>
          </a:p>
          <a:p>
            <a:r>
              <a:rPr lang="en-US" altLang="en-US"/>
              <a:t>Keeley-Browne, L. (2007), Training to Teach in the Learning and Skills Sector : from threshold award to QTLS. Harlow: Pearson Longman.</a:t>
            </a:r>
          </a:p>
          <a:p>
            <a:r>
              <a:rPr lang="en-GB" err="1"/>
              <a:t>McGettrick</a:t>
            </a:r>
            <a:r>
              <a:rPr lang="en-GB"/>
              <a:t>, B. (2004), Keynote Address to the University Council for the Education of Teachers Conference, November 2004.</a:t>
            </a:r>
            <a:endParaRPr lang="en-US" altLang="en-US"/>
          </a:p>
          <a:p>
            <a:endParaRPr lang="en-GB"/>
          </a:p>
        </p:txBody>
      </p:sp>
    </p:spTree>
    <p:extLst>
      <p:ext uri="{BB962C8B-B14F-4D97-AF65-F5344CB8AC3E}">
        <p14:creationId xmlns:p14="http://schemas.microsoft.com/office/powerpoint/2010/main" val="25380249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0ddbe86-a011-4d8b-a74c-f1fe20470564"/>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7" ma:contentTypeDescription="Create a new document." ma:contentTypeScope="" ma:versionID="bb90fde130e124f31ba32d86a1a2eeb6">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bb1c49b21997f61743706b66e9e685b6"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LengthInSeconds" minOccurs="0"/>
                <xsd:element ref="ns4:MediaServiceAutoKeyPoints" minOccurs="0"/>
                <xsd:element ref="ns4:MediaServiceKeyPoints" minOccurs="0"/>
                <xsd:element ref="ns4:MediaServiceGenerationTime" minOccurs="0"/>
                <xsd:element ref="ns4:MediaServiceEventHashCode" minOccurs="0"/>
                <xsd:element ref="ns4:MediaServiceSearchProperties" minOccurs="0"/>
                <xsd:element ref="ns4:_activity" minOccurs="0"/>
                <xsd:element ref="ns4:MediaServiceOCR"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730e359-ea60-4bf4-a90a-e46339816358" xsi:nil="true"/>
    <_activity xmlns="6730e359-ea60-4bf4-a90a-e46339816358" xsi:nil="true"/>
  </documentManagement>
</p:properties>
</file>

<file path=customXml/itemProps1.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2.xml><?xml version="1.0" encoding="utf-8"?>
<ds:datastoreItem xmlns:ds="http://schemas.openxmlformats.org/officeDocument/2006/customXml" ds:itemID="{BEF63958-E812-47D4-AB8E-E43DBF2E1EE5}">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03EEFF0-FB57-4CB4-8BFC-DF397689E2ED}">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4160</Words>
  <Application>Microsoft Office PowerPoint</Application>
  <PresentationFormat>Widescreen</PresentationFormat>
  <Paragraphs>460</Paragraphs>
  <Slides>83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83</vt:i4>
      </vt:variant>
    </vt:vector>
  </HeadingPairs>
  <TitlesOfParts>
    <vt:vector size="88" baseType="lpstr">
      <vt:lpstr>Arial</vt:lpstr>
      <vt:lpstr>Bookman Old Style</vt:lpstr>
      <vt:lpstr>Calibri</vt:lpstr>
      <vt:lpstr>Franklin Gothic Book</vt:lpstr>
      <vt:lpstr>1_RetrospectVTI</vt:lpstr>
      <vt:lpstr>Professionalism in PCET and Introduction to Safeguarding</vt:lpstr>
      <vt:lpstr>Aim</vt:lpstr>
      <vt:lpstr>What is professionalism?</vt:lpstr>
      <vt:lpstr>Some writer's views…</vt:lpstr>
      <vt:lpstr>PowerPoint Presentation</vt:lpstr>
      <vt:lpstr>So…</vt:lpstr>
      <vt:lpstr>PowerPoint Presentation</vt:lpstr>
      <vt:lpstr>Or…Is it a set of values? </vt:lpstr>
      <vt:lpstr>PowerPoint Presentation</vt:lpstr>
      <vt:lpstr>Things to consider – why?</vt:lpstr>
      <vt:lpstr>Being held to account…</vt:lpstr>
      <vt:lpstr>PowerPoint Presentation</vt:lpstr>
      <vt:lpstr>So...</vt:lpstr>
      <vt:lpstr>Safeguarding in PCET</vt:lpstr>
      <vt:lpstr>What is safeguarding?</vt:lpstr>
      <vt:lpstr>What is safeguarding UWTSD?</vt:lpstr>
      <vt:lpstr>Adult at risk</vt:lpstr>
      <vt:lpstr>Forms of abuse</vt:lpstr>
      <vt:lpstr>Radicalisation </vt:lpstr>
      <vt:lpstr>Cont…</vt:lpstr>
      <vt:lpstr>Cont…</vt:lpstr>
      <vt:lpstr>Physical </vt:lpstr>
      <vt:lpstr>Emotional</vt:lpstr>
      <vt:lpstr>Financial </vt:lpstr>
      <vt:lpstr>Modern Slavery</vt:lpstr>
      <vt:lpstr>PowerPoint Presentation</vt:lpstr>
      <vt:lpstr>Socio-cultural</vt:lpstr>
      <vt:lpstr>PowerPoint Presentation</vt:lpstr>
      <vt:lpstr>Sexual </vt:lpstr>
      <vt:lpstr>Neglect </vt:lpstr>
      <vt:lpstr>Online </vt:lpstr>
      <vt:lpstr>Criminal Exploitation</vt:lpstr>
      <vt:lpstr>Who’s responsibility is safeguarding</vt:lpstr>
      <vt:lpstr>What do you do?</vt:lpstr>
      <vt:lpstr>PowerPoint Presentation</vt:lpstr>
      <vt:lpstr>PowerPoint Presentation</vt:lpstr>
      <vt:lpstr>If some directly discloses abuse to you</vt:lpstr>
      <vt:lpstr>Do’s and Don'ts </vt:lpstr>
      <vt:lpstr>Don’t </vt:lpstr>
      <vt:lpstr>However…</vt:lpstr>
      <vt:lpstr>PowerPoint Presentation</vt:lpstr>
      <vt:lpstr>Universal Services (Prevention)</vt:lpstr>
      <vt:lpstr>Targeted support (Monitoring)</vt:lpstr>
      <vt:lpstr>Specialist support (Statutory)</vt:lpstr>
      <vt:lpstr>UWTSD procedure</vt:lpstr>
      <vt:lpstr>ACEs</vt:lpstr>
      <vt:lpstr>ACEs Definition</vt:lpstr>
      <vt:lpstr>ACEs ‘Scoring Sheet’</vt:lpstr>
      <vt:lpstr>Abuse</vt:lpstr>
      <vt:lpstr>Neglect </vt:lpstr>
      <vt:lpstr>Household dysfunction</vt:lpstr>
      <vt:lpstr>Stats Wales (2015)</vt:lpstr>
      <vt:lpstr>ACEs: Impact on brain, body and behaviour</vt:lpstr>
      <vt:lpstr>PowerPoint Presentation</vt:lpstr>
      <vt:lpstr>What does that mean?</vt:lpstr>
      <vt:lpstr>What does that mean?</vt:lpstr>
      <vt:lpstr>Preventing ACEs in future generations could reduce…</vt:lpstr>
      <vt:lpstr>cont… </vt:lpstr>
      <vt:lpstr>Safeguarding Myth busters</vt:lpstr>
      <vt:lpstr>PowerPoint Presentation</vt:lpstr>
      <vt:lpstr>Case studies</vt:lpstr>
      <vt:lpstr>Some examples 1 -yes or no</vt:lpstr>
      <vt:lpstr>PowerPoint Presentation</vt:lpstr>
      <vt:lpstr>PowerPoint Presentation</vt:lpstr>
      <vt:lpstr>Example 2</vt:lpstr>
      <vt:lpstr>PowerPoint Presentation</vt:lpstr>
      <vt:lpstr>PowerPoint Presentation</vt:lpstr>
      <vt:lpstr>Example 3</vt:lpstr>
      <vt:lpstr>PowerPoint Presentation</vt:lpstr>
      <vt:lpstr>Example 4</vt:lpstr>
      <vt:lpstr>PowerPoint Presentation</vt:lpstr>
      <vt:lpstr>Example 5</vt:lpstr>
      <vt:lpstr>PowerPoint Presentation</vt:lpstr>
      <vt:lpstr>PowerPoint Presentation</vt:lpstr>
      <vt:lpstr>Example 6</vt:lpstr>
      <vt:lpstr>PowerPoint Presentation</vt:lpstr>
      <vt:lpstr>Example 7 </vt:lpstr>
      <vt:lpstr>PowerPoint Presentation</vt:lpstr>
      <vt:lpstr>PowerPoint Presentation</vt:lpstr>
      <vt:lpstr>Example 8</vt:lpstr>
      <vt:lpstr>PowerPoint Presentation</vt:lpstr>
      <vt:lpstr>UWTSD policies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Safeguarding</dc:title>
  <dc:creator>Katie Gardner</dc:creator>
  <cp:lastModifiedBy>Katie Gardner</cp:lastModifiedBy>
  <cp:revision>3</cp:revision>
  <dcterms:created xsi:type="dcterms:W3CDTF">2022-09-13T09:33:20Z</dcterms:created>
  <dcterms:modified xsi:type="dcterms:W3CDTF">2026-09-17T11:52:16Z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