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 id="261" r:id="rId5"/>
    <p:sldId id="258" r:id="rId6"/>
    <p:sldId id="262" r:id="rId7"/>
    <p:sldId id="264" r:id="rId8"/>
    <p:sldId id="265" r:id="rId9"/>
    <p:sldId id="266"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43"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87590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027568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2A1119-28A2-4F6C-BBFA-DE4C90FAEB29}"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11555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2A1119-28A2-4F6C-BBFA-DE4C90FAEB29}"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463645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2A1119-28A2-4F6C-BBFA-DE4C90FAEB29}" type="datetimeFigureOut">
              <a:rPr lang="en-GB" smtClean="0"/>
              <a:t>10/01/2020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51034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2A1119-28A2-4F6C-BBFA-DE4C90FAEB29}" type="datetimeFigureOut">
              <a:rPr lang="en-GB" smtClean="0"/>
              <a:t>10/01/2020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11637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2A1119-28A2-4F6C-BBFA-DE4C90FAEB29}" type="datetimeFigureOut">
              <a:rPr lang="en-GB" smtClean="0"/>
              <a:t>10/01/2020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774631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99967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438876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278303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70984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2A1119-28A2-4F6C-BBFA-DE4C90FAEB29}" type="datetimeFigureOut">
              <a:rPr lang="en-GB" smtClean="0"/>
              <a:t>10/01/2020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760169-2FF1-4C50-8A1D-9C926C216DD0}" type="slidenum">
              <a:rPr lang="en-GB" smtClean="0"/>
              <a:t>‹#›</a:t>
            </a:fld>
            <a:endParaRPr lang="en-GB"/>
          </a:p>
        </p:txBody>
      </p:sp>
    </p:spTree>
    <p:extLst>
      <p:ext uri="{BB962C8B-B14F-4D97-AF65-F5344CB8AC3E}">
        <p14:creationId xmlns:p14="http://schemas.microsoft.com/office/powerpoint/2010/main" val="1132513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CGbXG0Zkyu0" TargetMode="External"/><Relationship Id="rId2" Type="http://schemas.openxmlformats.org/officeDocument/2006/relationships/hyperlink" Target="http://www.swanseabaycitydeal.wales/#mainVide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385"/>
            <a:ext cx="12192000" cy="6797615"/>
          </a:xfrm>
          <a:prstGeom prst="rect">
            <a:avLst/>
          </a:prstGeom>
        </p:spPr>
      </p:pic>
    </p:spTree>
    <p:extLst>
      <p:ext uri="{BB962C8B-B14F-4D97-AF65-F5344CB8AC3E}">
        <p14:creationId xmlns:p14="http://schemas.microsoft.com/office/powerpoint/2010/main" val="4252098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Theory</a:t>
            </a:r>
          </a:p>
        </p:txBody>
      </p:sp>
      <p:sp>
        <p:nvSpPr>
          <p:cNvPr id="3" name="Content Placeholder 2"/>
          <p:cNvSpPr>
            <a:spLocks noGrp="1"/>
          </p:cNvSpPr>
          <p:nvPr>
            <p:ph idx="1"/>
          </p:nvPr>
        </p:nvSpPr>
        <p:spPr/>
        <p:txBody>
          <a:bodyPr/>
          <a:lstStyle/>
          <a:p>
            <a:pPr marL="0" indent="0">
              <a:buNone/>
            </a:pPr>
            <a:r>
              <a:rPr lang="en-GB" dirty="0"/>
              <a:t>https://www.youtube.com/watch?v=MlK6582g700</a:t>
            </a:r>
          </a:p>
        </p:txBody>
      </p:sp>
    </p:spTree>
    <p:extLst>
      <p:ext uri="{BB962C8B-B14F-4D97-AF65-F5344CB8AC3E}">
        <p14:creationId xmlns:p14="http://schemas.microsoft.com/office/powerpoint/2010/main" val="734139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 </a:t>
            </a:r>
          </a:p>
        </p:txBody>
      </p:sp>
      <p:sp>
        <p:nvSpPr>
          <p:cNvPr id="3" name="Content Placeholder 2"/>
          <p:cNvSpPr>
            <a:spLocks noGrp="1"/>
          </p:cNvSpPr>
          <p:nvPr>
            <p:ph idx="1"/>
          </p:nvPr>
        </p:nvSpPr>
        <p:spPr/>
        <p:txBody>
          <a:bodyPr>
            <a:normAutofit/>
          </a:bodyPr>
          <a:lstStyle/>
          <a:p>
            <a:pPr marL="0" indent="0">
              <a:buNone/>
            </a:pPr>
            <a:r>
              <a:rPr lang="en-GB" dirty="0"/>
              <a:t>The stakeholder concept was originally defined as "those groups without whose support the organization would cease to exist." The list of stakeholders originally included shareowners, employees, customers, suppliers, lenders and society (Freeman, 2010).</a:t>
            </a:r>
          </a:p>
        </p:txBody>
      </p:sp>
    </p:spTree>
    <p:extLst>
      <p:ext uri="{BB962C8B-B14F-4D97-AF65-F5344CB8AC3E}">
        <p14:creationId xmlns:p14="http://schemas.microsoft.com/office/powerpoint/2010/main" val="3885136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that mean?</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3600" dirty="0"/>
              <a:t>Mapping everyone that has a relationship with an </a:t>
            </a:r>
            <a:r>
              <a:rPr lang="en-GB" sz="3600" dirty="0" smtClean="0"/>
              <a:t>organisation or in the case of regeneration mapping everyone with an interest in the project.</a:t>
            </a:r>
            <a:endParaRPr lang="en-GB" sz="3600" dirty="0"/>
          </a:p>
          <a:p>
            <a:pPr>
              <a:buFont typeface="Wingdings" panose="05000000000000000000" pitchFamily="2" charset="2"/>
              <a:buChar char="§"/>
            </a:pPr>
            <a:r>
              <a:rPr lang="en-GB" sz="3600" dirty="0"/>
              <a:t>Rather than simply meeting the requirements of the shareholders, considering a wider remit</a:t>
            </a:r>
          </a:p>
          <a:p>
            <a:pPr>
              <a:buFont typeface="Wingdings" panose="05000000000000000000" pitchFamily="2" charset="2"/>
              <a:buChar char="§"/>
            </a:pPr>
            <a:r>
              <a:rPr lang="en-GB" sz="3600" dirty="0"/>
              <a:t>It involves the principles of ethics and ethical theory</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131236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In groups, discuss the following:</a:t>
            </a:r>
          </a:p>
          <a:p>
            <a:pPr marL="0" indent="0">
              <a:buNone/>
            </a:pPr>
            <a:r>
              <a:rPr lang="en-GB" dirty="0"/>
              <a:t>You are considering </a:t>
            </a:r>
            <a:r>
              <a:rPr lang="en-GB" dirty="0" smtClean="0"/>
              <a:t>a regeneration plan for </a:t>
            </a:r>
            <a:r>
              <a:rPr lang="en-GB" dirty="0" err="1" smtClean="0"/>
              <a:t>Blaenafon</a:t>
            </a:r>
            <a:r>
              <a:rPr lang="en-GB" dirty="0" smtClean="0"/>
              <a:t>.  </a:t>
            </a:r>
            <a:r>
              <a:rPr lang="en-GB" dirty="0"/>
              <a:t>Who are your stakeholders and why?</a:t>
            </a:r>
          </a:p>
          <a:p>
            <a:pPr marL="0" indent="0">
              <a:buNone/>
            </a:pPr>
            <a:endParaRPr lang="en-GB" dirty="0"/>
          </a:p>
          <a:p>
            <a:pPr marL="0" indent="0">
              <a:buNone/>
            </a:pPr>
            <a:r>
              <a:rPr lang="en-GB" dirty="0"/>
              <a:t>We shall discuss as a class….</a:t>
            </a:r>
          </a:p>
        </p:txBody>
      </p:sp>
    </p:spTree>
    <p:extLst>
      <p:ext uri="{BB962C8B-B14F-4D97-AF65-F5344CB8AC3E}">
        <p14:creationId xmlns:p14="http://schemas.microsoft.com/office/powerpoint/2010/main" val="3051702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it look like?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3364" y="1690688"/>
            <a:ext cx="4844415" cy="340709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7965" y="0"/>
            <a:ext cx="6164035" cy="345186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7779" y="3862704"/>
            <a:ext cx="7094221" cy="2995295"/>
          </a:xfrm>
          <a:prstGeom prst="rect">
            <a:avLst/>
          </a:prstGeom>
        </p:spPr>
      </p:pic>
    </p:spTree>
    <p:extLst>
      <p:ext uri="{BB962C8B-B14F-4D97-AF65-F5344CB8AC3E}">
        <p14:creationId xmlns:p14="http://schemas.microsoft.com/office/powerpoint/2010/main" val="1326951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theory Matrix</a:t>
            </a: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4252" t="250" r="1417" b="5760"/>
          <a:stretch/>
        </p:blipFill>
        <p:spPr>
          <a:xfrm>
            <a:off x="1531620" y="1690688"/>
            <a:ext cx="10012680" cy="4537069"/>
          </a:xfrm>
        </p:spPr>
      </p:pic>
      <p:sp>
        <p:nvSpPr>
          <p:cNvPr id="5" name="TextBox 4"/>
          <p:cNvSpPr txBox="1"/>
          <p:nvPr/>
        </p:nvSpPr>
        <p:spPr>
          <a:xfrm>
            <a:off x="3543300" y="6227757"/>
            <a:ext cx="7543800" cy="365760"/>
          </a:xfrm>
          <a:prstGeom prst="rect">
            <a:avLst/>
          </a:prstGeom>
          <a:noFill/>
        </p:spPr>
        <p:txBody>
          <a:bodyPr wrap="square" rtlCol="0">
            <a:spAutoFit/>
          </a:bodyPr>
          <a:lstStyle/>
          <a:p>
            <a:pPr algn="ctr"/>
            <a:r>
              <a:rPr lang="en-GB" b="1" dirty="0"/>
              <a:t>INTEREST OF STAKEHOLDER</a:t>
            </a:r>
          </a:p>
        </p:txBody>
      </p:sp>
      <p:sp>
        <p:nvSpPr>
          <p:cNvPr id="7" name="TextBox 6"/>
          <p:cNvSpPr txBox="1"/>
          <p:nvPr/>
        </p:nvSpPr>
        <p:spPr>
          <a:xfrm>
            <a:off x="1531620" y="3497557"/>
            <a:ext cx="1645920" cy="923330"/>
          </a:xfrm>
          <a:prstGeom prst="rect">
            <a:avLst/>
          </a:prstGeom>
          <a:noFill/>
        </p:spPr>
        <p:txBody>
          <a:bodyPr wrap="square" rtlCol="0">
            <a:spAutoFit/>
          </a:bodyPr>
          <a:lstStyle/>
          <a:p>
            <a:pPr algn="ctr"/>
            <a:r>
              <a:rPr lang="en-GB" b="1" dirty="0"/>
              <a:t>Influence and Power of Stakeholder</a:t>
            </a:r>
          </a:p>
        </p:txBody>
      </p:sp>
    </p:spTree>
    <p:extLst>
      <p:ext uri="{BB962C8B-B14F-4D97-AF65-F5344CB8AC3E}">
        <p14:creationId xmlns:p14="http://schemas.microsoft.com/office/powerpoint/2010/main" val="4218819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Using the stakeholders you identified in the previous activity, add them to the matrix.</a:t>
            </a:r>
          </a:p>
        </p:txBody>
      </p:sp>
      <p:pic>
        <p:nvPicPr>
          <p:cNvPr id="4" name="Picture 3"/>
          <p:cNvPicPr>
            <a:picLocks noChangeAspect="1"/>
          </p:cNvPicPr>
          <p:nvPr/>
        </p:nvPicPr>
        <p:blipFill>
          <a:blip r:embed="rId2"/>
          <a:stretch>
            <a:fillRect/>
          </a:stretch>
        </p:blipFill>
        <p:spPr>
          <a:xfrm>
            <a:off x="2686205" y="2460171"/>
            <a:ext cx="9310722" cy="4221843"/>
          </a:xfrm>
          <a:prstGeom prst="rect">
            <a:avLst/>
          </a:prstGeom>
        </p:spPr>
      </p:pic>
    </p:spTree>
    <p:extLst>
      <p:ext uri="{BB962C8B-B14F-4D97-AF65-F5344CB8AC3E}">
        <p14:creationId xmlns:p14="http://schemas.microsoft.com/office/powerpoint/2010/main" val="3591429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 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38787"/>
            <a:ext cx="12192000" cy="6586921"/>
          </a:xfrm>
        </p:spPr>
      </p:pic>
      <p:sp>
        <p:nvSpPr>
          <p:cNvPr id="5" name="TextBox 4"/>
          <p:cNvSpPr txBox="1"/>
          <p:nvPr/>
        </p:nvSpPr>
        <p:spPr>
          <a:xfrm>
            <a:off x="7886700" y="4937760"/>
            <a:ext cx="3634740" cy="1015663"/>
          </a:xfrm>
          <a:prstGeom prst="rect">
            <a:avLst/>
          </a:prstGeom>
          <a:noFill/>
        </p:spPr>
        <p:txBody>
          <a:bodyPr wrap="square" rtlCol="0">
            <a:spAutoFit/>
          </a:bodyPr>
          <a:lstStyle/>
          <a:p>
            <a:r>
              <a:rPr lang="en-GB" sz="6000" b="1" dirty="0">
                <a:solidFill>
                  <a:schemeClr val="bg1"/>
                </a:solidFill>
              </a:rPr>
              <a:t>Part 2</a:t>
            </a:r>
          </a:p>
        </p:txBody>
      </p:sp>
    </p:spTree>
    <p:extLst>
      <p:ext uri="{BB962C8B-B14F-4D97-AF65-F5344CB8AC3E}">
        <p14:creationId xmlns:p14="http://schemas.microsoft.com/office/powerpoint/2010/main" val="637037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F51C-6638-4175-91AB-AA657CD7F4EF}"/>
              </a:ext>
            </a:extLst>
          </p:cNvPr>
          <p:cNvSpPr>
            <a:spLocks noGrp="1"/>
          </p:cNvSpPr>
          <p:nvPr>
            <p:ph type="title"/>
          </p:nvPr>
        </p:nvSpPr>
        <p:spPr/>
        <p:txBody>
          <a:bodyPr/>
          <a:lstStyle/>
          <a:p>
            <a:r>
              <a:rPr lang="en-GB" dirty="0"/>
              <a:t>Assignment Discussion</a:t>
            </a:r>
          </a:p>
        </p:txBody>
      </p:sp>
      <p:sp>
        <p:nvSpPr>
          <p:cNvPr id="3" name="Content Placeholder 2">
            <a:extLst>
              <a:ext uri="{FF2B5EF4-FFF2-40B4-BE49-F238E27FC236}">
                <a16:creationId xmlns:a16="http://schemas.microsoft.com/office/drawing/2014/main" id="{4444EA70-E553-48E1-82C9-F5213DD6F391}"/>
              </a:ext>
            </a:extLst>
          </p:cNvPr>
          <p:cNvSpPr>
            <a:spLocks noGrp="1"/>
          </p:cNvSpPr>
          <p:nvPr>
            <p:ph idx="1"/>
          </p:nvPr>
        </p:nvSpPr>
        <p:spPr>
          <a:xfrm>
            <a:off x="838200" y="1351722"/>
            <a:ext cx="10515600" cy="4825241"/>
          </a:xfrm>
        </p:spPr>
        <p:txBody>
          <a:bodyPr>
            <a:normAutofit/>
          </a:bodyPr>
          <a:lstStyle/>
          <a:p>
            <a:pPr marL="0" indent="0">
              <a:buNone/>
            </a:pPr>
            <a:endParaRPr lang="en-GB" dirty="0"/>
          </a:p>
          <a:p>
            <a:pPr marL="0" indent="0">
              <a:buNone/>
            </a:pPr>
            <a:endParaRPr lang="en-GB" dirty="0"/>
          </a:p>
        </p:txBody>
      </p:sp>
    </p:spTree>
    <p:extLst>
      <p:ext uri="{BB962C8B-B14F-4D97-AF65-F5344CB8AC3E}">
        <p14:creationId xmlns:p14="http://schemas.microsoft.com/office/powerpoint/2010/main" val="3067500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6AB37-6F11-4647-8A1B-626B7FBC303B}"/>
              </a:ext>
            </a:extLst>
          </p:cNvPr>
          <p:cNvSpPr>
            <a:spLocks noGrp="1"/>
          </p:cNvSpPr>
          <p:nvPr>
            <p:ph type="title"/>
          </p:nvPr>
        </p:nvSpPr>
        <p:spPr/>
        <p:txBody>
          <a:bodyPr/>
          <a:lstStyle/>
          <a:p>
            <a:r>
              <a:rPr lang="en-GB" dirty="0" smtClean="0"/>
              <a:t>Regeneration plan ideas from other areas</a:t>
            </a:r>
            <a:endParaRPr lang="en-GB" dirty="0"/>
          </a:p>
        </p:txBody>
      </p:sp>
      <p:sp>
        <p:nvSpPr>
          <p:cNvPr id="3" name="Content Placeholder 2">
            <a:extLst>
              <a:ext uri="{FF2B5EF4-FFF2-40B4-BE49-F238E27FC236}">
                <a16:creationId xmlns:a16="http://schemas.microsoft.com/office/drawing/2014/main" id="{3D3BEFCA-D164-4A41-8BF1-5B8CBA0E6980}"/>
              </a:ext>
            </a:extLst>
          </p:cNvPr>
          <p:cNvSpPr>
            <a:spLocks noGrp="1"/>
          </p:cNvSpPr>
          <p:nvPr>
            <p:ph idx="1"/>
          </p:nvPr>
        </p:nvSpPr>
        <p:spPr/>
        <p:txBody>
          <a:bodyPr/>
          <a:lstStyle/>
          <a:p>
            <a:pPr marL="0" indent="0">
              <a:buNone/>
            </a:pPr>
            <a:endParaRPr lang="en-GB" dirty="0" smtClean="0">
              <a:hlinkClick r:id="rId2"/>
            </a:endParaRPr>
          </a:p>
          <a:p>
            <a:pPr marL="0" indent="0">
              <a:buNone/>
            </a:pPr>
            <a:endParaRPr lang="en-GB" dirty="0">
              <a:hlinkClick r:id="rId2"/>
            </a:endParaRPr>
          </a:p>
          <a:p>
            <a:pPr marL="0" indent="0">
              <a:buNone/>
            </a:pPr>
            <a:r>
              <a:rPr lang="en-GB" dirty="0" smtClean="0">
                <a:hlinkClick r:id="rId2"/>
              </a:rPr>
              <a:t>http</a:t>
            </a:r>
            <a:r>
              <a:rPr lang="en-GB" dirty="0">
                <a:hlinkClick r:id="rId2"/>
              </a:rPr>
              <a:t>://www.swanseabaycitydeal.wales/#</a:t>
            </a:r>
            <a:r>
              <a:rPr lang="en-GB" dirty="0" smtClean="0">
                <a:hlinkClick r:id="rId2"/>
              </a:rPr>
              <a:t>mainVideo</a:t>
            </a:r>
            <a:endParaRPr lang="en-GB" dirty="0" smtClean="0"/>
          </a:p>
          <a:p>
            <a:pPr marL="0" indent="0">
              <a:buNone/>
            </a:pPr>
            <a:r>
              <a:rPr lang="en-GB" dirty="0">
                <a:hlinkClick r:id="rId3"/>
              </a:rPr>
              <a:t>https://</a:t>
            </a:r>
            <a:r>
              <a:rPr lang="en-GB" dirty="0" smtClean="0">
                <a:hlinkClick r:id="rId3"/>
              </a:rPr>
              <a:t>www.youtube.com/watch?v=CGbXG0Zkyu0</a:t>
            </a:r>
            <a:endParaRPr lang="en-GB" dirty="0" smtClean="0"/>
          </a:p>
          <a:p>
            <a:pPr marL="0" indent="0">
              <a:buNone/>
            </a:pPr>
            <a:r>
              <a:rPr lang="en-GB" dirty="0"/>
              <a:t>https://www.youtube.com/watch?v=4jN5XOt0IDg&amp;list=PLtmjOmSyOpyMJGOoyculpJFTBMhu1tdPl</a:t>
            </a:r>
            <a:endParaRPr lang="en-GB" dirty="0"/>
          </a:p>
        </p:txBody>
      </p:sp>
    </p:spTree>
    <p:extLst>
      <p:ext uri="{BB962C8B-B14F-4D97-AF65-F5344CB8AC3E}">
        <p14:creationId xmlns:p14="http://schemas.microsoft.com/office/powerpoint/2010/main" val="1209367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A3CCC-095B-440D-B18F-489FB59E528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D5C90D52-E2FA-4BFB-B067-3D4CBD4B6E44}"/>
              </a:ext>
            </a:extLst>
          </p:cNvPr>
          <p:cNvSpPr>
            <a:spLocks noGrp="1"/>
          </p:cNvSpPr>
          <p:nvPr>
            <p:ph idx="1"/>
          </p:nvPr>
        </p:nvSpPr>
        <p:spPr/>
        <p:txBody>
          <a:bodyPr/>
          <a:lstStyle/>
          <a:p>
            <a:pPr marL="0" indent="0">
              <a:buNone/>
            </a:pPr>
            <a:r>
              <a:rPr lang="en-GB" dirty="0"/>
              <a:t>Split your selves into 3 groups, take one of the regeneration plans from other areas.  Discuss the plan and highlight any similarities between the plan and the needs of </a:t>
            </a:r>
            <a:r>
              <a:rPr lang="en-GB" dirty="0" err="1" smtClean="0"/>
              <a:t>Blaen</a:t>
            </a:r>
            <a:r>
              <a:rPr lang="en-GB" dirty="0" err="1" smtClean="0"/>
              <a:t>afon</a:t>
            </a:r>
            <a:r>
              <a:rPr lang="en-GB" dirty="0" smtClean="0"/>
              <a:t>.</a:t>
            </a:r>
            <a:endParaRPr lang="en-GB" dirty="0"/>
          </a:p>
          <a:p>
            <a:pPr marL="0" indent="0">
              <a:buNone/>
            </a:pPr>
            <a:r>
              <a:rPr lang="en-GB" dirty="0"/>
              <a:t>Would any of the plans initiatives work in </a:t>
            </a:r>
            <a:r>
              <a:rPr lang="en-GB" dirty="0" err="1" smtClean="0"/>
              <a:t>Blaenafon</a:t>
            </a:r>
            <a:r>
              <a:rPr lang="en-GB" dirty="0" smtClean="0"/>
              <a:t>?</a:t>
            </a:r>
            <a:endParaRPr lang="en-GB" dirty="0"/>
          </a:p>
          <a:p>
            <a:pPr marL="0" indent="0">
              <a:buNone/>
            </a:pPr>
            <a:r>
              <a:rPr lang="en-GB" dirty="0"/>
              <a:t>What we be any barriers to making these plans work?</a:t>
            </a:r>
          </a:p>
        </p:txBody>
      </p:sp>
    </p:spTree>
    <p:extLst>
      <p:ext uri="{BB962C8B-B14F-4D97-AF65-F5344CB8AC3E}">
        <p14:creationId xmlns:p14="http://schemas.microsoft.com/office/powerpoint/2010/main" val="4223016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239</TotalTime>
  <Words>243</Words>
  <Application>Microsoft Office PowerPoint</Application>
  <PresentationFormat>Widescreen</PresentationFormat>
  <Paragraphs>34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Stakeholder Theory</vt:lpstr>
      <vt:lpstr>Stakeholders </vt:lpstr>
      <vt:lpstr>What does that mean?</vt:lpstr>
      <vt:lpstr>Activity</vt:lpstr>
      <vt:lpstr>What does it look like?</vt:lpstr>
      <vt:lpstr>Stakeholder theory Matrix</vt:lpstr>
      <vt:lpstr>Activity</vt:lpstr>
      <vt:lpstr>Part 2</vt:lpstr>
      <vt:lpstr>Assignment Discussion</vt:lpstr>
      <vt:lpstr>Regeneration plan ideas from other areas</vt:lpstr>
      <vt:lpstr>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Customers and other Stakeholders</dc:title>
  <dc:creator>Jessica Shore</dc:creator>
  <cp:lastModifiedBy>Jessica Shore</cp:lastModifiedBy>
  <cp:revision>13</cp:revision>
  <dcterms:created xsi:type="dcterms:W3CDTF">2019-02-12T11:51:42Z</dcterms:created>
  <dcterms:modified xsi:type="dcterms:W3CDTF">2020-01-10T15:37:42Z</dcterms:modified>
</cp:coreProperties>
</file>