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781" r:id="rId2"/>
    <p:sldId id="782" r:id="rId3"/>
    <p:sldId id="791" r:id="rId4"/>
    <p:sldId id="554" r:id="rId5"/>
    <p:sldId id="783" r:id="rId6"/>
    <p:sldId id="784" r:id="rId7"/>
    <p:sldId id="262" r:id="rId8"/>
    <p:sldId id="267" r:id="rId9"/>
    <p:sldId id="266" r:id="rId10"/>
    <p:sldId id="268" r:id="rId11"/>
    <p:sldId id="788" r:id="rId12"/>
    <p:sldId id="789" r:id="rId13"/>
    <p:sldId id="790" r:id="rId14"/>
    <p:sldId id="544" r:id="rId15"/>
    <p:sldId id="785" r:id="rId16"/>
    <p:sldId id="545" r:id="rId17"/>
    <p:sldId id="546" r:id="rId18"/>
    <p:sldId id="552" r:id="rId19"/>
    <p:sldId id="425" r:id="rId20"/>
    <p:sldId id="786" r:id="rId21"/>
    <p:sldId id="426" r:id="rId22"/>
    <p:sldId id="787" r:id="rId23"/>
    <p:sldId id="427" r:id="rId24"/>
    <p:sldId id="548" r:id="rId25"/>
    <p:sldId id="53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8" autoAdjust="0"/>
    <p:restoredTop sz="94660"/>
  </p:normalViewPr>
  <p:slideViewPr>
    <p:cSldViewPr snapToGrid="0">
      <p:cViewPr varScale="1">
        <p:scale>
          <a:sx n="90" d="100"/>
          <a:sy n="90" d="100"/>
        </p:scale>
        <p:origin x="126"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1" Type="http://schemas.openxmlformats.org/officeDocument/2006/relationships/hyperlink" Target="https://journals.sagepub.com/doi/full/10.1177/0739456X17723971"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journals.sagepub.com/doi/full/10.1177/0739456X17723971"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AD6E8B-FC85-44A0-A1B6-99A255495C11}"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B7923C5-272C-4AA4-B204-810BC49C59E2}">
      <dgm:prSet/>
      <dgm:spPr/>
      <dgm:t>
        <a:bodyPr/>
        <a:lstStyle/>
        <a:p>
          <a:r>
            <a:rPr lang="en-GB" b="0" i="0"/>
            <a:t>Fundamentally, knowledge advancement must be built on prior existing work. To push the knowledge frontier, we must know where the frontier is. </a:t>
          </a:r>
          <a:endParaRPr lang="en-US"/>
        </a:p>
      </dgm:t>
    </dgm:pt>
    <dgm:pt modelId="{23C25ADE-9F3A-456B-B744-5760D2A4EBEE}" type="parTrans" cxnId="{D0774048-9DF4-46B0-AC6E-973C9D36DBDA}">
      <dgm:prSet/>
      <dgm:spPr/>
      <dgm:t>
        <a:bodyPr/>
        <a:lstStyle/>
        <a:p>
          <a:endParaRPr lang="en-US"/>
        </a:p>
      </dgm:t>
    </dgm:pt>
    <dgm:pt modelId="{F5665784-4394-4593-862F-62021769BFE7}" type="sibTrans" cxnId="{D0774048-9DF4-46B0-AC6E-973C9D36DBDA}">
      <dgm:prSet/>
      <dgm:spPr/>
      <dgm:t>
        <a:bodyPr/>
        <a:lstStyle/>
        <a:p>
          <a:endParaRPr lang="en-US"/>
        </a:p>
      </dgm:t>
    </dgm:pt>
    <dgm:pt modelId="{CFF6EC84-40C4-49C5-B720-89D362BBB2B9}">
      <dgm:prSet/>
      <dgm:spPr/>
      <dgm:t>
        <a:bodyPr/>
        <a:lstStyle/>
        <a:p>
          <a:r>
            <a:rPr lang="en-GB" b="0" i="0" dirty="0"/>
            <a:t>By reviewing relevant literature, we understand the breadth and depth of the existing body of work and identify gaps to explore. </a:t>
          </a:r>
          <a:endParaRPr lang="en-US" dirty="0"/>
        </a:p>
      </dgm:t>
    </dgm:pt>
    <dgm:pt modelId="{311FD19F-6A1F-4CCD-A29E-F7C3296BC844}" type="parTrans" cxnId="{E6FBE8DF-3176-4D81-BA19-AA70CE30B7C5}">
      <dgm:prSet/>
      <dgm:spPr/>
      <dgm:t>
        <a:bodyPr/>
        <a:lstStyle/>
        <a:p>
          <a:endParaRPr lang="en-US"/>
        </a:p>
      </dgm:t>
    </dgm:pt>
    <dgm:pt modelId="{F01DADBE-5F9E-44D3-8AAA-FD4C72EF5545}" type="sibTrans" cxnId="{E6FBE8DF-3176-4D81-BA19-AA70CE30B7C5}">
      <dgm:prSet/>
      <dgm:spPr/>
      <dgm:t>
        <a:bodyPr/>
        <a:lstStyle/>
        <a:p>
          <a:endParaRPr lang="en-US"/>
        </a:p>
      </dgm:t>
    </dgm:pt>
    <dgm:pt modelId="{51A58418-5160-4677-8D0C-533808058484}">
      <dgm:prSet/>
      <dgm:spPr/>
      <dgm:t>
        <a:bodyPr/>
        <a:lstStyle/>
        <a:p>
          <a:r>
            <a:rPr lang="en-GB" b="0" i="0" dirty="0"/>
            <a:t>By summarising, analysing, and synthesising a group of related literature, we can test a specific hypothesis and/or develop new theories. </a:t>
          </a:r>
          <a:endParaRPr lang="en-US" dirty="0"/>
        </a:p>
      </dgm:t>
    </dgm:pt>
    <dgm:pt modelId="{1EE58E5E-D470-4342-B3F8-AED551CDE1FD}" type="parTrans" cxnId="{1329E750-2E41-4991-814A-13786CD71E82}">
      <dgm:prSet/>
      <dgm:spPr/>
      <dgm:t>
        <a:bodyPr/>
        <a:lstStyle/>
        <a:p>
          <a:endParaRPr lang="en-US"/>
        </a:p>
      </dgm:t>
    </dgm:pt>
    <dgm:pt modelId="{8F2A0E36-3B10-43AC-A277-590342841F5C}" type="sibTrans" cxnId="{1329E750-2E41-4991-814A-13786CD71E82}">
      <dgm:prSet/>
      <dgm:spPr/>
      <dgm:t>
        <a:bodyPr/>
        <a:lstStyle/>
        <a:p>
          <a:endParaRPr lang="en-US"/>
        </a:p>
      </dgm:t>
    </dgm:pt>
    <dgm:pt modelId="{95C4FB89-06C0-4FF5-A3C1-EA3152C0C09A}">
      <dgm:prSet/>
      <dgm:spPr/>
      <dgm:t>
        <a:bodyPr/>
        <a:lstStyle/>
        <a:p>
          <a:r>
            <a:rPr lang="en-GB" b="0" i="0"/>
            <a:t>We can also evaluate the validity and quality of existing work against a criterion to reveal weaknesses, inconsistencies, and contradictions (</a:t>
          </a:r>
          <a:r>
            <a:rPr lang="en-GB" b="0" i="0" u="sng">
              <a:hlinkClick xmlns:r="http://schemas.openxmlformats.org/officeDocument/2006/relationships" r:id="rId1"/>
            </a:rPr>
            <a:t>Paré et al. 2015</a:t>
          </a:r>
          <a:r>
            <a:rPr lang="en-GB" b="0" i="0"/>
            <a:t>).</a:t>
          </a:r>
          <a:endParaRPr lang="en-US"/>
        </a:p>
      </dgm:t>
    </dgm:pt>
    <dgm:pt modelId="{D73BA98E-7072-4335-8FE7-F6D3E333463C}" type="parTrans" cxnId="{6895F2ED-DB33-4136-9323-83472A8C1C53}">
      <dgm:prSet/>
      <dgm:spPr/>
      <dgm:t>
        <a:bodyPr/>
        <a:lstStyle/>
        <a:p>
          <a:endParaRPr lang="en-US"/>
        </a:p>
      </dgm:t>
    </dgm:pt>
    <dgm:pt modelId="{FF66443A-4111-4FF0-B7D3-EFAF9F13447D}" type="sibTrans" cxnId="{6895F2ED-DB33-4136-9323-83472A8C1C53}">
      <dgm:prSet/>
      <dgm:spPr/>
      <dgm:t>
        <a:bodyPr/>
        <a:lstStyle/>
        <a:p>
          <a:endParaRPr lang="en-US"/>
        </a:p>
      </dgm:t>
    </dgm:pt>
    <dgm:pt modelId="{9A6F54DF-6858-41DA-820E-48CDC935F433}" type="pres">
      <dgm:prSet presAssocID="{23AD6E8B-FC85-44A0-A1B6-99A255495C11}" presName="vert0" presStyleCnt="0">
        <dgm:presLayoutVars>
          <dgm:dir/>
          <dgm:animOne val="branch"/>
          <dgm:animLvl val="lvl"/>
        </dgm:presLayoutVars>
      </dgm:prSet>
      <dgm:spPr/>
    </dgm:pt>
    <dgm:pt modelId="{264B9C5C-4DBA-40DD-9798-8717248E6159}" type="pres">
      <dgm:prSet presAssocID="{2B7923C5-272C-4AA4-B204-810BC49C59E2}" presName="thickLine" presStyleLbl="alignNode1" presStyleIdx="0" presStyleCnt="4"/>
      <dgm:spPr/>
    </dgm:pt>
    <dgm:pt modelId="{DE2D6FDB-20F4-4ED4-9838-BA16E4E48B46}" type="pres">
      <dgm:prSet presAssocID="{2B7923C5-272C-4AA4-B204-810BC49C59E2}" presName="horz1" presStyleCnt="0"/>
      <dgm:spPr/>
    </dgm:pt>
    <dgm:pt modelId="{023D19CF-632B-431D-9062-96802F9E72BD}" type="pres">
      <dgm:prSet presAssocID="{2B7923C5-272C-4AA4-B204-810BC49C59E2}" presName="tx1" presStyleLbl="revTx" presStyleIdx="0" presStyleCnt="4"/>
      <dgm:spPr/>
    </dgm:pt>
    <dgm:pt modelId="{621A4D1C-72EF-4496-9314-A02BBA5533FD}" type="pres">
      <dgm:prSet presAssocID="{2B7923C5-272C-4AA4-B204-810BC49C59E2}" presName="vert1" presStyleCnt="0"/>
      <dgm:spPr/>
    </dgm:pt>
    <dgm:pt modelId="{FFF8B566-A8FF-4992-950A-B56904158082}" type="pres">
      <dgm:prSet presAssocID="{CFF6EC84-40C4-49C5-B720-89D362BBB2B9}" presName="thickLine" presStyleLbl="alignNode1" presStyleIdx="1" presStyleCnt="4"/>
      <dgm:spPr/>
    </dgm:pt>
    <dgm:pt modelId="{F7FBD13E-1FD1-4A5A-A3FA-BC6B65299858}" type="pres">
      <dgm:prSet presAssocID="{CFF6EC84-40C4-49C5-B720-89D362BBB2B9}" presName="horz1" presStyleCnt="0"/>
      <dgm:spPr/>
    </dgm:pt>
    <dgm:pt modelId="{1A5AE464-4337-486D-A52C-3B13DE3B0B74}" type="pres">
      <dgm:prSet presAssocID="{CFF6EC84-40C4-49C5-B720-89D362BBB2B9}" presName="tx1" presStyleLbl="revTx" presStyleIdx="1" presStyleCnt="4"/>
      <dgm:spPr/>
    </dgm:pt>
    <dgm:pt modelId="{13631F47-1648-49AB-A045-47FD0DA62504}" type="pres">
      <dgm:prSet presAssocID="{CFF6EC84-40C4-49C5-B720-89D362BBB2B9}" presName="vert1" presStyleCnt="0"/>
      <dgm:spPr/>
    </dgm:pt>
    <dgm:pt modelId="{5FCEDC3A-3B11-4E73-94D3-D54946A436DE}" type="pres">
      <dgm:prSet presAssocID="{51A58418-5160-4677-8D0C-533808058484}" presName="thickLine" presStyleLbl="alignNode1" presStyleIdx="2" presStyleCnt="4"/>
      <dgm:spPr/>
    </dgm:pt>
    <dgm:pt modelId="{1E31077B-FC84-4AC1-8117-8C5511061D89}" type="pres">
      <dgm:prSet presAssocID="{51A58418-5160-4677-8D0C-533808058484}" presName="horz1" presStyleCnt="0"/>
      <dgm:spPr/>
    </dgm:pt>
    <dgm:pt modelId="{38AB96CF-5667-4EB1-8E4B-307193C984BD}" type="pres">
      <dgm:prSet presAssocID="{51A58418-5160-4677-8D0C-533808058484}" presName="tx1" presStyleLbl="revTx" presStyleIdx="2" presStyleCnt="4"/>
      <dgm:spPr/>
    </dgm:pt>
    <dgm:pt modelId="{9B3F369F-A107-428B-AB9A-3764BC759FD0}" type="pres">
      <dgm:prSet presAssocID="{51A58418-5160-4677-8D0C-533808058484}" presName="vert1" presStyleCnt="0"/>
      <dgm:spPr/>
    </dgm:pt>
    <dgm:pt modelId="{C78C24E7-F2A0-41D2-B4FD-D604E32983CE}" type="pres">
      <dgm:prSet presAssocID="{95C4FB89-06C0-4FF5-A3C1-EA3152C0C09A}" presName="thickLine" presStyleLbl="alignNode1" presStyleIdx="3" presStyleCnt="4"/>
      <dgm:spPr/>
    </dgm:pt>
    <dgm:pt modelId="{A1E0FD91-131E-4E98-B345-993CAC031FE4}" type="pres">
      <dgm:prSet presAssocID="{95C4FB89-06C0-4FF5-A3C1-EA3152C0C09A}" presName="horz1" presStyleCnt="0"/>
      <dgm:spPr/>
    </dgm:pt>
    <dgm:pt modelId="{FFE6E4C1-6F48-4758-8C56-85A8F71EC843}" type="pres">
      <dgm:prSet presAssocID="{95C4FB89-06C0-4FF5-A3C1-EA3152C0C09A}" presName="tx1" presStyleLbl="revTx" presStyleIdx="3" presStyleCnt="4"/>
      <dgm:spPr/>
    </dgm:pt>
    <dgm:pt modelId="{F3EA89F6-CFC4-4B24-90BB-C502D7B055C9}" type="pres">
      <dgm:prSet presAssocID="{95C4FB89-06C0-4FF5-A3C1-EA3152C0C09A}" presName="vert1" presStyleCnt="0"/>
      <dgm:spPr/>
    </dgm:pt>
  </dgm:ptLst>
  <dgm:cxnLst>
    <dgm:cxn modelId="{D0774048-9DF4-46B0-AC6E-973C9D36DBDA}" srcId="{23AD6E8B-FC85-44A0-A1B6-99A255495C11}" destId="{2B7923C5-272C-4AA4-B204-810BC49C59E2}" srcOrd="0" destOrd="0" parTransId="{23C25ADE-9F3A-456B-B744-5760D2A4EBEE}" sibTransId="{F5665784-4394-4593-862F-62021769BFE7}"/>
    <dgm:cxn modelId="{4904D44B-99CE-4B26-BE48-DDA5D325E58D}" type="presOf" srcId="{2B7923C5-272C-4AA4-B204-810BC49C59E2}" destId="{023D19CF-632B-431D-9062-96802F9E72BD}" srcOrd="0" destOrd="0" presId="urn:microsoft.com/office/officeart/2008/layout/LinedList"/>
    <dgm:cxn modelId="{1329E750-2E41-4991-814A-13786CD71E82}" srcId="{23AD6E8B-FC85-44A0-A1B6-99A255495C11}" destId="{51A58418-5160-4677-8D0C-533808058484}" srcOrd="2" destOrd="0" parTransId="{1EE58E5E-D470-4342-B3F8-AED551CDE1FD}" sibTransId="{8F2A0E36-3B10-43AC-A277-590342841F5C}"/>
    <dgm:cxn modelId="{37CFB087-6B8F-4472-BC48-AE804840C5FC}" type="presOf" srcId="{51A58418-5160-4677-8D0C-533808058484}" destId="{38AB96CF-5667-4EB1-8E4B-307193C984BD}" srcOrd="0" destOrd="0" presId="urn:microsoft.com/office/officeart/2008/layout/LinedList"/>
    <dgm:cxn modelId="{AEE82DA5-445B-437D-B5A8-349C6A6838D4}" type="presOf" srcId="{CFF6EC84-40C4-49C5-B720-89D362BBB2B9}" destId="{1A5AE464-4337-486D-A52C-3B13DE3B0B74}" srcOrd="0" destOrd="0" presId="urn:microsoft.com/office/officeart/2008/layout/LinedList"/>
    <dgm:cxn modelId="{E19021D2-522D-4AC2-8FE0-207529CD5DC5}" type="presOf" srcId="{23AD6E8B-FC85-44A0-A1B6-99A255495C11}" destId="{9A6F54DF-6858-41DA-820E-48CDC935F433}" srcOrd="0" destOrd="0" presId="urn:microsoft.com/office/officeart/2008/layout/LinedList"/>
    <dgm:cxn modelId="{E6FBE8DF-3176-4D81-BA19-AA70CE30B7C5}" srcId="{23AD6E8B-FC85-44A0-A1B6-99A255495C11}" destId="{CFF6EC84-40C4-49C5-B720-89D362BBB2B9}" srcOrd="1" destOrd="0" parTransId="{311FD19F-6A1F-4CCD-A29E-F7C3296BC844}" sibTransId="{F01DADBE-5F9E-44D3-8AAA-FD4C72EF5545}"/>
    <dgm:cxn modelId="{C0F679E4-9AB9-4110-A467-772B4B5AECAE}" type="presOf" srcId="{95C4FB89-06C0-4FF5-A3C1-EA3152C0C09A}" destId="{FFE6E4C1-6F48-4758-8C56-85A8F71EC843}" srcOrd="0" destOrd="0" presId="urn:microsoft.com/office/officeart/2008/layout/LinedList"/>
    <dgm:cxn modelId="{6895F2ED-DB33-4136-9323-83472A8C1C53}" srcId="{23AD6E8B-FC85-44A0-A1B6-99A255495C11}" destId="{95C4FB89-06C0-4FF5-A3C1-EA3152C0C09A}" srcOrd="3" destOrd="0" parTransId="{D73BA98E-7072-4335-8FE7-F6D3E333463C}" sibTransId="{FF66443A-4111-4FF0-B7D3-EFAF9F13447D}"/>
    <dgm:cxn modelId="{971F4CE8-E530-416F-BE1D-9646A5702E16}" type="presParOf" srcId="{9A6F54DF-6858-41DA-820E-48CDC935F433}" destId="{264B9C5C-4DBA-40DD-9798-8717248E6159}" srcOrd="0" destOrd="0" presId="urn:microsoft.com/office/officeart/2008/layout/LinedList"/>
    <dgm:cxn modelId="{798B1A04-026E-4055-A73B-82924B3C35B8}" type="presParOf" srcId="{9A6F54DF-6858-41DA-820E-48CDC935F433}" destId="{DE2D6FDB-20F4-4ED4-9838-BA16E4E48B46}" srcOrd="1" destOrd="0" presId="urn:microsoft.com/office/officeart/2008/layout/LinedList"/>
    <dgm:cxn modelId="{92617DFC-5414-4D00-864B-AD82890715DD}" type="presParOf" srcId="{DE2D6FDB-20F4-4ED4-9838-BA16E4E48B46}" destId="{023D19CF-632B-431D-9062-96802F9E72BD}" srcOrd="0" destOrd="0" presId="urn:microsoft.com/office/officeart/2008/layout/LinedList"/>
    <dgm:cxn modelId="{810A9FB4-664D-4A97-AFBE-F0A555E58DC3}" type="presParOf" srcId="{DE2D6FDB-20F4-4ED4-9838-BA16E4E48B46}" destId="{621A4D1C-72EF-4496-9314-A02BBA5533FD}" srcOrd="1" destOrd="0" presId="urn:microsoft.com/office/officeart/2008/layout/LinedList"/>
    <dgm:cxn modelId="{04D3341B-54C8-4F73-9E3A-AC8A7A435A6D}" type="presParOf" srcId="{9A6F54DF-6858-41DA-820E-48CDC935F433}" destId="{FFF8B566-A8FF-4992-950A-B56904158082}" srcOrd="2" destOrd="0" presId="urn:microsoft.com/office/officeart/2008/layout/LinedList"/>
    <dgm:cxn modelId="{FDB46416-1A5D-4BA1-BE46-0802CF5CC085}" type="presParOf" srcId="{9A6F54DF-6858-41DA-820E-48CDC935F433}" destId="{F7FBD13E-1FD1-4A5A-A3FA-BC6B65299858}" srcOrd="3" destOrd="0" presId="urn:microsoft.com/office/officeart/2008/layout/LinedList"/>
    <dgm:cxn modelId="{8D736FD5-DB0D-4DC7-ACD7-14480FA1D074}" type="presParOf" srcId="{F7FBD13E-1FD1-4A5A-A3FA-BC6B65299858}" destId="{1A5AE464-4337-486D-A52C-3B13DE3B0B74}" srcOrd="0" destOrd="0" presId="urn:microsoft.com/office/officeart/2008/layout/LinedList"/>
    <dgm:cxn modelId="{E173B34E-162D-43FE-9FEB-3A7D9C6477D6}" type="presParOf" srcId="{F7FBD13E-1FD1-4A5A-A3FA-BC6B65299858}" destId="{13631F47-1648-49AB-A045-47FD0DA62504}" srcOrd="1" destOrd="0" presId="urn:microsoft.com/office/officeart/2008/layout/LinedList"/>
    <dgm:cxn modelId="{12248C41-6348-4991-9137-481BFE1A9793}" type="presParOf" srcId="{9A6F54DF-6858-41DA-820E-48CDC935F433}" destId="{5FCEDC3A-3B11-4E73-94D3-D54946A436DE}" srcOrd="4" destOrd="0" presId="urn:microsoft.com/office/officeart/2008/layout/LinedList"/>
    <dgm:cxn modelId="{EE978F75-198B-455B-8519-67E676BEF274}" type="presParOf" srcId="{9A6F54DF-6858-41DA-820E-48CDC935F433}" destId="{1E31077B-FC84-4AC1-8117-8C5511061D89}" srcOrd="5" destOrd="0" presId="urn:microsoft.com/office/officeart/2008/layout/LinedList"/>
    <dgm:cxn modelId="{3CEB224A-14F6-4F1F-89DD-32FB6C5484FA}" type="presParOf" srcId="{1E31077B-FC84-4AC1-8117-8C5511061D89}" destId="{38AB96CF-5667-4EB1-8E4B-307193C984BD}" srcOrd="0" destOrd="0" presId="urn:microsoft.com/office/officeart/2008/layout/LinedList"/>
    <dgm:cxn modelId="{2570F5B8-F2AD-4DCE-9E55-B601114632C9}" type="presParOf" srcId="{1E31077B-FC84-4AC1-8117-8C5511061D89}" destId="{9B3F369F-A107-428B-AB9A-3764BC759FD0}" srcOrd="1" destOrd="0" presId="urn:microsoft.com/office/officeart/2008/layout/LinedList"/>
    <dgm:cxn modelId="{6ED59C3D-0FAE-4DEE-94A8-3CA1FB26BABF}" type="presParOf" srcId="{9A6F54DF-6858-41DA-820E-48CDC935F433}" destId="{C78C24E7-F2A0-41D2-B4FD-D604E32983CE}" srcOrd="6" destOrd="0" presId="urn:microsoft.com/office/officeart/2008/layout/LinedList"/>
    <dgm:cxn modelId="{F4577309-504B-4C6C-AB75-3865EFE4EDBA}" type="presParOf" srcId="{9A6F54DF-6858-41DA-820E-48CDC935F433}" destId="{A1E0FD91-131E-4E98-B345-993CAC031FE4}" srcOrd="7" destOrd="0" presId="urn:microsoft.com/office/officeart/2008/layout/LinedList"/>
    <dgm:cxn modelId="{B1B0BBF1-DC32-48F9-883B-807B98A753B7}" type="presParOf" srcId="{A1E0FD91-131E-4E98-B345-993CAC031FE4}" destId="{FFE6E4C1-6F48-4758-8C56-85A8F71EC843}" srcOrd="0" destOrd="0" presId="urn:microsoft.com/office/officeart/2008/layout/LinedList"/>
    <dgm:cxn modelId="{490DF16A-C6D5-4313-908D-746B215576B6}" type="presParOf" srcId="{A1E0FD91-131E-4E98-B345-993CAC031FE4}" destId="{F3EA89F6-CFC4-4B24-90BB-C502D7B055C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B9C5C-4DBA-40DD-9798-8717248E6159}">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3D19CF-632B-431D-9062-96802F9E72BD}">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Fundamentally, knowledge advancement must be built on prior existing work. To push the knowledge frontier, we must know where the frontier is. </a:t>
          </a:r>
          <a:endParaRPr lang="en-US" sz="2400" kern="1200"/>
        </a:p>
      </dsp:txBody>
      <dsp:txXfrm>
        <a:off x="0" y="0"/>
        <a:ext cx="6900512" cy="1384035"/>
      </dsp:txXfrm>
    </dsp:sp>
    <dsp:sp modelId="{FFF8B566-A8FF-4992-950A-B56904158082}">
      <dsp:nvSpPr>
        <dsp:cNvPr id="0" name=""/>
        <dsp:cNvSpPr/>
      </dsp:nvSpPr>
      <dsp:spPr>
        <a:xfrm>
          <a:off x="0" y="1384035"/>
          <a:ext cx="6900512" cy="0"/>
        </a:xfrm>
        <a:prstGeom prst="line">
          <a:avLst/>
        </a:prstGeom>
        <a:solidFill>
          <a:schemeClr val="accent2">
            <a:hueOff val="-441124"/>
            <a:satOff val="497"/>
            <a:lumOff val="1177"/>
            <a:alphaOff val="0"/>
          </a:schemeClr>
        </a:solidFill>
        <a:ln w="12700" cap="flat" cmpd="sng" algn="ctr">
          <a:solidFill>
            <a:schemeClr val="accent2">
              <a:hueOff val="-441124"/>
              <a:satOff val="497"/>
              <a:lumOff val="1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5AE464-4337-486D-A52C-3B13DE3B0B74}">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dirty="0"/>
            <a:t>By reviewing relevant literature, we understand the breadth and depth of the existing body of work and identify gaps to explore. </a:t>
          </a:r>
          <a:endParaRPr lang="en-US" sz="2400" kern="1200" dirty="0"/>
        </a:p>
      </dsp:txBody>
      <dsp:txXfrm>
        <a:off x="0" y="1384035"/>
        <a:ext cx="6900512" cy="1384035"/>
      </dsp:txXfrm>
    </dsp:sp>
    <dsp:sp modelId="{5FCEDC3A-3B11-4E73-94D3-D54946A436DE}">
      <dsp:nvSpPr>
        <dsp:cNvPr id="0" name=""/>
        <dsp:cNvSpPr/>
      </dsp:nvSpPr>
      <dsp:spPr>
        <a:xfrm>
          <a:off x="0" y="2768070"/>
          <a:ext cx="6900512" cy="0"/>
        </a:xfrm>
        <a:prstGeom prst="line">
          <a:avLst/>
        </a:prstGeom>
        <a:solidFill>
          <a:schemeClr val="accent2">
            <a:hueOff val="-882249"/>
            <a:satOff val="995"/>
            <a:lumOff val="2353"/>
            <a:alphaOff val="0"/>
          </a:schemeClr>
        </a:solidFill>
        <a:ln w="12700" cap="flat" cmpd="sng" algn="ctr">
          <a:solidFill>
            <a:schemeClr val="accent2">
              <a:hueOff val="-882249"/>
              <a:satOff val="995"/>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AB96CF-5667-4EB1-8E4B-307193C984BD}">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dirty="0"/>
            <a:t>By summarising, analysing, and synthesising a group of related literature, we can test a specific hypothesis and/or develop new theories. </a:t>
          </a:r>
          <a:endParaRPr lang="en-US" sz="2400" kern="1200" dirty="0"/>
        </a:p>
      </dsp:txBody>
      <dsp:txXfrm>
        <a:off x="0" y="2768070"/>
        <a:ext cx="6900512" cy="1384035"/>
      </dsp:txXfrm>
    </dsp:sp>
    <dsp:sp modelId="{C78C24E7-F2A0-41D2-B4FD-D604E32983CE}">
      <dsp:nvSpPr>
        <dsp:cNvPr id="0" name=""/>
        <dsp:cNvSpPr/>
      </dsp:nvSpPr>
      <dsp:spPr>
        <a:xfrm>
          <a:off x="0" y="4152105"/>
          <a:ext cx="6900512" cy="0"/>
        </a:xfrm>
        <a:prstGeom prst="line">
          <a:avLst/>
        </a:prstGeom>
        <a:solidFill>
          <a:schemeClr val="accent2">
            <a:hueOff val="-1323373"/>
            <a:satOff val="1492"/>
            <a:lumOff val="3530"/>
            <a:alphaOff val="0"/>
          </a:schemeClr>
        </a:solidFill>
        <a:ln w="12700" cap="flat" cmpd="sng" algn="ctr">
          <a:solidFill>
            <a:schemeClr val="accent2">
              <a:hueOff val="-1323373"/>
              <a:satOff val="1492"/>
              <a:lumOff val="35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E6E4C1-6F48-4758-8C56-85A8F71EC843}">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We can also evaluate the validity and quality of existing work against a criterion to reveal weaknesses, inconsistencies, and contradictions (</a:t>
          </a:r>
          <a:r>
            <a:rPr lang="en-GB" sz="2400" b="0" i="0" u="sng" kern="1200">
              <a:hlinkClick xmlns:r="http://schemas.openxmlformats.org/officeDocument/2006/relationships" r:id="rId1"/>
            </a:rPr>
            <a:t>Paré et al. 2015</a:t>
          </a:r>
          <a:r>
            <a:rPr lang="en-GB" sz="2400" b="0" i="0" kern="1200"/>
            <a:t>).</a:t>
          </a:r>
          <a:endParaRPr lang="en-US" sz="24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6B055C-7BF9-4D53-9522-52369C813BE8}" type="datetimeFigureOut">
              <a:rPr lang="en-GB" smtClean="0"/>
              <a:t>11/02/2026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FB00D4-4B12-4288-8B39-CDC30EF394F9}" type="slidenum">
              <a:rPr lang="en-GB" smtClean="0"/>
              <a:t>‹#›</a:t>
            </a:fld>
            <a:endParaRPr lang="en-GB"/>
          </a:p>
        </p:txBody>
      </p:sp>
    </p:spTree>
    <p:extLst>
      <p:ext uri="{BB962C8B-B14F-4D97-AF65-F5344CB8AC3E}">
        <p14:creationId xmlns:p14="http://schemas.microsoft.com/office/powerpoint/2010/main" val="2774883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2EA54FB-3056-1E97-9945-FE1B5333F1EE}"/>
              </a:ext>
            </a:extLst>
          </p:cNvPr>
          <p:cNvSpPr>
            <a:spLocks noGrp="1" noChangeArrowheads="1"/>
          </p:cNvSpPr>
          <p:nvPr>
            <p:ph type="sldNum" sz="quarter" idx="5"/>
          </p:nvPr>
        </p:nvSpPr>
        <p:spPr>
          <a:ln/>
        </p:spPr>
        <p:txBody>
          <a:bodyPr/>
          <a:lstStyle/>
          <a:p>
            <a:fld id="{2614614B-3B09-42D2-83B9-BE42084F9E07}" type="slidenum">
              <a:rPr lang="en-AU" altLang="en-US"/>
              <a:pPr/>
              <a:t>14</a:t>
            </a:fld>
            <a:endParaRPr lang="en-AU" altLang="en-US"/>
          </a:p>
        </p:txBody>
      </p:sp>
      <p:sp>
        <p:nvSpPr>
          <p:cNvPr id="474114" name="Rectangle 2">
            <a:extLst>
              <a:ext uri="{FF2B5EF4-FFF2-40B4-BE49-F238E27FC236}">
                <a16:creationId xmlns:a16="http://schemas.microsoft.com/office/drawing/2014/main" id="{492267E6-6A2B-543D-88BD-5CD5D7C25DC9}"/>
              </a:ext>
            </a:extLst>
          </p:cNvPr>
          <p:cNvSpPr>
            <a:spLocks noGrp="1" noChangeArrowheads="1"/>
          </p:cNvSpPr>
          <p:nvPr>
            <p:ph type="body" idx="1"/>
          </p:nvPr>
        </p:nvSpPr>
        <p:spPr>
          <a:xfrm>
            <a:off x="914400" y="4356100"/>
            <a:ext cx="5029200" cy="4135438"/>
          </a:xfrm>
          <a:ln/>
          <a:extLst>
            <a:ext uri="{91240B29-F687-4F45-9708-019B960494DF}">
              <a14:hiddenLine xmlns:a14="http://schemas.microsoft.com/office/drawing/2010/main" w="12700">
                <a:solidFill>
                  <a:schemeClr val="tx1"/>
                </a:solidFill>
                <a:miter lim="800000"/>
                <a:headEnd/>
                <a:tailEnd/>
              </a14:hiddenLine>
            </a:ext>
          </a:extLst>
        </p:spPr>
        <p:txBody>
          <a:bodyPr lIns="90476" tIns="44444" rIns="90476" bIns="44444"/>
          <a:lstStyle/>
          <a:p>
            <a:pPr>
              <a:spcBef>
                <a:spcPct val="0"/>
              </a:spcBef>
            </a:pPr>
            <a:endParaRPr lang="en-GB" altLang="en-US"/>
          </a:p>
        </p:txBody>
      </p:sp>
      <p:sp>
        <p:nvSpPr>
          <p:cNvPr id="474115" name="Rectangle 3">
            <a:extLst>
              <a:ext uri="{FF2B5EF4-FFF2-40B4-BE49-F238E27FC236}">
                <a16:creationId xmlns:a16="http://schemas.microsoft.com/office/drawing/2014/main" id="{3C3E1709-91A1-523C-11DC-63875214B541}"/>
              </a:ext>
            </a:extLst>
          </p:cNvPr>
          <p:cNvSpPr>
            <a:spLocks noGrp="1" noRot="1" noChangeAspect="1" noChangeArrowheads="1" noTextEdit="1"/>
          </p:cNvSpPr>
          <p:nvPr>
            <p:ph type="sldImg"/>
          </p:nvPr>
        </p:nvSpPr>
        <p:spPr>
          <a:xfrm>
            <a:off x="1154113" y="692150"/>
            <a:ext cx="4554537" cy="3416300"/>
          </a:xfrm>
          <a:ln w="12700" cap="flat">
            <a:solidFill>
              <a:schemeClr val="tx1"/>
            </a:solidFill>
          </a:ln>
          <a:extLst>
            <a:ext uri="{909E8E84-426E-40DD-AFC4-6F175D3DCCD1}">
              <a14:hiddenFill xmlns:a14="http://schemas.microsoft.com/office/drawing/2010/main">
                <a:noFill/>
              </a14:hiddenFill>
            </a:ext>
          </a:extLst>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2EA54FB-3056-1E97-9945-FE1B5333F1EE}"/>
              </a:ext>
            </a:extLst>
          </p:cNvPr>
          <p:cNvSpPr>
            <a:spLocks noGrp="1" noChangeArrowheads="1"/>
          </p:cNvSpPr>
          <p:nvPr>
            <p:ph type="sldNum" sz="quarter" idx="5"/>
          </p:nvPr>
        </p:nvSpPr>
        <p:spPr>
          <a:ln/>
        </p:spPr>
        <p:txBody>
          <a:bodyPr/>
          <a:lstStyle/>
          <a:p>
            <a:fld id="{2614614B-3B09-42D2-83B9-BE42084F9E07}" type="slidenum">
              <a:rPr lang="en-AU" altLang="en-US"/>
              <a:pPr/>
              <a:t>15</a:t>
            </a:fld>
            <a:endParaRPr lang="en-AU" altLang="en-US"/>
          </a:p>
        </p:txBody>
      </p:sp>
      <p:sp>
        <p:nvSpPr>
          <p:cNvPr id="474114" name="Rectangle 2">
            <a:extLst>
              <a:ext uri="{FF2B5EF4-FFF2-40B4-BE49-F238E27FC236}">
                <a16:creationId xmlns:a16="http://schemas.microsoft.com/office/drawing/2014/main" id="{492267E6-6A2B-543D-88BD-5CD5D7C25DC9}"/>
              </a:ext>
            </a:extLst>
          </p:cNvPr>
          <p:cNvSpPr>
            <a:spLocks noGrp="1" noChangeArrowheads="1"/>
          </p:cNvSpPr>
          <p:nvPr>
            <p:ph type="body" idx="1"/>
          </p:nvPr>
        </p:nvSpPr>
        <p:spPr>
          <a:xfrm>
            <a:off x="914400" y="4356100"/>
            <a:ext cx="5029200" cy="4135438"/>
          </a:xfrm>
          <a:ln/>
          <a:extLst>
            <a:ext uri="{91240B29-F687-4F45-9708-019B960494DF}">
              <a14:hiddenLine xmlns:a14="http://schemas.microsoft.com/office/drawing/2010/main" w="12700">
                <a:solidFill>
                  <a:schemeClr val="tx1"/>
                </a:solidFill>
                <a:miter lim="800000"/>
                <a:headEnd/>
                <a:tailEnd/>
              </a14:hiddenLine>
            </a:ext>
          </a:extLst>
        </p:spPr>
        <p:txBody>
          <a:bodyPr lIns="90476" tIns="44444" rIns="90476" bIns="44444"/>
          <a:lstStyle/>
          <a:p>
            <a:pPr>
              <a:spcBef>
                <a:spcPct val="0"/>
              </a:spcBef>
            </a:pPr>
            <a:endParaRPr lang="en-GB" altLang="en-US" dirty="0"/>
          </a:p>
        </p:txBody>
      </p:sp>
      <p:sp>
        <p:nvSpPr>
          <p:cNvPr id="474115" name="Rectangle 3">
            <a:extLst>
              <a:ext uri="{FF2B5EF4-FFF2-40B4-BE49-F238E27FC236}">
                <a16:creationId xmlns:a16="http://schemas.microsoft.com/office/drawing/2014/main" id="{3C3E1709-91A1-523C-11DC-63875214B541}"/>
              </a:ext>
            </a:extLst>
          </p:cNvPr>
          <p:cNvSpPr>
            <a:spLocks noGrp="1" noRot="1" noChangeAspect="1" noChangeArrowheads="1" noTextEdit="1"/>
          </p:cNvSpPr>
          <p:nvPr>
            <p:ph type="sldImg"/>
          </p:nvPr>
        </p:nvSpPr>
        <p:spPr>
          <a:xfrm>
            <a:off x="1154113" y="692150"/>
            <a:ext cx="4554537" cy="3416300"/>
          </a:xfrm>
          <a:ln w="12700" cap="flat">
            <a:solidFill>
              <a:schemeClr val="tx1"/>
            </a:solidFill>
          </a:ln>
          <a:extLst>
            <a:ext uri="{909E8E84-426E-40DD-AFC4-6F175D3DCCD1}">
              <a14:hiddenFill xmlns:a14="http://schemas.microsoft.com/office/drawing/2010/main">
                <a:noFill/>
              </a14:hiddenFill>
            </a:ext>
          </a:extLst>
        </p:spPr>
      </p:sp>
    </p:spTree>
    <p:extLst>
      <p:ext uri="{BB962C8B-B14F-4D97-AF65-F5344CB8AC3E}">
        <p14:creationId xmlns:p14="http://schemas.microsoft.com/office/powerpoint/2010/main" val="1093513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8E20EE9-7541-27FC-E674-57B0F614BB43}"/>
              </a:ext>
            </a:extLst>
          </p:cNvPr>
          <p:cNvSpPr>
            <a:spLocks noGrp="1" noChangeArrowheads="1"/>
          </p:cNvSpPr>
          <p:nvPr>
            <p:ph type="sldNum" sz="quarter" idx="5"/>
          </p:nvPr>
        </p:nvSpPr>
        <p:spPr>
          <a:ln/>
        </p:spPr>
        <p:txBody>
          <a:bodyPr/>
          <a:lstStyle/>
          <a:p>
            <a:fld id="{695B727C-FA36-4ED3-8612-C06DA47E33FD}" type="slidenum">
              <a:rPr lang="en-AU" altLang="en-US"/>
              <a:pPr/>
              <a:t>16</a:t>
            </a:fld>
            <a:endParaRPr lang="en-AU" altLang="en-US"/>
          </a:p>
        </p:txBody>
      </p:sp>
      <p:sp>
        <p:nvSpPr>
          <p:cNvPr id="476162" name="Rectangle 2">
            <a:extLst>
              <a:ext uri="{FF2B5EF4-FFF2-40B4-BE49-F238E27FC236}">
                <a16:creationId xmlns:a16="http://schemas.microsoft.com/office/drawing/2014/main" id="{82026F6C-57C7-5527-B1B7-D027E464EB64}"/>
              </a:ext>
            </a:extLst>
          </p:cNvPr>
          <p:cNvSpPr>
            <a:spLocks noGrp="1" noRot="1" noChangeAspect="1" noChangeArrowheads="1" noTextEdit="1"/>
          </p:cNvSpPr>
          <p:nvPr>
            <p:ph type="sldImg"/>
          </p:nvPr>
        </p:nvSpPr>
        <p:spPr>
          <a:xfrm>
            <a:off x="382588" y="685800"/>
            <a:ext cx="6096000" cy="3429000"/>
          </a:xfrm>
          <a:ln/>
        </p:spPr>
      </p:sp>
      <p:sp>
        <p:nvSpPr>
          <p:cNvPr id="476163" name="Rectangle 3">
            <a:extLst>
              <a:ext uri="{FF2B5EF4-FFF2-40B4-BE49-F238E27FC236}">
                <a16:creationId xmlns:a16="http://schemas.microsoft.com/office/drawing/2014/main" id="{FA96F603-3836-3C44-C531-355289D09BF7}"/>
              </a:ext>
            </a:extLst>
          </p:cNvPr>
          <p:cNvSpPr>
            <a:spLocks noGrp="1" noChangeArrowheads="1"/>
          </p:cNvSpPr>
          <p:nvPr>
            <p:ph type="body" idx="1"/>
          </p:nvPr>
        </p:nvSpPr>
        <p:spPr/>
        <p:txBody>
          <a:bodyPr/>
          <a:lstStyle/>
          <a:p>
            <a:r>
              <a:rPr lang="en-AU" altLang="en-US"/>
              <a:t>Do not confuse with narrative systematic reviews, which describes the type of synthesis of data.</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973B643F-A118-869A-B0D6-3C32C022A612}"/>
              </a:ext>
            </a:extLst>
          </p:cNvPr>
          <p:cNvSpPr>
            <a:spLocks noGrp="1" noChangeArrowheads="1"/>
          </p:cNvSpPr>
          <p:nvPr>
            <p:ph type="sldNum" sz="quarter" idx="5"/>
          </p:nvPr>
        </p:nvSpPr>
        <p:spPr>
          <a:ln/>
        </p:spPr>
        <p:txBody>
          <a:bodyPr/>
          <a:lstStyle/>
          <a:p>
            <a:fld id="{60CFB00A-1FE3-43B5-B921-B45509367193}" type="slidenum">
              <a:rPr lang="en-AU" altLang="en-US"/>
              <a:pPr/>
              <a:t>18</a:t>
            </a:fld>
            <a:endParaRPr lang="en-AU" altLang="en-US"/>
          </a:p>
        </p:txBody>
      </p:sp>
      <p:sp>
        <p:nvSpPr>
          <p:cNvPr id="485378" name="Rectangle 2">
            <a:extLst>
              <a:ext uri="{FF2B5EF4-FFF2-40B4-BE49-F238E27FC236}">
                <a16:creationId xmlns:a16="http://schemas.microsoft.com/office/drawing/2014/main" id="{88424691-0314-86EE-308F-B80E683CBC98}"/>
              </a:ext>
            </a:extLst>
          </p:cNvPr>
          <p:cNvSpPr>
            <a:spLocks noGrp="1" noRot="1" noChangeAspect="1" noChangeArrowheads="1" noTextEdit="1"/>
          </p:cNvSpPr>
          <p:nvPr>
            <p:ph type="sldImg"/>
          </p:nvPr>
        </p:nvSpPr>
        <p:spPr>
          <a:xfrm>
            <a:off x="382588" y="685800"/>
            <a:ext cx="6096000" cy="3429000"/>
          </a:xfrm>
          <a:ln/>
        </p:spPr>
      </p:sp>
      <p:sp>
        <p:nvSpPr>
          <p:cNvPr id="485379" name="Rectangle 3">
            <a:extLst>
              <a:ext uri="{FF2B5EF4-FFF2-40B4-BE49-F238E27FC236}">
                <a16:creationId xmlns:a16="http://schemas.microsoft.com/office/drawing/2014/main" id="{26DC2899-F819-2CF5-134F-1722BDADA7F9}"/>
              </a:ext>
            </a:extLst>
          </p:cNvPr>
          <p:cNvSpPr>
            <a:spLocks noGrp="1" noChangeArrowheads="1"/>
          </p:cNvSpPr>
          <p:nvPr>
            <p:ph type="body" idx="1"/>
          </p:nvPr>
        </p:nvSpPr>
        <p:spPr/>
        <p:txBody>
          <a:bodyPr/>
          <a:lstStyle/>
          <a:p>
            <a:endParaRPr lang="en-NZ" altLang="en-US" sz="10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6EED687-963E-276F-0D8B-56ED9CC14347}"/>
              </a:ext>
            </a:extLst>
          </p:cNvPr>
          <p:cNvSpPr>
            <a:spLocks noGrp="1" noChangeArrowheads="1"/>
          </p:cNvSpPr>
          <p:nvPr>
            <p:ph type="sldNum" sz="quarter" idx="5"/>
          </p:nvPr>
        </p:nvSpPr>
        <p:spPr>
          <a:ln/>
        </p:spPr>
        <p:txBody>
          <a:bodyPr/>
          <a:lstStyle/>
          <a:p>
            <a:fld id="{4DFF835C-E706-4B9A-B23C-8C94CDC2A677}" type="slidenum">
              <a:rPr lang="en-AU" altLang="en-US"/>
              <a:pPr/>
              <a:t>24</a:t>
            </a:fld>
            <a:endParaRPr lang="en-AU" altLang="en-US"/>
          </a:p>
        </p:txBody>
      </p:sp>
      <p:sp>
        <p:nvSpPr>
          <p:cNvPr id="480258" name="Rectangle 2">
            <a:extLst>
              <a:ext uri="{FF2B5EF4-FFF2-40B4-BE49-F238E27FC236}">
                <a16:creationId xmlns:a16="http://schemas.microsoft.com/office/drawing/2014/main" id="{9EDC5EEA-516C-C64B-4461-68F2F3ED036F}"/>
              </a:ext>
            </a:extLst>
          </p:cNvPr>
          <p:cNvSpPr>
            <a:spLocks noGrp="1" noRot="1" noChangeAspect="1" noChangeArrowheads="1" noTextEdit="1"/>
          </p:cNvSpPr>
          <p:nvPr>
            <p:ph type="sldImg"/>
          </p:nvPr>
        </p:nvSpPr>
        <p:spPr>
          <a:xfrm>
            <a:off x="1144588" y="685800"/>
            <a:ext cx="4572000" cy="3429000"/>
          </a:xfrm>
          <a:ln/>
        </p:spPr>
      </p:sp>
      <p:sp>
        <p:nvSpPr>
          <p:cNvPr id="480259" name="Rectangle 3">
            <a:extLst>
              <a:ext uri="{FF2B5EF4-FFF2-40B4-BE49-F238E27FC236}">
                <a16:creationId xmlns:a16="http://schemas.microsoft.com/office/drawing/2014/main" id="{79A5018F-CBA1-553A-65DF-69853A5DF32A}"/>
              </a:ext>
            </a:extLst>
          </p:cNvPr>
          <p:cNvSpPr>
            <a:spLocks noGrp="1" noChangeArrowheads="1"/>
          </p:cNvSpPr>
          <p:nvPr>
            <p:ph type="body" idx="1"/>
          </p:nvPr>
        </p:nvSpPr>
        <p:spPr/>
        <p:txBody>
          <a:bodyPr/>
          <a:lstStyle/>
          <a:p>
            <a:r>
              <a:rPr lang="en-AU" altLang="en-US"/>
              <a:t>But there can also be conflicting systematic reviews due to different methodologies used.</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D9562-9AC8-9E03-B55F-81A3525FF32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A109628-7CE2-2147-7BB9-63B17AADA2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AEC6C4-5DD4-A068-569F-280F1C65E6B1}"/>
              </a:ext>
            </a:extLst>
          </p:cNvPr>
          <p:cNvSpPr>
            <a:spLocks noGrp="1"/>
          </p:cNvSpPr>
          <p:nvPr>
            <p:ph type="dt" sz="half" idx="10"/>
          </p:nvPr>
        </p:nvSpPr>
        <p:spPr/>
        <p:txBody>
          <a:bodyPr/>
          <a:lstStyle/>
          <a:p>
            <a:fld id="{3CB6094D-81C0-4C5F-B5CA-AF176264D503}" type="datetimeFigureOut">
              <a:rPr lang="en-GB" smtClean="0"/>
              <a:t>11/02/2026</a:t>
            </a:fld>
            <a:endParaRPr lang="en-GB"/>
          </a:p>
        </p:txBody>
      </p:sp>
      <p:sp>
        <p:nvSpPr>
          <p:cNvPr id="5" name="Footer Placeholder 4">
            <a:extLst>
              <a:ext uri="{FF2B5EF4-FFF2-40B4-BE49-F238E27FC236}">
                <a16:creationId xmlns:a16="http://schemas.microsoft.com/office/drawing/2014/main" id="{1A28248B-E880-9CC5-BFF1-AFF2A07CCE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395D2F-3DE6-0F0F-2AFD-F8F8F0A8FE43}"/>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36187520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1392C-373C-B812-D4AE-A7580CE8FC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8351F2-6C84-1EED-6AB6-BD86B930954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2885C2-D070-BC2C-C044-359B41AE1475}"/>
              </a:ext>
            </a:extLst>
          </p:cNvPr>
          <p:cNvSpPr>
            <a:spLocks noGrp="1"/>
          </p:cNvSpPr>
          <p:nvPr>
            <p:ph type="dt" sz="half" idx="10"/>
          </p:nvPr>
        </p:nvSpPr>
        <p:spPr/>
        <p:txBody>
          <a:bodyPr/>
          <a:lstStyle/>
          <a:p>
            <a:fld id="{3CB6094D-81C0-4C5F-B5CA-AF176264D503}" type="datetimeFigureOut">
              <a:rPr lang="en-GB" smtClean="0"/>
              <a:t>11/02/2026</a:t>
            </a:fld>
            <a:endParaRPr lang="en-GB"/>
          </a:p>
        </p:txBody>
      </p:sp>
      <p:sp>
        <p:nvSpPr>
          <p:cNvPr id="5" name="Footer Placeholder 4">
            <a:extLst>
              <a:ext uri="{FF2B5EF4-FFF2-40B4-BE49-F238E27FC236}">
                <a16:creationId xmlns:a16="http://schemas.microsoft.com/office/drawing/2014/main" id="{CFC083F5-3ED5-FD62-EFAD-0E2C78D75D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23E853-3EB9-BB0A-B263-2C27F0341CAE}"/>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3192991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CD0DA-AD94-43E9-EA78-C017A61FD6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90AB7E-1156-F2B0-427C-6B7C9CE556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1D0C99-5706-93D7-BA75-B58CC60D546A}"/>
              </a:ext>
            </a:extLst>
          </p:cNvPr>
          <p:cNvSpPr>
            <a:spLocks noGrp="1"/>
          </p:cNvSpPr>
          <p:nvPr>
            <p:ph type="dt" sz="half" idx="10"/>
          </p:nvPr>
        </p:nvSpPr>
        <p:spPr/>
        <p:txBody>
          <a:bodyPr/>
          <a:lstStyle/>
          <a:p>
            <a:fld id="{3CB6094D-81C0-4C5F-B5CA-AF176264D503}" type="datetimeFigureOut">
              <a:rPr lang="en-GB" smtClean="0"/>
              <a:t>11/02/2026</a:t>
            </a:fld>
            <a:endParaRPr lang="en-GB"/>
          </a:p>
        </p:txBody>
      </p:sp>
      <p:sp>
        <p:nvSpPr>
          <p:cNvPr id="5" name="Footer Placeholder 4">
            <a:extLst>
              <a:ext uri="{FF2B5EF4-FFF2-40B4-BE49-F238E27FC236}">
                <a16:creationId xmlns:a16="http://schemas.microsoft.com/office/drawing/2014/main" id="{4C636470-BA0B-CB4D-2C7B-F695434980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A7CD1D-6F0D-EA0E-CFE7-9608CF1F981A}"/>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741605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4A240-4D1F-61F9-BD62-AC75594C27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BAEB2C-6865-442E-72B2-F903953F7B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AB50C32-2965-A575-0604-50AABEEB7F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D71D33-E234-BAB9-9B2D-9EF0173A927B}"/>
              </a:ext>
            </a:extLst>
          </p:cNvPr>
          <p:cNvSpPr>
            <a:spLocks noGrp="1"/>
          </p:cNvSpPr>
          <p:nvPr>
            <p:ph type="dt" sz="half" idx="10"/>
          </p:nvPr>
        </p:nvSpPr>
        <p:spPr/>
        <p:txBody>
          <a:bodyPr/>
          <a:lstStyle/>
          <a:p>
            <a:fld id="{3CB6094D-81C0-4C5F-B5CA-AF176264D503}" type="datetimeFigureOut">
              <a:rPr lang="en-GB" smtClean="0"/>
              <a:t>11/02/2026</a:t>
            </a:fld>
            <a:endParaRPr lang="en-GB"/>
          </a:p>
        </p:txBody>
      </p:sp>
      <p:sp>
        <p:nvSpPr>
          <p:cNvPr id="6" name="Footer Placeholder 5">
            <a:extLst>
              <a:ext uri="{FF2B5EF4-FFF2-40B4-BE49-F238E27FC236}">
                <a16:creationId xmlns:a16="http://schemas.microsoft.com/office/drawing/2014/main" id="{AD18EDE4-30D5-0BA7-D35F-B022CA205B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699174-F77E-947C-5429-9DFBD2EAE253}"/>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3010387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2DB1E-8FCE-CE3E-A193-B332C279CD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67AB43-705E-F0F9-3AE3-38862D9454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F5A31F-8C9C-E7DF-3290-DE6011C291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27DF79-F955-D2ED-B29F-C32622A08C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7BB5C7-6C2E-BCD9-2BB7-DB892947651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2D4DE99-A941-8092-3813-5AD626D1FB0F}"/>
              </a:ext>
            </a:extLst>
          </p:cNvPr>
          <p:cNvSpPr>
            <a:spLocks noGrp="1"/>
          </p:cNvSpPr>
          <p:nvPr>
            <p:ph type="dt" sz="half" idx="10"/>
          </p:nvPr>
        </p:nvSpPr>
        <p:spPr/>
        <p:txBody>
          <a:bodyPr/>
          <a:lstStyle/>
          <a:p>
            <a:fld id="{3CB6094D-81C0-4C5F-B5CA-AF176264D503}" type="datetimeFigureOut">
              <a:rPr lang="en-GB" smtClean="0"/>
              <a:t>11/02/2026</a:t>
            </a:fld>
            <a:endParaRPr lang="en-GB"/>
          </a:p>
        </p:txBody>
      </p:sp>
      <p:sp>
        <p:nvSpPr>
          <p:cNvPr id="8" name="Footer Placeholder 7">
            <a:extLst>
              <a:ext uri="{FF2B5EF4-FFF2-40B4-BE49-F238E27FC236}">
                <a16:creationId xmlns:a16="http://schemas.microsoft.com/office/drawing/2014/main" id="{E68884F6-2EFD-F688-1B6A-585988E6E4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0B5893-B258-D9D7-9AFB-3EC0ED0AF2C0}"/>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976671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A4EE3-377E-5C5B-BB52-DE3F9E1AAE5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761B74-BFEF-ED0E-42FA-729B7F74CAA3}"/>
              </a:ext>
            </a:extLst>
          </p:cNvPr>
          <p:cNvSpPr>
            <a:spLocks noGrp="1"/>
          </p:cNvSpPr>
          <p:nvPr>
            <p:ph type="dt" sz="half" idx="10"/>
          </p:nvPr>
        </p:nvSpPr>
        <p:spPr/>
        <p:txBody>
          <a:bodyPr/>
          <a:lstStyle/>
          <a:p>
            <a:fld id="{3CB6094D-81C0-4C5F-B5CA-AF176264D503}" type="datetimeFigureOut">
              <a:rPr lang="en-GB" smtClean="0"/>
              <a:t>11/02/2026</a:t>
            </a:fld>
            <a:endParaRPr lang="en-GB"/>
          </a:p>
        </p:txBody>
      </p:sp>
      <p:sp>
        <p:nvSpPr>
          <p:cNvPr id="4" name="Footer Placeholder 3">
            <a:extLst>
              <a:ext uri="{FF2B5EF4-FFF2-40B4-BE49-F238E27FC236}">
                <a16:creationId xmlns:a16="http://schemas.microsoft.com/office/drawing/2014/main" id="{9F4EE020-4513-83D4-B77A-163A0C9C54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B4BDCF-D0E3-8F0C-442A-347DC73277AF}"/>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810175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47E455-6B28-74EC-0257-682388A27152}"/>
              </a:ext>
            </a:extLst>
          </p:cNvPr>
          <p:cNvSpPr>
            <a:spLocks noGrp="1"/>
          </p:cNvSpPr>
          <p:nvPr>
            <p:ph type="dt" sz="half" idx="10"/>
          </p:nvPr>
        </p:nvSpPr>
        <p:spPr/>
        <p:txBody>
          <a:bodyPr/>
          <a:lstStyle/>
          <a:p>
            <a:fld id="{3CB6094D-81C0-4C5F-B5CA-AF176264D503}" type="datetimeFigureOut">
              <a:rPr lang="en-GB" smtClean="0"/>
              <a:t>11/02/2026</a:t>
            </a:fld>
            <a:endParaRPr lang="en-GB"/>
          </a:p>
        </p:txBody>
      </p:sp>
      <p:sp>
        <p:nvSpPr>
          <p:cNvPr id="3" name="Footer Placeholder 2">
            <a:extLst>
              <a:ext uri="{FF2B5EF4-FFF2-40B4-BE49-F238E27FC236}">
                <a16:creationId xmlns:a16="http://schemas.microsoft.com/office/drawing/2014/main" id="{A1ECB072-20A1-F4EE-E151-B4EADAC0AA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0160B8B-1F85-A441-C5B1-FE9FB1BBF85B}"/>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3979318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6E77C-760C-5714-A411-02ACAC8D00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ADA84EF-4A90-946D-BD49-20571A6C9B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4656493-7B91-6E87-1EB6-807C7F12F9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F9EF43-6FB0-F3C2-8B08-0137E15C5034}"/>
              </a:ext>
            </a:extLst>
          </p:cNvPr>
          <p:cNvSpPr>
            <a:spLocks noGrp="1"/>
          </p:cNvSpPr>
          <p:nvPr>
            <p:ph type="dt" sz="half" idx="10"/>
          </p:nvPr>
        </p:nvSpPr>
        <p:spPr/>
        <p:txBody>
          <a:bodyPr/>
          <a:lstStyle/>
          <a:p>
            <a:fld id="{3CB6094D-81C0-4C5F-B5CA-AF176264D503}" type="datetimeFigureOut">
              <a:rPr lang="en-GB" smtClean="0"/>
              <a:t>11/02/2026</a:t>
            </a:fld>
            <a:endParaRPr lang="en-GB"/>
          </a:p>
        </p:txBody>
      </p:sp>
      <p:sp>
        <p:nvSpPr>
          <p:cNvPr id="6" name="Footer Placeholder 5">
            <a:extLst>
              <a:ext uri="{FF2B5EF4-FFF2-40B4-BE49-F238E27FC236}">
                <a16:creationId xmlns:a16="http://schemas.microsoft.com/office/drawing/2014/main" id="{0DC00395-9720-9D9B-4031-92CBACE6A6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34CFF2-7717-9F3E-7F43-02BD5FC07C7B}"/>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3367001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23482-639D-8AB6-6880-D2758373D4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87EB45-599F-4F79-9C56-C1F7CD98E1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9708BA-3280-862F-8967-C9EE5DA530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DB4E9D-1328-39BE-4358-DA93C6F622A5}"/>
              </a:ext>
            </a:extLst>
          </p:cNvPr>
          <p:cNvSpPr>
            <a:spLocks noGrp="1"/>
          </p:cNvSpPr>
          <p:nvPr>
            <p:ph type="dt" sz="half" idx="10"/>
          </p:nvPr>
        </p:nvSpPr>
        <p:spPr/>
        <p:txBody>
          <a:bodyPr/>
          <a:lstStyle/>
          <a:p>
            <a:fld id="{3CB6094D-81C0-4C5F-B5CA-AF176264D503}" type="datetimeFigureOut">
              <a:rPr lang="en-GB" smtClean="0"/>
              <a:t>11/02/2026</a:t>
            </a:fld>
            <a:endParaRPr lang="en-GB"/>
          </a:p>
        </p:txBody>
      </p:sp>
      <p:sp>
        <p:nvSpPr>
          <p:cNvPr id="6" name="Footer Placeholder 5">
            <a:extLst>
              <a:ext uri="{FF2B5EF4-FFF2-40B4-BE49-F238E27FC236}">
                <a16:creationId xmlns:a16="http://schemas.microsoft.com/office/drawing/2014/main" id="{07E1FA26-AFA8-630A-BDE1-E7E5084F01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37C4C7-F53D-CA75-2659-8718FE171474}"/>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900882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83F10-122C-874C-69FE-038A3551CB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2EC71C-DCD9-C823-650E-0A3A0BB971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5D8A90-8D17-F9F8-402A-40499F2A0D3B}"/>
              </a:ext>
            </a:extLst>
          </p:cNvPr>
          <p:cNvSpPr>
            <a:spLocks noGrp="1"/>
          </p:cNvSpPr>
          <p:nvPr>
            <p:ph type="dt" sz="half" idx="10"/>
          </p:nvPr>
        </p:nvSpPr>
        <p:spPr/>
        <p:txBody>
          <a:bodyPr/>
          <a:lstStyle/>
          <a:p>
            <a:fld id="{3CB6094D-81C0-4C5F-B5CA-AF176264D503}" type="datetimeFigureOut">
              <a:rPr lang="en-GB" smtClean="0"/>
              <a:t>11/02/2026</a:t>
            </a:fld>
            <a:endParaRPr lang="en-GB"/>
          </a:p>
        </p:txBody>
      </p:sp>
      <p:sp>
        <p:nvSpPr>
          <p:cNvPr id="5" name="Footer Placeholder 4">
            <a:extLst>
              <a:ext uri="{FF2B5EF4-FFF2-40B4-BE49-F238E27FC236}">
                <a16:creationId xmlns:a16="http://schemas.microsoft.com/office/drawing/2014/main" id="{D9EDC862-3FBD-DC90-68ED-32CB4D4135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28EE24-9A61-603C-CF89-A8415EA617BA}"/>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3052823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6BFC43-7549-6E57-0472-56903A24517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F2FCD7-3EF2-424B-DCAA-7D009323F0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2F7391-0E4F-BBCA-2F25-BBCA398146FF}"/>
              </a:ext>
            </a:extLst>
          </p:cNvPr>
          <p:cNvSpPr>
            <a:spLocks noGrp="1"/>
          </p:cNvSpPr>
          <p:nvPr>
            <p:ph type="dt" sz="half" idx="10"/>
          </p:nvPr>
        </p:nvSpPr>
        <p:spPr/>
        <p:txBody>
          <a:bodyPr/>
          <a:lstStyle/>
          <a:p>
            <a:fld id="{3CB6094D-81C0-4C5F-B5CA-AF176264D503}" type="datetimeFigureOut">
              <a:rPr lang="en-GB" smtClean="0"/>
              <a:t>11/02/2026</a:t>
            </a:fld>
            <a:endParaRPr lang="en-GB"/>
          </a:p>
        </p:txBody>
      </p:sp>
      <p:sp>
        <p:nvSpPr>
          <p:cNvPr id="5" name="Footer Placeholder 4">
            <a:extLst>
              <a:ext uri="{FF2B5EF4-FFF2-40B4-BE49-F238E27FC236}">
                <a16:creationId xmlns:a16="http://schemas.microsoft.com/office/drawing/2014/main" id="{79B438A4-4CD7-6015-B6C0-4906D7B657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7DFC35-B57A-12C8-D0A7-0561F132E6E5}"/>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13315032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47C22-5335-AE00-B81A-C712B9DA9BFE}"/>
              </a:ext>
            </a:extLst>
          </p:cNvPr>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886196-EEB9-661C-7D67-33135F6B5E04}"/>
              </a:ext>
            </a:extLst>
          </p:cNvPr>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26469E-07BF-83EA-2481-8542D1344D13}"/>
              </a:ext>
            </a:extLst>
          </p:cNvPr>
          <p:cNvSpPr>
            <a:spLocks noGrp="1"/>
          </p:cNvSpPr>
          <p:nvPr>
            <p:ph sz="half" idx="2"/>
          </p:nvPr>
        </p:nvSpPr>
        <p:spPr>
          <a:xfrm>
            <a:off x="6197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8611296-20FC-ADBD-FE19-1C03541017C7}"/>
              </a:ext>
            </a:extLst>
          </p:cNvPr>
          <p:cNvSpPr>
            <a:spLocks noGrp="1"/>
          </p:cNvSpPr>
          <p:nvPr>
            <p:ph type="dt" sz="half" idx="10"/>
          </p:nvPr>
        </p:nvSpPr>
        <p:spPr>
          <a:xfrm>
            <a:off x="609600" y="6248400"/>
            <a:ext cx="2844800" cy="457200"/>
          </a:xfrm>
        </p:spPr>
        <p:txBody>
          <a:bodyPr/>
          <a:lstStyle>
            <a:lvl1pPr>
              <a:defRPr/>
            </a:lvl1pPr>
          </a:lstStyle>
          <a:p>
            <a:endParaRPr lang="en-AU" altLang="en-US"/>
          </a:p>
        </p:txBody>
      </p:sp>
      <p:sp>
        <p:nvSpPr>
          <p:cNvPr id="6" name="Footer Placeholder 5">
            <a:extLst>
              <a:ext uri="{FF2B5EF4-FFF2-40B4-BE49-F238E27FC236}">
                <a16:creationId xmlns:a16="http://schemas.microsoft.com/office/drawing/2014/main" id="{F0699C4A-0C62-9EC4-66C3-602683384A2B}"/>
              </a:ext>
            </a:extLst>
          </p:cNvPr>
          <p:cNvSpPr>
            <a:spLocks noGrp="1"/>
          </p:cNvSpPr>
          <p:nvPr>
            <p:ph type="ftr" sz="quarter" idx="11"/>
          </p:nvPr>
        </p:nvSpPr>
        <p:spPr>
          <a:xfrm>
            <a:off x="4165600" y="6248400"/>
            <a:ext cx="3860800" cy="457200"/>
          </a:xfrm>
        </p:spPr>
        <p:txBody>
          <a:bodyPr/>
          <a:lstStyle>
            <a:lvl1pPr>
              <a:defRPr/>
            </a:lvl1pPr>
          </a:lstStyle>
          <a:p>
            <a:endParaRPr lang="en-AU" altLang="en-US"/>
          </a:p>
        </p:txBody>
      </p:sp>
      <p:sp>
        <p:nvSpPr>
          <p:cNvPr id="7" name="Slide Number Placeholder 6">
            <a:extLst>
              <a:ext uri="{FF2B5EF4-FFF2-40B4-BE49-F238E27FC236}">
                <a16:creationId xmlns:a16="http://schemas.microsoft.com/office/drawing/2014/main" id="{E07A39E2-ACD1-DE88-395A-22CCD69B41B3}"/>
              </a:ext>
            </a:extLst>
          </p:cNvPr>
          <p:cNvSpPr>
            <a:spLocks noGrp="1"/>
          </p:cNvSpPr>
          <p:nvPr>
            <p:ph type="sldNum" sz="quarter" idx="12"/>
          </p:nvPr>
        </p:nvSpPr>
        <p:spPr>
          <a:xfrm>
            <a:off x="8737600" y="6248400"/>
            <a:ext cx="2844800" cy="457200"/>
          </a:xfrm>
        </p:spPr>
        <p:txBody>
          <a:bodyPr/>
          <a:lstStyle>
            <a:lvl1pPr>
              <a:defRPr/>
            </a:lvl1pPr>
          </a:lstStyle>
          <a:p>
            <a:fld id="{366FBD43-3171-4B42-A80F-D526E702CB15}" type="slidenum">
              <a:rPr lang="en-AU" altLang="en-US"/>
              <a:pPr/>
              <a:t>‹#›</a:t>
            </a:fld>
            <a:endParaRPr lang="en-AU" altLang="en-US"/>
          </a:p>
        </p:txBody>
      </p:sp>
    </p:spTree>
    <p:extLst>
      <p:ext uri="{BB962C8B-B14F-4D97-AF65-F5344CB8AC3E}">
        <p14:creationId xmlns:p14="http://schemas.microsoft.com/office/powerpoint/2010/main" val="3986505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54E7FF-1154-8067-48C7-E4B4EE1824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14FB89-D602-2B71-C4CE-DDEC994023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45BB6-42B6-BA73-3388-694A62A09E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B6094D-81C0-4C5F-B5CA-AF176264D503}" type="datetimeFigureOut">
              <a:rPr lang="en-GB" smtClean="0"/>
              <a:t>11/02/2026</a:t>
            </a:fld>
            <a:endParaRPr lang="en-GB"/>
          </a:p>
        </p:txBody>
      </p:sp>
      <p:sp>
        <p:nvSpPr>
          <p:cNvPr id="5" name="Footer Placeholder 4">
            <a:extLst>
              <a:ext uri="{FF2B5EF4-FFF2-40B4-BE49-F238E27FC236}">
                <a16:creationId xmlns:a16="http://schemas.microsoft.com/office/drawing/2014/main" id="{3DD1D44D-D272-5BD3-2E41-87C36992BE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32856DB-8378-7900-D516-A8A9398909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733419-E232-4839-99D8-6C21FD44CAD8}" type="slidenum">
              <a:rPr lang="en-GB" smtClean="0"/>
              <a:t>‹#›</a:t>
            </a:fld>
            <a:endParaRPr lang="en-GB"/>
          </a:p>
        </p:txBody>
      </p:sp>
    </p:spTree>
    <p:extLst>
      <p:ext uri="{BB962C8B-B14F-4D97-AF65-F5344CB8AC3E}">
        <p14:creationId xmlns:p14="http://schemas.microsoft.com/office/powerpoint/2010/main" val="22442504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ncbi.nlm.nih.gov/books/NBK481583/"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ebookcentral.proquest.com/lib/trinity/detail.action?docID=552267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58EDD9-0685-44E6-9B72-108BB10E1A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93DFE-CDE9-63BC-9DB7-3376E11E2670}"/>
              </a:ext>
            </a:extLst>
          </p:cNvPr>
          <p:cNvSpPr>
            <a:spLocks noGrp="1"/>
          </p:cNvSpPr>
          <p:nvPr>
            <p:ph type="ctrTitle"/>
          </p:nvPr>
        </p:nvSpPr>
        <p:spPr>
          <a:xfrm>
            <a:off x="633446" y="640081"/>
            <a:ext cx="6562262" cy="3849244"/>
          </a:xfrm>
          <a:noFill/>
        </p:spPr>
        <p:txBody>
          <a:bodyPr>
            <a:normAutofit/>
          </a:bodyPr>
          <a:lstStyle/>
          <a:p>
            <a:pPr algn="r"/>
            <a:r>
              <a:rPr lang="en-GB"/>
              <a:t>DBA CRITICAL LITERATURE REVIEW FOR DOCTORAL RESEARCH</a:t>
            </a:r>
          </a:p>
        </p:txBody>
      </p:sp>
      <p:sp>
        <p:nvSpPr>
          <p:cNvPr id="3" name="Subtitle 2">
            <a:extLst>
              <a:ext uri="{FF2B5EF4-FFF2-40B4-BE49-F238E27FC236}">
                <a16:creationId xmlns:a16="http://schemas.microsoft.com/office/drawing/2014/main" id="{A200E8FB-BCDD-CD3C-93AF-F5F1FD387A4E}"/>
              </a:ext>
            </a:extLst>
          </p:cNvPr>
          <p:cNvSpPr>
            <a:spLocks noGrp="1"/>
          </p:cNvSpPr>
          <p:nvPr>
            <p:ph type="subTitle" idx="1"/>
          </p:nvPr>
        </p:nvSpPr>
        <p:spPr>
          <a:xfrm>
            <a:off x="633446" y="4627755"/>
            <a:ext cx="6562262" cy="1590165"/>
          </a:xfrm>
          <a:noFill/>
        </p:spPr>
        <p:txBody>
          <a:bodyPr>
            <a:normAutofit/>
          </a:bodyPr>
          <a:lstStyle/>
          <a:p>
            <a:pPr algn="r"/>
            <a:r>
              <a:rPr lang="en-GB" dirty="0"/>
              <a:t>Amare Desta (Prof)</a:t>
            </a:r>
          </a:p>
        </p:txBody>
      </p:sp>
      <p:pic>
        <p:nvPicPr>
          <p:cNvPr id="5" name="Picture 4" descr="Diagram&#10;&#10;Description automatically generated">
            <a:extLst>
              <a:ext uri="{FF2B5EF4-FFF2-40B4-BE49-F238E27FC236}">
                <a16:creationId xmlns:a16="http://schemas.microsoft.com/office/drawing/2014/main" id="{50C6C468-F873-056E-7AE7-70E2A1D806BC}"/>
              </a:ext>
            </a:extLst>
          </p:cNvPr>
          <p:cNvPicPr>
            <a:picLocks noChangeAspect="1"/>
          </p:cNvPicPr>
          <p:nvPr/>
        </p:nvPicPr>
        <p:blipFill rotWithShape="1">
          <a:blip r:embed="rId2"/>
          <a:srcRect t="3383" r="-1" b="6749"/>
          <a:stretch/>
        </p:blipFill>
        <p:spPr>
          <a:xfrm>
            <a:off x="7552944" y="10"/>
            <a:ext cx="4636008" cy="6857990"/>
          </a:xfrm>
          <a:prstGeom prst="rect">
            <a:avLst/>
          </a:prstGeom>
        </p:spPr>
      </p:pic>
    </p:spTree>
    <p:extLst>
      <p:ext uri="{BB962C8B-B14F-4D97-AF65-F5344CB8AC3E}">
        <p14:creationId xmlns:p14="http://schemas.microsoft.com/office/powerpoint/2010/main" val="62365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994666" y="72729"/>
            <a:ext cx="5194285" cy="820405"/>
          </a:xfrm>
        </p:spPr>
        <p:txBody>
          <a:bodyPr>
            <a:normAutofit/>
          </a:bodyPr>
          <a:lstStyle/>
          <a:p>
            <a:r>
              <a:rPr lang="en-GB" sz="4000" dirty="0"/>
              <a:t>Please note</a:t>
            </a:r>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133" r="23147" b="-1"/>
          <a:stretch/>
        </p:blipFill>
        <p:spPr>
          <a:xfrm>
            <a:off x="1" y="10"/>
            <a:ext cx="6936390" cy="6857990"/>
          </a:xfrm>
          <a:prstGeom prst="rect">
            <a:avLst/>
          </a:prstGeom>
        </p:spPr>
      </p:pic>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994666" y="1143000"/>
            <a:ext cx="5194285" cy="5033963"/>
          </a:xfrm>
        </p:spPr>
        <p:txBody>
          <a:bodyPr>
            <a:normAutofit/>
          </a:bodyPr>
          <a:lstStyle/>
          <a:p>
            <a:r>
              <a:rPr lang="en-GB" sz="1400" dirty="0"/>
              <a:t>This presentation  will introduce you to some aspects of research methods – but it is NOT intended to replace key reading, </a:t>
            </a:r>
            <a:r>
              <a:rPr lang="en-GB" sz="1400" b="1" dirty="0"/>
              <a:t>such as </a:t>
            </a:r>
            <a:r>
              <a:rPr lang="en-GB" sz="1400" dirty="0"/>
              <a:t>Bryman, Crotty, Creswell, Maxwell, Denscombe, Denzin, Guba and Lincoln, Easterby-Smith et al, Collis and Hussey and Cohen.  </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endParaRPr lang="en-GB" sz="1400" dirty="0"/>
          </a:p>
        </p:txBody>
      </p:sp>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39E17-A770-8146-2257-5F1D77C23045}"/>
              </a:ext>
            </a:extLst>
          </p:cNvPr>
          <p:cNvSpPr>
            <a:spLocks noGrp="1"/>
          </p:cNvSpPr>
          <p:nvPr>
            <p:ph type="title"/>
          </p:nvPr>
        </p:nvSpPr>
        <p:spPr/>
        <p:txBody>
          <a:bodyPr/>
          <a:lstStyle/>
          <a:p>
            <a:r>
              <a:rPr lang="en-GB" dirty="0"/>
              <a:t>I like this …</a:t>
            </a:r>
          </a:p>
        </p:txBody>
      </p:sp>
      <p:sp>
        <p:nvSpPr>
          <p:cNvPr id="3" name="Content Placeholder 2">
            <a:extLst>
              <a:ext uri="{FF2B5EF4-FFF2-40B4-BE49-F238E27FC236}">
                <a16:creationId xmlns:a16="http://schemas.microsoft.com/office/drawing/2014/main" id="{CF888681-06BD-7F7A-FF4F-07C668E48F3B}"/>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Literature reviews play a critical role in scholarship because </a:t>
            </a:r>
            <a:r>
              <a:rPr lang="en-GB" dirty="0">
                <a:solidFill>
                  <a:srgbClr val="000000"/>
                </a:solidFill>
                <a:latin typeface="Times New Roman" panose="02020603050405020304" pitchFamily="18" charset="0"/>
              </a:rPr>
              <a:t>research </a:t>
            </a:r>
            <a:r>
              <a:rPr lang="en-GB" b="0" i="0" dirty="0">
                <a:solidFill>
                  <a:srgbClr val="000000"/>
                </a:solidFill>
                <a:effectLst/>
                <a:latin typeface="Times New Roman" panose="02020603050405020304" pitchFamily="18" charset="0"/>
              </a:rPr>
              <a:t>remains, first and foremost, a cumulative endeavour (</a:t>
            </a:r>
            <a:r>
              <a:rPr lang="en-GB" b="0" i="0" dirty="0" err="1">
                <a:solidFill>
                  <a:srgbClr val="2F4A8B"/>
                </a:solidFill>
                <a:effectLst/>
                <a:latin typeface="Times New Roman" panose="02020603050405020304" pitchFamily="18" charset="0"/>
                <a:hlinkClick r:id="rId2"/>
              </a:rPr>
              <a:t>vom</a:t>
            </a:r>
            <a:r>
              <a:rPr lang="en-GB" b="0" i="0" dirty="0">
                <a:solidFill>
                  <a:srgbClr val="2F4A8B"/>
                </a:solidFill>
                <a:effectLst/>
                <a:latin typeface="Times New Roman" panose="02020603050405020304" pitchFamily="18" charset="0"/>
                <a:hlinkClick r:id="rId2"/>
              </a:rPr>
              <a:t> Brocke et al., 2009</a:t>
            </a:r>
            <a:r>
              <a:rPr lang="en-GB" b="0" i="0" dirty="0">
                <a:solidFill>
                  <a:srgbClr val="000000"/>
                </a:solidFill>
                <a:effectLst/>
                <a:latin typeface="Times New Roman" panose="02020603050405020304" pitchFamily="18" charset="0"/>
              </a:rPr>
              <a:t>). </a:t>
            </a:r>
            <a:endParaRPr lang="en-GB" dirty="0"/>
          </a:p>
        </p:txBody>
      </p:sp>
    </p:spTree>
    <p:extLst>
      <p:ext uri="{BB962C8B-B14F-4D97-AF65-F5344CB8AC3E}">
        <p14:creationId xmlns:p14="http://schemas.microsoft.com/office/powerpoint/2010/main" val="2190056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E5FE58-6A0F-3B26-E778-EEB33BAA7D3A}"/>
              </a:ext>
            </a:extLst>
          </p:cNvPr>
          <p:cNvSpPr>
            <a:spLocks noGrp="1"/>
          </p:cNvSpPr>
          <p:nvPr>
            <p:ph type="title"/>
          </p:nvPr>
        </p:nvSpPr>
        <p:spPr>
          <a:xfrm>
            <a:off x="635000" y="640823"/>
            <a:ext cx="3418659" cy="5583148"/>
          </a:xfrm>
        </p:spPr>
        <p:txBody>
          <a:bodyPr anchor="ctr">
            <a:normAutofit/>
          </a:bodyPr>
          <a:lstStyle/>
          <a:p>
            <a:r>
              <a:rPr lang="en-GB" sz="5400" b="0" i="0" dirty="0">
                <a:effectLst/>
                <a:latin typeface="Open Sans" panose="020B0606030504020204" pitchFamily="34" charset="0"/>
              </a:rPr>
              <a:t>Literature review is an essential feature of academic research</a:t>
            </a:r>
            <a:endParaRPr lang="en-GB" sz="54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035F33E-8C53-4015-9AC1-56270D1D097C}"/>
              </a:ext>
            </a:extLst>
          </p:cNvPr>
          <p:cNvGraphicFramePr>
            <a:graphicFrameLocks noGrp="1"/>
          </p:cNvGraphicFramePr>
          <p:nvPr>
            <p:ph idx="1"/>
            <p:extLst>
              <p:ext uri="{D42A27DB-BD31-4B8C-83A1-F6EECF244321}">
                <p14:modId xmlns:p14="http://schemas.microsoft.com/office/powerpoint/2010/main" val="327620072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1865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551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A55AE668-F35D-77D0-EBFF-8AF669C8E0F8}"/>
              </a:ext>
            </a:extLst>
          </p:cNvPr>
          <p:cNvPicPr>
            <a:picLocks noGrp="1" noChangeAspect="1"/>
          </p:cNvPicPr>
          <p:nvPr>
            <p:ph idx="1"/>
          </p:nvPr>
        </p:nvPicPr>
        <p:blipFill rotWithShape="1">
          <a:blip r:embed="rId2"/>
          <a:srcRect t="18645" b="12954"/>
          <a:stretch/>
        </p:blipFill>
        <p:spPr>
          <a:xfrm>
            <a:off x="643467" y="939500"/>
            <a:ext cx="10905066" cy="4978998"/>
          </a:xfrm>
          <a:prstGeom prst="rect">
            <a:avLst/>
          </a:prstGeom>
        </p:spPr>
      </p:pic>
    </p:spTree>
    <p:extLst>
      <p:ext uri="{BB962C8B-B14F-4D97-AF65-F5344CB8AC3E}">
        <p14:creationId xmlns:p14="http://schemas.microsoft.com/office/powerpoint/2010/main" val="3758803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E0B6E2-7CE8-4D86-87FC-4B58A7D8E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a:extLst>
              <a:ext uri="{FF2B5EF4-FFF2-40B4-BE49-F238E27FC236}">
                <a16:creationId xmlns:a16="http://schemas.microsoft.com/office/drawing/2014/main" id="{806A431D-01DE-A935-0C90-A910CBD99C61}"/>
              </a:ext>
            </a:extLst>
          </p:cNvPr>
          <p:cNvPicPr>
            <a:picLocks noGrp="1" noChangeAspect="1"/>
          </p:cNvPicPr>
          <p:nvPr>
            <p:ph idx="1"/>
          </p:nvPr>
        </p:nvPicPr>
        <p:blipFill rotWithShape="1">
          <a:blip r:embed="rId2"/>
          <a:srcRect t="3843" r="1" b="16485"/>
          <a:stretch/>
        </p:blipFill>
        <p:spPr>
          <a:xfrm>
            <a:off x="577637" y="424330"/>
            <a:ext cx="11036726" cy="5869478"/>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Tree>
    <p:extLst>
      <p:ext uri="{BB962C8B-B14F-4D97-AF65-F5344CB8AC3E}">
        <p14:creationId xmlns:p14="http://schemas.microsoft.com/office/powerpoint/2010/main" val="1634055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6851" y="637762"/>
            <a:ext cx="2898276" cy="5576770"/>
          </a:xfrm>
        </p:spPr>
        <p:txBody>
          <a:bodyPr anchor="t">
            <a:normAutofit/>
          </a:bodyPr>
          <a:lstStyle/>
          <a:p>
            <a:r>
              <a:rPr lang="en-GB">
                <a:solidFill>
                  <a:schemeClr val="bg1"/>
                </a:solidFill>
              </a:rPr>
              <a:t>What is a literature review?</a:t>
            </a:r>
          </a:p>
        </p:txBody>
      </p:sp>
      <p:sp>
        <p:nvSpPr>
          <p:cNvPr id="15"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21865" y="1015408"/>
            <a:ext cx="7370135" cy="5842592"/>
          </a:xfrm>
        </p:spPr>
        <p:txBody>
          <a:bodyPr>
            <a:normAutofit/>
          </a:bodyPr>
          <a:lstStyle/>
          <a:p>
            <a:r>
              <a:rPr lang="en-GB" sz="2400" dirty="0"/>
              <a:t>Fink (2005) “systematic, explicit and reproducible method for identifying, evaluating and synthesising the existing body or completed work produced by researchers, scholars and practitioners”</a:t>
            </a:r>
          </a:p>
          <a:p>
            <a:endParaRPr lang="en-GB" sz="2400" dirty="0"/>
          </a:p>
          <a:p>
            <a:r>
              <a:rPr lang="en-GB" sz="2400" dirty="0"/>
              <a:t>Hart (1998) “the selection of available documents…on the topic…written from a particular standpoint to </a:t>
            </a:r>
            <a:r>
              <a:rPr lang="en-GB" sz="2400" dirty="0" err="1"/>
              <a:t>fulfill</a:t>
            </a:r>
            <a:r>
              <a:rPr lang="en-GB" sz="2400" dirty="0"/>
              <a:t> certain aims or express certain views on the topic and how it is to be investigated, and the effective evaluation of these documents in the relation to the research being proposed”</a:t>
            </a:r>
          </a:p>
        </p:txBody>
      </p:sp>
    </p:spTree>
    <p:custDataLst>
      <p:tags r:id="rId1"/>
    </p:custDataLst>
    <p:extLst>
      <p:ext uri="{BB962C8B-B14F-4D97-AF65-F5344CB8AC3E}">
        <p14:creationId xmlns:p14="http://schemas.microsoft.com/office/powerpoint/2010/main" val="3553892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4"/>
          <p:cNvSpPr>
            <a:spLocks noGrp="1"/>
          </p:cNvSpPr>
          <p:nvPr>
            <p:ph type="title"/>
          </p:nvPr>
        </p:nvSpPr>
        <p:spPr>
          <a:xfrm>
            <a:off x="0" y="18255"/>
            <a:ext cx="12192000" cy="1325563"/>
          </a:xfrm>
        </p:spPr>
        <p:txBody>
          <a:bodyPr/>
          <a:lstStyle/>
          <a:p>
            <a:r>
              <a:rPr lang="en-US" dirty="0" err="1"/>
              <a:t>Analyse</a:t>
            </a:r>
            <a:r>
              <a:rPr lang="en-US" dirty="0"/>
              <a:t> your question</a:t>
            </a:r>
          </a:p>
        </p:txBody>
      </p:sp>
      <p:sp>
        <p:nvSpPr>
          <p:cNvPr id="21507" name="Rectangle 5"/>
          <p:cNvSpPr>
            <a:spLocks noGrp="1"/>
          </p:cNvSpPr>
          <p:nvPr>
            <p:ph idx="1"/>
          </p:nvPr>
        </p:nvSpPr>
        <p:spPr/>
        <p:txBody>
          <a:bodyPr/>
          <a:lstStyle/>
          <a:p>
            <a:pPr marL="609600" indent="-609600"/>
            <a:r>
              <a:rPr lang="en-US" sz="2400" dirty="0"/>
              <a:t>Be clear what it is you are researching</a:t>
            </a:r>
          </a:p>
          <a:p>
            <a:pPr marL="1009650" lvl="1" indent="-609600"/>
            <a:r>
              <a:rPr lang="en-US" dirty="0"/>
              <a:t>What different concepts are involved?</a:t>
            </a:r>
          </a:p>
          <a:p>
            <a:pPr marL="1009650" lvl="1" indent="-609600"/>
            <a:r>
              <a:rPr lang="en-US" dirty="0"/>
              <a:t>What terms may describe these concepts?</a:t>
            </a:r>
          </a:p>
          <a:p>
            <a:pPr marL="1009650" lvl="1" indent="-609600"/>
            <a:r>
              <a:rPr lang="en-US" dirty="0"/>
              <a:t>List your terms (keywords) by concept</a:t>
            </a:r>
          </a:p>
          <a:p>
            <a:pPr marL="609600" indent="-609600">
              <a:buNone/>
            </a:pPr>
            <a:endParaRPr lang="en-US" dirty="0"/>
          </a:p>
        </p:txBody>
      </p:sp>
      <p:sp>
        <p:nvSpPr>
          <p:cNvPr id="4" name="Rectangle 3"/>
          <p:cNvSpPr/>
          <p:nvPr/>
        </p:nvSpPr>
        <p:spPr>
          <a:xfrm>
            <a:off x="8760296" y="0"/>
            <a:ext cx="1296144" cy="13407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524000" y="5805264"/>
            <a:ext cx="9144000" cy="10527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ustDataLst>
      <p:tags r:id="rId1"/>
    </p:custDataLst>
    <p:extLst>
      <p:ext uri="{BB962C8B-B14F-4D97-AF65-F5344CB8AC3E}">
        <p14:creationId xmlns:p14="http://schemas.microsoft.com/office/powerpoint/2010/main" val="3719211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4"/>
          <p:cNvSpPr>
            <a:spLocks noGrp="1"/>
          </p:cNvSpPr>
          <p:nvPr>
            <p:ph type="title"/>
          </p:nvPr>
        </p:nvSpPr>
        <p:spPr>
          <a:xfrm>
            <a:off x="0" y="15205"/>
            <a:ext cx="12192000" cy="936409"/>
          </a:xfrm>
        </p:spPr>
        <p:txBody>
          <a:bodyPr/>
          <a:lstStyle/>
          <a:p>
            <a:pPr algn="l"/>
            <a:r>
              <a:rPr lang="en-US" dirty="0"/>
              <a:t>Identify your literature</a:t>
            </a:r>
          </a:p>
        </p:txBody>
      </p:sp>
      <p:sp>
        <p:nvSpPr>
          <p:cNvPr id="22531" name="Rectangle 5"/>
          <p:cNvSpPr>
            <a:spLocks noGrp="1"/>
          </p:cNvSpPr>
          <p:nvPr>
            <p:ph idx="1"/>
          </p:nvPr>
        </p:nvSpPr>
        <p:spPr>
          <a:xfrm>
            <a:off x="0" y="966819"/>
            <a:ext cx="12192000" cy="5875976"/>
          </a:xfrm>
        </p:spPr>
        <p:txBody>
          <a:bodyPr>
            <a:normAutofit/>
          </a:bodyPr>
          <a:lstStyle/>
          <a:p>
            <a:r>
              <a:rPr lang="en-US" dirty="0"/>
              <a:t>Varies according to the information you require</a:t>
            </a:r>
          </a:p>
          <a:p>
            <a:r>
              <a:rPr lang="en-US" dirty="0"/>
              <a:t>Original documentation e.g. minutes, reports, correspondence</a:t>
            </a:r>
          </a:p>
          <a:p>
            <a:r>
              <a:rPr lang="en-US" dirty="0"/>
              <a:t>Scholarly analysis and research catalogues, databases, e.g. books, journal articles, conference papers</a:t>
            </a:r>
          </a:p>
          <a:p>
            <a:r>
              <a:rPr lang="en-US" dirty="0"/>
              <a:t>Facts and figures UK Data Service/National Statistics/DataStream official publications and statistics</a:t>
            </a:r>
          </a:p>
          <a:p>
            <a:r>
              <a:rPr lang="en-US" dirty="0"/>
              <a:t>Popular commentary and analysis, e.g. news reports, political magazines, weblogs, twitter</a:t>
            </a:r>
          </a:p>
        </p:txBody>
      </p:sp>
      <p:sp>
        <p:nvSpPr>
          <p:cNvPr id="4" name="Rectangle 3"/>
          <p:cNvSpPr/>
          <p:nvPr/>
        </p:nvSpPr>
        <p:spPr>
          <a:xfrm>
            <a:off x="8760296" y="0"/>
            <a:ext cx="1296144" cy="13407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524000" y="5661248"/>
            <a:ext cx="9144000" cy="11967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ustDataLst>
      <p:tags r:id="rId1"/>
    </p:custDataLst>
    <p:extLst>
      <p:ext uri="{BB962C8B-B14F-4D97-AF65-F5344CB8AC3E}">
        <p14:creationId xmlns:p14="http://schemas.microsoft.com/office/powerpoint/2010/main" val="58006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2400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3287688" y="1"/>
            <a:ext cx="5904656" cy="769441"/>
          </a:xfrm>
          <a:prstGeom prst="rect">
            <a:avLst/>
          </a:prstGeom>
          <a:noFill/>
        </p:spPr>
        <p:txBody>
          <a:bodyPr wrap="square" rtlCol="0">
            <a:spAutoFit/>
          </a:bodyPr>
          <a:lstStyle/>
          <a:p>
            <a:r>
              <a:rPr lang="en-GB" sz="4400" dirty="0">
                <a:solidFill>
                  <a:srgbClr val="FF7F00"/>
                </a:solidFill>
                <a:latin typeface="+mj-lt"/>
              </a:rPr>
              <a:t>The Literature</a:t>
            </a:r>
          </a:p>
        </p:txBody>
      </p:sp>
      <p:pic>
        <p:nvPicPr>
          <p:cNvPr id="7" name="Picture 2"/>
          <p:cNvPicPr>
            <a:picLocks noChangeAspect="1" noChangeArrowheads="1"/>
          </p:cNvPicPr>
          <p:nvPr/>
        </p:nvPicPr>
        <p:blipFill>
          <a:blip r:embed="rId3" cstate="print"/>
          <a:srcRect/>
          <a:stretch>
            <a:fillRect/>
          </a:stretch>
        </p:blipFill>
        <p:spPr bwMode="auto">
          <a:xfrm>
            <a:off x="1524000" y="1052736"/>
            <a:ext cx="3761324" cy="2376264"/>
          </a:xfrm>
          <a:prstGeom prst="rect">
            <a:avLst/>
          </a:prstGeom>
          <a:noFill/>
          <a:ln w="9525">
            <a:solidFill>
              <a:schemeClr val="tx1"/>
            </a:solidFill>
            <a:miter lim="800000"/>
            <a:headEnd/>
            <a:tailEnd/>
          </a:ln>
        </p:spPr>
      </p:pic>
      <p:pic>
        <p:nvPicPr>
          <p:cNvPr id="8" name="Picture 3"/>
          <p:cNvPicPr>
            <a:picLocks noChangeAspect="1" noChangeArrowheads="1"/>
          </p:cNvPicPr>
          <p:nvPr/>
        </p:nvPicPr>
        <p:blipFill>
          <a:blip r:embed="rId4" cstate="print"/>
          <a:srcRect/>
          <a:stretch>
            <a:fillRect/>
          </a:stretch>
        </p:blipFill>
        <p:spPr bwMode="auto">
          <a:xfrm>
            <a:off x="4511824" y="2132856"/>
            <a:ext cx="4365302" cy="2237596"/>
          </a:xfrm>
          <a:prstGeom prst="rect">
            <a:avLst/>
          </a:prstGeom>
          <a:noFill/>
          <a:ln w="9525">
            <a:solidFill>
              <a:schemeClr val="tx1"/>
            </a:solidFill>
            <a:miter lim="800000"/>
            <a:headEnd/>
            <a:tailEnd/>
          </a:ln>
        </p:spPr>
      </p:pic>
      <p:pic>
        <p:nvPicPr>
          <p:cNvPr id="9" name="Picture 16"/>
          <p:cNvPicPr>
            <a:picLocks noChangeAspect="1" noChangeArrowheads="1"/>
          </p:cNvPicPr>
          <p:nvPr/>
        </p:nvPicPr>
        <p:blipFill>
          <a:blip r:embed="rId5" cstate="print"/>
          <a:srcRect/>
          <a:stretch>
            <a:fillRect/>
          </a:stretch>
        </p:blipFill>
        <p:spPr bwMode="auto">
          <a:xfrm>
            <a:off x="7752184" y="764704"/>
            <a:ext cx="2693592" cy="2924944"/>
          </a:xfrm>
          <a:prstGeom prst="rect">
            <a:avLst/>
          </a:prstGeom>
          <a:noFill/>
          <a:ln w="9525">
            <a:solidFill>
              <a:schemeClr val="tx1"/>
            </a:solidFill>
            <a:miter lim="800000"/>
            <a:headEnd/>
            <a:tailEnd/>
          </a:ln>
        </p:spPr>
      </p:pic>
      <p:pic>
        <p:nvPicPr>
          <p:cNvPr id="10" name="Picture 14"/>
          <p:cNvPicPr>
            <a:picLocks noChangeAspect="1" noChangeArrowheads="1"/>
          </p:cNvPicPr>
          <p:nvPr/>
        </p:nvPicPr>
        <p:blipFill>
          <a:blip r:embed="rId6" cstate="print"/>
          <a:srcRect/>
          <a:stretch>
            <a:fillRect/>
          </a:stretch>
        </p:blipFill>
        <p:spPr bwMode="auto">
          <a:xfrm>
            <a:off x="7163918" y="3855716"/>
            <a:ext cx="3504083" cy="3002285"/>
          </a:xfrm>
          <a:prstGeom prst="rect">
            <a:avLst/>
          </a:prstGeom>
          <a:noFill/>
          <a:ln w="9525">
            <a:solidFill>
              <a:schemeClr val="tx1"/>
            </a:solidFill>
            <a:miter lim="800000"/>
            <a:headEnd/>
            <a:tailEnd/>
          </a:ln>
        </p:spPr>
      </p:pic>
      <p:sp>
        <p:nvSpPr>
          <p:cNvPr id="11" name="TextBox 10"/>
          <p:cNvSpPr txBox="1"/>
          <p:nvPr/>
        </p:nvSpPr>
        <p:spPr>
          <a:xfrm>
            <a:off x="1524000" y="476673"/>
            <a:ext cx="2304256" cy="461665"/>
          </a:xfrm>
          <a:prstGeom prst="rect">
            <a:avLst/>
          </a:prstGeom>
          <a:noFill/>
        </p:spPr>
        <p:txBody>
          <a:bodyPr wrap="square" rtlCol="0">
            <a:spAutoFit/>
          </a:bodyPr>
          <a:lstStyle/>
          <a:p>
            <a:r>
              <a:rPr lang="en-GB" sz="2400" b="1" dirty="0"/>
              <a:t>Journal articles</a:t>
            </a:r>
          </a:p>
        </p:txBody>
      </p:sp>
      <p:sp>
        <p:nvSpPr>
          <p:cNvPr id="12" name="TextBox 11"/>
          <p:cNvSpPr txBox="1"/>
          <p:nvPr/>
        </p:nvSpPr>
        <p:spPr>
          <a:xfrm>
            <a:off x="8905293" y="287213"/>
            <a:ext cx="1728192" cy="461665"/>
          </a:xfrm>
          <a:prstGeom prst="rect">
            <a:avLst/>
          </a:prstGeom>
          <a:noFill/>
        </p:spPr>
        <p:txBody>
          <a:bodyPr wrap="square" rtlCol="0">
            <a:spAutoFit/>
          </a:bodyPr>
          <a:lstStyle/>
          <a:p>
            <a:r>
              <a:rPr lang="en-GB" sz="2400" b="1" dirty="0"/>
              <a:t>Books</a:t>
            </a:r>
          </a:p>
        </p:txBody>
      </p:sp>
      <p:sp>
        <p:nvSpPr>
          <p:cNvPr id="13" name="TextBox 12"/>
          <p:cNvSpPr txBox="1"/>
          <p:nvPr/>
        </p:nvSpPr>
        <p:spPr>
          <a:xfrm>
            <a:off x="5447928" y="1628801"/>
            <a:ext cx="2160240" cy="461665"/>
          </a:xfrm>
          <a:prstGeom prst="rect">
            <a:avLst/>
          </a:prstGeom>
          <a:noFill/>
        </p:spPr>
        <p:txBody>
          <a:bodyPr wrap="square" rtlCol="0">
            <a:spAutoFit/>
          </a:bodyPr>
          <a:lstStyle/>
          <a:p>
            <a:r>
              <a:rPr lang="en-GB" sz="2400" b="1" dirty="0"/>
              <a:t>Reports</a:t>
            </a:r>
          </a:p>
        </p:txBody>
      </p:sp>
      <p:sp>
        <p:nvSpPr>
          <p:cNvPr id="14" name="TextBox 13"/>
          <p:cNvSpPr txBox="1"/>
          <p:nvPr/>
        </p:nvSpPr>
        <p:spPr>
          <a:xfrm>
            <a:off x="7176120" y="3717033"/>
            <a:ext cx="1800200" cy="461665"/>
          </a:xfrm>
          <a:prstGeom prst="rect">
            <a:avLst/>
          </a:prstGeom>
          <a:noFill/>
        </p:spPr>
        <p:txBody>
          <a:bodyPr wrap="square" rtlCol="0">
            <a:spAutoFit/>
          </a:bodyPr>
          <a:lstStyle/>
          <a:p>
            <a:r>
              <a:rPr lang="en-GB" sz="2400" b="1" dirty="0"/>
              <a:t>Newspapers</a:t>
            </a:r>
          </a:p>
        </p:txBody>
      </p:sp>
      <p:pic>
        <p:nvPicPr>
          <p:cNvPr id="48130" name="Picture 2"/>
          <p:cNvPicPr>
            <a:picLocks noChangeAspect="1" noChangeArrowheads="1"/>
          </p:cNvPicPr>
          <p:nvPr/>
        </p:nvPicPr>
        <p:blipFill>
          <a:blip r:embed="rId7" cstate="print"/>
          <a:srcRect/>
          <a:stretch>
            <a:fillRect/>
          </a:stretch>
        </p:blipFill>
        <p:spPr bwMode="auto">
          <a:xfrm>
            <a:off x="1703512" y="4293096"/>
            <a:ext cx="4490798" cy="2188270"/>
          </a:xfrm>
          <a:prstGeom prst="rect">
            <a:avLst/>
          </a:prstGeom>
          <a:noFill/>
          <a:ln w="9525">
            <a:noFill/>
            <a:miter lim="800000"/>
            <a:headEnd/>
            <a:tailEnd/>
          </a:ln>
        </p:spPr>
      </p:pic>
      <p:sp>
        <p:nvSpPr>
          <p:cNvPr id="16" name="TextBox 15"/>
          <p:cNvSpPr txBox="1"/>
          <p:nvPr/>
        </p:nvSpPr>
        <p:spPr>
          <a:xfrm>
            <a:off x="1703512" y="3789041"/>
            <a:ext cx="2304256" cy="461665"/>
          </a:xfrm>
          <a:prstGeom prst="rect">
            <a:avLst/>
          </a:prstGeom>
          <a:noFill/>
        </p:spPr>
        <p:txBody>
          <a:bodyPr wrap="square" rtlCol="0">
            <a:spAutoFit/>
          </a:bodyPr>
          <a:lstStyle/>
          <a:p>
            <a:r>
              <a:rPr lang="en-GB" sz="2400" b="1" dirty="0"/>
              <a:t>Working papers</a:t>
            </a:r>
          </a:p>
        </p:txBody>
      </p:sp>
    </p:spTree>
    <p:custDataLst>
      <p:tags r:id="rId1"/>
    </p:custDataLst>
    <p:extLst>
      <p:ext uri="{BB962C8B-B14F-4D97-AF65-F5344CB8AC3E}">
        <p14:creationId xmlns:p14="http://schemas.microsoft.com/office/powerpoint/2010/main" val="26258218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F6EE6-6427-9D76-7A85-05AC4693DD01}"/>
              </a:ext>
            </a:extLst>
          </p:cNvPr>
          <p:cNvSpPr>
            <a:spLocks noGrp="1"/>
          </p:cNvSpPr>
          <p:nvPr>
            <p:ph type="title"/>
          </p:nvPr>
        </p:nvSpPr>
        <p:spPr/>
        <p:txBody>
          <a:bodyPr/>
          <a:lstStyle/>
          <a:p>
            <a:r>
              <a:rPr lang="en-GB" dirty="0"/>
              <a:t>Books, databases and articles on a topic</a:t>
            </a:r>
          </a:p>
        </p:txBody>
      </p:sp>
      <p:sp>
        <p:nvSpPr>
          <p:cNvPr id="5" name="Content Placeholder 4">
            <a:extLst>
              <a:ext uri="{FF2B5EF4-FFF2-40B4-BE49-F238E27FC236}">
                <a16:creationId xmlns:a16="http://schemas.microsoft.com/office/drawing/2014/main" id="{FEBC13AB-BD23-8895-E945-9B32FA34B4E7}"/>
              </a:ext>
            </a:extLst>
          </p:cNvPr>
          <p:cNvSpPr>
            <a:spLocks noGrp="1"/>
          </p:cNvSpPr>
          <p:nvPr>
            <p:ph idx="1"/>
          </p:nvPr>
        </p:nvSpPr>
        <p:spPr/>
        <p:txBody>
          <a:bodyPr/>
          <a:lstStyle/>
          <a:p>
            <a:r>
              <a:rPr lang="en-GB" dirty="0"/>
              <a:t>Lisa Ellis </a:t>
            </a:r>
          </a:p>
        </p:txBody>
      </p:sp>
    </p:spTree>
    <p:extLst>
      <p:ext uri="{BB962C8B-B14F-4D97-AF65-F5344CB8AC3E}">
        <p14:creationId xmlns:p14="http://schemas.microsoft.com/office/powerpoint/2010/main" val="27409272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6BD41D8-42EC-3C26-2DEB-52AA18F4EA39}"/>
              </a:ext>
            </a:extLst>
          </p:cNvPr>
          <p:cNvPicPr>
            <a:picLocks noChangeAspect="1"/>
          </p:cNvPicPr>
          <p:nvPr/>
        </p:nvPicPr>
        <p:blipFill rotWithShape="1">
          <a:blip r:embed="rId2"/>
          <a:srcRect l="26058" t="15928" r="15205" b="9441"/>
          <a:stretch/>
        </p:blipFill>
        <p:spPr>
          <a:xfrm>
            <a:off x="2811650" y="643467"/>
            <a:ext cx="6568700" cy="5571066"/>
          </a:xfrm>
          <a:prstGeom prst="rect">
            <a:avLst/>
          </a:prstGeom>
        </p:spPr>
      </p:pic>
    </p:spTree>
    <p:extLst>
      <p:ext uri="{BB962C8B-B14F-4D97-AF65-F5344CB8AC3E}">
        <p14:creationId xmlns:p14="http://schemas.microsoft.com/office/powerpoint/2010/main" val="26683383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raphical user interface, application, Word&#10;&#10;Description automatically generated">
            <a:extLst>
              <a:ext uri="{FF2B5EF4-FFF2-40B4-BE49-F238E27FC236}">
                <a16:creationId xmlns:a16="http://schemas.microsoft.com/office/drawing/2014/main" id="{69913871-BC44-3099-BA60-3F7AE564DE3C}"/>
              </a:ext>
            </a:extLst>
          </p:cNvPr>
          <p:cNvPicPr>
            <a:picLocks noChangeAspect="1"/>
          </p:cNvPicPr>
          <p:nvPr/>
        </p:nvPicPr>
        <p:blipFill rotWithShape="1">
          <a:blip r:embed="rId2"/>
          <a:srcRect l="27858" t="15856" r="13824" b="20361"/>
          <a:stretch/>
        </p:blipFill>
        <p:spPr>
          <a:xfrm>
            <a:off x="2280470" y="643467"/>
            <a:ext cx="7631060" cy="5571066"/>
          </a:xfrm>
          <a:prstGeom prst="rect">
            <a:avLst/>
          </a:prstGeom>
        </p:spPr>
      </p:pic>
      <p:sp>
        <p:nvSpPr>
          <p:cNvPr id="4" name="Arrow: Right 3">
            <a:extLst>
              <a:ext uri="{FF2B5EF4-FFF2-40B4-BE49-F238E27FC236}">
                <a16:creationId xmlns:a16="http://schemas.microsoft.com/office/drawing/2014/main" id="{7C38DE11-5A8F-3D85-8826-1880E8059FBE}"/>
              </a:ext>
            </a:extLst>
          </p:cNvPr>
          <p:cNvSpPr/>
          <p:nvPr/>
        </p:nvSpPr>
        <p:spPr>
          <a:xfrm>
            <a:off x="2882852" y="1892746"/>
            <a:ext cx="3509319" cy="27802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606411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090" name="Oval 2">
            <a:extLst>
              <a:ext uri="{FF2B5EF4-FFF2-40B4-BE49-F238E27FC236}">
                <a16:creationId xmlns:a16="http://schemas.microsoft.com/office/drawing/2014/main" id="{AC807A31-9BD8-B8EB-D985-59469C3AAD92}"/>
              </a:ext>
            </a:extLst>
          </p:cNvPr>
          <p:cNvSpPr>
            <a:spLocks noChangeArrowheads="1"/>
          </p:cNvSpPr>
          <p:nvPr/>
        </p:nvSpPr>
        <p:spPr bwMode="auto">
          <a:xfrm>
            <a:off x="3216276" y="1916114"/>
            <a:ext cx="5840413" cy="4530725"/>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1" name="Oval 3">
            <a:extLst>
              <a:ext uri="{FF2B5EF4-FFF2-40B4-BE49-F238E27FC236}">
                <a16:creationId xmlns:a16="http://schemas.microsoft.com/office/drawing/2014/main" id="{A71293AE-4A90-DADB-BA2D-0978DE99A62C}"/>
              </a:ext>
            </a:extLst>
          </p:cNvPr>
          <p:cNvSpPr>
            <a:spLocks noChangeArrowheads="1"/>
          </p:cNvSpPr>
          <p:nvPr/>
        </p:nvSpPr>
        <p:spPr bwMode="auto">
          <a:xfrm>
            <a:off x="4333875" y="4019550"/>
            <a:ext cx="1409700" cy="1016000"/>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2" name="Oval 4">
            <a:extLst>
              <a:ext uri="{FF2B5EF4-FFF2-40B4-BE49-F238E27FC236}">
                <a16:creationId xmlns:a16="http://schemas.microsoft.com/office/drawing/2014/main" id="{6329D41D-CE03-EE6A-D8BC-0BE2970C9C61}"/>
              </a:ext>
            </a:extLst>
          </p:cNvPr>
          <p:cNvSpPr>
            <a:spLocks noChangeArrowheads="1"/>
          </p:cNvSpPr>
          <p:nvPr/>
        </p:nvSpPr>
        <p:spPr bwMode="auto">
          <a:xfrm>
            <a:off x="5035550" y="4168776"/>
            <a:ext cx="1409700" cy="942975"/>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3" name="Rectangle 5">
            <a:extLst>
              <a:ext uri="{FF2B5EF4-FFF2-40B4-BE49-F238E27FC236}">
                <a16:creationId xmlns:a16="http://schemas.microsoft.com/office/drawing/2014/main" id="{A8F1B3D8-AD5B-3275-A3F3-7C67BC17FAD5}"/>
              </a:ext>
            </a:extLst>
          </p:cNvPr>
          <p:cNvSpPr>
            <a:spLocks noChangeArrowheads="1"/>
          </p:cNvSpPr>
          <p:nvPr/>
        </p:nvSpPr>
        <p:spPr bwMode="auto">
          <a:xfrm>
            <a:off x="5819776" y="5184775"/>
            <a:ext cx="2447785" cy="466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2862" tIns="17462" rIns="42862" bIns="17462">
            <a:spAutoFit/>
          </a:bodyPr>
          <a:lstStyle>
            <a:lvl1pPr defTabSz="814388">
              <a:defRPr>
                <a:solidFill>
                  <a:schemeClr val="tx1"/>
                </a:solidFill>
                <a:latin typeface="Arial" panose="020B0604020202020204" pitchFamily="34" charset="0"/>
              </a:defRPr>
            </a:lvl1pPr>
            <a:lvl2pPr marL="406400" defTabSz="814388">
              <a:defRPr>
                <a:solidFill>
                  <a:schemeClr val="tx1"/>
                </a:solidFill>
                <a:latin typeface="Arial" panose="020B0604020202020204" pitchFamily="34" charset="0"/>
              </a:defRPr>
            </a:lvl2pPr>
            <a:lvl3pPr marL="814388" defTabSz="814388">
              <a:defRPr>
                <a:solidFill>
                  <a:schemeClr val="tx1"/>
                </a:solidFill>
                <a:latin typeface="Arial" panose="020B0604020202020204" pitchFamily="34" charset="0"/>
              </a:defRPr>
            </a:lvl3pPr>
            <a:lvl4pPr marL="1220788" defTabSz="814388">
              <a:defRPr>
                <a:solidFill>
                  <a:schemeClr val="tx1"/>
                </a:solidFill>
                <a:latin typeface="Arial" panose="020B0604020202020204" pitchFamily="34" charset="0"/>
              </a:defRPr>
            </a:lvl4pPr>
            <a:lvl5pPr marL="1627188" defTabSz="814388">
              <a:defRPr>
                <a:solidFill>
                  <a:schemeClr val="tx1"/>
                </a:solidFill>
                <a:latin typeface="Arial" panose="020B0604020202020204" pitchFamily="34" charset="0"/>
              </a:defRPr>
            </a:lvl5pPr>
            <a:lvl6pPr marL="2084388" defTabSz="814388" fontAlgn="base">
              <a:spcBef>
                <a:spcPct val="0"/>
              </a:spcBef>
              <a:spcAft>
                <a:spcPct val="0"/>
              </a:spcAft>
              <a:defRPr>
                <a:solidFill>
                  <a:schemeClr val="tx1"/>
                </a:solidFill>
                <a:latin typeface="Arial" panose="020B0604020202020204" pitchFamily="34" charset="0"/>
              </a:defRPr>
            </a:lvl6pPr>
            <a:lvl7pPr marL="2541588" defTabSz="814388" fontAlgn="base">
              <a:spcBef>
                <a:spcPct val="0"/>
              </a:spcBef>
              <a:spcAft>
                <a:spcPct val="0"/>
              </a:spcAft>
              <a:defRPr>
                <a:solidFill>
                  <a:schemeClr val="tx1"/>
                </a:solidFill>
                <a:latin typeface="Arial" panose="020B0604020202020204" pitchFamily="34" charset="0"/>
              </a:defRPr>
            </a:lvl7pPr>
            <a:lvl8pPr marL="2998788" defTabSz="814388" fontAlgn="base">
              <a:spcBef>
                <a:spcPct val="0"/>
              </a:spcBef>
              <a:spcAft>
                <a:spcPct val="0"/>
              </a:spcAft>
              <a:defRPr>
                <a:solidFill>
                  <a:schemeClr val="tx1"/>
                </a:solidFill>
                <a:latin typeface="Arial" panose="020B0604020202020204" pitchFamily="34" charset="0"/>
              </a:defRPr>
            </a:lvl8pPr>
            <a:lvl9pPr marL="3455988" defTabSz="814388" fontAlgn="base">
              <a:spcBef>
                <a:spcPct val="0"/>
              </a:spcBef>
              <a:spcAft>
                <a:spcPct val="0"/>
              </a:spcAft>
              <a:defRPr>
                <a:solidFill>
                  <a:schemeClr val="tx1"/>
                </a:solidFill>
                <a:latin typeface="Arial" panose="020B0604020202020204" pitchFamily="34" charset="0"/>
              </a:defRPr>
            </a:lvl9pPr>
          </a:lstStyle>
          <a:p>
            <a:pPr eaLnBrk="0" hangingPunct="0"/>
            <a:r>
              <a:rPr lang="en-GB" altLang="en-US" sz="2800" b="1">
                <a:latin typeface="Helvetica" panose="020B0604020202020204" pitchFamily="34" charset="0"/>
              </a:rPr>
              <a:t>Meta-analysis</a:t>
            </a:r>
          </a:p>
        </p:txBody>
      </p:sp>
      <p:sp>
        <p:nvSpPr>
          <p:cNvPr id="473094" name="Rectangle 6">
            <a:extLst>
              <a:ext uri="{FF2B5EF4-FFF2-40B4-BE49-F238E27FC236}">
                <a16:creationId xmlns:a16="http://schemas.microsoft.com/office/drawing/2014/main" id="{41983AF6-B1C1-8412-1583-287F29D99D07}"/>
              </a:ext>
            </a:extLst>
          </p:cNvPr>
          <p:cNvSpPr>
            <a:spLocks noChangeArrowheads="1"/>
          </p:cNvSpPr>
          <p:nvPr/>
        </p:nvSpPr>
        <p:spPr bwMode="auto">
          <a:xfrm>
            <a:off x="3689351" y="3455988"/>
            <a:ext cx="3404777" cy="466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2862" tIns="17462" rIns="42862" bIns="17462">
            <a:spAutoFit/>
          </a:bodyPr>
          <a:lstStyle>
            <a:lvl1pPr defTabSz="814388">
              <a:defRPr>
                <a:solidFill>
                  <a:schemeClr val="tx1"/>
                </a:solidFill>
                <a:latin typeface="Arial" panose="020B0604020202020204" pitchFamily="34" charset="0"/>
              </a:defRPr>
            </a:lvl1pPr>
            <a:lvl2pPr marL="406400" defTabSz="814388">
              <a:defRPr>
                <a:solidFill>
                  <a:schemeClr val="tx1"/>
                </a:solidFill>
                <a:latin typeface="Arial" panose="020B0604020202020204" pitchFamily="34" charset="0"/>
              </a:defRPr>
            </a:lvl2pPr>
            <a:lvl3pPr marL="814388" defTabSz="814388">
              <a:defRPr>
                <a:solidFill>
                  <a:schemeClr val="tx1"/>
                </a:solidFill>
                <a:latin typeface="Arial" panose="020B0604020202020204" pitchFamily="34" charset="0"/>
              </a:defRPr>
            </a:lvl3pPr>
            <a:lvl4pPr marL="1220788" defTabSz="814388">
              <a:defRPr>
                <a:solidFill>
                  <a:schemeClr val="tx1"/>
                </a:solidFill>
                <a:latin typeface="Arial" panose="020B0604020202020204" pitchFamily="34" charset="0"/>
              </a:defRPr>
            </a:lvl4pPr>
            <a:lvl5pPr marL="1627188" defTabSz="814388">
              <a:defRPr>
                <a:solidFill>
                  <a:schemeClr val="tx1"/>
                </a:solidFill>
                <a:latin typeface="Arial" panose="020B0604020202020204" pitchFamily="34" charset="0"/>
              </a:defRPr>
            </a:lvl5pPr>
            <a:lvl6pPr marL="2084388" defTabSz="814388" fontAlgn="base">
              <a:spcBef>
                <a:spcPct val="0"/>
              </a:spcBef>
              <a:spcAft>
                <a:spcPct val="0"/>
              </a:spcAft>
              <a:defRPr>
                <a:solidFill>
                  <a:schemeClr val="tx1"/>
                </a:solidFill>
                <a:latin typeface="Arial" panose="020B0604020202020204" pitchFamily="34" charset="0"/>
              </a:defRPr>
            </a:lvl6pPr>
            <a:lvl7pPr marL="2541588" defTabSz="814388" fontAlgn="base">
              <a:spcBef>
                <a:spcPct val="0"/>
              </a:spcBef>
              <a:spcAft>
                <a:spcPct val="0"/>
              </a:spcAft>
              <a:defRPr>
                <a:solidFill>
                  <a:schemeClr val="tx1"/>
                </a:solidFill>
                <a:latin typeface="Arial" panose="020B0604020202020204" pitchFamily="34" charset="0"/>
              </a:defRPr>
            </a:lvl7pPr>
            <a:lvl8pPr marL="2998788" defTabSz="814388" fontAlgn="base">
              <a:spcBef>
                <a:spcPct val="0"/>
              </a:spcBef>
              <a:spcAft>
                <a:spcPct val="0"/>
              </a:spcAft>
              <a:defRPr>
                <a:solidFill>
                  <a:schemeClr val="tx1"/>
                </a:solidFill>
                <a:latin typeface="Arial" panose="020B0604020202020204" pitchFamily="34" charset="0"/>
              </a:defRPr>
            </a:lvl8pPr>
            <a:lvl9pPr marL="3455988" defTabSz="814388" fontAlgn="base">
              <a:spcBef>
                <a:spcPct val="0"/>
              </a:spcBef>
              <a:spcAft>
                <a:spcPct val="0"/>
              </a:spcAft>
              <a:defRPr>
                <a:solidFill>
                  <a:schemeClr val="tx1"/>
                </a:solidFill>
                <a:latin typeface="Arial" panose="020B0604020202020204" pitchFamily="34" charset="0"/>
              </a:defRPr>
            </a:lvl9pPr>
          </a:lstStyle>
          <a:p>
            <a:pPr eaLnBrk="0" hangingPunct="0"/>
            <a:r>
              <a:rPr lang="en-GB" altLang="en-US" sz="2800" b="1">
                <a:latin typeface="Helvetica" panose="020B0604020202020204" pitchFamily="34" charset="0"/>
              </a:rPr>
              <a:t>Systematic reviews</a:t>
            </a:r>
          </a:p>
        </p:txBody>
      </p:sp>
      <p:sp>
        <p:nvSpPr>
          <p:cNvPr id="473095" name="Rectangle 7">
            <a:extLst>
              <a:ext uri="{FF2B5EF4-FFF2-40B4-BE49-F238E27FC236}">
                <a16:creationId xmlns:a16="http://schemas.microsoft.com/office/drawing/2014/main" id="{D4805419-ECF7-2F14-E74D-E4F92E21D8FE}"/>
              </a:ext>
            </a:extLst>
          </p:cNvPr>
          <p:cNvSpPr>
            <a:spLocks noChangeArrowheads="1"/>
          </p:cNvSpPr>
          <p:nvPr/>
        </p:nvSpPr>
        <p:spPr bwMode="auto">
          <a:xfrm>
            <a:off x="5286376" y="2003425"/>
            <a:ext cx="2350003" cy="11362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GB" altLang="en-US" sz="3200" b="1">
                <a:latin typeface="Helvetica" panose="020B0604020202020204" pitchFamily="34" charset="0"/>
              </a:rPr>
              <a:t>Reviews</a:t>
            </a:r>
          </a:p>
          <a:p>
            <a:pPr eaLnBrk="0" hangingPunct="0"/>
            <a:r>
              <a:rPr lang="en-GB" altLang="en-US" b="1">
                <a:latin typeface="Helvetica" panose="020B0604020202020204" pitchFamily="34" charset="0"/>
              </a:rPr>
              <a:t>(narrative/literature/</a:t>
            </a:r>
          </a:p>
          <a:p>
            <a:pPr eaLnBrk="0" hangingPunct="0"/>
            <a:r>
              <a:rPr lang="en-GB" altLang="en-US" b="1">
                <a:latin typeface="Helvetica" panose="020B0604020202020204" pitchFamily="34" charset="0"/>
              </a:rPr>
              <a:t>traditional)</a:t>
            </a:r>
          </a:p>
        </p:txBody>
      </p:sp>
      <p:sp>
        <p:nvSpPr>
          <p:cNvPr id="473096" name="Line 8">
            <a:extLst>
              <a:ext uri="{FF2B5EF4-FFF2-40B4-BE49-F238E27FC236}">
                <a16:creationId xmlns:a16="http://schemas.microsoft.com/office/drawing/2014/main" id="{7D1B02D5-F75E-3022-CADF-428128802E1B}"/>
              </a:ext>
            </a:extLst>
          </p:cNvPr>
          <p:cNvSpPr>
            <a:spLocks noChangeShapeType="1"/>
          </p:cNvSpPr>
          <p:nvPr/>
        </p:nvSpPr>
        <p:spPr bwMode="auto">
          <a:xfrm>
            <a:off x="4394200" y="4100514"/>
            <a:ext cx="177800" cy="344487"/>
          </a:xfrm>
          <a:prstGeom prst="line">
            <a:avLst/>
          </a:prstGeom>
          <a:noFill/>
          <a:ln w="508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7" name="Line 9">
            <a:extLst>
              <a:ext uri="{FF2B5EF4-FFF2-40B4-BE49-F238E27FC236}">
                <a16:creationId xmlns:a16="http://schemas.microsoft.com/office/drawing/2014/main" id="{5E9412CF-CC04-7D6B-32DE-27F2E856A5A7}"/>
              </a:ext>
            </a:extLst>
          </p:cNvPr>
          <p:cNvSpPr>
            <a:spLocks noChangeShapeType="1"/>
          </p:cNvSpPr>
          <p:nvPr/>
        </p:nvSpPr>
        <p:spPr bwMode="auto">
          <a:xfrm>
            <a:off x="6294438" y="4710114"/>
            <a:ext cx="176212" cy="344487"/>
          </a:xfrm>
          <a:prstGeom prst="line">
            <a:avLst/>
          </a:prstGeom>
          <a:noFill/>
          <a:ln w="508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8" name="Rectangle 10">
            <a:extLst>
              <a:ext uri="{FF2B5EF4-FFF2-40B4-BE49-F238E27FC236}">
                <a16:creationId xmlns:a16="http://schemas.microsoft.com/office/drawing/2014/main" id="{FEEF5BBB-87AC-923B-B86B-E8C295E20D68}"/>
              </a:ext>
            </a:extLst>
          </p:cNvPr>
          <p:cNvSpPr>
            <a:spLocks noGrp="1" noChangeArrowheads="1"/>
          </p:cNvSpPr>
          <p:nvPr>
            <p:ph type="title" idx="4294967295"/>
          </p:nvPr>
        </p:nvSpPr>
        <p:spPr>
          <a:xfrm>
            <a:off x="0" y="365125"/>
            <a:ext cx="10515600" cy="1325563"/>
          </a:xfrm>
        </p:spPr>
        <p:txBody>
          <a:bodyPr/>
          <a:lstStyle/>
          <a:p>
            <a:r>
              <a:rPr lang="en-AU" altLang="en-US" b="1"/>
              <a:t>Types of reviews</a:t>
            </a:r>
          </a:p>
        </p:txBody>
      </p:sp>
    </p:spTree>
  </p:cSld>
  <p:clrMapOvr>
    <a:masterClrMapping/>
  </p:clrMapOvr>
  <p:transition advTm="30000"/>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090" name="Oval 2">
            <a:extLst>
              <a:ext uri="{FF2B5EF4-FFF2-40B4-BE49-F238E27FC236}">
                <a16:creationId xmlns:a16="http://schemas.microsoft.com/office/drawing/2014/main" id="{AC807A31-9BD8-B8EB-D985-59469C3AAD92}"/>
              </a:ext>
            </a:extLst>
          </p:cNvPr>
          <p:cNvSpPr>
            <a:spLocks noChangeArrowheads="1"/>
          </p:cNvSpPr>
          <p:nvPr/>
        </p:nvSpPr>
        <p:spPr bwMode="auto">
          <a:xfrm>
            <a:off x="3216276" y="1916114"/>
            <a:ext cx="5840413" cy="4530725"/>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1" name="Oval 3">
            <a:extLst>
              <a:ext uri="{FF2B5EF4-FFF2-40B4-BE49-F238E27FC236}">
                <a16:creationId xmlns:a16="http://schemas.microsoft.com/office/drawing/2014/main" id="{A71293AE-4A90-DADB-BA2D-0978DE99A62C}"/>
              </a:ext>
            </a:extLst>
          </p:cNvPr>
          <p:cNvSpPr>
            <a:spLocks noChangeArrowheads="1"/>
          </p:cNvSpPr>
          <p:nvPr/>
        </p:nvSpPr>
        <p:spPr bwMode="auto">
          <a:xfrm>
            <a:off x="4333875" y="4019550"/>
            <a:ext cx="1409700" cy="1016000"/>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2" name="Oval 4">
            <a:extLst>
              <a:ext uri="{FF2B5EF4-FFF2-40B4-BE49-F238E27FC236}">
                <a16:creationId xmlns:a16="http://schemas.microsoft.com/office/drawing/2014/main" id="{6329D41D-CE03-EE6A-D8BC-0BE2970C9C61}"/>
              </a:ext>
            </a:extLst>
          </p:cNvPr>
          <p:cNvSpPr>
            <a:spLocks noChangeArrowheads="1"/>
          </p:cNvSpPr>
          <p:nvPr/>
        </p:nvSpPr>
        <p:spPr bwMode="auto">
          <a:xfrm>
            <a:off x="5035550" y="4168776"/>
            <a:ext cx="1409700" cy="942975"/>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3" name="Rectangle 5">
            <a:extLst>
              <a:ext uri="{FF2B5EF4-FFF2-40B4-BE49-F238E27FC236}">
                <a16:creationId xmlns:a16="http://schemas.microsoft.com/office/drawing/2014/main" id="{A8F1B3D8-AD5B-3275-A3F3-7C67BC17FAD5}"/>
              </a:ext>
            </a:extLst>
          </p:cNvPr>
          <p:cNvSpPr>
            <a:spLocks noChangeArrowheads="1"/>
          </p:cNvSpPr>
          <p:nvPr/>
        </p:nvSpPr>
        <p:spPr bwMode="auto">
          <a:xfrm>
            <a:off x="5819776" y="5184775"/>
            <a:ext cx="2447785" cy="466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2862" tIns="17462" rIns="42862" bIns="17462">
            <a:spAutoFit/>
          </a:bodyPr>
          <a:lstStyle>
            <a:lvl1pPr defTabSz="814388">
              <a:defRPr>
                <a:solidFill>
                  <a:schemeClr val="tx1"/>
                </a:solidFill>
                <a:latin typeface="Arial" panose="020B0604020202020204" pitchFamily="34" charset="0"/>
              </a:defRPr>
            </a:lvl1pPr>
            <a:lvl2pPr marL="406400" defTabSz="814388">
              <a:defRPr>
                <a:solidFill>
                  <a:schemeClr val="tx1"/>
                </a:solidFill>
                <a:latin typeface="Arial" panose="020B0604020202020204" pitchFamily="34" charset="0"/>
              </a:defRPr>
            </a:lvl2pPr>
            <a:lvl3pPr marL="814388" defTabSz="814388">
              <a:defRPr>
                <a:solidFill>
                  <a:schemeClr val="tx1"/>
                </a:solidFill>
                <a:latin typeface="Arial" panose="020B0604020202020204" pitchFamily="34" charset="0"/>
              </a:defRPr>
            </a:lvl3pPr>
            <a:lvl4pPr marL="1220788" defTabSz="814388">
              <a:defRPr>
                <a:solidFill>
                  <a:schemeClr val="tx1"/>
                </a:solidFill>
                <a:latin typeface="Arial" panose="020B0604020202020204" pitchFamily="34" charset="0"/>
              </a:defRPr>
            </a:lvl4pPr>
            <a:lvl5pPr marL="1627188" defTabSz="814388">
              <a:defRPr>
                <a:solidFill>
                  <a:schemeClr val="tx1"/>
                </a:solidFill>
                <a:latin typeface="Arial" panose="020B0604020202020204" pitchFamily="34" charset="0"/>
              </a:defRPr>
            </a:lvl5pPr>
            <a:lvl6pPr marL="2084388" defTabSz="814388" fontAlgn="base">
              <a:spcBef>
                <a:spcPct val="0"/>
              </a:spcBef>
              <a:spcAft>
                <a:spcPct val="0"/>
              </a:spcAft>
              <a:defRPr>
                <a:solidFill>
                  <a:schemeClr val="tx1"/>
                </a:solidFill>
                <a:latin typeface="Arial" panose="020B0604020202020204" pitchFamily="34" charset="0"/>
              </a:defRPr>
            </a:lvl6pPr>
            <a:lvl7pPr marL="2541588" defTabSz="814388" fontAlgn="base">
              <a:spcBef>
                <a:spcPct val="0"/>
              </a:spcBef>
              <a:spcAft>
                <a:spcPct val="0"/>
              </a:spcAft>
              <a:defRPr>
                <a:solidFill>
                  <a:schemeClr val="tx1"/>
                </a:solidFill>
                <a:latin typeface="Arial" panose="020B0604020202020204" pitchFamily="34" charset="0"/>
              </a:defRPr>
            </a:lvl7pPr>
            <a:lvl8pPr marL="2998788" defTabSz="814388" fontAlgn="base">
              <a:spcBef>
                <a:spcPct val="0"/>
              </a:spcBef>
              <a:spcAft>
                <a:spcPct val="0"/>
              </a:spcAft>
              <a:defRPr>
                <a:solidFill>
                  <a:schemeClr val="tx1"/>
                </a:solidFill>
                <a:latin typeface="Arial" panose="020B0604020202020204" pitchFamily="34" charset="0"/>
              </a:defRPr>
            </a:lvl8pPr>
            <a:lvl9pPr marL="3455988" defTabSz="814388" fontAlgn="base">
              <a:spcBef>
                <a:spcPct val="0"/>
              </a:spcBef>
              <a:spcAft>
                <a:spcPct val="0"/>
              </a:spcAft>
              <a:defRPr>
                <a:solidFill>
                  <a:schemeClr val="tx1"/>
                </a:solidFill>
                <a:latin typeface="Arial" panose="020B0604020202020204" pitchFamily="34" charset="0"/>
              </a:defRPr>
            </a:lvl9pPr>
          </a:lstStyle>
          <a:p>
            <a:pPr eaLnBrk="0" hangingPunct="0"/>
            <a:r>
              <a:rPr lang="en-GB" altLang="en-US" sz="2800" b="1">
                <a:latin typeface="Helvetica" panose="020B0604020202020204" pitchFamily="34" charset="0"/>
              </a:rPr>
              <a:t>Meta-analysis</a:t>
            </a:r>
          </a:p>
        </p:txBody>
      </p:sp>
      <p:sp>
        <p:nvSpPr>
          <p:cNvPr id="473094" name="Rectangle 6">
            <a:extLst>
              <a:ext uri="{FF2B5EF4-FFF2-40B4-BE49-F238E27FC236}">
                <a16:creationId xmlns:a16="http://schemas.microsoft.com/office/drawing/2014/main" id="{41983AF6-B1C1-8412-1583-287F29D99D07}"/>
              </a:ext>
            </a:extLst>
          </p:cNvPr>
          <p:cNvSpPr>
            <a:spLocks noChangeArrowheads="1"/>
          </p:cNvSpPr>
          <p:nvPr/>
        </p:nvSpPr>
        <p:spPr bwMode="auto">
          <a:xfrm>
            <a:off x="3689351" y="3455988"/>
            <a:ext cx="3404777" cy="466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2862" tIns="17462" rIns="42862" bIns="17462">
            <a:spAutoFit/>
          </a:bodyPr>
          <a:lstStyle>
            <a:lvl1pPr defTabSz="814388">
              <a:defRPr>
                <a:solidFill>
                  <a:schemeClr val="tx1"/>
                </a:solidFill>
                <a:latin typeface="Arial" panose="020B0604020202020204" pitchFamily="34" charset="0"/>
              </a:defRPr>
            </a:lvl1pPr>
            <a:lvl2pPr marL="406400" defTabSz="814388">
              <a:defRPr>
                <a:solidFill>
                  <a:schemeClr val="tx1"/>
                </a:solidFill>
                <a:latin typeface="Arial" panose="020B0604020202020204" pitchFamily="34" charset="0"/>
              </a:defRPr>
            </a:lvl2pPr>
            <a:lvl3pPr marL="814388" defTabSz="814388">
              <a:defRPr>
                <a:solidFill>
                  <a:schemeClr val="tx1"/>
                </a:solidFill>
                <a:latin typeface="Arial" panose="020B0604020202020204" pitchFamily="34" charset="0"/>
              </a:defRPr>
            </a:lvl3pPr>
            <a:lvl4pPr marL="1220788" defTabSz="814388">
              <a:defRPr>
                <a:solidFill>
                  <a:schemeClr val="tx1"/>
                </a:solidFill>
                <a:latin typeface="Arial" panose="020B0604020202020204" pitchFamily="34" charset="0"/>
              </a:defRPr>
            </a:lvl4pPr>
            <a:lvl5pPr marL="1627188" defTabSz="814388">
              <a:defRPr>
                <a:solidFill>
                  <a:schemeClr val="tx1"/>
                </a:solidFill>
                <a:latin typeface="Arial" panose="020B0604020202020204" pitchFamily="34" charset="0"/>
              </a:defRPr>
            </a:lvl5pPr>
            <a:lvl6pPr marL="2084388" defTabSz="814388" fontAlgn="base">
              <a:spcBef>
                <a:spcPct val="0"/>
              </a:spcBef>
              <a:spcAft>
                <a:spcPct val="0"/>
              </a:spcAft>
              <a:defRPr>
                <a:solidFill>
                  <a:schemeClr val="tx1"/>
                </a:solidFill>
                <a:latin typeface="Arial" panose="020B0604020202020204" pitchFamily="34" charset="0"/>
              </a:defRPr>
            </a:lvl6pPr>
            <a:lvl7pPr marL="2541588" defTabSz="814388" fontAlgn="base">
              <a:spcBef>
                <a:spcPct val="0"/>
              </a:spcBef>
              <a:spcAft>
                <a:spcPct val="0"/>
              </a:spcAft>
              <a:defRPr>
                <a:solidFill>
                  <a:schemeClr val="tx1"/>
                </a:solidFill>
                <a:latin typeface="Arial" panose="020B0604020202020204" pitchFamily="34" charset="0"/>
              </a:defRPr>
            </a:lvl7pPr>
            <a:lvl8pPr marL="2998788" defTabSz="814388" fontAlgn="base">
              <a:spcBef>
                <a:spcPct val="0"/>
              </a:spcBef>
              <a:spcAft>
                <a:spcPct val="0"/>
              </a:spcAft>
              <a:defRPr>
                <a:solidFill>
                  <a:schemeClr val="tx1"/>
                </a:solidFill>
                <a:latin typeface="Arial" panose="020B0604020202020204" pitchFamily="34" charset="0"/>
              </a:defRPr>
            </a:lvl8pPr>
            <a:lvl9pPr marL="3455988" defTabSz="814388" fontAlgn="base">
              <a:spcBef>
                <a:spcPct val="0"/>
              </a:spcBef>
              <a:spcAft>
                <a:spcPct val="0"/>
              </a:spcAft>
              <a:defRPr>
                <a:solidFill>
                  <a:schemeClr val="tx1"/>
                </a:solidFill>
                <a:latin typeface="Arial" panose="020B0604020202020204" pitchFamily="34" charset="0"/>
              </a:defRPr>
            </a:lvl9pPr>
          </a:lstStyle>
          <a:p>
            <a:pPr eaLnBrk="0" hangingPunct="0"/>
            <a:r>
              <a:rPr lang="en-GB" altLang="en-US" sz="2800" b="1">
                <a:latin typeface="Helvetica" panose="020B0604020202020204" pitchFamily="34" charset="0"/>
              </a:rPr>
              <a:t>Systematic reviews</a:t>
            </a:r>
          </a:p>
        </p:txBody>
      </p:sp>
      <p:sp>
        <p:nvSpPr>
          <p:cNvPr id="473095" name="Rectangle 7">
            <a:extLst>
              <a:ext uri="{FF2B5EF4-FFF2-40B4-BE49-F238E27FC236}">
                <a16:creationId xmlns:a16="http://schemas.microsoft.com/office/drawing/2014/main" id="{D4805419-ECF7-2F14-E74D-E4F92E21D8FE}"/>
              </a:ext>
            </a:extLst>
          </p:cNvPr>
          <p:cNvSpPr>
            <a:spLocks noChangeArrowheads="1"/>
          </p:cNvSpPr>
          <p:nvPr/>
        </p:nvSpPr>
        <p:spPr bwMode="auto">
          <a:xfrm>
            <a:off x="5286376" y="2003425"/>
            <a:ext cx="2350003" cy="11362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GB" altLang="en-US" sz="3200" b="1">
                <a:latin typeface="Helvetica" panose="020B0604020202020204" pitchFamily="34" charset="0"/>
              </a:rPr>
              <a:t>Reviews</a:t>
            </a:r>
          </a:p>
          <a:p>
            <a:pPr eaLnBrk="0" hangingPunct="0"/>
            <a:r>
              <a:rPr lang="en-GB" altLang="en-US" b="1">
                <a:latin typeface="Helvetica" panose="020B0604020202020204" pitchFamily="34" charset="0"/>
              </a:rPr>
              <a:t>(narrative/literature/</a:t>
            </a:r>
          </a:p>
          <a:p>
            <a:pPr eaLnBrk="0" hangingPunct="0"/>
            <a:r>
              <a:rPr lang="en-GB" altLang="en-US" b="1">
                <a:latin typeface="Helvetica" panose="020B0604020202020204" pitchFamily="34" charset="0"/>
              </a:rPr>
              <a:t>traditional)</a:t>
            </a:r>
          </a:p>
        </p:txBody>
      </p:sp>
      <p:sp>
        <p:nvSpPr>
          <p:cNvPr id="473096" name="Line 8">
            <a:extLst>
              <a:ext uri="{FF2B5EF4-FFF2-40B4-BE49-F238E27FC236}">
                <a16:creationId xmlns:a16="http://schemas.microsoft.com/office/drawing/2014/main" id="{7D1B02D5-F75E-3022-CADF-428128802E1B}"/>
              </a:ext>
            </a:extLst>
          </p:cNvPr>
          <p:cNvSpPr>
            <a:spLocks noChangeShapeType="1"/>
          </p:cNvSpPr>
          <p:nvPr/>
        </p:nvSpPr>
        <p:spPr bwMode="auto">
          <a:xfrm>
            <a:off x="4394200" y="4100514"/>
            <a:ext cx="177800" cy="344487"/>
          </a:xfrm>
          <a:prstGeom prst="line">
            <a:avLst/>
          </a:prstGeom>
          <a:noFill/>
          <a:ln w="508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7" name="Line 9">
            <a:extLst>
              <a:ext uri="{FF2B5EF4-FFF2-40B4-BE49-F238E27FC236}">
                <a16:creationId xmlns:a16="http://schemas.microsoft.com/office/drawing/2014/main" id="{5E9412CF-CC04-7D6B-32DE-27F2E856A5A7}"/>
              </a:ext>
            </a:extLst>
          </p:cNvPr>
          <p:cNvSpPr>
            <a:spLocks noChangeShapeType="1"/>
          </p:cNvSpPr>
          <p:nvPr/>
        </p:nvSpPr>
        <p:spPr bwMode="auto">
          <a:xfrm>
            <a:off x="6294438" y="4710114"/>
            <a:ext cx="176212" cy="344487"/>
          </a:xfrm>
          <a:prstGeom prst="line">
            <a:avLst/>
          </a:prstGeom>
          <a:noFill/>
          <a:ln w="508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8" name="Rectangle 10">
            <a:extLst>
              <a:ext uri="{FF2B5EF4-FFF2-40B4-BE49-F238E27FC236}">
                <a16:creationId xmlns:a16="http://schemas.microsoft.com/office/drawing/2014/main" id="{FEEF5BBB-87AC-923B-B86B-E8C295E20D68}"/>
              </a:ext>
            </a:extLst>
          </p:cNvPr>
          <p:cNvSpPr>
            <a:spLocks noGrp="1" noChangeArrowheads="1"/>
          </p:cNvSpPr>
          <p:nvPr>
            <p:ph type="title" idx="4294967295"/>
          </p:nvPr>
        </p:nvSpPr>
        <p:spPr>
          <a:xfrm>
            <a:off x="0" y="365125"/>
            <a:ext cx="10515600" cy="1325563"/>
          </a:xfrm>
        </p:spPr>
        <p:txBody>
          <a:bodyPr/>
          <a:lstStyle/>
          <a:p>
            <a:r>
              <a:rPr lang="en-AU" altLang="en-US" b="1"/>
              <a:t>Types of reviews</a:t>
            </a:r>
          </a:p>
        </p:txBody>
      </p:sp>
      <p:sp>
        <p:nvSpPr>
          <p:cNvPr id="2" name="Arrow: Right 1">
            <a:extLst>
              <a:ext uri="{FF2B5EF4-FFF2-40B4-BE49-F238E27FC236}">
                <a16:creationId xmlns:a16="http://schemas.microsoft.com/office/drawing/2014/main" id="{D87E79AF-A46B-90BE-FCA9-79EB688FFD3C}"/>
              </a:ext>
            </a:extLst>
          </p:cNvPr>
          <p:cNvSpPr/>
          <p:nvPr/>
        </p:nvSpPr>
        <p:spPr>
          <a:xfrm>
            <a:off x="401444" y="3523785"/>
            <a:ext cx="3287907" cy="39835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57046462"/>
      </p:ext>
    </p:extLst>
  </p:cSld>
  <p:clrMapOvr>
    <a:masterClrMapping/>
  </p:clrMapOvr>
  <p:transition advTm="30000"/>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5145" name="Rectangle 475144">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5138" name="Rectangle 2">
            <a:extLst>
              <a:ext uri="{FF2B5EF4-FFF2-40B4-BE49-F238E27FC236}">
                <a16:creationId xmlns:a16="http://schemas.microsoft.com/office/drawing/2014/main" id="{2D122246-C2C5-12CB-C2EA-D67BD654F50E}"/>
              </a:ext>
            </a:extLst>
          </p:cNvPr>
          <p:cNvSpPr>
            <a:spLocks noGrp="1" noChangeArrowheads="1"/>
          </p:cNvSpPr>
          <p:nvPr>
            <p:ph type="title"/>
          </p:nvPr>
        </p:nvSpPr>
        <p:spPr>
          <a:xfrm>
            <a:off x="838200" y="1412488"/>
            <a:ext cx="2899189" cy="4363844"/>
          </a:xfrm>
        </p:spPr>
        <p:txBody>
          <a:bodyPr vert="horz" lIns="91440" tIns="45720" rIns="91440" bIns="45720" rtlCol="0" anchor="t">
            <a:normAutofit/>
          </a:bodyPr>
          <a:lstStyle/>
          <a:p>
            <a:r>
              <a:rPr lang="en-US" altLang="en-US" sz="4000" kern="1200">
                <a:solidFill>
                  <a:srgbClr val="FFFFFF"/>
                </a:solidFill>
                <a:latin typeface="+mj-lt"/>
                <a:ea typeface="+mj-ea"/>
                <a:cs typeface="+mj-cs"/>
              </a:rPr>
              <a:t>Narrative reviews</a:t>
            </a:r>
          </a:p>
        </p:txBody>
      </p:sp>
      <p:sp>
        <p:nvSpPr>
          <p:cNvPr id="475139" name="Rectangle 3">
            <a:extLst>
              <a:ext uri="{FF2B5EF4-FFF2-40B4-BE49-F238E27FC236}">
                <a16:creationId xmlns:a16="http://schemas.microsoft.com/office/drawing/2014/main" id="{47DEAADB-88E3-4C23-6B6B-660D142272A6}"/>
              </a:ext>
            </a:extLst>
          </p:cNvPr>
          <p:cNvSpPr>
            <a:spLocks noGrp="1" noChangeArrowheads="1"/>
          </p:cNvSpPr>
          <p:nvPr>
            <p:ph idx="1"/>
          </p:nvPr>
        </p:nvSpPr>
        <p:spPr>
          <a:xfrm>
            <a:off x="4380855" y="1412489"/>
            <a:ext cx="3427283" cy="4363844"/>
          </a:xfrm>
        </p:spPr>
        <p:txBody>
          <a:bodyPr vert="horz" lIns="91440" tIns="45720" rIns="91440" bIns="45720" rtlCol="0">
            <a:normAutofit/>
          </a:bodyPr>
          <a:lstStyle/>
          <a:p>
            <a:r>
              <a:rPr lang="en-US" altLang="en-US" sz="2000" dirty="0"/>
              <a:t>Usually written by experts in the field</a:t>
            </a:r>
          </a:p>
          <a:p>
            <a:r>
              <a:rPr lang="en-US" altLang="en-US" sz="2000" dirty="0"/>
              <a:t>Use informal and subjective methods to collect and interpret information</a:t>
            </a:r>
          </a:p>
          <a:p>
            <a:r>
              <a:rPr lang="en-US" altLang="en-US" sz="2000" dirty="0"/>
              <a:t>Usually, narrative summaries of the evidence</a:t>
            </a:r>
          </a:p>
        </p:txBody>
      </p:sp>
      <p:cxnSp>
        <p:nvCxnSpPr>
          <p:cNvPr id="475147" name="Straight Connector 475146">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75140" name="Text Box 4">
            <a:extLst>
              <a:ext uri="{FF2B5EF4-FFF2-40B4-BE49-F238E27FC236}">
                <a16:creationId xmlns:a16="http://schemas.microsoft.com/office/drawing/2014/main" id="{6437B55D-98C0-8EB5-E78F-F5D45EEBE98F}"/>
              </a:ext>
            </a:extLst>
          </p:cNvPr>
          <p:cNvSpPr txBox="1">
            <a:spLocks noChangeArrowheads="1"/>
          </p:cNvSpPr>
          <p:nvPr/>
        </p:nvSpPr>
        <p:spPr bwMode="auto">
          <a:xfrm>
            <a:off x="8451604" y="1412489"/>
            <a:ext cx="3197701" cy="43638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p>
            <a:pPr indent="-228600">
              <a:lnSpc>
                <a:spcPct val="90000"/>
              </a:lnSpc>
              <a:spcBef>
                <a:spcPct val="50000"/>
              </a:spcBef>
              <a:buFont typeface="Arial" panose="020B0604020202020204" pitchFamily="34" charset="0"/>
              <a:buChar char="•"/>
            </a:pPr>
            <a:r>
              <a:rPr lang="en-US" altLang="en-US" sz="2000"/>
              <a:t>Read: Klassen et al. Guides for Reading and Interpreting Systematic Reviews. Arch Pediatr Adolesc Med 1998;152:700-704.</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7193" name="Rectangle 477192">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7186" name="Rectangle 2">
            <a:extLst>
              <a:ext uri="{FF2B5EF4-FFF2-40B4-BE49-F238E27FC236}">
                <a16:creationId xmlns:a16="http://schemas.microsoft.com/office/drawing/2014/main" id="{D09F7A54-6C6B-795C-776C-7540A8AADE89}"/>
              </a:ext>
            </a:extLst>
          </p:cNvPr>
          <p:cNvSpPr>
            <a:spLocks noGrp="1" noChangeArrowheads="1"/>
          </p:cNvSpPr>
          <p:nvPr>
            <p:ph type="title"/>
          </p:nvPr>
        </p:nvSpPr>
        <p:spPr>
          <a:xfrm>
            <a:off x="838200" y="1412488"/>
            <a:ext cx="2899189" cy="4363844"/>
          </a:xfrm>
        </p:spPr>
        <p:txBody>
          <a:bodyPr vert="horz" lIns="91440" tIns="45720" rIns="91440" bIns="45720" rtlCol="0" anchor="t">
            <a:normAutofit/>
          </a:bodyPr>
          <a:lstStyle/>
          <a:p>
            <a:r>
              <a:rPr lang="en-US" altLang="en-US" sz="4000" b="1" kern="1200" dirty="0">
                <a:solidFill>
                  <a:srgbClr val="FFFFFF"/>
                </a:solidFill>
                <a:latin typeface="+mj-lt"/>
                <a:ea typeface="+mj-ea"/>
                <a:cs typeface="+mj-cs"/>
              </a:rPr>
              <a:t>What is a systematic review?</a:t>
            </a:r>
          </a:p>
        </p:txBody>
      </p:sp>
      <p:sp>
        <p:nvSpPr>
          <p:cNvPr id="477187" name="Rectangle 3">
            <a:extLst>
              <a:ext uri="{FF2B5EF4-FFF2-40B4-BE49-F238E27FC236}">
                <a16:creationId xmlns:a16="http://schemas.microsoft.com/office/drawing/2014/main" id="{ECC21C2B-D09B-7264-615D-CF2491F108CA}"/>
              </a:ext>
            </a:extLst>
          </p:cNvPr>
          <p:cNvSpPr>
            <a:spLocks noGrp="1" noChangeArrowheads="1"/>
          </p:cNvSpPr>
          <p:nvPr>
            <p:ph idx="1"/>
          </p:nvPr>
        </p:nvSpPr>
        <p:spPr>
          <a:xfrm>
            <a:off x="4104168" y="940980"/>
            <a:ext cx="4025701" cy="5082363"/>
          </a:xfrm>
        </p:spPr>
        <p:txBody>
          <a:bodyPr vert="horz" lIns="91440" tIns="45720" rIns="91440" bIns="45720" rtlCol="0">
            <a:normAutofit/>
          </a:bodyPr>
          <a:lstStyle/>
          <a:p>
            <a:pPr marL="0"/>
            <a:r>
              <a:rPr lang="en-US" altLang="en-US" sz="2000" dirty="0"/>
              <a:t>A review of the evidence on a clearly formulated question that uses systematic and explicit methods to identify, select and critically appraise relevant primary research, and to extract and </a:t>
            </a:r>
            <a:r>
              <a:rPr lang="en-US" altLang="en-US" sz="2000" dirty="0" err="1"/>
              <a:t>analyse</a:t>
            </a:r>
            <a:r>
              <a:rPr lang="en-US" altLang="en-US" sz="2000" dirty="0"/>
              <a:t> data from the studies that are included in the review* </a:t>
            </a:r>
          </a:p>
          <a:p>
            <a:pPr marL="0"/>
            <a:endParaRPr lang="en-US" altLang="en-US" sz="2000" dirty="0"/>
          </a:p>
        </p:txBody>
      </p:sp>
      <p:cxnSp>
        <p:nvCxnSpPr>
          <p:cNvPr id="477195" name="Straight Connector 477194">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77188" name="Text Box 4">
            <a:extLst>
              <a:ext uri="{FF2B5EF4-FFF2-40B4-BE49-F238E27FC236}">
                <a16:creationId xmlns:a16="http://schemas.microsoft.com/office/drawing/2014/main" id="{3254C19B-1462-5260-1843-9E552CEBCE23}"/>
              </a:ext>
            </a:extLst>
          </p:cNvPr>
          <p:cNvSpPr txBox="1">
            <a:spLocks noChangeArrowheads="1"/>
          </p:cNvSpPr>
          <p:nvPr/>
        </p:nvSpPr>
        <p:spPr bwMode="auto">
          <a:xfrm>
            <a:off x="8451604" y="1412489"/>
            <a:ext cx="3197701" cy="43638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p>
            <a:pPr indent="-228600">
              <a:lnSpc>
                <a:spcPct val="90000"/>
              </a:lnSpc>
              <a:spcBef>
                <a:spcPct val="50000"/>
              </a:spcBef>
              <a:buFont typeface="Arial" panose="020B0604020202020204" pitchFamily="34" charset="0"/>
              <a:buChar char="•"/>
            </a:pPr>
            <a:r>
              <a:rPr lang="en-US" altLang="en-US" sz="2000" dirty="0"/>
              <a:t>*Undertaking Systematic Reviews of Research on Effectiveness. CRD’s Guidance for those Carrying Out or Commissioning Reviews. CRD Report Number 4 (2nd Edition). NHS Centre for Reviews and Dissemination, University of York. March 2001.</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4360" name="Rectangle 484359">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4362" name="Rectangle 484361">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4364" name="Freeform: Shape 484363">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4354" name="Rectangle 2">
            <a:extLst>
              <a:ext uri="{FF2B5EF4-FFF2-40B4-BE49-F238E27FC236}">
                <a16:creationId xmlns:a16="http://schemas.microsoft.com/office/drawing/2014/main" id="{7643040C-0338-F472-C47A-563FBCB357FB}"/>
              </a:ext>
            </a:extLst>
          </p:cNvPr>
          <p:cNvSpPr>
            <a:spLocks noGrp="1" noChangeArrowheads="1"/>
          </p:cNvSpPr>
          <p:nvPr>
            <p:ph type="title"/>
          </p:nvPr>
        </p:nvSpPr>
        <p:spPr>
          <a:xfrm>
            <a:off x="804672" y="640080"/>
            <a:ext cx="3282696" cy="5257800"/>
          </a:xfrm>
        </p:spPr>
        <p:txBody>
          <a:bodyPr vert="horz" lIns="91440" tIns="45720" rIns="91440" bIns="45720" rtlCol="0">
            <a:normAutofit/>
          </a:bodyPr>
          <a:lstStyle/>
          <a:p>
            <a:r>
              <a:rPr lang="en-US" altLang="en-US" b="1" kern="1200">
                <a:solidFill>
                  <a:schemeClr val="bg1"/>
                </a:solidFill>
                <a:latin typeface="+mj-lt"/>
                <a:ea typeface="+mj-ea"/>
                <a:cs typeface="+mj-cs"/>
              </a:rPr>
              <a:t>Key elements of a systematic review</a:t>
            </a:r>
          </a:p>
        </p:txBody>
      </p:sp>
      <p:sp>
        <p:nvSpPr>
          <p:cNvPr id="484355" name="Rectangle 3">
            <a:extLst>
              <a:ext uri="{FF2B5EF4-FFF2-40B4-BE49-F238E27FC236}">
                <a16:creationId xmlns:a16="http://schemas.microsoft.com/office/drawing/2014/main" id="{E18339C8-C2CD-0DBE-E702-B5C4AAAF0725}"/>
              </a:ext>
            </a:extLst>
          </p:cNvPr>
          <p:cNvSpPr>
            <a:spLocks noGrp="1" noChangeArrowheads="1"/>
          </p:cNvSpPr>
          <p:nvPr>
            <p:ph idx="1"/>
          </p:nvPr>
        </p:nvSpPr>
        <p:spPr>
          <a:xfrm>
            <a:off x="4709160" y="196702"/>
            <a:ext cx="7481316" cy="6416749"/>
          </a:xfrm>
        </p:spPr>
        <p:txBody>
          <a:bodyPr vert="horz" lIns="91440" tIns="45720" rIns="91440" bIns="45720" rtlCol="0" anchor="ctr">
            <a:normAutofit/>
          </a:bodyPr>
          <a:lstStyle/>
          <a:p>
            <a:pPr marL="533400">
              <a:tabLst>
                <a:tab pos="457200" algn="l"/>
                <a:tab pos="804863" algn="l"/>
              </a:tabLst>
            </a:pPr>
            <a:r>
              <a:rPr lang="en-US" altLang="en-US" sz="2200" dirty="0"/>
              <a:t>     Structured, systematic process involving several steps :</a:t>
            </a:r>
          </a:p>
          <a:p>
            <a:pPr marL="533400">
              <a:tabLst>
                <a:tab pos="457200" algn="l"/>
                <a:tab pos="804863" algn="l"/>
              </a:tabLst>
            </a:pPr>
            <a:endParaRPr lang="en-US" altLang="en-US" sz="2200" dirty="0"/>
          </a:p>
          <a:p>
            <a:pPr marL="1009650" lvl="1">
              <a:buClr>
                <a:schemeClr val="tx1"/>
              </a:buClr>
              <a:tabLst>
                <a:tab pos="457200" algn="l"/>
                <a:tab pos="804863" algn="l"/>
              </a:tabLst>
            </a:pPr>
            <a:r>
              <a:rPr lang="en-US" altLang="en-US" sz="2200" dirty="0"/>
              <a:t>Formulate the question</a:t>
            </a:r>
          </a:p>
          <a:p>
            <a:pPr marL="1009650" lvl="1">
              <a:buClr>
                <a:schemeClr val="tx1"/>
              </a:buClr>
              <a:tabLst>
                <a:tab pos="457200" algn="l"/>
                <a:tab pos="804863" algn="l"/>
              </a:tabLst>
            </a:pPr>
            <a:r>
              <a:rPr lang="en-US" altLang="en-US" sz="2200" dirty="0"/>
              <a:t>Plan the review</a:t>
            </a:r>
          </a:p>
          <a:p>
            <a:pPr marL="1009650" lvl="1">
              <a:buClr>
                <a:schemeClr val="tx1"/>
              </a:buClr>
              <a:tabLst>
                <a:tab pos="457200" algn="l"/>
                <a:tab pos="804863" algn="l"/>
              </a:tabLst>
            </a:pPr>
            <a:r>
              <a:rPr lang="en-US" altLang="en-US" sz="2200" dirty="0"/>
              <a:t>Comprehensive search</a:t>
            </a:r>
          </a:p>
          <a:p>
            <a:pPr marL="1009650" lvl="1">
              <a:buClr>
                <a:schemeClr val="tx1"/>
              </a:buClr>
              <a:tabLst>
                <a:tab pos="457200" algn="l"/>
                <a:tab pos="804863" algn="l"/>
              </a:tabLst>
            </a:pPr>
            <a:r>
              <a:rPr lang="en-US" altLang="en-US" sz="2200" dirty="0"/>
              <a:t>Unbiased selection and abstraction process</a:t>
            </a:r>
          </a:p>
          <a:p>
            <a:pPr marL="1009650" lvl="1">
              <a:buClr>
                <a:schemeClr val="tx1"/>
              </a:buClr>
              <a:tabLst>
                <a:tab pos="457200" algn="l"/>
                <a:tab pos="804863" algn="l"/>
              </a:tabLst>
            </a:pPr>
            <a:r>
              <a:rPr lang="en-US" altLang="en-US" sz="2200" dirty="0"/>
              <a:t>Critical appraisal of data</a:t>
            </a:r>
          </a:p>
          <a:p>
            <a:pPr marL="1009650" lvl="1">
              <a:buClr>
                <a:schemeClr val="tx1"/>
              </a:buClr>
              <a:tabLst>
                <a:tab pos="457200" algn="l"/>
                <a:tab pos="804863" algn="l"/>
              </a:tabLst>
            </a:pPr>
            <a:r>
              <a:rPr lang="en-US" altLang="en-US" sz="2200" dirty="0"/>
              <a:t>Synthesis of data (may include meta-analysis)</a:t>
            </a:r>
          </a:p>
          <a:p>
            <a:pPr marL="1009650" lvl="1">
              <a:buClr>
                <a:schemeClr val="tx1"/>
              </a:buClr>
              <a:tabLst>
                <a:tab pos="457200" algn="l"/>
                <a:tab pos="804863" algn="l"/>
              </a:tabLst>
            </a:pPr>
            <a:r>
              <a:rPr lang="en-US" altLang="en-US" sz="2200" dirty="0"/>
              <a:t>Interpretation of results</a:t>
            </a:r>
          </a:p>
          <a:p>
            <a:pPr marL="1009650" lvl="1">
              <a:buClr>
                <a:schemeClr val="tx1"/>
              </a:buClr>
              <a:tabLst>
                <a:tab pos="457200" algn="l"/>
                <a:tab pos="804863" algn="l"/>
              </a:tabLst>
            </a:pPr>
            <a:endParaRPr lang="en-US" altLang="en-US" sz="2200" dirty="0"/>
          </a:p>
          <a:p>
            <a:pPr marL="1009650" lvl="1">
              <a:buClr>
                <a:schemeClr val="tx1"/>
              </a:buClr>
              <a:tabLst>
                <a:tab pos="457200" algn="l"/>
                <a:tab pos="804863" algn="l"/>
              </a:tabLst>
            </a:pPr>
            <a:r>
              <a:rPr lang="en-US" altLang="en-US" sz="2200" dirty="0"/>
              <a:t>All steps are described explicitly in the review </a:t>
            </a:r>
          </a:p>
          <a:p>
            <a:pPr marL="1009650" lvl="1">
              <a:buClr>
                <a:schemeClr val="tx1"/>
              </a:buClr>
              <a:tabLst>
                <a:tab pos="457200" algn="l"/>
                <a:tab pos="804863" algn="l"/>
              </a:tabLst>
            </a:pPr>
            <a:endParaRPr lang="en-US" altLang="en-US" sz="2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025113-1D6C-4543-90B4-5D19EA3D7FE4}"/>
              </a:ext>
            </a:extLst>
          </p:cNvPr>
          <p:cNvSpPr>
            <a:spLocks noGrp="1"/>
          </p:cNvSpPr>
          <p:nvPr>
            <p:ph type="title"/>
          </p:nvPr>
        </p:nvSpPr>
        <p:spPr>
          <a:xfrm>
            <a:off x="804672" y="640080"/>
            <a:ext cx="3282696" cy="5257800"/>
          </a:xfrm>
        </p:spPr>
        <p:txBody>
          <a:bodyPr>
            <a:normAutofit/>
          </a:bodyPr>
          <a:lstStyle/>
          <a:p>
            <a:r>
              <a:rPr lang="en-US" dirty="0">
                <a:solidFill>
                  <a:schemeClr val="bg1"/>
                </a:solidFill>
              </a:rPr>
              <a:t>The many purposes of a Literature Review</a:t>
            </a:r>
            <a:endParaRPr lang="en-GB" dirty="0">
              <a:solidFill>
                <a:schemeClr val="bg1"/>
              </a:solidFill>
            </a:endParaRPr>
          </a:p>
        </p:txBody>
      </p:sp>
      <p:sp>
        <p:nvSpPr>
          <p:cNvPr id="3" name="Content Placeholder 2">
            <a:extLst>
              <a:ext uri="{FF2B5EF4-FFF2-40B4-BE49-F238E27FC236}">
                <a16:creationId xmlns:a16="http://schemas.microsoft.com/office/drawing/2014/main" id="{36EA615E-1336-4DD3-9894-5B98DA08676C}"/>
              </a:ext>
            </a:extLst>
          </p:cNvPr>
          <p:cNvSpPr>
            <a:spLocks noGrp="1"/>
          </p:cNvSpPr>
          <p:nvPr>
            <p:ph idx="1"/>
          </p:nvPr>
        </p:nvSpPr>
        <p:spPr>
          <a:xfrm>
            <a:off x="4768702" y="223284"/>
            <a:ext cx="7423298" cy="6411432"/>
          </a:xfrm>
        </p:spPr>
        <p:txBody>
          <a:bodyPr anchor="ctr">
            <a:normAutofit/>
          </a:bodyPr>
          <a:lstStyle/>
          <a:p>
            <a:pPr marL="0" indent="0" fontAlgn="base">
              <a:buNone/>
            </a:pPr>
            <a:r>
              <a:rPr lang="en-US" sz="2400" b="1" i="0" dirty="0">
                <a:effectLst/>
                <a:latin typeface="robotoregular"/>
              </a:rPr>
              <a:t>Purposes That Set the Context for the Study </a:t>
            </a:r>
          </a:p>
          <a:p>
            <a:pPr fontAlgn="base"/>
            <a:r>
              <a:rPr lang="en-US" sz="2400" b="0" i="0" dirty="0">
                <a:effectLst/>
                <a:latin typeface="robotoregular"/>
              </a:rPr>
              <a:t>Clarify and define terms and key concepts used in the context of your study. </a:t>
            </a:r>
          </a:p>
          <a:p>
            <a:pPr fontAlgn="base"/>
            <a:r>
              <a:rPr lang="en-US" sz="2400" b="0" i="0" dirty="0">
                <a:effectLst/>
                <a:latin typeface="robotoregular"/>
              </a:rPr>
              <a:t>Situate the topic within the historical background of your research area. XX Set up a theoretical framework for your study and contrast perspectives, ideas, and approaches. </a:t>
            </a:r>
          </a:p>
          <a:p>
            <a:pPr fontAlgn="base"/>
            <a:r>
              <a:rPr lang="en-US" sz="2400" b="0" i="0" dirty="0">
                <a:effectLst/>
                <a:latin typeface="robotoregular"/>
              </a:rPr>
              <a:t>Recognize influential researchers and scholars and seminal studies that have shaped your field of study. </a:t>
            </a:r>
          </a:p>
        </p:txBody>
      </p:sp>
    </p:spTree>
    <p:extLst>
      <p:ext uri="{BB962C8B-B14F-4D97-AF65-F5344CB8AC3E}">
        <p14:creationId xmlns:p14="http://schemas.microsoft.com/office/powerpoint/2010/main" val="2359334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BF8FDA8-62CC-807A-ACD6-1D6DE526DEF2}"/>
              </a:ext>
            </a:extLst>
          </p:cNvPr>
          <p:cNvSpPr>
            <a:spLocks noGrp="1"/>
          </p:cNvSpPr>
          <p:nvPr>
            <p:ph type="title"/>
          </p:nvPr>
        </p:nvSpPr>
        <p:spPr>
          <a:xfrm>
            <a:off x="804672" y="640080"/>
            <a:ext cx="3282696" cy="5257800"/>
          </a:xfrm>
        </p:spPr>
        <p:txBody>
          <a:bodyPr>
            <a:normAutofit/>
          </a:bodyPr>
          <a:lstStyle/>
          <a:p>
            <a:r>
              <a:rPr lang="en-GB">
                <a:solidFill>
                  <a:schemeClr val="bg1"/>
                </a:solidFill>
              </a:rPr>
              <a:t>Continued</a:t>
            </a:r>
          </a:p>
        </p:txBody>
      </p:sp>
      <p:sp>
        <p:nvSpPr>
          <p:cNvPr id="3" name="Content Placeholder 2">
            <a:extLst>
              <a:ext uri="{FF2B5EF4-FFF2-40B4-BE49-F238E27FC236}">
                <a16:creationId xmlns:a16="http://schemas.microsoft.com/office/drawing/2014/main" id="{DF5A19AE-88C2-B947-5655-8D6837646A8F}"/>
              </a:ext>
            </a:extLst>
          </p:cNvPr>
          <p:cNvSpPr>
            <a:spLocks noGrp="1"/>
          </p:cNvSpPr>
          <p:nvPr>
            <p:ph idx="1"/>
          </p:nvPr>
        </p:nvSpPr>
        <p:spPr>
          <a:xfrm>
            <a:off x="4758070" y="170121"/>
            <a:ext cx="6624968" cy="5727760"/>
          </a:xfrm>
        </p:spPr>
        <p:txBody>
          <a:bodyPr anchor="ctr">
            <a:normAutofit/>
          </a:bodyPr>
          <a:lstStyle/>
          <a:p>
            <a:pPr fontAlgn="base"/>
            <a:r>
              <a:rPr lang="en-US" sz="2400" b="0" i="0" dirty="0">
                <a:effectLst/>
                <a:latin typeface="robotoregular"/>
              </a:rPr>
              <a:t>Place the topic within a contemporary context and demonstrate knowledge of state-of-the-art developments. </a:t>
            </a:r>
          </a:p>
          <a:p>
            <a:pPr fontAlgn="base"/>
            <a:r>
              <a:rPr lang="en-US" sz="2400" b="0" i="0" dirty="0">
                <a:effectLst/>
                <a:latin typeface="robotoregular"/>
              </a:rPr>
              <a:t>Discuss current debates, controversies, and questions. </a:t>
            </a:r>
          </a:p>
          <a:p>
            <a:pPr fontAlgn="base"/>
            <a:r>
              <a:rPr lang="en-US" sz="2400" b="0" i="0" dirty="0">
                <a:effectLst/>
                <a:latin typeface="robotoregular"/>
              </a:rPr>
              <a:t>Identify relationships between ideas and theories and their practical implications.</a:t>
            </a:r>
            <a:br>
              <a:rPr lang="en-US" sz="2400" dirty="0"/>
            </a:br>
            <a:endParaRPr lang="en-US" sz="2400" dirty="0"/>
          </a:p>
          <a:p>
            <a:pPr marL="0" indent="0" fontAlgn="base">
              <a:buNone/>
            </a:pPr>
            <a:r>
              <a:rPr lang="en-US" sz="2400" b="0" i="0" dirty="0">
                <a:effectLst/>
                <a:latin typeface="robotoregular"/>
              </a:rPr>
              <a:t>Efron, Sara Efrat, and Ruth Ravid. </a:t>
            </a:r>
            <a:r>
              <a:rPr lang="en-US" sz="2400" b="0" i="1" dirty="0">
                <a:effectLst/>
                <a:latin typeface="robotoregular"/>
              </a:rPr>
              <a:t>Writing the Literature Review : A Practical Guide</a:t>
            </a:r>
            <a:r>
              <a:rPr lang="en-US" sz="2400" b="0" i="0" dirty="0">
                <a:effectLst/>
                <a:latin typeface="robotoregular"/>
              </a:rPr>
              <a:t>, Guilford Publications, 2018.</a:t>
            </a:r>
            <a:r>
              <a:rPr lang="en-US" sz="2400" b="0" i="1" dirty="0">
                <a:effectLst/>
                <a:latin typeface="robotoregular"/>
              </a:rPr>
              <a:t> ProQuest </a:t>
            </a:r>
            <a:r>
              <a:rPr lang="en-US" sz="2400" b="0" i="1" dirty="0" err="1">
                <a:effectLst/>
                <a:latin typeface="robotoregular"/>
              </a:rPr>
              <a:t>Ebook</a:t>
            </a:r>
            <a:r>
              <a:rPr lang="en-US" sz="2400" b="0" i="1" dirty="0">
                <a:effectLst/>
                <a:latin typeface="robotoregular"/>
              </a:rPr>
              <a:t> Central</a:t>
            </a:r>
            <a:r>
              <a:rPr lang="en-US" sz="2400" b="0" i="0" dirty="0">
                <a:effectLst/>
                <a:latin typeface="robotoregular"/>
              </a:rPr>
              <a:t>, </a:t>
            </a:r>
            <a:r>
              <a:rPr lang="en-US" sz="2400" b="0" i="0" dirty="0">
                <a:effectLst/>
                <a:latin typeface="robotoregular"/>
                <a:hlinkClick r:id="rId2"/>
              </a:rPr>
              <a:t>http://ebookcentral.proquest.com/lib/trinity/detail.action?docID=5522670</a:t>
            </a:r>
            <a:endParaRPr lang="en-US" sz="2400" b="0" i="0" dirty="0">
              <a:effectLst/>
              <a:latin typeface="robotoregular"/>
            </a:endParaRPr>
          </a:p>
          <a:p>
            <a:endParaRPr lang="en-GB" sz="2400" dirty="0"/>
          </a:p>
        </p:txBody>
      </p:sp>
    </p:spTree>
    <p:extLst>
      <p:ext uri="{BB962C8B-B14F-4D97-AF65-F5344CB8AC3E}">
        <p14:creationId xmlns:p14="http://schemas.microsoft.com/office/powerpoint/2010/main" val="3571718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DCB4E4-A178-6943-1F14-675119DDED84}"/>
              </a:ext>
            </a:extLst>
          </p:cNvPr>
          <p:cNvSpPr>
            <a:spLocks noGrp="1"/>
          </p:cNvSpPr>
          <p:nvPr>
            <p:ph type="title"/>
          </p:nvPr>
        </p:nvSpPr>
        <p:spPr>
          <a:xfrm>
            <a:off x="804672" y="640080"/>
            <a:ext cx="3282696" cy="5257800"/>
          </a:xfrm>
        </p:spPr>
        <p:txBody>
          <a:bodyPr>
            <a:normAutofit/>
          </a:bodyPr>
          <a:lstStyle/>
          <a:p>
            <a:r>
              <a:rPr lang="en-US">
                <a:solidFill>
                  <a:schemeClr val="bg1"/>
                </a:solidFill>
              </a:rPr>
              <a:t>The many purposes of a Literature Review</a:t>
            </a:r>
            <a:endParaRPr lang="en-GB">
              <a:solidFill>
                <a:schemeClr val="bg1"/>
              </a:solidFill>
            </a:endParaRPr>
          </a:p>
        </p:txBody>
      </p:sp>
      <p:sp>
        <p:nvSpPr>
          <p:cNvPr id="3" name="Content Placeholder 2">
            <a:extLst>
              <a:ext uri="{FF2B5EF4-FFF2-40B4-BE49-F238E27FC236}">
                <a16:creationId xmlns:a16="http://schemas.microsoft.com/office/drawing/2014/main" id="{7EF3C15B-6621-416A-B639-0D3C96231FA0}"/>
              </a:ext>
            </a:extLst>
          </p:cNvPr>
          <p:cNvSpPr>
            <a:spLocks noGrp="1"/>
          </p:cNvSpPr>
          <p:nvPr>
            <p:ph idx="1"/>
          </p:nvPr>
        </p:nvSpPr>
        <p:spPr>
          <a:xfrm>
            <a:off x="4709160" y="223284"/>
            <a:ext cx="7482840" cy="6294474"/>
          </a:xfrm>
        </p:spPr>
        <p:txBody>
          <a:bodyPr anchor="ctr">
            <a:normAutofit/>
          </a:bodyPr>
          <a:lstStyle/>
          <a:p>
            <a:pPr marL="0" indent="0">
              <a:buNone/>
            </a:pPr>
            <a:r>
              <a:rPr lang="en-US" sz="2200" b="1" i="0" dirty="0">
                <a:effectLst/>
                <a:latin typeface="robotoregular"/>
              </a:rPr>
              <a:t>Purposes That Inform the Research Design and Methodology </a:t>
            </a:r>
            <a:endParaRPr lang="en-US" sz="2200" b="1" dirty="0">
              <a:latin typeface="robotoregular"/>
            </a:endParaRPr>
          </a:p>
          <a:p>
            <a:endParaRPr lang="en-US" sz="2200" b="0" i="0" dirty="0">
              <a:effectLst/>
              <a:latin typeface="robotoregular"/>
            </a:endParaRPr>
          </a:p>
          <a:p>
            <a:r>
              <a:rPr lang="en-US" sz="2200" b="0" i="0" dirty="0">
                <a:effectLst/>
                <a:latin typeface="robotoregular"/>
              </a:rPr>
              <a:t>Narrow the research problem to make it feasible and doable within your context and constraints. </a:t>
            </a:r>
          </a:p>
          <a:p>
            <a:r>
              <a:rPr lang="en-US" sz="2200" b="0" i="0" dirty="0">
                <a:effectLst/>
                <a:latin typeface="robotoregular"/>
              </a:rPr>
              <a:t>Refine the focus of your study or even modify the topic of your research. </a:t>
            </a:r>
            <a:endParaRPr lang="en-US" sz="2200" dirty="0">
              <a:latin typeface="robotoregular"/>
            </a:endParaRPr>
          </a:p>
          <a:p>
            <a:r>
              <a:rPr lang="en-US" sz="2200" b="0" i="0" dirty="0">
                <a:effectLst/>
                <a:latin typeface="robotoregular"/>
              </a:rPr>
              <a:t>Identify and critique methodological assumptions and research techniques employed in previous studies. </a:t>
            </a:r>
            <a:endParaRPr lang="en-US" sz="2200" dirty="0">
              <a:latin typeface="robotoregular"/>
            </a:endParaRPr>
          </a:p>
          <a:p>
            <a:r>
              <a:rPr lang="en-US" sz="2200" b="0" i="0" dirty="0">
                <a:effectLst/>
                <a:latin typeface="robotoregular"/>
              </a:rPr>
              <a:t>Uncover methodologies and instrumentation that may help you design your own study and develop your data collection and analysis strategies. </a:t>
            </a:r>
            <a:endParaRPr lang="en-US" sz="2200" dirty="0">
              <a:latin typeface="robotoregular"/>
            </a:endParaRPr>
          </a:p>
          <a:p>
            <a:pPr marL="0" indent="0">
              <a:buNone/>
            </a:pPr>
            <a:endParaRPr lang="en-GB" sz="2200" dirty="0"/>
          </a:p>
        </p:txBody>
      </p:sp>
    </p:spTree>
    <p:extLst>
      <p:ext uri="{BB962C8B-B14F-4D97-AF65-F5344CB8AC3E}">
        <p14:creationId xmlns:p14="http://schemas.microsoft.com/office/powerpoint/2010/main" val="35737659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4A54F7-5A0C-CE10-7A6D-2990B22BE0CE}"/>
              </a:ext>
            </a:extLst>
          </p:cNvPr>
          <p:cNvSpPr>
            <a:spLocks noGrp="1"/>
          </p:cNvSpPr>
          <p:nvPr>
            <p:ph type="title"/>
          </p:nvPr>
        </p:nvSpPr>
        <p:spPr>
          <a:xfrm>
            <a:off x="804672" y="640080"/>
            <a:ext cx="3282696" cy="5257800"/>
          </a:xfrm>
        </p:spPr>
        <p:txBody>
          <a:bodyPr>
            <a:normAutofit/>
          </a:bodyPr>
          <a:lstStyle/>
          <a:p>
            <a:r>
              <a:rPr lang="en-GB">
                <a:solidFill>
                  <a:schemeClr val="bg1"/>
                </a:solidFill>
              </a:rPr>
              <a:t>Continued</a:t>
            </a:r>
          </a:p>
        </p:txBody>
      </p:sp>
      <p:sp>
        <p:nvSpPr>
          <p:cNvPr id="3" name="Content Placeholder 2">
            <a:extLst>
              <a:ext uri="{FF2B5EF4-FFF2-40B4-BE49-F238E27FC236}">
                <a16:creationId xmlns:a16="http://schemas.microsoft.com/office/drawing/2014/main" id="{3FE5DB05-8840-99BD-509C-A8487E594995}"/>
              </a:ext>
            </a:extLst>
          </p:cNvPr>
          <p:cNvSpPr>
            <a:spLocks noGrp="1"/>
          </p:cNvSpPr>
          <p:nvPr>
            <p:ph idx="1"/>
          </p:nvPr>
        </p:nvSpPr>
        <p:spPr>
          <a:xfrm>
            <a:off x="4747437" y="271130"/>
            <a:ext cx="7443039" cy="6145619"/>
          </a:xfrm>
        </p:spPr>
        <p:txBody>
          <a:bodyPr anchor="ctr">
            <a:normAutofit/>
          </a:bodyPr>
          <a:lstStyle/>
          <a:p>
            <a:r>
              <a:rPr lang="en-US" sz="2000" b="0" i="0" dirty="0">
                <a:effectLst/>
                <a:latin typeface="robotoregular"/>
              </a:rPr>
              <a:t>Highlight deficiencies in previous research that may help you avoid similar flaws and errors.  Prevent unintentional duplication of previously conducted studies or, alternatively, extend existing research to new methodology, settings, and participants. </a:t>
            </a:r>
            <a:endParaRPr lang="en-US" sz="2000" dirty="0">
              <a:latin typeface="robotoregular"/>
            </a:endParaRPr>
          </a:p>
          <a:p>
            <a:r>
              <a:rPr lang="en-US" sz="2000" b="0" i="0" dirty="0">
                <a:effectLst/>
                <a:latin typeface="robotoregular"/>
              </a:rPr>
              <a:t>Confirm the “</a:t>
            </a:r>
            <a:r>
              <a:rPr lang="en-US" sz="2000" b="0" i="0" dirty="0" err="1">
                <a:effectLst/>
                <a:latin typeface="robotoregular"/>
              </a:rPr>
              <a:t>researchability</a:t>
            </a:r>
            <a:r>
              <a:rPr lang="en-US" sz="2000" b="0" i="0" dirty="0">
                <a:effectLst/>
                <a:latin typeface="robotoregular"/>
              </a:rPr>
              <a:t>” (Hart, 1998) of the research question. </a:t>
            </a:r>
          </a:p>
          <a:p>
            <a:r>
              <a:rPr lang="en-US" sz="2000" b="0" i="0" dirty="0">
                <a:effectLst/>
                <a:latin typeface="robotoregular"/>
              </a:rPr>
              <a:t>Ensure avoidance of insignificant or trivial research. </a:t>
            </a:r>
          </a:p>
          <a:p>
            <a:pPr marL="0" indent="0">
              <a:buNone/>
            </a:pPr>
            <a:br>
              <a:rPr lang="en-US" sz="2000" dirty="0"/>
            </a:br>
            <a:endParaRPr lang="en-US" sz="2000" b="0" i="0" dirty="0">
              <a:effectLst/>
              <a:latin typeface="robotoregular"/>
            </a:endParaRPr>
          </a:p>
          <a:p>
            <a:endParaRPr lang="en-GB" sz="2000" dirty="0"/>
          </a:p>
        </p:txBody>
      </p:sp>
    </p:spTree>
    <p:extLst>
      <p:ext uri="{BB962C8B-B14F-4D97-AF65-F5344CB8AC3E}">
        <p14:creationId xmlns:p14="http://schemas.microsoft.com/office/powerpoint/2010/main" val="22542933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F4809C-42A9-7F2D-751E-64FAEB910021}"/>
              </a:ext>
            </a:extLst>
          </p:cNvPr>
          <p:cNvSpPr>
            <a:spLocks noGrp="1"/>
          </p:cNvSpPr>
          <p:nvPr>
            <p:ph type="title"/>
          </p:nvPr>
        </p:nvSpPr>
        <p:spPr>
          <a:xfrm>
            <a:off x="804672" y="640080"/>
            <a:ext cx="3282696" cy="5257800"/>
          </a:xfrm>
        </p:spPr>
        <p:txBody>
          <a:bodyPr>
            <a:normAutofit/>
          </a:bodyPr>
          <a:lstStyle/>
          <a:p>
            <a:r>
              <a:rPr lang="en-US" dirty="0">
                <a:solidFill>
                  <a:schemeClr val="bg1"/>
                </a:solidFill>
              </a:rPr>
              <a:t>The many purposes of a Literature Review</a:t>
            </a:r>
            <a:endParaRPr lang="en-GB" dirty="0">
              <a:solidFill>
                <a:schemeClr val="bg1"/>
              </a:solidFill>
            </a:endParaRPr>
          </a:p>
        </p:txBody>
      </p:sp>
      <p:sp>
        <p:nvSpPr>
          <p:cNvPr id="3" name="Content Placeholder 2">
            <a:extLst>
              <a:ext uri="{FF2B5EF4-FFF2-40B4-BE49-F238E27FC236}">
                <a16:creationId xmlns:a16="http://schemas.microsoft.com/office/drawing/2014/main" id="{D8950B84-513C-40EB-92A6-76603E8C5A24}"/>
              </a:ext>
            </a:extLst>
          </p:cNvPr>
          <p:cNvSpPr>
            <a:spLocks noGrp="1"/>
          </p:cNvSpPr>
          <p:nvPr>
            <p:ph idx="1"/>
          </p:nvPr>
        </p:nvSpPr>
        <p:spPr>
          <a:xfrm>
            <a:off x="5358384" y="640081"/>
            <a:ext cx="6024654" cy="5257800"/>
          </a:xfrm>
        </p:spPr>
        <p:txBody>
          <a:bodyPr anchor="ctr">
            <a:normAutofit/>
          </a:bodyPr>
          <a:lstStyle/>
          <a:p>
            <a:pPr marL="0" indent="0">
              <a:buNone/>
            </a:pPr>
            <a:r>
              <a:rPr lang="en-US" sz="1500" b="1" i="0" dirty="0">
                <a:effectLst/>
                <a:latin typeface="robotoregular"/>
              </a:rPr>
              <a:t>Purposes That Identify Areas for Advancing the Scholarship in the Field</a:t>
            </a:r>
          </a:p>
          <a:p>
            <a:pPr marL="0" indent="0">
              <a:buNone/>
            </a:pPr>
            <a:endParaRPr lang="en-US" sz="1500" dirty="0">
              <a:latin typeface="robotoregular"/>
            </a:endParaRPr>
          </a:p>
          <a:p>
            <a:r>
              <a:rPr lang="en-US" sz="1500" b="0" i="0" dirty="0">
                <a:effectLst/>
                <a:latin typeface="robotoregular"/>
              </a:rPr>
              <a:t>Summarize existing research in ways that allow new perspectives or interpretations to emerge. </a:t>
            </a:r>
            <a:endParaRPr lang="en-US" sz="1500" dirty="0">
              <a:latin typeface="robotoregular"/>
            </a:endParaRPr>
          </a:p>
          <a:p>
            <a:r>
              <a:rPr lang="en-US" sz="1500" b="0" i="0" dirty="0">
                <a:effectLst/>
                <a:latin typeface="robotoregular"/>
              </a:rPr>
              <a:t>Justify the significance of your investigation by establishing the importance of the issue your research is addressing. </a:t>
            </a:r>
            <a:endParaRPr lang="en-US" sz="1500" dirty="0">
              <a:latin typeface="robotoregular"/>
            </a:endParaRPr>
          </a:p>
          <a:p>
            <a:r>
              <a:rPr lang="en-US" sz="1500" b="0" i="0" dirty="0">
                <a:effectLst/>
                <a:latin typeface="robotoregular"/>
              </a:rPr>
              <a:t>Point out gaps in existing research and illustrate areas of concern or omissions that still need to be explored. </a:t>
            </a:r>
          </a:p>
          <a:p>
            <a:r>
              <a:rPr lang="en-US" sz="1500" b="0" i="0" dirty="0">
                <a:effectLst/>
                <a:latin typeface="robotoregular"/>
              </a:rPr>
              <a:t>Demonstrate how your research is linked to the studies reviewed and the existing body of knowledge. </a:t>
            </a:r>
            <a:endParaRPr lang="en-US" sz="1500" dirty="0">
              <a:latin typeface="robotoregular"/>
            </a:endParaRPr>
          </a:p>
          <a:p>
            <a:r>
              <a:rPr lang="en-US" sz="1500" b="0" i="0" dirty="0">
                <a:effectLst/>
                <a:latin typeface="robotoregular"/>
              </a:rPr>
              <a:t>Indicate how your research revises, extends, or refines the understanding and knowledge of the topic.</a:t>
            </a:r>
            <a:br>
              <a:rPr lang="en-US" sz="1500" dirty="0"/>
            </a:br>
            <a:endParaRPr lang="en-US" sz="1500" dirty="0"/>
          </a:p>
          <a:p>
            <a:pPr marL="0" indent="0">
              <a:buNone/>
            </a:pPr>
            <a:endParaRPr lang="en-GB" sz="1500" dirty="0"/>
          </a:p>
        </p:txBody>
      </p:sp>
    </p:spTree>
    <p:extLst>
      <p:ext uri="{BB962C8B-B14F-4D97-AF65-F5344CB8AC3E}">
        <p14:creationId xmlns:p14="http://schemas.microsoft.com/office/powerpoint/2010/main" val="2767372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79237" name="Picture 479236" descr="Crumpled paper light bulb">
            <a:extLst>
              <a:ext uri="{FF2B5EF4-FFF2-40B4-BE49-F238E27FC236}">
                <a16:creationId xmlns:a16="http://schemas.microsoft.com/office/drawing/2014/main" id="{359A06A1-685D-CF23-E3FF-4A2EB64F15CF}"/>
              </a:ext>
            </a:extLst>
          </p:cNvPr>
          <p:cNvPicPr>
            <a:picLocks noChangeAspect="1"/>
          </p:cNvPicPr>
          <p:nvPr/>
        </p:nvPicPr>
        <p:blipFill rotWithShape="1">
          <a:blip r:embed="rId3"/>
          <a:srcRect r="5882" b="-1"/>
          <a:stretch/>
        </p:blipFill>
        <p:spPr>
          <a:xfrm>
            <a:off x="1" y="10"/>
            <a:ext cx="9669642" cy="6857990"/>
          </a:xfrm>
          <a:prstGeom prst="rect">
            <a:avLst/>
          </a:prstGeom>
        </p:spPr>
      </p:pic>
      <p:sp>
        <p:nvSpPr>
          <p:cNvPr id="479234" name="Rectangle 2">
            <a:extLst>
              <a:ext uri="{FF2B5EF4-FFF2-40B4-BE49-F238E27FC236}">
                <a16:creationId xmlns:a16="http://schemas.microsoft.com/office/drawing/2014/main" id="{4129B1A0-CA66-FF8F-A67C-DDBC40A6E059}"/>
              </a:ext>
            </a:extLst>
          </p:cNvPr>
          <p:cNvSpPr>
            <a:spLocks noGrp="1" noChangeArrowheads="1"/>
          </p:cNvSpPr>
          <p:nvPr>
            <p:ph type="title"/>
          </p:nvPr>
        </p:nvSpPr>
        <p:spPr/>
        <p:txBody>
          <a:bodyPr>
            <a:normAutofit/>
          </a:bodyPr>
          <a:lstStyle/>
          <a:p>
            <a:r>
              <a:rPr lang="en-AU" altLang="en-US" sz="4000" b="1"/>
              <a:t>Advantages of systematic reviews</a:t>
            </a:r>
          </a:p>
        </p:txBody>
      </p:sp>
      <p:sp>
        <p:nvSpPr>
          <p:cNvPr id="479235" name="Rectangle 3">
            <a:extLst>
              <a:ext uri="{FF2B5EF4-FFF2-40B4-BE49-F238E27FC236}">
                <a16:creationId xmlns:a16="http://schemas.microsoft.com/office/drawing/2014/main" id="{D68AB93E-7E90-4EE2-1DA0-5BF3CE76E626}"/>
              </a:ext>
            </a:extLst>
          </p:cNvPr>
          <p:cNvSpPr>
            <a:spLocks noGrp="1" noChangeArrowheads="1"/>
          </p:cNvSpPr>
          <p:nvPr>
            <p:ph idx="1"/>
          </p:nvPr>
        </p:nvSpPr>
        <p:spPr/>
        <p:txBody>
          <a:bodyPr>
            <a:normAutofit/>
          </a:bodyPr>
          <a:lstStyle/>
          <a:p>
            <a:r>
              <a:rPr lang="en-AU" altLang="en-US" sz="2000"/>
              <a:t>Reduce bias</a:t>
            </a:r>
          </a:p>
          <a:p>
            <a:r>
              <a:rPr lang="en-AU" altLang="en-US" sz="2000"/>
              <a:t>Replicability</a:t>
            </a:r>
          </a:p>
          <a:p>
            <a:r>
              <a:rPr lang="en-AU" altLang="en-US" sz="2000"/>
              <a:t>Resolve controversy between conflicting studies</a:t>
            </a:r>
          </a:p>
          <a:p>
            <a:r>
              <a:rPr lang="en-AU" altLang="en-US" sz="2000"/>
              <a:t>Identify gaps in current research</a:t>
            </a:r>
          </a:p>
          <a:p>
            <a:r>
              <a:rPr lang="en-AU" altLang="en-US" sz="2000"/>
              <a:t>Provide reliable </a:t>
            </a:r>
            <a:r>
              <a:rPr lang="en-AU" altLang="en-US" sz="2000" b="1"/>
              <a:t>basis</a:t>
            </a:r>
            <a:r>
              <a:rPr lang="en-AU" altLang="en-US" sz="2000"/>
              <a:t> for decision making</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5922" name="Rectangle 2">
            <a:extLst>
              <a:ext uri="{FF2B5EF4-FFF2-40B4-BE49-F238E27FC236}">
                <a16:creationId xmlns:a16="http://schemas.microsoft.com/office/drawing/2014/main" id="{637531CE-7C06-6FEF-83E7-85C4E82D174D}"/>
              </a:ext>
            </a:extLst>
          </p:cNvPr>
          <p:cNvSpPr>
            <a:spLocks noGrp="1" noChangeArrowheads="1"/>
          </p:cNvSpPr>
          <p:nvPr>
            <p:ph type="title"/>
          </p:nvPr>
        </p:nvSpPr>
        <p:spPr>
          <a:xfrm>
            <a:off x="0" y="365125"/>
            <a:ext cx="12192000" cy="1325563"/>
          </a:xfrm>
        </p:spPr>
        <p:txBody>
          <a:bodyPr/>
          <a:lstStyle/>
          <a:p>
            <a:r>
              <a:rPr lang="en-AU" altLang="en-US" sz="3600" b="1">
                <a:effectLst>
                  <a:outerShdw blurRad="38100" dist="38100" dir="2700000" algn="tl">
                    <a:srgbClr val="C0C0C0"/>
                  </a:outerShdw>
                </a:effectLst>
              </a:rPr>
              <a:t>Librarians are your friends!</a:t>
            </a:r>
          </a:p>
        </p:txBody>
      </p:sp>
      <p:pic>
        <p:nvPicPr>
          <p:cNvPr id="465923" name="Picture 3">
            <a:extLst>
              <a:ext uri="{FF2B5EF4-FFF2-40B4-BE49-F238E27FC236}">
                <a16:creationId xmlns:a16="http://schemas.microsoft.com/office/drawing/2014/main" id="{5D046352-30AF-FA11-5E38-C5EA5CD780B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5183886" y="3278918"/>
            <a:ext cx="1824228" cy="144475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DELIMITERS" val="3.1"/>
</p:tagLst>
</file>

<file path=ppt/tags/tag3.xml><?xml version="1.0" encoding="utf-8"?>
<p:tagLst xmlns:a="http://schemas.openxmlformats.org/drawingml/2006/main" xmlns:r="http://schemas.openxmlformats.org/officeDocument/2006/relationships" xmlns:p="http://schemas.openxmlformats.org/presentationml/2006/main">
  <p:tag name="DELIMITERS" val="3.1"/>
</p:tagLst>
</file>

<file path=ppt/tags/tag4.xml><?xml version="1.0" encoding="utf-8"?>
<p:tagLst xmlns:a="http://schemas.openxmlformats.org/drawingml/2006/main" xmlns:r="http://schemas.openxmlformats.org/officeDocument/2006/relationships" xmlns:p="http://schemas.openxmlformats.org/presentationml/2006/main">
  <p:tag name="DELIMITERS" val="3.1"/>
</p:tagLst>
</file>

<file path=ppt/theme/theme1.xml><?xml version="1.0" encoding="utf-8"?>
<a:theme xmlns:a="http://schemas.openxmlformats.org/drawingml/2006/main" name="Office The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1186</Words>
  <Application>Microsoft Office PowerPoint</Application>
  <PresentationFormat>Widescreen</PresentationFormat>
  <Paragraphs>114</Paragraphs>
  <Slides>25</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Arial</vt:lpstr>
      <vt:lpstr>Calibri</vt:lpstr>
      <vt:lpstr>Calibri Light</vt:lpstr>
      <vt:lpstr>Helvetica</vt:lpstr>
      <vt:lpstr>Open Sans</vt:lpstr>
      <vt:lpstr>robotoregular</vt:lpstr>
      <vt:lpstr>Times New Roman</vt:lpstr>
      <vt:lpstr>Office Theme</vt:lpstr>
      <vt:lpstr>DBA CRITICAL LITERATURE REVIEW FOR DOCTORAL RESEARCH</vt:lpstr>
      <vt:lpstr>Please note</vt:lpstr>
      <vt:lpstr>I like this …</vt:lpstr>
      <vt:lpstr>Literature review is an essential feature of academic research</vt:lpstr>
      <vt:lpstr>PowerPoint Presentation</vt:lpstr>
      <vt:lpstr>PowerPoint Presentation</vt:lpstr>
      <vt:lpstr>What is a literature review?</vt:lpstr>
      <vt:lpstr>Analyse your question</vt:lpstr>
      <vt:lpstr>Identify your literature</vt:lpstr>
      <vt:lpstr>PowerPoint Presentation</vt:lpstr>
      <vt:lpstr>Books, databases and articles on a topic</vt:lpstr>
      <vt:lpstr>PowerPoint Presentation</vt:lpstr>
      <vt:lpstr>PowerPoint Presentation</vt:lpstr>
      <vt:lpstr>Types of reviews</vt:lpstr>
      <vt:lpstr>Types of reviews</vt:lpstr>
      <vt:lpstr>Narrative reviews</vt:lpstr>
      <vt:lpstr>What is a systematic review?</vt:lpstr>
      <vt:lpstr>Key elements of a systematic review</vt:lpstr>
      <vt:lpstr>The many purposes of a Literature Review</vt:lpstr>
      <vt:lpstr>Continued</vt:lpstr>
      <vt:lpstr>The many purposes of a Literature Review</vt:lpstr>
      <vt:lpstr>Continued</vt:lpstr>
      <vt:lpstr>The many purposes of a Literature Review</vt:lpstr>
      <vt:lpstr>Advantages of systematic reviews</vt:lpstr>
      <vt:lpstr>Librarians are your friends!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Ebad Banissi</cp:lastModifiedBy>
  <cp:revision>5</cp:revision>
  <dcterms:created xsi:type="dcterms:W3CDTF">2023-02-07T11:56:05Z</dcterms:created>
  <dcterms:modified xsi:type="dcterms:W3CDTF">2026-02-11T09:20:18Z</dcterms:modified>
</cp:coreProperties>
</file>