
<file path=[Content_Types].xml><?xml version="1.0" encoding="utf-8"?>
<Types xmlns="http://schemas.openxmlformats.org/package/2006/content-types"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31"/>
  </p:notesMasterIdLst>
  <p:sldIdLst>
    <p:sldId id="299" r:id="rId2"/>
    <p:sldId id="302" r:id="rId3"/>
    <p:sldId id="258" r:id="rId4"/>
    <p:sldId id="261" r:id="rId5"/>
    <p:sldId id="269" r:id="rId6"/>
    <p:sldId id="270" r:id="rId7"/>
    <p:sldId id="271" r:id="rId8"/>
    <p:sldId id="265" r:id="rId9"/>
    <p:sldId id="266" r:id="rId10"/>
    <p:sldId id="267" r:id="rId11"/>
    <p:sldId id="274" r:id="rId12"/>
    <p:sldId id="275" r:id="rId13"/>
    <p:sldId id="276" r:id="rId14"/>
    <p:sldId id="277" r:id="rId15"/>
    <p:sldId id="278" r:id="rId16"/>
    <p:sldId id="283" r:id="rId17"/>
    <p:sldId id="279" r:id="rId18"/>
    <p:sldId id="281" r:id="rId19"/>
    <p:sldId id="280" r:id="rId20"/>
    <p:sldId id="284" r:id="rId21"/>
    <p:sldId id="285" r:id="rId22"/>
    <p:sldId id="300" r:id="rId23"/>
    <p:sldId id="301" r:id="rId24"/>
    <p:sldId id="289" r:id="rId25"/>
    <p:sldId id="291" r:id="rId26"/>
    <p:sldId id="292" r:id="rId27"/>
    <p:sldId id="293" r:id="rId28"/>
    <p:sldId id="290" r:id="rId29"/>
    <p:sldId id="286" r:id="rId30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宋体" panose="02010600030101010101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宋体" panose="02010600030101010101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宋体" panose="02010600030101010101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宋体" panose="02010600030101010101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99"/>
    <a:srgbClr val="FF0000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07" autoAdjust="0"/>
    <p:restoredTop sz="88193" autoAdjust="0"/>
  </p:normalViewPr>
  <p:slideViewPr>
    <p:cSldViewPr>
      <p:cViewPr varScale="1">
        <p:scale>
          <a:sx n="64" d="100"/>
          <a:sy n="64" d="100"/>
        </p:scale>
        <p:origin x="46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宋体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宋体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27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noProof="0" smtClean="0"/>
              <a:t>Click to edit Master text styles</a:t>
            </a:r>
          </a:p>
          <a:p>
            <a:pPr lvl="1"/>
            <a:r>
              <a:rPr lang="en-US" altLang="zh-CN" noProof="0" smtClean="0"/>
              <a:t>Second level</a:t>
            </a:r>
          </a:p>
          <a:p>
            <a:pPr lvl="2"/>
            <a:r>
              <a:rPr lang="en-US" altLang="zh-CN" noProof="0" smtClean="0"/>
              <a:t>Third level</a:t>
            </a:r>
          </a:p>
          <a:p>
            <a:pPr lvl="3"/>
            <a:r>
              <a:rPr lang="en-US" altLang="zh-CN" noProof="0" smtClean="0"/>
              <a:t>Fourth level</a:t>
            </a:r>
          </a:p>
          <a:p>
            <a:pPr lvl="4"/>
            <a:r>
              <a:rPr lang="en-US" altLang="zh-CN" noProof="0" smtClean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宋体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3075357B-B9B4-4382-BA83-6DC6FFDD33A4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280405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C6A1BE59-947A-44A5-9FDC-AFB7C3DC6C64}" type="slidenum">
              <a:rPr lang="en-US" altLang="zh-CN">
                <a:latin typeface="Arial" panose="020B0604020202020204" pitchFamily="34" charset="0"/>
              </a:rPr>
              <a:pPr eaLnBrk="1" hangingPunct="1"/>
              <a:t>1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3379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79715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6451598B-39CF-4210-8626-526C008AE109}" type="slidenum">
              <a:rPr lang="en-US" altLang="zh-CN">
                <a:latin typeface="Arial" panose="020B0604020202020204" pitchFamily="34" charset="0"/>
              </a:rPr>
              <a:pPr eaLnBrk="1" hangingPunct="1"/>
              <a:t>3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3481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90656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F4DF7FDD-A684-4C9D-B421-CC57347D52E8}" type="slidenum">
              <a:rPr lang="en-US" altLang="zh-CN">
                <a:latin typeface="Arial" panose="020B0604020202020204" pitchFamily="34" charset="0"/>
              </a:rPr>
              <a:pPr eaLnBrk="1" hangingPunct="1"/>
              <a:t>4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358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AU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9450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6FC9E8F3-9253-4FC3-8B44-B7CAECFD18BB}" type="slidenum">
              <a:rPr lang="en-US" altLang="zh-CN">
                <a:latin typeface="Arial" panose="020B0604020202020204" pitchFamily="34" charset="0"/>
              </a:rPr>
              <a:pPr eaLnBrk="1" hangingPunct="1"/>
              <a:t>5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3686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13828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F31D3785-E76E-4001-B9AF-DB2D8F4492C5}" type="slidenum">
              <a:rPr lang="en-US" altLang="zh-CN">
                <a:latin typeface="Arial" panose="020B0604020202020204" pitchFamily="34" charset="0"/>
              </a:rPr>
              <a:pPr eaLnBrk="1" hangingPunct="1"/>
              <a:t>6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378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06737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CE33918A-5D97-4872-BEE7-C275830A3130}" type="slidenum">
              <a:rPr lang="en-US" altLang="zh-CN">
                <a:latin typeface="Arial" panose="020B0604020202020204" pitchFamily="34" charset="0"/>
              </a:rPr>
              <a:pPr eaLnBrk="1" hangingPunct="1"/>
              <a:t>7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389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zh-CN" dirty="0" smtClean="0"/>
              <a:t>Customer service: enough for the demanding customer. (IBM 2005 failure as example, p114 of </a:t>
            </a:r>
            <a:r>
              <a:rPr lang="en-GB" altLang="zh-CN" dirty="0" err="1" smtClean="0"/>
              <a:t>Heizer</a:t>
            </a:r>
            <a:r>
              <a:rPr lang="en-GB" altLang="zh-CN" dirty="0" smtClean="0"/>
              <a:t> (2006))</a:t>
            </a:r>
            <a:endParaRPr lang="en-US" altLang="zh-CN" dirty="0" smtClean="0"/>
          </a:p>
          <a:p>
            <a:pPr eaLnBrk="1" hangingPunct="1">
              <a:defRPr/>
            </a:pPr>
            <a:r>
              <a:rPr lang="en-US" altLang="zh-CN" dirty="0" smtClean="0"/>
              <a:t>SCM: </a:t>
            </a:r>
            <a:r>
              <a:rPr lang="en-US" altLang="zh-CN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by predicting the price and market demand in advance for your suppliers, they would be more willing to work with you more closely…</a:t>
            </a:r>
          </a:p>
          <a:p>
            <a:pPr eaLnBrk="1" hangingPunct="1">
              <a:defRPr/>
            </a:pPr>
            <a:r>
              <a:rPr lang="en-US" altLang="zh-CN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Capacity planning is about if demand meets supply</a:t>
            </a:r>
          </a:p>
        </p:txBody>
      </p:sp>
    </p:spTree>
    <p:extLst>
      <p:ext uri="{BB962C8B-B14F-4D97-AF65-F5344CB8AC3E}">
        <p14:creationId xmlns:p14="http://schemas.microsoft.com/office/powerpoint/2010/main" val="856462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A94E2C80-F148-4BCE-9367-100F42BFF4F7}" type="slidenum">
              <a:rPr lang="en-US" altLang="zh-CN">
                <a:latin typeface="Arial" panose="020B0604020202020204" pitchFamily="34" charset="0"/>
              </a:rPr>
              <a:pPr eaLnBrk="1" hangingPunct="1"/>
              <a:t>8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399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zh-CN" smtClean="0">
                <a:latin typeface="Arial" panose="020B0604020202020204" pitchFamily="34" charset="0"/>
                <a:ea typeface="宋体" panose="02010600030101010101" pitchFamily="2" charset="-122"/>
              </a:rPr>
              <a:t>Qualitative forecast methods are </a:t>
            </a:r>
            <a:r>
              <a:rPr lang="en-US" altLang="zh-CN" sz="1400" smtClean="0">
                <a:solidFill>
                  <a:srgbClr val="003300"/>
                </a:solidFill>
                <a:latin typeface="Arial" panose="020B0604020202020204" pitchFamily="34" charset="0"/>
                <a:ea typeface="宋体" panose="02010600030101010101" pitchFamily="2" charset="-122"/>
              </a:rPr>
              <a:t>used when situation is vague and little data exist for forecasting</a:t>
            </a:r>
          </a:p>
          <a:p>
            <a:pPr eaLnBrk="1" hangingPunct="1"/>
            <a:r>
              <a:rPr lang="en-US" altLang="zh-CN" smtClean="0">
                <a:latin typeface="Arial" panose="020B0604020202020204" pitchFamily="34" charset="0"/>
                <a:ea typeface="宋体" panose="02010600030101010101" pitchFamily="2" charset="-122"/>
              </a:rPr>
              <a:t>Group work (discussion/brainstorming needed)</a:t>
            </a:r>
          </a:p>
          <a:p>
            <a:pPr eaLnBrk="1" hangingPunct="1"/>
            <a:r>
              <a:rPr lang="en-US" altLang="zh-CN" smtClean="0">
                <a:latin typeface="Arial" panose="020B0604020202020204" pitchFamily="34" charset="0"/>
                <a:ea typeface="宋体" panose="02010600030101010101" pitchFamily="2" charset="-122"/>
              </a:rPr>
              <a:t>Quantitative forecast methods: </a:t>
            </a:r>
            <a:r>
              <a:rPr lang="en-US" altLang="zh-CN" sz="1400" smtClean="0">
                <a:latin typeface="Arial" panose="020B0604020202020204" pitchFamily="34" charset="0"/>
                <a:ea typeface="宋体" panose="02010600030101010101" pitchFamily="2" charset="-122"/>
              </a:rPr>
              <a:t>Used when situation is ‘stable’ and historical data exist</a:t>
            </a:r>
          </a:p>
          <a:p>
            <a:pPr eaLnBrk="1" hangingPunct="1"/>
            <a:endParaRPr lang="en-US" altLang="zh-CN" sz="1400" smtClean="0">
              <a:solidFill>
                <a:srgbClr val="003300"/>
              </a:solidFill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244338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C895FF99-393A-4496-ADD7-51FFDD47E2A3}" type="slidenum">
              <a:rPr lang="en-US" altLang="zh-CN">
                <a:latin typeface="Arial" panose="020B0604020202020204" pitchFamily="34" charset="0"/>
              </a:rPr>
              <a:pPr eaLnBrk="1" hangingPunct="1"/>
              <a:t>9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09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95618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74B7D8C9-2A08-4CF6-A3BF-8730A6BC4264}" type="slidenum">
              <a:rPr lang="en-US" altLang="zh-CN">
                <a:latin typeface="Arial" panose="020B0604020202020204" pitchFamily="34" charset="0"/>
              </a:rPr>
              <a:pPr eaLnBrk="1" hangingPunct="1"/>
              <a:t>10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198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286421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71FD0DAD-F4FD-40A4-8F45-82A0502B62C3}" type="slidenum">
              <a:rPr lang="en-US" altLang="zh-CN">
                <a:latin typeface="Arial" panose="020B0604020202020204" pitchFamily="34" charset="0"/>
              </a:rPr>
              <a:pPr eaLnBrk="1" hangingPunct="1"/>
              <a:t>11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301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860243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22799111-36D8-4BCF-A385-357FDD0792EA}" type="slidenum">
              <a:rPr lang="en-US" altLang="zh-CN">
                <a:latin typeface="Arial" panose="020B0604020202020204" pitchFamily="34" charset="0"/>
              </a:rPr>
              <a:pPr eaLnBrk="1" hangingPunct="1"/>
              <a:t>12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403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44036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3909837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C4F54A76-77B7-40E1-AC9D-B3F017251A31}" type="slidenum">
              <a:rPr lang="en-US" altLang="zh-CN">
                <a:latin typeface="Arial" panose="020B0604020202020204" pitchFamily="34" charset="0"/>
              </a:rPr>
              <a:pPr eaLnBrk="1" hangingPunct="1"/>
              <a:t>13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505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205835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470FAE84-18C9-45A8-9F5D-D7D87B7EE38A}" type="slidenum">
              <a:rPr lang="en-US" altLang="zh-CN">
                <a:latin typeface="Arial" panose="020B0604020202020204" pitchFamily="34" charset="0"/>
              </a:rPr>
              <a:pPr eaLnBrk="1" hangingPunct="1"/>
              <a:t>14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608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46084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9613922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E8A21941-305C-4CB9-AF1F-20F506ED3144}" type="slidenum">
              <a:rPr lang="en-US" altLang="zh-CN">
                <a:latin typeface="Arial" panose="020B0604020202020204" pitchFamily="34" charset="0"/>
              </a:rPr>
              <a:pPr eaLnBrk="1" hangingPunct="1"/>
              <a:t>15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710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165104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09AECCBB-4EE4-4D23-964D-61C73CB271B6}" type="slidenum">
              <a:rPr lang="en-US" altLang="zh-CN">
                <a:latin typeface="Arial" panose="020B0604020202020204" pitchFamily="34" charset="0"/>
              </a:rPr>
              <a:pPr eaLnBrk="1" hangingPunct="1"/>
              <a:t>16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813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62" tIns="47625" rIns="93662" bIns="47625"/>
          <a:lstStyle/>
          <a:p>
            <a:pPr eaLnBrk="1" hangingPunct="1"/>
            <a:r>
              <a:rPr lang="en-AU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Add some animation</a:t>
            </a:r>
          </a:p>
        </p:txBody>
      </p:sp>
      <p:sp>
        <p:nvSpPr>
          <p:cNvPr id="48132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6523899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9C91CD89-445B-48AE-AAA1-C0EFF8CF59A4}" type="slidenum">
              <a:rPr lang="en-US" altLang="zh-CN">
                <a:latin typeface="Arial" panose="020B0604020202020204" pitchFamily="34" charset="0"/>
              </a:rPr>
              <a:pPr eaLnBrk="1" hangingPunct="1"/>
              <a:t>17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4915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367132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AFC8977F-4D8F-4DFC-9448-5F3B7C3FCD5D}" type="slidenum">
              <a:rPr lang="en-US" altLang="zh-CN">
                <a:latin typeface="Arial" panose="020B0604020202020204" pitchFamily="34" charset="0"/>
              </a:rPr>
              <a:pPr eaLnBrk="1" hangingPunct="1"/>
              <a:t>18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017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For better results, may need to use more data from more previous period. </a:t>
            </a:r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690191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A59DD331-58A3-4D45-ABA7-5E060A682A85}" type="slidenum">
              <a:rPr lang="en-US" altLang="zh-CN">
                <a:latin typeface="Arial" panose="020B0604020202020204" pitchFamily="34" charset="0"/>
              </a:rPr>
              <a:pPr eaLnBrk="1" hangingPunct="1"/>
              <a:t>19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120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For better results, experience and intuition to choose the right weight needed; may need to use more data from more previous periods, but calculation intensive….less efficient</a:t>
            </a:r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54572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E6EB8AC1-3257-4384-80DD-83E8EA0654DD}" type="slidenum">
              <a:rPr lang="en-US" altLang="zh-CN">
                <a:latin typeface="Arial" panose="020B0604020202020204" pitchFamily="34" charset="0"/>
              </a:rPr>
              <a:pPr eaLnBrk="1" hangingPunct="1"/>
              <a:t>20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222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US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Declines quickly first (1/log2=E), keep dividing by 2 so you never get to zero.</a:t>
            </a:r>
          </a:p>
        </p:txBody>
      </p:sp>
      <p:sp>
        <p:nvSpPr>
          <p:cNvPr id="52228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3467730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6AE00484-C7BC-4FF1-BD6F-329CE21DF264}" type="slidenum">
              <a:rPr lang="en-US" altLang="zh-CN">
                <a:latin typeface="Arial" panose="020B0604020202020204" pitchFamily="34" charset="0"/>
              </a:rPr>
              <a:pPr eaLnBrk="1" hangingPunct="1"/>
              <a:t>21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325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r>
              <a:rPr lang="en-GB" altLang="zh-CN" smtClean="0">
                <a:latin typeface="Arial" panose="020B0604020202020204" pitchFamily="34" charset="0"/>
                <a:ea typeface="宋体" panose="02010600030101010101" pitchFamily="2" charset="-122"/>
              </a:rPr>
              <a:t>The latest estimate is equal to the old estimate adjusted by a fraction of the difference between the last period’s actual demand and the old estimate. </a:t>
            </a:r>
            <a:endParaRPr lang="en-US" altLang="zh-CN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3252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7743706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E4D17C0A-95A1-4BD1-BE8B-C71831D59CCC}" type="slidenum">
              <a:rPr lang="en-US" altLang="zh-CN">
                <a:latin typeface="Arial" panose="020B0604020202020204" pitchFamily="34" charset="0"/>
              </a:rPr>
              <a:pPr eaLnBrk="1" hangingPunct="1"/>
              <a:t>22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4276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40303168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F0960CB8-A6CD-4440-B8F0-55FD15A0D142}" type="slidenum">
              <a:rPr lang="en-US" altLang="zh-CN">
                <a:latin typeface="Arial" panose="020B0604020202020204" pitchFamily="34" charset="0"/>
              </a:rPr>
              <a:pPr eaLnBrk="1" hangingPunct="1"/>
              <a:t>23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52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5300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85177479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A5452BC4-EDB2-4756-B543-C8E04D8F9A85}" type="slidenum">
              <a:rPr lang="en-US" altLang="zh-CN">
                <a:latin typeface="Arial" panose="020B0604020202020204" pitchFamily="34" charset="0"/>
              </a:rPr>
              <a:pPr eaLnBrk="1" hangingPunct="1"/>
              <a:t>24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63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62" tIns="47625" rIns="93662" bIns="47625"/>
          <a:lstStyle/>
          <a:p>
            <a:pPr eaLnBrk="1" hangingPunct="1"/>
            <a:r>
              <a:rPr lang="en-AU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We use it to examine the </a:t>
            </a:r>
            <a:r>
              <a:rPr lang="en-US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effect of Smoothing Constant and ease of calculation</a:t>
            </a:r>
            <a:endParaRPr lang="en-AU" altLang="en-US" smtClean="0">
              <a:latin typeface="Arial" panose="020B0604020202020204" pitchFamily="34" charset="0"/>
              <a:ea typeface="宋体" panose="02010600030101010101" pitchFamily="2" charset="-122"/>
            </a:endParaRPr>
          </a:p>
        </p:txBody>
      </p:sp>
      <p:sp>
        <p:nvSpPr>
          <p:cNvPr id="56324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31234257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F306D4D4-2D21-43DC-AC23-26189FA76F72}" type="slidenum">
              <a:rPr lang="en-US" altLang="zh-CN">
                <a:latin typeface="Arial" panose="020B0604020202020204" pitchFamily="34" charset="0"/>
              </a:rPr>
              <a:pPr eaLnBrk="1" hangingPunct="1"/>
              <a:t>25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73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62" tIns="47625" rIns="93662" bIns="47625"/>
          <a:lstStyle/>
          <a:p>
            <a:pPr eaLnBrk="1" hangingPunct="1"/>
            <a:r>
              <a:rPr lang="en-AU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Assume forecast for period 1 is 37 (exactly the same as actual demand)</a:t>
            </a:r>
          </a:p>
        </p:txBody>
      </p:sp>
      <p:sp>
        <p:nvSpPr>
          <p:cNvPr id="57348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2543527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9B7E56AC-6590-4815-AEB8-BDD5E329D6ED}" type="slidenum">
              <a:rPr lang="en-US" altLang="zh-CN">
                <a:latin typeface="Arial" panose="020B0604020202020204" pitchFamily="34" charset="0"/>
              </a:rPr>
              <a:pPr eaLnBrk="1" hangingPunct="1"/>
              <a:t>26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83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62" tIns="47625" rIns="93662" bIns="47625"/>
          <a:lstStyle/>
          <a:p>
            <a:pPr eaLnBrk="1" hangingPunct="1"/>
            <a:r>
              <a:rPr lang="en-AU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With the forecasting results, we can graphically compare which set of forecast results is better using different a…</a:t>
            </a:r>
          </a:p>
        </p:txBody>
      </p:sp>
      <p:sp>
        <p:nvSpPr>
          <p:cNvPr id="58372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7279210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A26592F1-F0F2-4512-861A-6633175D1179}" type="slidenum">
              <a:rPr lang="en-US" altLang="zh-CN">
                <a:latin typeface="Arial" panose="020B0604020202020204" pitchFamily="34" charset="0"/>
              </a:rPr>
              <a:pPr eaLnBrk="1" hangingPunct="1"/>
              <a:t>27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593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62" tIns="47625" rIns="93662" bIns="47625"/>
          <a:lstStyle/>
          <a:p>
            <a:pPr eaLnBrk="1" hangingPunct="1"/>
            <a:r>
              <a:rPr lang="en-AU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May be wondering which a is better..</a:t>
            </a:r>
          </a:p>
        </p:txBody>
      </p:sp>
      <p:sp>
        <p:nvSpPr>
          <p:cNvPr id="59396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90133701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DCAE7D35-E0BF-406D-A09E-6F811E4583DD}" type="slidenum">
              <a:rPr lang="en-US" altLang="zh-CN">
                <a:latin typeface="Arial" panose="020B0604020202020204" pitchFamily="34" charset="0"/>
              </a:rPr>
              <a:pPr eaLnBrk="1" hangingPunct="1"/>
              <a:t>28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604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3662" tIns="47625" rIns="93662" bIns="47625"/>
          <a:lstStyle/>
          <a:p>
            <a:pPr eaLnBrk="1" hangingPunct="1"/>
            <a:r>
              <a:rPr lang="en-AU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If a is greater (as close to 1 as possible), then forecast more based on most recent data</a:t>
            </a:r>
            <a:br>
              <a:rPr lang="en-AU" altLang="en-US" smtClean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en-AU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or…. More based on previous forecast..</a:t>
            </a:r>
          </a:p>
          <a:p>
            <a:pPr eaLnBrk="1" hangingPunct="1"/>
            <a:r>
              <a:rPr lang="en-AU" altLang="en-US" smtClean="0">
                <a:latin typeface="Arial" panose="020B0604020202020204" pitchFamily="34" charset="0"/>
                <a:ea typeface="宋体" panose="02010600030101010101" pitchFamily="2" charset="-122"/>
              </a:rPr>
              <a:t>In business practices, generally choose 0.05 -0.5, more taking previous forecasts into account rather than most recent data</a:t>
            </a:r>
          </a:p>
        </p:txBody>
      </p:sp>
      <p:sp>
        <p:nvSpPr>
          <p:cNvPr id="60420" name="Rectangle 3"/>
          <p:cNvSpPr>
            <a:spLocks noRo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9715396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fld id="{AA1BA356-A435-433A-9BDE-DE2E745B169D}" type="slidenum">
              <a:rPr lang="en-US" altLang="zh-CN">
                <a:latin typeface="Arial" panose="020B0604020202020204" pitchFamily="34" charset="0"/>
              </a:rPr>
              <a:pPr eaLnBrk="1" hangingPunct="1"/>
              <a:t>29</a:t>
            </a:fld>
            <a:endParaRPr lang="en-US" altLang="zh-CN">
              <a:latin typeface="Arial" panose="020B0604020202020204" pitchFamily="34" charset="0"/>
            </a:endParaRPr>
          </a:p>
        </p:txBody>
      </p:sp>
      <p:sp>
        <p:nvSpPr>
          <p:cNvPr id="6144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ea typeface="宋体" panose="02010600030101010101" pitchFamily="2" charset="-122"/>
              <a:sym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859573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a typeface="宋体" charset="-122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G0" fmla="+- 12083 0 0"/>
                <a:gd name="G1" fmla="+- -3200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44083" y="2368"/>
                </a:cxn>
                <a:cxn ang="0">
                  <a:pos x="64000" y="32000"/>
                </a:cxn>
                <a:cxn ang="0">
                  <a:pos x="44083" y="61631"/>
                </a:cxn>
                <a:cxn ang="0">
                  <a:pos x="44083" y="61631"/>
                </a:cxn>
                <a:cxn ang="0">
                  <a:pos x="44082" y="61631"/>
                </a:cxn>
                <a:cxn ang="0">
                  <a:pos x="44083" y="61632"/>
                </a:cxn>
                <a:cxn ang="0">
                  <a:pos x="44083" y="2368"/>
                </a:cxn>
                <a:cxn ang="0">
                  <a:pos x="44082" y="2368"/>
                </a:cxn>
                <a:cxn ang="0">
                  <a:pos x="44083" y="2368"/>
                </a:cxn>
              </a:cxnLst>
              <a:rect l="T13" t="T15" r="T17" b="T19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  <a:ea typeface="宋体" charset="-122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G0" fmla="+- 18994 0 0"/>
                <a:gd name="G1" fmla="+- -30013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994" y="6246"/>
                </a:cxn>
                <a:cxn ang="0">
                  <a:pos x="64000" y="32000"/>
                </a:cxn>
                <a:cxn ang="0">
                  <a:pos x="50994" y="57753"/>
                </a:cxn>
                <a:cxn ang="0">
                  <a:pos x="50994" y="57753"/>
                </a:cxn>
                <a:cxn ang="0">
                  <a:pos x="50993" y="57753"/>
                </a:cxn>
                <a:cxn ang="0">
                  <a:pos x="50994" y="57754"/>
                </a:cxn>
                <a:cxn ang="0">
                  <a:pos x="50994" y="6246"/>
                </a:cxn>
                <a:cxn ang="0">
                  <a:pos x="50993" y="6246"/>
                </a:cxn>
                <a:cxn ang="0">
                  <a:pos x="50994" y="6246"/>
                </a:cxn>
              </a:cxnLst>
              <a:rect l="T13" t="T15" r="T17" b="T19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  <a:ea typeface="宋体" charset="-122"/>
              </a:endParaRPr>
            </a:p>
          </p:txBody>
        </p:sp>
      </p:grpSp>
      <p:sp>
        <p:nvSpPr>
          <p:cNvPr id="9222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altLang="zh-CN"/>
              <a:t>Click to edit Master title style</a:t>
            </a:r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US" altLang="zh-CN"/>
              <a:t>Click to edit Master subtitle style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C4E587-EDD1-41C3-8040-2D1154096EEA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84776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A607F02-C4D5-4CFD-B6D6-A7096D25311B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29290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64280C-4C71-4BCC-852C-BF1C12896003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69644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0101A63-6E47-43B3-A55D-849FFF42EAE7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4060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B887618-9041-4A85-9DB0-D32853569F62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52954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BB476C0-6499-4911-B8ED-FE55C05AB031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1917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212C0E2-7673-4102-B680-3BF3C3A78527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74192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782FDEB-158C-4617-81A7-D52D9A2F57DE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00175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08F1D58-27B2-4EBD-BC08-4385D1D6B7AD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14646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6225576-4917-4144-ABC3-621ADDBDD720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98520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65FAB78-5B23-4BEB-8184-6BDBEEB8AAE1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425034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CE966B-0140-4241-AF6C-4A0EDCDC8DAE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588145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1370013" y="1827213"/>
            <a:ext cx="7313612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5D5BCC-F381-4971-884D-0C1C7A3869E2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451760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68370B-F8B6-410A-98E8-ABF2D9A214CA}" type="slidenum">
              <a:rPr lang="en-US" altLang="zh-CN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76350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8195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G0" fmla="+- 18296 0 0"/>
                <a:gd name="G1" fmla="+- -30880 0 0"/>
                <a:gd name="G2" fmla="+- 31512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296" y="5746"/>
                </a:cxn>
                <a:cxn ang="0">
                  <a:pos x="64000" y="32000"/>
                </a:cxn>
                <a:cxn ang="0">
                  <a:pos x="50296" y="58253"/>
                </a:cxn>
                <a:cxn ang="0">
                  <a:pos x="50296" y="58253"/>
                </a:cxn>
                <a:cxn ang="0">
                  <a:pos x="50295" y="58253"/>
                </a:cxn>
                <a:cxn ang="0">
                  <a:pos x="50296" y="58254"/>
                </a:cxn>
                <a:cxn ang="0">
                  <a:pos x="50296" y="5746"/>
                </a:cxn>
                <a:cxn ang="0">
                  <a:pos x="50295" y="5746"/>
                </a:cxn>
                <a:cxn ang="0">
                  <a:pos x="50296" y="5746"/>
                </a:cxn>
              </a:cxnLst>
              <a:rect l="T13" t="T15" r="T17" b="T19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  <a:ea typeface="宋体" charset="-122"/>
              </a:endParaRPr>
            </a:p>
          </p:txBody>
        </p:sp>
        <p:sp>
          <p:nvSpPr>
            <p:cNvPr id="8196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G0" fmla="+- 18077 0 0"/>
                <a:gd name="G1" fmla="+- -3088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077" y="5595"/>
                </a:cxn>
                <a:cxn ang="0">
                  <a:pos x="64000" y="32000"/>
                </a:cxn>
                <a:cxn ang="0">
                  <a:pos x="50077" y="58404"/>
                </a:cxn>
                <a:cxn ang="0">
                  <a:pos x="50077" y="58404"/>
                </a:cxn>
                <a:cxn ang="0">
                  <a:pos x="50076" y="58404"/>
                </a:cxn>
                <a:cxn ang="0">
                  <a:pos x="50077" y="58405"/>
                </a:cxn>
                <a:cxn ang="0">
                  <a:pos x="50077" y="5595"/>
                </a:cxn>
                <a:cxn ang="0">
                  <a:pos x="50076" y="5595"/>
                </a:cxn>
                <a:cxn ang="0">
                  <a:pos x="50077" y="5595"/>
                </a:cxn>
              </a:cxnLst>
              <a:rect l="T13" t="T15" r="T17" b="T19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  <a:ea typeface="宋体" charset="-122"/>
              </a:endParaRPr>
            </a:p>
          </p:txBody>
        </p:sp>
        <p:sp>
          <p:nvSpPr>
            <p:cNvPr id="8197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ea typeface="宋体" charset="-122"/>
              </a:endParaRPr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8200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a typeface="宋体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201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a typeface="宋体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202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0CA649D-33D9-4061-ABC1-C1F3AD6908A8}" type="slidenum">
              <a:rPr lang="en-US" altLang="zh-CN"/>
              <a:pPr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ea typeface="宋体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ea typeface="宋体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ea typeface="宋体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ea typeface="宋体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ea typeface="宋体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ea typeface="宋体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ea typeface="宋体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  <a:ea typeface="宋体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l"/>
        <a:defRPr sz="25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anose="05000000000000000000" pitchFamily="2" charset="2"/>
        <a:buChar char="¡"/>
        <a:defRPr sz="22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l"/>
        <a:defRPr sz="19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anose="05000000000000000000" pitchFamily="2" charset="2"/>
        <a:buChar char="¡"/>
        <a:defRPr sz="19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Notes</a:t>
            </a:r>
            <a:endParaRPr lang="en-US" altLang="en-US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/>
              <a:t>For year 2 students:</a:t>
            </a:r>
          </a:p>
          <a:p>
            <a:pPr lvl="1" eaLnBrk="1" hangingPunct="1"/>
            <a:r>
              <a:rPr lang="en-GB" altLang="en-US" smtClean="0"/>
              <a:t>Don</a:t>
            </a:r>
            <a:r>
              <a:rPr lang="en-GB" altLang="en-US" smtClean="0">
                <a:latin typeface="Arial" panose="020B0604020202020204" pitchFamily="34" charset="0"/>
              </a:rPr>
              <a:t>’</a:t>
            </a:r>
            <a:r>
              <a:rPr lang="en-GB" altLang="en-US" smtClean="0"/>
              <a:t>t have to know the reasons of the choice of Alpha (a) in the exponential smoothing. </a:t>
            </a:r>
          </a:p>
          <a:p>
            <a:pPr lvl="1" eaLnBrk="1" hangingPunct="1"/>
            <a:r>
              <a:rPr lang="en-GB" altLang="zh-CN" smtClean="0"/>
              <a:t>Using different</a:t>
            </a:r>
            <a:r>
              <a:rPr lang="en-GB" altLang="en-US" smtClean="0"/>
              <a:t> Alpha (a) can be used in Operations management</a:t>
            </a:r>
          </a:p>
          <a:p>
            <a:pPr lvl="1" eaLnBrk="1" hangingPunct="1"/>
            <a:r>
              <a:rPr lang="en-GB" altLang="en-US" smtClean="0"/>
              <a:t>No need to learn the trend adjustment for Exponential smoothing. </a:t>
            </a:r>
          </a:p>
          <a:p>
            <a:pPr lvl="1" eaLnBrk="1" hangingPunct="1"/>
            <a:endParaRPr lang="en-US" altLang="en-US"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1350241" y="1556792"/>
            <a:ext cx="7313612" cy="1143000"/>
          </a:xfrm>
        </p:spPr>
        <p:txBody>
          <a:bodyPr/>
          <a:lstStyle/>
          <a:p>
            <a:pPr algn="ctr" eaLnBrk="1" hangingPunct="1"/>
            <a:r>
              <a:rPr lang="en-US" altLang="en-US" dirty="0" smtClean="0"/>
              <a:t>SBUS5105 </a:t>
            </a:r>
            <a:br>
              <a:rPr lang="en-US" altLang="en-US" dirty="0" smtClean="0"/>
            </a:br>
            <a:r>
              <a:rPr lang="en-US" altLang="en-US" dirty="0" smtClean="0"/>
              <a:t>Data Handling and Business Intelligence</a:t>
            </a:r>
            <a:endParaRPr lang="en-US" altLang="en-US" dirty="0" smtClean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1115616" y="3284984"/>
            <a:ext cx="7313612" cy="2681907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GB" altLang="en-US" dirty="0" smtClean="0"/>
              <a:t>Forecasting</a:t>
            </a:r>
          </a:p>
          <a:p>
            <a:pPr marL="0" indent="0" algn="ctr" eaLnBrk="1" hangingPunct="1">
              <a:buNone/>
            </a:pPr>
            <a:endParaRPr lang="en-GB" altLang="en-US" dirty="0" smtClean="0"/>
          </a:p>
          <a:p>
            <a:pPr marL="0" indent="0" algn="ctr" eaLnBrk="1" hangingPunct="1">
              <a:buNone/>
            </a:pPr>
            <a:r>
              <a:rPr lang="en-GB" altLang="en-US" dirty="0" smtClean="0"/>
              <a:t>Week </a:t>
            </a:r>
            <a:r>
              <a:rPr lang="en-GB" altLang="en-US" dirty="0"/>
              <a:t>5</a:t>
            </a:r>
            <a:endParaRPr lang="en-GB" altLang="en-US" dirty="0" smtClean="0"/>
          </a:p>
          <a:p>
            <a:pPr marL="0" indent="0" algn="ctr" eaLnBrk="1" hangingPunct="1">
              <a:buNone/>
            </a:pPr>
            <a:endParaRPr lang="en-GB" altLang="en-US" dirty="0" smtClean="0"/>
          </a:p>
          <a:p>
            <a:pPr marL="0" indent="0" algn="ctr" eaLnBrk="1" hangingPunct="1">
              <a:buNone/>
            </a:pPr>
            <a:r>
              <a:rPr lang="en-GB" altLang="en-US" dirty="0" smtClean="0"/>
              <a:t>Dr Roisin </a:t>
            </a:r>
            <a:r>
              <a:rPr lang="en-GB" altLang="en-US" dirty="0" smtClean="0"/>
              <a:t>Mullins</a:t>
            </a:r>
            <a:endParaRPr lang="en-US" altLang="en-US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mtClean="0"/>
              <a:t>Highlights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523162" cy="4114800"/>
          </a:xfrm>
        </p:spPr>
        <p:txBody>
          <a:bodyPr/>
          <a:lstStyle/>
          <a:p>
            <a:pPr marL="476250" indent="-476250" eaLnBrk="1" hangingPunct="1">
              <a:defRPr/>
            </a:pP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Forecasting </a:t>
            </a:r>
          </a:p>
          <a:p>
            <a:pPr marL="476250" indent="-476250" eaLnBrk="1" hangingPunct="1">
              <a:defRPr/>
            </a:pP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Types of forecasting </a:t>
            </a:r>
          </a:p>
          <a:p>
            <a:pPr marL="476250" indent="-476250" eaLnBrk="1" hangingPunct="1">
              <a:defRPr/>
            </a:pPr>
            <a:r>
              <a:rPr lang="en-US" altLang="zh-CN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Approaches to forecasting</a:t>
            </a:r>
          </a:p>
          <a:p>
            <a:pPr marL="666750" lvl="1" indent="0" eaLnBrk="1" hangingPunct="1">
              <a:buFont typeface="Wingdings" panose="05000000000000000000" pitchFamily="2" charset="2"/>
              <a:buChar char="ä"/>
              <a:defRPr/>
            </a:pPr>
            <a:r>
              <a:rPr lang="en-US" altLang="zh-CN" b="1" i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Moving averages</a:t>
            </a:r>
          </a:p>
          <a:p>
            <a:pPr marL="666750" lvl="1" indent="0" eaLnBrk="1" hangingPunct="1">
              <a:buFont typeface="Wingdings" panose="05000000000000000000" pitchFamily="2" charset="2"/>
              <a:buChar char="ä"/>
              <a:defRPr/>
            </a:pPr>
            <a:r>
              <a:rPr lang="en-US" altLang="zh-CN" b="1" i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Exponential smoothing</a:t>
            </a:r>
          </a:p>
          <a:p>
            <a:pPr marL="666750" lvl="1" indent="0" eaLnBrk="1" hangingPunct="1">
              <a:buFont typeface="Wingdings" panose="05000000000000000000" pitchFamily="2" charset="2"/>
              <a:buChar char="ä"/>
              <a:defRPr/>
            </a:pPr>
            <a:r>
              <a:rPr lang="en-US" altLang="zh-CN" b="1" i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Measures of forecast accuracy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549275"/>
            <a:ext cx="7770812" cy="815975"/>
          </a:xfrm>
          <a:noFill/>
        </p:spPr>
        <p:txBody>
          <a:bodyPr lIns="99994" tIns="49997" rIns="99994" bIns="49997" anchor="ctr" anchorCtr="1"/>
          <a:lstStyle/>
          <a:p>
            <a:pPr eaLnBrk="1" hangingPunct="1"/>
            <a:r>
              <a:rPr lang="en-US" altLang="zh-CN" smtClean="0"/>
              <a:t>What is Forecasting?</a:t>
            </a:r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838200" y="1944688"/>
            <a:ext cx="3878263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8954" tIns="48608" rIns="98954" bIns="48608"/>
          <a:lstStyle>
            <a:lvl1pPr marL="476250" indent="-4762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1109663" indent="-4381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þ"/>
            </a:pPr>
            <a:r>
              <a:rPr lang="en-US" altLang="zh-CN" sz="2600"/>
              <a:t>Process of predicting a future event</a:t>
            </a:r>
          </a:p>
          <a:p>
            <a:pPr eaLnBrk="1" hangingPunct="1"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þ"/>
            </a:pPr>
            <a:r>
              <a:rPr lang="en-US" altLang="zh-CN" sz="2600"/>
              <a:t>Underlying basis of </a:t>
            </a:r>
            <a:br>
              <a:rPr lang="en-US" altLang="zh-CN" sz="2600"/>
            </a:br>
            <a:r>
              <a:rPr lang="en-US" altLang="zh-CN" sz="2600"/>
              <a:t>all business decisions</a:t>
            </a:r>
          </a:p>
          <a:p>
            <a:pPr lvl="1" eaLnBrk="1" hangingPunct="1"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þ"/>
            </a:pPr>
            <a:r>
              <a:rPr lang="en-US" altLang="zh-CN" sz="2100"/>
              <a:t>Production</a:t>
            </a:r>
          </a:p>
          <a:p>
            <a:pPr lvl="1" eaLnBrk="1" hangingPunct="1"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þ"/>
            </a:pPr>
            <a:r>
              <a:rPr lang="en-US" altLang="zh-CN" sz="2100"/>
              <a:t>Inventory</a:t>
            </a:r>
          </a:p>
          <a:p>
            <a:pPr lvl="1" eaLnBrk="1" hangingPunct="1"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þ"/>
            </a:pPr>
            <a:r>
              <a:rPr lang="en-US" altLang="zh-CN" sz="2100"/>
              <a:t>Capacity (demand Vs supply)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4778375" y="2092325"/>
            <a:ext cx="3832225" cy="3775075"/>
            <a:chOff x="3010" y="1318"/>
            <a:chExt cx="2414" cy="2378"/>
          </a:xfrm>
        </p:grpSpPr>
        <p:grpSp>
          <p:nvGrpSpPr>
            <p:cNvPr id="6149" name="Group 5"/>
            <p:cNvGrpSpPr>
              <a:grpSpLocks/>
            </p:cNvGrpSpPr>
            <p:nvPr/>
          </p:nvGrpSpPr>
          <p:grpSpPr bwMode="auto">
            <a:xfrm>
              <a:off x="3010" y="1318"/>
              <a:ext cx="2414" cy="2378"/>
              <a:chOff x="2919" y="1325"/>
              <a:chExt cx="2414" cy="2378"/>
            </a:xfrm>
          </p:grpSpPr>
          <p:sp>
            <p:nvSpPr>
              <p:cNvPr id="6151" name="Freeform 6"/>
              <p:cNvSpPr>
                <a:spLocks/>
              </p:cNvSpPr>
              <p:nvPr/>
            </p:nvSpPr>
            <p:spPr bwMode="auto">
              <a:xfrm>
                <a:off x="3639" y="2363"/>
                <a:ext cx="550" cy="463"/>
              </a:xfrm>
              <a:custGeom>
                <a:avLst/>
                <a:gdLst>
                  <a:gd name="T0" fmla="*/ 66 w 583"/>
                  <a:gd name="T1" fmla="*/ 424 h 494"/>
                  <a:gd name="T2" fmla="*/ 301 w 583"/>
                  <a:gd name="T3" fmla="*/ 173 h 494"/>
                  <a:gd name="T4" fmla="*/ 295 w 583"/>
                  <a:gd name="T5" fmla="*/ 144 h 494"/>
                  <a:gd name="T6" fmla="*/ 307 w 583"/>
                  <a:gd name="T7" fmla="*/ 111 h 494"/>
                  <a:gd name="T8" fmla="*/ 314 w 583"/>
                  <a:gd name="T9" fmla="*/ 90 h 494"/>
                  <a:gd name="T10" fmla="*/ 312 w 583"/>
                  <a:gd name="T11" fmla="*/ 58 h 494"/>
                  <a:gd name="T12" fmla="*/ 308 w 583"/>
                  <a:gd name="T13" fmla="*/ 30 h 494"/>
                  <a:gd name="T14" fmla="*/ 322 w 583"/>
                  <a:gd name="T15" fmla="*/ 15 h 494"/>
                  <a:gd name="T16" fmla="*/ 344 w 583"/>
                  <a:gd name="T17" fmla="*/ 12 h 494"/>
                  <a:gd name="T18" fmla="*/ 360 w 583"/>
                  <a:gd name="T19" fmla="*/ 29 h 494"/>
                  <a:gd name="T20" fmla="*/ 362 w 583"/>
                  <a:gd name="T21" fmla="*/ 59 h 494"/>
                  <a:gd name="T22" fmla="*/ 349 w 583"/>
                  <a:gd name="T23" fmla="*/ 88 h 494"/>
                  <a:gd name="T24" fmla="*/ 447 w 583"/>
                  <a:gd name="T25" fmla="*/ 11 h 494"/>
                  <a:gd name="T26" fmla="*/ 464 w 583"/>
                  <a:gd name="T27" fmla="*/ 0 h 494"/>
                  <a:gd name="T28" fmla="*/ 477 w 583"/>
                  <a:gd name="T29" fmla="*/ 13 h 494"/>
                  <a:gd name="T30" fmla="*/ 455 w 583"/>
                  <a:gd name="T31" fmla="*/ 46 h 494"/>
                  <a:gd name="T32" fmla="*/ 402 w 583"/>
                  <a:gd name="T33" fmla="*/ 103 h 494"/>
                  <a:gd name="T34" fmla="*/ 495 w 583"/>
                  <a:gd name="T35" fmla="*/ 30 h 494"/>
                  <a:gd name="T36" fmla="*/ 510 w 583"/>
                  <a:gd name="T37" fmla="*/ 33 h 494"/>
                  <a:gd name="T38" fmla="*/ 509 w 583"/>
                  <a:gd name="T39" fmla="*/ 52 h 494"/>
                  <a:gd name="T40" fmla="*/ 431 w 583"/>
                  <a:gd name="T41" fmla="*/ 121 h 494"/>
                  <a:gd name="T42" fmla="*/ 527 w 583"/>
                  <a:gd name="T43" fmla="*/ 67 h 494"/>
                  <a:gd name="T44" fmla="*/ 540 w 583"/>
                  <a:gd name="T45" fmla="*/ 72 h 494"/>
                  <a:gd name="T46" fmla="*/ 538 w 583"/>
                  <a:gd name="T47" fmla="*/ 87 h 494"/>
                  <a:gd name="T48" fmla="*/ 480 w 583"/>
                  <a:gd name="T49" fmla="*/ 119 h 494"/>
                  <a:gd name="T50" fmla="*/ 452 w 583"/>
                  <a:gd name="T51" fmla="*/ 143 h 494"/>
                  <a:gd name="T52" fmla="*/ 532 w 583"/>
                  <a:gd name="T53" fmla="*/ 103 h 494"/>
                  <a:gd name="T54" fmla="*/ 549 w 583"/>
                  <a:gd name="T55" fmla="*/ 109 h 494"/>
                  <a:gd name="T56" fmla="*/ 544 w 583"/>
                  <a:gd name="T57" fmla="*/ 124 h 494"/>
                  <a:gd name="T58" fmla="*/ 459 w 583"/>
                  <a:gd name="T59" fmla="*/ 163 h 494"/>
                  <a:gd name="T60" fmla="*/ 422 w 583"/>
                  <a:gd name="T61" fmla="*/ 189 h 494"/>
                  <a:gd name="T62" fmla="*/ 394 w 583"/>
                  <a:gd name="T63" fmla="*/ 211 h 494"/>
                  <a:gd name="T64" fmla="*/ 340 w 583"/>
                  <a:gd name="T65" fmla="*/ 214 h 494"/>
                  <a:gd name="T66" fmla="*/ 80 w 583"/>
                  <a:gd name="T67" fmla="*/ 449 h 494"/>
                  <a:gd name="T68" fmla="*/ 60 w 583"/>
                  <a:gd name="T69" fmla="*/ 462 h 494"/>
                  <a:gd name="T70" fmla="*/ 42 w 583"/>
                  <a:gd name="T71" fmla="*/ 455 h 494"/>
                  <a:gd name="T72" fmla="*/ 0 w 583"/>
                  <a:gd name="T73" fmla="*/ 380 h 494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583"/>
                  <a:gd name="T112" fmla="*/ 0 h 494"/>
                  <a:gd name="T113" fmla="*/ 583 w 583"/>
                  <a:gd name="T114" fmla="*/ 494 h 494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583" h="494">
                    <a:moveTo>
                      <a:pt x="17" y="362"/>
                    </a:moveTo>
                    <a:lnTo>
                      <a:pt x="70" y="452"/>
                    </a:lnTo>
                    <a:lnTo>
                      <a:pt x="324" y="202"/>
                    </a:lnTo>
                    <a:lnTo>
                      <a:pt x="319" y="185"/>
                    </a:lnTo>
                    <a:lnTo>
                      <a:pt x="315" y="171"/>
                    </a:lnTo>
                    <a:lnTo>
                      <a:pt x="313" y="154"/>
                    </a:lnTo>
                    <a:lnTo>
                      <a:pt x="317" y="136"/>
                    </a:lnTo>
                    <a:lnTo>
                      <a:pt x="325" y="118"/>
                    </a:lnTo>
                    <a:lnTo>
                      <a:pt x="333" y="105"/>
                    </a:lnTo>
                    <a:lnTo>
                      <a:pt x="333" y="96"/>
                    </a:lnTo>
                    <a:lnTo>
                      <a:pt x="335" y="76"/>
                    </a:lnTo>
                    <a:lnTo>
                      <a:pt x="331" y="62"/>
                    </a:lnTo>
                    <a:lnTo>
                      <a:pt x="327" y="46"/>
                    </a:lnTo>
                    <a:lnTo>
                      <a:pt x="327" y="32"/>
                    </a:lnTo>
                    <a:lnTo>
                      <a:pt x="332" y="23"/>
                    </a:lnTo>
                    <a:lnTo>
                      <a:pt x="341" y="16"/>
                    </a:lnTo>
                    <a:lnTo>
                      <a:pt x="355" y="13"/>
                    </a:lnTo>
                    <a:lnTo>
                      <a:pt x="365" y="13"/>
                    </a:lnTo>
                    <a:lnTo>
                      <a:pt x="373" y="18"/>
                    </a:lnTo>
                    <a:lnTo>
                      <a:pt x="382" y="31"/>
                    </a:lnTo>
                    <a:lnTo>
                      <a:pt x="385" y="49"/>
                    </a:lnTo>
                    <a:lnTo>
                      <a:pt x="384" y="63"/>
                    </a:lnTo>
                    <a:lnTo>
                      <a:pt x="380" y="77"/>
                    </a:lnTo>
                    <a:lnTo>
                      <a:pt x="370" y="94"/>
                    </a:lnTo>
                    <a:lnTo>
                      <a:pt x="380" y="101"/>
                    </a:lnTo>
                    <a:lnTo>
                      <a:pt x="474" y="12"/>
                    </a:lnTo>
                    <a:lnTo>
                      <a:pt x="481" y="3"/>
                    </a:lnTo>
                    <a:lnTo>
                      <a:pt x="492" y="0"/>
                    </a:lnTo>
                    <a:lnTo>
                      <a:pt x="503" y="5"/>
                    </a:lnTo>
                    <a:lnTo>
                      <a:pt x="506" y="14"/>
                    </a:lnTo>
                    <a:lnTo>
                      <a:pt x="506" y="23"/>
                    </a:lnTo>
                    <a:lnTo>
                      <a:pt x="482" y="49"/>
                    </a:lnTo>
                    <a:lnTo>
                      <a:pt x="422" y="104"/>
                    </a:lnTo>
                    <a:lnTo>
                      <a:pt x="426" y="110"/>
                    </a:lnTo>
                    <a:lnTo>
                      <a:pt x="514" y="39"/>
                    </a:lnTo>
                    <a:lnTo>
                      <a:pt x="525" y="32"/>
                    </a:lnTo>
                    <a:lnTo>
                      <a:pt x="534" y="31"/>
                    </a:lnTo>
                    <a:lnTo>
                      <a:pt x="541" y="35"/>
                    </a:lnTo>
                    <a:lnTo>
                      <a:pt x="543" y="44"/>
                    </a:lnTo>
                    <a:lnTo>
                      <a:pt x="540" y="55"/>
                    </a:lnTo>
                    <a:lnTo>
                      <a:pt x="452" y="125"/>
                    </a:lnTo>
                    <a:lnTo>
                      <a:pt x="457" y="129"/>
                    </a:lnTo>
                    <a:lnTo>
                      <a:pt x="548" y="74"/>
                    </a:lnTo>
                    <a:lnTo>
                      <a:pt x="559" y="71"/>
                    </a:lnTo>
                    <a:lnTo>
                      <a:pt x="565" y="71"/>
                    </a:lnTo>
                    <a:lnTo>
                      <a:pt x="572" y="77"/>
                    </a:lnTo>
                    <a:lnTo>
                      <a:pt x="573" y="85"/>
                    </a:lnTo>
                    <a:lnTo>
                      <a:pt x="570" y="93"/>
                    </a:lnTo>
                    <a:lnTo>
                      <a:pt x="564" y="99"/>
                    </a:lnTo>
                    <a:lnTo>
                      <a:pt x="509" y="127"/>
                    </a:lnTo>
                    <a:lnTo>
                      <a:pt x="475" y="147"/>
                    </a:lnTo>
                    <a:lnTo>
                      <a:pt x="479" y="153"/>
                    </a:lnTo>
                    <a:lnTo>
                      <a:pt x="539" y="122"/>
                    </a:lnTo>
                    <a:lnTo>
                      <a:pt x="564" y="110"/>
                    </a:lnTo>
                    <a:lnTo>
                      <a:pt x="579" y="110"/>
                    </a:lnTo>
                    <a:lnTo>
                      <a:pt x="582" y="116"/>
                    </a:lnTo>
                    <a:lnTo>
                      <a:pt x="582" y="124"/>
                    </a:lnTo>
                    <a:lnTo>
                      <a:pt x="577" y="132"/>
                    </a:lnTo>
                    <a:lnTo>
                      <a:pt x="537" y="152"/>
                    </a:lnTo>
                    <a:lnTo>
                      <a:pt x="487" y="174"/>
                    </a:lnTo>
                    <a:lnTo>
                      <a:pt x="466" y="186"/>
                    </a:lnTo>
                    <a:lnTo>
                      <a:pt x="447" y="202"/>
                    </a:lnTo>
                    <a:lnTo>
                      <a:pt x="433" y="218"/>
                    </a:lnTo>
                    <a:lnTo>
                      <a:pt x="418" y="225"/>
                    </a:lnTo>
                    <a:lnTo>
                      <a:pt x="397" y="230"/>
                    </a:lnTo>
                    <a:lnTo>
                      <a:pt x="360" y="228"/>
                    </a:lnTo>
                    <a:lnTo>
                      <a:pt x="349" y="222"/>
                    </a:lnTo>
                    <a:lnTo>
                      <a:pt x="85" y="479"/>
                    </a:lnTo>
                    <a:lnTo>
                      <a:pt x="73" y="489"/>
                    </a:lnTo>
                    <a:lnTo>
                      <a:pt x="64" y="493"/>
                    </a:lnTo>
                    <a:lnTo>
                      <a:pt x="53" y="491"/>
                    </a:lnTo>
                    <a:lnTo>
                      <a:pt x="45" y="485"/>
                    </a:lnTo>
                    <a:lnTo>
                      <a:pt x="38" y="472"/>
                    </a:lnTo>
                    <a:lnTo>
                      <a:pt x="0" y="405"/>
                    </a:lnTo>
                    <a:lnTo>
                      <a:pt x="17" y="362"/>
                    </a:lnTo>
                  </a:path>
                </a:pathLst>
              </a:custGeom>
              <a:solidFill>
                <a:srgbClr val="FF9F9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6152" name="Freeform 7"/>
              <p:cNvSpPr>
                <a:spLocks/>
              </p:cNvSpPr>
              <p:nvPr/>
            </p:nvSpPr>
            <p:spPr bwMode="auto">
              <a:xfrm>
                <a:off x="2992" y="3203"/>
                <a:ext cx="524" cy="465"/>
              </a:xfrm>
              <a:custGeom>
                <a:avLst/>
                <a:gdLst>
                  <a:gd name="T0" fmla="*/ 154 w 556"/>
                  <a:gd name="T1" fmla="*/ 7 h 497"/>
                  <a:gd name="T2" fmla="*/ 0 w 556"/>
                  <a:gd name="T3" fmla="*/ 421 h 497"/>
                  <a:gd name="T4" fmla="*/ 7 w 556"/>
                  <a:gd name="T5" fmla="*/ 429 h 497"/>
                  <a:gd name="T6" fmla="*/ 18 w 556"/>
                  <a:gd name="T7" fmla="*/ 422 h 497"/>
                  <a:gd name="T8" fmla="*/ 166 w 556"/>
                  <a:gd name="T9" fmla="*/ 24 h 497"/>
                  <a:gd name="T10" fmla="*/ 174 w 556"/>
                  <a:gd name="T11" fmla="*/ 21 h 497"/>
                  <a:gd name="T12" fmla="*/ 230 w 556"/>
                  <a:gd name="T13" fmla="*/ 19 h 497"/>
                  <a:gd name="T14" fmla="*/ 303 w 556"/>
                  <a:gd name="T15" fmla="*/ 22 h 497"/>
                  <a:gd name="T16" fmla="*/ 369 w 556"/>
                  <a:gd name="T17" fmla="*/ 25 h 497"/>
                  <a:gd name="T18" fmla="*/ 388 w 556"/>
                  <a:gd name="T19" fmla="*/ 31 h 497"/>
                  <a:gd name="T20" fmla="*/ 399 w 556"/>
                  <a:gd name="T21" fmla="*/ 42 h 497"/>
                  <a:gd name="T22" fmla="*/ 406 w 556"/>
                  <a:gd name="T23" fmla="*/ 54 h 497"/>
                  <a:gd name="T24" fmla="*/ 511 w 556"/>
                  <a:gd name="T25" fmla="*/ 460 h 497"/>
                  <a:gd name="T26" fmla="*/ 517 w 556"/>
                  <a:gd name="T27" fmla="*/ 464 h 497"/>
                  <a:gd name="T28" fmla="*/ 523 w 556"/>
                  <a:gd name="T29" fmla="*/ 456 h 497"/>
                  <a:gd name="T30" fmla="*/ 422 w 556"/>
                  <a:gd name="T31" fmla="*/ 52 h 497"/>
                  <a:gd name="T32" fmla="*/ 413 w 556"/>
                  <a:gd name="T33" fmla="*/ 30 h 497"/>
                  <a:gd name="T34" fmla="*/ 403 w 556"/>
                  <a:gd name="T35" fmla="*/ 22 h 497"/>
                  <a:gd name="T36" fmla="*/ 395 w 556"/>
                  <a:gd name="T37" fmla="*/ 16 h 497"/>
                  <a:gd name="T38" fmla="*/ 383 w 556"/>
                  <a:gd name="T39" fmla="*/ 10 h 497"/>
                  <a:gd name="T40" fmla="*/ 362 w 556"/>
                  <a:gd name="T41" fmla="*/ 7 h 497"/>
                  <a:gd name="T42" fmla="*/ 292 w 556"/>
                  <a:gd name="T43" fmla="*/ 2 h 497"/>
                  <a:gd name="T44" fmla="*/ 218 w 556"/>
                  <a:gd name="T45" fmla="*/ 0 h 497"/>
                  <a:gd name="T46" fmla="*/ 182 w 556"/>
                  <a:gd name="T47" fmla="*/ 1 h 497"/>
                  <a:gd name="T48" fmla="*/ 165 w 556"/>
                  <a:gd name="T49" fmla="*/ 2 h 497"/>
                  <a:gd name="T50" fmla="*/ 154 w 556"/>
                  <a:gd name="T51" fmla="*/ 7 h 497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556"/>
                  <a:gd name="T79" fmla="*/ 0 h 497"/>
                  <a:gd name="T80" fmla="*/ 556 w 556"/>
                  <a:gd name="T81" fmla="*/ 497 h 497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556" h="497">
                    <a:moveTo>
                      <a:pt x="163" y="8"/>
                    </a:moveTo>
                    <a:lnTo>
                      <a:pt x="0" y="450"/>
                    </a:lnTo>
                    <a:lnTo>
                      <a:pt x="7" y="459"/>
                    </a:lnTo>
                    <a:lnTo>
                      <a:pt x="19" y="451"/>
                    </a:lnTo>
                    <a:lnTo>
                      <a:pt x="176" y="26"/>
                    </a:lnTo>
                    <a:lnTo>
                      <a:pt x="185" y="22"/>
                    </a:lnTo>
                    <a:lnTo>
                      <a:pt x="244" y="20"/>
                    </a:lnTo>
                    <a:lnTo>
                      <a:pt x="322" y="23"/>
                    </a:lnTo>
                    <a:lnTo>
                      <a:pt x="392" y="27"/>
                    </a:lnTo>
                    <a:lnTo>
                      <a:pt x="412" y="33"/>
                    </a:lnTo>
                    <a:lnTo>
                      <a:pt x="423" y="45"/>
                    </a:lnTo>
                    <a:lnTo>
                      <a:pt x="431" y="58"/>
                    </a:lnTo>
                    <a:lnTo>
                      <a:pt x="542" y="492"/>
                    </a:lnTo>
                    <a:lnTo>
                      <a:pt x="549" y="496"/>
                    </a:lnTo>
                    <a:lnTo>
                      <a:pt x="555" y="487"/>
                    </a:lnTo>
                    <a:lnTo>
                      <a:pt x="448" y="56"/>
                    </a:lnTo>
                    <a:lnTo>
                      <a:pt x="438" y="32"/>
                    </a:lnTo>
                    <a:lnTo>
                      <a:pt x="428" y="23"/>
                    </a:lnTo>
                    <a:lnTo>
                      <a:pt x="419" y="17"/>
                    </a:lnTo>
                    <a:lnTo>
                      <a:pt x="406" y="11"/>
                    </a:lnTo>
                    <a:lnTo>
                      <a:pt x="384" y="8"/>
                    </a:lnTo>
                    <a:lnTo>
                      <a:pt x="310" y="2"/>
                    </a:lnTo>
                    <a:lnTo>
                      <a:pt x="231" y="0"/>
                    </a:lnTo>
                    <a:lnTo>
                      <a:pt x="193" y="1"/>
                    </a:lnTo>
                    <a:lnTo>
                      <a:pt x="175" y="2"/>
                    </a:lnTo>
                    <a:lnTo>
                      <a:pt x="163" y="8"/>
                    </a:lnTo>
                  </a:path>
                </a:pathLst>
              </a:custGeom>
              <a:solidFill>
                <a:srgbClr val="919191"/>
              </a:solidFill>
              <a:ln w="12700" cap="rnd" cmpd="sng">
                <a:solidFill>
                  <a:srgbClr val="91919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6153" name="Freeform 8"/>
              <p:cNvSpPr>
                <a:spLocks/>
              </p:cNvSpPr>
              <p:nvPr/>
            </p:nvSpPr>
            <p:spPr bwMode="auto">
              <a:xfrm>
                <a:off x="2998" y="2678"/>
                <a:ext cx="548" cy="541"/>
              </a:xfrm>
              <a:custGeom>
                <a:avLst/>
                <a:gdLst>
                  <a:gd name="T0" fmla="*/ 111 w 580"/>
                  <a:gd name="T1" fmla="*/ 0 h 579"/>
                  <a:gd name="T2" fmla="*/ 36 w 580"/>
                  <a:gd name="T3" fmla="*/ 0 h 579"/>
                  <a:gd name="T4" fmla="*/ 4 w 580"/>
                  <a:gd name="T5" fmla="*/ 21 h 579"/>
                  <a:gd name="T6" fmla="*/ 0 w 580"/>
                  <a:gd name="T7" fmla="*/ 70 h 579"/>
                  <a:gd name="T8" fmla="*/ 83 w 580"/>
                  <a:gd name="T9" fmla="*/ 360 h 579"/>
                  <a:gd name="T10" fmla="*/ 91 w 580"/>
                  <a:gd name="T11" fmla="*/ 390 h 579"/>
                  <a:gd name="T12" fmla="*/ 94 w 580"/>
                  <a:gd name="T13" fmla="*/ 420 h 579"/>
                  <a:gd name="T14" fmla="*/ 98 w 580"/>
                  <a:gd name="T15" fmla="*/ 488 h 579"/>
                  <a:gd name="T16" fmla="*/ 113 w 580"/>
                  <a:gd name="T17" fmla="*/ 519 h 579"/>
                  <a:gd name="T18" fmla="*/ 134 w 580"/>
                  <a:gd name="T19" fmla="*/ 523 h 579"/>
                  <a:gd name="T20" fmla="*/ 158 w 580"/>
                  <a:gd name="T21" fmla="*/ 526 h 579"/>
                  <a:gd name="T22" fmla="*/ 223 w 580"/>
                  <a:gd name="T23" fmla="*/ 529 h 579"/>
                  <a:gd name="T24" fmla="*/ 345 w 580"/>
                  <a:gd name="T25" fmla="*/ 534 h 579"/>
                  <a:gd name="T26" fmla="*/ 440 w 580"/>
                  <a:gd name="T27" fmla="*/ 540 h 579"/>
                  <a:gd name="T28" fmla="*/ 464 w 580"/>
                  <a:gd name="T29" fmla="*/ 532 h 579"/>
                  <a:gd name="T30" fmla="*/ 483 w 580"/>
                  <a:gd name="T31" fmla="*/ 511 h 579"/>
                  <a:gd name="T32" fmla="*/ 503 w 580"/>
                  <a:gd name="T33" fmla="*/ 481 h 579"/>
                  <a:gd name="T34" fmla="*/ 520 w 580"/>
                  <a:gd name="T35" fmla="*/ 450 h 579"/>
                  <a:gd name="T36" fmla="*/ 531 w 580"/>
                  <a:gd name="T37" fmla="*/ 432 h 579"/>
                  <a:gd name="T38" fmla="*/ 537 w 580"/>
                  <a:gd name="T39" fmla="*/ 418 h 579"/>
                  <a:gd name="T40" fmla="*/ 546 w 580"/>
                  <a:gd name="T41" fmla="*/ 392 h 579"/>
                  <a:gd name="T42" fmla="*/ 547 w 580"/>
                  <a:gd name="T43" fmla="*/ 381 h 579"/>
                  <a:gd name="T44" fmla="*/ 546 w 580"/>
                  <a:gd name="T45" fmla="*/ 366 h 579"/>
                  <a:gd name="T46" fmla="*/ 539 w 580"/>
                  <a:gd name="T47" fmla="*/ 358 h 579"/>
                  <a:gd name="T48" fmla="*/ 522 w 580"/>
                  <a:gd name="T49" fmla="*/ 349 h 579"/>
                  <a:gd name="T50" fmla="*/ 505 w 580"/>
                  <a:gd name="T51" fmla="*/ 348 h 579"/>
                  <a:gd name="T52" fmla="*/ 483 w 580"/>
                  <a:gd name="T53" fmla="*/ 348 h 579"/>
                  <a:gd name="T54" fmla="*/ 180 w 580"/>
                  <a:gd name="T55" fmla="*/ 358 h 579"/>
                  <a:gd name="T56" fmla="*/ 173 w 580"/>
                  <a:gd name="T57" fmla="*/ 288 h 579"/>
                  <a:gd name="T58" fmla="*/ 163 w 580"/>
                  <a:gd name="T59" fmla="*/ 154 h 579"/>
                  <a:gd name="T60" fmla="*/ 156 w 580"/>
                  <a:gd name="T61" fmla="*/ 62 h 579"/>
                  <a:gd name="T62" fmla="*/ 145 w 580"/>
                  <a:gd name="T63" fmla="*/ 23 h 579"/>
                  <a:gd name="T64" fmla="*/ 111 w 580"/>
                  <a:gd name="T65" fmla="*/ 0 h 579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580"/>
                  <a:gd name="T100" fmla="*/ 0 h 579"/>
                  <a:gd name="T101" fmla="*/ 580 w 580"/>
                  <a:gd name="T102" fmla="*/ 579 h 579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580" h="579">
                    <a:moveTo>
                      <a:pt x="118" y="0"/>
                    </a:moveTo>
                    <a:lnTo>
                      <a:pt x="38" y="0"/>
                    </a:lnTo>
                    <a:lnTo>
                      <a:pt x="4" y="22"/>
                    </a:lnTo>
                    <a:lnTo>
                      <a:pt x="0" y="75"/>
                    </a:lnTo>
                    <a:lnTo>
                      <a:pt x="88" y="385"/>
                    </a:lnTo>
                    <a:lnTo>
                      <a:pt x="96" y="417"/>
                    </a:lnTo>
                    <a:lnTo>
                      <a:pt x="99" y="450"/>
                    </a:lnTo>
                    <a:lnTo>
                      <a:pt x="104" y="522"/>
                    </a:lnTo>
                    <a:lnTo>
                      <a:pt x="120" y="555"/>
                    </a:lnTo>
                    <a:lnTo>
                      <a:pt x="142" y="560"/>
                    </a:lnTo>
                    <a:lnTo>
                      <a:pt x="167" y="563"/>
                    </a:lnTo>
                    <a:lnTo>
                      <a:pt x="236" y="566"/>
                    </a:lnTo>
                    <a:lnTo>
                      <a:pt x="365" y="571"/>
                    </a:lnTo>
                    <a:lnTo>
                      <a:pt x="466" y="578"/>
                    </a:lnTo>
                    <a:lnTo>
                      <a:pt x="491" y="569"/>
                    </a:lnTo>
                    <a:lnTo>
                      <a:pt x="511" y="547"/>
                    </a:lnTo>
                    <a:lnTo>
                      <a:pt x="532" y="515"/>
                    </a:lnTo>
                    <a:lnTo>
                      <a:pt x="550" y="482"/>
                    </a:lnTo>
                    <a:lnTo>
                      <a:pt x="562" y="462"/>
                    </a:lnTo>
                    <a:lnTo>
                      <a:pt x="568" y="447"/>
                    </a:lnTo>
                    <a:lnTo>
                      <a:pt x="578" y="420"/>
                    </a:lnTo>
                    <a:lnTo>
                      <a:pt x="579" y="408"/>
                    </a:lnTo>
                    <a:lnTo>
                      <a:pt x="578" y="392"/>
                    </a:lnTo>
                    <a:lnTo>
                      <a:pt x="570" y="383"/>
                    </a:lnTo>
                    <a:lnTo>
                      <a:pt x="553" y="373"/>
                    </a:lnTo>
                    <a:lnTo>
                      <a:pt x="535" y="372"/>
                    </a:lnTo>
                    <a:lnTo>
                      <a:pt x="511" y="372"/>
                    </a:lnTo>
                    <a:lnTo>
                      <a:pt x="190" y="383"/>
                    </a:lnTo>
                    <a:lnTo>
                      <a:pt x="183" y="308"/>
                    </a:lnTo>
                    <a:lnTo>
                      <a:pt x="172" y="165"/>
                    </a:lnTo>
                    <a:lnTo>
                      <a:pt x="165" y="66"/>
                    </a:lnTo>
                    <a:lnTo>
                      <a:pt x="153" y="25"/>
                    </a:lnTo>
                    <a:lnTo>
                      <a:pt x="118" y="0"/>
                    </a:lnTo>
                  </a:path>
                </a:pathLst>
              </a:custGeom>
              <a:solidFill>
                <a:srgbClr val="9F7F5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6154" name="Freeform 9"/>
              <p:cNvSpPr>
                <a:spLocks/>
              </p:cNvSpPr>
              <p:nvPr/>
            </p:nvSpPr>
            <p:spPr bwMode="auto">
              <a:xfrm>
                <a:off x="3172" y="2507"/>
                <a:ext cx="657" cy="1139"/>
              </a:xfrm>
              <a:custGeom>
                <a:avLst/>
                <a:gdLst>
                  <a:gd name="T0" fmla="*/ 396 w 696"/>
                  <a:gd name="T1" fmla="*/ 22 h 1218"/>
                  <a:gd name="T2" fmla="*/ 452 w 696"/>
                  <a:gd name="T3" fmla="*/ 83 h 1218"/>
                  <a:gd name="T4" fmla="*/ 480 w 696"/>
                  <a:gd name="T5" fmla="*/ 127 h 1218"/>
                  <a:gd name="T6" fmla="*/ 510 w 696"/>
                  <a:gd name="T7" fmla="*/ 165 h 1218"/>
                  <a:gd name="T8" fmla="*/ 502 w 696"/>
                  <a:gd name="T9" fmla="*/ 216 h 1218"/>
                  <a:gd name="T10" fmla="*/ 478 w 696"/>
                  <a:gd name="T11" fmla="*/ 223 h 1218"/>
                  <a:gd name="T12" fmla="*/ 480 w 696"/>
                  <a:gd name="T13" fmla="*/ 263 h 1218"/>
                  <a:gd name="T14" fmla="*/ 472 w 696"/>
                  <a:gd name="T15" fmla="*/ 315 h 1218"/>
                  <a:gd name="T16" fmla="*/ 425 w 696"/>
                  <a:gd name="T17" fmla="*/ 338 h 1218"/>
                  <a:gd name="T18" fmla="*/ 407 w 696"/>
                  <a:gd name="T19" fmla="*/ 393 h 1218"/>
                  <a:gd name="T20" fmla="*/ 446 w 696"/>
                  <a:gd name="T21" fmla="*/ 421 h 1218"/>
                  <a:gd name="T22" fmla="*/ 568 w 696"/>
                  <a:gd name="T23" fmla="*/ 421 h 1218"/>
                  <a:gd name="T24" fmla="*/ 634 w 696"/>
                  <a:gd name="T25" fmla="*/ 445 h 1218"/>
                  <a:gd name="T26" fmla="*/ 656 w 696"/>
                  <a:gd name="T27" fmla="*/ 507 h 1218"/>
                  <a:gd name="T28" fmla="*/ 628 w 696"/>
                  <a:gd name="T29" fmla="*/ 618 h 1218"/>
                  <a:gd name="T30" fmla="*/ 552 w 696"/>
                  <a:gd name="T31" fmla="*/ 767 h 1218"/>
                  <a:gd name="T32" fmla="*/ 475 w 696"/>
                  <a:gd name="T33" fmla="*/ 977 h 1218"/>
                  <a:gd name="T34" fmla="*/ 441 w 696"/>
                  <a:gd name="T35" fmla="*/ 1138 h 1218"/>
                  <a:gd name="T36" fmla="*/ 372 w 696"/>
                  <a:gd name="T37" fmla="*/ 1094 h 1218"/>
                  <a:gd name="T38" fmla="*/ 300 w 696"/>
                  <a:gd name="T39" fmla="*/ 1063 h 1218"/>
                  <a:gd name="T40" fmla="*/ 269 w 696"/>
                  <a:gd name="T41" fmla="*/ 1042 h 1218"/>
                  <a:gd name="T42" fmla="*/ 213 w 696"/>
                  <a:gd name="T43" fmla="*/ 1070 h 1218"/>
                  <a:gd name="T44" fmla="*/ 182 w 696"/>
                  <a:gd name="T45" fmla="*/ 1073 h 1218"/>
                  <a:gd name="T46" fmla="*/ 211 w 696"/>
                  <a:gd name="T47" fmla="*/ 1002 h 1218"/>
                  <a:gd name="T48" fmla="*/ 303 w 696"/>
                  <a:gd name="T49" fmla="*/ 888 h 1218"/>
                  <a:gd name="T50" fmla="*/ 316 w 696"/>
                  <a:gd name="T51" fmla="*/ 800 h 1218"/>
                  <a:gd name="T52" fmla="*/ 313 w 696"/>
                  <a:gd name="T53" fmla="*/ 677 h 1218"/>
                  <a:gd name="T54" fmla="*/ 263 w 696"/>
                  <a:gd name="T55" fmla="*/ 634 h 1218"/>
                  <a:gd name="T56" fmla="*/ 163 w 696"/>
                  <a:gd name="T57" fmla="*/ 655 h 1218"/>
                  <a:gd name="T58" fmla="*/ 85 w 696"/>
                  <a:gd name="T59" fmla="*/ 670 h 1218"/>
                  <a:gd name="T60" fmla="*/ 25 w 696"/>
                  <a:gd name="T61" fmla="*/ 652 h 1218"/>
                  <a:gd name="T62" fmla="*/ 0 w 696"/>
                  <a:gd name="T63" fmla="*/ 585 h 1218"/>
                  <a:gd name="T64" fmla="*/ 25 w 696"/>
                  <a:gd name="T65" fmla="*/ 514 h 1218"/>
                  <a:gd name="T66" fmla="*/ 97 w 696"/>
                  <a:gd name="T67" fmla="*/ 380 h 1218"/>
                  <a:gd name="T68" fmla="*/ 163 w 696"/>
                  <a:gd name="T69" fmla="*/ 285 h 1218"/>
                  <a:gd name="T70" fmla="*/ 208 w 696"/>
                  <a:gd name="T71" fmla="*/ 190 h 1218"/>
                  <a:gd name="T72" fmla="*/ 226 w 696"/>
                  <a:gd name="T73" fmla="*/ 94 h 1218"/>
                  <a:gd name="T74" fmla="*/ 250 w 696"/>
                  <a:gd name="T75" fmla="*/ 25 h 1218"/>
                  <a:gd name="T76" fmla="*/ 292 w 696"/>
                  <a:gd name="T77" fmla="*/ 6 h 1218"/>
                  <a:gd name="T78" fmla="*/ 368 w 696"/>
                  <a:gd name="T79" fmla="*/ 0 h 1218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696"/>
                  <a:gd name="T121" fmla="*/ 0 h 1218"/>
                  <a:gd name="T122" fmla="*/ 696 w 696"/>
                  <a:gd name="T123" fmla="*/ 1218 h 1218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696" h="1218">
                    <a:moveTo>
                      <a:pt x="390" y="0"/>
                    </a:moveTo>
                    <a:lnTo>
                      <a:pt x="420" y="23"/>
                    </a:lnTo>
                    <a:lnTo>
                      <a:pt x="460" y="59"/>
                    </a:lnTo>
                    <a:lnTo>
                      <a:pt x="479" y="89"/>
                    </a:lnTo>
                    <a:lnTo>
                      <a:pt x="496" y="116"/>
                    </a:lnTo>
                    <a:lnTo>
                      <a:pt x="509" y="136"/>
                    </a:lnTo>
                    <a:lnTo>
                      <a:pt x="529" y="156"/>
                    </a:lnTo>
                    <a:lnTo>
                      <a:pt x="540" y="176"/>
                    </a:lnTo>
                    <a:lnTo>
                      <a:pt x="540" y="211"/>
                    </a:lnTo>
                    <a:lnTo>
                      <a:pt x="532" y="231"/>
                    </a:lnTo>
                    <a:lnTo>
                      <a:pt x="520" y="235"/>
                    </a:lnTo>
                    <a:lnTo>
                      <a:pt x="506" y="238"/>
                    </a:lnTo>
                    <a:lnTo>
                      <a:pt x="503" y="255"/>
                    </a:lnTo>
                    <a:lnTo>
                      <a:pt x="509" y="281"/>
                    </a:lnTo>
                    <a:lnTo>
                      <a:pt x="509" y="317"/>
                    </a:lnTo>
                    <a:lnTo>
                      <a:pt x="500" y="337"/>
                    </a:lnTo>
                    <a:lnTo>
                      <a:pt x="467" y="361"/>
                    </a:lnTo>
                    <a:lnTo>
                      <a:pt x="450" y="361"/>
                    </a:lnTo>
                    <a:lnTo>
                      <a:pt x="437" y="373"/>
                    </a:lnTo>
                    <a:lnTo>
                      <a:pt x="431" y="420"/>
                    </a:lnTo>
                    <a:lnTo>
                      <a:pt x="431" y="459"/>
                    </a:lnTo>
                    <a:lnTo>
                      <a:pt x="473" y="450"/>
                    </a:lnTo>
                    <a:lnTo>
                      <a:pt x="537" y="450"/>
                    </a:lnTo>
                    <a:lnTo>
                      <a:pt x="602" y="450"/>
                    </a:lnTo>
                    <a:lnTo>
                      <a:pt x="646" y="459"/>
                    </a:lnTo>
                    <a:lnTo>
                      <a:pt x="672" y="476"/>
                    </a:lnTo>
                    <a:lnTo>
                      <a:pt x="691" y="509"/>
                    </a:lnTo>
                    <a:lnTo>
                      <a:pt x="695" y="542"/>
                    </a:lnTo>
                    <a:lnTo>
                      <a:pt x="688" y="582"/>
                    </a:lnTo>
                    <a:lnTo>
                      <a:pt x="665" y="661"/>
                    </a:lnTo>
                    <a:lnTo>
                      <a:pt x="629" y="744"/>
                    </a:lnTo>
                    <a:lnTo>
                      <a:pt x="585" y="820"/>
                    </a:lnTo>
                    <a:lnTo>
                      <a:pt x="537" y="950"/>
                    </a:lnTo>
                    <a:lnTo>
                      <a:pt x="503" y="1045"/>
                    </a:lnTo>
                    <a:lnTo>
                      <a:pt x="479" y="1154"/>
                    </a:lnTo>
                    <a:lnTo>
                      <a:pt x="467" y="1217"/>
                    </a:lnTo>
                    <a:lnTo>
                      <a:pt x="431" y="1197"/>
                    </a:lnTo>
                    <a:lnTo>
                      <a:pt x="394" y="1170"/>
                    </a:lnTo>
                    <a:lnTo>
                      <a:pt x="348" y="1141"/>
                    </a:lnTo>
                    <a:lnTo>
                      <a:pt x="318" y="1137"/>
                    </a:lnTo>
                    <a:lnTo>
                      <a:pt x="305" y="1128"/>
                    </a:lnTo>
                    <a:lnTo>
                      <a:pt x="285" y="1114"/>
                    </a:lnTo>
                    <a:lnTo>
                      <a:pt x="249" y="1124"/>
                    </a:lnTo>
                    <a:lnTo>
                      <a:pt x="226" y="1144"/>
                    </a:lnTo>
                    <a:lnTo>
                      <a:pt x="209" y="1150"/>
                    </a:lnTo>
                    <a:lnTo>
                      <a:pt x="193" y="1147"/>
                    </a:lnTo>
                    <a:lnTo>
                      <a:pt x="203" y="1131"/>
                    </a:lnTo>
                    <a:lnTo>
                      <a:pt x="223" y="1071"/>
                    </a:lnTo>
                    <a:lnTo>
                      <a:pt x="273" y="999"/>
                    </a:lnTo>
                    <a:lnTo>
                      <a:pt x="321" y="950"/>
                    </a:lnTo>
                    <a:lnTo>
                      <a:pt x="329" y="917"/>
                    </a:lnTo>
                    <a:lnTo>
                      <a:pt x="335" y="856"/>
                    </a:lnTo>
                    <a:lnTo>
                      <a:pt x="338" y="780"/>
                    </a:lnTo>
                    <a:lnTo>
                      <a:pt x="332" y="724"/>
                    </a:lnTo>
                    <a:lnTo>
                      <a:pt x="321" y="694"/>
                    </a:lnTo>
                    <a:lnTo>
                      <a:pt x="279" y="678"/>
                    </a:lnTo>
                    <a:lnTo>
                      <a:pt x="236" y="684"/>
                    </a:lnTo>
                    <a:lnTo>
                      <a:pt x="173" y="700"/>
                    </a:lnTo>
                    <a:lnTo>
                      <a:pt x="114" y="711"/>
                    </a:lnTo>
                    <a:lnTo>
                      <a:pt x="90" y="717"/>
                    </a:lnTo>
                    <a:lnTo>
                      <a:pt x="50" y="711"/>
                    </a:lnTo>
                    <a:lnTo>
                      <a:pt x="27" y="697"/>
                    </a:lnTo>
                    <a:lnTo>
                      <a:pt x="8" y="664"/>
                    </a:lnTo>
                    <a:lnTo>
                      <a:pt x="0" y="626"/>
                    </a:lnTo>
                    <a:lnTo>
                      <a:pt x="14" y="576"/>
                    </a:lnTo>
                    <a:lnTo>
                      <a:pt x="27" y="550"/>
                    </a:lnTo>
                    <a:lnTo>
                      <a:pt x="64" y="476"/>
                    </a:lnTo>
                    <a:lnTo>
                      <a:pt x="103" y="406"/>
                    </a:lnTo>
                    <a:lnTo>
                      <a:pt x="140" y="350"/>
                    </a:lnTo>
                    <a:lnTo>
                      <a:pt x="173" y="305"/>
                    </a:lnTo>
                    <a:lnTo>
                      <a:pt x="199" y="247"/>
                    </a:lnTo>
                    <a:lnTo>
                      <a:pt x="220" y="203"/>
                    </a:lnTo>
                    <a:lnTo>
                      <a:pt x="226" y="153"/>
                    </a:lnTo>
                    <a:lnTo>
                      <a:pt x="239" y="100"/>
                    </a:lnTo>
                    <a:lnTo>
                      <a:pt x="249" y="56"/>
                    </a:lnTo>
                    <a:lnTo>
                      <a:pt x="265" y="27"/>
                    </a:lnTo>
                    <a:lnTo>
                      <a:pt x="285" y="6"/>
                    </a:lnTo>
                    <a:lnTo>
                      <a:pt x="309" y="6"/>
                    </a:lnTo>
                    <a:lnTo>
                      <a:pt x="355" y="23"/>
                    </a:lnTo>
                    <a:lnTo>
                      <a:pt x="390" y="0"/>
                    </a:lnTo>
                  </a:path>
                </a:pathLst>
              </a:custGeom>
              <a:solidFill>
                <a:srgbClr val="9F3FD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6155" name="Group 10"/>
              <p:cNvGrpSpPr>
                <a:grpSpLocks/>
              </p:cNvGrpSpPr>
              <p:nvPr/>
            </p:nvGrpSpPr>
            <p:grpSpPr bwMode="auto">
              <a:xfrm>
                <a:off x="4720" y="2652"/>
                <a:ext cx="553" cy="992"/>
                <a:chOff x="4737" y="2656"/>
                <a:chExt cx="586" cy="1060"/>
              </a:xfrm>
            </p:grpSpPr>
            <p:sp>
              <p:nvSpPr>
                <p:cNvPr id="6244" name="Freeform 11"/>
                <p:cNvSpPr>
                  <a:spLocks/>
                </p:cNvSpPr>
                <p:nvPr/>
              </p:nvSpPr>
              <p:spPr bwMode="auto">
                <a:xfrm>
                  <a:off x="4767" y="3218"/>
                  <a:ext cx="556" cy="498"/>
                </a:xfrm>
                <a:custGeom>
                  <a:avLst/>
                  <a:gdLst>
                    <a:gd name="T0" fmla="*/ 393 w 556"/>
                    <a:gd name="T1" fmla="*/ 9 h 498"/>
                    <a:gd name="T2" fmla="*/ 555 w 556"/>
                    <a:gd name="T3" fmla="*/ 450 h 498"/>
                    <a:gd name="T4" fmla="*/ 549 w 556"/>
                    <a:gd name="T5" fmla="*/ 459 h 498"/>
                    <a:gd name="T6" fmla="*/ 536 w 556"/>
                    <a:gd name="T7" fmla="*/ 452 h 498"/>
                    <a:gd name="T8" fmla="*/ 380 w 556"/>
                    <a:gd name="T9" fmla="*/ 26 h 498"/>
                    <a:gd name="T10" fmla="*/ 371 w 556"/>
                    <a:gd name="T11" fmla="*/ 22 h 498"/>
                    <a:gd name="T12" fmla="*/ 311 w 556"/>
                    <a:gd name="T13" fmla="*/ 20 h 498"/>
                    <a:gd name="T14" fmla="*/ 234 w 556"/>
                    <a:gd name="T15" fmla="*/ 24 h 498"/>
                    <a:gd name="T16" fmla="*/ 164 w 556"/>
                    <a:gd name="T17" fmla="*/ 28 h 498"/>
                    <a:gd name="T18" fmla="*/ 145 w 556"/>
                    <a:gd name="T19" fmla="*/ 34 h 498"/>
                    <a:gd name="T20" fmla="*/ 132 w 556"/>
                    <a:gd name="T21" fmla="*/ 45 h 498"/>
                    <a:gd name="T22" fmla="*/ 124 w 556"/>
                    <a:gd name="T23" fmla="*/ 59 h 498"/>
                    <a:gd name="T24" fmla="*/ 15 w 556"/>
                    <a:gd name="T25" fmla="*/ 493 h 498"/>
                    <a:gd name="T26" fmla="*/ 7 w 556"/>
                    <a:gd name="T27" fmla="*/ 497 h 498"/>
                    <a:gd name="T28" fmla="*/ 0 w 556"/>
                    <a:gd name="T29" fmla="*/ 487 h 498"/>
                    <a:gd name="T30" fmla="*/ 108 w 556"/>
                    <a:gd name="T31" fmla="*/ 56 h 498"/>
                    <a:gd name="T32" fmla="*/ 119 w 556"/>
                    <a:gd name="T33" fmla="*/ 33 h 498"/>
                    <a:gd name="T34" fmla="*/ 128 w 556"/>
                    <a:gd name="T35" fmla="*/ 24 h 498"/>
                    <a:gd name="T36" fmla="*/ 137 w 556"/>
                    <a:gd name="T37" fmla="*/ 17 h 498"/>
                    <a:gd name="T38" fmla="*/ 150 w 556"/>
                    <a:gd name="T39" fmla="*/ 10 h 498"/>
                    <a:gd name="T40" fmla="*/ 173 w 556"/>
                    <a:gd name="T41" fmla="*/ 9 h 498"/>
                    <a:gd name="T42" fmla="*/ 245 w 556"/>
                    <a:gd name="T43" fmla="*/ 3 h 498"/>
                    <a:gd name="T44" fmla="*/ 325 w 556"/>
                    <a:gd name="T45" fmla="*/ 0 h 498"/>
                    <a:gd name="T46" fmla="*/ 363 w 556"/>
                    <a:gd name="T47" fmla="*/ 1 h 498"/>
                    <a:gd name="T48" fmla="*/ 381 w 556"/>
                    <a:gd name="T49" fmla="*/ 3 h 498"/>
                    <a:gd name="T50" fmla="*/ 393 w 556"/>
                    <a:gd name="T51" fmla="*/ 9 h 498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w 556"/>
                    <a:gd name="T79" fmla="*/ 0 h 498"/>
                    <a:gd name="T80" fmla="*/ 556 w 556"/>
                    <a:gd name="T81" fmla="*/ 498 h 498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T78" t="T79" r="T80" b="T81"/>
                  <a:pathLst>
                    <a:path w="556" h="498">
                      <a:moveTo>
                        <a:pt x="393" y="9"/>
                      </a:moveTo>
                      <a:lnTo>
                        <a:pt x="555" y="450"/>
                      </a:lnTo>
                      <a:lnTo>
                        <a:pt x="549" y="459"/>
                      </a:lnTo>
                      <a:lnTo>
                        <a:pt x="536" y="452"/>
                      </a:lnTo>
                      <a:lnTo>
                        <a:pt x="380" y="26"/>
                      </a:lnTo>
                      <a:lnTo>
                        <a:pt x="371" y="22"/>
                      </a:lnTo>
                      <a:lnTo>
                        <a:pt x="311" y="20"/>
                      </a:lnTo>
                      <a:lnTo>
                        <a:pt x="234" y="24"/>
                      </a:lnTo>
                      <a:lnTo>
                        <a:pt x="164" y="28"/>
                      </a:lnTo>
                      <a:lnTo>
                        <a:pt x="145" y="34"/>
                      </a:lnTo>
                      <a:lnTo>
                        <a:pt x="132" y="45"/>
                      </a:lnTo>
                      <a:lnTo>
                        <a:pt x="124" y="59"/>
                      </a:lnTo>
                      <a:lnTo>
                        <a:pt x="15" y="493"/>
                      </a:lnTo>
                      <a:lnTo>
                        <a:pt x="7" y="497"/>
                      </a:lnTo>
                      <a:lnTo>
                        <a:pt x="0" y="487"/>
                      </a:lnTo>
                      <a:lnTo>
                        <a:pt x="108" y="56"/>
                      </a:lnTo>
                      <a:lnTo>
                        <a:pt x="119" y="33"/>
                      </a:lnTo>
                      <a:lnTo>
                        <a:pt x="128" y="24"/>
                      </a:lnTo>
                      <a:lnTo>
                        <a:pt x="137" y="17"/>
                      </a:lnTo>
                      <a:lnTo>
                        <a:pt x="150" y="10"/>
                      </a:lnTo>
                      <a:lnTo>
                        <a:pt x="173" y="9"/>
                      </a:lnTo>
                      <a:lnTo>
                        <a:pt x="245" y="3"/>
                      </a:lnTo>
                      <a:lnTo>
                        <a:pt x="325" y="0"/>
                      </a:lnTo>
                      <a:lnTo>
                        <a:pt x="363" y="1"/>
                      </a:lnTo>
                      <a:lnTo>
                        <a:pt x="381" y="3"/>
                      </a:lnTo>
                      <a:lnTo>
                        <a:pt x="393" y="9"/>
                      </a:lnTo>
                    </a:path>
                  </a:pathLst>
                </a:custGeom>
                <a:solidFill>
                  <a:srgbClr val="3F1F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45" name="Freeform 12"/>
                <p:cNvSpPr>
                  <a:spLocks/>
                </p:cNvSpPr>
                <p:nvPr/>
              </p:nvSpPr>
              <p:spPr bwMode="auto">
                <a:xfrm>
                  <a:off x="4737" y="2656"/>
                  <a:ext cx="580" cy="580"/>
                </a:xfrm>
                <a:custGeom>
                  <a:avLst/>
                  <a:gdLst>
                    <a:gd name="T0" fmla="*/ 461 w 580"/>
                    <a:gd name="T1" fmla="*/ 0 h 580"/>
                    <a:gd name="T2" fmla="*/ 540 w 580"/>
                    <a:gd name="T3" fmla="*/ 0 h 580"/>
                    <a:gd name="T4" fmla="*/ 576 w 580"/>
                    <a:gd name="T5" fmla="*/ 22 h 580"/>
                    <a:gd name="T6" fmla="*/ 579 w 580"/>
                    <a:gd name="T7" fmla="*/ 76 h 580"/>
                    <a:gd name="T8" fmla="*/ 490 w 580"/>
                    <a:gd name="T9" fmla="*/ 385 h 580"/>
                    <a:gd name="T10" fmla="*/ 483 w 580"/>
                    <a:gd name="T11" fmla="*/ 417 h 580"/>
                    <a:gd name="T12" fmla="*/ 479 w 580"/>
                    <a:gd name="T13" fmla="*/ 450 h 580"/>
                    <a:gd name="T14" fmla="*/ 475 w 580"/>
                    <a:gd name="T15" fmla="*/ 522 h 580"/>
                    <a:gd name="T16" fmla="*/ 459 w 580"/>
                    <a:gd name="T17" fmla="*/ 555 h 580"/>
                    <a:gd name="T18" fmla="*/ 437 w 580"/>
                    <a:gd name="T19" fmla="*/ 560 h 580"/>
                    <a:gd name="T20" fmla="*/ 412 w 580"/>
                    <a:gd name="T21" fmla="*/ 563 h 580"/>
                    <a:gd name="T22" fmla="*/ 343 w 580"/>
                    <a:gd name="T23" fmla="*/ 567 h 580"/>
                    <a:gd name="T24" fmla="*/ 214 w 580"/>
                    <a:gd name="T25" fmla="*/ 571 h 580"/>
                    <a:gd name="T26" fmla="*/ 113 w 580"/>
                    <a:gd name="T27" fmla="*/ 579 h 580"/>
                    <a:gd name="T28" fmla="*/ 88 w 580"/>
                    <a:gd name="T29" fmla="*/ 570 h 580"/>
                    <a:gd name="T30" fmla="*/ 69 w 580"/>
                    <a:gd name="T31" fmla="*/ 547 h 580"/>
                    <a:gd name="T32" fmla="*/ 47 w 580"/>
                    <a:gd name="T33" fmla="*/ 515 h 580"/>
                    <a:gd name="T34" fmla="*/ 28 w 580"/>
                    <a:gd name="T35" fmla="*/ 483 h 580"/>
                    <a:gd name="T36" fmla="*/ 17 w 580"/>
                    <a:gd name="T37" fmla="*/ 463 h 580"/>
                    <a:gd name="T38" fmla="*/ 11 w 580"/>
                    <a:gd name="T39" fmla="*/ 447 h 580"/>
                    <a:gd name="T40" fmla="*/ 1 w 580"/>
                    <a:gd name="T41" fmla="*/ 421 h 580"/>
                    <a:gd name="T42" fmla="*/ 0 w 580"/>
                    <a:gd name="T43" fmla="*/ 408 h 580"/>
                    <a:gd name="T44" fmla="*/ 1 w 580"/>
                    <a:gd name="T45" fmla="*/ 392 h 580"/>
                    <a:gd name="T46" fmla="*/ 9 w 580"/>
                    <a:gd name="T47" fmla="*/ 384 h 580"/>
                    <a:gd name="T48" fmla="*/ 25 w 580"/>
                    <a:gd name="T49" fmla="*/ 374 h 580"/>
                    <a:gd name="T50" fmla="*/ 45 w 580"/>
                    <a:gd name="T51" fmla="*/ 372 h 580"/>
                    <a:gd name="T52" fmla="*/ 69 w 580"/>
                    <a:gd name="T53" fmla="*/ 372 h 580"/>
                    <a:gd name="T54" fmla="*/ 390 w 580"/>
                    <a:gd name="T55" fmla="*/ 384 h 580"/>
                    <a:gd name="T56" fmla="*/ 396 w 580"/>
                    <a:gd name="T57" fmla="*/ 307 h 580"/>
                    <a:gd name="T58" fmla="*/ 407 w 580"/>
                    <a:gd name="T59" fmla="*/ 165 h 580"/>
                    <a:gd name="T60" fmla="*/ 415 w 580"/>
                    <a:gd name="T61" fmla="*/ 67 h 580"/>
                    <a:gd name="T62" fmla="*/ 426 w 580"/>
                    <a:gd name="T63" fmla="*/ 25 h 580"/>
                    <a:gd name="T64" fmla="*/ 461 w 580"/>
                    <a:gd name="T65" fmla="*/ 0 h 580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w 580"/>
                    <a:gd name="T100" fmla="*/ 0 h 580"/>
                    <a:gd name="T101" fmla="*/ 580 w 580"/>
                    <a:gd name="T102" fmla="*/ 580 h 580"/>
                  </a:gdLst>
                  <a:ahLst/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T99" t="T100" r="T101" b="T102"/>
                  <a:pathLst>
                    <a:path w="580" h="580">
                      <a:moveTo>
                        <a:pt x="461" y="0"/>
                      </a:moveTo>
                      <a:lnTo>
                        <a:pt x="540" y="0"/>
                      </a:lnTo>
                      <a:lnTo>
                        <a:pt x="576" y="22"/>
                      </a:lnTo>
                      <a:lnTo>
                        <a:pt x="579" y="76"/>
                      </a:lnTo>
                      <a:lnTo>
                        <a:pt x="490" y="385"/>
                      </a:lnTo>
                      <a:lnTo>
                        <a:pt x="483" y="417"/>
                      </a:lnTo>
                      <a:lnTo>
                        <a:pt x="479" y="450"/>
                      </a:lnTo>
                      <a:lnTo>
                        <a:pt x="475" y="522"/>
                      </a:lnTo>
                      <a:lnTo>
                        <a:pt x="459" y="555"/>
                      </a:lnTo>
                      <a:lnTo>
                        <a:pt x="437" y="560"/>
                      </a:lnTo>
                      <a:lnTo>
                        <a:pt x="412" y="563"/>
                      </a:lnTo>
                      <a:lnTo>
                        <a:pt x="343" y="567"/>
                      </a:lnTo>
                      <a:lnTo>
                        <a:pt x="214" y="571"/>
                      </a:lnTo>
                      <a:lnTo>
                        <a:pt x="113" y="579"/>
                      </a:lnTo>
                      <a:lnTo>
                        <a:pt x="88" y="570"/>
                      </a:lnTo>
                      <a:lnTo>
                        <a:pt x="69" y="547"/>
                      </a:lnTo>
                      <a:lnTo>
                        <a:pt x="47" y="515"/>
                      </a:lnTo>
                      <a:lnTo>
                        <a:pt x="28" y="483"/>
                      </a:lnTo>
                      <a:lnTo>
                        <a:pt x="17" y="463"/>
                      </a:lnTo>
                      <a:lnTo>
                        <a:pt x="11" y="447"/>
                      </a:lnTo>
                      <a:lnTo>
                        <a:pt x="1" y="421"/>
                      </a:lnTo>
                      <a:lnTo>
                        <a:pt x="0" y="408"/>
                      </a:lnTo>
                      <a:lnTo>
                        <a:pt x="1" y="392"/>
                      </a:lnTo>
                      <a:lnTo>
                        <a:pt x="9" y="384"/>
                      </a:lnTo>
                      <a:lnTo>
                        <a:pt x="25" y="374"/>
                      </a:lnTo>
                      <a:lnTo>
                        <a:pt x="45" y="372"/>
                      </a:lnTo>
                      <a:lnTo>
                        <a:pt x="69" y="372"/>
                      </a:lnTo>
                      <a:lnTo>
                        <a:pt x="390" y="384"/>
                      </a:lnTo>
                      <a:lnTo>
                        <a:pt x="396" y="307"/>
                      </a:lnTo>
                      <a:lnTo>
                        <a:pt x="407" y="165"/>
                      </a:lnTo>
                      <a:lnTo>
                        <a:pt x="415" y="67"/>
                      </a:lnTo>
                      <a:lnTo>
                        <a:pt x="426" y="25"/>
                      </a:lnTo>
                      <a:lnTo>
                        <a:pt x="461" y="0"/>
                      </a:lnTo>
                    </a:path>
                  </a:pathLst>
                </a:custGeom>
                <a:solidFill>
                  <a:srgbClr val="9F7F5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6156" name="Freeform 13"/>
              <p:cNvSpPr>
                <a:spLocks/>
              </p:cNvSpPr>
              <p:nvPr/>
            </p:nvSpPr>
            <p:spPr bwMode="auto">
              <a:xfrm>
                <a:off x="3073" y="1325"/>
                <a:ext cx="1946" cy="941"/>
              </a:xfrm>
              <a:custGeom>
                <a:avLst/>
                <a:gdLst>
                  <a:gd name="T0" fmla="*/ 852 w 2062"/>
                  <a:gd name="T1" fmla="*/ 115 h 1006"/>
                  <a:gd name="T2" fmla="*/ 739 w 2062"/>
                  <a:gd name="T3" fmla="*/ 103 h 1006"/>
                  <a:gd name="T4" fmla="*/ 645 w 2062"/>
                  <a:gd name="T5" fmla="*/ 111 h 1006"/>
                  <a:gd name="T6" fmla="*/ 562 w 2062"/>
                  <a:gd name="T7" fmla="*/ 134 h 1006"/>
                  <a:gd name="T8" fmla="*/ 480 w 2062"/>
                  <a:gd name="T9" fmla="*/ 172 h 1006"/>
                  <a:gd name="T10" fmla="*/ 411 w 2062"/>
                  <a:gd name="T11" fmla="*/ 230 h 1006"/>
                  <a:gd name="T12" fmla="*/ 376 w 2062"/>
                  <a:gd name="T13" fmla="*/ 282 h 1006"/>
                  <a:gd name="T14" fmla="*/ 331 w 2062"/>
                  <a:gd name="T15" fmla="*/ 309 h 1006"/>
                  <a:gd name="T16" fmla="*/ 252 w 2062"/>
                  <a:gd name="T17" fmla="*/ 306 h 1006"/>
                  <a:gd name="T18" fmla="*/ 180 w 2062"/>
                  <a:gd name="T19" fmla="*/ 322 h 1006"/>
                  <a:gd name="T20" fmla="*/ 110 w 2062"/>
                  <a:gd name="T21" fmla="*/ 357 h 1006"/>
                  <a:gd name="T22" fmla="*/ 65 w 2062"/>
                  <a:gd name="T23" fmla="*/ 398 h 1006"/>
                  <a:gd name="T24" fmla="*/ 25 w 2062"/>
                  <a:gd name="T25" fmla="*/ 457 h 1006"/>
                  <a:gd name="T26" fmla="*/ 6 w 2062"/>
                  <a:gd name="T27" fmla="*/ 520 h 1006"/>
                  <a:gd name="T28" fmla="*/ 0 w 2062"/>
                  <a:gd name="T29" fmla="*/ 571 h 1006"/>
                  <a:gd name="T30" fmla="*/ 8 w 2062"/>
                  <a:gd name="T31" fmla="*/ 630 h 1006"/>
                  <a:gd name="T32" fmla="*/ 26 w 2062"/>
                  <a:gd name="T33" fmla="*/ 683 h 1006"/>
                  <a:gd name="T34" fmla="*/ 67 w 2062"/>
                  <a:gd name="T35" fmla="*/ 742 h 1006"/>
                  <a:gd name="T36" fmla="*/ 122 w 2062"/>
                  <a:gd name="T37" fmla="*/ 789 h 1006"/>
                  <a:gd name="T38" fmla="*/ 183 w 2062"/>
                  <a:gd name="T39" fmla="*/ 818 h 1006"/>
                  <a:gd name="T40" fmla="*/ 241 w 2062"/>
                  <a:gd name="T41" fmla="*/ 832 h 1006"/>
                  <a:gd name="T42" fmla="*/ 310 w 2062"/>
                  <a:gd name="T43" fmla="*/ 833 h 1006"/>
                  <a:gd name="T44" fmla="*/ 370 w 2062"/>
                  <a:gd name="T45" fmla="*/ 820 h 1006"/>
                  <a:gd name="T46" fmla="*/ 409 w 2062"/>
                  <a:gd name="T47" fmla="*/ 835 h 1006"/>
                  <a:gd name="T48" fmla="*/ 464 w 2062"/>
                  <a:gd name="T49" fmla="*/ 870 h 1006"/>
                  <a:gd name="T50" fmla="*/ 536 w 2062"/>
                  <a:gd name="T51" fmla="*/ 904 h 1006"/>
                  <a:gd name="T52" fmla="*/ 628 w 2062"/>
                  <a:gd name="T53" fmla="*/ 928 h 1006"/>
                  <a:gd name="T54" fmla="*/ 723 w 2062"/>
                  <a:gd name="T55" fmla="*/ 940 h 1006"/>
                  <a:gd name="T56" fmla="*/ 802 w 2062"/>
                  <a:gd name="T57" fmla="*/ 940 h 1006"/>
                  <a:gd name="T58" fmla="*/ 910 w 2062"/>
                  <a:gd name="T59" fmla="*/ 927 h 1006"/>
                  <a:gd name="T60" fmla="*/ 991 w 2062"/>
                  <a:gd name="T61" fmla="*/ 905 h 1006"/>
                  <a:gd name="T62" fmla="*/ 1066 w 2062"/>
                  <a:gd name="T63" fmla="*/ 875 h 1006"/>
                  <a:gd name="T64" fmla="*/ 1114 w 2062"/>
                  <a:gd name="T65" fmla="*/ 869 h 1006"/>
                  <a:gd name="T66" fmla="*/ 1179 w 2062"/>
                  <a:gd name="T67" fmla="*/ 890 h 1006"/>
                  <a:gd name="T68" fmla="*/ 1243 w 2062"/>
                  <a:gd name="T69" fmla="*/ 899 h 1006"/>
                  <a:gd name="T70" fmla="*/ 1314 w 2062"/>
                  <a:gd name="T71" fmla="*/ 894 h 1006"/>
                  <a:gd name="T72" fmla="*/ 1386 w 2062"/>
                  <a:gd name="T73" fmla="*/ 875 h 1006"/>
                  <a:gd name="T74" fmla="*/ 1451 w 2062"/>
                  <a:gd name="T75" fmla="*/ 838 h 1006"/>
                  <a:gd name="T76" fmla="*/ 1536 w 2062"/>
                  <a:gd name="T77" fmla="*/ 861 h 1006"/>
                  <a:gd name="T78" fmla="*/ 1620 w 2062"/>
                  <a:gd name="T79" fmla="*/ 866 h 1006"/>
                  <a:gd name="T80" fmla="*/ 1733 w 2062"/>
                  <a:gd name="T81" fmla="*/ 843 h 1006"/>
                  <a:gd name="T82" fmla="*/ 1829 w 2062"/>
                  <a:gd name="T83" fmla="*/ 787 h 1006"/>
                  <a:gd name="T84" fmla="*/ 1895 w 2062"/>
                  <a:gd name="T85" fmla="*/ 717 h 1006"/>
                  <a:gd name="T86" fmla="*/ 1930 w 2062"/>
                  <a:gd name="T87" fmla="*/ 644 h 1006"/>
                  <a:gd name="T88" fmla="*/ 1945 w 2062"/>
                  <a:gd name="T89" fmla="*/ 562 h 1006"/>
                  <a:gd name="T90" fmla="*/ 1932 w 2062"/>
                  <a:gd name="T91" fmla="*/ 487 h 1006"/>
                  <a:gd name="T92" fmla="*/ 1896 w 2062"/>
                  <a:gd name="T93" fmla="*/ 412 h 1006"/>
                  <a:gd name="T94" fmla="*/ 1839 w 2062"/>
                  <a:gd name="T95" fmla="*/ 347 h 1006"/>
                  <a:gd name="T96" fmla="*/ 1779 w 2062"/>
                  <a:gd name="T97" fmla="*/ 307 h 1006"/>
                  <a:gd name="T98" fmla="*/ 1699 w 2062"/>
                  <a:gd name="T99" fmla="*/ 271 h 1006"/>
                  <a:gd name="T100" fmla="*/ 1627 w 2062"/>
                  <a:gd name="T101" fmla="*/ 261 h 1006"/>
                  <a:gd name="T102" fmla="*/ 1607 w 2062"/>
                  <a:gd name="T103" fmla="*/ 207 h 1006"/>
                  <a:gd name="T104" fmla="*/ 1573 w 2062"/>
                  <a:gd name="T105" fmla="*/ 153 h 1006"/>
                  <a:gd name="T106" fmla="*/ 1518 w 2062"/>
                  <a:gd name="T107" fmla="*/ 97 h 1006"/>
                  <a:gd name="T108" fmla="*/ 1452 w 2062"/>
                  <a:gd name="T109" fmla="*/ 56 h 1006"/>
                  <a:gd name="T110" fmla="*/ 1367 w 2062"/>
                  <a:gd name="T111" fmla="*/ 20 h 1006"/>
                  <a:gd name="T112" fmla="*/ 1277 w 2062"/>
                  <a:gd name="T113" fmla="*/ 4 h 1006"/>
                  <a:gd name="T114" fmla="*/ 1182 w 2062"/>
                  <a:gd name="T115" fmla="*/ 1 h 1006"/>
                  <a:gd name="T116" fmla="*/ 1085 w 2062"/>
                  <a:gd name="T117" fmla="*/ 19 h 1006"/>
                  <a:gd name="T118" fmla="*/ 993 w 2062"/>
                  <a:gd name="T119" fmla="*/ 56 h 1006"/>
                  <a:gd name="T120" fmla="*/ 925 w 2062"/>
                  <a:gd name="T121" fmla="*/ 100 h 100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2062"/>
                  <a:gd name="T184" fmla="*/ 0 h 1006"/>
                  <a:gd name="T185" fmla="*/ 2062 w 2062"/>
                  <a:gd name="T186" fmla="*/ 1006 h 100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2062" h="1006">
                    <a:moveTo>
                      <a:pt x="951" y="133"/>
                    </a:moveTo>
                    <a:lnTo>
                      <a:pt x="903" y="123"/>
                    </a:lnTo>
                    <a:lnTo>
                      <a:pt x="838" y="113"/>
                    </a:lnTo>
                    <a:lnTo>
                      <a:pt x="783" y="110"/>
                    </a:lnTo>
                    <a:lnTo>
                      <a:pt x="725" y="115"/>
                    </a:lnTo>
                    <a:lnTo>
                      <a:pt x="683" y="119"/>
                    </a:lnTo>
                    <a:lnTo>
                      <a:pt x="640" y="128"/>
                    </a:lnTo>
                    <a:lnTo>
                      <a:pt x="596" y="143"/>
                    </a:lnTo>
                    <a:lnTo>
                      <a:pt x="553" y="160"/>
                    </a:lnTo>
                    <a:lnTo>
                      <a:pt x="509" y="184"/>
                    </a:lnTo>
                    <a:lnTo>
                      <a:pt x="465" y="217"/>
                    </a:lnTo>
                    <a:lnTo>
                      <a:pt x="436" y="246"/>
                    </a:lnTo>
                    <a:lnTo>
                      <a:pt x="416" y="273"/>
                    </a:lnTo>
                    <a:lnTo>
                      <a:pt x="398" y="302"/>
                    </a:lnTo>
                    <a:lnTo>
                      <a:pt x="386" y="340"/>
                    </a:lnTo>
                    <a:lnTo>
                      <a:pt x="351" y="330"/>
                    </a:lnTo>
                    <a:lnTo>
                      <a:pt x="306" y="326"/>
                    </a:lnTo>
                    <a:lnTo>
                      <a:pt x="267" y="327"/>
                    </a:lnTo>
                    <a:lnTo>
                      <a:pt x="226" y="334"/>
                    </a:lnTo>
                    <a:lnTo>
                      <a:pt x="191" y="344"/>
                    </a:lnTo>
                    <a:lnTo>
                      <a:pt x="155" y="359"/>
                    </a:lnTo>
                    <a:lnTo>
                      <a:pt x="117" y="382"/>
                    </a:lnTo>
                    <a:lnTo>
                      <a:pt x="94" y="403"/>
                    </a:lnTo>
                    <a:lnTo>
                      <a:pt x="69" y="425"/>
                    </a:lnTo>
                    <a:lnTo>
                      <a:pt x="47" y="451"/>
                    </a:lnTo>
                    <a:lnTo>
                      <a:pt x="27" y="489"/>
                    </a:lnTo>
                    <a:lnTo>
                      <a:pt x="14" y="521"/>
                    </a:lnTo>
                    <a:lnTo>
                      <a:pt x="6" y="556"/>
                    </a:lnTo>
                    <a:lnTo>
                      <a:pt x="3" y="583"/>
                    </a:lnTo>
                    <a:lnTo>
                      <a:pt x="0" y="610"/>
                    </a:lnTo>
                    <a:lnTo>
                      <a:pt x="3" y="643"/>
                    </a:lnTo>
                    <a:lnTo>
                      <a:pt x="8" y="673"/>
                    </a:lnTo>
                    <a:lnTo>
                      <a:pt x="17" y="701"/>
                    </a:lnTo>
                    <a:lnTo>
                      <a:pt x="28" y="730"/>
                    </a:lnTo>
                    <a:lnTo>
                      <a:pt x="47" y="763"/>
                    </a:lnTo>
                    <a:lnTo>
                      <a:pt x="71" y="793"/>
                    </a:lnTo>
                    <a:lnTo>
                      <a:pt x="96" y="818"/>
                    </a:lnTo>
                    <a:lnTo>
                      <a:pt x="129" y="843"/>
                    </a:lnTo>
                    <a:lnTo>
                      <a:pt x="164" y="862"/>
                    </a:lnTo>
                    <a:lnTo>
                      <a:pt x="194" y="874"/>
                    </a:lnTo>
                    <a:lnTo>
                      <a:pt x="222" y="883"/>
                    </a:lnTo>
                    <a:lnTo>
                      <a:pt x="255" y="890"/>
                    </a:lnTo>
                    <a:lnTo>
                      <a:pt x="291" y="891"/>
                    </a:lnTo>
                    <a:lnTo>
                      <a:pt x="328" y="891"/>
                    </a:lnTo>
                    <a:lnTo>
                      <a:pt x="364" y="885"/>
                    </a:lnTo>
                    <a:lnTo>
                      <a:pt x="392" y="877"/>
                    </a:lnTo>
                    <a:lnTo>
                      <a:pt x="412" y="871"/>
                    </a:lnTo>
                    <a:lnTo>
                      <a:pt x="433" y="893"/>
                    </a:lnTo>
                    <a:lnTo>
                      <a:pt x="461" y="913"/>
                    </a:lnTo>
                    <a:lnTo>
                      <a:pt x="492" y="930"/>
                    </a:lnTo>
                    <a:lnTo>
                      <a:pt x="526" y="949"/>
                    </a:lnTo>
                    <a:lnTo>
                      <a:pt x="568" y="966"/>
                    </a:lnTo>
                    <a:lnTo>
                      <a:pt x="612" y="980"/>
                    </a:lnTo>
                    <a:lnTo>
                      <a:pt x="665" y="992"/>
                    </a:lnTo>
                    <a:lnTo>
                      <a:pt x="713" y="1000"/>
                    </a:lnTo>
                    <a:lnTo>
                      <a:pt x="766" y="1005"/>
                    </a:lnTo>
                    <a:lnTo>
                      <a:pt x="808" y="1005"/>
                    </a:lnTo>
                    <a:lnTo>
                      <a:pt x="850" y="1005"/>
                    </a:lnTo>
                    <a:lnTo>
                      <a:pt x="910" y="999"/>
                    </a:lnTo>
                    <a:lnTo>
                      <a:pt x="964" y="991"/>
                    </a:lnTo>
                    <a:lnTo>
                      <a:pt x="1002" y="982"/>
                    </a:lnTo>
                    <a:lnTo>
                      <a:pt x="1050" y="968"/>
                    </a:lnTo>
                    <a:lnTo>
                      <a:pt x="1100" y="949"/>
                    </a:lnTo>
                    <a:lnTo>
                      <a:pt x="1130" y="935"/>
                    </a:lnTo>
                    <a:lnTo>
                      <a:pt x="1154" y="918"/>
                    </a:lnTo>
                    <a:lnTo>
                      <a:pt x="1180" y="929"/>
                    </a:lnTo>
                    <a:lnTo>
                      <a:pt x="1216" y="943"/>
                    </a:lnTo>
                    <a:lnTo>
                      <a:pt x="1249" y="952"/>
                    </a:lnTo>
                    <a:lnTo>
                      <a:pt x="1281" y="957"/>
                    </a:lnTo>
                    <a:lnTo>
                      <a:pt x="1317" y="961"/>
                    </a:lnTo>
                    <a:lnTo>
                      <a:pt x="1349" y="961"/>
                    </a:lnTo>
                    <a:lnTo>
                      <a:pt x="1392" y="956"/>
                    </a:lnTo>
                    <a:lnTo>
                      <a:pt x="1432" y="946"/>
                    </a:lnTo>
                    <a:lnTo>
                      <a:pt x="1469" y="935"/>
                    </a:lnTo>
                    <a:lnTo>
                      <a:pt x="1505" y="916"/>
                    </a:lnTo>
                    <a:lnTo>
                      <a:pt x="1538" y="896"/>
                    </a:lnTo>
                    <a:lnTo>
                      <a:pt x="1585" y="913"/>
                    </a:lnTo>
                    <a:lnTo>
                      <a:pt x="1628" y="921"/>
                    </a:lnTo>
                    <a:lnTo>
                      <a:pt x="1664" y="926"/>
                    </a:lnTo>
                    <a:lnTo>
                      <a:pt x="1717" y="926"/>
                    </a:lnTo>
                    <a:lnTo>
                      <a:pt x="1772" y="920"/>
                    </a:lnTo>
                    <a:lnTo>
                      <a:pt x="1836" y="901"/>
                    </a:lnTo>
                    <a:lnTo>
                      <a:pt x="1891" y="874"/>
                    </a:lnTo>
                    <a:lnTo>
                      <a:pt x="1938" y="841"/>
                    </a:lnTo>
                    <a:lnTo>
                      <a:pt x="1983" y="801"/>
                    </a:lnTo>
                    <a:lnTo>
                      <a:pt x="2008" y="767"/>
                    </a:lnTo>
                    <a:lnTo>
                      <a:pt x="2028" y="733"/>
                    </a:lnTo>
                    <a:lnTo>
                      <a:pt x="2045" y="688"/>
                    </a:lnTo>
                    <a:lnTo>
                      <a:pt x="2056" y="648"/>
                    </a:lnTo>
                    <a:lnTo>
                      <a:pt x="2061" y="601"/>
                    </a:lnTo>
                    <a:lnTo>
                      <a:pt x="2057" y="565"/>
                    </a:lnTo>
                    <a:lnTo>
                      <a:pt x="2047" y="521"/>
                    </a:lnTo>
                    <a:lnTo>
                      <a:pt x="2032" y="478"/>
                    </a:lnTo>
                    <a:lnTo>
                      <a:pt x="2009" y="440"/>
                    </a:lnTo>
                    <a:lnTo>
                      <a:pt x="1981" y="403"/>
                    </a:lnTo>
                    <a:lnTo>
                      <a:pt x="1949" y="371"/>
                    </a:lnTo>
                    <a:lnTo>
                      <a:pt x="1917" y="347"/>
                    </a:lnTo>
                    <a:lnTo>
                      <a:pt x="1885" y="328"/>
                    </a:lnTo>
                    <a:lnTo>
                      <a:pt x="1841" y="305"/>
                    </a:lnTo>
                    <a:lnTo>
                      <a:pt x="1800" y="290"/>
                    </a:lnTo>
                    <a:lnTo>
                      <a:pt x="1764" y="284"/>
                    </a:lnTo>
                    <a:lnTo>
                      <a:pt x="1724" y="279"/>
                    </a:lnTo>
                    <a:lnTo>
                      <a:pt x="1717" y="251"/>
                    </a:lnTo>
                    <a:lnTo>
                      <a:pt x="1703" y="221"/>
                    </a:lnTo>
                    <a:lnTo>
                      <a:pt x="1688" y="195"/>
                    </a:lnTo>
                    <a:lnTo>
                      <a:pt x="1667" y="164"/>
                    </a:lnTo>
                    <a:lnTo>
                      <a:pt x="1642" y="134"/>
                    </a:lnTo>
                    <a:lnTo>
                      <a:pt x="1609" y="104"/>
                    </a:lnTo>
                    <a:lnTo>
                      <a:pt x="1577" y="79"/>
                    </a:lnTo>
                    <a:lnTo>
                      <a:pt x="1539" y="60"/>
                    </a:lnTo>
                    <a:lnTo>
                      <a:pt x="1492" y="37"/>
                    </a:lnTo>
                    <a:lnTo>
                      <a:pt x="1448" y="21"/>
                    </a:lnTo>
                    <a:lnTo>
                      <a:pt x="1402" y="10"/>
                    </a:lnTo>
                    <a:lnTo>
                      <a:pt x="1353" y="4"/>
                    </a:lnTo>
                    <a:lnTo>
                      <a:pt x="1305" y="0"/>
                    </a:lnTo>
                    <a:lnTo>
                      <a:pt x="1252" y="1"/>
                    </a:lnTo>
                    <a:lnTo>
                      <a:pt x="1206" y="7"/>
                    </a:lnTo>
                    <a:lnTo>
                      <a:pt x="1150" y="20"/>
                    </a:lnTo>
                    <a:lnTo>
                      <a:pt x="1090" y="41"/>
                    </a:lnTo>
                    <a:lnTo>
                      <a:pt x="1052" y="60"/>
                    </a:lnTo>
                    <a:lnTo>
                      <a:pt x="1013" y="81"/>
                    </a:lnTo>
                    <a:lnTo>
                      <a:pt x="980" y="107"/>
                    </a:lnTo>
                    <a:lnTo>
                      <a:pt x="951" y="133"/>
                    </a:lnTo>
                  </a:path>
                </a:pathLst>
              </a:custGeom>
              <a:solidFill>
                <a:schemeClr val="accent2"/>
              </a:solidFill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6157" name="Group 14"/>
              <p:cNvGrpSpPr>
                <a:grpSpLocks/>
              </p:cNvGrpSpPr>
              <p:nvPr/>
            </p:nvGrpSpPr>
            <p:grpSpPr bwMode="auto">
              <a:xfrm>
                <a:off x="4316" y="1902"/>
                <a:ext cx="528" cy="589"/>
                <a:chOff x="4309" y="1854"/>
                <a:chExt cx="560" cy="629"/>
              </a:xfrm>
            </p:grpSpPr>
            <p:sp>
              <p:nvSpPr>
                <p:cNvPr id="6233" name="Freeform 15"/>
                <p:cNvSpPr>
                  <a:spLocks/>
                </p:cNvSpPr>
                <p:nvPr/>
              </p:nvSpPr>
              <p:spPr bwMode="auto">
                <a:xfrm>
                  <a:off x="4639" y="2373"/>
                  <a:ext cx="91" cy="110"/>
                </a:xfrm>
                <a:custGeom>
                  <a:avLst/>
                  <a:gdLst>
                    <a:gd name="T0" fmla="*/ 0 w 91"/>
                    <a:gd name="T1" fmla="*/ 38 h 110"/>
                    <a:gd name="T2" fmla="*/ 7 w 91"/>
                    <a:gd name="T3" fmla="*/ 63 h 110"/>
                    <a:gd name="T4" fmla="*/ 15 w 91"/>
                    <a:gd name="T5" fmla="*/ 75 h 110"/>
                    <a:gd name="T6" fmla="*/ 30 w 91"/>
                    <a:gd name="T7" fmla="*/ 95 h 110"/>
                    <a:gd name="T8" fmla="*/ 37 w 91"/>
                    <a:gd name="T9" fmla="*/ 109 h 110"/>
                    <a:gd name="T10" fmla="*/ 90 w 91"/>
                    <a:gd name="T11" fmla="*/ 68 h 110"/>
                    <a:gd name="T12" fmla="*/ 67 w 91"/>
                    <a:gd name="T13" fmla="*/ 21 h 110"/>
                    <a:gd name="T14" fmla="*/ 58 w 91"/>
                    <a:gd name="T15" fmla="*/ 0 h 110"/>
                    <a:gd name="T16" fmla="*/ 0 w 91"/>
                    <a:gd name="T17" fmla="*/ 38 h 11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1"/>
                    <a:gd name="T28" fmla="*/ 0 h 110"/>
                    <a:gd name="T29" fmla="*/ 91 w 91"/>
                    <a:gd name="T30" fmla="*/ 110 h 11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1" h="110">
                      <a:moveTo>
                        <a:pt x="0" y="38"/>
                      </a:moveTo>
                      <a:lnTo>
                        <a:pt x="7" y="63"/>
                      </a:lnTo>
                      <a:lnTo>
                        <a:pt x="15" y="75"/>
                      </a:lnTo>
                      <a:lnTo>
                        <a:pt x="30" y="95"/>
                      </a:lnTo>
                      <a:lnTo>
                        <a:pt x="37" y="109"/>
                      </a:lnTo>
                      <a:lnTo>
                        <a:pt x="90" y="68"/>
                      </a:lnTo>
                      <a:lnTo>
                        <a:pt x="67" y="21"/>
                      </a:lnTo>
                      <a:lnTo>
                        <a:pt x="58" y="0"/>
                      </a:lnTo>
                      <a:lnTo>
                        <a:pt x="0" y="38"/>
                      </a:lnTo>
                    </a:path>
                  </a:pathLst>
                </a:custGeom>
                <a:solidFill>
                  <a:srgbClr val="FFBFB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6234" name="Group 16"/>
                <p:cNvGrpSpPr>
                  <a:grpSpLocks/>
                </p:cNvGrpSpPr>
                <p:nvPr/>
              </p:nvGrpSpPr>
              <p:grpSpPr bwMode="auto">
                <a:xfrm>
                  <a:off x="4442" y="2294"/>
                  <a:ext cx="103" cy="88"/>
                  <a:chOff x="4442" y="2294"/>
                  <a:chExt cx="103" cy="88"/>
                </a:xfrm>
              </p:grpSpPr>
              <p:sp>
                <p:nvSpPr>
                  <p:cNvPr id="6242" name="Freeform 17"/>
                  <p:cNvSpPr>
                    <a:spLocks/>
                  </p:cNvSpPr>
                  <p:nvPr/>
                </p:nvSpPr>
                <p:spPr bwMode="auto">
                  <a:xfrm>
                    <a:off x="4464" y="2319"/>
                    <a:ext cx="81" cy="63"/>
                  </a:xfrm>
                  <a:custGeom>
                    <a:avLst/>
                    <a:gdLst>
                      <a:gd name="T0" fmla="*/ 0 w 81"/>
                      <a:gd name="T1" fmla="*/ 0 h 63"/>
                      <a:gd name="T2" fmla="*/ 2 w 81"/>
                      <a:gd name="T3" fmla="*/ 25 h 63"/>
                      <a:gd name="T4" fmla="*/ 3 w 81"/>
                      <a:gd name="T5" fmla="*/ 40 h 63"/>
                      <a:gd name="T6" fmla="*/ 3 w 81"/>
                      <a:gd name="T7" fmla="*/ 50 h 63"/>
                      <a:gd name="T8" fmla="*/ 3 w 81"/>
                      <a:gd name="T9" fmla="*/ 62 h 63"/>
                      <a:gd name="T10" fmla="*/ 80 w 81"/>
                      <a:gd name="T11" fmla="*/ 54 h 63"/>
                      <a:gd name="T12" fmla="*/ 78 w 81"/>
                      <a:gd name="T13" fmla="*/ 3 h 63"/>
                      <a:gd name="T14" fmla="*/ 0 w 81"/>
                      <a:gd name="T15" fmla="*/ 0 h 63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w 81"/>
                      <a:gd name="T25" fmla="*/ 0 h 63"/>
                      <a:gd name="T26" fmla="*/ 81 w 81"/>
                      <a:gd name="T27" fmla="*/ 63 h 63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T24" t="T25" r="T26" b="T27"/>
                    <a:pathLst>
                      <a:path w="81" h="63">
                        <a:moveTo>
                          <a:pt x="0" y="0"/>
                        </a:moveTo>
                        <a:lnTo>
                          <a:pt x="2" y="25"/>
                        </a:lnTo>
                        <a:lnTo>
                          <a:pt x="3" y="40"/>
                        </a:lnTo>
                        <a:lnTo>
                          <a:pt x="3" y="50"/>
                        </a:lnTo>
                        <a:lnTo>
                          <a:pt x="3" y="62"/>
                        </a:lnTo>
                        <a:lnTo>
                          <a:pt x="80" y="54"/>
                        </a:lnTo>
                        <a:lnTo>
                          <a:pt x="78" y="3"/>
                        </a:lnTo>
                        <a:lnTo>
                          <a:pt x="0" y="0"/>
                        </a:lnTo>
                      </a:path>
                    </a:pathLst>
                  </a:custGeom>
                  <a:solidFill>
                    <a:srgbClr val="5F3F1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243" name="Freeform 18"/>
                  <p:cNvSpPr>
                    <a:spLocks/>
                  </p:cNvSpPr>
                  <p:nvPr/>
                </p:nvSpPr>
                <p:spPr bwMode="auto">
                  <a:xfrm>
                    <a:off x="4442" y="2294"/>
                    <a:ext cx="81" cy="32"/>
                  </a:xfrm>
                  <a:custGeom>
                    <a:avLst/>
                    <a:gdLst>
                      <a:gd name="T0" fmla="*/ 0 w 81"/>
                      <a:gd name="T1" fmla="*/ 3 h 32"/>
                      <a:gd name="T2" fmla="*/ 0 w 81"/>
                      <a:gd name="T3" fmla="*/ 31 h 32"/>
                      <a:gd name="T4" fmla="*/ 80 w 81"/>
                      <a:gd name="T5" fmla="*/ 31 h 32"/>
                      <a:gd name="T6" fmla="*/ 78 w 81"/>
                      <a:gd name="T7" fmla="*/ 0 h 32"/>
                      <a:gd name="T8" fmla="*/ 0 w 81"/>
                      <a:gd name="T9" fmla="*/ 3 h 3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1"/>
                      <a:gd name="T16" fmla="*/ 0 h 32"/>
                      <a:gd name="T17" fmla="*/ 81 w 81"/>
                      <a:gd name="T18" fmla="*/ 32 h 32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1" h="32">
                        <a:moveTo>
                          <a:pt x="0" y="3"/>
                        </a:moveTo>
                        <a:lnTo>
                          <a:pt x="0" y="31"/>
                        </a:lnTo>
                        <a:lnTo>
                          <a:pt x="80" y="31"/>
                        </a:lnTo>
                        <a:lnTo>
                          <a:pt x="78" y="0"/>
                        </a:lnTo>
                        <a:lnTo>
                          <a:pt x="0" y="3"/>
                        </a:lnTo>
                      </a:path>
                    </a:pathLst>
                  </a:custGeom>
                  <a:solidFill>
                    <a:srgbClr val="FFFFF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  <p:sp>
              <p:nvSpPr>
                <p:cNvPr id="6235" name="Freeform 19"/>
                <p:cNvSpPr>
                  <a:spLocks/>
                </p:cNvSpPr>
                <p:nvPr/>
              </p:nvSpPr>
              <p:spPr bwMode="auto">
                <a:xfrm>
                  <a:off x="4309" y="1909"/>
                  <a:ext cx="491" cy="565"/>
                </a:xfrm>
                <a:custGeom>
                  <a:avLst/>
                  <a:gdLst>
                    <a:gd name="T0" fmla="*/ 71 w 491"/>
                    <a:gd name="T1" fmla="*/ 194 h 565"/>
                    <a:gd name="T2" fmla="*/ 32 w 491"/>
                    <a:gd name="T3" fmla="*/ 203 h 565"/>
                    <a:gd name="T4" fmla="*/ 10 w 491"/>
                    <a:gd name="T5" fmla="*/ 230 h 565"/>
                    <a:gd name="T6" fmla="*/ 0 w 491"/>
                    <a:gd name="T7" fmla="*/ 265 h 565"/>
                    <a:gd name="T8" fmla="*/ 4 w 491"/>
                    <a:gd name="T9" fmla="*/ 295 h 565"/>
                    <a:gd name="T10" fmla="*/ 18 w 491"/>
                    <a:gd name="T11" fmla="*/ 317 h 565"/>
                    <a:gd name="T12" fmla="*/ 48 w 491"/>
                    <a:gd name="T13" fmla="*/ 330 h 565"/>
                    <a:gd name="T14" fmla="*/ 90 w 491"/>
                    <a:gd name="T15" fmla="*/ 328 h 565"/>
                    <a:gd name="T16" fmla="*/ 112 w 491"/>
                    <a:gd name="T17" fmla="*/ 326 h 565"/>
                    <a:gd name="T18" fmla="*/ 95 w 491"/>
                    <a:gd name="T19" fmla="*/ 382 h 565"/>
                    <a:gd name="T20" fmla="*/ 162 w 491"/>
                    <a:gd name="T21" fmla="*/ 388 h 565"/>
                    <a:gd name="T22" fmla="*/ 188 w 491"/>
                    <a:gd name="T23" fmla="*/ 395 h 565"/>
                    <a:gd name="T24" fmla="*/ 205 w 491"/>
                    <a:gd name="T25" fmla="*/ 406 h 565"/>
                    <a:gd name="T26" fmla="*/ 182 w 491"/>
                    <a:gd name="T27" fmla="*/ 456 h 565"/>
                    <a:gd name="T28" fmla="*/ 127 w 491"/>
                    <a:gd name="T29" fmla="*/ 455 h 565"/>
                    <a:gd name="T30" fmla="*/ 109 w 491"/>
                    <a:gd name="T31" fmla="*/ 484 h 565"/>
                    <a:gd name="T32" fmla="*/ 125 w 491"/>
                    <a:gd name="T33" fmla="*/ 545 h 565"/>
                    <a:gd name="T34" fmla="*/ 158 w 491"/>
                    <a:gd name="T35" fmla="*/ 564 h 565"/>
                    <a:gd name="T36" fmla="*/ 251 w 491"/>
                    <a:gd name="T37" fmla="*/ 553 h 565"/>
                    <a:gd name="T38" fmla="*/ 344 w 491"/>
                    <a:gd name="T39" fmla="*/ 509 h 565"/>
                    <a:gd name="T40" fmla="*/ 402 w 491"/>
                    <a:gd name="T41" fmla="*/ 458 h 565"/>
                    <a:gd name="T42" fmla="*/ 422 w 491"/>
                    <a:gd name="T43" fmla="*/ 419 h 565"/>
                    <a:gd name="T44" fmla="*/ 462 w 491"/>
                    <a:gd name="T45" fmla="*/ 353 h 565"/>
                    <a:gd name="T46" fmla="*/ 482 w 491"/>
                    <a:gd name="T47" fmla="*/ 287 h 565"/>
                    <a:gd name="T48" fmla="*/ 490 w 491"/>
                    <a:gd name="T49" fmla="*/ 202 h 565"/>
                    <a:gd name="T50" fmla="*/ 474 w 491"/>
                    <a:gd name="T51" fmla="*/ 109 h 565"/>
                    <a:gd name="T52" fmla="*/ 425 w 491"/>
                    <a:gd name="T53" fmla="*/ 43 h 565"/>
                    <a:gd name="T54" fmla="*/ 382 w 491"/>
                    <a:gd name="T55" fmla="*/ 16 h 565"/>
                    <a:gd name="T56" fmla="*/ 322 w 491"/>
                    <a:gd name="T57" fmla="*/ 0 h 565"/>
                    <a:gd name="T58" fmla="*/ 207 w 491"/>
                    <a:gd name="T59" fmla="*/ 18 h 565"/>
                    <a:gd name="T60" fmla="*/ 141 w 491"/>
                    <a:gd name="T61" fmla="*/ 68 h 565"/>
                    <a:gd name="T62" fmla="*/ 102 w 491"/>
                    <a:gd name="T63" fmla="*/ 128 h 565"/>
                    <a:gd name="T64" fmla="*/ 95 w 491"/>
                    <a:gd name="T65" fmla="*/ 192 h 565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w 491"/>
                    <a:gd name="T100" fmla="*/ 0 h 565"/>
                    <a:gd name="T101" fmla="*/ 491 w 491"/>
                    <a:gd name="T102" fmla="*/ 565 h 565"/>
                  </a:gdLst>
                  <a:ahLst/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T99" t="T100" r="T101" b="T102"/>
                  <a:pathLst>
                    <a:path w="491" h="565">
                      <a:moveTo>
                        <a:pt x="95" y="192"/>
                      </a:moveTo>
                      <a:lnTo>
                        <a:pt x="71" y="194"/>
                      </a:lnTo>
                      <a:lnTo>
                        <a:pt x="46" y="197"/>
                      </a:lnTo>
                      <a:lnTo>
                        <a:pt x="32" y="203"/>
                      </a:lnTo>
                      <a:lnTo>
                        <a:pt x="20" y="215"/>
                      </a:lnTo>
                      <a:lnTo>
                        <a:pt x="10" y="230"/>
                      </a:lnTo>
                      <a:lnTo>
                        <a:pt x="4" y="250"/>
                      </a:lnTo>
                      <a:lnTo>
                        <a:pt x="0" y="265"/>
                      </a:lnTo>
                      <a:lnTo>
                        <a:pt x="0" y="280"/>
                      </a:lnTo>
                      <a:lnTo>
                        <a:pt x="4" y="295"/>
                      </a:lnTo>
                      <a:lnTo>
                        <a:pt x="10" y="308"/>
                      </a:lnTo>
                      <a:lnTo>
                        <a:pt x="18" y="317"/>
                      </a:lnTo>
                      <a:lnTo>
                        <a:pt x="32" y="326"/>
                      </a:lnTo>
                      <a:lnTo>
                        <a:pt x="48" y="330"/>
                      </a:lnTo>
                      <a:lnTo>
                        <a:pt x="67" y="333"/>
                      </a:lnTo>
                      <a:lnTo>
                        <a:pt x="90" y="328"/>
                      </a:lnTo>
                      <a:lnTo>
                        <a:pt x="101" y="326"/>
                      </a:lnTo>
                      <a:lnTo>
                        <a:pt x="112" y="326"/>
                      </a:lnTo>
                      <a:lnTo>
                        <a:pt x="97" y="330"/>
                      </a:lnTo>
                      <a:lnTo>
                        <a:pt x="95" y="382"/>
                      </a:lnTo>
                      <a:lnTo>
                        <a:pt x="137" y="386"/>
                      </a:lnTo>
                      <a:lnTo>
                        <a:pt x="162" y="388"/>
                      </a:lnTo>
                      <a:lnTo>
                        <a:pt x="174" y="388"/>
                      </a:lnTo>
                      <a:lnTo>
                        <a:pt x="188" y="395"/>
                      </a:lnTo>
                      <a:lnTo>
                        <a:pt x="198" y="402"/>
                      </a:lnTo>
                      <a:lnTo>
                        <a:pt x="205" y="406"/>
                      </a:lnTo>
                      <a:lnTo>
                        <a:pt x="207" y="444"/>
                      </a:lnTo>
                      <a:lnTo>
                        <a:pt x="182" y="456"/>
                      </a:lnTo>
                      <a:lnTo>
                        <a:pt x="160" y="456"/>
                      </a:lnTo>
                      <a:lnTo>
                        <a:pt x="127" y="455"/>
                      </a:lnTo>
                      <a:lnTo>
                        <a:pt x="104" y="450"/>
                      </a:lnTo>
                      <a:lnTo>
                        <a:pt x="109" y="484"/>
                      </a:lnTo>
                      <a:lnTo>
                        <a:pt x="112" y="521"/>
                      </a:lnTo>
                      <a:lnTo>
                        <a:pt x="125" y="545"/>
                      </a:lnTo>
                      <a:lnTo>
                        <a:pt x="135" y="554"/>
                      </a:lnTo>
                      <a:lnTo>
                        <a:pt x="158" y="564"/>
                      </a:lnTo>
                      <a:lnTo>
                        <a:pt x="216" y="559"/>
                      </a:lnTo>
                      <a:lnTo>
                        <a:pt x="251" y="553"/>
                      </a:lnTo>
                      <a:lnTo>
                        <a:pt x="302" y="529"/>
                      </a:lnTo>
                      <a:lnTo>
                        <a:pt x="344" y="509"/>
                      </a:lnTo>
                      <a:lnTo>
                        <a:pt x="388" y="480"/>
                      </a:lnTo>
                      <a:lnTo>
                        <a:pt x="402" y="458"/>
                      </a:lnTo>
                      <a:lnTo>
                        <a:pt x="411" y="438"/>
                      </a:lnTo>
                      <a:lnTo>
                        <a:pt x="422" y="419"/>
                      </a:lnTo>
                      <a:lnTo>
                        <a:pt x="446" y="386"/>
                      </a:lnTo>
                      <a:lnTo>
                        <a:pt x="462" y="353"/>
                      </a:lnTo>
                      <a:lnTo>
                        <a:pt x="474" y="320"/>
                      </a:lnTo>
                      <a:lnTo>
                        <a:pt x="482" y="287"/>
                      </a:lnTo>
                      <a:lnTo>
                        <a:pt x="488" y="248"/>
                      </a:lnTo>
                      <a:lnTo>
                        <a:pt x="490" y="202"/>
                      </a:lnTo>
                      <a:lnTo>
                        <a:pt x="485" y="154"/>
                      </a:lnTo>
                      <a:lnTo>
                        <a:pt x="474" y="109"/>
                      </a:lnTo>
                      <a:lnTo>
                        <a:pt x="455" y="80"/>
                      </a:lnTo>
                      <a:lnTo>
                        <a:pt x="425" y="43"/>
                      </a:lnTo>
                      <a:lnTo>
                        <a:pt x="403" y="28"/>
                      </a:lnTo>
                      <a:lnTo>
                        <a:pt x="382" y="16"/>
                      </a:lnTo>
                      <a:lnTo>
                        <a:pt x="355" y="6"/>
                      </a:lnTo>
                      <a:lnTo>
                        <a:pt x="322" y="0"/>
                      </a:lnTo>
                      <a:lnTo>
                        <a:pt x="272" y="2"/>
                      </a:lnTo>
                      <a:lnTo>
                        <a:pt x="207" y="18"/>
                      </a:lnTo>
                      <a:lnTo>
                        <a:pt x="166" y="44"/>
                      </a:lnTo>
                      <a:lnTo>
                        <a:pt x="141" y="68"/>
                      </a:lnTo>
                      <a:lnTo>
                        <a:pt x="118" y="99"/>
                      </a:lnTo>
                      <a:lnTo>
                        <a:pt x="102" y="128"/>
                      </a:lnTo>
                      <a:lnTo>
                        <a:pt x="95" y="169"/>
                      </a:lnTo>
                      <a:lnTo>
                        <a:pt x="95" y="192"/>
                      </a:lnTo>
                    </a:path>
                  </a:pathLst>
                </a:custGeom>
                <a:solidFill>
                  <a:srgbClr val="FFBFB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6236" name="Group 20"/>
                <p:cNvGrpSpPr>
                  <a:grpSpLocks/>
                </p:cNvGrpSpPr>
                <p:nvPr/>
              </p:nvGrpSpPr>
              <p:grpSpPr bwMode="auto">
                <a:xfrm>
                  <a:off x="4437" y="2075"/>
                  <a:ext cx="102" cy="132"/>
                  <a:chOff x="4437" y="2075"/>
                  <a:chExt cx="102" cy="132"/>
                </a:xfrm>
              </p:grpSpPr>
              <p:sp>
                <p:nvSpPr>
                  <p:cNvPr id="6240" name="Freeform 21"/>
                  <p:cNvSpPr>
                    <a:spLocks/>
                  </p:cNvSpPr>
                  <p:nvPr/>
                </p:nvSpPr>
                <p:spPr bwMode="auto">
                  <a:xfrm>
                    <a:off x="4437" y="2075"/>
                    <a:ext cx="102" cy="132"/>
                  </a:xfrm>
                  <a:custGeom>
                    <a:avLst/>
                    <a:gdLst>
                      <a:gd name="T0" fmla="*/ 50 w 102"/>
                      <a:gd name="T1" fmla="*/ 0 h 132"/>
                      <a:gd name="T2" fmla="*/ 55 w 102"/>
                      <a:gd name="T3" fmla="*/ 0 h 132"/>
                      <a:gd name="T4" fmla="*/ 63 w 102"/>
                      <a:gd name="T5" fmla="*/ 2 h 132"/>
                      <a:gd name="T6" fmla="*/ 71 w 102"/>
                      <a:gd name="T7" fmla="*/ 5 h 132"/>
                      <a:gd name="T8" fmla="*/ 79 w 102"/>
                      <a:gd name="T9" fmla="*/ 11 h 132"/>
                      <a:gd name="T10" fmla="*/ 86 w 102"/>
                      <a:gd name="T11" fmla="*/ 19 h 132"/>
                      <a:gd name="T12" fmla="*/ 92 w 102"/>
                      <a:gd name="T13" fmla="*/ 29 h 132"/>
                      <a:gd name="T14" fmla="*/ 98 w 102"/>
                      <a:gd name="T15" fmla="*/ 41 h 132"/>
                      <a:gd name="T16" fmla="*/ 100 w 102"/>
                      <a:gd name="T17" fmla="*/ 53 h 132"/>
                      <a:gd name="T18" fmla="*/ 101 w 102"/>
                      <a:gd name="T19" fmla="*/ 65 h 132"/>
                      <a:gd name="T20" fmla="*/ 100 w 102"/>
                      <a:gd name="T21" fmla="*/ 81 h 132"/>
                      <a:gd name="T22" fmla="*/ 97 w 102"/>
                      <a:gd name="T23" fmla="*/ 95 h 132"/>
                      <a:gd name="T24" fmla="*/ 91 w 102"/>
                      <a:gd name="T25" fmla="*/ 106 h 132"/>
                      <a:gd name="T26" fmla="*/ 84 w 102"/>
                      <a:gd name="T27" fmla="*/ 114 h 132"/>
                      <a:gd name="T28" fmla="*/ 78 w 102"/>
                      <a:gd name="T29" fmla="*/ 122 h 132"/>
                      <a:gd name="T30" fmla="*/ 69 w 102"/>
                      <a:gd name="T31" fmla="*/ 127 h 132"/>
                      <a:gd name="T32" fmla="*/ 59 w 102"/>
                      <a:gd name="T33" fmla="*/ 130 h 132"/>
                      <a:gd name="T34" fmla="*/ 51 w 102"/>
                      <a:gd name="T35" fmla="*/ 131 h 132"/>
                      <a:gd name="T36" fmla="*/ 41 w 102"/>
                      <a:gd name="T37" fmla="*/ 130 h 132"/>
                      <a:gd name="T38" fmla="*/ 31 w 102"/>
                      <a:gd name="T39" fmla="*/ 126 h 132"/>
                      <a:gd name="T40" fmla="*/ 20 w 102"/>
                      <a:gd name="T41" fmla="*/ 119 h 132"/>
                      <a:gd name="T42" fmla="*/ 14 w 102"/>
                      <a:gd name="T43" fmla="*/ 114 h 132"/>
                      <a:gd name="T44" fmla="*/ 10 w 102"/>
                      <a:gd name="T45" fmla="*/ 106 h 132"/>
                      <a:gd name="T46" fmla="*/ 6 w 102"/>
                      <a:gd name="T47" fmla="*/ 98 h 132"/>
                      <a:gd name="T48" fmla="*/ 2 w 102"/>
                      <a:gd name="T49" fmla="*/ 86 h 132"/>
                      <a:gd name="T50" fmla="*/ 0 w 102"/>
                      <a:gd name="T51" fmla="*/ 77 h 132"/>
                      <a:gd name="T52" fmla="*/ 0 w 102"/>
                      <a:gd name="T53" fmla="*/ 68 h 132"/>
                      <a:gd name="T54" fmla="*/ 0 w 102"/>
                      <a:gd name="T55" fmla="*/ 58 h 132"/>
                      <a:gd name="T56" fmla="*/ 1 w 102"/>
                      <a:gd name="T57" fmla="*/ 50 h 132"/>
                      <a:gd name="T58" fmla="*/ 4 w 102"/>
                      <a:gd name="T59" fmla="*/ 37 h 132"/>
                      <a:gd name="T60" fmla="*/ 9 w 102"/>
                      <a:gd name="T61" fmla="*/ 27 h 132"/>
                      <a:gd name="T62" fmla="*/ 16 w 102"/>
                      <a:gd name="T63" fmla="*/ 17 h 132"/>
                      <a:gd name="T64" fmla="*/ 23 w 102"/>
                      <a:gd name="T65" fmla="*/ 11 h 132"/>
                      <a:gd name="T66" fmla="*/ 30 w 102"/>
                      <a:gd name="T67" fmla="*/ 6 h 132"/>
                      <a:gd name="T68" fmla="*/ 40 w 102"/>
                      <a:gd name="T69" fmla="*/ 1 h 132"/>
                      <a:gd name="T70" fmla="*/ 50 w 102"/>
                      <a:gd name="T71" fmla="*/ 0 h 132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w 102"/>
                      <a:gd name="T109" fmla="*/ 0 h 132"/>
                      <a:gd name="T110" fmla="*/ 102 w 102"/>
                      <a:gd name="T111" fmla="*/ 132 h 132"/>
                    </a:gdLst>
                    <a:ahLst/>
                    <a:cxnLst>
                      <a:cxn ang="T72">
                        <a:pos x="T0" y="T1"/>
                      </a:cxn>
                      <a:cxn ang="T73">
                        <a:pos x="T2" y="T3"/>
                      </a:cxn>
                      <a:cxn ang="T74">
                        <a:pos x="T4" y="T5"/>
                      </a:cxn>
                      <a:cxn ang="T75">
                        <a:pos x="T6" y="T7"/>
                      </a:cxn>
                      <a:cxn ang="T76">
                        <a:pos x="T8" y="T9"/>
                      </a:cxn>
                      <a:cxn ang="T77">
                        <a:pos x="T10" y="T11"/>
                      </a:cxn>
                      <a:cxn ang="T78">
                        <a:pos x="T12" y="T13"/>
                      </a:cxn>
                      <a:cxn ang="T79">
                        <a:pos x="T14" y="T15"/>
                      </a:cxn>
                      <a:cxn ang="T80">
                        <a:pos x="T16" y="T17"/>
                      </a:cxn>
                      <a:cxn ang="T81">
                        <a:pos x="T18" y="T19"/>
                      </a:cxn>
                      <a:cxn ang="T82">
                        <a:pos x="T20" y="T21"/>
                      </a:cxn>
                      <a:cxn ang="T83">
                        <a:pos x="T22" y="T23"/>
                      </a:cxn>
                      <a:cxn ang="T84">
                        <a:pos x="T24" y="T25"/>
                      </a:cxn>
                      <a:cxn ang="T85">
                        <a:pos x="T26" y="T27"/>
                      </a:cxn>
                      <a:cxn ang="T86">
                        <a:pos x="T28" y="T29"/>
                      </a:cxn>
                      <a:cxn ang="T87">
                        <a:pos x="T30" y="T31"/>
                      </a:cxn>
                      <a:cxn ang="T88">
                        <a:pos x="T32" y="T33"/>
                      </a:cxn>
                      <a:cxn ang="T89">
                        <a:pos x="T34" y="T35"/>
                      </a:cxn>
                      <a:cxn ang="T90">
                        <a:pos x="T36" y="T37"/>
                      </a:cxn>
                      <a:cxn ang="T91">
                        <a:pos x="T38" y="T39"/>
                      </a:cxn>
                      <a:cxn ang="T92">
                        <a:pos x="T40" y="T41"/>
                      </a:cxn>
                      <a:cxn ang="T93">
                        <a:pos x="T42" y="T43"/>
                      </a:cxn>
                      <a:cxn ang="T94">
                        <a:pos x="T44" y="T45"/>
                      </a:cxn>
                      <a:cxn ang="T95">
                        <a:pos x="T46" y="T47"/>
                      </a:cxn>
                      <a:cxn ang="T96">
                        <a:pos x="T48" y="T49"/>
                      </a:cxn>
                      <a:cxn ang="T97">
                        <a:pos x="T50" y="T51"/>
                      </a:cxn>
                      <a:cxn ang="T98">
                        <a:pos x="T52" y="T53"/>
                      </a:cxn>
                      <a:cxn ang="T99">
                        <a:pos x="T54" y="T55"/>
                      </a:cxn>
                      <a:cxn ang="T100">
                        <a:pos x="T56" y="T57"/>
                      </a:cxn>
                      <a:cxn ang="T101">
                        <a:pos x="T58" y="T59"/>
                      </a:cxn>
                      <a:cxn ang="T102">
                        <a:pos x="T60" y="T61"/>
                      </a:cxn>
                      <a:cxn ang="T103">
                        <a:pos x="T62" y="T63"/>
                      </a:cxn>
                      <a:cxn ang="T104">
                        <a:pos x="T64" y="T65"/>
                      </a:cxn>
                      <a:cxn ang="T105">
                        <a:pos x="T66" y="T67"/>
                      </a:cxn>
                      <a:cxn ang="T106">
                        <a:pos x="T68" y="T69"/>
                      </a:cxn>
                      <a:cxn ang="T107">
                        <a:pos x="T70" y="T71"/>
                      </a:cxn>
                    </a:cxnLst>
                    <a:rect l="T108" t="T109" r="T110" b="T111"/>
                    <a:pathLst>
                      <a:path w="102" h="132">
                        <a:moveTo>
                          <a:pt x="50" y="0"/>
                        </a:moveTo>
                        <a:lnTo>
                          <a:pt x="55" y="0"/>
                        </a:lnTo>
                        <a:lnTo>
                          <a:pt x="63" y="2"/>
                        </a:lnTo>
                        <a:lnTo>
                          <a:pt x="71" y="5"/>
                        </a:lnTo>
                        <a:lnTo>
                          <a:pt x="79" y="11"/>
                        </a:lnTo>
                        <a:lnTo>
                          <a:pt x="86" y="19"/>
                        </a:lnTo>
                        <a:lnTo>
                          <a:pt x="92" y="29"/>
                        </a:lnTo>
                        <a:lnTo>
                          <a:pt x="98" y="41"/>
                        </a:lnTo>
                        <a:lnTo>
                          <a:pt x="100" y="53"/>
                        </a:lnTo>
                        <a:lnTo>
                          <a:pt x="101" y="65"/>
                        </a:lnTo>
                        <a:lnTo>
                          <a:pt x="100" y="81"/>
                        </a:lnTo>
                        <a:lnTo>
                          <a:pt x="97" y="95"/>
                        </a:lnTo>
                        <a:lnTo>
                          <a:pt x="91" y="106"/>
                        </a:lnTo>
                        <a:lnTo>
                          <a:pt x="84" y="114"/>
                        </a:lnTo>
                        <a:lnTo>
                          <a:pt x="78" y="122"/>
                        </a:lnTo>
                        <a:lnTo>
                          <a:pt x="69" y="127"/>
                        </a:lnTo>
                        <a:lnTo>
                          <a:pt x="59" y="130"/>
                        </a:lnTo>
                        <a:lnTo>
                          <a:pt x="51" y="131"/>
                        </a:lnTo>
                        <a:lnTo>
                          <a:pt x="41" y="130"/>
                        </a:lnTo>
                        <a:lnTo>
                          <a:pt x="31" y="126"/>
                        </a:lnTo>
                        <a:lnTo>
                          <a:pt x="20" y="119"/>
                        </a:lnTo>
                        <a:lnTo>
                          <a:pt x="14" y="114"/>
                        </a:lnTo>
                        <a:lnTo>
                          <a:pt x="10" y="106"/>
                        </a:lnTo>
                        <a:lnTo>
                          <a:pt x="6" y="98"/>
                        </a:lnTo>
                        <a:lnTo>
                          <a:pt x="2" y="86"/>
                        </a:lnTo>
                        <a:lnTo>
                          <a:pt x="0" y="77"/>
                        </a:lnTo>
                        <a:lnTo>
                          <a:pt x="0" y="68"/>
                        </a:lnTo>
                        <a:lnTo>
                          <a:pt x="0" y="58"/>
                        </a:lnTo>
                        <a:lnTo>
                          <a:pt x="1" y="50"/>
                        </a:lnTo>
                        <a:lnTo>
                          <a:pt x="4" y="37"/>
                        </a:lnTo>
                        <a:lnTo>
                          <a:pt x="9" y="27"/>
                        </a:lnTo>
                        <a:lnTo>
                          <a:pt x="16" y="17"/>
                        </a:lnTo>
                        <a:lnTo>
                          <a:pt x="23" y="11"/>
                        </a:lnTo>
                        <a:lnTo>
                          <a:pt x="30" y="6"/>
                        </a:lnTo>
                        <a:lnTo>
                          <a:pt x="40" y="1"/>
                        </a:lnTo>
                        <a:lnTo>
                          <a:pt x="50" y="0"/>
                        </a:lnTo>
                      </a:path>
                    </a:pathLst>
                  </a:custGeom>
                  <a:solidFill>
                    <a:srgbClr val="FFFFF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241" name="Freeform 22"/>
                  <p:cNvSpPr>
                    <a:spLocks/>
                  </p:cNvSpPr>
                  <p:nvPr/>
                </p:nvSpPr>
                <p:spPr bwMode="auto">
                  <a:xfrm>
                    <a:off x="4442" y="2130"/>
                    <a:ext cx="35" cy="49"/>
                  </a:xfrm>
                  <a:custGeom>
                    <a:avLst/>
                    <a:gdLst>
                      <a:gd name="T0" fmla="*/ 17 w 35"/>
                      <a:gd name="T1" fmla="*/ 0 h 49"/>
                      <a:gd name="T2" fmla="*/ 19 w 35"/>
                      <a:gd name="T3" fmla="*/ 0 h 49"/>
                      <a:gd name="T4" fmla="*/ 21 w 35"/>
                      <a:gd name="T5" fmla="*/ 1 h 49"/>
                      <a:gd name="T6" fmla="*/ 24 w 35"/>
                      <a:gd name="T7" fmla="*/ 2 h 49"/>
                      <a:gd name="T8" fmla="*/ 26 w 35"/>
                      <a:gd name="T9" fmla="*/ 4 h 49"/>
                      <a:gd name="T10" fmla="*/ 29 w 35"/>
                      <a:gd name="T11" fmla="*/ 7 h 49"/>
                      <a:gd name="T12" fmla="*/ 31 w 35"/>
                      <a:gd name="T13" fmla="*/ 12 h 49"/>
                      <a:gd name="T14" fmla="*/ 33 w 35"/>
                      <a:gd name="T15" fmla="*/ 15 h 49"/>
                      <a:gd name="T16" fmla="*/ 34 w 35"/>
                      <a:gd name="T17" fmla="*/ 20 h 49"/>
                      <a:gd name="T18" fmla="*/ 34 w 35"/>
                      <a:gd name="T19" fmla="*/ 24 h 49"/>
                      <a:gd name="T20" fmla="*/ 33 w 35"/>
                      <a:gd name="T21" fmla="*/ 30 h 49"/>
                      <a:gd name="T22" fmla="*/ 32 w 35"/>
                      <a:gd name="T23" fmla="*/ 35 h 49"/>
                      <a:gd name="T24" fmla="*/ 31 w 35"/>
                      <a:gd name="T25" fmla="*/ 39 h 49"/>
                      <a:gd name="T26" fmla="*/ 28 w 35"/>
                      <a:gd name="T27" fmla="*/ 42 h 49"/>
                      <a:gd name="T28" fmla="*/ 26 w 35"/>
                      <a:gd name="T29" fmla="*/ 45 h 49"/>
                      <a:gd name="T30" fmla="*/ 23 w 35"/>
                      <a:gd name="T31" fmla="*/ 47 h 49"/>
                      <a:gd name="T32" fmla="*/ 20 w 35"/>
                      <a:gd name="T33" fmla="*/ 48 h 49"/>
                      <a:gd name="T34" fmla="*/ 17 w 35"/>
                      <a:gd name="T35" fmla="*/ 48 h 49"/>
                      <a:gd name="T36" fmla="*/ 13 w 35"/>
                      <a:gd name="T37" fmla="*/ 48 h 49"/>
                      <a:gd name="T38" fmla="*/ 10 w 35"/>
                      <a:gd name="T39" fmla="*/ 46 h 49"/>
                      <a:gd name="T40" fmla="*/ 7 w 35"/>
                      <a:gd name="T41" fmla="*/ 44 h 49"/>
                      <a:gd name="T42" fmla="*/ 5 w 35"/>
                      <a:gd name="T43" fmla="*/ 42 h 49"/>
                      <a:gd name="T44" fmla="*/ 3 w 35"/>
                      <a:gd name="T45" fmla="*/ 39 h 49"/>
                      <a:gd name="T46" fmla="*/ 2 w 35"/>
                      <a:gd name="T47" fmla="*/ 37 h 49"/>
                      <a:gd name="T48" fmla="*/ 0 w 35"/>
                      <a:gd name="T49" fmla="*/ 32 h 49"/>
                      <a:gd name="T50" fmla="*/ 0 w 35"/>
                      <a:gd name="T51" fmla="*/ 28 h 49"/>
                      <a:gd name="T52" fmla="*/ 0 w 35"/>
                      <a:gd name="T53" fmla="*/ 25 h 49"/>
                      <a:gd name="T54" fmla="*/ 0 w 35"/>
                      <a:gd name="T55" fmla="*/ 21 h 49"/>
                      <a:gd name="T56" fmla="*/ 0 w 35"/>
                      <a:gd name="T57" fmla="*/ 19 h 49"/>
                      <a:gd name="T58" fmla="*/ 2 w 35"/>
                      <a:gd name="T59" fmla="*/ 14 h 49"/>
                      <a:gd name="T60" fmla="*/ 3 w 35"/>
                      <a:gd name="T61" fmla="*/ 10 h 49"/>
                      <a:gd name="T62" fmla="*/ 6 w 35"/>
                      <a:gd name="T63" fmla="*/ 6 h 49"/>
                      <a:gd name="T64" fmla="*/ 7 w 35"/>
                      <a:gd name="T65" fmla="*/ 4 h 49"/>
                      <a:gd name="T66" fmla="*/ 10 w 35"/>
                      <a:gd name="T67" fmla="*/ 3 h 49"/>
                      <a:gd name="T68" fmla="*/ 13 w 35"/>
                      <a:gd name="T69" fmla="*/ 1 h 49"/>
                      <a:gd name="T70" fmla="*/ 17 w 35"/>
                      <a:gd name="T71" fmla="*/ 0 h 49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w 35"/>
                      <a:gd name="T109" fmla="*/ 0 h 49"/>
                      <a:gd name="T110" fmla="*/ 35 w 35"/>
                      <a:gd name="T111" fmla="*/ 49 h 49"/>
                    </a:gdLst>
                    <a:ahLst/>
                    <a:cxnLst>
                      <a:cxn ang="T72">
                        <a:pos x="T0" y="T1"/>
                      </a:cxn>
                      <a:cxn ang="T73">
                        <a:pos x="T2" y="T3"/>
                      </a:cxn>
                      <a:cxn ang="T74">
                        <a:pos x="T4" y="T5"/>
                      </a:cxn>
                      <a:cxn ang="T75">
                        <a:pos x="T6" y="T7"/>
                      </a:cxn>
                      <a:cxn ang="T76">
                        <a:pos x="T8" y="T9"/>
                      </a:cxn>
                      <a:cxn ang="T77">
                        <a:pos x="T10" y="T11"/>
                      </a:cxn>
                      <a:cxn ang="T78">
                        <a:pos x="T12" y="T13"/>
                      </a:cxn>
                      <a:cxn ang="T79">
                        <a:pos x="T14" y="T15"/>
                      </a:cxn>
                      <a:cxn ang="T80">
                        <a:pos x="T16" y="T17"/>
                      </a:cxn>
                      <a:cxn ang="T81">
                        <a:pos x="T18" y="T19"/>
                      </a:cxn>
                      <a:cxn ang="T82">
                        <a:pos x="T20" y="T21"/>
                      </a:cxn>
                      <a:cxn ang="T83">
                        <a:pos x="T22" y="T23"/>
                      </a:cxn>
                      <a:cxn ang="T84">
                        <a:pos x="T24" y="T25"/>
                      </a:cxn>
                      <a:cxn ang="T85">
                        <a:pos x="T26" y="T27"/>
                      </a:cxn>
                      <a:cxn ang="T86">
                        <a:pos x="T28" y="T29"/>
                      </a:cxn>
                      <a:cxn ang="T87">
                        <a:pos x="T30" y="T31"/>
                      </a:cxn>
                      <a:cxn ang="T88">
                        <a:pos x="T32" y="T33"/>
                      </a:cxn>
                      <a:cxn ang="T89">
                        <a:pos x="T34" y="T35"/>
                      </a:cxn>
                      <a:cxn ang="T90">
                        <a:pos x="T36" y="T37"/>
                      </a:cxn>
                      <a:cxn ang="T91">
                        <a:pos x="T38" y="T39"/>
                      </a:cxn>
                      <a:cxn ang="T92">
                        <a:pos x="T40" y="T41"/>
                      </a:cxn>
                      <a:cxn ang="T93">
                        <a:pos x="T42" y="T43"/>
                      </a:cxn>
                      <a:cxn ang="T94">
                        <a:pos x="T44" y="T45"/>
                      </a:cxn>
                      <a:cxn ang="T95">
                        <a:pos x="T46" y="T47"/>
                      </a:cxn>
                      <a:cxn ang="T96">
                        <a:pos x="T48" y="T49"/>
                      </a:cxn>
                      <a:cxn ang="T97">
                        <a:pos x="T50" y="T51"/>
                      </a:cxn>
                      <a:cxn ang="T98">
                        <a:pos x="T52" y="T53"/>
                      </a:cxn>
                      <a:cxn ang="T99">
                        <a:pos x="T54" y="T55"/>
                      </a:cxn>
                      <a:cxn ang="T100">
                        <a:pos x="T56" y="T57"/>
                      </a:cxn>
                      <a:cxn ang="T101">
                        <a:pos x="T58" y="T59"/>
                      </a:cxn>
                      <a:cxn ang="T102">
                        <a:pos x="T60" y="T61"/>
                      </a:cxn>
                      <a:cxn ang="T103">
                        <a:pos x="T62" y="T63"/>
                      </a:cxn>
                      <a:cxn ang="T104">
                        <a:pos x="T64" y="T65"/>
                      </a:cxn>
                      <a:cxn ang="T105">
                        <a:pos x="T66" y="T67"/>
                      </a:cxn>
                      <a:cxn ang="T106">
                        <a:pos x="T68" y="T69"/>
                      </a:cxn>
                      <a:cxn ang="T107">
                        <a:pos x="T70" y="T71"/>
                      </a:cxn>
                    </a:cxnLst>
                    <a:rect l="T108" t="T109" r="T110" b="T111"/>
                    <a:pathLst>
                      <a:path w="35" h="49">
                        <a:moveTo>
                          <a:pt x="17" y="0"/>
                        </a:moveTo>
                        <a:lnTo>
                          <a:pt x="19" y="0"/>
                        </a:lnTo>
                        <a:lnTo>
                          <a:pt x="21" y="1"/>
                        </a:lnTo>
                        <a:lnTo>
                          <a:pt x="24" y="2"/>
                        </a:lnTo>
                        <a:lnTo>
                          <a:pt x="26" y="4"/>
                        </a:lnTo>
                        <a:lnTo>
                          <a:pt x="29" y="7"/>
                        </a:lnTo>
                        <a:lnTo>
                          <a:pt x="31" y="12"/>
                        </a:lnTo>
                        <a:lnTo>
                          <a:pt x="33" y="15"/>
                        </a:lnTo>
                        <a:lnTo>
                          <a:pt x="34" y="20"/>
                        </a:lnTo>
                        <a:lnTo>
                          <a:pt x="34" y="24"/>
                        </a:lnTo>
                        <a:lnTo>
                          <a:pt x="33" y="30"/>
                        </a:lnTo>
                        <a:lnTo>
                          <a:pt x="32" y="35"/>
                        </a:lnTo>
                        <a:lnTo>
                          <a:pt x="31" y="39"/>
                        </a:lnTo>
                        <a:lnTo>
                          <a:pt x="28" y="42"/>
                        </a:lnTo>
                        <a:lnTo>
                          <a:pt x="26" y="45"/>
                        </a:lnTo>
                        <a:lnTo>
                          <a:pt x="23" y="47"/>
                        </a:lnTo>
                        <a:lnTo>
                          <a:pt x="20" y="48"/>
                        </a:lnTo>
                        <a:lnTo>
                          <a:pt x="17" y="48"/>
                        </a:lnTo>
                        <a:lnTo>
                          <a:pt x="13" y="48"/>
                        </a:lnTo>
                        <a:lnTo>
                          <a:pt x="10" y="46"/>
                        </a:lnTo>
                        <a:lnTo>
                          <a:pt x="7" y="44"/>
                        </a:lnTo>
                        <a:lnTo>
                          <a:pt x="5" y="42"/>
                        </a:lnTo>
                        <a:lnTo>
                          <a:pt x="3" y="39"/>
                        </a:lnTo>
                        <a:lnTo>
                          <a:pt x="2" y="37"/>
                        </a:lnTo>
                        <a:lnTo>
                          <a:pt x="0" y="32"/>
                        </a:lnTo>
                        <a:lnTo>
                          <a:pt x="0" y="28"/>
                        </a:lnTo>
                        <a:lnTo>
                          <a:pt x="0" y="25"/>
                        </a:lnTo>
                        <a:lnTo>
                          <a:pt x="0" y="21"/>
                        </a:lnTo>
                        <a:lnTo>
                          <a:pt x="0" y="19"/>
                        </a:lnTo>
                        <a:lnTo>
                          <a:pt x="2" y="14"/>
                        </a:lnTo>
                        <a:lnTo>
                          <a:pt x="3" y="10"/>
                        </a:lnTo>
                        <a:lnTo>
                          <a:pt x="6" y="6"/>
                        </a:lnTo>
                        <a:lnTo>
                          <a:pt x="7" y="4"/>
                        </a:lnTo>
                        <a:lnTo>
                          <a:pt x="10" y="3"/>
                        </a:lnTo>
                        <a:lnTo>
                          <a:pt x="13" y="1"/>
                        </a:lnTo>
                        <a:lnTo>
                          <a:pt x="17" y="0"/>
                        </a:lnTo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6237" name="Group 23"/>
                <p:cNvGrpSpPr>
                  <a:grpSpLocks/>
                </p:cNvGrpSpPr>
                <p:nvPr/>
              </p:nvGrpSpPr>
              <p:grpSpPr bwMode="auto">
                <a:xfrm>
                  <a:off x="4427" y="1854"/>
                  <a:ext cx="442" cy="496"/>
                  <a:chOff x="4427" y="1854"/>
                  <a:chExt cx="442" cy="496"/>
                </a:xfrm>
              </p:grpSpPr>
              <p:sp>
                <p:nvSpPr>
                  <p:cNvPr id="6238" name="Freeform 24"/>
                  <p:cNvSpPr>
                    <a:spLocks/>
                  </p:cNvSpPr>
                  <p:nvPr/>
                </p:nvSpPr>
                <p:spPr bwMode="auto">
                  <a:xfrm>
                    <a:off x="4453" y="2007"/>
                    <a:ext cx="116" cy="77"/>
                  </a:xfrm>
                  <a:custGeom>
                    <a:avLst/>
                    <a:gdLst>
                      <a:gd name="T0" fmla="*/ 2 w 116"/>
                      <a:gd name="T1" fmla="*/ 35 h 77"/>
                      <a:gd name="T2" fmla="*/ 12 w 116"/>
                      <a:gd name="T3" fmla="*/ 24 h 77"/>
                      <a:gd name="T4" fmla="*/ 23 w 116"/>
                      <a:gd name="T5" fmla="*/ 17 h 77"/>
                      <a:gd name="T6" fmla="*/ 43 w 116"/>
                      <a:gd name="T7" fmla="*/ 5 h 77"/>
                      <a:gd name="T8" fmla="*/ 51 w 116"/>
                      <a:gd name="T9" fmla="*/ 0 h 77"/>
                      <a:gd name="T10" fmla="*/ 55 w 116"/>
                      <a:gd name="T11" fmla="*/ 0 h 77"/>
                      <a:gd name="T12" fmla="*/ 66 w 116"/>
                      <a:gd name="T13" fmla="*/ 7 h 77"/>
                      <a:gd name="T14" fmla="*/ 87 w 116"/>
                      <a:gd name="T15" fmla="*/ 26 h 77"/>
                      <a:gd name="T16" fmla="*/ 109 w 116"/>
                      <a:gd name="T17" fmla="*/ 51 h 77"/>
                      <a:gd name="T18" fmla="*/ 115 w 116"/>
                      <a:gd name="T19" fmla="*/ 62 h 77"/>
                      <a:gd name="T20" fmla="*/ 113 w 116"/>
                      <a:gd name="T21" fmla="*/ 70 h 77"/>
                      <a:gd name="T22" fmla="*/ 108 w 116"/>
                      <a:gd name="T23" fmla="*/ 74 h 77"/>
                      <a:gd name="T24" fmla="*/ 99 w 116"/>
                      <a:gd name="T25" fmla="*/ 76 h 77"/>
                      <a:gd name="T26" fmla="*/ 88 w 116"/>
                      <a:gd name="T27" fmla="*/ 69 h 77"/>
                      <a:gd name="T28" fmla="*/ 77 w 116"/>
                      <a:gd name="T29" fmla="*/ 57 h 77"/>
                      <a:gd name="T30" fmla="*/ 68 w 116"/>
                      <a:gd name="T31" fmla="*/ 43 h 77"/>
                      <a:gd name="T32" fmla="*/ 53 w 116"/>
                      <a:gd name="T33" fmla="*/ 30 h 77"/>
                      <a:gd name="T34" fmla="*/ 48 w 116"/>
                      <a:gd name="T35" fmla="*/ 27 h 77"/>
                      <a:gd name="T36" fmla="*/ 41 w 116"/>
                      <a:gd name="T37" fmla="*/ 29 h 77"/>
                      <a:gd name="T38" fmla="*/ 35 w 116"/>
                      <a:gd name="T39" fmla="*/ 35 h 77"/>
                      <a:gd name="T40" fmla="*/ 21 w 116"/>
                      <a:gd name="T41" fmla="*/ 46 h 77"/>
                      <a:gd name="T42" fmla="*/ 13 w 116"/>
                      <a:gd name="T43" fmla="*/ 51 h 77"/>
                      <a:gd name="T44" fmla="*/ 7 w 116"/>
                      <a:gd name="T45" fmla="*/ 51 h 77"/>
                      <a:gd name="T46" fmla="*/ 0 w 116"/>
                      <a:gd name="T47" fmla="*/ 46 h 77"/>
                      <a:gd name="T48" fmla="*/ 2 w 116"/>
                      <a:gd name="T49" fmla="*/ 35 h 77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w 116"/>
                      <a:gd name="T76" fmla="*/ 0 h 77"/>
                      <a:gd name="T77" fmla="*/ 116 w 116"/>
                      <a:gd name="T78" fmla="*/ 77 h 77"/>
                    </a:gdLst>
                    <a:ahLst/>
                    <a:cxnLst>
                      <a:cxn ang="T50">
                        <a:pos x="T0" y="T1"/>
                      </a:cxn>
                      <a:cxn ang="T51">
                        <a:pos x="T2" y="T3"/>
                      </a:cxn>
                      <a:cxn ang="T52">
                        <a:pos x="T4" y="T5"/>
                      </a:cxn>
                      <a:cxn ang="T53">
                        <a:pos x="T6" y="T7"/>
                      </a:cxn>
                      <a:cxn ang="T54">
                        <a:pos x="T8" y="T9"/>
                      </a:cxn>
                      <a:cxn ang="T55">
                        <a:pos x="T10" y="T11"/>
                      </a:cxn>
                      <a:cxn ang="T56">
                        <a:pos x="T12" y="T13"/>
                      </a:cxn>
                      <a:cxn ang="T57">
                        <a:pos x="T14" y="T15"/>
                      </a:cxn>
                      <a:cxn ang="T58">
                        <a:pos x="T16" y="T17"/>
                      </a:cxn>
                      <a:cxn ang="T59">
                        <a:pos x="T18" y="T19"/>
                      </a:cxn>
                      <a:cxn ang="T60">
                        <a:pos x="T20" y="T21"/>
                      </a:cxn>
                      <a:cxn ang="T61">
                        <a:pos x="T22" y="T23"/>
                      </a:cxn>
                      <a:cxn ang="T62">
                        <a:pos x="T24" y="T25"/>
                      </a:cxn>
                      <a:cxn ang="T63">
                        <a:pos x="T26" y="T27"/>
                      </a:cxn>
                      <a:cxn ang="T64">
                        <a:pos x="T28" y="T29"/>
                      </a:cxn>
                      <a:cxn ang="T65">
                        <a:pos x="T30" y="T31"/>
                      </a:cxn>
                      <a:cxn ang="T66">
                        <a:pos x="T32" y="T33"/>
                      </a:cxn>
                      <a:cxn ang="T67">
                        <a:pos x="T34" y="T35"/>
                      </a:cxn>
                      <a:cxn ang="T68">
                        <a:pos x="T36" y="T37"/>
                      </a:cxn>
                      <a:cxn ang="T69">
                        <a:pos x="T38" y="T39"/>
                      </a:cxn>
                      <a:cxn ang="T70">
                        <a:pos x="T40" y="T41"/>
                      </a:cxn>
                      <a:cxn ang="T71">
                        <a:pos x="T42" y="T43"/>
                      </a:cxn>
                      <a:cxn ang="T72">
                        <a:pos x="T44" y="T45"/>
                      </a:cxn>
                      <a:cxn ang="T73">
                        <a:pos x="T46" y="T47"/>
                      </a:cxn>
                      <a:cxn ang="T74">
                        <a:pos x="T48" y="T49"/>
                      </a:cxn>
                    </a:cxnLst>
                    <a:rect l="T75" t="T76" r="T77" b="T78"/>
                    <a:pathLst>
                      <a:path w="116" h="77">
                        <a:moveTo>
                          <a:pt x="2" y="35"/>
                        </a:moveTo>
                        <a:lnTo>
                          <a:pt x="12" y="24"/>
                        </a:lnTo>
                        <a:lnTo>
                          <a:pt x="23" y="17"/>
                        </a:lnTo>
                        <a:lnTo>
                          <a:pt x="43" y="5"/>
                        </a:lnTo>
                        <a:lnTo>
                          <a:pt x="51" y="0"/>
                        </a:lnTo>
                        <a:lnTo>
                          <a:pt x="55" y="0"/>
                        </a:lnTo>
                        <a:lnTo>
                          <a:pt x="66" y="7"/>
                        </a:lnTo>
                        <a:lnTo>
                          <a:pt x="87" y="26"/>
                        </a:lnTo>
                        <a:lnTo>
                          <a:pt x="109" y="51"/>
                        </a:lnTo>
                        <a:lnTo>
                          <a:pt x="115" y="62"/>
                        </a:lnTo>
                        <a:lnTo>
                          <a:pt x="113" y="70"/>
                        </a:lnTo>
                        <a:lnTo>
                          <a:pt x="108" y="74"/>
                        </a:lnTo>
                        <a:lnTo>
                          <a:pt x="99" y="76"/>
                        </a:lnTo>
                        <a:lnTo>
                          <a:pt x="88" y="69"/>
                        </a:lnTo>
                        <a:lnTo>
                          <a:pt x="77" y="57"/>
                        </a:lnTo>
                        <a:lnTo>
                          <a:pt x="68" y="43"/>
                        </a:lnTo>
                        <a:lnTo>
                          <a:pt x="53" y="30"/>
                        </a:lnTo>
                        <a:lnTo>
                          <a:pt x="48" y="27"/>
                        </a:lnTo>
                        <a:lnTo>
                          <a:pt x="41" y="29"/>
                        </a:lnTo>
                        <a:lnTo>
                          <a:pt x="35" y="35"/>
                        </a:lnTo>
                        <a:lnTo>
                          <a:pt x="21" y="46"/>
                        </a:lnTo>
                        <a:lnTo>
                          <a:pt x="13" y="51"/>
                        </a:lnTo>
                        <a:lnTo>
                          <a:pt x="7" y="51"/>
                        </a:lnTo>
                        <a:lnTo>
                          <a:pt x="0" y="46"/>
                        </a:lnTo>
                        <a:lnTo>
                          <a:pt x="2" y="35"/>
                        </a:lnTo>
                      </a:path>
                    </a:pathLst>
                  </a:custGeom>
                  <a:solidFill>
                    <a:srgbClr val="5F3F1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239" name="Freeform 25"/>
                  <p:cNvSpPr>
                    <a:spLocks/>
                  </p:cNvSpPr>
                  <p:nvPr/>
                </p:nvSpPr>
                <p:spPr bwMode="auto">
                  <a:xfrm>
                    <a:off x="4427" y="1854"/>
                    <a:ext cx="442" cy="496"/>
                  </a:xfrm>
                  <a:custGeom>
                    <a:avLst/>
                    <a:gdLst>
                      <a:gd name="T0" fmla="*/ 253 w 442"/>
                      <a:gd name="T1" fmla="*/ 357 h 496"/>
                      <a:gd name="T2" fmla="*/ 199 w 442"/>
                      <a:gd name="T3" fmla="*/ 337 h 496"/>
                      <a:gd name="T4" fmla="*/ 208 w 442"/>
                      <a:gd name="T5" fmla="*/ 278 h 496"/>
                      <a:gd name="T6" fmla="*/ 182 w 442"/>
                      <a:gd name="T7" fmla="*/ 253 h 496"/>
                      <a:gd name="T8" fmla="*/ 159 w 442"/>
                      <a:gd name="T9" fmla="*/ 225 h 496"/>
                      <a:gd name="T10" fmla="*/ 149 w 442"/>
                      <a:gd name="T11" fmla="*/ 186 h 496"/>
                      <a:gd name="T12" fmla="*/ 144 w 442"/>
                      <a:gd name="T13" fmla="*/ 148 h 496"/>
                      <a:gd name="T14" fmla="*/ 144 w 442"/>
                      <a:gd name="T15" fmla="*/ 112 h 496"/>
                      <a:gd name="T16" fmla="*/ 130 w 442"/>
                      <a:gd name="T17" fmla="*/ 108 h 496"/>
                      <a:gd name="T18" fmla="*/ 102 w 442"/>
                      <a:gd name="T19" fmla="*/ 106 h 496"/>
                      <a:gd name="T20" fmla="*/ 68 w 442"/>
                      <a:gd name="T21" fmla="*/ 116 h 496"/>
                      <a:gd name="T22" fmla="*/ 37 w 442"/>
                      <a:gd name="T23" fmla="*/ 133 h 496"/>
                      <a:gd name="T24" fmla="*/ 15 w 442"/>
                      <a:gd name="T25" fmla="*/ 148 h 496"/>
                      <a:gd name="T26" fmla="*/ 1 w 442"/>
                      <a:gd name="T27" fmla="*/ 124 h 496"/>
                      <a:gd name="T28" fmla="*/ 0 w 442"/>
                      <a:gd name="T29" fmla="*/ 100 h 496"/>
                      <a:gd name="T30" fmla="*/ 12 w 442"/>
                      <a:gd name="T31" fmla="*/ 69 h 496"/>
                      <a:gd name="T32" fmla="*/ 35 w 442"/>
                      <a:gd name="T33" fmla="*/ 41 h 496"/>
                      <a:gd name="T34" fmla="*/ 73 w 442"/>
                      <a:gd name="T35" fmla="*/ 19 h 496"/>
                      <a:gd name="T36" fmla="*/ 124 w 442"/>
                      <a:gd name="T37" fmla="*/ 5 h 496"/>
                      <a:gd name="T38" fmla="*/ 180 w 442"/>
                      <a:gd name="T39" fmla="*/ 0 h 496"/>
                      <a:gd name="T40" fmla="*/ 233 w 442"/>
                      <a:gd name="T41" fmla="*/ 6 h 496"/>
                      <a:gd name="T42" fmla="*/ 288 w 442"/>
                      <a:gd name="T43" fmla="*/ 25 h 496"/>
                      <a:gd name="T44" fmla="*/ 329 w 442"/>
                      <a:gd name="T45" fmla="*/ 53 h 496"/>
                      <a:gd name="T46" fmla="*/ 363 w 442"/>
                      <a:gd name="T47" fmla="*/ 87 h 496"/>
                      <a:gd name="T48" fmla="*/ 393 w 442"/>
                      <a:gd name="T49" fmla="*/ 134 h 496"/>
                      <a:gd name="T50" fmla="*/ 411 w 442"/>
                      <a:gd name="T51" fmla="*/ 178 h 496"/>
                      <a:gd name="T52" fmla="*/ 426 w 442"/>
                      <a:gd name="T53" fmla="*/ 223 h 496"/>
                      <a:gd name="T54" fmla="*/ 436 w 442"/>
                      <a:gd name="T55" fmla="*/ 281 h 496"/>
                      <a:gd name="T56" fmla="*/ 441 w 442"/>
                      <a:gd name="T57" fmla="*/ 317 h 496"/>
                      <a:gd name="T58" fmla="*/ 435 w 442"/>
                      <a:gd name="T59" fmla="*/ 371 h 496"/>
                      <a:gd name="T60" fmla="*/ 418 w 442"/>
                      <a:gd name="T61" fmla="*/ 426 h 496"/>
                      <a:gd name="T62" fmla="*/ 399 w 442"/>
                      <a:gd name="T63" fmla="*/ 469 h 496"/>
                      <a:gd name="T64" fmla="*/ 385 w 442"/>
                      <a:gd name="T65" fmla="*/ 487 h 496"/>
                      <a:gd name="T66" fmla="*/ 357 w 442"/>
                      <a:gd name="T67" fmla="*/ 495 h 496"/>
                      <a:gd name="T68" fmla="*/ 332 w 442"/>
                      <a:gd name="T69" fmla="*/ 495 h 496"/>
                      <a:gd name="T70" fmla="*/ 318 w 442"/>
                      <a:gd name="T71" fmla="*/ 495 h 496"/>
                      <a:gd name="T72" fmla="*/ 300 w 442"/>
                      <a:gd name="T73" fmla="*/ 489 h 496"/>
                      <a:gd name="T74" fmla="*/ 285 w 442"/>
                      <a:gd name="T75" fmla="*/ 466 h 496"/>
                      <a:gd name="T76" fmla="*/ 286 w 442"/>
                      <a:gd name="T77" fmla="*/ 456 h 496"/>
                      <a:gd name="T78" fmla="*/ 306 w 442"/>
                      <a:gd name="T79" fmla="*/ 451 h 496"/>
                      <a:gd name="T80" fmla="*/ 316 w 442"/>
                      <a:gd name="T81" fmla="*/ 439 h 496"/>
                      <a:gd name="T82" fmla="*/ 327 w 442"/>
                      <a:gd name="T83" fmla="*/ 424 h 496"/>
                      <a:gd name="T84" fmla="*/ 332 w 442"/>
                      <a:gd name="T85" fmla="*/ 404 h 496"/>
                      <a:gd name="T86" fmla="*/ 330 w 442"/>
                      <a:gd name="T87" fmla="*/ 395 h 496"/>
                      <a:gd name="T88" fmla="*/ 329 w 442"/>
                      <a:gd name="T89" fmla="*/ 379 h 496"/>
                      <a:gd name="T90" fmla="*/ 321 w 442"/>
                      <a:gd name="T91" fmla="*/ 362 h 496"/>
                      <a:gd name="T92" fmla="*/ 308 w 442"/>
                      <a:gd name="T93" fmla="*/ 348 h 496"/>
                      <a:gd name="T94" fmla="*/ 293 w 442"/>
                      <a:gd name="T95" fmla="*/ 342 h 496"/>
                      <a:gd name="T96" fmla="*/ 277 w 442"/>
                      <a:gd name="T97" fmla="*/ 343 h 496"/>
                      <a:gd name="T98" fmla="*/ 253 w 442"/>
                      <a:gd name="T99" fmla="*/ 357 h 49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  <a:gd name="T150" fmla="*/ 0 w 442"/>
                      <a:gd name="T151" fmla="*/ 0 h 496"/>
                      <a:gd name="T152" fmla="*/ 442 w 442"/>
                      <a:gd name="T153" fmla="*/ 496 h 496"/>
                    </a:gdLst>
                    <a:ahLst/>
                    <a:cxnLst>
                      <a:cxn ang="T100">
                        <a:pos x="T0" y="T1"/>
                      </a:cxn>
                      <a:cxn ang="T101">
                        <a:pos x="T2" y="T3"/>
                      </a:cxn>
                      <a:cxn ang="T102">
                        <a:pos x="T4" y="T5"/>
                      </a:cxn>
                      <a:cxn ang="T103">
                        <a:pos x="T6" y="T7"/>
                      </a:cxn>
                      <a:cxn ang="T104">
                        <a:pos x="T8" y="T9"/>
                      </a:cxn>
                      <a:cxn ang="T105">
                        <a:pos x="T10" y="T11"/>
                      </a:cxn>
                      <a:cxn ang="T106">
                        <a:pos x="T12" y="T13"/>
                      </a:cxn>
                      <a:cxn ang="T107">
                        <a:pos x="T14" y="T15"/>
                      </a:cxn>
                      <a:cxn ang="T108">
                        <a:pos x="T16" y="T17"/>
                      </a:cxn>
                      <a:cxn ang="T109">
                        <a:pos x="T18" y="T19"/>
                      </a:cxn>
                      <a:cxn ang="T110">
                        <a:pos x="T20" y="T21"/>
                      </a:cxn>
                      <a:cxn ang="T111">
                        <a:pos x="T22" y="T23"/>
                      </a:cxn>
                      <a:cxn ang="T112">
                        <a:pos x="T24" y="T25"/>
                      </a:cxn>
                      <a:cxn ang="T113">
                        <a:pos x="T26" y="T27"/>
                      </a:cxn>
                      <a:cxn ang="T114">
                        <a:pos x="T28" y="T29"/>
                      </a:cxn>
                      <a:cxn ang="T115">
                        <a:pos x="T30" y="T31"/>
                      </a:cxn>
                      <a:cxn ang="T116">
                        <a:pos x="T32" y="T33"/>
                      </a:cxn>
                      <a:cxn ang="T117">
                        <a:pos x="T34" y="T35"/>
                      </a:cxn>
                      <a:cxn ang="T118">
                        <a:pos x="T36" y="T37"/>
                      </a:cxn>
                      <a:cxn ang="T119">
                        <a:pos x="T38" y="T39"/>
                      </a:cxn>
                      <a:cxn ang="T120">
                        <a:pos x="T40" y="T41"/>
                      </a:cxn>
                      <a:cxn ang="T121">
                        <a:pos x="T42" y="T43"/>
                      </a:cxn>
                      <a:cxn ang="T122">
                        <a:pos x="T44" y="T45"/>
                      </a:cxn>
                      <a:cxn ang="T123">
                        <a:pos x="T46" y="T47"/>
                      </a:cxn>
                      <a:cxn ang="T124">
                        <a:pos x="T48" y="T49"/>
                      </a:cxn>
                      <a:cxn ang="T125">
                        <a:pos x="T50" y="T51"/>
                      </a:cxn>
                      <a:cxn ang="T126">
                        <a:pos x="T52" y="T53"/>
                      </a:cxn>
                      <a:cxn ang="T127">
                        <a:pos x="T54" y="T55"/>
                      </a:cxn>
                      <a:cxn ang="T128">
                        <a:pos x="T56" y="T57"/>
                      </a:cxn>
                      <a:cxn ang="T129">
                        <a:pos x="T58" y="T59"/>
                      </a:cxn>
                      <a:cxn ang="T130">
                        <a:pos x="T60" y="T61"/>
                      </a:cxn>
                      <a:cxn ang="T131">
                        <a:pos x="T62" y="T63"/>
                      </a:cxn>
                      <a:cxn ang="T132">
                        <a:pos x="T64" y="T65"/>
                      </a:cxn>
                      <a:cxn ang="T133">
                        <a:pos x="T66" y="T67"/>
                      </a:cxn>
                      <a:cxn ang="T134">
                        <a:pos x="T68" y="T69"/>
                      </a:cxn>
                      <a:cxn ang="T135">
                        <a:pos x="T70" y="T71"/>
                      </a:cxn>
                      <a:cxn ang="T136">
                        <a:pos x="T72" y="T73"/>
                      </a:cxn>
                      <a:cxn ang="T137">
                        <a:pos x="T74" y="T75"/>
                      </a:cxn>
                      <a:cxn ang="T138">
                        <a:pos x="T76" y="T77"/>
                      </a:cxn>
                      <a:cxn ang="T139">
                        <a:pos x="T78" y="T79"/>
                      </a:cxn>
                      <a:cxn ang="T140">
                        <a:pos x="T80" y="T81"/>
                      </a:cxn>
                      <a:cxn ang="T141">
                        <a:pos x="T82" y="T83"/>
                      </a:cxn>
                      <a:cxn ang="T142">
                        <a:pos x="T84" y="T85"/>
                      </a:cxn>
                      <a:cxn ang="T143">
                        <a:pos x="T86" y="T87"/>
                      </a:cxn>
                      <a:cxn ang="T144">
                        <a:pos x="T88" y="T89"/>
                      </a:cxn>
                      <a:cxn ang="T145">
                        <a:pos x="T90" y="T91"/>
                      </a:cxn>
                      <a:cxn ang="T146">
                        <a:pos x="T92" y="T93"/>
                      </a:cxn>
                      <a:cxn ang="T147">
                        <a:pos x="T94" y="T95"/>
                      </a:cxn>
                      <a:cxn ang="T148">
                        <a:pos x="T96" y="T97"/>
                      </a:cxn>
                      <a:cxn ang="T149">
                        <a:pos x="T98" y="T99"/>
                      </a:cxn>
                    </a:cxnLst>
                    <a:rect l="T150" t="T151" r="T152" b="T153"/>
                    <a:pathLst>
                      <a:path w="442" h="496">
                        <a:moveTo>
                          <a:pt x="253" y="357"/>
                        </a:moveTo>
                        <a:lnTo>
                          <a:pt x="199" y="337"/>
                        </a:lnTo>
                        <a:lnTo>
                          <a:pt x="208" y="278"/>
                        </a:lnTo>
                        <a:lnTo>
                          <a:pt x="182" y="253"/>
                        </a:lnTo>
                        <a:lnTo>
                          <a:pt x="159" y="225"/>
                        </a:lnTo>
                        <a:lnTo>
                          <a:pt x="149" y="186"/>
                        </a:lnTo>
                        <a:lnTo>
                          <a:pt x="144" y="148"/>
                        </a:lnTo>
                        <a:lnTo>
                          <a:pt x="144" y="112"/>
                        </a:lnTo>
                        <a:lnTo>
                          <a:pt x="130" y="108"/>
                        </a:lnTo>
                        <a:lnTo>
                          <a:pt x="102" y="106"/>
                        </a:lnTo>
                        <a:lnTo>
                          <a:pt x="68" y="116"/>
                        </a:lnTo>
                        <a:lnTo>
                          <a:pt x="37" y="133"/>
                        </a:lnTo>
                        <a:lnTo>
                          <a:pt x="15" y="148"/>
                        </a:lnTo>
                        <a:lnTo>
                          <a:pt x="1" y="124"/>
                        </a:lnTo>
                        <a:lnTo>
                          <a:pt x="0" y="100"/>
                        </a:lnTo>
                        <a:lnTo>
                          <a:pt x="12" y="69"/>
                        </a:lnTo>
                        <a:lnTo>
                          <a:pt x="35" y="41"/>
                        </a:lnTo>
                        <a:lnTo>
                          <a:pt x="73" y="19"/>
                        </a:lnTo>
                        <a:lnTo>
                          <a:pt x="124" y="5"/>
                        </a:lnTo>
                        <a:lnTo>
                          <a:pt x="180" y="0"/>
                        </a:lnTo>
                        <a:lnTo>
                          <a:pt x="233" y="6"/>
                        </a:lnTo>
                        <a:lnTo>
                          <a:pt x="288" y="25"/>
                        </a:lnTo>
                        <a:lnTo>
                          <a:pt x="329" y="53"/>
                        </a:lnTo>
                        <a:lnTo>
                          <a:pt x="363" y="87"/>
                        </a:lnTo>
                        <a:lnTo>
                          <a:pt x="393" y="134"/>
                        </a:lnTo>
                        <a:lnTo>
                          <a:pt x="411" y="178"/>
                        </a:lnTo>
                        <a:lnTo>
                          <a:pt x="426" y="223"/>
                        </a:lnTo>
                        <a:lnTo>
                          <a:pt x="436" y="281"/>
                        </a:lnTo>
                        <a:lnTo>
                          <a:pt x="441" y="317"/>
                        </a:lnTo>
                        <a:lnTo>
                          <a:pt x="435" y="371"/>
                        </a:lnTo>
                        <a:lnTo>
                          <a:pt x="418" y="426"/>
                        </a:lnTo>
                        <a:lnTo>
                          <a:pt x="399" y="469"/>
                        </a:lnTo>
                        <a:lnTo>
                          <a:pt x="385" y="487"/>
                        </a:lnTo>
                        <a:lnTo>
                          <a:pt x="357" y="495"/>
                        </a:lnTo>
                        <a:lnTo>
                          <a:pt x="332" y="495"/>
                        </a:lnTo>
                        <a:lnTo>
                          <a:pt x="318" y="495"/>
                        </a:lnTo>
                        <a:lnTo>
                          <a:pt x="300" y="489"/>
                        </a:lnTo>
                        <a:lnTo>
                          <a:pt x="285" y="466"/>
                        </a:lnTo>
                        <a:lnTo>
                          <a:pt x="286" y="456"/>
                        </a:lnTo>
                        <a:lnTo>
                          <a:pt x="306" y="451"/>
                        </a:lnTo>
                        <a:lnTo>
                          <a:pt x="316" y="439"/>
                        </a:lnTo>
                        <a:lnTo>
                          <a:pt x="327" y="424"/>
                        </a:lnTo>
                        <a:lnTo>
                          <a:pt x="332" y="404"/>
                        </a:lnTo>
                        <a:lnTo>
                          <a:pt x="330" y="395"/>
                        </a:lnTo>
                        <a:lnTo>
                          <a:pt x="329" y="379"/>
                        </a:lnTo>
                        <a:lnTo>
                          <a:pt x="321" y="362"/>
                        </a:lnTo>
                        <a:lnTo>
                          <a:pt x="308" y="348"/>
                        </a:lnTo>
                        <a:lnTo>
                          <a:pt x="293" y="342"/>
                        </a:lnTo>
                        <a:lnTo>
                          <a:pt x="277" y="343"/>
                        </a:lnTo>
                        <a:lnTo>
                          <a:pt x="253" y="357"/>
                        </a:lnTo>
                      </a:path>
                    </a:pathLst>
                  </a:custGeom>
                  <a:solidFill>
                    <a:srgbClr val="5F3F1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6158" name="Group 26"/>
              <p:cNvGrpSpPr>
                <a:grpSpLocks/>
              </p:cNvGrpSpPr>
              <p:nvPr/>
            </p:nvGrpSpPr>
            <p:grpSpPr bwMode="auto">
              <a:xfrm>
                <a:off x="3521" y="2808"/>
                <a:ext cx="1062" cy="822"/>
                <a:chOff x="3467" y="2822"/>
                <a:chExt cx="1125" cy="879"/>
              </a:xfrm>
            </p:grpSpPr>
            <p:sp>
              <p:nvSpPr>
                <p:cNvPr id="6231" name="Freeform 27"/>
                <p:cNvSpPr>
                  <a:spLocks/>
                </p:cNvSpPr>
                <p:nvPr/>
              </p:nvSpPr>
              <p:spPr bwMode="auto">
                <a:xfrm>
                  <a:off x="3572" y="2822"/>
                  <a:ext cx="936" cy="155"/>
                </a:xfrm>
                <a:custGeom>
                  <a:avLst/>
                  <a:gdLst>
                    <a:gd name="T0" fmla="*/ 314 w 936"/>
                    <a:gd name="T1" fmla="*/ 5 h 155"/>
                    <a:gd name="T2" fmla="*/ 230 w 936"/>
                    <a:gd name="T3" fmla="*/ 12 h 155"/>
                    <a:gd name="T4" fmla="*/ 151 w 936"/>
                    <a:gd name="T5" fmla="*/ 22 h 155"/>
                    <a:gd name="T6" fmla="*/ 102 w 936"/>
                    <a:gd name="T7" fmla="*/ 30 h 155"/>
                    <a:gd name="T8" fmla="*/ 66 w 936"/>
                    <a:gd name="T9" fmla="*/ 39 h 155"/>
                    <a:gd name="T10" fmla="*/ 42 w 936"/>
                    <a:gd name="T11" fmla="*/ 47 h 155"/>
                    <a:gd name="T12" fmla="*/ 23 w 936"/>
                    <a:gd name="T13" fmla="*/ 54 h 155"/>
                    <a:gd name="T14" fmla="*/ 10 w 936"/>
                    <a:gd name="T15" fmla="*/ 64 h 155"/>
                    <a:gd name="T16" fmla="*/ 2 w 936"/>
                    <a:gd name="T17" fmla="*/ 72 h 155"/>
                    <a:gd name="T18" fmla="*/ 1 w 936"/>
                    <a:gd name="T19" fmla="*/ 83 h 155"/>
                    <a:gd name="T20" fmla="*/ 9 w 936"/>
                    <a:gd name="T21" fmla="*/ 93 h 155"/>
                    <a:gd name="T22" fmla="*/ 22 w 936"/>
                    <a:gd name="T23" fmla="*/ 102 h 155"/>
                    <a:gd name="T24" fmla="*/ 40 w 936"/>
                    <a:gd name="T25" fmla="*/ 110 h 155"/>
                    <a:gd name="T26" fmla="*/ 72 w 936"/>
                    <a:gd name="T27" fmla="*/ 120 h 155"/>
                    <a:gd name="T28" fmla="*/ 109 w 936"/>
                    <a:gd name="T29" fmla="*/ 129 h 155"/>
                    <a:gd name="T30" fmla="*/ 173 w 936"/>
                    <a:gd name="T31" fmla="*/ 139 h 155"/>
                    <a:gd name="T32" fmla="*/ 233 w 936"/>
                    <a:gd name="T33" fmla="*/ 146 h 155"/>
                    <a:gd name="T34" fmla="*/ 313 w 936"/>
                    <a:gd name="T35" fmla="*/ 151 h 155"/>
                    <a:gd name="T36" fmla="*/ 418 w 936"/>
                    <a:gd name="T37" fmla="*/ 154 h 155"/>
                    <a:gd name="T38" fmla="*/ 629 w 936"/>
                    <a:gd name="T39" fmla="*/ 151 h 155"/>
                    <a:gd name="T40" fmla="*/ 758 w 936"/>
                    <a:gd name="T41" fmla="*/ 139 h 155"/>
                    <a:gd name="T42" fmla="*/ 832 w 936"/>
                    <a:gd name="T43" fmla="*/ 127 h 155"/>
                    <a:gd name="T44" fmla="*/ 874 w 936"/>
                    <a:gd name="T45" fmla="*/ 117 h 155"/>
                    <a:gd name="T46" fmla="*/ 901 w 936"/>
                    <a:gd name="T47" fmla="*/ 108 h 155"/>
                    <a:gd name="T48" fmla="*/ 919 w 936"/>
                    <a:gd name="T49" fmla="*/ 99 h 155"/>
                    <a:gd name="T50" fmla="*/ 930 w 936"/>
                    <a:gd name="T51" fmla="*/ 91 h 155"/>
                    <a:gd name="T52" fmla="*/ 935 w 936"/>
                    <a:gd name="T53" fmla="*/ 75 h 155"/>
                    <a:gd name="T54" fmla="*/ 921 w 936"/>
                    <a:gd name="T55" fmla="*/ 58 h 155"/>
                    <a:gd name="T56" fmla="*/ 896 w 936"/>
                    <a:gd name="T57" fmla="*/ 46 h 155"/>
                    <a:gd name="T58" fmla="*/ 846 w 936"/>
                    <a:gd name="T59" fmla="*/ 31 h 155"/>
                    <a:gd name="T60" fmla="*/ 755 w 936"/>
                    <a:gd name="T61" fmla="*/ 17 h 155"/>
                    <a:gd name="T62" fmla="*/ 629 w 936"/>
                    <a:gd name="T63" fmla="*/ 3 h 155"/>
                    <a:gd name="T64" fmla="*/ 478 w 936"/>
                    <a:gd name="T65" fmla="*/ 0 h 155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w 936"/>
                    <a:gd name="T100" fmla="*/ 0 h 155"/>
                    <a:gd name="T101" fmla="*/ 936 w 936"/>
                    <a:gd name="T102" fmla="*/ 155 h 155"/>
                  </a:gdLst>
                  <a:ahLst/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T99" t="T100" r="T101" b="T102"/>
                  <a:pathLst>
                    <a:path w="936" h="155">
                      <a:moveTo>
                        <a:pt x="478" y="0"/>
                      </a:moveTo>
                      <a:lnTo>
                        <a:pt x="314" y="5"/>
                      </a:lnTo>
                      <a:lnTo>
                        <a:pt x="270" y="8"/>
                      </a:lnTo>
                      <a:lnTo>
                        <a:pt x="230" y="12"/>
                      </a:lnTo>
                      <a:lnTo>
                        <a:pt x="190" y="17"/>
                      </a:lnTo>
                      <a:lnTo>
                        <a:pt x="151" y="22"/>
                      </a:lnTo>
                      <a:lnTo>
                        <a:pt x="126" y="26"/>
                      </a:lnTo>
                      <a:lnTo>
                        <a:pt x="102" y="30"/>
                      </a:lnTo>
                      <a:lnTo>
                        <a:pt x="82" y="33"/>
                      </a:lnTo>
                      <a:lnTo>
                        <a:pt x="66" y="39"/>
                      </a:lnTo>
                      <a:lnTo>
                        <a:pt x="54" y="42"/>
                      </a:lnTo>
                      <a:lnTo>
                        <a:pt x="42" y="47"/>
                      </a:lnTo>
                      <a:lnTo>
                        <a:pt x="30" y="50"/>
                      </a:lnTo>
                      <a:lnTo>
                        <a:pt x="23" y="54"/>
                      </a:lnTo>
                      <a:lnTo>
                        <a:pt x="17" y="58"/>
                      </a:lnTo>
                      <a:lnTo>
                        <a:pt x="10" y="64"/>
                      </a:lnTo>
                      <a:lnTo>
                        <a:pt x="5" y="67"/>
                      </a:lnTo>
                      <a:lnTo>
                        <a:pt x="2" y="72"/>
                      </a:lnTo>
                      <a:lnTo>
                        <a:pt x="0" y="76"/>
                      </a:lnTo>
                      <a:lnTo>
                        <a:pt x="1" y="83"/>
                      </a:lnTo>
                      <a:lnTo>
                        <a:pt x="3" y="86"/>
                      </a:lnTo>
                      <a:lnTo>
                        <a:pt x="9" y="93"/>
                      </a:lnTo>
                      <a:lnTo>
                        <a:pt x="16" y="99"/>
                      </a:lnTo>
                      <a:lnTo>
                        <a:pt x="22" y="102"/>
                      </a:lnTo>
                      <a:lnTo>
                        <a:pt x="30" y="106"/>
                      </a:lnTo>
                      <a:lnTo>
                        <a:pt x="40" y="110"/>
                      </a:lnTo>
                      <a:lnTo>
                        <a:pt x="54" y="114"/>
                      </a:lnTo>
                      <a:lnTo>
                        <a:pt x="72" y="120"/>
                      </a:lnTo>
                      <a:lnTo>
                        <a:pt x="89" y="124"/>
                      </a:lnTo>
                      <a:lnTo>
                        <a:pt x="109" y="129"/>
                      </a:lnTo>
                      <a:lnTo>
                        <a:pt x="139" y="134"/>
                      </a:lnTo>
                      <a:lnTo>
                        <a:pt x="173" y="139"/>
                      </a:lnTo>
                      <a:lnTo>
                        <a:pt x="203" y="143"/>
                      </a:lnTo>
                      <a:lnTo>
                        <a:pt x="233" y="146"/>
                      </a:lnTo>
                      <a:lnTo>
                        <a:pt x="270" y="149"/>
                      </a:lnTo>
                      <a:lnTo>
                        <a:pt x="313" y="151"/>
                      </a:lnTo>
                      <a:lnTo>
                        <a:pt x="366" y="153"/>
                      </a:lnTo>
                      <a:lnTo>
                        <a:pt x="418" y="154"/>
                      </a:lnTo>
                      <a:lnTo>
                        <a:pt x="548" y="154"/>
                      </a:lnTo>
                      <a:lnTo>
                        <a:pt x="629" y="151"/>
                      </a:lnTo>
                      <a:lnTo>
                        <a:pt x="696" y="146"/>
                      </a:lnTo>
                      <a:lnTo>
                        <a:pt x="758" y="139"/>
                      </a:lnTo>
                      <a:lnTo>
                        <a:pt x="814" y="131"/>
                      </a:lnTo>
                      <a:lnTo>
                        <a:pt x="832" y="127"/>
                      </a:lnTo>
                      <a:lnTo>
                        <a:pt x="851" y="123"/>
                      </a:lnTo>
                      <a:lnTo>
                        <a:pt x="874" y="117"/>
                      </a:lnTo>
                      <a:lnTo>
                        <a:pt x="888" y="113"/>
                      </a:lnTo>
                      <a:lnTo>
                        <a:pt x="901" y="108"/>
                      </a:lnTo>
                      <a:lnTo>
                        <a:pt x="912" y="103"/>
                      </a:lnTo>
                      <a:lnTo>
                        <a:pt x="919" y="99"/>
                      </a:lnTo>
                      <a:lnTo>
                        <a:pt x="924" y="94"/>
                      </a:lnTo>
                      <a:lnTo>
                        <a:pt x="930" y="91"/>
                      </a:lnTo>
                      <a:lnTo>
                        <a:pt x="934" y="82"/>
                      </a:lnTo>
                      <a:lnTo>
                        <a:pt x="935" y="75"/>
                      </a:lnTo>
                      <a:lnTo>
                        <a:pt x="930" y="67"/>
                      </a:lnTo>
                      <a:lnTo>
                        <a:pt x="921" y="58"/>
                      </a:lnTo>
                      <a:lnTo>
                        <a:pt x="908" y="51"/>
                      </a:lnTo>
                      <a:lnTo>
                        <a:pt x="896" y="46"/>
                      </a:lnTo>
                      <a:lnTo>
                        <a:pt x="877" y="40"/>
                      </a:lnTo>
                      <a:lnTo>
                        <a:pt x="846" y="31"/>
                      </a:lnTo>
                      <a:lnTo>
                        <a:pt x="810" y="25"/>
                      </a:lnTo>
                      <a:lnTo>
                        <a:pt x="755" y="17"/>
                      </a:lnTo>
                      <a:lnTo>
                        <a:pt x="698" y="11"/>
                      </a:lnTo>
                      <a:lnTo>
                        <a:pt x="629" y="3"/>
                      </a:lnTo>
                      <a:lnTo>
                        <a:pt x="565" y="2"/>
                      </a:lnTo>
                      <a:lnTo>
                        <a:pt x="478" y="0"/>
                      </a:lnTo>
                    </a:path>
                  </a:pathLst>
                </a:custGeom>
                <a:solidFill>
                  <a:schemeClr val="accent1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32" name="Freeform 28"/>
                <p:cNvSpPr>
                  <a:spLocks/>
                </p:cNvSpPr>
                <p:nvPr/>
              </p:nvSpPr>
              <p:spPr bwMode="auto">
                <a:xfrm>
                  <a:off x="3467" y="2897"/>
                  <a:ext cx="1125" cy="804"/>
                </a:xfrm>
                <a:custGeom>
                  <a:avLst/>
                  <a:gdLst>
                    <a:gd name="T0" fmla="*/ 106 w 1125"/>
                    <a:gd name="T1" fmla="*/ 8 h 804"/>
                    <a:gd name="T2" fmla="*/ 114 w 1125"/>
                    <a:gd name="T3" fmla="*/ 18 h 804"/>
                    <a:gd name="T4" fmla="*/ 127 w 1125"/>
                    <a:gd name="T5" fmla="*/ 27 h 804"/>
                    <a:gd name="T6" fmla="*/ 145 w 1125"/>
                    <a:gd name="T7" fmla="*/ 35 h 804"/>
                    <a:gd name="T8" fmla="*/ 177 w 1125"/>
                    <a:gd name="T9" fmla="*/ 45 h 804"/>
                    <a:gd name="T10" fmla="*/ 214 w 1125"/>
                    <a:gd name="T11" fmla="*/ 54 h 804"/>
                    <a:gd name="T12" fmla="*/ 278 w 1125"/>
                    <a:gd name="T13" fmla="*/ 64 h 804"/>
                    <a:gd name="T14" fmla="*/ 338 w 1125"/>
                    <a:gd name="T15" fmla="*/ 71 h 804"/>
                    <a:gd name="T16" fmla="*/ 418 w 1125"/>
                    <a:gd name="T17" fmla="*/ 76 h 804"/>
                    <a:gd name="T18" fmla="*/ 523 w 1125"/>
                    <a:gd name="T19" fmla="*/ 79 h 804"/>
                    <a:gd name="T20" fmla="*/ 734 w 1125"/>
                    <a:gd name="T21" fmla="*/ 76 h 804"/>
                    <a:gd name="T22" fmla="*/ 863 w 1125"/>
                    <a:gd name="T23" fmla="*/ 64 h 804"/>
                    <a:gd name="T24" fmla="*/ 937 w 1125"/>
                    <a:gd name="T25" fmla="*/ 52 h 804"/>
                    <a:gd name="T26" fmla="*/ 979 w 1125"/>
                    <a:gd name="T27" fmla="*/ 42 h 804"/>
                    <a:gd name="T28" fmla="*/ 1006 w 1125"/>
                    <a:gd name="T29" fmla="*/ 33 h 804"/>
                    <a:gd name="T30" fmla="*/ 1024 w 1125"/>
                    <a:gd name="T31" fmla="*/ 24 h 804"/>
                    <a:gd name="T32" fmla="*/ 1035 w 1125"/>
                    <a:gd name="T33" fmla="*/ 16 h 804"/>
                    <a:gd name="T34" fmla="*/ 1040 w 1125"/>
                    <a:gd name="T35" fmla="*/ 0 h 804"/>
                    <a:gd name="T36" fmla="*/ 1081 w 1125"/>
                    <a:gd name="T37" fmla="*/ 723 h 804"/>
                    <a:gd name="T38" fmla="*/ 988 w 1125"/>
                    <a:gd name="T39" fmla="*/ 764 h 804"/>
                    <a:gd name="T40" fmla="*/ 913 w 1125"/>
                    <a:gd name="T41" fmla="*/ 767 h 804"/>
                    <a:gd name="T42" fmla="*/ 824 w 1125"/>
                    <a:gd name="T43" fmla="*/ 784 h 804"/>
                    <a:gd name="T44" fmla="*/ 764 w 1125"/>
                    <a:gd name="T45" fmla="*/ 803 h 804"/>
                    <a:gd name="T46" fmla="*/ 688 w 1125"/>
                    <a:gd name="T47" fmla="*/ 793 h 804"/>
                    <a:gd name="T48" fmla="*/ 612 w 1125"/>
                    <a:gd name="T49" fmla="*/ 773 h 804"/>
                    <a:gd name="T50" fmla="*/ 523 w 1125"/>
                    <a:gd name="T51" fmla="*/ 776 h 804"/>
                    <a:gd name="T52" fmla="*/ 443 w 1125"/>
                    <a:gd name="T53" fmla="*/ 790 h 804"/>
                    <a:gd name="T54" fmla="*/ 378 w 1125"/>
                    <a:gd name="T55" fmla="*/ 797 h 804"/>
                    <a:gd name="T56" fmla="*/ 279 w 1125"/>
                    <a:gd name="T57" fmla="*/ 780 h 804"/>
                    <a:gd name="T58" fmla="*/ 196 w 1125"/>
                    <a:gd name="T59" fmla="*/ 773 h 804"/>
                    <a:gd name="T60" fmla="*/ 120 w 1125"/>
                    <a:gd name="T61" fmla="*/ 784 h 804"/>
                    <a:gd name="T62" fmla="*/ 37 w 1125"/>
                    <a:gd name="T63" fmla="*/ 757 h 804"/>
                    <a:gd name="T64" fmla="*/ 11 w 1125"/>
                    <a:gd name="T65" fmla="*/ 658 h 804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w 1125"/>
                    <a:gd name="T100" fmla="*/ 0 h 804"/>
                    <a:gd name="T101" fmla="*/ 1125 w 1125"/>
                    <a:gd name="T102" fmla="*/ 804 h 804"/>
                  </a:gdLst>
                  <a:ahLst/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T99" t="T100" r="T101" b="T102"/>
                  <a:pathLst>
                    <a:path w="1125" h="804">
                      <a:moveTo>
                        <a:pt x="105" y="1"/>
                      </a:moveTo>
                      <a:lnTo>
                        <a:pt x="106" y="8"/>
                      </a:lnTo>
                      <a:lnTo>
                        <a:pt x="108" y="11"/>
                      </a:lnTo>
                      <a:lnTo>
                        <a:pt x="114" y="18"/>
                      </a:lnTo>
                      <a:lnTo>
                        <a:pt x="121" y="24"/>
                      </a:lnTo>
                      <a:lnTo>
                        <a:pt x="127" y="27"/>
                      </a:lnTo>
                      <a:lnTo>
                        <a:pt x="135" y="31"/>
                      </a:lnTo>
                      <a:lnTo>
                        <a:pt x="145" y="35"/>
                      </a:lnTo>
                      <a:lnTo>
                        <a:pt x="159" y="39"/>
                      </a:lnTo>
                      <a:lnTo>
                        <a:pt x="177" y="45"/>
                      </a:lnTo>
                      <a:lnTo>
                        <a:pt x="194" y="49"/>
                      </a:lnTo>
                      <a:lnTo>
                        <a:pt x="214" y="54"/>
                      </a:lnTo>
                      <a:lnTo>
                        <a:pt x="244" y="59"/>
                      </a:lnTo>
                      <a:lnTo>
                        <a:pt x="278" y="64"/>
                      </a:lnTo>
                      <a:lnTo>
                        <a:pt x="308" y="68"/>
                      </a:lnTo>
                      <a:lnTo>
                        <a:pt x="338" y="71"/>
                      </a:lnTo>
                      <a:lnTo>
                        <a:pt x="375" y="74"/>
                      </a:lnTo>
                      <a:lnTo>
                        <a:pt x="418" y="76"/>
                      </a:lnTo>
                      <a:lnTo>
                        <a:pt x="471" y="78"/>
                      </a:lnTo>
                      <a:lnTo>
                        <a:pt x="523" y="79"/>
                      </a:lnTo>
                      <a:lnTo>
                        <a:pt x="653" y="79"/>
                      </a:lnTo>
                      <a:lnTo>
                        <a:pt x="734" y="76"/>
                      </a:lnTo>
                      <a:lnTo>
                        <a:pt x="801" y="71"/>
                      </a:lnTo>
                      <a:lnTo>
                        <a:pt x="863" y="64"/>
                      </a:lnTo>
                      <a:lnTo>
                        <a:pt x="919" y="56"/>
                      </a:lnTo>
                      <a:lnTo>
                        <a:pt x="937" y="52"/>
                      </a:lnTo>
                      <a:lnTo>
                        <a:pt x="956" y="48"/>
                      </a:lnTo>
                      <a:lnTo>
                        <a:pt x="979" y="42"/>
                      </a:lnTo>
                      <a:lnTo>
                        <a:pt x="993" y="38"/>
                      </a:lnTo>
                      <a:lnTo>
                        <a:pt x="1006" y="33"/>
                      </a:lnTo>
                      <a:lnTo>
                        <a:pt x="1017" y="28"/>
                      </a:lnTo>
                      <a:lnTo>
                        <a:pt x="1024" y="24"/>
                      </a:lnTo>
                      <a:lnTo>
                        <a:pt x="1029" y="19"/>
                      </a:lnTo>
                      <a:lnTo>
                        <a:pt x="1035" y="16"/>
                      </a:lnTo>
                      <a:lnTo>
                        <a:pt x="1039" y="7"/>
                      </a:lnTo>
                      <a:lnTo>
                        <a:pt x="1040" y="0"/>
                      </a:lnTo>
                      <a:lnTo>
                        <a:pt x="1124" y="702"/>
                      </a:lnTo>
                      <a:lnTo>
                        <a:pt x="1081" y="723"/>
                      </a:lnTo>
                      <a:lnTo>
                        <a:pt x="1032" y="747"/>
                      </a:lnTo>
                      <a:lnTo>
                        <a:pt x="988" y="764"/>
                      </a:lnTo>
                      <a:lnTo>
                        <a:pt x="952" y="770"/>
                      </a:lnTo>
                      <a:lnTo>
                        <a:pt x="913" y="767"/>
                      </a:lnTo>
                      <a:lnTo>
                        <a:pt x="866" y="767"/>
                      </a:lnTo>
                      <a:lnTo>
                        <a:pt x="824" y="784"/>
                      </a:lnTo>
                      <a:lnTo>
                        <a:pt x="788" y="797"/>
                      </a:lnTo>
                      <a:lnTo>
                        <a:pt x="764" y="803"/>
                      </a:lnTo>
                      <a:lnTo>
                        <a:pt x="728" y="800"/>
                      </a:lnTo>
                      <a:lnTo>
                        <a:pt x="688" y="793"/>
                      </a:lnTo>
                      <a:lnTo>
                        <a:pt x="652" y="784"/>
                      </a:lnTo>
                      <a:lnTo>
                        <a:pt x="612" y="773"/>
                      </a:lnTo>
                      <a:lnTo>
                        <a:pt x="573" y="767"/>
                      </a:lnTo>
                      <a:lnTo>
                        <a:pt x="523" y="776"/>
                      </a:lnTo>
                      <a:lnTo>
                        <a:pt x="487" y="784"/>
                      </a:lnTo>
                      <a:lnTo>
                        <a:pt x="443" y="790"/>
                      </a:lnTo>
                      <a:lnTo>
                        <a:pt x="415" y="793"/>
                      </a:lnTo>
                      <a:lnTo>
                        <a:pt x="378" y="797"/>
                      </a:lnTo>
                      <a:lnTo>
                        <a:pt x="321" y="787"/>
                      </a:lnTo>
                      <a:lnTo>
                        <a:pt x="279" y="780"/>
                      </a:lnTo>
                      <a:lnTo>
                        <a:pt x="229" y="770"/>
                      </a:lnTo>
                      <a:lnTo>
                        <a:pt x="196" y="773"/>
                      </a:lnTo>
                      <a:lnTo>
                        <a:pt x="153" y="784"/>
                      </a:lnTo>
                      <a:lnTo>
                        <a:pt x="120" y="784"/>
                      </a:lnTo>
                      <a:lnTo>
                        <a:pt x="80" y="773"/>
                      </a:lnTo>
                      <a:lnTo>
                        <a:pt x="37" y="757"/>
                      </a:lnTo>
                      <a:lnTo>
                        <a:pt x="0" y="723"/>
                      </a:lnTo>
                      <a:lnTo>
                        <a:pt x="11" y="658"/>
                      </a:lnTo>
                      <a:lnTo>
                        <a:pt x="105" y="1"/>
                      </a:lnTo>
                    </a:path>
                  </a:pathLst>
                </a:custGeom>
                <a:solidFill>
                  <a:schemeClr val="accent1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6159" name="Freeform 29"/>
              <p:cNvSpPr>
                <a:spLocks/>
              </p:cNvSpPr>
              <p:nvPr/>
            </p:nvSpPr>
            <p:spPr bwMode="auto">
              <a:xfrm>
                <a:off x="3624" y="2624"/>
                <a:ext cx="527" cy="279"/>
              </a:xfrm>
              <a:custGeom>
                <a:avLst/>
                <a:gdLst>
                  <a:gd name="T0" fmla="*/ 0 w 558"/>
                  <a:gd name="T1" fmla="*/ 206 h 298"/>
                  <a:gd name="T2" fmla="*/ 18 w 558"/>
                  <a:gd name="T3" fmla="*/ 253 h 298"/>
                  <a:gd name="T4" fmla="*/ 26 w 558"/>
                  <a:gd name="T5" fmla="*/ 272 h 298"/>
                  <a:gd name="T6" fmla="*/ 35 w 558"/>
                  <a:gd name="T7" fmla="*/ 278 h 298"/>
                  <a:gd name="T8" fmla="*/ 42 w 558"/>
                  <a:gd name="T9" fmla="*/ 276 h 298"/>
                  <a:gd name="T10" fmla="*/ 52 w 558"/>
                  <a:gd name="T11" fmla="*/ 272 h 298"/>
                  <a:gd name="T12" fmla="*/ 313 w 558"/>
                  <a:gd name="T13" fmla="*/ 123 h 298"/>
                  <a:gd name="T14" fmla="*/ 325 w 558"/>
                  <a:gd name="T15" fmla="*/ 122 h 298"/>
                  <a:gd name="T16" fmla="*/ 341 w 558"/>
                  <a:gd name="T17" fmla="*/ 130 h 298"/>
                  <a:gd name="T18" fmla="*/ 358 w 558"/>
                  <a:gd name="T19" fmla="*/ 130 h 298"/>
                  <a:gd name="T20" fmla="*/ 378 w 558"/>
                  <a:gd name="T21" fmla="*/ 126 h 298"/>
                  <a:gd name="T22" fmla="*/ 407 w 558"/>
                  <a:gd name="T23" fmla="*/ 120 h 298"/>
                  <a:gd name="T24" fmla="*/ 422 w 558"/>
                  <a:gd name="T25" fmla="*/ 111 h 298"/>
                  <a:gd name="T26" fmla="*/ 507 w 558"/>
                  <a:gd name="T27" fmla="*/ 103 h 298"/>
                  <a:gd name="T28" fmla="*/ 522 w 558"/>
                  <a:gd name="T29" fmla="*/ 98 h 298"/>
                  <a:gd name="T30" fmla="*/ 519 w 558"/>
                  <a:gd name="T31" fmla="*/ 90 h 298"/>
                  <a:gd name="T32" fmla="*/ 512 w 558"/>
                  <a:gd name="T33" fmla="*/ 85 h 298"/>
                  <a:gd name="T34" fmla="*/ 478 w 558"/>
                  <a:gd name="T35" fmla="*/ 80 h 298"/>
                  <a:gd name="T36" fmla="*/ 438 w 558"/>
                  <a:gd name="T37" fmla="*/ 82 h 298"/>
                  <a:gd name="T38" fmla="*/ 439 w 558"/>
                  <a:gd name="T39" fmla="*/ 78 h 298"/>
                  <a:gd name="T40" fmla="*/ 478 w 558"/>
                  <a:gd name="T41" fmla="*/ 74 h 298"/>
                  <a:gd name="T42" fmla="*/ 513 w 558"/>
                  <a:gd name="T43" fmla="*/ 66 h 298"/>
                  <a:gd name="T44" fmla="*/ 525 w 558"/>
                  <a:gd name="T45" fmla="*/ 60 h 298"/>
                  <a:gd name="T46" fmla="*/ 526 w 558"/>
                  <a:gd name="T47" fmla="*/ 47 h 298"/>
                  <a:gd name="T48" fmla="*/ 507 w 558"/>
                  <a:gd name="T49" fmla="*/ 41 h 298"/>
                  <a:gd name="T50" fmla="*/ 431 w 558"/>
                  <a:gd name="T51" fmla="*/ 54 h 298"/>
                  <a:gd name="T52" fmla="*/ 431 w 558"/>
                  <a:gd name="T53" fmla="*/ 48 h 298"/>
                  <a:gd name="T54" fmla="*/ 502 w 558"/>
                  <a:gd name="T55" fmla="*/ 27 h 298"/>
                  <a:gd name="T56" fmla="*/ 519 w 558"/>
                  <a:gd name="T57" fmla="*/ 20 h 298"/>
                  <a:gd name="T58" fmla="*/ 518 w 558"/>
                  <a:gd name="T59" fmla="*/ 7 h 298"/>
                  <a:gd name="T60" fmla="*/ 508 w 558"/>
                  <a:gd name="T61" fmla="*/ 1 h 298"/>
                  <a:gd name="T62" fmla="*/ 499 w 558"/>
                  <a:gd name="T63" fmla="*/ 0 h 298"/>
                  <a:gd name="T64" fmla="*/ 415 w 558"/>
                  <a:gd name="T65" fmla="*/ 26 h 298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558"/>
                  <a:gd name="T100" fmla="*/ 0 h 298"/>
                  <a:gd name="T101" fmla="*/ 558 w 558"/>
                  <a:gd name="T102" fmla="*/ 298 h 298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558" h="298">
                    <a:moveTo>
                      <a:pt x="0" y="220"/>
                    </a:moveTo>
                    <a:lnTo>
                      <a:pt x="19" y="270"/>
                    </a:lnTo>
                    <a:lnTo>
                      <a:pt x="28" y="290"/>
                    </a:lnTo>
                    <a:lnTo>
                      <a:pt x="37" y="297"/>
                    </a:lnTo>
                    <a:lnTo>
                      <a:pt x="45" y="295"/>
                    </a:lnTo>
                    <a:lnTo>
                      <a:pt x="55" y="290"/>
                    </a:lnTo>
                    <a:lnTo>
                      <a:pt x="331" y="131"/>
                    </a:lnTo>
                    <a:lnTo>
                      <a:pt x="344" y="130"/>
                    </a:lnTo>
                    <a:lnTo>
                      <a:pt x="361" y="139"/>
                    </a:lnTo>
                    <a:lnTo>
                      <a:pt x="379" y="139"/>
                    </a:lnTo>
                    <a:lnTo>
                      <a:pt x="400" y="135"/>
                    </a:lnTo>
                    <a:lnTo>
                      <a:pt x="431" y="128"/>
                    </a:lnTo>
                    <a:lnTo>
                      <a:pt x="447" y="119"/>
                    </a:lnTo>
                    <a:lnTo>
                      <a:pt x="537" y="110"/>
                    </a:lnTo>
                    <a:lnTo>
                      <a:pt x="553" y="105"/>
                    </a:lnTo>
                    <a:lnTo>
                      <a:pt x="549" y="96"/>
                    </a:lnTo>
                    <a:lnTo>
                      <a:pt x="542" y="91"/>
                    </a:lnTo>
                    <a:lnTo>
                      <a:pt x="506" y="85"/>
                    </a:lnTo>
                    <a:lnTo>
                      <a:pt x="464" y="88"/>
                    </a:lnTo>
                    <a:lnTo>
                      <a:pt x="465" y="83"/>
                    </a:lnTo>
                    <a:lnTo>
                      <a:pt x="506" y="79"/>
                    </a:lnTo>
                    <a:lnTo>
                      <a:pt x="543" y="70"/>
                    </a:lnTo>
                    <a:lnTo>
                      <a:pt x="556" y="64"/>
                    </a:lnTo>
                    <a:lnTo>
                      <a:pt x="557" y="50"/>
                    </a:lnTo>
                    <a:lnTo>
                      <a:pt x="537" y="44"/>
                    </a:lnTo>
                    <a:lnTo>
                      <a:pt x="456" y="58"/>
                    </a:lnTo>
                    <a:lnTo>
                      <a:pt x="456" y="51"/>
                    </a:lnTo>
                    <a:lnTo>
                      <a:pt x="531" y="29"/>
                    </a:lnTo>
                    <a:lnTo>
                      <a:pt x="549" y="21"/>
                    </a:lnTo>
                    <a:lnTo>
                      <a:pt x="548" y="8"/>
                    </a:lnTo>
                    <a:lnTo>
                      <a:pt x="538" y="1"/>
                    </a:lnTo>
                    <a:lnTo>
                      <a:pt x="528" y="0"/>
                    </a:lnTo>
                    <a:lnTo>
                      <a:pt x="439" y="28"/>
                    </a:lnTo>
                  </a:path>
                </a:pathLst>
              </a:custGeom>
              <a:noFill/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6160" name="Freeform 30"/>
              <p:cNvSpPr>
                <a:spLocks/>
              </p:cNvSpPr>
              <p:nvPr/>
            </p:nvSpPr>
            <p:spPr bwMode="auto">
              <a:xfrm>
                <a:off x="2919" y="3207"/>
                <a:ext cx="645" cy="496"/>
              </a:xfrm>
              <a:custGeom>
                <a:avLst/>
                <a:gdLst>
                  <a:gd name="T0" fmla="*/ 191 w 683"/>
                  <a:gd name="T1" fmla="*/ 10 h 530"/>
                  <a:gd name="T2" fmla="*/ 0 w 683"/>
                  <a:gd name="T3" fmla="*/ 449 h 530"/>
                  <a:gd name="T4" fmla="*/ 8 w 683"/>
                  <a:gd name="T5" fmla="*/ 459 h 530"/>
                  <a:gd name="T6" fmla="*/ 22 w 683"/>
                  <a:gd name="T7" fmla="*/ 450 h 530"/>
                  <a:gd name="T8" fmla="*/ 203 w 683"/>
                  <a:gd name="T9" fmla="*/ 26 h 530"/>
                  <a:gd name="T10" fmla="*/ 214 w 683"/>
                  <a:gd name="T11" fmla="*/ 22 h 530"/>
                  <a:gd name="T12" fmla="*/ 284 w 683"/>
                  <a:gd name="T13" fmla="*/ 21 h 530"/>
                  <a:gd name="T14" fmla="*/ 374 w 683"/>
                  <a:gd name="T15" fmla="*/ 23 h 530"/>
                  <a:gd name="T16" fmla="*/ 453 w 683"/>
                  <a:gd name="T17" fmla="*/ 28 h 530"/>
                  <a:gd name="T18" fmla="*/ 477 w 683"/>
                  <a:gd name="T19" fmla="*/ 35 h 530"/>
                  <a:gd name="T20" fmla="*/ 491 w 683"/>
                  <a:gd name="T21" fmla="*/ 45 h 530"/>
                  <a:gd name="T22" fmla="*/ 501 w 683"/>
                  <a:gd name="T23" fmla="*/ 60 h 530"/>
                  <a:gd name="T24" fmla="*/ 626 w 683"/>
                  <a:gd name="T25" fmla="*/ 491 h 530"/>
                  <a:gd name="T26" fmla="*/ 637 w 683"/>
                  <a:gd name="T27" fmla="*/ 495 h 530"/>
                  <a:gd name="T28" fmla="*/ 644 w 683"/>
                  <a:gd name="T29" fmla="*/ 487 h 530"/>
                  <a:gd name="T30" fmla="*/ 519 w 683"/>
                  <a:gd name="T31" fmla="*/ 56 h 530"/>
                  <a:gd name="T32" fmla="*/ 506 w 683"/>
                  <a:gd name="T33" fmla="*/ 34 h 530"/>
                  <a:gd name="T34" fmla="*/ 496 w 683"/>
                  <a:gd name="T35" fmla="*/ 23 h 530"/>
                  <a:gd name="T36" fmla="*/ 485 w 683"/>
                  <a:gd name="T37" fmla="*/ 18 h 530"/>
                  <a:gd name="T38" fmla="*/ 471 w 683"/>
                  <a:gd name="T39" fmla="*/ 11 h 530"/>
                  <a:gd name="T40" fmla="*/ 445 w 683"/>
                  <a:gd name="T41" fmla="*/ 10 h 530"/>
                  <a:gd name="T42" fmla="*/ 361 w 683"/>
                  <a:gd name="T43" fmla="*/ 3 h 530"/>
                  <a:gd name="T44" fmla="*/ 268 w 683"/>
                  <a:gd name="T45" fmla="*/ 0 h 530"/>
                  <a:gd name="T46" fmla="*/ 224 w 683"/>
                  <a:gd name="T47" fmla="*/ 2 h 530"/>
                  <a:gd name="T48" fmla="*/ 202 w 683"/>
                  <a:gd name="T49" fmla="*/ 3 h 530"/>
                  <a:gd name="T50" fmla="*/ 191 w 683"/>
                  <a:gd name="T51" fmla="*/ 10 h 53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683"/>
                  <a:gd name="T79" fmla="*/ 0 h 530"/>
                  <a:gd name="T80" fmla="*/ 683 w 683"/>
                  <a:gd name="T81" fmla="*/ 530 h 530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683" h="530">
                    <a:moveTo>
                      <a:pt x="202" y="11"/>
                    </a:moveTo>
                    <a:lnTo>
                      <a:pt x="0" y="480"/>
                    </a:lnTo>
                    <a:lnTo>
                      <a:pt x="8" y="490"/>
                    </a:lnTo>
                    <a:lnTo>
                      <a:pt x="23" y="481"/>
                    </a:lnTo>
                    <a:lnTo>
                      <a:pt x="215" y="28"/>
                    </a:lnTo>
                    <a:lnTo>
                      <a:pt x="227" y="23"/>
                    </a:lnTo>
                    <a:lnTo>
                      <a:pt x="301" y="22"/>
                    </a:lnTo>
                    <a:lnTo>
                      <a:pt x="396" y="25"/>
                    </a:lnTo>
                    <a:lnTo>
                      <a:pt x="480" y="30"/>
                    </a:lnTo>
                    <a:lnTo>
                      <a:pt x="505" y="37"/>
                    </a:lnTo>
                    <a:lnTo>
                      <a:pt x="520" y="48"/>
                    </a:lnTo>
                    <a:lnTo>
                      <a:pt x="530" y="64"/>
                    </a:lnTo>
                    <a:lnTo>
                      <a:pt x="663" y="525"/>
                    </a:lnTo>
                    <a:lnTo>
                      <a:pt x="674" y="529"/>
                    </a:lnTo>
                    <a:lnTo>
                      <a:pt x="682" y="520"/>
                    </a:lnTo>
                    <a:lnTo>
                      <a:pt x="550" y="60"/>
                    </a:lnTo>
                    <a:lnTo>
                      <a:pt x="536" y="36"/>
                    </a:lnTo>
                    <a:lnTo>
                      <a:pt x="525" y="25"/>
                    </a:lnTo>
                    <a:lnTo>
                      <a:pt x="514" y="19"/>
                    </a:lnTo>
                    <a:lnTo>
                      <a:pt x="499" y="12"/>
                    </a:lnTo>
                    <a:lnTo>
                      <a:pt x="471" y="11"/>
                    </a:lnTo>
                    <a:lnTo>
                      <a:pt x="382" y="3"/>
                    </a:lnTo>
                    <a:lnTo>
                      <a:pt x="284" y="0"/>
                    </a:lnTo>
                    <a:lnTo>
                      <a:pt x="237" y="2"/>
                    </a:lnTo>
                    <a:lnTo>
                      <a:pt x="214" y="3"/>
                    </a:lnTo>
                    <a:lnTo>
                      <a:pt x="202" y="11"/>
                    </a:lnTo>
                  </a:path>
                </a:pathLst>
              </a:custGeom>
              <a:solidFill>
                <a:srgbClr val="919191"/>
              </a:solidFill>
              <a:ln w="12700" cap="rnd" cmpd="sng">
                <a:solidFill>
                  <a:srgbClr val="91919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6161" name="Group 31"/>
              <p:cNvGrpSpPr>
                <a:grpSpLocks/>
              </p:cNvGrpSpPr>
              <p:nvPr/>
            </p:nvGrpSpPr>
            <p:grpSpPr bwMode="auto">
              <a:xfrm>
                <a:off x="3716" y="3045"/>
                <a:ext cx="518" cy="299"/>
                <a:chOff x="3674" y="3076"/>
                <a:chExt cx="548" cy="319"/>
              </a:xfrm>
            </p:grpSpPr>
            <p:sp>
              <p:nvSpPr>
                <p:cNvPr id="6229" name="Freeform 32"/>
                <p:cNvSpPr>
                  <a:spLocks/>
                </p:cNvSpPr>
                <p:nvPr/>
              </p:nvSpPr>
              <p:spPr bwMode="auto">
                <a:xfrm>
                  <a:off x="4009" y="3164"/>
                  <a:ext cx="213" cy="231"/>
                </a:xfrm>
                <a:custGeom>
                  <a:avLst/>
                  <a:gdLst>
                    <a:gd name="T0" fmla="*/ 114 w 213"/>
                    <a:gd name="T1" fmla="*/ 0 h 231"/>
                    <a:gd name="T2" fmla="*/ 71 w 213"/>
                    <a:gd name="T3" fmla="*/ 57 h 231"/>
                    <a:gd name="T4" fmla="*/ 0 w 213"/>
                    <a:gd name="T5" fmla="*/ 51 h 231"/>
                    <a:gd name="T6" fmla="*/ 57 w 213"/>
                    <a:gd name="T7" fmla="*/ 117 h 231"/>
                    <a:gd name="T8" fmla="*/ 4 w 213"/>
                    <a:gd name="T9" fmla="*/ 202 h 231"/>
                    <a:gd name="T10" fmla="*/ 99 w 213"/>
                    <a:gd name="T11" fmla="*/ 149 h 231"/>
                    <a:gd name="T12" fmla="*/ 166 w 213"/>
                    <a:gd name="T13" fmla="*/ 230 h 231"/>
                    <a:gd name="T14" fmla="*/ 149 w 213"/>
                    <a:gd name="T15" fmla="*/ 127 h 231"/>
                    <a:gd name="T16" fmla="*/ 212 w 213"/>
                    <a:gd name="T17" fmla="*/ 66 h 231"/>
                    <a:gd name="T18" fmla="*/ 136 w 213"/>
                    <a:gd name="T19" fmla="*/ 68 h 231"/>
                    <a:gd name="T20" fmla="*/ 114 w 213"/>
                    <a:gd name="T21" fmla="*/ 0 h 231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213"/>
                    <a:gd name="T34" fmla="*/ 0 h 231"/>
                    <a:gd name="T35" fmla="*/ 213 w 213"/>
                    <a:gd name="T36" fmla="*/ 231 h 231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213" h="231">
                      <a:moveTo>
                        <a:pt x="114" y="0"/>
                      </a:moveTo>
                      <a:lnTo>
                        <a:pt x="71" y="57"/>
                      </a:lnTo>
                      <a:lnTo>
                        <a:pt x="0" y="51"/>
                      </a:lnTo>
                      <a:lnTo>
                        <a:pt x="57" y="117"/>
                      </a:lnTo>
                      <a:lnTo>
                        <a:pt x="4" y="202"/>
                      </a:lnTo>
                      <a:lnTo>
                        <a:pt x="99" y="149"/>
                      </a:lnTo>
                      <a:lnTo>
                        <a:pt x="166" y="230"/>
                      </a:lnTo>
                      <a:lnTo>
                        <a:pt x="149" y="127"/>
                      </a:lnTo>
                      <a:lnTo>
                        <a:pt x="212" y="66"/>
                      </a:lnTo>
                      <a:lnTo>
                        <a:pt x="136" y="68"/>
                      </a:lnTo>
                      <a:lnTo>
                        <a:pt x="114" y="0"/>
                      </a:lnTo>
                    </a:path>
                  </a:pathLst>
                </a:custGeom>
                <a:solidFill>
                  <a:srgbClr val="0000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30" name="Freeform 33"/>
                <p:cNvSpPr>
                  <a:spLocks/>
                </p:cNvSpPr>
                <p:nvPr/>
              </p:nvSpPr>
              <p:spPr bwMode="auto">
                <a:xfrm>
                  <a:off x="3674" y="3076"/>
                  <a:ext cx="207" cy="229"/>
                </a:xfrm>
                <a:custGeom>
                  <a:avLst/>
                  <a:gdLst>
                    <a:gd name="T0" fmla="*/ 57 w 207"/>
                    <a:gd name="T1" fmla="*/ 2 h 229"/>
                    <a:gd name="T2" fmla="*/ 41 w 207"/>
                    <a:gd name="T3" fmla="*/ 11 h 229"/>
                    <a:gd name="T4" fmla="*/ 34 w 207"/>
                    <a:gd name="T5" fmla="*/ 18 h 229"/>
                    <a:gd name="T6" fmla="*/ 27 w 207"/>
                    <a:gd name="T7" fmla="*/ 25 h 229"/>
                    <a:gd name="T8" fmla="*/ 18 w 207"/>
                    <a:gd name="T9" fmla="*/ 39 h 229"/>
                    <a:gd name="T10" fmla="*/ 13 w 207"/>
                    <a:gd name="T11" fmla="*/ 51 h 229"/>
                    <a:gd name="T12" fmla="*/ 7 w 207"/>
                    <a:gd name="T13" fmla="*/ 61 h 229"/>
                    <a:gd name="T14" fmla="*/ 3 w 207"/>
                    <a:gd name="T15" fmla="*/ 80 h 229"/>
                    <a:gd name="T16" fmla="*/ 1 w 207"/>
                    <a:gd name="T17" fmla="*/ 89 h 229"/>
                    <a:gd name="T18" fmla="*/ 0 w 207"/>
                    <a:gd name="T19" fmla="*/ 97 h 229"/>
                    <a:gd name="T20" fmla="*/ 0 w 207"/>
                    <a:gd name="T21" fmla="*/ 112 h 229"/>
                    <a:gd name="T22" fmla="*/ 1 w 207"/>
                    <a:gd name="T23" fmla="*/ 127 h 229"/>
                    <a:gd name="T24" fmla="*/ 4 w 207"/>
                    <a:gd name="T25" fmla="*/ 141 h 229"/>
                    <a:gd name="T26" fmla="*/ 7 w 207"/>
                    <a:gd name="T27" fmla="*/ 151 h 229"/>
                    <a:gd name="T28" fmla="*/ 11 w 207"/>
                    <a:gd name="T29" fmla="*/ 162 h 229"/>
                    <a:gd name="T30" fmla="*/ 17 w 207"/>
                    <a:gd name="T31" fmla="*/ 172 h 229"/>
                    <a:gd name="T32" fmla="*/ 24 w 207"/>
                    <a:gd name="T33" fmla="*/ 183 h 229"/>
                    <a:gd name="T34" fmla="*/ 30 w 207"/>
                    <a:gd name="T35" fmla="*/ 190 h 229"/>
                    <a:gd name="T36" fmla="*/ 41 w 207"/>
                    <a:gd name="T37" fmla="*/ 199 h 229"/>
                    <a:gd name="T38" fmla="*/ 49 w 207"/>
                    <a:gd name="T39" fmla="*/ 205 h 229"/>
                    <a:gd name="T40" fmla="*/ 57 w 207"/>
                    <a:gd name="T41" fmla="*/ 212 h 229"/>
                    <a:gd name="T42" fmla="*/ 67 w 207"/>
                    <a:gd name="T43" fmla="*/ 217 h 229"/>
                    <a:gd name="T44" fmla="*/ 75 w 207"/>
                    <a:gd name="T45" fmla="*/ 222 h 229"/>
                    <a:gd name="T46" fmla="*/ 85 w 207"/>
                    <a:gd name="T47" fmla="*/ 225 h 229"/>
                    <a:gd name="T48" fmla="*/ 97 w 207"/>
                    <a:gd name="T49" fmla="*/ 227 h 229"/>
                    <a:gd name="T50" fmla="*/ 105 w 207"/>
                    <a:gd name="T51" fmla="*/ 228 h 229"/>
                    <a:gd name="T52" fmla="*/ 121 w 207"/>
                    <a:gd name="T53" fmla="*/ 228 h 229"/>
                    <a:gd name="T54" fmla="*/ 133 w 207"/>
                    <a:gd name="T55" fmla="*/ 227 h 229"/>
                    <a:gd name="T56" fmla="*/ 142 w 207"/>
                    <a:gd name="T57" fmla="*/ 226 h 229"/>
                    <a:gd name="T58" fmla="*/ 151 w 207"/>
                    <a:gd name="T59" fmla="*/ 224 h 229"/>
                    <a:gd name="T60" fmla="*/ 160 w 207"/>
                    <a:gd name="T61" fmla="*/ 221 h 229"/>
                    <a:gd name="T62" fmla="*/ 171 w 207"/>
                    <a:gd name="T63" fmla="*/ 217 h 229"/>
                    <a:gd name="T64" fmla="*/ 180 w 207"/>
                    <a:gd name="T65" fmla="*/ 211 h 229"/>
                    <a:gd name="T66" fmla="*/ 188 w 207"/>
                    <a:gd name="T67" fmla="*/ 203 h 229"/>
                    <a:gd name="T68" fmla="*/ 192 w 207"/>
                    <a:gd name="T69" fmla="*/ 196 h 229"/>
                    <a:gd name="T70" fmla="*/ 196 w 207"/>
                    <a:gd name="T71" fmla="*/ 187 h 229"/>
                    <a:gd name="T72" fmla="*/ 202 w 207"/>
                    <a:gd name="T73" fmla="*/ 175 h 229"/>
                    <a:gd name="T74" fmla="*/ 205 w 207"/>
                    <a:gd name="T75" fmla="*/ 159 h 229"/>
                    <a:gd name="T76" fmla="*/ 206 w 207"/>
                    <a:gd name="T77" fmla="*/ 145 h 229"/>
                    <a:gd name="T78" fmla="*/ 191 w 207"/>
                    <a:gd name="T79" fmla="*/ 149 h 229"/>
                    <a:gd name="T80" fmla="*/ 180 w 207"/>
                    <a:gd name="T81" fmla="*/ 157 h 229"/>
                    <a:gd name="T82" fmla="*/ 163 w 207"/>
                    <a:gd name="T83" fmla="*/ 161 h 229"/>
                    <a:gd name="T84" fmla="*/ 142 w 207"/>
                    <a:gd name="T85" fmla="*/ 164 h 229"/>
                    <a:gd name="T86" fmla="*/ 122 w 207"/>
                    <a:gd name="T87" fmla="*/ 165 h 229"/>
                    <a:gd name="T88" fmla="*/ 105 w 207"/>
                    <a:gd name="T89" fmla="*/ 162 h 229"/>
                    <a:gd name="T90" fmla="*/ 84 w 207"/>
                    <a:gd name="T91" fmla="*/ 152 h 229"/>
                    <a:gd name="T92" fmla="*/ 68 w 207"/>
                    <a:gd name="T93" fmla="*/ 140 h 229"/>
                    <a:gd name="T94" fmla="*/ 57 w 207"/>
                    <a:gd name="T95" fmla="*/ 121 h 229"/>
                    <a:gd name="T96" fmla="*/ 52 w 207"/>
                    <a:gd name="T97" fmla="*/ 105 h 229"/>
                    <a:gd name="T98" fmla="*/ 51 w 207"/>
                    <a:gd name="T99" fmla="*/ 84 h 229"/>
                    <a:gd name="T100" fmla="*/ 51 w 207"/>
                    <a:gd name="T101" fmla="*/ 66 h 229"/>
                    <a:gd name="T102" fmla="*/ 54 w 207"/>
                    <a:gd name="T103" fmla="*/ 43 h 229"/>
                    <a:gd name="T104" fmla="*/ 58 w 207"/>
                    <a:gd name="T105" fmla="*/ 19 h 229"/>
                    <a:gd name="T106" fmla="*/ 71 w 207"/>
                    <a:gd name="T107" fmla="*/ 0 h 229"/>
                    <a:gd name="T108" fmla="*/ 57 w 207"/>
                    <a:gd name="T109" fmla="*/ 2 h 229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w 207"/>
                    <a:gd name="T166" fmla="*/ 0 h 229"/>
                    <a:gd name="T167" fmla="*/ 207 w 207"/>
                    <a:gd name="T168" fmla="*/ 229 h 229"/>
                  </a:gdLst>
                  <a:ahLst/>
                  <a:cxnLst>
                    <a:cxn ang="T110">
                      <a:pos x="T0" y="T1"/>
                    </a:cxn>
                    <a:cxn ang="T111">
                      <a:pos x="T2" y="T3"/>
                    </a:cxn>
                    <a:cxn ang="T112">
                      <a:pos x="T4" y="T5"/>
                    </a:cxn>
                    <a:cxn ang="T113">
                      <a:pos x="T6" y="T7"/>
                    </a:cxn>
                    <a:cxn ang="T114">
                      <a:pos x="T8" y="T9"/>
                    </a:cxn>
                    <a:cxn ang="T115">
                      <a:pos x="T10" y="T11"/>
                    </a:cxn>
                    <a:cxn ang="T116">
                      <a:pos x="T12" y="T13"/>
                    </a:cxn>
                    <a:cxn ang="T117">
                      <a:pos x="T14" y="T15"/>
                    </a:cxn>
                    <a:cxn ang="T118">
                      <a:pos x="T16" y="T17"/>
                    </a:cxn>
                    <a:cxn ang="T119">
                      <a:pos x="T18" y="T19"/>
                    </a:cxn>
                    <a:cxn ang="T120">
                      <a:pos x="T20" y="T21"/>
                    </a:cxn>
                    <a:cxn ang="T121">
                      <a:pos x="T22" y="T23"/>
                    </a:cxn>
                    <a:cxn ang="T122">
                      <a:pos x="T24" y="T25"/>
                    </a:cxn>
                    <a:cxn ang="T123">
                      <a:pos x="T26" y="T27"/>
                    </a:cxn>
                    <a:cxn ang="T124">
                      <a:pos x="T28" y="T29"/>
                    </a:cxn>
                    <a:cxn ang="T125">
                      <a:pos x="T30" y="T31"/>
                    </a:cxn>
                    <a:cxn ang="T126">
                      <a:pos x="T32" y="T33"/>
                    </a:cxn>
                    <a:cxn ang="T127">
                      <a:pos x="T34" y="T35"/>
                    </a:cxn>
                    <a:cxn ang="T128">
                      <a:pos x="T36" y="T37"/>
                    </a:cxn>
                    <a:cxn ang="T129">
                      <a:pos x="T38" y="T39"/>
                    </a:cxn>
                    <a:cxn ang="T130">
                      <a:pos x="T40" y="T41"/>
                    </a:cxn>
                    <a:cxn ang="T131">
                      <a:pos x="T42" y="T43"/>
                    </a:cxn>
                    <a:cxn ang="T132">
                      <a:pos x="T44" y="T45"/>
                    </a:cxn>
                    <a:cxn ang="T133">
                      <a:pos x="T46" y="T47"/>
                    </a:cxn>
                    <a:cxn ang="T134">
                      <a:pos x="T48" y="T49"/>
                    </a:cxn>
                    <a:cxn ang="T135">
                      <a:pos x="T50" y="T51"/>
                    </a:cxn>
                    <a:cxn ang="T136">
                      <a:pos x="T52" y="T53"/>
                    </a:cxn>
                    <a:cxn ang="T137">
                      <a:pos x="T54" y="T55"/>
                    </a:cxn>
                    <a:cxn ang="T138">
                      <a:pos x="T56" y="T57"/>
                    </a:cxn>
                    <a:cxn ang="T139">
                      <a:pos x="T58" y="T59"/>
                    </a:cxn>
                    <a:cxn ang="T140">
                      <a:pos x="T60" y="T61"/>
                    </a:cxn>
                    <a:cxn ang="T141">
                      <a:pos x="T62" y="T63"/>
                    </a:cxn>
                    <a:cxn ang="T142">
                      <a:pos x="T64" y="T65"/>
                    </a:cxn>
                    <a:cxn ang="T143">
                      <a:pos x="T66" y="T67"/>
                    </a:cxn>
                    <a:cxn ang="T144">
                      <a:pos x="T68" y="T69"/>
                    </a:cxn>
                    <a:cxn ang="T145">
                      <a:pos x="T70" y="T71"/>
                    </a:cxn>
                    <a:cxn ang="T146">
                      <a:pos x="T72" y="T73"/>
                    </a:cxn>
                    <a:cxn ang="T147">
                      <a:pos x="T74" y="T75"/>
                    </a:cxn>
                    <a:cxn ang="T148">
                      <a:pos x="T76" y="T77"/>
                    </a:cxn>
                    <a:cxn ang="T149">
                      <a:pos x="T78" y="T79"/>
                    </a:cxn>
                    <a:cxn ang="T150">
                      <a:pos x="T80" y="T81"/>
                    </a:cxn>
                    <a:cxn ang="T151">
                      <a:pos x="T82" y="T83"/>
                    </a:cxn>
                    <a:cxn ang="T152">
                      <a:pos x="T84" y="T85"/>
                    </a:cxn>
                    <a:cxn ang="T153">
                      <a:pos x="T86" y="T87"/>
                    </a:cxn>
                    <a:cxn ang="T154">
                      <a:pos x="T88" y="T89"/>
                    </a:cxn>
                    <a:cxn ang="T155">
                      <a:pos x="T90" y="T91"/>
                    </a:cxn>
                    <a:cxn ang="T156">
                      <a:pos x="T92" y="T93"/>
                    </a:cxn>
                    <a:cxn ang="T157">
                      <a:pos x="T94" y="T95"/>
                    </a:cxn>
                    <a:cxn ang="T158">
                      <a:pos x="T96" y="T97"/>
                    </a:cxn>
                    <a:cxn ang="T159">
                      <a:pos x="T98" y="T99"/>
                    </a:cxn>
                    <a:cxn ang="T160">
                      <a:pos x="T100" y="T101"/>
                    </a:cxn>
                    <a:cxn ang="T161">
                      <a:pos x="T102" y="T103"/>
                    </a:cxn>
                    <a:cxn ang="T162">
                      <a:pos x="T104" y="T105"/>
                    </a:cxn>
                    <a:cxn ang="T163">
                      <a:pos x="T106" y="T107"/>
                    </a:cxn>
                    <a:cxn ang="T164">
                      <a:pos x="T108" y="T109"/>
                    </a:cxn>
                  </a:cxnLst>
                  <a:rect l="T165" t="T166" r="T167" b="T168"/>
                  <a:pathLst>
                    <a:path w="207" h="229">
                      <a:moveTo>
                        <a:pt x="57" y="2"/>
                      </a:moveTo>
                      <a:lnTo>
                        <a:pt x="41" y="11"/>
                      </a:lnTo>
                      <a:lnTo>
                        <a:pt x="34" y="18"/>
                      </a:lnTo>
                      <a:lnTo>
                        <a:pt x="27" y="25"/>
                      </a:lnTo>
                      <a:lnTo>
                        <a:pt x="18" y="39"/>
                      </a:lnTo>
                      <a:lnTo>
                        <a:pt x="13" y="51"/>
                      </a:lnTo>
                      <a:lnTo>
                        <a:pt x="7" y="61"/>
                      </a:lnTo>
                      <a:lnTo>
                        <a:pt x="3" y="80"/>
                      </a:lnTo>
                      <a:lnTo>
                        <a:pt x="1" y="89"/>
                      </a:lnTo>
                      <a:lnTo>
                        <a:pt x="0" y="97"/>
                      </a:lnTo>
                      <a:lnTo>
                        <a:pt x="0" y="112"/>
                      </a:lnTo>
                      <a:lnTo>
                        <a:pt x="1" y="127"/>
                      </a:lnTo>
                      <a:lnTo>
                        <a:pt x="4" y="141"/>
                      </a:lnTo>
                      <a:lnTo>
                        <a:pt x="7" y="151"/>
                      </a:lnTo>
                      <a:lnTo>
                        <a:pt x="11" y="162"/>
                      </a:lnTo>
                      <a:lnTo>
                        <a:pt x="17" y="172"/>
                      </a:lnTo>
                      <a:lnTo>
                        <a:pt x="24" y="183"/>
                      </a:lnTo>
                      <a:lnTo>
                        <a:pt x="30" y="190"/>
                      </a:lnTo>
                      <a:lnTo>
                        <a:pt x="41" y="199"/>
                      </a:lnTo>
                      <a:lnTo>
                        <a:pt x="49" y="205"/>
                      </a:lnTo>
                      <a:lnTo>
                        <a:pt x="57" y="212"/>
                      </a:lnTo>
                      <a:lnTo>
                        <a:pt x="67" y="217"/>
                      </a:lnTo>
                      <a:lnTo>
                        <a:pt x="75" y="222"/>
                      </a:lnTo>
                      <a:lnTo>
                        <a:pt x="85" y="225"/>
                      </a:lnTo>
                      <a:lnTo>
                        <a:pt x="97" y="227"/>
                      </a:lnTo>
                      <a:lnTo>
                        <a:pt x="105" y="228"/>
                      </a:lnTo>
                      <a:lnTo>
                        <a:pt x="121" y="228"/>
                      </a:lnTo>
                      <a:lnTo>
                        <a:pt x="133" y="227"/>
                      </a:lnTo>
                      <a:lnTo>
                        <a:pt x="142" y="226"/>
                      </a:lnTo>
                      <a:lnTo>
                        <a:pt x="151" y="224"/>
                      </a:lnTo>
                      <a:lnTo>
                        <a:pt x="160" y="221"/>
                      </a:lnTo>
                      <a:lnTo>
                        <a:pt x="171" y="217"/>
                      </a:lnTo>
                      <a:lnTo>
                        <a:pt x="180" y="211"/>
                      </a:lnTo>
                      <a:lnTo>
                        <a:pt x="188" y="203"/>
                      </a:lnTo>
                      <a:lnTo>
                        <a:pt x="192" y="196"/>
                      </a:lnTo>
                      <a:lnTo>
                        <a:pt x="196" y="187"/>
                      </a:lnTo>
                      <a:lnTo>
                        <a:pt x="202" y="175"/>
                      </a:lnTo>
                      <a:lnTo>
                        <a:pt x="205" y="159"/>
                      </a:lnTo>
                      <a:lnTo>
                        <a:pt x="206" y="145"/>
                      </a:lnTo>
                      <a:lnTo>
                        <a:pt x="191" y="149"/>
                      </a:lnTo>
                      <a:lnTo>
                        <a:pt x="180" y="157"/>
                      </a:lnTo>
                      <a:lnTo>
                        <a:pt x="163" y="161"/>
                      </a:lnTo>
                      <a:lnTo>
                        <a:pt x="142" y="164"/>
                      </a:lnTo>
                      <a:lnTo>
                        <a:pt x="122" y="165"/>
                      </a:lnTo>
                      <a:lnTo>
                        <a:pt x="105" y="162"/>
                      </a:lnTo>
                      <a:lnTo>
                        <a:pt x="84" y="152"/>
                      </a:lnTo>
                      <a:lnTo>
                        <a:pt x="68" y="140"/>
                      </a:lnTo>
                      <a:lnTo>
                        <a:pt x="57" y="121"/>
                      </a:lnTo>
                      <a:lnTo>
                        <a:pt x="52" y="105"/>
                      </a:lnTo>
                      <a:lnTo>
                        <a:pt x="51" y="84"/>
                      </a:lnTo>
                      <a:lnTo>
                        <a:pt x="51" y="66"/>
                      </a:lnTo>
                      <a:lnTo>
                        <a:pt x="54" y="43"/>
                      </a:lnTo>
                      <a:lnTo>
                        <a:pt x="58" y="19"/>
                      </a:lnTo>
                      <a:lnTo>
                        <a:pt x="71" y="0"/>
                      </a:lnTo>
                      <a:lnTo>
                        <a:pt x="57" y="2"/>
                      </a:lnTo>
                    </a:path>
                  </a:pathLst>
                </a:custGeom>
                <a:solidFill>
                  <a:srgbClr val="0000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6162" name="Group 34"/>
              <p:cNvGrpSpPr>
                <a:grpSpLocks/>
              </p:cNvGrpSpPr>
              <p:nvPr/>
            </p:nvGrpSpPr>
            <p:grpSpPr bwMode="auto">
              <a:xfrm>
                <a:off x="3692" y="3020"/>
                <a:ext cx="517" cy="299"/>
                <a:chOff x="3648" y="3049"/>
                <a:chExt cx="548" cy="320"/>
              </a:xfrm>
            </p:grpSpPr>
            <p:sp>
              <p:nvSpPr>
                <p:cNvPr id="6227" name="Freeform 35"/>
                <p:cNvSpPr>
                  <a:spLocks/>
                </p:cNvSpPr>
                <p:nvPr/>
              </p:nvSpPr>
              <p:spPr bwMode="auto">
                <a:xfrm>
                  <a:off x="3983" y="3138"/>
                  <a:ext cx="213" cy="231"/>
                </a:xfrm>
                <a:custGeom>
                  <a:avLst/>
                  <a:gdLst>
                    <a:gd name="T0" fmla="*/ 114 w 213"/>
                    <a:gd name="T1" fmla="*/ 0 h 231"/>
                    <a:gd name="T2" fmla="*/ 71 w 213"/>
                    <a:gd name="T3" fmla="*/ 57 h 231"/>
                    <a:gd name="T4" fmla="*/ 0 w 213"/>
                    <a:gd name="T5" fmla="*/ 51 h 231"/>
                    <a:gd name="T6" fmla="*/ 57 w 213"/>
                    <a:gd name="T7" fmla="*/ 116 h 231"/>
                    <a:gd name="T8" fmla="*/ 4 w 213"/>
                    <a:gd name="T9" fmla="*/ 202 h 231"/>
                    <a:gd name="T10" fmla="*/ 99 w 213"/>
                    <a:gd name="T11" fmla="*/ 149 h 231"/>
                    <a:gd name="T12" fmla="*/ 166 w 213"/>
                    <a:gd name="T13" fmla="*/ 230 h 231"/>
                    <a:gd name="T14" fmla="*/ 149 w 213"/>
                    <a:gd name="T15" fmla="*/ 127 h 231"/>
                    <a:gd name="T16" fmla="*/ 212 w 213"/>
                    <a:gd name="T17" fmla="*/ 66 h 231"/>
                    <a:gd name="T18" fmla="*/ 136 w 213"/>
                    <a:gd name="T19" fmla="*/ 68 h 231"/>
                    <a:gd name="T20" fmla="*/ 114 w 213"/>
                    <a:gd name="T21" fmla="*/ 0 h 231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213"/>
                    <a:gd name="T34" fmla="*/ 0 h 231"/>
                    <a:gd name="T35" fmla="*/ 213 w 213"/>
                    <a:gd name="T36" fmla="*/ 231 h 231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213" h="231">
                      <a:moveTo>
                        <a:pt x="114" y="0"/>
                      </a:moveTo>
                      <a:lnTo>
                        <a:pt x="71" y="57"/>
                      </a:lnTo>
                      <a:lnTo>
                        <a:pt x="0" y="51"/>
                      </a:lnTo>
                      <a:lnTo>
                        <a:pt x="57" y="116"/>
                      </a:lnTo>
                      <a:lnTo>
                        <a:pt x="4" y="202"/>
                      </a:lnTo>
                      <a:lnTo>
                        <a:pt x="99" y="149"/>
                      </a:lnTo>
                      <a:lnTo>
                        <a:pt x="166" y="230"/>
                      </a:lnTo>
                      <a:lnTo>
                        <a:pt x="149" y="127"/>
                      </a:lnTo>
                      <a:lnTo>
                        <a:pt x="212" y="66"/>
                      </a:lnTo>
                      <a:lnTo>
                        <a:pt x="136" y="68"/>
                      </a:lnTo>
                      <a:lnTo>
                        <a:pt x="114" y="0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28" name="Freeform 36"/>
                <p:cNvSpPr>
                  <a:spLocks/>
                </p:cNvSpPr>
                <p:nvPr/>
              </p:nvSpPr>
              <p:spPr bwMode="auto">
                <a:xfrm>
                  <a:off x="3648" y="3049"/>
                  <a:ext cx="207" cy="230"/>
                </a:xfrm>
                <a:custGeom>
                  <a:avLst/>
                  <a:gdLst>
                    <a:gd name="T0" fmla="*/ 57 w 207"/>
                    <a:gd name="T1" fmla="*/ 2 h 230"/>
                    <a:gd name="T2" fmla="*/ 41 w 207"/>
                    <a:gd name="T3" fmla="*/ 12 h 230"/>
                    <a:gd name="T4" fmla="*/ 34 w 207"/>
                    <a:gd name="T5" fmla="*/ 18 h 230"/>
                    <a:gd name="T6" fmla="*/ 27 w 207"/>
                    <a:gd name="T7" fmla="*/ 25 h 230"/>
                    <a:gd name="T8" fmla="*/ 18 w 207"/>
                    <a:gd name="T9" fmla="*/ 40 h 230"/>
                    <a:gd name="T10" fmla="*/ 13 w 207"/>
                    <a:gd name="T11" fmla="*/ 51 h 230"/>
                    <a:gd name="T12" fmla="*/ 7 w 207"/>
                    <a:gd name="T13" fmla="*/ 62 h 230"/>
                    <a:gd name="T14" fmla="*/ 3 w 207"/>
                    <a:gd name="T15" fmla="*/ 82 h 230"/>
                    <a:gd name="T16" fmla="*/ 1 w 207"/>
                    <a:gd name="T17" fmla="*/ 90 h 230"/>
                    <a:gd name="T18" fmla="*/ 0 w 207"/>
                    <a:gd name="T19" fmla="*/ 98 h 230"/>
                    <a:gd name="T20" fmla="*/ 0 w 207"/>
                    <a:gd name="T21" fmla="*/ 112 h 230"/>
                    <a:gd name="T22" fmla="*/ 1 w 207"/>
                    <a:gd name="T23" fmla="*/ 126 h 230"/>
                    <a:gd name="T24" fmla="*/ 4 w 207"/>
                    <a:gd name="T25" fmla="*/ 141 h 230"/>
                    <a:gd name="T26" fmla="*/ 7 w 207"/>
                    <a:gd name="T27" fmla="*/ 152 h 230"/>
                    <a:gd name="T28" fmla="*/ 11 w 207"/>
                    <a:gd name="T29" fmla="*/ 163 h 230"/>
                    <a:gd name="T30" fmla="*/ 17 w 207"/>
                    <a:gd name="T31" fmla="*/ 172 h 230"/>
                    <a:gd name="T32" fmla="*/ 24 w 207"/>
                    <a:gd name="T33" fmla="*/ 183 h 230"/>
                    <a:gd name="T34" fmla="*/ 30 w 207"/>
                    <a:gd name="T35" fmla="*/ 191 h 230"/>
                    <a:gd name="T36" fmla="*/ 41 w 207"/>
                    <a:gd name="T37" fmla="*/ 200 h 230"/>
                    <a:gd name="T38" fmla="*/ 49 w 207"/>
                    <a:gd name="T39" fmla="*/ 207 h 230"/>
                    <a:gd name="T40" fmla="*/ 57 w 207"/>
                    <a:gd name="T41" fmla="*/ 213 h 230"/>
                    <a:gd name="T42" fmla="*/ 67 w 207"/>
                    <a:gd name="T43" fmla="*/ 218 h 230"/>
                    <a:gd name="T44" fmla="*/ 75 w 207"/>
                    <a:gd name="T45" fmla="*/ 222 h 230"/>
                    <a:gd name="T46" fmla="*/ 85 w 207"/>
                    <a:gd name="T47" fmla="*/ 225 h 230"/>
                    <a:gd name="T48" fmla="*/ 97 w 207"/>
                    <a:gd name="T49" fmla="*/ 228 h 230"/>
                    <a:gd name="T50" fmla="*/ 105 w 207"/>
                    <a:gd name="T51" fmla="*/ 229 h 230"/>
                    <a:gd name="T52" fmla="*/ 121 w 207"/>
                    <a:gd name="T53" fmla="*/ 229 h 230"/>
                    <a:gd name="T54" fmla="*/ 133 w 207"/>
                    <a:gd name="T55" fmla="*/ 228 h 230"/>
                    <a:gd name="T56" fmla="*/ 142 w 207"/>
                    <a:gd name="T57" fmla="*/ 226 h 230"/>
                    <a:gd name="T58" fmla="*/ 151 w 207"/>
                    <a:gd name="T59" fmla="*/ 224 h 230"/>
                    <a:gd name="T60" fmla="*/ 160 w 207"/>
                    <a:gd name="T61" fmla="*/ 222 h 230"/>
                    <a:gd name="T62" fmla="*/ 171 w 207"/>
                    <a:gd name="T63" fmla="*/ 217 h 230"/>
                    <a:gd name="T64" fmla="*/ 180 w 207"/>
                    <a:gd name="T65" fmla="*/ 212 h 230"/>
                    <a:gd name="T66" fmla="*/ 188 w 207"/>
                    <a:gd name="T67" fmla="*/ 203 h 230"/>
                    <a:gd name="T68" fmla="*/ 192 w 207"/>
                    <a:gd name="T69" fmla="*/ 196 h 230"/>
                    <a:gd name="T70" fmla="*/ 196 w 207"/>
                    <a:gd name="T71" fmla="*/ 188 h 230"/>
                    <a:gd name="T72" fmla="*/ 202 w 207"/>
                    <a:gd name="T73" fmla="*/ 176 h 230"/>
                    <a:gd name="T74" fmla="*/ 205 w 207"/>
                    <a:gd name="T75" fmla="*/ 160 h 230"/>
                    <a:gd name="T76" fmla="*/ 206 w 207"/>
                    <a:gd name="T77" fmla="*/ 146 h 230"/>
                    <a:gd name="T78" fmla="*/ 191 w 207"/>
                    <a:gd name="T79" fmla="*/ 150 h 230"/>
                    <a:gd name="T80" fmla="*/ 180 w 207"/>
                    <a:gd name="T81" fmla="*/ 157 h 230"/>
                    <a:gd name="T82" fmla="*/ 163 w 207"/>
                    <a:gd name="T83" fmla="*/ 162 h 230"/>
                    <a:gd name="T84" fmla="*/ 143 w 207"/>
                    <a:gd name="T85" fmla="*/ 165 h 230"/>
                    <a:gd name="T86" fmla="*/ 122 w 207"/>
                    <a:gd name="T87" fmla="*/ 165 h 230"/>
                    <a:gd name="T88" fmla="*/ 105 w 207"/>
                    <a:gd name="T89" fmla="*/ 163 h 230"/>
                    <a:gd name="T90" fmla="*/ 84 w 207"/>
                    <a:gd name="T91" fmla="*/ 152 h 230"/>
                    <a:gd name="T92" fmla="*/ 68 w 207"/>
                    <a:gd name="T93" fmla="*/ 140 h 230"/>
                    <a:gd name="T94" fmla="*/ 57 w 207"/>
                    <a:gd name="T95" fmla="*/ 122 h 230"/>
                    <a:gd name="T96" fmla="*/ 52 w 207"/>
                    <a:gd name="T97" fmla="*/ 106 h 230"/>
                    <a:gd name="T98" fmla="*/ 51 w 207"/>
                    <a:gd name="T99" fmla="*/ 86 h 230"/>
                    <a:gd name="T100" fmla="*/ 51 w 207"/>
                    <a:gd name="T101" fmla="*/ 67 h 230"/>
                    <a:gd name="T102" fmla="*/ 54 w 207"/>
                    <a:gd name="T103" fmla="*/ 43 h 230"/>
                    <a:gd name="T104" fmla="*/ 58 w 207"/>
                    <a:gd name="T105" fmla="*/ 20 h 230"/>
                    <a:gd name="T106" fmla="*/ 71 w 207"/>
                    <a:gd name="T107" fmla="*/ 0 h 230"/>
                    <a:gd name="T108" fmla="*/ 57 w 207"/>
                    <a:gd name="T109" fmla="*/ 2 h 230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w 207"/>
                    <a:gd name="T166" fmla="*/ 0 h 230"/>
                    <a:gd name="T167" fmla="*/ 207 w 207"/>
                    <a:gd name="T168" fmla="*/ 230 h 230"/>
                  </a:gdLst>
                  <a:ahLst/>
                  <a:cxnLst>
                    <a:cxn ang="T110">
                      <a:pos x="T0" y="T1"/>
                    </a:cxn>
                    <a:cxn ang="T111">
                      <a:pos x="T2" y="T3"/>
                    </a:cxn>
                    <a:cxn ang="T112">
                      <a:pos x="T4" y="T5"/>
                    </a:cxn>
                    <a:cxn ang="T113">
                      <a:pos x="T6" y="T7"/>
                    </a:cxn>
                    <a:cxn ang="T114">
                      <a:pos x="T8" y="T9"/>
                    </a:cxn>
                    <a:cxn ang="T115">
                      <a:pos x="T10" y="T11"/>
                    </a:cxn>
                    <a:cxn ang="T116">
                      <a:pos x="T12" y="T13"/>
                    </a:cxn>
                    <a:cxn ang="T117">
                      <a:pos x="T14" y="T15"/>
                    </a:cxn>
                    <a:cxn ang="T118">
                      <a:pos x="T16" y="T17"/>
                    </a:cxn>
                    <a:cxn ang="T119">
                      <a:pos x="T18" y="T19"/>
                    </a:cxn>
                    <a:cxn ang="T120">
                      <a:pos x="T20" y="T21"/>
                    </a:cxn>
                    <a:cxn ang="T121">
                      <a:pos x="T22" y="T23"/>
                    </a:cxn>
                    <a:cxn ang="T122">
                      <a:pos x="T24" y="T25"/>
                    </a:cxn>
                    <a:cxn ang="T123">
                      <a:pos x="T26" y="T27"/>
                    </a:cxn>
                    <a:cxn ang="T124">
                      <a:pos x="T28" y="T29"/>
                    </a:cxn>
                    <a:cxn ang="T125">
                      <a:pos x="T30" y="T31"/>
                    </a:cxn>
                    <a:cxn ang="T126">
                      <a:pos x="T32" y="T33"/>
                    </a:cxn>
                    <a:cxn ang="T127">
                      <a:pos x="T34" y="T35"/>
                    </a:cxn>
                    <a:cxn ang="T128">
                      <a:pos x="T36" y="T37"/>
                    </a:cxn>
                    <a:cxn ang="T129">
                      <a:pos x="T38" y="T39"/>
                    </a:cxn>
                    <a:cxn ang="T130">
                      <a:pos x="T40" y="T41"/>
                    </a:cxn>
                    <a:cxn ang="T131">
                      <a:pos x="T42" y="T43"/>
                    </a:cxn>
                    <a:cxn ang="T132">
                      <a:pos x="T44" y="T45"/>
                    </a:cxn>
                    <a:cxn ang="T133">
                      <a:pos x="T46" y="T47"/>
                    </a:cxn>
                    <a:cxn ang="T134">
                      <a:pos x="T48" y="T49"/>
                    </a:cxn>
                    <a:cxn ang="T135">
                      <a:pos x="T50" y="T51"/>
                    </a:cxn>
                    <a:cxn ang="T136">
                      <a:pos x="T52" y="T53"/>
                    </a:cxn>
                    <a:cxn ang="T137">
                      <a:pos x="T54" y="T55"/>
                    </a:cxn>
                    <a:cxn ang="T138">
                      <a:pos x="T56" y="T57"/>
                    </a:cxn>
                    <a:cxn ang="T139">
                      <a:pos x="T58" y="T59"/>
                    </a:cxn>
                    <a:cxn ang="T140">
                      <a:pos x="T60" y="T61"/>
                    </a:cxn>
                    <a:cxn ang="T141">
                      <a:pos x="T62" y="T63"/>
                    </a:cxn>
                    <a:cxn ang="T142">
                      <a:pos x="T64" y="T65"/>
                    </a:cxn>
                    <a:cxn ang="T143">
                      <a:pos x="T66" y="T67"/>
                    </a:cxn>
                    <a:cxn ang="T144">
                      <a:pos x="T68" y="T69"/>
                    </a:cxn>
                    <a:cxn ang="T145">
                      <a:pos x="T70" y="T71"/>
                    </a:cxn>
                    <a:cxn ang="T146">
                      <a:pos x="T72" y="T73"/>
                    </a:cxn>
                    <a:cxn ang="T147">
                      <a:pos x="T74" y="T75"/>
                    </a:cxn>
                    <a:cxn ang="T148">
                      <a:pos x="T76" y="T77"/>
                    </a:cxn>
                    <a:cxn ang="T149">
                      <a:pos x="T78" y="T79"/>
                    </a:cxn>
                    <a:cxn ang="T150">
                      <a:pos x="T80" y="T81"/>
                    </a:cxn>
                    <a:cxn ang="T151">
                      <a:pos x="T82" y="T83"/>
                    </a:cxn>
                    <a:cxn ang="T152">
                      <a:pos x="T84" y="T85"/>
                    </a:cxn>
                    <a:cxn ang="T153">
                      <a:pos x="T86" y="T87"/>
                    </a:cxn>
                    <a:cxn ang="T154">
                      <a:pos x="T88" y="T89"/>
                    </a:cxn>
                    <a:cxn ang="T155">
                      <a:pos x="T90" y="T91"/>
                    </a:cxn>
                    <a:cxn ang="T156">
                      <a:pos x="T92" y="T93"/>
                    </a:cxn>
                    <a:cxn ang="T157">
                      <a:pos x="T94" y="T95"/>
                    </a:cxn>
                    <a:cxn ang="T158">
                      <a:pos x="T96" y="T97"/>
                    </a:cxn>
                    <a:cxn ang="T159">
                      <a:pos x="T98" y="T99"/>
                    </a:cxn>
                    <a:cxn ang="T160">
                      <a:pos x="T100" y="T101"/>
                    </a:cxn>
                    <a:cxn ang="T161">
                      <a:pos x="T102" y="T103"/>
                    </a:cxn>
                    <a:cxn ang="T162">
                      <a:pos x="T104" y="T105"/>
                    </a:cxn>
                    <a:cxn ang="T163">
                      <a:pos x="T106" y="T107"/>
                    </a:cxn>
                    <a:cxn ang="T164">
                      <a:pos x="T108" y="T109"/>
                    </a:cxn>
                  </a:cxnLst>
                  <a:rect l="T165" t="T166" r="T167" b="T168"/>
                  <a:pathLst>
                    <a:path w="207" h="230">
                      <a:moveTo>
                        <a:pt x="57" y="2"/>
                      </a:moveTo>
                      <a:lnTo>
                        <a:pt x="41" y="12"/>
                      </a:lnTo>
                      <a:lnTo>
                        <a:pt x="34" y="18"/>
                      </a:lnTo>
                      <a:lnTo>
                        <a:pt x="27" y="25"/>
                      </a:lnTo>
                      <a:lnTo>
                        <a:pt x="18" y="40"/>
                      </a:lnTo>
                      <a:lnTo>
                        <a:pt x="13" y="51"/>
                      </a:lnTo>
                      <a:lnTo>
                        <a:pt x="7" y="62"/>
                      </a:lnTo>
                      <a:lnTo>
                        <a:pt x="3" y="82"/>
                      </a:lnTo>
                      <a:lnTo>
                        <a:pt x="1" y="90"/>
                      </a:lnTo>
                      <a:lnTo>
                        <a:pt x="0" y="98"/>
                      </a:lnTo>
                      <a:lnTo>
                        <a:pt x="0" y="112"/>
                      </a:lnTo>
                      <a:lnTo>
                        <a:pt x="1" y="126"/>
                      </a:lnTo>
                      <a:lnTo>
                        <a:pt x="4" y="141"/>
                      </a:lnTo>
                      <a:lnTo>
                        <a:pt x="7" y="152"/>
                      </a:lnTo>
                      <a:lnTo>
                        <a:pt x="11" y="163"/>
                      </a:lnTo>
                      <a:lnTo>
                        <a:pt x="17" y="172"/>
                      </a:lnTo>
                      <a:lnTo>
                        <a:pt x="24" y="183"/>
                      </a:lnTo>
                      <a:lnTo>
                        <a:pt x="30" y="191"/>
                      </a:lnTo>
                      <a:lnTo>
                        <a:pt x="41" y="200"/>
                      </a:lnTo>
                      <a:lnTo>
                        <a:pt x="49" y="207"/>
                      </a:lnTo>
                      <a:lnTo>
                        <a:pt x="57" y="213"/>
                      </a:lnTo>
                      <a:lnTo>
                        <a:pt x="67" y="218"/>
                      </a:lnTo>
                      <a:lnTo>
                        <a:pt x="75" y="222"/>
                      </a:lnTo>
                      <a:lnTo>
                        <a:pt x="85" y="225"/>
                      </a:lnTo>
                      <a:lnTo>
                        <a:pt x="97" y="228"/>
                      </a:lnTo>
                      <a:lnTo>
                        <a:pt x="105" y="229"/>
                      </a:lnTo>
                      <a:lnTo>
                        <a:pt x="121" y="229"/>
                      </a:lnTo>
                      <a:lnTo>
                        <a:pt x="133" y="228"/>
                      </a:lnTo>
                      <a:lnTo>
                        <a:pt x="142" y="226"/>
                      </a:lnTo>
                      <a:lnTo>
                        <a:pt x="151" y="224"/>
                      </a:lnTo>
                      <a:lnTo>
                        <a:pt x="160" y="222"/>
                      </a:lnTo>
                      <a:lnTo>
                        <a:pt x="171" y="217"/>
                      </a:lnTo>
                      <a:lnTo>
                        <a:pt x="180" y="212"/>
                      </a:lnTo>
                      <a:lnTo>
                        <a:pt x="188" y="203"/>
                      </a:lnTo>
                      <a:lnTo>
                        <a:pt x="192" y="196"/>
                      </a:lnTo>
                      <a:lnTo>
                        <a:pt x="196" y="188"/>
                      </a:lnTo>
                      <a:lnTo>
                        <a:pt x="202" y="176"/>
                      </a:lnTo>
                      <a:lnTo>
                        <a:pt x="205" y="160"/>
                      </a:lnTo>
                      <a:lnTo>
                        <a:pt x="206" y="146"/>
                      </a:lnTo>
                      <a:lnTo>
                        <a:pt x="191" y="150"/>
                      </a:lnTo>
                      <a:lnTo>
                        <a:pt x="180" y="157"/>
                      </a:lnTo>
                      <a:lnTo>
                        <a:pt x="163" y="162"/>
                      </a:lnTo>
                      <a:lnTo>
                        <a:pt x="143" y="165"/>
                      </a:lnTo>
                      <a:lnTo>
                        <a:pt x="122" y="165"/>
                      </a:lnTo>
                      <a:lnTo>
                        <a:pt x="105" y="163"/>
                      </a:lnTo>
                      <a:lnTo>
                        <a:pt x="84" y="152"/>
                      </a:lnTo>
                      <a:lnTo>
                        <a:pt x="68" y="140"/>
                      </a:lnTo>
                      <a:lnTo>
                        <a:pt x="57" y="122"/>
                      </a:lnTo>
                      <a:lnTo>
                        <a:pt x="52" y="106"/>
                      </a:lnTo>
                      <a:lnTo>
                        <a:pt x="51" y="86"/>
                      </a:lnTo>
                      <a:lnTo>
                        <a:pt x="51" y="67"/>
                      </a:lnTo>
                      <a:lnTo>
                        <a:pt x="54" y="43"/>
                      </a:lnTo>
                      <a:lnTo>
                        <a:pt x="58" y="20"/>
                      </a:lnTo>
                      <a:lnTo>
                        <a:pt x="71" y="0"/>
                      </a:lnTo>
                      <a:lnTo>
                        <a:pt x="57" y="2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6163" name="Group 37"/>
              <p:cNvGrpSpPr>
                <a:grpSpLocks/>
              </p:cNvGrpSpPr>
              <p:nvPr/>
            </p:nvGrpSpPr>
            <p:grpSpPr bwMode="auto">
              <a:xfrm>
                <a:off x="4400" y="2901"/>
                <a:ext cx="449" cy="704"/>
                <a:chOff x="4398" y="2922"/>
                <a:chExt cx="476" cy="752"/>
              </a:xfrm>
            </p:grpSpPr>
            <p:sp>
              <p:nvSpPr>
                <p:cNvPr id="6225" name="Freeform 38"/>
                <p:cNvSpPr>
                  <a:spLocks/>
                </p:cNvSpPr>
                <p:nvPr/>
              </p:nvSpPr>
              <p:spPr bwMode="auto">
                <a:xfrm>
                  <a:off x="4483" y="2922"/>
                  <a:ext cx="391" cy="656"/>
                </a:xfrm>
                <a:custGeom>
                  <a:avLst/>
                  <a:gdLst>
                    <a:gd name="T0" fmla="*/ 360 w 391"/>
                    <a:gd name="T1" fmla="*/ 633 h 656"/>
                    <a:gd name="T2" fmla="*/ 314 w 391"/>
                    <a:gd name="T3" fmla="*/ 647 h 656"/>
                    <a:gd name="T4" fmla="*/ 252 w 391"/>
                    <a:gd name="T5" fmla="*/ 655 h 656"/>
                    <a:gd name="T6" fmla="*/ 188 w 391"/>
                    <a:gd name="T7" fmla="*/ 655 h 656"/>
                    <a:gd name="T8" fmla="*/ 146 w 391"/>
                    <a:gd name="T9" fmla="*/ 642 h 656"/>
                    <a:gd name="T10" fmla="*/ 123 w 391"/>
                    <a:gd name="T11" fmla="*/ 639 h 656"/>
                    <a:gd name="T12" fmla="*/ 96 w 391"/>
                    <a:gd name="T13" fmla="*/ 542 h 656"/>
                    <a:gd name="T14" fmla="*/ 79 w 391"/>
                    <a:gd name="T15" fmla="*/ 433 h 656"/>
                    <a:gd name="T16" fmla="*/ 57 w 391"/>
                    <a:gd name="T17" fmla="*/ 311 h 656"/>
                    <a:gd name="T18" fmla="*/ 30 w 391"/>
                    <a:gd name="T19" fmla="*/ 176 h 656"/>
                    <a:gd name="T20" fmla="*/ 4 w 391"/>
                    <a:gd name="T21" fmla="*/ 119 h 656"/>
                    <a:gd name="T22" fmla="*/ 0 w 391"/>
                    <a:gd name="T23" fmla="*/ 86 h 656"/>
                    <a:gd name="T24" fmla="*/ 7 w 391"/>
                    <a:gd name="T25" fmla="*/ 73 h 656"/>
                    <a:gd name="T26" fmla="*/ 26 w 391"/>
                    <a:gd name="T27" fmla="*/ 57 h 656"/>
                    <a:gd name="T28" fmla="*/ 40 w 391"/>
                    <a:gd name="T29" fmla="*/ 47 h 656"/>
                    <a:gd name="T30" fmla="*/ 79 w 391"/>
                    <a:gd name="T31" fmla="*/ 36 h 656"/>
                    <a:gd name="T32" fmla="*/ 152 w 391"/>
                    <a:gd name="T33" fmla="*/ 36 h 656"/>
                    <a:gd name="T34" fmla="*/ 219 w 391"/>
                    <a:gd name="T35" fmla="*/ 24 h 656"/>
                    <a:gd name="T36" fmla="*/ 284 w 391"/>
                    <a:gd name="T37" fmla="*/ 10 h 656"/>
                    <a:gd name="T38" fmla="*/ 340 w 391"/>
                    <a:gd name="T39" fmla="*/ 0 h 656"/>
                    <a:gd name="T40" fmla="*/ 390 w 391"/>
                    <a:gd name="T41" fmla="*/ 159 h 656"/>
                    <a:gd name="T42" fmla="*/ 182 w 391"/>
                    <a:gd name="T43" fmla="*/ 156 h 656"/>
                    <a:gd name="T44" fmla="*/ 152 w 391"/>
                    <a:gd name="T45" fmla="*/ 150 h 656"/>
                    <a:gd name="T46" fmla="*/ 152 w 391"/>
                    <a:gd name="T47" fmla="*/ 169 h 656"/>
                    <a:gd name="T48" fmla="*/ 176 w 391"/>
                    <a:gd name="T49" fmla="*/ 285 h 656"/>
                    <a:gd name="T50" fmla="*/ 196 w 391"/>
                    <a:gd name="T51" fmla="*/ 357 h 656"/>
                    <a:gd name="T52" fmla="*/ 235 w 391"/>
                    <a:gd name="T53" fmla="*/ 424 h 656"/>
                    <a:gd name="T54" fmla="*/ 290 w 391"/>
                    <a:gd name="T55" fmla="*/ 510 h 656"/>
                    <a:gd name="T56" fmla="*/ 360 w 391"/>
                    <a:gd name="T57" fmla="*/ 633 h 65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w 391"/>
                    <a:gd name="T88" fmla="*/ 0 h 656"/>
                    <a:gd name="T89" fmla="*/ 391 w 391"/>
                    <a:gd name="T90" fmla="*/ 656 h 656"/>
                  </a:gdLst>
                  <a:ahLst/>
                  <a:cxnLst>
                    <a:cxn ang="T58">
                      <a:pos x="T0" y="T1"/>
                    </a:cxn>
                    <a:cxn ang="T59">
                      <a:pos x="T2" y="T3"/>
                    </a:cxn>
                    <a:cxn ang="T60">
                      <a:pos x="T4" y="T5"/>
                    </a:cxn>
                    <a:cxn ang="T61">
                      <a:pos x="T6" y="T7"/>
                    </a:cxn>
                    <a:cxn ang="T62">
                      <a:pos x="T8" y="T9"/>
                    </a:cxn>
                    <a:cxn ang="T63">
                      <a:pos x="T10" y="T11"/>
                    </a:cxn>
                    <a:cxn ang="T64">
                      <a:pos x="T12" y="T13"/>
                    </a:cxn>
                    <a:cxn ang="T65">
                      <a:pos x="T14" y="T15"/>
                    </a:cxn>
                    <a:cxn ang="T66">
                      <a:pos x="T16" y="T17"/>
                    </a:cxn>
                    <a:cxn ang="T67">
                      <a:pos x="T18" y="T19"/>
                    </a:cxn>
                    <a:cxn ang="T68">
                      <a:pos x="T20" y="T21"/>
                    </a:cxn>
                    <a:cxn ang="T69">
                      <a:pos x="T22" y="T23"/>
                    </a:cxn>
                    <a:cxn ang="T70">
                      <a:pos x="T24" y="T25"/>
                    </a:cxn>
                    <a:cxn ang="T71">
                      <a:pos x="T26" y="T27"/>
                    </a:cxn>
                    <a:cxn ang="T72">
                      <a:pos x="T28" y="T29"/>
                    </a:cxn>
                    <a:cxn ang="T73">
                      <a:pos x="T30" y="T31"/>
                    </a:cxn>
                    <a:cxn ang="T74">
                      <a:pos x="T32" y="T33"/>
                    </a:cxn>
                    <a:cxn ang="T75">
                      <a:pos x="T34" y="T35"/>
                    </a:cxn>
                    <a:cxn ang="T76">
                      <a:pos x="T36" y="T37"/>
                    </a:cxn>
                    <a:cxn ang="T77">
                      <a:pos x="T38" y="T39"/>
                    </a:cxn>
                    <a:cxn ang="T78">
                      <a:pos x="T40" y="T41"/>
                    </a:cxn>
                    <a:cxn ang="T79">
                      <a:pos x="T42" y="T43"/>
                    </a:cxn>
                    <a:cxn ang="T80">
                      <a:pos x="T44" y="T45"/>
                    </a:cxn>
                    <a:cxn ang="T81">
                      <a:pos x="T46" y="T47"/>
                    </a:cxn>
                    <a:cxn ang="T82">
                      <a:pos x="T48" y="T49"/>
                    </a:cxn>
                    <a:cxn ang="T83">
                      <a:pos x="T50" y="T51"/>
                    </a:cxn>
                    <a:cxn ang="T84">
                      <a:pos x="T52" y="T53"/>
                    </a:cxn>
                    <a:cxn ang="T85">
                      <a:pos x="T54" y="T55"/>
                    </a:cxn>
                    <a:cxn ang="T86">
                      <a:pos x="T56" y="T57"/>
                    </a:cxn>
                  </a:cxnLst>
                  <a:rect l="T87" t="T88" r="T89" b="T90"/>
                  <a:pathLst>
                    <a:path w="391" h="656">
                      <a:moveTo>
                        <a:pt x="360" y="633"/>
                      </a:moveTo>
                      <a:lnTo>
                        <a:pt x="314" y="647"/>
                      </a:lnTo>
                      <a:lnTo>
                        <a:pt x="252" y="655"/>
                      </a:lnTo>
                      <a:lnTo>
                        <a:pt x="188" y="655"/>
                      </a:lnTo>
                      <a:lnTo>
                        <a:pt x="146" y="642"/>
                      </a:lnTo>
                      <a:lnTo>
                        <a:pt x="123" y="639"/>
                      </a:lnTo>
                      <a:lnTo>
                        <a:pt x="96" y="542"/>
                      </a:lnTo>
                      <a:lnTo>
                        <a:pt x="79" y="433"/>
                      </a:lnTo>
                      <a:lnTo>
                        <a:pt x="57" y="311"/>
                      </a:lnTo>
                      <a:lnTo>
                        <a:pt x="30" y="176"/>
                      </a:lnTo>
                      <a:lnTo>
                        <a:pt x="4" y="119"/>
                      </a:lnTo>
                      <a:lnTo>
                        <a:pt x="0" y="86"/>
                      </a:lnTo>
                      <a:lnTo>
                        <a:pt x="7" y="73"/>
                      </a:lnTo>
                      <a:lnTo>
                        <a:pt x="26" y="57"/>
                      </a:lnTo>
                      <a:lnTo>
                        <a:pt x="40" y="47"/>
                      </a:lnTo>
                      <a:lnTo>
                        <a:pt x="79" y="36"/>
                      </a:lnTo>
                      <a:lnTo>
                        <a:pt x="152" y="36"/>
                      </a:lnTo>
                      <a:lnTo>
                        <a:pt x="219" y="24"/>
                      </a:lnTo>
                      <a:lnTo>
                        <a:pt x="284" y="10"/>
                      </a:lnTo>
                      <a:lnTo>
                        <a:pt x="340" y="0"/>
                      </a:lnTo>
                      <a:lnTo>
                        <a:pt x="390" y="159"/>
                      </a:lnTo>
                      <a:lnTo>
                        <a:pt x="182" y="156"/>
                      </a:lnTo>
                      <a:lnTo>
                        <a:pt x="152" y="150"/>
                      </a:lnTo>
                      <a:lnTo>
                        <a:pt x="152" y="169"/>
                      </a:lnTo>
                      <a:lnTo>
                        <a:pt x="176" y="285"/>
                      </a:lnTo>
                      <a:lnTo>
                        <a:pt x="196" y="357"/>
                      </a:lnTo>
                      <a:lnTo>
                        <a:pt x="235" y="424"/>
                      </a:lnTo>
                      <a:lnTo>
                        <a:pt x="290" y="510"/>
                      </a:lnTo>
                      <a:lnTo>
                        <a:pt x="360" y="633"/>
                      </a:lnTo>
                    </a:path>
                  </a:pathLst>
                </a:custGeom>
                <a:solidFill>
                  <a:srgbClr val="3F5F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26" name="Freeform 39"/>
                <p:cNvSpPr>
                  <a:spLocks/>
                </p:cNvSpPr>
                <p:nvPr/>
              </p:nvSpPr>
              <p:spPr bwMode="auto">
                <a:xfrm>
                  <a:off x="4398" y="3558"/>
                  <a:ext cx="464" cy="116"/>
                </a:xfrm>
                <a:custGeom>
                  <a:avLst/>
                  <a:gdLst>
                    <a:gd name="T0" fmla="*/ 211 w 464"/>
                    <a:gd name="T1" fmla="*/ 3 h 116"/>
                    <a:gd name="T2" fmla="*/ 136 w 464"/>
                    <a:gd name="T3" fmla="*/ 14 h 116"/>
                    <a:gd name="T4" fmla="*/ 77 w 464"/>
                    <a:gd name="T5" fmla="*/ 29 h 116"/>
                    <a:gd name="T6" fmla="*/ 46 w 464"/>
                    <a:gd name="T7" fmla="*/ 37 h 116"/>
                    <a:gd name="T8" fmla="*/ 20 w 464"/>
                    <a:gd name="T9" fmla="*/ 54 h 116"/>
                    <a:gd name="T10" fmla="*/ 8 w 464"/>
                    <a:gd name="T11" fmla="*/ 67 h 116"/>
                    <a:gd name="T12" fmla="*/ 0 w 464"/>
                    <a:gd name="T13" fmla="*/ 88 h 116"/>
                    <a:gd name="T14" fmla="*/ 2 w 464"/>
                    <a:gd name="T15" fmla="*/ 104 h 116"/>
                    <a:gd name="T16" fmla="*/ 10 w 464"/>
                    <a:gd name="T17" fmla="*/ 110 h 116"/>
                    <a:gd name="T18" fmla="*/ 26 w 464"/>
                    <a:gd name="T19" fmla="*/ 114 h 116"/>
                    <a:gd name="T20" fmla="*/ 78 w 464"/>
                    <a:gd name="T21" fmla="*/ 110 h 116"/>
                    <a:gd name="T22" fmla="*/ 160 w 464"/>
                    <a:gd name="T23" fmla="*/ 103 h 116"/>
                    <a:gd name="T24" fmla="*/ 249 w 464"/>
                    <a:gd name="T25" fmla="*/ 92 h 116"/>
                    <a:gd name="T26" fmla="*/ 303 w 464"/>
                    <a:gd name="T27" fmla="*/ 89 h 116"/>
                    <a:gd name="T28" fmla="*/ 309 w 464"/>
                    <a:gd name="T29" fmla="*/ 106 h 116"/>
                    <a:gd name="T30" fmla="*/ 367 w 464"/>
                    <a:gd name="T31" fmla="*/ 114 h 116"/>
                    <a:gd name="T32" fmla="*/ 422 w 464"/>
                    <a:gd name="T33" fmla="*/ 115 h 116"/>
                    <a:gd name="T34" fmla="*/ 455 w 464"/>
                    <a:gd name="T35" fmla="*/ 112 h 116"/>
                    <a:gd name="T36" fmla="*/ 463 w 464"/>
                    <a:gd name="T37" fmla="*/ 89 h 116"/>
                    <a:gd name="T38" fmla="*/ 457 w 464"/>
                    <a:gd name="T39" fmla="*/ 51 h 116"/>
                    <a:gd name="T40" fmla="*/ 441 w 464"/>
                    <a:gd name="T41" fmla="*/ 0 h 116"/>
                    <a:gd name="T42" fmla="*/ 231 w 464"/>
                    <a:gd name="T43" fmla="*/ 0 h 116"/>
                    <a:gd name="T44" fmla="*/ 211 w 464"/>
                    <a:gd name="T45" fmla="*/ 3 h 11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w 464"/>
                    <a:gd name="T70" fmla="*/ 0 h 116"/>
                    <a:gd name="T71" fmla="*/ 464 w 464"/>
                    <a:gd name="T72" fmla="*/ 116 h 116"/>
                  </a:gdLst>
                  <a:ahLst/>
                  <a:cxnLst>
                    <a:cxn ang="T46">
                      <a:pos x="T0" y="T1"/>
                    </a:cxn>
                    <a:cxn ang="T47">
                      <a:pos x="T2" y="T3"/>
                    </a:cxn>
                    <a:cxn ang="T48">
                      <a:pos x="T4" y="T5"/>
                    </a:cxn>
                    <a:cxn ang="T49">
                      <a:pos x="T6" y="T7"/>
                    </a:cxn>
                    <a:cxn ang="T50">
                      <a:pos x="T8" y="T9"/>
                    </a:cxn>
                    <a:cxn ang="T51">
                      <a:pos x="T10" y="T11"/>
                    </a:cxn>
                    <a:cxn ang="T52">
                      <a:pos x="T12" y="T13"/>
                    </a:cxn>
                    <a:cxn ang="T53">
                      <a:pos x="T14" y="T15"/>
                    </a:cxn>
                    <a:cxn ang="T54">
                      <a:pos x="T16" y="T17"/>
                    </a:cxn>
                    <a:cxn ang="T55">
                      <a:pos x="T18" y="T19"/>
                    </a:cxn>
                    <a:cxn ang="T56">
                      <a:pos x="T20" y="T21"/>
                    </a:cxn>
                    <a:cxn ang="T57">
                      <a:pos x="T22" y="T23"/>
                    </a:cxn>
                    <a:cxn ang="T58">
                      <a:pos x="T24" y="T25"/>
                    </a:cxn>
                    <a:cxn ang="T59">
                      <a:pos x="T26" y="T27"/>
                    </a:cxn>
                    <a:cxn ang="T60">
                      <a:pos x="T28" y="T29"/>
                    </a:cxn>
                    <a:cxn ang="T61">
                      <a:pos x="T30" y="T31"/>
                    </a:cxn>
                    <a:cxn ang="T62">
                      <a:pos x="T32" y="T33"/>
                    </a:cxn>
                    <a:cxn ang="T63">
                      <a:pos x="T34" y="T35"/>
                    </a:cxn>
                    <a:cxn ang="T64">
                      <a:pos x="T36" y="T37"/>
                    </a:cxn>
                    <a:cxn ang="T65">
                      <a:pos x="T38" y="T39"/>
                    </a:cxn>
                    <a:cxn ang="T66">
                      <a:pos x="T40" y="T41"/>
                    </a:cxn>
                    <a:cxn ang="T67">
                      <a:pos x="T42" y="T43"/>
                    </a:cxn>
                    <a:cxn ang="T68">
                      <a:pos x="T44" y="T45"/>
                    </a:cxn>
                  </a:cxnLst>
                  <a:rect l="T69" t="T70" r="T71" b="T72"/>
                  <a:pathLst>
                    <a:path w="464" h="116">
                      <a:moveTo>
                        <a:pt x="211" y="3"/>
                      </a:moveTo>
                      <a:lnTo>
                        <a:pt x="136" y="14"/>
                      </a:lnTo>
                      <a:lnTo>
                        <a:pt x="77" y="29"/>
                      </a:lnTo>
                      <a:lnTo>
                        <a:pt x="46" y="37"/>
                      </a:lnTo>
                      <a:lnTo>
                        <a:pt x="20" y="54"/>
                      </a:lnTo>
                      <a:lnTo>
                        <a:pt x="8" y="67"/>
                      </a:lnTo>
                      <a:lnTo>
                        <a:pt x="0" y="88"/>
                      </a:lnTo>
                      <a:lnTo>
                        <a:pt x="2" y="104"/>
                      </a:lnTo>
                      <a:lnTo>
                        <a:pt x="10" y="110"/>
                      </a:lnTo>
                      <a:lnTo>
                        <a:pt x="26" y="114"/>
                      </a:lnTo>
                      <a:lnTo>
                        <a:pt x="78" y="110"/>
                      </a:lnTo>
                      <a:lnTo>
                        <a:pt x="160" y="103"/>
                      </a:lnTo>
                      <a:lnTo>
                        <a:pt x="249" y="92"/>
                      </a:lnTo>
                      <a:lnTo>
                        <a:pt x="303" y="89"/>
                      </a:lnTo>
                      <a:lnTo>
                        <a:pt x="309" y="106"/>
                      </a:lnTo>
                      <a:lnTo>
                        <a:pt x="367" y="114"/>
                      </a:lnTo>
                      <a:lnTo>
                        <a:pt x="422" y="115"/>
                      </a:lnTo>
                      <a:lnTo>
                        <a:pt x="455" y="112"/>
                      </a:lnTo>
                      <a:lnTo>
                        <a:pt x="463" y="89"/>
                      </a:lnTo>
                      <a:lnTo>
                        <a:pt x="457" y="51"/>
                      </a:lnTo>
                      <a:lnTo>
                        <a:pt x="441" y="0"/>
                      </a:lnTo>
                      <a:lnTo>
                        <a:pt x="231" y="0"/>
                      </a:lnTo>
                      <a:lnTo>
                        <a:pt x="211" y="3"/>
                      </a:lnTo>
                    </a:path>
                  </a:pathLst>
                </a:custGeom>
                <a:solidFill>
                  <a:srgbClr val="7F5F3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6164" name="Group 40"/>
              <p:cNvGrpSpPr>
                <a:grpSpLocks/>
              </p:cNvGrpSpPr>
              <p:nvPr/>
            </p:nvGrpSpPr>
            <p:grpSpPr bwMode="auto">
              <a:xfrm>
                <a:off x="4316" y="2898"/>
                <a:ext cx="761" cy="760"/>
                <a:chOff x="4309" y="2919"/>
                <a:chExt cx="807" cy="812"/>
              </a:xfrm>
            </p:grpSpPr>
            <p:sp>
              <p:nvSpPr>
                <p:cNvPr id="6223" name="Freeform 41"/>
                <p:cNvSpPr>
                  <a:spLocks/>
                </p:cNvSpPr>
                <p:nvPr/>
              </p:nvSpPr>
              <p:spPr bwMode="auto">
                <a:xfrm>
                  <a:off x="4309" y="3596"/>
                  <a:ext cx="512" cy="135"/>
                </a:xfrm>
                <a:custGeom>
                  <a:avLst/>
                  <a:gdLst>
                    <a:gd name="T0" fmla="*/ 233 w 512"/>
                    <a:gd name="T1" fmla="*/ 6 h 135"/>
                    <a:gd name="T2" fmla="*/ 149 w 512"/>
                    <a:gd name="T3" fmla="*/ 19 h 135"/>
                    <a:gd name="T4" fmla="*/ 83 w 512"/>
                    <a:gd name="T5" fmla="*/ 36 h 135"/>
                    <a:gd name="T6" fmla="*/ 49 w 512"/>
                    <a:gd name="T7" fmla="*/ 45 h 135"/>
                    <a:gd name="T8" fmla="*/ 21 w 512"/>
                    <a:gd name="T9" fmla="*/ 64 h 135"/>
                    <a:gd name="T10" fmla="*/ 8 w 512"/>
                    <a:gd name="T11" fmla="*/ 78 h 135"/>
                    <a:gd name="T12" fmla="*/ 0 w 512"/>
                    <a:gd name="T13" fmla="*/ 101 h 135"/>
                    <a:gd name="T14" fmla="*/ 1 w 512"/>
                    <a:gd name="T15" fmla="*/ 120 h 135"/>
                    <a:gd name="T16" fmla="*/ 9 w 512"/>
                    <a:gd name="T17" fmla="*/ 126 h 135"/>
                    <a:gd name="T18" fmla="*/ 25 w 512"/>
                    <a:gd name="T19" fmla="*/ 131 h 135"/>
                    <a:gd name="T20" fmla="*/ 78 w 512"/>
                    <a:gd name="T21" fmla="*/ 134 h 135"/>
                    <a:gd name="T22" fmla="*/ 180 w 512"/>
                    <a:gd name="T23" fmla="*/ 128 h 135"/>
                    <a:gd name="T24" fmla="*/ 275 w 512"/>
                    <a:gd name="T25" fmla="*/ 117 h 135"/>
                    <a:gd name="T26" fmla="*/ 333 w 512"/>
                    <a:gd name="T27" fmla="*/ 103 h 135"/>
                    <a:gd name="T28" fmla="*/ 340 w 512"/>
                    <a:gd name="T29" fmla="*/ 121 h 135"/>
                    <a:gd name="T30" fmla="*/ 373 w 512"/>
                    <a:gd name="T31" fmla="*/ 126 h 135"/>
                    <a:gd name="T32" fmla="*/ 404 w 512"/>
                    <a:gd name="T33" fmla="*/ 129 h 135"/>
                    <a:gd name="T34" fmla="*/ 466 w 512"/>
                    <a:gd name="T35" fmla="*/ 131 h 135"/>
                    <a:gd name="T36" fmla="*/ 503 w 512"/>
                    <a:gd name="T37" fmla="*/ 128 h 135"/>
                    <a:gd name="T38" fmla="*/ 511 w 512"/>
                    <a:gd name="T39" fmla="*/ 103 h 135"/>
                    <a:gd name="T40" fmla="*/ 504 w 512"/>
                    <a:gd name="T41" fmla="*/ 60 h 135"/>
                    <a:gd name="T42" fmla="*/ 486 w 512"/>
                    <a:gd name="T43" fmla="*/ 0 h 135"/>
                    <a:gd name="T44" fmla="*/ 253 w 512"/>
                    <a:gd name="T45" fmla="*/ 0 h 135"/>
                    <a:gd name="T46" fmla="*/ 233 w 512"/>
                    <a:gd name="T47" fmla="*/ 6 h 135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w 512"/>
                    <a:gd name="T73" fmla="*/ 0 h 135"/>
                    <a:gd name="T74" fmla="*/ 512 w 512"/>
                    <a:gd name="T75" fmla="*/ 135 h 135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T72" t="T73" r="T74" b="T75"/>
                  <a:pathLst>
                    <a:path w="512" h="135">
                      <a:moveTo>
                        <a:pt x="233" y="6"/>
                      </a:moveTo>
                      <a:lnTo>
                        <a:pt x="149" y="19"/>
                      </a:lnTo>
                      <a:lnTo>
                        <a:pt x="83" y="36"/>
                      </a:lnTo>
                      <a:lnTo>
                        <a:pt x="49" y="45"/>
                      </a:lnTo>
                      <a:lnTo>
                        <a:pt x="21" y="64"/>
                      </a:lnTo>
                      <a:lnTo>
                        <a:pt x="8" y="78"/>
                      </a:lnTo>
                      <a:lnTo>
                        <a:pt x="0" y="101"/>
                      </a:lnTo>
                      <a:lnTo>
                        <a:pt x="1" y="120"/>
                      </a:lnTo>
                      <a:lnTo>
                        <a:pt x="9" y="126"/>
                      </a:lnTo>
                      <a:lnTo>
                        <a:pt x="25" y="131"/>
                      </a:lnTo>
                      <a:lnTo>
                        <a:pt x="78" y="134"/>
                      </a:lnTo>
                      <a:lnTo>
                        <a:pt x="180" y="128"/>
                      </a:lnTo>
                      <a:lnTo>
                        <a:pt x="275" y="117"/>
                      </a:lnTo>
                      <a:lnTo>
                        <a:pt x="333" y="103"/>
                      </a:lnTo>
                      <a:lnTo>
                        <a:pt x="340" y="121"/>
                      </a:lnTo>
                      <a:lnTo>
                        <a:pt x="373" y="126"/>
                      </a:lnTo>
                      <a:lnTo>
                        <a:pt x="404" y="129"/>
                      </a:lnTo>
                      <a:lnTo>
                        <a:pt x="466" y="131"/>
                      </a:lnTo>
                      <a:lnTo>
                        <a:pt x="503" y="128"/>
                      </a:lnTo>
                      <a:lnTo>
                        <a:pt x="511" y="103"/>
                      </a:lnTo>
                      <a:lnTo>
                        <a:pt x="504" y="60"/>
                      </a:lnTo>
                      <a:lnTo>
                        <a:pt x="486" y="0"/>
                      </a:lnTo>
                      <a:lnTo>
                        <a:pt x="253" y="0"/>
                      </a:lnTo>
                      <a:lnTo>
                        <a:pt x="233" y="6"/>
                      </a:lnTo>
                    </a:path>
                  </a:pathLst>
                </a:custGeom>
                <a:solidFill>
                  <a:srgbClr val="7F5F3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24" name="Freeform 42"/>
                <p:cNvSpPr>
                  <a:spLocks/>
                </p:cNvSpPr>
                <p:nvPr/>
              </p:nvSpPr>
              <p:spPr bwMode="auto">
                <a:xfrm>
                  <a:off x="4460" y="2919"/>
                  <a:ext cx="656" cy="718"/>
                </a:xfrm>
                <a:custGeom>
                  <a:avLst/>
                  <a:gdLst>
                    <a:gd name="T0" fmla="*/ 622 w 656"/>
                    <a:gd name="T1" fmla="*/ 43 h 718"/>
                    <a:gd name="T2" fmla="*/ 648 w 656"/>
                    <a:gd name="T3" fmla="*/ 100 h 718"/>
                    <a:gd name="T4" fmla="*/ 651 w 656"/>
                    <a:gd name="T5" fmla="*/ 119 h 718"/>
                    <a:gd name="T6" fmla="*/ 655 w 656"/>
                    <a:gd name="T7" fmla="*/ 149 h 718"/>
                    <a:gd name="T8" fmla="*/ 648 w 656"/>
                    <a:gd name="T9" fmla="*/ 186 h 718"/>
                    <a:gd name="T10" fmla="*/ 628 w 656"/>
                    <a:gd name="T11" fmla="*/ 206 h 718"/>
                    <a:gd name="T12" fmla="*/ 608 w 656"/>
                    <a:gd name="T13" fmla="*/ 219 h 718"/>
                    <a:gd name="T14" fmla="*/ 578 w 656"/>
                    <a:gd name="T15" fmla="*/ 221 h 718"/>
                    <a:gd name="T16" fmla="*/ 519 w 656"/>
                    <a:gd name="T17" fmla="*/ 221 h 718"/>
                    <a:gd name="T18" fmla="*/ 459 w 656"/>
                    <a:gd name="T19" fmla="*/ 224 h 718"/>
                    <a:gd name="T20" fmla="*/ 403 w 656"/>
                    <a:gd name="T21" fmla="*/ 215 h 718"/>
                    <a:gd name="T22" fmla="*/ 369 w 656"/>
                    <a:gd name="T23" fmla="*/ 209 h 718"/>
                    <a:gd name="T24" fmla="*/ 304 w 656"/>
                    <a:gd name="T25" fmla="*/ 195 h 718"/>
                    <a:gd name="T26" fmla="*/ 255 w 656"/>
                    <a:gd name="T27" fmla="*/ 179 h 718"/>
                    <a:gd name="T28" fmla="*/ 205 w 656"/>
                    <a:gd name="T29" fmla="*/ 162 h 718"/>
                    <a:gd name="T30" fmla="*/ 159 w 656"/>
                    <a:gd name="T31" fmla="*/ 136 h 718"/>
                    <a:gd name="T32" fmla="*/ 172 w 656"/>
                    <a:gd name="T33" fmla="*/ 172 h 718"/>
                    <a:gd name="T34" fmla="*/ 192 w 656"/>
                    <a:gd name="T35" fmla="*/ 224 h 718"/>
                    <a:gd name="T36" fmla="*/ 199 w 656"/>
                    <a:gd name="T37" fmla="*/ 297 h 718"/>
                    <a:gd name="T38" fmla="*/ 205 w 656"/>
                    <a:gd name="T39" fmla="*/ 353 h 718"/>
                    <a:gd name="T40" fmla="*/ 228 w 656"/>
                    <a:gd name="T41" fmla="*/ 430 h 718"/>
                    <a:gd name="T42" fmla="*/ 261 w 656"/>
                    <a:gd name="T43" fmla="*/ 526 h 718"/>
                    <a:gd name="T44" fmla="*/ 291 w 656"/>
                    <a:gd name="T45" fmla="*/ 603 h 718"/>
                    <a:gd name="T46" fmla="*/ 330 w 656"/>
                    <a:gd name="T47" fmla="*/ 680 h 718"/>
                    <a:gd name="T48" fmla="*/ 291 w 656"/>
                    <a:gd name="T49" fmla="*/ 711 h 718"/>
                    <a:gd name="T50" fmla="*/ 196 w 656"/>
                    <a:gd name="T51" fmla="*/ 717 h 718"/>
                    <a:gd name="T52" fmla="*/ 126 w 656"/>
                    <a:gd name="T53" fmla="*/ 711 h 718"/>
                    <a:gd name="T54" fmla="*/ 93 w 656"/>
                    <a:gd name="T55" fmla="*/ 700 h 718"/>
                    <a:gd name="T56" fmla="*/ 76 w 656"/>
                    <a:gd name="T57" fmla="*/ 691 h 718"/>
                    <a:gd name="T58" fmla="*/ 86 w 656"/>
                    <a:gd name="T59" fmla="*/ 615 h 718"/>
                    <a:gd name="T60" fmla="*/ 80 w 656"/>
                    <a:gd name="T61" fmla="*/ 513 h 718"/>
                    <a:gd name="T62" fmla="*/ 69 w 656"/>
                    <a:gd name="T63" fmla="*/ 367 h 718"/>
                    <a:gd name="T64" fmla="*/ 63 w 656"/>
                    <a:gd name="T65" fmla="*/ 274 h 718"/>
                    <a:gd name="T66" fmla="*/ 49 w 656"/>
                    <a:gd name="T67" fmla="*/ 209 h 718"/>
                    <a:gd name="T68" fmla="*/ 43 w 656"/>
                    <a:gd name="T69" fmla="*/ 195 h 718"/>
                    <a:gd name="T70" fmla="*/ 16 w 656"/>
                    <a:gd name="T71" fmla="*/ 179 h 718"/>
                    <a:gd name="T72" fmla="*/ 4 w 656"/>
                    <a:gd name="T73" fmla="*/ 145 h 718"/>
                    <a:gd name="T74" fmla="*/ 0 w 656"/>
                    <a:gd name="T75" fmla="*/ 100 h 718"/>
                    <a:gd name="T76" fmla="*/ 4 w 656"/>
                    <a:gd name="T77" fmla="*/ 63 h 718"/>
                    <a:gd name="T78" fmla="*/ 16 w 656"/>
                    <a:gd name="T79" fmla="*/ 39 h 718"/>
                    <a:gd name="T80" fmla="*/ 93 w 656"/>
                    <a:gd name="T81" fmla="*/ 30 h 718"/>
                    <a:gd name="T82" fmla="*/ 255 w 656"/>
                    <a:gd name="T83" fmla="*/ 16 h 718"/>
                    <a:gd name="T84" fmla="*/ 324 w 656"/>
                    <a:gd name="T85" fmla="*/ 0 h 718"/>
                    <a:gd name="T86" fmla="*/ 436 w 656"/>
                    <a:gd name="T87" fmla="*/ 10 h 718"/>
                    <a:gd name="T88" fmla="*/ 528 w 656"/>
                    <a:gd name="T89" fmla="*/ 16 h 718"/>
                    <a:gd name="T90" fmla="*/ 622 w 656"/>
                    <a:gd name="T91" fmla="*/ 43 h 718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w 656"/>
                    <a:gd name="T139" fmla="*/ 0 h 718"/>
                    <a:gd name="T140" fmla="*/ 656 w 656"/>
                    <a:gd name="T141" fmla="*/ 718 h 718"/>
                  </a:gdLst>
                  <a:ahLst/>
                  <a:cxnLst>
                    <a:cxn ang="T92">
                      <a:pos x="T0" y="T1"/>
                    </a:cxn>
                    <a:cxn ang="T93">
                      <a:pos x="T2" y="T3"/>
                    </a:cxn>
                    <a:cxn ang="T94">
                      <a:pos x="T4" y="T5"/>
                    </a:cxn>
                    <a:cxn ang="T95">
                      <a:pos x="T6" y="T7"/>
                    </a:cxn>
                    <a:cxn ang="T96">
                      <a:pos x="T8" y="T9"/>
                    </a:cxn>
                    <a:cxn ang="T97">
                      <a:pos x="T10" y="T11"/>
                    </a:cxn>
                    <a:cxn ang="T98">
                      <a:pos x="T12" y="T13"/>
                    </a:cxn>
                    <a:cxn ang="T99">
                      <a:pos x="T14" y="T15"/>
                    </a:cxn>
                    <a:cxn ang="T100">
                      <a:pos x="T16" y="T17"/>
                    </a:cxn>
                    <a:cxn ang="T101">
                      <a:pos x="T18" y="T19"/>
                    </a:cxn>
                    <a:cxn ang="T102">
                      <a:pos x="T20" y="T21"/>
                    </a:cxn>
                    <a:cxn ang="T103">
                      <a:pos x="T22" y="T23"/>
                    </a:cxn>
                    <a:cxn ang="T104">
                      <a:pos x="T24" y="T25"/>
                    </a:cxn>
                    <a:cxn ang="T105">
                      <a:pos x="T26" y="T27"/>
                    </a:cxn>
                    <a:cxn ang="T106">
                      <a:pos x="T28" y="T29"/>
                    </a:cxn>
                    <a:cxn ang="T107">
                      <a:pos x="T30" y="T31"/>
                    </a:cxn>
                    <a:cxn ang="T108">
                      <a:pos x="T32" y="T33"/>
                    </a:cxn>
                    <a:cxn ang="T109">
                      <a:pos x="T34" y="T35"/>
                    </a:cxn>
                    <a:cxn ang="T110">
                      <a:pos x="T36" y="T37"/>
                    </a:cxn>
                    <a:cxn ang="T111">
                      <a:pos x="T38" y="T39"/>
                    </a:cxn>
                    <a:cxn ang="T112">
                      <a:pos x="T40" y="T41"/>
                    </a:cxn>
                    <a:cxn ang="T113">
                      <a:pos x="T42" y="T43"/>
                    </a:cxn>
                    <a:cxn ang="T114">
                      <a:pos x="T44" y="T45"/>
                    </a:cxn>
                    <a:cxn ang="T115">
                      <a:pos x="T46" y="T47"/>
                    </a:cxn>
                    <a:cxn ang="T116">
                      <a:pos x="T48" y="T49"/>
                    </a:cxn>
                    <a:cxn ang="T117">
                      <a:pos x="T50" y="T51"/>
                    </a:cxn>
                    <a:cxn ang="T118">
                      <a:pos x="T52" y="T53"/>
                    </a:cxn>
                    <a:cxn ang="T119">
                      <a:pos x="T54" y="T55"/>
                    </a:cxn>
                    <a:cxn ang="T120">
                      <a:pos x="T56" y="T57"/>
                    </a:cxn>
                    <a:cxn ang="T121">
                      <a:pos x="T58" y="T59"/>
                    </a:cxn>
                    <a:cxn ang="T122">
                      <a:pos x="T60" y="T61"/>
                    </a:cxn>
                    <a:cxn ang="T123">
                      <a:pos x="T62" y="T63"/>
                    </a:cxn>
                    <a:cxn ang="T124">
                      <a:pos x="T64" y="T65"/>
                    </a:cxn>
                    <a:cxn ang="T125">
                      <a:pos x="T66" y="T67"/>
                    </a:cxn>
                    <a:cxn ang="T126">
                      <a:pos x="T68" y="T69"/>
                    </a:cxn>
                    <a:cxn ang="T127">
                      <a:pos x="T70" y="T71"/>
                    </a:cxn>
                    <a:cxn ang="T128">
                      <a:pos x="T72" y="T73"/>
                    </a:cxn>
                    <a:cxn ang="T129">
                      <a:pos x="T74" y="T75"/>
                    </a:cxn>
                    <a:cxn ang="T130">
                      <a:pos x="T76" y="T77"/>
                    </a:cxn>
                    <a:cxn ang="T131">
                      <a:pos x="T78" y="T79"/>
                    </a:cxn>
                    <a:cxn ang="T132">
                      <a:pos x="T80" y="T81"/>
                    </a:cxn>
                    <a:cxn ang="T133">
                      <a:pos x="T82" y="T83"/>
                    </a:cxn>
                    <a:cxn ang="T134">
                      <a:pos x="T84" y="T85"/>
                    </a:cxn>
                    <a:cxn ang="T135">
                      <a:pos x="T86" y="T87"/>
                    </a:cxn>
                    <a:cxn ang="T136">
                      <a:pos x="T88" y="T89"/>
                    </a:cxn>
                    <a:cxn ang="T137">
                      <a:pos x="T90" y="T91"/>
                    </a:cxn>
                  </a:cxnLst>
                  <a:rect l="T138" t="T139" r="T140" b="T141"/>
                  <a:pathLst>
                    <a:path w="656" h="718">
                      <a:moveTo>
                        <a:pt x="622" y="43"/>
                      </a:moveTo>
                      <a:lnTo>
                        <a:pt x="648" y="100"/>
                      </a:lnTo>
                      <a:lnTo>
                        <a:pt x="651" y="119"/>
                      </a:lnTo>
                      <a:lnTo>
                        <a:pt x="655" y="149"/>
                      </a:lnTo>
                      <a:lnTo>
                        <a:pt x="648" y="186"/>
                      </a:lnTo>
                      <a:lnTo>
                        <a:pt x="628" y="206"/>
                      </a:lnTo>
                      <a:lnTo>
                        <a:pt x="608" y="219"/>
                      </a:lnTo>
                      <a:lnTo>
                        <a:pt x="578" y="221"/>
                      </a:lnTo>
                      <a:lnTo>
                        <a:pt x="519" y="221"/>
                      </a:lnTo>
                      <a:lnTo>
                        <a:pt x="459" y="224"/>
                      </a:lnTo>
                      <a:lnTo>
                        <a:pt x="403" y="215"/>
                      </a:lnTo>
                      <a:lnTo>
                        <a:pt x="369" y="209"/>
                      </a:lnTo>
                      <a:lnTo>
                        <a:pt x="304" y="195"/>
                      </a:lnTo>
                      <a:lnTo>
                        <a:pt x="255" y="179"/>
                      </a:lnTo>
                      <a:lnTo>
                        <a:pt x="205" y="162"/>
                      </a:lnTo>
                      <a:lnTo>
                        <a:pt x="159" y="136"/>
                      </a:lnTo>
                      <a:lnTo>
                        <a:pt x="172" y="172"/>
                      </a:lnTo>
                      <a:lnTo>
                        <a:pt x="192" y="224"/>
                      </a:lnTo>
                      <a:lnTo>
                        <a:pt x="199" y="297"/>
                      </a:lnTo>
                      <a:lnTo>
                        <a:pt x="205" y="353"/>
                      </a:lnTo>
                      <a:lnTo>
                        <a:pt x="228" y="430"/>
                      </a:lnTo>
                      <a:lnTo>
                        <a:pt x="261" y="526"/>
                      </a:lnTo>
                      <a:lnTo>
                        <a:pt x="291" y="603"/>
                      </a:lnTo>
                      <a:lnTo>
                        <a:pt x="330" y="680"/>
                      </a:lnTo>
                      <a:lnTo>
                        <a:pt x="291" y="711"/>
                      </a:lnTo>
                      <a:lnTo>
                        <a:pt x="196" y="717"/>
                      </a:lnTo>
                      <a:lnTo>
                        <a:pt x="126" y="711"/>
                      </a:lnTo>
                      <a:lnTo>
                        <a:pt x="93" y="700"/>
                      </a:lnTo>
                      <a:lnTo>
                        <a:pt x="76" y="691"/>
                      </a:lnTo>
                      <a:lnTo>
                        <a:pt x="86" y="615"/>
                      </a:lnTo>
                      <a:lnTo>
                        <a:pt x="80" y="513"/>
                      </a:lnTo>
                      <a:lnTo>
                        <a:pt x="69" y="367"/>
                      </a:lnTo>
                      <a:lnTo>
                        <a:pt x="63" y="274"/>
                      </a:lnTo>
                      <a:lnTo>
                        <a:pt x="49" y="209"/>
                      </a:lnTo>
                      <a:lnTo>
                        <a:pt x="43" y="195"/>
                      </a:lnTo>
                      <a:lnTo>
                        <a:pt x="16" y="179"/>
                      </a:lnTo>
                      <a:lnTo>
                        <a:pt x="4" y="145"/>
                      </a:lnTo>
                      <a:lnTo>
                        <a:pt x="0" y="100"/>
                      </a:lnTo>
                      <a:lnTo>
                        <a:pt x="4" y="63"/>
                      </a:lnTo>
                      <a:lnTo>
                        <a:pt x="16" y="39"/>
                      </a:lnTo>
                      <a:lnTo>
                        <a:pt x="93" y="30"/>
                      </a:lnTo>
                      <a:lnTo>
                        <a:pt x="255" y="16"/>
                      </a:lnTo>
                      <a:lnTo>
                        <a:pt x="324" y="0"/>
                      </a:lnTo>
                      <a:lnTo>
                        <a:pt x="436" y="10"/>
                      </a:lnTo>
                      <a:lnTo>
                        <a:pt x="528" y="16"/>
                      </a:lnTo>
                      <a:lnTo>
                        <a:pt x="622" y="43"/>
                      </a:lnTo>
                    </a:path>
                  </a:pathLst>
                </a:custGeom>
                <a:solidFill>
                  <a:srgbClr val="3F5F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6165" name="Freeform 43"/>
              <p:cNvSpPr>
                <a:spLocks/>
              </p:cNvSpPr>
              <p:nvPr/>
            </p:nvSpPr>
            <p:spPr bwMode="auto">
              <a:xfrm>
                <a:off x="4689" y="3183"/>
                <a:ext cx="644" cy="496"/>
              </a:xfrm>
              <a:custGeom>
                <a:avLst/>
                <a:gdLst>
                  <a:gd name="T0" fmla="*/ 453 w 682"/>
                  <a:gd name="T1" fmla="*/ 9 h 530"/>
                  <a:gd name="T2" fmla="*/ 643 w 682"/>
                  <a:gd name="T3" fmla="*/ 448 h 530"/>
                  <a:gd name="T4" fmla="*/ 636 w 682"/>
                  <a:gd name="T5" fmla="*/ 459 h 530"/>
                  <a:gd name="T6" fmla="*/ 621 w 682"/>
                  <a:gd name="T7" fmla="*/ 450 h 530"/>
                  <a:gd name="T8" fmla="*/ 440 w 682"/>
                  <a:gd name="T9" fmla="*/ 26 h 530"/>
                  <a:gd name="T10" fmla="*/ 430 w 682"/>
                  <a:gd name="T11" fmla="*/ 22 h 530"/>
                  <a:gd name="T12" fmla="*/ 360 w 682"/>
                  <a:gd name="T13" fmla="*/ 20 h 530"/>
                  <a:gd name="T14" fmla="*/ 269 w 682"/>
                  <a:gd name="T15" fmla="*/ 22 h 530"/>
                  <a:gd name="T16" fmla="*/ 190 w 682"/>
                  <a:gd name="T17" fmla="*/ 27 h 530"/>
                  <a:gd name="T18" fmla="*/ 166 w 682"/>
                  <a:gd name="T19" fmla="*/ 35 h 530"/>
                  <a:gd name="T20" fmla="*/ 152 w 682"/>
                  <a:gd name="T21" fmla="*/ 45 h 530"/>
                  <a:gd name="T22" fmla="*/ 143 w 682"/>
                  <a:gd name="T23" fmla="*/ 59 h 530"/>
                  <a:gd name="T24" fmla="*/ 17 w 682"/>
                  <a:gd name="T25" fmla="*/ 490 h 530"/>
                  <a:gd name="T26" fmla="*/ 8 w 682"/>
                  <a:gd name="T27" fmla="*/ 495 h 530"/>
                  <a:gd name="T28" fmla="*/ 0 w 682"/>
                  <a:gd name="T29" fmla="*/ 486 h 530"/>
                  <a:gd name="T30" fmla="*/ 125 w 682"/>
                  <a:gd name="T31" fmla="*/ 56 h 530"/>
                  <a:gd name="T32" fmla="*/ 137 w 682"/>
                  <a:gd name="T33" fmla="*/ 33 h 530"/>
                  <a:gd name="T34" fmla="*/ 148 w 682"/>
                  <a:gd name="T35" fmla="*/ 22 h 530"/>
                  <a:gd name="T36" fmla="*/ 159 w 682"/>
                  <a:gd name="T37" fmla="*/ 17 h 530"/>
                  <a:gd name="T38" fmla="*/ 173 w 682"/>
                  <a:gd name="T39" fmla="*/ 11 h 530"/>
                  <a:gd name="T40" fmla="*/ 199 w 682"/>
                  <a:gd name="T41" fmla="*/ 9 h 530"/>
                  <a:gd name="T42" fmla="*/ 283 w 682"/>
                  <a:gd name="T43" fmla="*/ 3 h 530"/>
                  <a:gd name="T44" fmla="*/ 376 w 682"/>
                  <a:gd name="T45" fmla="*/ 0 h 530"/>
                  <a:gd name="T46" fmla="*/ 419 w 682"/>
                  <a:gd name="T47" fmla="*/ 1 h 530"/>
                  <a:gd name="T48" fmla="*/ 441 w 682"/>
                  <a:gd name="T49" fmla="*/ 3 h 530"/>
                  <a:gd name="T50" fmla="*/ 453 w 682"/>
                  <a:gd name="T51" fmla="*/ 9 h 53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682"/>
                  <a:gd name="T79" fmla="*/ 0 h 530"/>
                  <a:gd name="T80" fmla="*/ 682 w 682"/>
                  <a:gd name="T81" fmla="*/ 530 h 530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682" h="530">
                    <a:moveTo>
                      <a:pt x="480" y="10"/>
                    </a:moveTo>
                    <a:lnTo>
                      <a:pt x="681" y="479"/>
                    </a:lnTo>
                    <a:lnTo>
                      <a:pt x="674" y="490"/>
                    </a:lnTo>
                    <a:lnTo>
                      <a:pt x="658" y="481"/>
                    </a:lnTo>
                    <a:lnTo>
                      <a:pt x="466" y="28"/>
                    </a:lnTo>
                    <a:lnTo>
                      <a:pt x="455" y="23"/>
                    </a:lnTo>
                    <a:lnTo>
                      <a:pt x="381" y="21"/>
                    </a:lnTo>
                    <a:lnTo>
                      <a:pt x="285" y="24"/>
                    </a:lnTo>
                    <a:lnTo>
                      <a:pt x="201" y="29"/>
                    </a:lnTo>
                    <a:lnTo>
                      <a:pt x="176" y="37"/>
                    </a:lnTo>
                    <a:lnTo>
                      <a:pt x="161" y="48"/>
                    </a:lnTo>
                    <a:lnTo>
                      <a:pt x="151" y="63"/>
                    </a:lnTo>
                    <a:lnTo>
                      <a:pt x="18" y="524"/>
                    </a:lnTo>
                    <a:lnTo>
                      <a:pt x="8" y="529"/>
                    </a:lnTo>
                    <a:lnTo>
                      <a:pt x="0" y="519"/>
                    </a:lnTo>
                    <a:lnTo>
                      <a:pt x="132" y="60"/>
                    </a:lnTo>
                    <a:lnTo>
                      <a:pt x="145" y="35"/>
                    </a:lnTo>
                    <a:lnTo>
                      <a:pt x="157" y="24"/>
                    </a:lnTo>
                    <a:lnTo>
                      <a:pt x="168" y="18"/>
                    </a:lnTo>
                    <a:lnTo>
                      <a:pt x="183" y="12"/>
                    </a:lnTo>
                    <a:lnTo>
                      <a:pt x="211" y="10"/>
                    </a:lnTo>
                    <a:lnTo>
                      <a:pt x="300" y="3"/>
                    </a:lnTo>
                    <a:lnTo>
                      <a:pt x="398" y="0"/>
                    </a:lnTo>
                    <a:lnTo>
                      <a:pt x="444" y="1"/>
                    </a:lnTo>
                    <a:lnTo>
                      <a:pt x="467" y="3"/>
                    </a:lnTo>
                    <a:lnTo>
                      <a:pt x="480" y="10"/>
                    </a:lnTo>
                  </a:path>
                </a:pathLst>
              </a:custGeom>
              <a:solidFill>
                <a:srgbClr val="919191"/>
              </a:solidFill>
              <a:ln w="12700" cap="rnd" cmpd="sng">
                <a:solidFill>
                  <a:srgbClr val="91919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6166" name="Group 44"/>
              <p:cNvGrpSpPr>
                <a:grpSpLocks/>
              </p:cNvGrpSpPr>
              <p:nvPr/>
            </p:nvGrpSpPr>
            <p:grpSpPr bwMode="auto">
              <a:xfrm>
                <a:off x="3805" y="2396"/>
                <a:ext cx="512" cy="499"/>
                <a:chOff x="3768" y="2382"/>
                <a:chExt cx="542" cy="533"/>
              </a:xfrm>
            </p:grpSpPr>
            <p:grpSp>
              <p:nvGrpSpPr>
                <p:cNvPr id="6218" name="Group 45"/>
                <p:cNvGrpSpPr>
                  <a:grpSpLocks/>
                </p:cNvGrpSpPr>
                <p:nvPr/>
              </p:nvGrpSpPr>
              <p:grpSpPr bwMode="auto">
                <a:xfrm>
                  <a:off x="3768" y="2382"/>
                  <a:ext cx="542" cy="533"/>
                  <a:chOff x="3768" y="2382"/>
                  <a:chExt cx="542" cy="533"/>
                </a:xfrm>
              </p:grpSpPr>
              <p:sp>
                <p:nvSpPr>
                  <p:cNvPr id="6220" name="Oval 46"/>
                  <p:cNvSpPr>
                    <a:spLocks noChangeArrowheads="1"/>
                  </p:cNvSpPr>
                  <p:nvPr/>
                </p:nvSpPr>
                <p:spPr bwMode="auto">
                  <a:xfrm>
                    <a:off x="3768" y="2382"/>
                    <a:ext cx="542" cy="533"/>
                  </a:xfrm>
                  <a:prstGeom prst="ellipse">
                    <a:avLst/>
                  </a:prstGeom>
                  <a:solidFill>
                    <a:srgbClr val="9F9FB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lIns="90476" tIns="44444" rIns="90476" bIns="44444">
                    <a:spAutoFit/>
                  </a:bodyPr>
                  <a:lstStyle>
                    <a:lvl1pPr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1pPr>
                    <a:lvl2pPr marL="742950" indent="-28575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2pPr>
                    <a:lvl3pPr marL="11430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3pPr>
                    <a:lvl4pPr marL="16002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4pPr>
                    <a:lvl5pPr marL="20574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/>
                    <a:endParaRPr lang="en-US" altLang="en-US"/>
                  </a:p>
                </p:txBody>
              </p:sp>
              <p:sp>
                <p:nvSpPr>
                  <p:cNvPr id="6221" name="Oval 47"/>
                  <p:cNvSpPr>
                    <a:spLocks noChangeArrowheads="1"/>
                  </p:cNvSpPr>
                  <p:nvPr/>
                </p:nvSpPr>
                <p:spPr bwMode="auto">
                  <a:xfrm>
                    <a:off x="3803" y="2387"/>
                    <a:ext cx="485" cy="473"/>
                  </a:xfrm>
                  <a:prstGeom prst="ellipse">
                    <a:avLst/>
                  </a:prstGeom>
                  <a:solidFill>
                    <a:srgbClr val="BFBFD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>
                    <a:lvl1pPr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1pPr>
                    <a:lvl2pPr marL="742950" indent="-28575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2pPr>
                    <a:lvl3pPr marL="11430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3pPr>
                    <a:lvl4pPr marL="16002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4pPr>
                    <a:lvl5pPr marL="20574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/>
                    <a:endParaRPr lang="en-US" altLang="en-US"/>
                  </a:p>
                </p:txBody>
              </p:sp>
              <p:sp>
                <p:nvSpPr>
                  <p:cNvPr id="6222" name="Oval 48"/>
                  <p:cNvSpPr>
                    <a:spLocks noChangeArrowheads="1"/>
                  </p:cNvSpPr>
                  <p:nvPr/>
                </p:nvSpPr>
                <p:spPr bwMode="auto">
                  <a:xfrm>
                    <a:off x="3891" y="2414"/>
                    <a:ext cx="375" cy="359"/>
                  </a:xfrm>
                  <a:prstGeom prst="ellipse">
                    <a:avLst/>
                  </a:prstGeom>
                  <a:solidFill>
                    <a:srgbClr val="DFD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>
                    <a:lvl1pPr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1pPr>
                    <a:lvl2pPr marL="742950" indent="-28575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2pPr>
                    <a:lvl3pPr marL="11430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3pPr>
                    <a:lvl4pPr marL="16002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4pPr>
                    <a:lvl5pPr marL="20574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/>
                    <a:endParaRPr lang="en-US" altLang="en-US"/>
                  </a:p>
                </p:txBody>
              </p:sp>
            </p:grpSp>
            <p:sp>
              <p:nvSpPr>
                <p:cNvPr id="6219" name="Oval 49"/>
                <p:cNvSpPr>
                  <a:spLocks noChangeArrowheads="1"/>
                </p:cNvSpPr>
                <p:nvPr/>
              </p:nvSpPr>
              <p:spPr bwMode="auto">
                <a:xfrm>
                  <a:off x="4082" y="2468"/>
                  <a:ext cx="91" cy="88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6167" name="Group 50"/>
              <p:cNvGrpSpPr>
                <a:grpSpLocks/>
              </p:cNvGrpSpPr>
              <p:nvPr/>
            </p:nvGrpSpPr>
            <p:grpSpPr bwMode="auto">
              <a:xfrm>
                <a:off x="3447" y="2564"/>
                <a:ext cx="730" cy="363"/>
                <a:chOff x="3388" y="2561"/>
                <a:chExt cx="774" cy="388"/>
              </a:xfrm>
            </p:grpSpPr>
            <p:sp>
              <p:nvSpPr>
                <p:cNvPr id="6215" name="Freeform 51"/>
                <p:cNvSpPr>
                  <a:spLocks/>
                </p:cNvSpPr>
                <p:nvPr/>
              </p:nvSpPr>
              <p:spPr bwMode="auto">
                <a:xfrm>
                  <a:off x="3570" y="2561"/>
                  <a:ext cx="592" cy="365"/>
                </a:xfrm>
                <a:custGeom>
                  <a:avLst/>
                  <a:gdLst>
                    <a:gd name="T0" fmla="*/ 21 w 592"/>
                    <a:gd name="T1" fmla="*/ 349 h 365"/>
                    <a:gd name="T2" fmla="*/ 29 w 592"/>
                    <a:gd name="T3" fmla="*/ 361 h 365"/>
                    <a:gd name="T4" fmla="*/ 46 w 592"/>
                    <a:gd name="T5" fmla="*/ 364 h 365"/>
                    <a:gd name="T6" fmla="*/ 337 w 592"/>
                    <a:gd name="T7" fmla="*/ 200 h 365"/>
                    <a:gd name="T8" fmla="*/ 364 w 592"/>
                    <a:gd name="T9" fmla="*/ 203 h 365"/>
                    <a:gd name="T10" fmla="*/ 413 w 592"/>
                    <a:gd name="T11" fmla="*/ 205 h 365"/>
                    <a:gd name="T12" fmla="*/ 471 w 592"/>
                    <a:gd name="T13" fmla="*/ 186 h 365"/>
                    <a:gd name="T14" fmla="*/ 567 w 592"/>
                    <a:gd name="T15" fmla="*/ 176 h 365"/>
                    <a:gd name="T16" fmla="*/ 570 w 592"/>
                    <a:gd name="T17" fmla="*/ 158 h 365"/>
                    <a:gd name="T18" fmla="*/ 476 w 592"/>
                    <a:gd name="T19" fmla="*/ 160 h 365"/>
                    <a:gd name="T20" fmla="*/ 573 w 592"/>
                    <a:gd name="T21" fmla="*/ 145 h 365"/>
                    <a:gd name="T22" fmla="*/ 588 w 592"/>
                    <a:gd name="T23" fmla="*/ 131 h 365"/>
                    <a:gd name="T24" fmla="*/ 539 w 592"/>
                    <a:gd name="T25" fmla="*/ 124 h 365"/>
                    <a:gd name="T26" fmla="*/ 474 w 592"/>
                    <a:gd name="T27" fmla="*/ 124 h 365"/>
                    <a:gd name="T28" fmla="*/ 588 w 592"/>
                    <a:gd name="T29" fmla="*/ 102 h 365"/>
                    <a:gd name="T30" fmla="*/ 586 w 592"/>
                    <a:gd name="T31" fmla="*/ 87 h 365"/>
                    <a:gd name="T32" fmla="*/ 551 w 592"/>
                    <a:gd name="T33" fmla="*/ 81 h 365"/>
                    <a:gd name="T34" fmla="*/ 464 w 592"/>
                    <a:gd name="T35" fmla="*/ 103 h 365"/>
                    <a:gd name="T36" fmla="*/ 556 w 592"/>
                    <a:gd name="T37" fmla="*/ 62 h 365"/>
                    <a:gd name="T38" fmla="*/ 561 w 592"/>
                    <a:gd name="T39" fmla="*/ 39 h 365"/>
                    <a:gd name="T40" fmla="*/ 539 w 592"/>
                    <a:gd name="T41" fmla="*/ 29 h 365"/>
                    <a:gd name="T42" fmla="*/ 437 w 592"/>
                    <a:gd name="T43" fmla="*/ 73 h 365"/>
                    <a:gd name="T44" fmla="*/ 411 w 592"/>
                    <a:gd name="T45" fmla="*/ 85 h 365"/>
                    <a:gd name="T46" fmla="*/ 425 w 592"/>
                    <a:gd name="T47" fmla="*/ 57 h 365"/>
                    <a:gd name="T48" fmla="*/ 423 w 592"/>
                    <a:gd name="T49" fmla="*/ 12 h 365"/>
                    <a:gd name="T50" fmla="*/ 379 w 592"/>
                    <a:gd name="T51" fmla="*/ 3 h 365"/>
                    <a:gd name="T52" fmla="*/ 365 w 592"/>
                    <a:gd name="T53" fmla="*/ 63 h 365"/>
                    <a:gd name="T54" fmla="*/ 337 w 592"/>
                    <a:gd name="T55" fmla="*/ 102 h 365"/>
                    <a:gd name="T56" fmla="*/ 319 w 592"/>
                    <a:gd name="T57" fmla="*/ 141 h 365"/>
                    <a:gd name="T58" fmla="*/ 319 w 592"/>
                    <a:gd name="T59" fmla="*/ 171 h 365"/>
                    <a:gd name="T60" fmla="*/ 48 w 592"/>
                    <a:gd name="T61" fmla="*/ 317 h 365"/>
                    <a:gd name="T62" fmla="*/ 39 w 592"/>
                    <a:gd name="T63" fmla="*/ 278 h 365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w 592"/>
                    <a:gd name="T97" fmla="*/ 0 h 365"/>
                    <a:gd name="T98" fmla="*/ 592 w 592"/>
                    <a:gd name="T99" fmla="*/ 365 h 365"/>
                  </a:gdLst>
                  <a:ahLst/>
                  <a:cxnLst>
                    <a:cxn ang="T64">
                      <a:pos x="T0" y="T1"/>
                    </a:cxn>
                    <a:cxn ang="T65">
                      <a:pos x="T2" y="T3"/>
                    </a:cxn>
                    <a:cxn ang="T66">
                      <a:pos x="T4" y="T5"/>
                    </a:cxn>
                    <a:cxn ang="T67">
                      <a:pos x="T6" y="T7"/>
                    </a:cxn>
                    <a:cxn ang="T68">
                      <a:pos x="T8" y="T9"/>
                    </a:cxn>
                    <a:cxn ang="T69">
                      <a:pos x="T10" y="T11"/>
                    </a:cxn>
                    <a:cxn ang="T70">
                      <a:pos x="T12" y="T13"/>
                    </a:cxn>
                    <a:cxn ang="T71">
                      <a:pos x="T14" y="T15"/>
                    </a:cxn>
                    <a:cxn ang="T72">
                      <a:pos x="T16" y="T17"/>
                    </a:cxn>
                    <a:cxn ang="T73">
                      <a:pos x="T18" y="T19"/>
                    </a:cxn>
                    <a:cxn ang="T74">
                      <a:pos x="T20" y="T21"/>
                    </a:cxn>
                    <a:cxn ang="T75">
                      <a:pos x="T22" y="T23"/>
                    </a:cxn>
                    <a:cxn ang="T76">
                      <a:pos x="T24" y="T25"/>
                    </a:cxn>
                    <a:cxn ang="T77">
                      <a:pos x="T26" y="T27"/>
                    </a:cxn>
                    <a:cxn ang="T78">
                      <a:pos x="T28" y="T29"/>
                    </a:cxn>
                    <a:cxn ang="T79">
                      <a:pos x="T30" y="T31"/>
                    </a:cxn>
                    <a:cxn ang="T80">
                      <a:pos x="T32" y="T33"/>
                    </a:cxn>
                    <a:cxn ang="T81">
                      <a:pos x="T34" y="T35"/>
                    </a:cxn>
                    <a:cxn ang="T82">
                      <a:pos x="T36" y="T37"/>
                    </a:cxn>
                    <a:cxn ang="T83">
                      <a:pos x="T38" y="T39"/>
                    </a:cxn>
                    <a:cxn ang="T84">
                      <a:pos x="T40" y="T41"/>
                    </a:cxn>
                    <a:cxn ang="T85">
                      <a:pos x="T42" y="T43"/>
                    </a:cxn>
                    <a:cxn ang="T86">
                      <a:pos x="T44" y="T45"/>
                    </a:cxn>
                    <a:cxn ang="T87">
                      <a:pos x="T46" y="T47"/>
                    </a:cxn>
                    <a:cxn ang="T88">
                      <a:pos x="T48" y="T49"/>
                    </a:cxn>
                    <a:cxn ang="T89">
                      <a:pos x="T50" y="T51"/>
                    </a:cxn>
                    <a:cxn ang="T90">
                      <a:pos x="T52" y="T53"/>
                    </a:cxn>
                    <a:cxn ang="T91">
                      <a:pos x="T54" y="T55"/>
                    </a:cxn>
                    <a:cxn ang="T92">
                      <a:pos x="T56" y="T57"/>
                    </a:cxn>
                    <a:cxn ang="T93">
                      <a:pos x="T58" y="T59"/>
                    </a:cxn>
                    <a:cxn ang="T94">
                      <a:pos x="T60" y="T61"/>
                    </a:cxn>
                    <a:cxn ang="T95">
                      <a:pos x="T62" y="T63"/>
                    </a:cxn>
                  </a:cxnLst>
                  <a:rect l="T96" t="T97" r="T98" b="T99"/>
                  <a:pathLst>
                    <a:path w="592" h="365">
                      <a:moveTo>
                        <a:pt x="0" y="300"/>
                      </a:moveTo>
                      <a:lnTo>
                        <a:pt x="21" y="349"/>
                      </a:lnTo>
                      <a:lnTo>
                        <a:pt x="25" y="358"/>
                      </a:lnTo>
                      <a:lnTo>
                        <a:pt x="29" y="361"/>
                      </a:lnTo>
                      <a:lnTo>
                        <a:pt x="35" y="364"/>
                      </a:lnTo>
                      <a:lnTo>
                        <a:pt x="46" y="364"/>
                      </a:lnTo>
                      <a:lnTo>
                        <a:pt x="57" y="360"/>
                      </a:lnTo>
                      <a:lnTo>
                        <a:pt x="337" y="200"/>
                      </a:lnTo>
                      <a:lnTo>
                        <a:pt x="353" y="195"/>
                      </a:lnTo>
                      <a:lnTo>
                        <a:pt x="364" y="203"/>
                      </a:lnTo>
                      <a:lnTo>
                        <a:pt x="382" y="210"/>
                      </a:lnTo>
                      <a:lnTo>
                        <a:pt x="413" y="205"/>
                      </a:lnTo>
                      <a:lnTo>
                        <a:pt x="447" y="195"/>
                      </a:lnTo>
                      <a:lnTo>
                        <a:pt x="471" y="186"/>
                      </a:lnTo>
                      <a:lnTo>
                        <a:pt x="546" y="179"/>
                      </a:lnTo>
                      <a:lnTo>
                        <a:pt x="567" y="176"/>
                      </a:lnTo>
                      <a:lnTo>
                        <a:pt x="575" y="169"/>
                      </a:lnTo>
                      <a:lnTo>
                        <a:pt x="570" y="158"/>
                      </a:lnTo>
                      <a:lnTo>
                        <a:pt x="546" y="155"/>
                      </a:lnTo>
                      <a:lnTo>
                        <a:pt x="476" y="160"/>
                      </a:lnTo>
                      <a:lnTo>
                        <a:pt x="474" y="153"/>
                      </a:lnTo>
                      <a:lnTo>
                        <a:pt x="573" y="145"/>
                      </a:lnTo>
                      <a:lnTo>
                        <a:pt x="588" y="139"/>
                      </a:lnTo>
                      <a:lnTo>
                        <a:pt x="588" y="131"/>
                      </a:lnTo>
                      <a:lnTo>
                        <a:pt x="578" y="123"/>
                      </a:lnTo>
                      <a:lnTo>
                        <a:pt x="539" y="124"/>
                      </a:lnTo>
                      <a:lnTo>
                        <a:pt x="474" y="131"/>
                      </a:lnTo>
                      <a:lnTo>
                        <a:pt x="474" y="124"/>
                      </a:lnTo>
                      <a:lnTo>
                        <a:pt x="581" y="105"/>
                      </a:lnTo>
                      <a:lnTo>
                        <a:pt x="588" y="102"/>
                      </a:lnTo>
                      <a:lnTo>
                        <a:pt x="591" y="95"/>
                      </a:lnTo>
                      <a:lnTo>
                        <a:pt x="586" y="87"/>
                      </a:lnTo>
                      <a:lnTo>
                        <a:pt x="577" y="83"/>
                      </a:lnTo>
                      <a:lnTo>
                        <a:pt x="551" y="81"/>
                      </a:lnTo>
                      <a:lnTo>
                        <a:pt x="497" y="93"/>
                      </a:lnTo>
                      <a:lnTo>
                        <a:pt x="464" y="103"/>
                      </a:lnTo>
                      <a:lnTo>
                        <a:pt x="462" y="98"/>
                      </a:lnTo>
                      <a:lnTo>
                        <a:pt x="556" y="62"/>
                      </a:lnTo>
                      <a:lnTo>
                        <a:pt x="561" y="50"/>
                      </a:lnTo>
                      <a:lnTo>
                        <a:pt x="561" y="39"/>
                      </a:lnTo>
                      <a:lnTo>
                        <a:pt x="556" y="29"/>
                      </a:lnTo>
                      <a:lnTo>
                        <a:pt x="539" y="29"/>
                      </a:lnTo>
                      <a:lnTo>
                        <a:pt x="520" y="35"/>
                      </a:lnTo>
                      <a:lnTo>
                        <a:pt x="437" y="73"/>
                      </a:lnTo>
                      <a:lnTo>
                        <a:pt x="420" y="81"/>
                      </a:lnTo>
                      <a:lnTo>
                        <a:pt x="411" y="85"/>
                      </a:lnTo>
                      <a:lnTo>
                        <a:pt x="411" y="76"/>
                      </a:lnTo>
                      <a:lnTo>
                        <a:pt x="425" y="57"/>
                      </a:lnTo>
                      <a:lnTo>
                        <a:pt x="429" y="33"/>
                      </a:lnTo>
                      <a:lnTo>
                        <a:pt x="423" y="12"/>
                      </a:lnTo>
                      <a:lnTo>
                        <a:pt x="404" y="0"/>
                      </a:lnTo>
                      <a:lnTo>
                        <a:pt x="379" y="3"/>
                      </a:lnTo>
                      <a:lnTo>
                        <a:pt x="368" y="33"/>
                      </a:lnTo>
                      <a:lnTo>
                        <a:pt x="365" y="63"/>
                      </a:lnTo>
                      <a:lnTo>
                        <a:pt x="351" y="89"/>
                      </a:lnTo>
                      <a:lnTo>
                        <a:pt x="337" y="102"/>
                      </a:lnTo>
                      <a:lnTo>
                        <a:pt x="326" y="119"/>
                      </a:lnTo>
                      <a:lnTo>
                        <a:pt x="319" y="141"/>
                      </a:lnTo>
                      <a:lnTo>
                        <a:pt x="317" y="163"/>
                      </a:lnTo>
                      <a:lnTo>
                        <a:pt x="319" y="171"/>
                      </a:lnTo>
                      <a:lnTo>
                        <a:pt x="54" y="322"/>
                      </a:lnTo>
                      <a:lnTo>
                        <a:pt x="48" y="317"/>
                      </a:lnTo>
                      <a:lnTo>
                        <a:pt x="43" y="302"/>
                      </a:lnTo>
                      <a:lnTo>
                        <a:pt x="39" y="278"/>
                      </a:lnTo>
                      <a:lnTo>
                        <a:pt x="0" y="300"/>
                      </a:lnTo>
                    </a:path>
                  </a:pathLst>
                </a:custGeom>
                <a:solidFill>
                  <a:srgbClr val="FF9F9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16" name="Freeform 52"/>
                <p:cNvSpPr>
                  <a:spLocks/>
                </p:cNvSpPr>
                <p:nvPr/>
              </p:nvSpPr>
              <p:spPr bwMode="auto">
                <a:xfrm>
                  <a:off x="3388" y="2568"/>
                  <a:ext cx="248" cy="381"/>
                </a:xfrm>
                <a:custGeom>
                  <a:avLst/>
                  <a:gdLst>
                    <a:gd name="T0" fmla="*/ 231 w 248"/>
                    <a:gd name="T1" fmla="*/ 305 h 381"/>
                    <a:gd name="T2" fmla="*/ 238 w 248"/>
                    <a:gd name="T3" fmla="*/ 277 h 381"/>
                    <a:gd name="T4" fmla="*/ 242 w 248"/>
                    <a:gd name="T5" fmla="*/ 264 h 381"/>
                    <a:gd name="T6" fmla="*/ 244 w 248"/>
                    <a:gd name="T7" fmla="*/ 257 h 381"/>
                    <a:gd name="T8" fmla="*/ 247 w 248"/>
                    <a:gd name="T9" fmla="*/ 247 h 381"/>
                    <a:gd name="T10" fmla="*/ 241 w 248"/>
                    <a:gd name="T11" fmla="*/ 235 h 381"/>
                    <a:gd name="T12" fmla="*/ 233 w 248"/>
                    <a:gd name="T13" fmla="*/ 225 h 381"/>
                    <a:gd name="T14" fmla="*/ 220 w 248"/>
                    <a:gd name="T15" fmla="*/ 217 h 381"/>
                    <a:gd name="T16" fmla="*/ 206 w 248"/>
                    <a:gd name="T17" fmla="*/ 207 h 381"/>
                    <a:gd name="T18" fmla="*/ 191 w 248"/>
                    <a:gd name="T19" fmla="*/ 189 h 381"/>
                    <a:gd name="T20" fmla="*/ 170 w 248"/>
                    <a:gd name="T21" fmla="*/ 151 h 381"/>
                    <a:gd name="T22" fmla="*/ 157 w 248"/>
                    <a:gd name="T23" fmla="*/ 125 h 381"/>
                    <a:gd name="T24" fmla="*/ 142 w 248"/>
                    <a:gd name="T25" fmla="*/ 94 h 381"/>
                    <a:gd name="T26" fmla="*/ 130 w 248"/>
                    <a:gd name="T27" fmla="*/ 64 h 381"/>
                    <a:gd name="T28" fmla="*/ 121 w 248"/>
                    <a:gd name="T29" fmla="*/ 44 h 381"/>
                    <a:gd name="T30" fmla="*/ 108 w 248"/>
                    <a:gd name="T31" fmla="*/ 31 h 381"/>
                    <a:gd name="T32" fmla="*/ 97 w 248"/>
                    <a:gd name="T33" fmla="*/ 17 h 381"/>
                    <a:gd name="T34" fmla="*/ 82 w 248"/>
                    <a:gd name="T35" fmla="*/ 6 h 381"/>
                    <a:gd name="T36" fmla="*/ 70 w 248"/>
                    <a:gd name="T37" fmla="*/ 1 h 381"/>
                    <a:gd name="T38" fmla="*/ 52 w 248"/>
                    <a:gd name="T39" fmla="*/ 0 h 381"/>
                    <a:gd name="T40" fmla="*/ 37 w 248"/>
                    <a:gd name="T41" fmla="*/ 0 h 381"/>
                    <a:gd name="T42" fmla="*/ 25 w 248"/>
                    <a:gd name="T43" fmla="*/ 6 h 381"/>
                    <a:gd name="T44" fmla="*/ 20 w 248"/>
                    <a:gd name="T45" fmla="*/ 14 h 381"/>
                    <a:gd name="T46" fmla="*/ 9 w 248"/>
                    <a:gd name="T47" fmla="*/ 28 h 381"/>
                    <a:gd name="T48" fmla="*/ 0 w 248"/>
                    <a:gd name="T49" fmla="*/ 50 h 381"/>
                    <a:gd name="T50" fmla="*/ 0 w 248"/>
                    <a:gd name="T51" fmla="*/ 70 h 381"/>
                    <a:gd name="T52" fmla="*/ 0 w 248"/>
                    <a:gd name="T53" fmla="*/ 95 h 381"/>
                    <a:gd name="T54" fmla="*/ 5 w 248"/>
                    <a:gd name="T55" fmla="*/ 120 h 381"/>
                    <a:gd name="T56" fmla="*/ 19 w 248"/>
                    <a:gd name="T57" fmla="*/ 154 h 381"/>
                    <a:gd name="T58" fmla="*/ 39 w 248"/>
                    <a:gd name="T59" fmla="*/ 202 h 381"/>
                    <a:gd name="T60" fmla="*/ 55 w 248"/>
                    <a:gd name="T61" fmla="*/ 246 h 381"/>
                    <a:gd name="T62" fmla="*/ 70 w 248"/>
                    <a:gd name="T63" fmla="*/ 266 h 381"/>
                    <a:gd name="T64" fmla="*/ 96 w 248"/>
                    <a:gd name="T65" fmla="*/ 307 h 381"/>
                    <a:gd name="T66" fmla="*/ 117 w 248"/>
                    <a:gd name="T67" fmla="*/ 341 h 381"/>
                    <a:gd name="T68" fmla="*/ 141 w 248"/>
                    <a:gd name="T69" fmla="*/ 368 h 381"/>
                    <a:gd name="T70" fmla="*/ 152 w 248"/>
                    <a:gd name="T71" fmla="*/ 380 h 381"/>
                    <a:gd name="T72" fmla="*/ 158 w 248"/>
                    <a:gd name="T73" fmla="*/ 361 h 381"/>
                    <a:gd name="T74" fmla="*/ 167 w 248"/>
                    <a:gd name="T75" fmla="*/ 328 h 381"/>
                    <a:gd name="T76" fmla="*/ 175 w 248"/>
                    <a:gd name="T77" fmla="*/ 308 h 381"/>
                    <a:gd name="T78" fmla="*/ 188 w 248"/>
                    <a:gd name="T79" fmla="*/ 292 h 381"/>
                    <a:gd name="T80" fmla="*/ 220 w 248"/>
                    <a:gd name="T81" fmla="*/ 274 h 381"/>
                    <a:gd name="T82" fmla="*/ 223 w 248"/>
                    <a:gd name="T83" fmla="*/ 272 h 381"/>
                    <a:gd name="T84" fmla="*/ 231 w 248"/>
                    <a:gd name="T85" fmla="*/ 305 h 381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w 248"/>
                    <a:gd name="T130" fmla="*/ 0 h 381"/>
                    <a:gd name="T131" fmla="*/ 248 w 248"/>
                    <a:gd name="T132" fmla="*/ 381 h 381"/>
                  </a:gdLst>
                  <a:ahLst/>
                  <a:cxnLst>
                    <a:cxn ang="T86">
                      <a:pos x="T0" y="T1"/>
                    </a:cxn>
                    <a:cxn ang="T87">
                      <a:pos x="T2" y="T3"/>
                    </a:cxn>
                    <a:cxn ang="T88">
                      <a:pos x="T4" y="T5"/>
                    </a:cxn>
                    <a:cxn ang="T89">
                      <a:pos x="T6" y="T7"/>
                    </a:cxn>
                    <a:cxn ang="T90">
                      <a:pos x="T8" y="T9"/>
                    </a:cxn>
                    <a:cxn ang="T91">
                      <a:pos x="T10" y="T11"/>
                    </a:cxn>
                    <a:cxn ang="T92">
                      <a:pos x="T12" y="T13"/>
                    </a:cxn>
                    <a:cxn ang="T93">
                      <a:pos x="T14" y="T15"/>
                    </a:cxn>
                    <a:cxn ang="T94">
                      <a:pos x="T16" y="T17"/>
                    </a:cxn>
                    <a:cxn ang="T95">
                      <a:pos x="T18" y="T19"/>
                    </a:cxn>
                    <a:cxn ang="T96">
                      <a:pos x="T20" y="T21"/>
                    </a:cxn>
                    <a:cxn ang="T97">
                      <a:pos x="T22" y="T23"/>
                    </a:cxn>
                    <a:cxn ang="T98">
                      <a:pos x="T24" y="T25"/>
                    </a:cxn>
                    <a:cxn ang="T99">
                      <a:pos x="T26" y="T27"/>
                    </a:cxn>
                    <a:cxn ang="T100">
                      <a:pos x="T28" y="T29"/>
                    </a:cxn>
                    <a:cxn ang="T101">
                      <a:pos x="T30" y="T31"/>
                    </a:cxn>
                    <a:cxn ang="T102">
                      <a:pos x="T32" y="T33"/>
                    </a:cxn>
                    <a:cxn ang="T103">
                      <a:pos x="T34" y="T35"/>
                    </a:cxn>
                    <a:cxn ang="T104">
                      <a:pos x="T36" y="T37"/>
                    </a:cxn>
                    <a:cxn ang="T105">
                      <a:pos x="T38" y="T39"/>
                    </a:cxn>
                    <a:cxn ang="T106">
                      <a:pos x="T40" y="T41"/>
                    </a:cxn>
                    <a:cxn ang="T107">
                      <a:pos x="T42" y="T43"/>
                    </a:cxn>
                    <a:cxn ang="T108">
                      <a:pos x="T44" y="T45"/>
                    </a:cxn>
                    <a:cxn ang="T109">
                      <a:pos x="T46" y="T47"/>
                    </a:cxn>
                    <a:cxn ang="T110">
                      <a:pos x="T48" y="T49"/>
                    </a:cxn>
                    <a:cxn ang="T111">
                      <a:pos x="T50" y="T51"/>
                    </a:cxn>
                    <a:cxn ang="T112">
                      <a:pos x="T52" y="T53"/>
                    </a:cxn>
                    <a:cxn ang="T113">
                      <a:pos x="T54" y="T55"/>
                    </a:cxn>
                    <a:cxn ang="T114">
                      <a:pos x="T56" y="T57"/>
                    </a:cxn>
                    <a:cxn ang="T115">
                      <a:pos x="T58" y="T59"/>
                    </a:cxn>
                    <a:cxn ang="T116">
                      <a:pos x="T60" y="T61"/>
                    </a:cxn>
                    <a:cxn ang="T117">
                      <a:pos x="T62" y="T63"/>
                    </a:cxn>
                    <a:cxn ang="T118">
                      <a:pos x="T64" y="T65"/>
                    </a:cxn>
                    <a:cxn ang="T119">
                      <a:pos x="T66" y="T67"/>
                    </a:cxn>
                    <a:cxn ang="T120">
                      <a:pos x="T68" y="T69"/>
                    </a:cxn>
                    <a:cxn ang="T121">
                      <a:pos x="T70" y="T71"/>
                    </a:cxn>
                    <a:cxn ang="T122">
                      <a:pos x="T72" y="T73"/>
                    </a:cxn>
                    <a:cxn ang="T123">
                      <a:pos x="T74" y="T75"/>
                    </a:cxn>
                    <a:cxn ang="T124">
                      <a:pos x="T76" y="T77"/>
                    </a:cxn>
                    <a:cxn ang="T125">
                      <a:pos x="T78" y="T79"/>
                    </a:cxn>
                    <a:cxn ang="T126">
                      <a:pos x="T80" y="T81"/>
                    </a:cxn>
                    <a:cxn ang="T127">
                      <a:pos x="T82" y="T83"/>
                    </a:cxn>
                    <a:cxn ang="T128">
                      <a:pos x="T84" y="T85"/>
                    </a:cxn>
                  </a:cxnLst>
                  <a:rect l="T129" t="T130" r="T131" b="T132"/>
                  <a:pathLst>
                    <a:path w="248" h="381">
                      <a:moveTo>
                        <a:pt x="231" y="305"/>
                      </a:moveTo>
                      <a:lnTo>
                        <a:pt x="238" y="277"/>
                      </a:lnTo>
                      <a:lnTo>
                        <a:pt x="242" y="264"/>
                      </a:lnTo>
                      <a:lnTo>
                        <a:pt x="244" y="257"/>
                      </a:lnTo>
                      <a:lnTo>
                        <a:pt x="247" y="247"/>
                      </a:lnTo>
                      <a:lnTo>
                        <a:pt x="241" y="235"/>
                      </a:lnTo>
                      <a:lnTo>
                        <a:pt x="233" y="225"/>
                      </a:lnTo>
                      <a:lnTo>
                        <a:pt x="220" y="217"/>
                      </a:lnTo>
                      <a:lnTo>
                        <a:pt x="206" y="207"/>
                      </a:lnTo>
                      <a:lnTo>
                        <a:pt x="191" y="189"/>
                      </a:lnTo>
                      <a:lnTo>
                        <a:pt x="170" y="151"/>
                      </a:lnTo>
                      <a:lnTo>
                        <a:pt x="157" y="125"/>
                      </a:lnTo>
                      <a:lnTo>
                        <a:pt x="142" y="94"/>
                      </a:lnTo>
                      <a:lnTo>
                        <a:pt x="130" y="64"/>
                      </a:lnTo>
                      <a:lnTo>
                        <a:pt x="121" y="44"/>
                      </a:lnTo>
                      <a:lnTo>
                        <a:pt x="108" y="31"/>
                      </a:lnTo>
                      <a:lnTo>
                        <a:pt x="97" y="17"/>
                      </a:lnTo>
                      <a:lnTo>
                        <a:pt x="82" y="6"/>
                      </a:lnTo>
                      <a:lnTo>
                        <a:pt x="70" y="1"/>
                      </a:lnTo>
                      <a:lnTo>
                        <a:pt x="52" y="0"/>
                      </a:lnTo>
                      <a:lnTo>
                        <a:pt x="37" y="0"/>
                      </a:lnTo>
                      <a:lnTo>
                        <a:pt x="25" y="6"/>
                      </a:lnTo>
                      <a:lnTo>
                        <a:pt x="20" y="14"/>
                      </a:lnTo>
                      <a:lnTo>
                        <a:pt x="9" y="28"/>
                      </a:lnTo>
                      <a:lnTo>
                        <a:pt x="0" y="50"/>
                      </a:lnTo>
                      <a:lnTo>
                        <a:pt x="0" y="70"/>
                      </a:lnTo>
                      <a:lnTo>
                        <a:pt x="0" y="95"/>
                      </a:lnTo>
                      <a:lnTo>
                        <a:pt x="5" y="120"/>
                      </a:lnTo>
                      <a:lnTo>
                        <a:pt x="19" y="154"/>
                      </a:lnTo>
                      <a:lnTo>
                        <a:pt x="39" y="202"/>
                      </a:lnTo>
                      <a:lnTo>
                        <a:pt x="55" y="246"/>
                      </a:lnTo>
                      <a:lnTo>
                        <a:pt x="70" y="266"/>
                      </a:lnTo>
                      <a:lnTo>
                        <a:pt x="96" y="307"/>
                      </a:lnTo>
                      <a:lnTo>
                        <a:pt x="117" y="341"/>
                      </a:lnTo>
                      <a:lnTo>
                        <a:pt x="141" y="368"/>
                      </a:lnTo>
                      <a:lnTo>
                        <a:pt x="152" y="380"/>
                      </a:lnTo>
                      <a:lnTo>
                        <a:pt x="158" y="361"/>
                      </a:lnTo>
                      <a:lnTo>
                        <a:pt x="167" y="328"/>
                      </a:lnTo>
                      <a:lnTo>
                        <a:pt x="175" y="308"/>
                      </a:lnTo>
                      <a:lnTo>
                        <a:pt x="188" y="292"/>
                      </a:lnTo>
                      <a:lnTo>
                        <a:pt x="220" y="274"/>
                      </a:lnTo>
                      <a:lnTo>
                        <a:pt x="223" y="272"/>
                      </a:lnTo>
                      <a:lnTo>
                        <a:pt x="231" y="305"/>
                      </a:lnTo>
                    </a:path>
                  </a:pathLst>
                </a:custGeom>
                <a:solidFill>
                  <a:srgbClr val="9F3FD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17" name="Freeform 53"/>
                <p:cNvSpPr>
                  <a:spLocks/>
                </p:cNvSpPr>
                <p:nvPr/>
              </p:nvSpPr>
              <p:spPr bwMode="auto">
                <a:xfrm>
                  <a:off x="3540" y="2866"/>
                  <a:ext cx="55" cy="82"/>
                </a:xfrm>
                <a:custGeom>
                  <a:avLst/>
                  <a:gdLst>
                    <a:gd name="T0" fmla="*/ 33 w 55"/>
                    <a:gd name="T1" fmla="*/ 0 h 82"/>
                    <a:gd name="T2" fmla="*/ 22 w 55"/>
                    <a:gd name="T3" fmla="*/ 14 h 82"/>
                    <a:gd name="T4" fmla="*/ 15 w 55"/>
                    <a:gd name="T5" fmla="*/ 33 h 82"/>
                    <a:gd name="T6" fmla="*/ 6 w 55"/>
                    <a:gd name="T7" fmla="*/ 64 h 82"/>
                    <a:gd name="T8" fmla="*/ 0 w 55"/>
                    <a:gd name="T9" fmla="*/ 80 h 82"/>
                    <a:gd name="T10" fmla="*/ 0 w 55"/>
                    <a:gd name="T11" fmla="*/ 81 h 82"/>
                    <a:gd name="T12" fmla="*/ 17 w 55"/>
                    <a:gd name="T13" fmla="*/ 78 h 82"/>
                    <a:gd name="T14" fmla="*/ 39 w 55"/>
                    <a:gd name="T15" fmla="*/ 63 h 82"/>
                    <a:gd name="T16" fmla="*/ 50 w 55"/>
                    <a:gd name="T17" fmla="*/ 53 h 82"/>
                    <a:gd name="T18" fmla="*/ 54 w 55"/>
                    <a:gd name="T19" fmla="*/ 47 h 82"/>
                    <a:gd name="T20" fmla="*/ 46 w 55"/>
                    <a:gd name="T21" fmla="*/ 27 h 82"/>
                    <a:gd name="T22" fmla="*/ 33 w 55"/>
                    <a:gd name="T23" fmla="*/ 0 h 82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w 55"/>
                    <a:gd name="T37" fmla="*/ 0 h 82"/>
                    <a:gd name="T38" fmla="*/ 55 w 55"/>
                    <a:gd name="T39" fmla="*/ 82 h 82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T36" t="T37" r="T38" b="T39"/>
                  <a:pathLst>
                    <a:path w="55" h="82">
                      <a:moveTo>
                        <a:pt x="33" y="0"/>
                      </a:moveTo>
                      <a:lnTo>
                        <a:pt x="22" y="14"/>
                      </a:lnTo>
                      <a:lnTo>
                        <a:pt x="15" y="33"/>
                      </a:lnTo>
                      <a:lnTo>
                        <a:pt x="6" y="64"/>
                      </a:lnTo>
                      <a:lnTo>
                        <a:pt x="0" y="80"/>
                      </a:lnTo>
                      <a:lnTo>
                        <a:pt x="0" y="81"/>
                      </a:lnTo>
                      <a:lnTo>
                        <a:pt x="17" y="78"/>
                      </a:lnTo>
                      <a:lnTo>
                        <a:pt x="39" y="63"/>
                      </a:lnTo>
                      <a:lnTo>
                        <a:pt x="50" y="53"/>
                      </a:lnTo>
                      <a:lnTo>
                        <a:pt x="54" y="47"/>
                      </a:lnTo>
                      <a:lnTo>
                        <a:pt x="46" y="27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7F00D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6168" name="Group 54"/>
              <p:cNvGrpSpPr>
                <a:grpSpLocks/>
              </p:cNvGrpSpPr>
              <p:nvPr/>
            </p:nvGrpSpPr>
            <p:grpSpPr bwMode="auto">
              <a:xfrm>
                <a:off x="4418" y="2422"/>
                <a:ext cx="700" cy="614"/>
                <a:chOff x="4417" y="2410"/>
                <a:chExt cx="742" cy="656"/>
              </a:xfrm>
            </p:grpSpPr>
            <p:sp>
              <p:nvSpPr>
                <p:cNvPr id="6208" name="Freeform 55"/>
                <p:cNvSpPr>
                  <a:spLocks/>
                </p:cNvSpPr>
                <p:nvPr/>
              </p:nvSpPr>
              <p:spPr bwMode="auto">
                <a:xfrm>
                  <a:off x="4417" y="2521"/>
                  <a:ext cx="401" cy="396"/>
                </a:xfrm>
                <a:custGeom>
                  <a:avLst/>
                  <a:gdLst>
                    <a:gd name="T0" fmla="*/ 0 w 401"/>
                    <a:gd name="T1" fmla="*/ 60 h 396"/>
                    <a:gd name="T2" fmla="*/ 133 w 401"/>
                    <a:gd name="T3" fmla="*/ 0 h 396"/>
                    <a:gd name="T4" fmla="*/ 181 w 401"/>
                    <a:gd name="T5" fmla="*/ 161 h 396"/>
                    <a:gd name="T6" fmla="*/ 215 w 401"/>
                    <a:gd name="T7" fmla="*/ 246 h 396"/>
                    <a:gd name="T8" fmla="*/ 273 w 401"/>
                    <a:gd name="T9" fmla="*/ 179 h 396"/>
                    <a:gd name="T10" fmla="*/ 306 w 401"/>
                    <a:gd name="T11" fmla="*/ 136 h 396"/>
                    <a:gd name="T12" fmla="*/ 337 w 401"/>
                    <a:gd name="T13" fmla="*/ 116 h 396"/>
                    <a:gd name="T14" fmla="*/ 355 w 401"/>
                    <a:gd name="T15" fmla="*/ 110 h 396"/>
                    <a:gd name="T16" fmla="*/ 375 w 401"/>
                    <a:gd name="T17" fmla="*/ 113 h 396"/>
                    <a:gd name="T18" fmla="*/ 395 w 401"/>
                    <a:gd name="T19" fmla="*/ 130 h 396"/>
                    <a:gd name="T20" fmla="*/ 400 w 401"/>
                    <a:gd name="T21" fmla="*/ 147 h 396"/>
                    <a:gd name="T22" fmla="*/ 396 w 401"/>
                    <a:gd name="T23" fmla="*/ 213 h 396"/>
                    <a:gd name="T24" fmla="*/ 225 w 401"/>
                    <a:gd name="T25" fmla="*/ 394 h 396"/>
                    <a:gd name="T26" fmla="*/ 202 w 401"/>
                    <a:gd name="T27" fmla="*/ 395 h 396"/>
                    <a:gd name="T28" fmla="*/ 170 w 401"/>
                    <a:gd name="T29" fmla="*/ 377 h 396"/>
                    <a:gd name="T30" fmla="*/ 144 w 401"/>
                    <a:gd name="T31" fmla="*/ 350 h 396"/>
                    <a:gd name="T32" fmla="*/ 73 w 401"/>
                    <a:gd name="T33" fmla="*/ 238 h 396"/>
                    <a:gd name="T34" fmla="*/ 0 w 401"/>
                    <a:gd name="T35" fmla="*/ 60 h 39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w 401"/>
                    <a:gd name="T55" fmla="*/ 0 h 396"/>
                    <a:gd name="T56" fmla="*/ 401 w 401"/>
                    <a:gd name="T57" fmla="*/ 396 h 39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T54" t="T55" r="T56" b="T57"/>
                  <a:pathLst>
                    <a:path w="401" h="396">
                      <a:moveTo>
                        <a:pt x="0" y="60"/>
                      </a:moveTo>
                      <a:lnTo>
                        <a:pt x="133" y="0"/>
                      </a:lnTo>
                      <a:lnTo>
                        <a:pt x="181" y="161"/>
                      </a:lnTo>
                      <a:lnTo>
                        <a:pt x="215" y="246"/>
                      </a:lnTo>
                      <a:lnTo>
                        <a:pt x="273" y="179"/>
                      </a:lnTo>
                      <a:lnTo>
                        <a:pt x="306" y="136"/>
                      </a:lnTo>
                      <a:lnTo>
                        <a:pt x="337" y="116"/>
                      </a:lnTo>
                      <a:lnTo>
                        <a:pt x="355" y="110"/>
                      </a:lnTo>
                      <a:lnTo>
                        <a:pt x="375" y="113"/>
                      </a:lnTo>
                      <a:lnTo>
                        <a:pt x="395" y="130"/>
                      </a:lnTo>
                      <a:lnTo>
                        <a:pt x="400" y="147"/>
                      </a:lnTo>
                      <a:lnTo>
                        <a:pt x="396" y="213"/>
                      </a:lnTo>
                      <a:lnTo>
                        <a:pt x="225" y="394"/>
                      </a:lnTo>
                      <a:lnTo>
                        <a:pt x="202" y="395"/>
                      </a:lnTo>
                      <a:lnTo>
                        <a:pt x="170" y="377"/>
                      </a:lnTo>
                      <a:lnTo>
                        <a:pt x="144" y="350"/>
                      </a:lnTo>
                      <a:lnTo>
                        <a:pt x="73" y="238"/>
                      </a:lnTo>
                      <a:lnTo>
                        <a:pt x="0" y="60"/>
                      </a:lnTo>
                    </a:path>
                  </a:pathLst>
                </a:custGeom>
                <a:solidFill>
                  <a:srgbClr val="3F5F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6209" name="Group 56"/>
                <p:cNvGrpSpPr>
                  <a:grpSpLocks/>
                </p:cNvGrpSpPr>
                <p:nvPr/>
              </p:nvGrpSpPr>
              <p:grpSpPr bwMode="auto">
                <a:xfrm>
                  <a:off x="4626" y="2410"/>
                  <a:ext cx="533" cy="656"/>
                  <a:chOff x="4626" y="2410"/>
                  <a:chExt cx="533" cy="656"/>
                </a:xfrm>
              </p:grpSpPr>
              <p:sp>
                <p:nvSpPr>
                  <p:cNvPr id="6210" name="Freeform 57"/>
                  <p:cNvSpPr>
                    <a:spLocks/>
                  </p:cNvSpPr>
                  <p:nvPr/>
                </p:nvSpPr>
                <p:spPr bwMode="auto">
                  <a:xfrm>
                    <a:off x="4626" y="2503"/>
                    <a:ext cx="77" cy="424"/>
                  </a:xfrm>
                  <a:custGeom>
                    <a:avLst/>
                    <a:gdLst>
                      <a:gd name="T0" fmla="*/ 36 w 77"/>
                      <a:gd name="T1" fmla="*/ 0 h 424"/>
                      <a:gd name="T2" fmla="*/ 13 w 77"/>
                      <a:gd name="T3" fmla="*/ 13 h 424"/>
                      <a:gd name="T4" fmla="*/ 13 w 77"/>
                      <a:gd name="T5" fmla="*/ 56 h 424"/>
                      <a:gd name="T6" fmla="*/ 33 w 77"/>
                      <a:gd name="T7" fmla="*/ 70 h 424"/>
                      <a:gd name="T8" fmla="*/ 13 w 77"/>
                      <a:gd name="T9" fmla="*/ 99 h 424"/>
                      <a:gd name="T10" fmla="*/ 0 w 77"/>
                      <a:gd name="T11" fmla="*/ 135 h 424"/>
                      <a:gd name="T12" fmla="*/ 0 w 77"/>
                      <a:gd name="T13" fmla="*/ 228 h 424"/>
                      <a:gd name="T14" fmla="*/ 13 w 77"/>
                      <a:gd name="T15" fmla="*/ 326 h 424"/>
                      <a:gd name="T16" fmla="*/ 36 w 77"/>
                      <a:gd name="T17" fmla="*/ 406 h 424"/>
                      <a:gd name="T18" fmla="*/ 62 w 77"/>
                      <a:gd name="T19" fmla="*/ 423 h 424"/>
                      <a:gd name="T20" fmla="*/ 76 w 77"/>
                      <a:gd name="T21" fmla="*/ 384 h 424"/>
                      <a:gd name="T22" fmla="*/ 59 w 77"/>
                      <a:gd name="T23" fmla="*/ 254 h 424"/>
                      <a:gd name="T24" fmla="*/ 56 w 77"/>
                      <a:gd name="T25" fmla="*/ 79 h 424"/>
                      <a:gd name="T26" fmla="*/ 36 w 77"/>
                      <a:gd name="T27" fmla="*/ 0 h 424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w 77"/>
                      <a:gd name="T43" fmla="*/ 0 h 424"/>
                      <a:gd name="T44" fmla="*/ 77 w 77"/>
                      <a:gd name="T45" fmla="*/ 424 h 424"/>
                    </a:gdLst>
                    <a:ahLst/>
                    <a:cxnLst>
                      <a:cxn ang="T28">
                        <a:pos x="T0" y="T1"/>
                      </a:cxn>
                      <a:cxn ang="T29">
                        <a:pos x="T2" y="T3"/>
                      </a:cxn>
                      <a:cxn ang="T30">
                        <a:pos x="T4" y="T5"/>
                      </a:cxn>
                      <a:cxn ang="T31">
                        <a:pos x="T6" y="T7"/>
                      </a:cxn>
                      <a:cxn ang="T32">
                        <a:pos x="T8" y="T9"/>
                      </a:cxn>
                      <a:cxn ang="T33">
                        <a:pos x="T10" y="T11"/>
                      </a:cxn>
                      <a:cxn ang="T34">
                        <a:pos x="T12" y="T13"/>
                      </a:cxn>
                      <a:cxn ang="T35">
                        <a:pos x="T14" y="T15"/>
                      </a:cxn>
                      <a:cxn ang="T36">
                        <a:pos x="T16" y="T17"/>
                      </a:cxn>
                      <a:cxn ang="T37">
                        <a:pos x="T18" y="T19"/>
                      </a:cxn>
                      <a:cxn ang="T38">
                        <a:pos x="T20" y="T21"/>
                      </a:cxn>
                      <a:cxn ang="T39">
                        <a:pos x="T22" y="T23"/>
                      </a:cxn>
                      <a:cxn ang="T40">
                        <a:pos x="T24" y="T25"/>
                      </a:cxn>
                      <a:cxn ang="T41">
                        <a:pos x="T26" y="T27"/>
                      </a:cxn>
                    </a:cxnLst>
                    <a:rect l="T42" t="T43" r="T44" b="T45"/>
                    <a:pathLst>
                      <a:path w="77" h="424">
                        <a:moveTo>
                          <a:pt x="36" y="0"/>
                        </a:moveTo>
                        <a:lnTo>
                          <a:pt x="13" y="13"/>
                        </a:lnTo>
                        <a:lnTo>
                          <a:pt x="13" y="56"/>
                        </a:lnTo>
                        <a:lnTo>
                          <a:pt x="33" y="70"/>
                        </a:lnTo>
                        <a:lnTo>
                          <a:pt x="13" y="99"/>
                        </a:lnTo>
                        <a:lnTo>
                          <a:pt x="0" y="135"/>
                        </a:lnTo>
                        <a:lnTo>
                          <a:pt x="0" y="228"/>
                        </a:lnTo>
                        <a:lnTo>
                          <a:pt x="13" y="326"/>
                        </a:lnTo>
                        <a:lnTo>
                          <a:pt x="36" y="406"/>
                        </a:lnTo>
                        <a:lnTo>
                          <a:pt x="62" y="423"/>
                        </a:lnTo>
                        <a:lnTo>
                          <a:pt x="76" y="384"/>
                        </a:lnTo>
                        <a:lnTo>
                          <a:pt x="59" y="254"/>
                        </a:lnTo>
                        <a:lnTo>
                          <a:pt x="56" y="79"/>
                        </a:lnTo>
                        <a:lnTo>
                          <a:pt x="36" y="0"/>
                        </a:lnTo>
                      </a:path>
                    </a:pathLst>
                  </a:custGeom>
                  <a:solidFill>
                    <a:srgbClr val="FF0000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211" name="Freeform 58"/>
                  <p:cNvSpPr>
                    <a:spLocks/>
                  </p:cNvSpPr>
                  <p:nvPr/>
                </p:nvSpPr>
                <p:spPr bwMode="auto">
                  <a:xfrm>
                    <a:off x="4659" y="2410"/>
                    <a:ext cx="126" cy="167"/>
                  </a:xfrm>
                  <a:custGeom>
                    <a:avLst/>
                    <a:gdLst>
                      <a:gd name="T0" fmla="*/ 125 w 126"/>
                      <a:gd name="T1" fmla="*/ 36 h 167"/>
                      <a:gd name="T2" fmla="*/ 82 w 126"/>
                      <a:gd name="T3" fmla="*/ 0 h 167"/>
                      <a:gd name="T4" fmla="*/ 6 w 126"/>
                      <a:gd name="T5" fmla="*/ 66 h 167"/>
                      <a:gd name="T6" fmla="*/ 0 w 126"/>
                      <a:gd name="T7" fmla="*/ 96 h 167"/>
                      <a:gd name="T8" fmla="*/ 17 w 126"/>
                      <a:gd name="T9" fmla="*/ 166 h 167"/>
                      <a:gd name="T10" fmla="*/ 125 w 126"/>
                      <a:gd name="T11" fmla="*/ 36 h 16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w 126"/>
                      <a:gd name="T19" fmla="*/ 0 h 167"/>
                      <a:gd name="T20" fmla="*/ 126 w 126"/>
                      <a:gd name="T21" fmla="*/ 167 h 167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T18" t="T19" r="T20" b="T21"/>
                    <a:pathLst>
                      <a:path w="126" h="167">
                        <a:moveTo>
                          <a:pt x="125" y="36"/>
                        </a:moveTo>
                        <a:lnTo>
                          <a:pt x="82" y="0"/>
                        </a:lnTo>
                        <a:lnTo>
                          <a:pt x="6" y="66"/>
                        </a:lnTo>
                        <a:lnTo>
                          <a:pt x="0" y="96"/>
                        </a:lnTo>
                        <a:lnTo>
                          <a:pt x="17" y="166"/>
                        </a:lnTo>
                        <a:lnTo>
                          <a:pt x="125" y="36"/>
                        </a:lnTo>
                      </a:path>
                    </a:pathLst>
                  </a:custGeom>
                  <a:solidFill>
                    <a:srgbClr val="FFFFB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6212" name="Group 59"/>
                  <p:cNvGrpSpPr>
                    <a:grpSpLocks/>
                  </p:cNvGrpSpPr>
                  <p:nvPr/>
                </p:nvGrpSpPr>
                <p:grpSpPr bwMode="auto">
                  <a:xfrm>
                    <a:off x="4659" y="2443"/>
                    <a:ext cx="500" cy="623"/>
                    <a:chOff x="4659" y="2443"/>
                    <a:chExt cx="500" cy="623"/>
                  </a:xfrm>
                </p:grpSpPr>
                <p:sp>
                  <p:nvSpPr>
                    <p:cNvPr id="6213" name="Freeform 60"/>
                    <p:cNvSpPr>
                      <a:spLocks/>
                    </p:cNvSpPr>
                    <p:nvPr/>
                  </p:nvSpPr>
                  <p:spPr bwMode="auto">
                    <a:xfrm>
                      <a:off x="4659" y="2443"/>
                      <a:ext cx="500" cy="623"/>
                    </a:xfrm>
                    <a:custGeom>
                      <a:avLst/>
                      <a:gdLst>
                        <a:gd name="T0" fmla="*/ 108 w 500"/>
                        <a:gd name="T1" fmla="*/ 7 h 623"/>
                        <a:gd name="T2" fmla="*/ 138 w 500"/>
                        <a:gd name="T3" fmla="*/ 0 h 623"/>
                        <a:gd name="T4" fmla="*/ 164 w 500"/>
                        <a:gd name="T5" fmla="*/ 7 h 623"/>
                        <a:gd name="T6" fmla="*/ 184 w 500"/>
                        <a:gd name="T7" fmla="*/ 24 h 623"/>
                        <a:gd name="T8" fmla="*/ 207 w 500"/>
                        <a:gd name="T9" fmla="*/ 63 h 623"/>
                        <a:gd name="T10" fmla="*/ 231 w 500"/>
                        <a:gd name="T11" fmla="*/ 142 h 623"/>
                        <a:gd name="T12" fmla="*/ 273 w 500"/>
                        <a:gd name="T13" fmla="*/ 242 h 623"/>
                        <a:gd name="T14" fmla="*/ 334 w 500"/>
                        <a:gd name="T15" fmla="*/ 367 h 623"/>
                        <a:gd name="T16" fmla="*/ 390 w 500"/>
                        <a:gd name="T17" fmla="*/ 436 h 623"/>
                        <a:gd name="T18" fmla="*/ 452 w 500"/>
                        <a:gd name="T19" fmla="*/ 506 h 623"/>
                        <a:gd name="T20" fmla="*/ 476 w 500"/>
                        <a:gd name="T21" fmla="*/ 539 h 623"/>
                        <a:gd name="T22" fmla="*/ 499 w 500"/>
                        <a:gd name="T23" fmla="*/ 569 h 623"/>
                        <a:gd name="T24" fmla="*/ 456 w 500"/>
                        <a:gd name="T25" fmla="*/ 603 h 623"/>
                        <a:gd name="T26" fmla="*/ 432 w 500"/>
                        <a:gd name="T27" fmla="*/ 619 h 623"/>
                        <a:gd name="T28" fmla="*/ 399 w 500"/>
                        <a:gd name="T29" fmla="*/ 583 h 623"/>
                        <a:gd name="T30" fmla="*/ 396 w 500"/>
                        <a:gd name="T31" fmla="*/ 622 h 623"/>
                        <a:gd name="T32" fmla="*/ 323 w 500"/>
                        <a:gd name="T33" fmla="*/ 619 h 623"/>
                        <a:gd name="T34" fmla="*/ 260 w 500"/>
                        <a:gd name="T35" fmla="*/ 622 h 623"/>
                        <a:gd name="T36" fmla="*/ 170 w 500"/>
                        <a:gd name="T37" fmla="*/ 616 h 623"/>
                        <a:gd name="T38" fmla="*/ 59 w 500"/>
                        <a:gd name="T39" fmla="*/ 595 h 623"/>
                        <a:gd name="T40" fmla="*/ 17 w 500"/>
                        <a:gd name="T41" fmla="*/ 563 h 623"/>
                        <a:gd name="T42" fmla="*/ 12 w 500"/>
                        <a:gd name="T43" fmla="*/ 539 h 623"/>
                        <a:gd name="T44" fmla="*/ 46 w 500"/>
                        <a:gd name="T45" fmla="*/ 483 h 623"/>
                        <a:gd name="T46" fmla="*/ 53 w 500"/>
                        <a:gd name="T47" fmla="*/ 433 h 623"/>
                        <a:gd name="T48" fmla="*/ 40 w 500"/>
                        <a:gd name="T49" fmla="*/ 367 h 623"/>
                        <a:gd name="T50" fmla="*/ 6 w 500"/>
                        <a:gd name="T51" fmla="*/ 277 h 623"/>
                        <a:gd name="T52" fmla="*/ 0 w 500"/>
                        <a:gd name="T53" fmla="*/ 222 h 623"/>
                        <a:gd name="T54" fmla="*/ 3 w 500"/>
                        <a:gd name="T55" fmla="*/ 183 h 623"/>
                        <a:gd name="T56" fmla="*/ 17 w 500"/>
                        <a:gd name="T57" fmla="*/ 146 h 623"/>
                        <a:gd name="T58" fmla="*/ 36 w 500"/>
                        <a:gd name="T59" fmla="*/ 103 h 623"/>
                        <a:gd name="T60" fmla="*/ 62 w 500"/>
                        <a:gd name="T61" fmla="*/ 57 h 623"/>
                        <a:gd name="T62" fmla="*/ 82 w 500"/>
                        <a:gd name="T63" fmla="*/ 30 h 623"/>
                        <a:gd name="T64" fmla="*/ 108 w 500"/>
                        <a:gd name="T65" fmla="*/ 7 h 623"/>
                        <a:gd name="T66" fmla="*/ 0 60000 65536"/>
                        <a:gd name="T67" fmla="*/ 0 60000 65536"/>
                        <a:gd name="T68" fmla="*/ 0 60000 65536"/>
                        <a:gd name="T69" fmla="*/ 0 60000 65536"/>
                        <a:gd name="T70" fmla="*/ 0 60000 65536"/>
                        <a:gd name="T71" fmla="*/ 0 60000 65536"/>
                        <a:gd name="T72" fmla="*/ 0 60000 65536"/>
                        <a:gd name="T73" fmla="*/ 0 60000 65536"/>
                        <a:gd name="T74" fmla="*/ 0 60000 65536"/>
                        <a:gd name="T75" fmla="*/ 0 60000 65536"/>
                        <a:gd name="T76" fmla="*/ 0 60000 65536"/>
                        <a:gd name="T77" fmla="*/ 0 60000 65536"/>
                        <a:gd name="T78" fmla="*/ 0 60000 65536"/>
                        <a:gd name="T79" fmla="*/ 0 60000 65536"/>
                        <a:gd name="T80" fmla="*/ 0 60000 65536"/>
                        <a:gd name="T81" fmla="*/ 0 60000 65536"/>
                        <a:gd name="T82" fmla="*/ 0 60000 65536"/>
                        <a:gd name="T83" fmla="*/ 0 60000 65536"/>
                        <a:gd name="T84" fmla="*/ 0 60000 65536"/>
                        <a:gd name="T85" fmla="*/ 0 60000 65536"/>
                        <a:gd name="T86" fmla="*/ 0 60000 65536"/>
                        <a:gd name="T87" fmla="*/ 0 60000 65536"/>
                        <a:gd name="T88" fmla="*/ 0 60000 65536"/>
                        <a:gd name="T89" fmla="*/ 0 60000 65536"/>
                        <a:gd name="T90" fmla="*/ 0 60000 65536"/>
                        <a:gd name="T91" fmla="*/ 0 60000 65536"/>
                        <a:gd name="T92" fmla="*/ 0 60000 65536"/>
                        <a:gd name="T93" fmla="*/ 0 60000 65536"/>
                        <a:gd name="T94" fmla="*/ 0 60000 65536"/>
                        <a:gd name="T95" fmla="*/ 0 60000 65536"/>
                        <a:gd name="T96" fmla="*/ 0 60000 65536"/>
                        <a:gd name="T97" fmla="*/ 0 60000 65536"/>
                        <a:gd name="T98" fmla="*/ 0 60000 65536"/>
                        <a:gd name="T99" fmla="*/ 0 w 500"/>
                        <a:gd name="T100" fmla="*/ 0 h 623"/>
                        <a:gd name="T101" fmla="*/ 500 w 500"/>
                        <a:gd name="T102" fmla="*/ 623 h 623"/>
                      </a:gdLst>
                      <a:ahLst/>
                      <a:cxnLst>
                        <a:cxn ang="T66">
                          <a:pos x="T0" y="T1"/>
                        </a:cxn>
                        <a:cxn ang="T67">
                          <a:pos x="T2" y="T3"/>
                        </a:cxn>
                        <a:cxn ang="T68">
                          <a:pos x="T4" y="T5"/>
                        </a:cxn>
                        <a:cxn ang="T69">
                          <a:pos x="T6" y="T7"/>
                        </a:cxn>
                        <a:cxn ang="T70">
                          <a:pos x="T8" y="T9"/>
                        </a:cxn>
                        <a:cxn ang="T71">
                          <a:pos x="T10" y="T11"/>
                        </a:cxn>
                        <a:cxn ang="T72">
                          <a:pos x="T12" y="T13"/>
                        </a:cxn>
                        <a:cxn ang="T73">
                          <a:pos x="T14" y="T15"/>
                        </a:cxn>
                        <a:cxn ang="T74">
                          <a:pos x="T16" y="T17"/>
                        </a:cxn>
                        <a:cxn ang="T75">
                          <a:pos x="T18" y="T19"/>
                        </a:cxn>
                        <a:cxn ang="T76">
                          <a:pos x="T20" y="T21"/>
                        </a:cxn>
                        <a:cxn ang="T77">
                          <a:pos x="T22" y="T23"/>
                        </a:cxn>
                        <a:cxn ang="T78">
                          <a:pos x="T24" y="T25"/>
                        </a:cxn>
                        <a:cxn ang="T79">
                          <a:pos x="T26" y="T27"/>
                        </a:cxn>
                        <a:cxn ang="T80">
                          <a:pos x="T28" y="T29"/>
                        </a:cxn>
                        <a:cxn ang="T81">
                          <a:pos x="T30" y="T31"/>
                        </a:cxn>
                        <a:cxn ang="T82">
                          <a:pos x="T32" y="T33"/>
                        </a:cxn>
                        <a:cxn ang="T83">
                          <a:pos x="T34" y="T35"/>
                        </a:cxn>
                        <a:cxn ang="T84">
                          <a:pos x="T36" y="T37"/>
                        </a:cxn>
                        <a:cxn ang="T85">
                          <a:pos x="T38" y="T39"/>
                        </a:cxn>
                        <a:cxn ang="T86">
                          <a:pos x="T40" y="T41"/>
                        </a:cxn>
                        <a:cxn ang="T87">
                          <a:pos x="T42" y="T43"/>
                        </a:cxn>
                        <a:cxn ang="T88">
                          <a:pos x="T44" y="T45"/>
                        </a:cxn>
                        <a:cxn ang="T89">
                          <a:pos x="T46" y="T47"/>
                        </a:cxn>
                        <a:cxn ang="T90">
                          <a:pos x="T48" y="T49"/>
                        </a:cxn>
                        <a:cxn ang="T91">
                          <a:pos x="T50" y="T51"/>
                        </a:cxn>
                        <a:cxn ang="T92">
                          <a:pos x="T52" y="T53"/>
                        </a:cxn>
                        <a:cxn ang="T93">
                          <a:pos x="T54" y="T55"/>
                        </a:cxn>
                        <a:cxn ang="T94">
                          <a:pos x="T56" y="T57"/>
                        </a:cxn>
                        <a:cxn ang="T95">
                          <a:pos x="T58" y="T59"/>
                        </a:cxn>
                        <a:cxn ang="T96">
                          <a:pos x="T60" y="T61"/>
                        </a:cxn>
                        <a:cxn ang="T97">
                          <a:pos x="T62" y="T63"/>
                        </a:cxn>
                        <a:cxn ang="T98">
                          <a:pos x="T64" y="T65"/>
                        </a:cxn>
                      </a:cxnLst>
                      <a:rect l="T99" t="T100" r="T101" b="T102"/>
                      <a:pathLst>
                        <a:path w="500" h="623">
                          <a:moveTo>
                            <a:pt x="108" y="7"/>
                          </a:moveTo>
                          <a:lnTo>
                            <a:pt x="138" y="0"/>
                          </a:lnTo>
                          <a:lnTo>
                            <a:pt x="164" y="7"/>
                          </a:lnTo>
                          <a:lnTo>
                            <a:pt x="184" y="24"/>
                          </a:lnTo>
                          <a:lnTo>
                            <a:pt x="207" y="63"/>
                          </a:lnTo>
                          <a:lnTo>
                            <a:pt x="231" y="142"/>
                          </a:lnTo>
                          <a:lnTo>
                            <a:pt x="273" y="242"/>
                          </a:lnTo>
                          <a:lnTo>
                            <a:pt x="334" y="367"/>
                          </a:lnTo>
                          <a:lnTo>
                            <a:pt x="390" y="436"/>
                          </a:lnTo>
                          <a:lnTo>
                            <a:pt x="452" y="506"/>
                          </a:lnTo>
                          <a:lnTo>
                            <a:pt x="476" y="539"/>
                          </a:lnTo>
                          <a:lnTo>
                            <a:pt x="499" y="569"/>
                          </a:lnTo>
                          <a:lnTo>
                            <a:pt x="456" y="603"/>
                          </a:lnTo>
                          <a:lnTo>
                            <a:pt x="432" y="619"/>
                          </a:lnTo>
                          <a:lnTo>
                            <a:pt x="399" y="583"/>
                          </a:lnTo>
                          <a:lnTo>
                            <a:pt x="396" y="622"/>
                          </a:lnTo>
                          <a:lnTo>
                            <a:pt x="323" y="619"/>
                          </a:lnTo>
                          <a:lnTo>
                            <a:pt x="260" y="622"/>
                          </a:lnTo>
                          <a:lnTo>
                            <a:pt x="170" y="616"/>
                          </a:lnTo>
                          <a:lnTo>
                            <a:pt x="59" y="595"/>
                          </a:lnTo>
                          <a:lnTo>
                            <a:pt x="17" y="563"/>
                          </a:lnTo>
                          <a:lnTo>
                            <a:pt x="12" y="539"/>
                          </a:lnTo>
                          <a:lnTo>
                            <a:pt x="46" y="483"/>
                          </a:lnTo>
                          <a:lnTo>
                            <a:pt x="53" y="433"/>
                          </a:lnTo>
                          <a:lnTo>
                            <a:pt x="40" y="367"/>
                          </a:lnTo>
                          <a:lnTo>
                            <a:pt x="6" y="277"/>
                          </a:lnTo>
                          <a:lnTo>
                            <a:pt x="0" y="222"/>
                          </a:lnTo>
                          <a:lnTo>
                            <a:pt x="3" y="183"/>
                          </a:lnTo>
                          <a:lnTo>
                            <a:pt x="17" y="146"/>
                          </a:lnTo>
                          <a:lnTo>
                            <a:pt x="36" y="103"/>
                          </a:lnTo>
                          <a:lnTo>
                            <a:pt x="62" y="57"/>
                          </a:lnTo>
                          <a:lnTo>
                            <a:pt x="82" y="30"/>
                          </a:lnTo>
                          <a:lnTo>
                            <a:pt x="108" y="7"/>
                          </a:lnTo>
                        </a:path>
                      </a:pathLst>
                    </a:custGeom>
                    <a:solidFill>
                      <a:srgbClr val="3F5F00"/>
                    </a:solidFill>
                    <a:ln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 lIns="90476" tIns="44444" rIns="90476" bIns="44444">
                      <a:spAutoFit/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214" name="Freeform 61"/>
                    <p:cNvSpPr>
                      <a:spLocks/>
                    </p:cNvSpPr>
                    <p:nvPr/>
                  </p:nvSpPr>
                  <p:spPr bwMode="auto">
                    <a:xfrm>
                      <a:off x="4702" y="2446"/>
                      <a:ext cx="100" cy="322"/>
                    </a:xfrm>
                    <a:custGeom>
                      <a:avLst/>
                      <a:gdLst>
                        <a:gd name="T0" fmla="*/ 99 w 100"/>
                        <a:gd name="T1" fmla="*/ 0 h 322"/>
                        <a:gd name="T2" fmla="*/ 91 w 100"/>
                        <a:gd name="T3" fmla="*/ 44 h 322"/>
                        <a:gd name="T4" fmla="*/ 68 w 100"/>
                        <a:gd name="T5" fmla="*/ 110 h 322"/>
                        <a:gd name="T6" fmla="*/ 33 w 100"/>
                        <a:gd name="T7" fmla="*/ 77 h 322"/>
                        <a:gd name="T8" fmla="*/ 49 w 100"/>
                        <a:gd name="T9" fmla="*/ 127 h 322"/>
                        <a:gd name="T10" fmla="*/ 0 w 100"/>
                        <a:gd name="T11" fmla="*/ 321 h 32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00"/>
                        <a:gd name="T19" fmla="*/ 0 h 322"/>
                        <a:gd name="T20" fmla="*/ 100 w 100"/>
                        <a:gd name="T21" fmla="*/ 322 h 322"/>
                      </a:gdLst>
                      <a:ahLst/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00" h="322">
                          <a:moveTo>
                            <a:pt x="99" y="0"/>
                          </a:moveTo>
                          <a:lnTo>
                            <a:pt x="91" y="44"/>
                          </a:lnTo>
                          <a:lnTo>
                            <a:pt x="68" y="110"/>
                          </a:lnTo>
                          <a:lnTo>
                            <a:pt x="33" y="77"/>
                          </a:lnTo>
                          <a:lnTo>
                            <a:pt x="49" y="127"/>
                          </a:lnTo>
                          <a:lnTo>
                            <a:pt x="0" y="321"/>
                          </a:lnTo>
                        </a:path>
                      </a:pathLst>
                    </a:custGeom>
                    <a:noFill/>
                    <a:ln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 lIns="90476" tIns="44444" rIns="90476" bIns="44444">
                      <a:spAutoFit/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grpSp>
            <p:nvGrpSpPr>
              <p:cNvPr id="6169" name="Group 62"/>
              <p:cNvGrpSpPr>
                <a:grpSpLocks/>
              </p:cNvGrpSpPr>
              <p:nvPr/>
            </p:nvGrpSpPr>
            <p:grpSpPr bwMode="auto">
              <a:xfrm>
                <a:off x="4170" y="2789"/>
                <a:ext cx="271" cy="166"/>
                <a:chOff x="4155" y="2802"/>
                <a:chExt cx="287" cy="177"/>
              </a:xfrm>
            </p:grpSpPr>
            <p:sp>
              <p:nvSpPr>
                <p:cNvPr id="6203" name="Freeform 63"/>
                <p:cNvSpPr>
                  <a:spLocks/>
                </p:cNvSpPr>
                <p:nvPr/>
              </p:nvSpPr>
              <p:spPr bwMode="auto">
                <a:xfrm>
                  <a:off x="4155" y="2802"/>
                  <a:ext cx="287" cy="177"/>
                </a:xfrm>
                <a:custGeom>
                  <a:avLst/>
                  <a:gdLst>
                    <a:gd name="T0" fmla="*/ 210 w 287"/>
                    <a:gd name="T1" fmla="*/ 1 h 177"/>
                    <a:gd name="T2" fmla="*/ 56 w 287"/>
                    <a:gd name="T3" fmla="*/ 21 h 177"/>
                    <a:gd name="T4" fmla="*/ 16 w 287"/>
                    <a:gd name="T5" fmla="*/ 26 h 177"/>
                    <a:gd name="T6" fmla="*/ 5 w 287"/>
                    <a:gd name="T7" fmla="*/ 30 h 177"/>
                    <a:gd name="T8" fmla="*/ 0 w 287"/>
                    <a:gd name="T9" fmla="*/ 35 h 177"/>
                    <a:gd name="T10" fmla="*/ 1 w 287"/>
                    <a:gd name="T11" fmla="*/ 48 h 177"/>
                    <a:gd name="T12" fmla="*/ 14 w 287"/>
                    <a:gd name="T13" fmla="*/ 67 h 177"/>
                    <a:gd name="T14" fmla="*/ 24 w 287"/>
                    <a:gd name="T15" fmla="*/ 85 h 177"/>
                    <a:gd name="T16" fmla="*/ 23 w 287"/>
                    <a:gd name="T17" fmla="*/ 111 h 177"/>
                    <a:gd name="T18" fmla="*/ 63 w 287"/>
                    <a:gd name="T19" fmla="*/ 139 h 177"/>
                    <a:gd name="T20" fmla="*/ 72 w 287"/>
                    <a:gd name="T21" fmla="*/ 144 h 177"/>
                    <a:gd name="T22" fmla="*/ 82 w 287"/>
                    <a:gd name="T23" fmla="*/ 143 h 177"/>
                    <a:gd name="T24" fmla="*/ 102 w 287"/>
                    <a:gd name="T25" fmla="*/ 151 h 177"/>
                    <a:gd name="T26" fmla="*/ 123 w 287"/>
                    <a:gd name="T27" fmla="*/ 163 h 177"/>
                    <a:gd name="T28" fmla="*/ 141 w 287"/>
                    <a:gd name="T29" fmla="*/ 176 h 177"/>
                    <a:gd name="T30" fmla="*/ 154 w 287"/>
                    <a:gd name="T31" fmla="*/ 175 h 177"/>
                    <a:gd name="T32" fmla="*/ 169 w 287"/>
                    <a:gd name="T33" fmla="*/ 166 h 177"/>
                    <a:gd name="T34" fmla="*/ 169 w 287"/>
                    <a:gd name="T35" fmla="*/ 152 h 177"/>
                    <a:gd name="T36" fmla="*/ 158 w 287"/>
                    <a:gd name="T37" fmla="*/ 141 h 177"/>
                    <a:gd name="T38" fmla="*/ 137 w 287"/>
                    <a:gd name="T39" fmla="*/ 130 h 177"/>
                    <a:gd name="T40" fmla="*/ 125 w 287"/>
                    <a:gd name="T41" fmla="*/ 126 h 177"/>
                    <a:gd name="T42" fmla="*/ 142 w 287"/>
                    <a:gd name="T43" fmla="*/ 105 h 177"/>
                    <a:gd name="T44" fmla="*/ 160 w 287"/>
                    <a:gd name="T45" fmla="*/ 96 h 177"/>
                    <a:gd name="T46" fmla="*/ 163 w 287"/>
                    <a:gd name="T47" fmla="*/ 101 h 177"/>
                    <a:gd name="T48" fmla="*/ 177 w 287"/>
                    <a:gd name="T49" fmla="*/ 104 h 177"/>
                    <a:gd name="T50" fmla="*/ 195 w 287"/>
                    <a:gd name="T51" fmla="*/ 104 h 177"/>
                    <a:gd name="T52" fmla="*/ 208 w 287"/>
                    <a:gd name="T53" fmla="*/ 99 h 177"/>
                    <a:gd name="T54" fmla="*/ 228 w 287"/>
                    <a:gd name="T55" fmla="*/ 90 h 177"/>
                    <a:gd name="T56" fmla="*/ 235 w 287"/>
                    <a:gd name="T57" fmla="*/ 83 h 177"/>
                    <a:gd name="T58" fmla="*/ 241 w 287"/>
                    <a:gd name="T59" fmla="*/ 70 h 177"/>
                    <a:gd name="T60" fmla="*/ 252 w 287"/>
                    <a:gd name="T61" fmla="*/ 60 h 177"/>
                    <a:gd name="T62" fmla="*/ 267 w 287"/>
                    <a:gd name="T63" fmla="*/ 57 h 177"/>
                    <a:gd name="T64" fmla="*/ 286 w 287"/>
                    <a:gd name="T65" fmla="*/ 57 h 177"/>
                    <a:gd name="T66" fmla="*/ 268 w 287"/>
                    <a:gd name="T67" fmla="*/ 0 h 177"/>
                    <a:gd name="T68" fmla="*/ 210 w 287"/>
                    <a:gd name="T69" fmla="*/ 1 h 177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w 287"/>
                    <a:gd name="T106" fmla="*/ 0 h 177"/>
                    <a:gd name="T107" fmla="*/ 287 w 287"/>
                    <a:gd name="T108" fmla="*/ 177 h 177"/>
                  </a:gdLst>
                  <a:ahLst/>
                  <a:cxnLst>
                    <a:cxn ang="T70">
                      <a:pos x="T0" y="T1"/>
                    </a:cxn>
                    <a:cxn ang="T71">
                      <a:pos x="T2" y="T3"/>
                    </a:cxn>
                    <a:cxn ang="T72">
                      <a:pos x="T4" y="T5"/>
                    </a:cxn>
                    <a:cxn ang="T73">
                      <a:pos x="T6" y="T7"/>
                    </a:cxn>
                    <a:cxn ang="T74">
                      <a:pos x="T8" y="T9"/>
                    </a:cxn>
                    <a:cxn ang="T75">
                      <a:pos x="T10" y="T11"/>
                    </a:cxn>
                    <a:cxn ang="T76">
                      <a:pos x="T12" y="T13"/>
                    </a:cxn>
                    <a:cxn ang="T77">
                      <a:pos x="T14" y="T15"/>
                    </a:cxn>
                    <a:cxn ang="T78">
                      <a:pos x="T16" y="T17"/>
                    </a:cxn>
                    <a:cxn ang="T79">
                      <a:pos x="T18" y="T19"/>
                    </a:cxn>
                    <a:cxn ang="T80">
                      <a:pos x="T20" y="T21"/>
                    </a:cxn>
                    <a:cxn ang="T81">
                      <a:pos x="T22" y="T23"/>
                    </a:cxn>
                    <a:cxn ang="T82">
                      <a:pos x="T24" y="T25"/>
                    </a:cxn>
                    <a:cxn ang="T83">
                      <a:pos x="T26" y="T27"/>
                    </a:cxn>
                    <a:cxn ang="T84">
                      <a:pos x="T28" y="T29"/>
                    </a:cxn>
                    <a:cxn ang="T85">
                      <a:pos x="T30" y="T31"/>
                    </a:cxn>
                    <a:cxn ang="T86">
                      <a:pos x="T32" y="T33"/>
                    </a:cxn>
                    <a:cxn ang="T87">
                      <a:pos x="T34" y="T35"/>
                    </a:cxn>
                    <a:cxn ang="T88">
                      <a:pos x="T36" y="T37"/>
                    </a:cxn>
                    <a:cxn ang="T89">
                      <a:pos x="T38" y="T39"/>
                    </a:cxn>
                    <a:cxn ang="T90">
                      <a:pos x="T40" y="T41"/>
                    </a:cxn>
                    <a:cxn ang="T91">
                      <a:pos x="T42" y="T43"/>
                    </a:cxn>
                    <a:cxn ang="T92">
                      <a:pos x="T44" y="T45"/>
                    </a:cxn>
                    <a:cxn ang="T93">
                      <a:pos x="T46" y="T47"/>
                    </a:cxn>
                    <a:cxn ang="T94">
                      <a:pos x="T48" y="T49"/>
                    </a:cxn>
                    <a:cxn ang="T95">
                      <a:pos x="T50" y="T51"/>
                    </a:cxn>
                    <a:cxn ang="T96">
                      <a:pos x="T52" y="T53"/>
                    </a:cxn>
                    <a:cxn ang="T97">
                      <a:pos x="T54" y="T55"/>
                    </a:cxn>
                    <a:cxn ang="T98">
                      <a:pos x="T56" y="T57"/>
                    </a:cxn>
                    <a:cxn ang="T99">
                      <a:pos x="T58" y="T59"/>
                    </a:cxn>
                    <a:cxn ang="T100">
                      <a:pos x="T60" y="T61"/>
                    </a:cxn>
                    <a:cxn ang="T101">
                      <a:pos x="T62" y="T63"/>
                    </a:cxn>
                    <a:cxn ang="T102">
                      <a:pos x="T64" y="T65"/>
                    </a:cxn>
                    <a:cxn ang="T103">
                      <a:pos x="T66" y="T67"/>
                    </a:cxn>
                    <a:cxn ang="T104">
                      <a:pos x="T68" y="T69"/>
                    </a:cxn>
                  </a:cxnLst>
                  <a:rect l="T105" t="T106" r="T107" b="T108"/>
                  <a:pathLst>
                    <a:path w="287" h="177">
                      <a:moveTo>
                        <a:pt x="210" y="1"/>
                      </a:moveTo>
                      <a:lnTo>
                        <a:pt x="56" y="21"/>
                      </a:lnTo>
                      <a:lnTo>
                        <a:pt x="16" y="26"/>
                      </a:lnTo>
                      <a:lnTo>
                        <a:pt x="5" y="30"/>
                      </a:lnTo>
                      <a:lnTo>
                        <a:pt x="0" y="35"/>
                      </a:lnTo>
                      <a:lnTo>
                        <a:pt x="1" y="48"/>
                      </a:lnTo>
                      <a:lnTo>
                        <a:pt x="14" y="67"/>
                      </a:lnTo>
                      <a:lnTo>
                        <a:pt x="24" y="85"/>
                      </a:lnTo>
                      <a:lnTo>
                        <a:pt x="23" y="111"/>
                      </a:lnTo>
                      <a:lnTo>
                        <a:pt x="63" y="139"/>
                      </a:lnTo>
                      <a:lnTo>
                        <a:pt x="72" y="144"/>
                      </a:lnTo>
                      <a:lnTo>
                        <a:pt x="82" y="143"/>
                      </a:lnTo>
                      <a:lnTo>
                        <a:pt x="102" y="151"/>
                      </a:lnTo>
                      <a:lnTo>
                        <a:pt x="123" y="163"/>
                      </a:lnTo>
                      <a:lnTo>
                        <a:pt x="141" y="176"/>
                      </a:lnTo>
                      <a:lnTo>
                        <a:pt x="154" y="175"/>
                      </a:lnTo>
                      <a:lnTo>
                        <a:pt x="169" y="166"/>
                      </a:lnTo>
                      <a:lnTo>
                        <a:pt x="169" y="152"/>
                      </a:lnTo>
                      <a:lnTo>
                        <a:pt x="158" y="141"/>
                      </a:lnTo>
                      <a:lnTo>
                        <a:pt x="137" y="130"/>
                      </a:lnTo>
                      <a:lnTo>
                        <a:pt x="125" y="126"/>
                      </a:lnTo>
                      <a:lnTo>
                        <a:pt x="142" y="105"/>
                      </a:lnTo>
                      <a:lnTo>
                        <a:pt x="160" y="96"/>
                      </a:lnTo>
                      <a:lnTo>
                        <a:pt x="163" y="101"/>
                      </a:lnTo>
                      <a:lnTo>
                        <a:pt x="177" y="104"/>
                      </a:lnTo>
                      <a:lnTo>
                        <a:pt x="195" y="104"/>
                      </a:lnTo>
                      <a:lnTo>
                        <a:pt x="208" y="99"/>
                      </a:lnTo>
                      <a:lnTo>
                        <a:pt x="228" y="90"/>
                      </a:lnTo>
                      <a:lnTo>
                        <a:pt x="235" y="83"/>
                      </a:lnTo>
                      <a:lnTo>
                        <a:pt x="241" y="70"/>
                      </a:lnTo>
                      <a:lnTo>
                        <a:pt x="252" y="60"/>
                      </a:lnTo>
                      <a:lnTo>
                        <a:pt x="267" y="57"/>
                      </a:lnTo>
                      <a:lnTo>
                        <a:pt x="286" y="57"/>
                      </a:lnTo>
                      <a:lnTo>
                        <a:pt x="268" y="0"/>
                      </a:lnTo>
                      <a:lnTo>
                        <a:pt x="210" y="1"/>
                      </a:lnTo>
                    </a:path>
                  </a:pathLst>
                </a:custGeom>
                <a:solidFill>
                  <a:srgbClr val="FFBFB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6204" name="Group 64"/>
                <p:cNvGrpSpPr>
                  <a:grpSpLocks/>
                </p:cNvGrpSpPr>
                <p:nvPr/>
              </p:nvGrpSpPr>
              <p:grpSpPr bwMode="auto">
                <a:xfrm>
                  <a:off x="4178" y="2841"/>
                  <a:ext cx="101" cy="107"/>
                  <a:chOff x="4178" y="2841"/>
                  <a:chExt cx="101" cy="107"/>
                </a:xfrm>
              </p:grpSpPr>
              <p:sp>
                <p:nvSpPr>
                  <p:cNvPr id="6205" name="Freeform 65"/>
                  <p:cNvSpPr>
                    <a:spLocks/>
                  </p:cNvSpPr>
                  <p:nvPr/>
                </p:nvSpPr>
                <p:spPr bwMode="auto">
                  <a:xfrm>
                    <a:off x="4178" y="2841"/>
                    <a:ext cx="83" cy="49"/>
                  </a:xfrm>
                  <a:custGeom>
                    <a:avLst/>
                    <a:gdLst>
                      <a:gd name="T0" fmla="*/ 82 w 83"/>
                      <a:gd name="T1" fmla="*/ 3 h 49"/>
                      <a:gd name="T2" fmla="*/ 42 w 83"/>
                      <a:gd name="T3" fmla="*/ 0 h 49"/>
                      <a:gd name="T4" fmla="*/ 4 w 83"/>
                      <a:gd name="T5" fmla="*/ 21 h 49"/>
                      <a:gd name="T6" fmla="*/ 0 w 83"/>
                      <a:gd name="T7" fmla="*/ 39 h 49"/>
                      <a:gd name="T8" fmla="*/ 2 w 83"/>
                      <a:gd name="T9" fmla="*/ 48 h 49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3"/>
                      <a:gd name="T16" fmla="*/ 0 h 49"/>
                      <a:gd name="T17" fmla="*/ 83 w 83"/>
                      <a:gd name="T18" fmla="*/ 49 h 49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3" h="49">
                        <a:moveTo>
                          <a:pt x="82" y="3"/>
                        </a:moveTo>
                        <a:lnTo>
                          <a:pt x="42" y="0"/>
                        </a:lnTo>
                        <a:lnTo>
                          <a:pt x="4" y="21"/>
                        </a:lnTo>
                        <a:lnTo>
                          <a:pt x="0" y="39"/>
                        </a:lnTo>
                        <a:lnTo>
                          <a:pt x="2" y="48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206" name="Freeform 66"/>
                  <p:cNvSpPr>
                    <a:spLocks/>
                  </p:cNvSpPr>
                  <p:nvPr/>
                </p:nvSpPr>
                <p:spPr bwMode="auto">
                  <a:xfrm>
                    <a:off x="4227" y="2869"/>
                    <a:ext cx="52" cy="79"/>
                  </a:xfrm>
                  <a:custGeom>
                    <a:avLst/>
                    <a:gdLst>
                      <a:gd name="T0" fmla="*/ 51 w 52"/>
                      <a:gd name="T1" fmla="*/ 0 h 79"/>
                      <a:gd name="T2" fmla="*/ 5 w 52"/>
                      <a:gd name="T3" fmla="*/ 48 h 79"/>
                      <a:gd name="T4" fmla="*/ 0 w 52"/>
                      <a:gd name="T5" fmla="*/ 57 h 79"/>
                      <a:gd name="T6" fmla="*/ 5 w 52"/>
                      <a:gd name="T7" fmla="*/ 67 h 79"/>
                      <a:gd name="T8" fmla="*/ 9 w 52"/>
                      <a:gd name="T9" fmla="*/ 76 h 79"/>
                      <a:gd name="T10" fmla="*/ 12 w 52"/>
                      <a:gd name="T11" fmla="*/ 78 h 7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w 52"/>
                      <a:gd name="T19" fmla="*/ 0 h 79"/>
                      <a:gd name="T20" fmla="*/ 52 w 52"/>
                      <a:gd name="T21" fmla="*/ 79 h 79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T18" t="T19" r="T20" b="T21"/>
                    <a:pathLst>
                      <a:path w="52" h="79">
                        <a:moveTo>
                          <a:pt x="51" y="0"/>
                        </a:moveTo>
                        <a:lnTo>
                          <a:pt x="5" y="48"/>
                        </a:lnTo>
                        <a:lnTo>
                          <a:pt x="0" y="57"/>
                        </a:lnTo>
                        <a:lnTo>
                          <a:pt x="5" y="67"/>
                        </a:lnTo>
                        <a:lnTo>
                          <a:pt x="9" y="76"/>
                        </a:lnTo>
                        <a:lnTo>
                          <a:pt x="12" y="78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207" name="Freeform 67"/>
                  <p:cNvSpPr>
                    <a:spLocks/>
                  </p:cNvSpPr>
                  <p:nvPr/>
                </p:nvSpPr>
                <p:spPr bwMode="auto">
                  <a:xfrm>
                    <a:off x="4202" y="2857"/>
                    <a:ext cx="67" cy="90"/>
                  </a:xfrm>
                  <a:custGeom>
                    <a:avLst/>
                    <a:gdLst>
                      <a:gd name="T0" fmla="*/ 66 w 67"/>
                      <a:gd name="T1" fmla="*/ 0 h 90"/>
                      <a:gd name="T2" fmla="*/ 35 w 67"/>
                      <a:gd name="T3" fmla="*/ 8 h 90"/>
                      <a:gd name="T4" fmla="*/ 5 w 67"/>
                      <a:gd name="T5" fmla="*/ 26 h 90"/>
                      <a:gd name="T6" fmla="*/ 0 w 67"/>
                      <a:gd name="T7" fmla="*/ 45 h 90"/>
                      <a:gd name="T8" fmla="*/ 25 w 67"/>
                      <a:gd name="T9" fmla="*/ 85 h 90"/>
                      <a:gd name="T10" fmla="*/ 34 w 67"/>
                      <a:gd name="T11" fmla="*/ 89 h 9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w 67"/>
                      <a:gd name="T19" fmla="*/ 0 h 90"/>
                      <a:gd name="T20" fmla="*/ 67 w 67"/>
                      <a:gd name="T21" fmla="*/ 90 h 90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T18" t="T19" r="T20" b="T21"/>
                    <a:pathLst>
                      <a:path w="67" h="90">
                        <a:moveTo>
                          <a:pt x="66" y="0"/>
                        </a:moveTo>
                        <a:lnTo>
                          <a:pt x="35" y="8"/>
                        </a:lnTo>
                        <a:lnTo>
                          <a:pt x="5" y="26"/>
                        </a:lnTo>
                        <a:lnTo>
                          <a:pt x="0" y="45"/>
                        </a:lnTo>
                        <a:lnTo>
                          <a:pt x="25" y="85"/>
                        </a:lnTo>
                        <a:lnTo>
                          <a:pt x="34" y="89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6170" name="Freeform 68"/>
              <p:cNvSpPr>
                <a:spLocks/>
              </p:cNvSpPr>
              <p:nvPr/>
            </p:nvSpPr>
            <p:spPr bwMode="auto">
              <a:xfrm>
                <a:off x="4367" y="2777"/>
                <a:ext cx="80" cy="83"/>
              </a:xfrm>
              <a:custGeom>
                <a:avLst/>
                <a:gdLst>
                  <a:gd name="T0" fmla="*/ 0 w 85"/>
                  <a:gd name="T1" fmla="*/ 1 h 89"/>
                  <a:gd name="T2" fmla="*/ 35 w 85"/>
                  <a:gd name="T3" fmla="*/ 82 h 89"/>
                  <a:gd name="T4" fmla="*/ 79 w 85"/>
                  <a:gd name="T5" fmla="*/ 80 h 89"/>
                  <a:gd name="T6" fmla="*/ 55 w 85"/>
                  <a:gd name="T7" fmla="*/ 0 h 89"/>
                  <a:gd name="T8" fmla="*/ 0 w 85"/>
                  <a:gd name="T9" fmla="*/ 1 h 8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5"/>
                  <a:gd name="T16" fmla="*/ 0 h 89"/>
                  <a:gd name="T17" fmla="*/ 85 w 85"/>
                  <a:gd name="T18" fmla="*/ 89 h 89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5" h="89">
                    <a:moveTo>
                      <a:pt x="0" y="1"/>
                    </a:moveTo>
                    <a:lnTo>
                      <a:pt x="37" y="88"/>
                    </a:lnTo>
                    <a:lnTo>
                      <a:pt x="84" y="86"/>
                    </a:lnTo>
                    <a:lnTo>
                      <a:pt x="58" y="0"/>
                    </a:lnTo>
                    <a:lnTo>
                      <a:pt x="0" y="1"/>
                    </a:lnTo>
                  </a:path>
                </a:pathLst>
              </a:custGeom>
              <a:solidFill>
                <a:srgbClr val="FFFF9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6171" name="Freeform 69"/>
              <p:cNvSpPr>
                <a:spLocks/>
              </p:cNvSpPr>
              <p:nvPr/>
            </p:nvSpPr>
            <p:spPr bwMode="auto">
              <a:xfrm>
                <a:off x="4393" y="2573"/>
                <a:ext cx="429" cy="311"/>
              </a:xfrm>
              <a:custGeom>
                <a:avLst/>
                <a:gdLst>
                  <a:gd name="T0" fmla="*/ 3 w 454"/>
                  <a:gd name="T1" fmla="*/ 205 h 333"/>
                  <a:gd name="T2" fmla="*/ 9 w 454"/>
                  <a:gd name="T3" fmla="*/ 233 h 333"/>
                  <a:gd name="T4" fmla="*/ 20 w 454"/>
                  <a:gd name="T5" fmla="*/ 264 h 333"/>
                  <a:gd name="T6" fmla="*/ 26 w 454"/>
                  <a:gd name="T7" fmla="*/ 290 h 333"/>
                  <a:gd name="T8" fmla="*/ 98 w 454"/>
                  <a:gd name="T9" fmla="*/ 291 h 333"/>
                  <a:gd name="T10" fmla="*/ 156 w 454"/>
                  <a:gd name="T11" fmla="*/ 296 h 333"/>
                  <a:gd name="T12" fmla="*/ 217 w 454"/>
                  <a:gd name="T13" fmla="*/ 305 h 333"/>
                  <a:gd name="T14" fmla="*/ 250 w 454"/>
                  <a:gd name="T15" fmla="*/ 310 h 333"/>
                  <a:gd name="T16" fmla="*/ 300 w 454"/>
                  <a:gd name="T17" fmla="*/ 270 h 333"/>
                  <a:gd name="T18" fmla="*/ 363 w 454"/>
                  <a:gd name="T19" fmla="*/ 187 h 333"/>
                  <a:gd name="T20" fmla="*/ 403 w 454"/>
                  <a:gd name="T21" fmla="*/ 124 h 333"/>
                  <a:gd name="T22" fmla="*/ 423 w 454"/>
                  <a:gd name="T23" fmla="*/ 78 h 333"/>
                  <a:gd name="T24" fmla="*/ 428 w 454"/>
                  <a:gd name="T25" fmla="*/ 35 h 333"/>
                  <a:gd name="T26" fmla="*/ 414 w 454"/>
                  <a:gd name="T27" fmla="*/ 13 h 333"/>
                  <a:gd name="T28" fmla="*/ 385 w 454"/>
                  <a:gd name="T29" fmla="*/ 0 h 333"/>
                  <a:gd name="T30" fmla="*/ 352 w 454"/>
                  <a:gd name="T31" fmla="*/ 7 h 333"/>
                  <a:gd name="T32" fmla="*/ 320 w 454"/>
                  <a:gd name="T33" fmla="*/ 35 h 333"/>
                  <a:gd name="T34" fmla="*/ 288 w 454"/>
                  <a:gd name="T35" fmla="*/ 76 h 333"/>
                  <a:gd name="T36" fmla="*/ 259 w 454"/>
                  <a:gd name="T37" fmla="*/ 109 h 333"/>
                  <a:gd name="T38" fmla="*/ 231 w 454"/>
                  <a:gd name="T39" fmla="*/ 148 h 333"/>
                  <a:gd name="T40" fmla="*/ 219 w 454"/>
                  <a:gd name="T41" fmla="*/ 171 h 333"/>
                  <a:gd name="T42" fmla="*/ 222 w 454"/>
                  <a:gd name="T43" fmla="*/ 184 h 333"/>
                  <a:gd name="T44" fmla="*/ 215 w 454"/>
                  <a:gd name="T45" fmla="*/ 191 h 333"/>
                  <a:gd name="T46" fmla="*/ 207 w 454"/>
                  <a:gd name="T47" fmla="*/ 197 h 333"/>
                  <a:gd name="T48" fmla="*/ 180 w 454"/>
                  <a:gd name="T49" fmla="*/ 199 h 333"/>
                  <a:gd name="T50" fmla="*/ 91 w 454"/>
                  <a:gd name="T51" fmla="*/ 188 h 333"/>
                  <a:gd name="T52" fmla="*/ 0 w 454"/>
                  <a:gd name="T53" fmla="*/ 181 h 333"/>
                  <a:gd name="T54" fmla="*/ 3 w 454"/>
                  <a:gd name="T55" fmla="*/ 205 h 333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454"/>
                  <a:gd name="T85" fmla="*/ 0 h 333"/>
                  <a:gd name="T86" fmla="*/ 454 w 454"/>
                  <a:gd name="T87" fmla="*/ 333 h 333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454" h="333">
                    <a:moveTo>
                      <a:pt x="3" y="219"/>
                    </a:moveTo>
                    <a:lnTo>
                      <a:pt x="9" y="249"/>
                    </a:lnTo>
                    <a:lnTo>
                      <a:pt x="21" y="283"/>
                    </a:lnTo>
                    <a:lnTo>
                      <a:pt x="28" y="310"/>
                    </a:lnTo>
                    <a:lnTo>
                      <a:pt x="104" y="312"/>
                    </a:lnTo>
                    <a:lnTo>
                      <a:pt x="165" y="317"/>
                    </a:lnTo>
                    <a:lnTo>
                      <a:pt x="230" y="327"/>
                    </a:lnTo>
                    <a:lnTo>
                      <a:pt x="265" y="332"/>
                    </a:lnTo>
                    <a:lnTo>
                      <a:pt x="318" y="289"/>
                    </a:lnTo>
                    <a:lnTo>
                      <a:pt x="384" y="200"/>
                    </a:lnTo>
                    <a:lnTo>
                      <a:pt x="426" y="133"/>
                    </a:lnTo>
                    <a:lnTo>
                      <a:pt x="448" y="84"/>
                    </a:lnTo>
                    <a:lnTo>
                      <a:pt x="453" y="38"/>
                    </a:lnTo>
                    <a:lnTo>
                      <a:pt x="438" y="14"/>
                    </a:lnTo>
                    <a:lnTo>
                      <a:pt x="407" y="0"/>
                    </a:lnTo>
                    <a:lnTo>
                      <a:pt x="372" y="8"/>
                    </a:lnTo>
                    <a:lnTo>
                      <a:pt x="339" y="37"/>
                    </a:lnTo>
                    <a:lnTo>
                      <a:pt x="305" y="81"/>
                    </a:lnTo>
                    <a:lnTo>
                      <a:pt x="274" y="117"/>
                    </a:lnTo>
                    <a:lnTo>
                      <a:pt x="244" y="158"/>
                    </a:lnTo>
                    <a:lnTo>
                      <a:pt x="232" y="183"/>
                    </a:lnTo>
                    <a:lnTo>
                      <a:pt x="235" y="197"/>
                    </a:lnTo>
                    <a:lnTo>
                      <a:pt x="228" y="205"/>
                    </a:lnTo>
                    <a:lnTo>
                      <a:pt x="219" y="211"/>
                    </a:lnTo>
                    <a:lnTo>
                      <a:pt x="190" y="213"/>
                    </a:lnTo>
                    <a:lnTo>
                      <a:pt x="96" y="201"/>
                    </a:lnTo>
                    <a:lnTo>
                      <a:pt x="0" y="194"/>
                    </a:lnTo>
                    <a:lnTo>
                      <a:pt x="3" y="219"/>
                    </a:lnTo>
                  </a:path>
                </a:pathLst>
              </a:custGeom>
              <a:solidFill>
                <a:srgbClr val="3F5F0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6172" name="Group 70"/>
              <p:cNvGrpSpPr>
                <a:grpSpLocks/>
              </p:cNvGrpSpPr>
              <p:nvPr/>
            </p:nvGrpSpPr>
            <p:grpSpPr bwMode="auto">
              <a:xfrm>
                <a:off x="4335" y="2338"/>
                <a:ext cx="198" cy="210"/>
                <a:chOff x="4329" y="2320"/>
                <a:chExt cx="210" cy="224"/>
              </a:xfrm>
            </p:grpSpPr>
            <p:sp>
              <p:nvSpPr>
                <p:cNvPr id="6200" name="Freeform 71"/>
                <p:cNvSpPr>
                  <a:spLocks/>
                </p:cNvSpPr>
                <p:nvPr/>
              </p:nvSpPr>
              <p:spPr bwMode="auto">
                <a:xfrm>
                  <a:off x="4329" y="2320"/>
                  <a:ext cx="210" cy="224"/>
                </a:xfrm>
                <a:custGeom>
                  <a:avLst/>
                  <a:gdLst>
                    <a:gd name="T0" fmla="*/ 95 w 210"/>
                    <a:gd name="T1" fmla="*/ 210 h 224"/>
                    <a:gd name="T2" fmla="*/ 90 w 210"/>
                    <a:gd name="T3" fmla="*/ 201 h 224"/>
                    <a:gd name="T4" fmla="*/ 72 w 210"/>
                    <a:gd name="T5" fmla="*/ 194 h 224"/>
                    <a:gd name="T6" fmla="*/ 52 w 210"/>
                    <a:gd name="T7" fmla="*/ 184 h 224"/>
                    <a:gd name="T8" fmla="*/ 24 w 210"/>
                    <a:gd name="T9" fmla="*/ 128 h 224"/>
                    <a:gd name="T10" fmla="*/ 0 w 210"/>
                    <a:gd name="T11" fmla="*/ 76 h 224"/>
                    <a:gd name="T12" fmla="*/ 0 w 210"/>
                    <a:gd name="T13" fmla="*/ 50 h 224"/>
                    <a:gd name="T14" fmla="*/ 41 w 210"/>
                    <a:gd name="T15" fmla="*/ 8 h 224"/>
                    <a:gd name="T16" fmla="*/ 72 w 210"/>
                    <a:gd name="T17" fmla="*/ 5 h 224"/>
                    <a:gd name="T18" fmla="*/ 81 w 210"/>
                    <a:gd name="T19" fmla="*/ 12 h 224"/>
                    <a:gd name="T20" fmla="*/ 109 w 210"/>
                    <a:gd name="T21" fmla="*/ 0 h 224"/>
                    <a:gd name="T22" fmla="*/ 120 w 210"/>
                    <a:gd name="T23" fmla="*/ 1 h 224"/>
                    <a:gd name="T24" fmla="*/ 128 w 210"/>
                    <a:gd name="T25" fmla="*/ 9 h 224"/>
                    <a:gd name="T26" fmla="*/ 132 w 210"/>
                    <a:gd name="T27" fmla="*/ 18 h 224"/>
                    <a:gd name="T28" fmla="*/ 125 w 210"/>
                    <a:gd name="T29" fmla="*/ 28 h 224"/>
                    <a:gd name="T30" fmla="*/ 75 w 210"/>
                    <a:gd name="T31" fmla="*/ 53 h 224"/>
                    <a:gd name="T32" fmla="*/ 64 w 210"/>
                    <a:gd name="T33" fmla="*/ 90 h 224"/>
                    <a:gd name="T34" fmla="*/ 83 w 210"/>
                    <a:gd name="T35" fmla="*/ 63 h 224"/>
                    <a:gd name="T36" fmla="*/ 131 w 210"/>
                    <a:gd name="T37" fmla="*/ 48 h 224"/>
                    <a:gd name="T38" fmla="*/ 137 w 210"/>
                    <a:gd name="T39" fmla="*/ 48 h 224"/>
                    <a:gd name="T40" fmla="*/ 144 w 210"/>
                    <a:gd name="T41" fmla="*/ 54 h 224"/>
                    <a:gd name="T42" fmla="*/ 148 w 210"/>
                    <a:gd name="T43" fmla="*/ 69 h 224"/>
                    <a:gd name="T44" fmla="*/ 142 w 210"/>
                    <a:gd name="T45" fmla="*/ 78 h 224"/>
                    <a:gd name="T46" fmla="*/ 104 w 210"/>
                    <a:gd name="T47" fmla="*/ 94 h 224"/>
                    <a:gd name="T48" fmla="*/ 102 w 210"/>
                    <a:gd name="T49" fmla="*/ 109 h 224"/>
                    <a:gd name="T50" fmla="*/ 127 w 210"/>
                    <a:gd name="T51" fmla="*/ 141 h 224"/>
                    <a:gd name="T52" fmla="*/ 139 w 210"/>
                    <a:gd name="T53" fmla="*/ 139 h 224"/>
                    <a:gd name="T54" fmla="*/ 150 w 210"/>
                    <a:gd name="T55" fmla="*/ 137 h 224"/>
                    <a:gd name="T56" fmla="*/ 165 w 210"/>
                    <a:gd name="T57" fmla="*/ 128 h 224"/>
                    <a:gd name="T58" fmla="*/ 172 w 210"/>
                    <a:gd name="T59" fmla="*/ 118 h 224"/>
                    <a:gd name="T60" fmla="*/ 185 w 210"/>
                    <a:gd name="T61" fmla="*/ 111 h 224"/>
                    <a:gd name="T62" fmla="*/ 196 w 210"/>
                    <a:gd name="T63" fmla="*/ 112 h 224"/>
                    <a:gd name="T64" fmla="*/ 204 w 210"/>
                    <a:gd name="T65" fmla="*/ 117 h 224"/>
                    <a:gd name="T66" fmla="*/ 208 w 210"/>
                    <a:gd name="T67" fmla="*/ 128 h 224"/>
                    <a:gd name="T68" fmla="*/ 209 w 210"/>
                    <a:gd name="T69" fmla="*/ 137 h 224"/>
                    <a:gd name="T70" fmla="*/ 204 w 210"/>
                    <a:gd name="T71" fmla="*/ 145 h 224"/>
                    <a:gd name="T72" fmla="*/ 187 w 210"/>
                    <a:gd name="T73" fmla="*/ 153 h 224"/>
                    <a:gd name="T74" fmla="*/ 165 w 210"/>
                    <a:gd name="T75" fmla="*/ 160 h 224"/>
                    <a:gd name="T76" fmla="*/ 155 w 210"/>
                    <a:gd name="T77" fmla="*/ 168 h 224"/>
                    <a:gd name="T78" fmla="*/ 171 w 210"/>
                    <a:gd name="T79" fmla="*/ 198 h 224"/>
                    <a:gd name="T80" fmla="*/ 102 w 210"/>
                    <a:gd name="T81" fmla="*/ 223 h 224"/>
                    <a:gd name="T82" fmla="*/ 95 w 210"/>
                    <a:gd name="T83" fmla="*/ 210 h 224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w 210"/>
                    <a:gd name="T127" fmla="*/ 0 h 224"/>
                    <a:gd name="T128" fmla="*/ 210 w 210"/>
                    <a:gd name="T129" fmla="*/ 224 h 224"/>
                  </a:gdLst>
                  <a:ahLst/>
                  <a:cxnLst>
                    <a:cxn ang="T84">
                      <a:pos x="T0" y="T1"/>
                    </a:cxn>
                    <a:cxn ang="T85">
                      <a:pos x="T2" y="T3"/>
                    </a:cxn>
                    <a:cxn ang="T86">
                      <a:pos x="T4" y="T5"/>
                    </a:cxn>
                    <a:cxn ang="T87">
                      <a:pos x="T6" y="T7"/>
                    </a:cxn>
                    <a:cxn ang="T88">
                      <a:pos x="T8" y="T9"/>
                    </a:cxn>
                    <a:cxn ang="T89">
                      <a:pos x="T10" y="T11"/>
                    </a:cxn>
                    <a:cxn ang="T90">
                      <a:pos x="T12" y="T13"/>
                    </a:cxn>
                    <a:cxn ang="T91">
                      <a:pos x="T14" y="T15"/>
                    </a:cxn>
                    <a:cxn ang="T92">
                      <a:pos x="T16" y="T17"/>
                    </a:cxn>
                    <a:cxn ang="T93">
                      <a:pos x="T18" y="T19"/>
                    </a:cxn>
                    <a:cxn ang="T94">
                      <a:pos x="T20" y="T21"/>
                    </a:cxn>
                    <a:cxn ang="T95">
                      <a:pos x="T22" y="T23"/>
                    </a:cxn>
                    <a:cxn ang="T96">
                      <a:pos x="T24" y="T25"/>
                    </a:cxn>
                    <a:cxn ang="T97">
                      <a:pos x="T26" y="T27"/>
                    </a:cxn>
                    <a:cxn ang="T98">
                      <a:pos x="T28" y="T29"/>
                    </a:cxn>
                    <a:cxn ang="T99">
                      <a:pos x="T30" y="T31"/>
                    </a:cxn>
                    <a:cxn ang="T100">
                      <a:pos x="T32" y="T33"/>
                    </a:cxn>
                    <a:cxn ang="T101">
                      <a:pos x="T34" y="T35"/>
                    </a:cxn>
                    <a:cxn ang="T102">
                      <a:pos x="T36" y="T37"/>
                    </a:cxn>
                    <a:cxn ang="T103">
                      <a:pos x="T38" y="T39"/>
                    </a:cxn>
                    <a:cxn ang="T104">
                      <a:pos x="T40" y="T41"/>
                    </a:cxn>
                    <a:cxn ang="T105">
                      <a:pos x="T42" y="T43"/>
                    </a:cxn>
                    <a:cxn ang="T106">
                      <a:pos x="T44" y="T45"/>
                    </a:cxn>
                    <a:cxn ang="T107">
                      <a:pos x="T46" y="T47"/>
                    </a:cxn>
                    <a:cxn ang="T108">
                      <a:pos x="T48" y="T49"/>
                    </a:cxn>
                    <a:cxn ang="T109">
                      <a:pos x="T50" y="T51"/>
                    </a:cxn>
                    <a:cxn ang="T110">
                      <a:pos x="T52" y="T53"/>
                    </a:cxn>
                    <a:cxn ang="T111">
                      <a:pos x="T54" y="T55"/>
                    </a:cxn>
                    <a:cxn ang="T112">
                      <a:pos x="T56" y="T57"/>
                    </a:cxn>
                    <a:cxn ang="T113">
                      <a:pos x="T58" y="T59"/>
                    </a:cxn>
                    <a:cxn ang="T114">
                      <a:pos x="T60" y="T61"/>
                    </a:cxn>
                    <a:cxn ang="T115">
                      <a:pos x="T62" y="T63"/>
                    </a:cxn>
                    <a:cxn ang="T116">
                      <a:pos x="T64" y="T65"/>
                    </a:cxn>
                    <a:cxn ang="T117">
                      <a:pos x="T66" y="T67"/>
                    </a:cxn>
                    <a:cxn ang="T118">
                      <a:pos x="T68" y="T69"/>
                    </a:cxn>
                    <a:cxn ang="T119">
                      <a:pos x="T70" y="T71"/>
                    </a:cxn>
                    <a:cxn ang="T120">
                      <a:pos x="T72" y="T73"/>
                    </a:cxn>
                    <a:cxn ang="T121">
                      <a:pos x="T74" y="T75"/>
                    </a:cxn>
                    <a:cxn ang="T122">
                      <a:pos x="T76" y="T77"/>
                    </a:cxn>
                    <a:cxn ang="T123">
                      <a:pos x="T78" y="T79"/>
                    </a:cxn>
                    <a:cxn ang="T124">
                      <a:pos x="T80" y="T81"/>
                    </a:cxn>
                    <a:cxn ang="T125">
                      <a:pos x="T82" y="T83"/>
                    </a:cxn>
                  </a:cxnLst>
                  <a:rect l="T126" t="T127" r="T128" b="T129"/>
                  <a:pathLst>
                    <a:path w="210" h="224">
                      <a:moveTo>
                        <a:pt x="95" y="210"/>
                      </a:moveTo>
                      <a:lnTo>
                        <a:pt x="90" y="201"/>
                      </a:lnTo>
                      <a:lnTo>
                        <a:pt x="72" y="194"/>
                      </a:lnTo>
                      <a:lnTo>
                        <a:pt x="52" y="184"/>
                      </a:lnTo>
                      <a:lnTo>
                        <a:pt x="24" y="128"/>
                      </a:lnTo>
                      <a:lnTo>
                        <a:pt x="0" y="76"/>
                      </a:lnTo>
                      <a:lnTo>
                        <a:pt x="0" y="50"/>
                      </a:lnTo>
                      <a:lnTo>
                        <a:pt x="41" y="8"/>
                      </a:lnTo>
                      <a:lnTo>
                        <a:pt x="72" y="5"/>
                      </a:lnTo>
                      <a:lnTo>
                        <a:pt x="81" y="12"/>
                      </a:lnTo>
                      <a:lnTo>
                        <a:pt x="109" y="0"/>
                      </a:lnTo>
                      <a:lnTo>
                        <a:pt x="120" y="1"/>
                      </a:lnTo>
                      <a:lnTo>
                        <a:pt x="128" y="9"/>
                      </a:lnTo>
                      <a:lnTo>
                        <a:pt x="132" y="18"/>
                      </a:lnTo>
                      <a:lnTo>
                        <a:pt x="125" y="28"/>
                      </a:lnTo>
                      <a:lnTo>
                        <a:pt x="75" y="53"/>
                      </a:lnTo>
                      <a:lnTo>
                        <a:pt x="64" y="90"/>
                      </a:lnTo>
                      <a:lnTo>
                        <a:pt x="83" y="63"/>
                      </a:lnTo>
                      <a:lnTo>
                        <a:pt x="131" y="48"/>
                      </a:lnTo>
                      <a:lnTo>
                        <a:pt x="137" y="48"/>
                      </a:lnTo>
                      <a:lnTo>
                        <a:pt x="144" y="54"/>
                      </a:lnTo>
                      <a:lnTo>
                        <a:pt x="148" y="69"/>
                      </a:lnTo>
                      <a:lnTo>
                        <a:pt x="142" y="78"/>
                      </a:lnTo>
                      <a:lnTo>
                        <a:pt x="104" y="94"/>
                      </a:lnTo>
                      <a:lnTo>
                        <a:pt x="102" y="109"/>
                      </a:lnTo>
                      <a:lnTo>
                        <a:pt x="127" y="141"/>
                      </a:lnTo>
                      <a:lnTo>
                        <a:pt x="139" y="139"/>
                      </a:lnTo>
                      <a:lnTo>
                        <a:pt x="150" y="137"/>
                      </a:lnTo>
                      <a:lnTo>
                        <a:pt x="165" y="128"/>
                      </a:lnTo>
                      <a:lnTo>
                        <a:pt x="172" y="118"/>
                      </a:lnTo>
                      <a:lnTo>
                        <a:pt x="185" y="111"/>
                      </a:lnTo>
                      <a:lnTo>
                        <a:pt x="196" y="112"/>
                      </a:lnTo>
                      <a:lnTo>
                        <a:pt x="204" y="117"/>
                      </a:lnTo>
                      <a:lnTo>
                        <a:pt x="208" y="128"/>
                      </a:lnTo>
                      <a:lnTo>
                        <a:pt x="209" y="137"/>
                      </a:lnTo>
                      <a:lnTo>
                        <a:pt x="204" y="145"/>
                      </a:lnTo>
                      <a:lnTo>
                        <a:pt x="187" y="153"/>
                      </a:lnTo>
                      <a:lnTo>
                        <a:pt x="165" y="160"/>
                      </a:lnTo>
                      <a:lnTo>
                        <a:pt x="155" y="168"/>
                      </a:lnTo>
                      <a:lnTo>
                        <a:pt x="171" y="198"/>
                      </a:lnTo>
                      <a:lnTo>
                        <a:pt x="102" y="223"/>
                      </a:lnTo>
                      <a:lnTo>
                        <a:pt x="95" y="210"/>
                      </a:lnTo>
                    </a:path>
                  </a:pathLst>
                </a:custGeom>
                <a:solidFill>
                  <a:srgbClr val="FFBFB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01" name="Freeform 72"/>
                <p:cNvSpPr>
                  <a:spLocks/>
                </p:cNvSpPr>
                <p:nvPr/>
              </p:nvSpPr>
              <p:spPr bwMode="auto">
                <a:xfrm>
                  <a:off x="4508" y="2445"/>
                  <a:ext cx="11" cy="20"/>
                </a:xfrm>
                <a:custGeom>
                  <a:avLst/>
                  <a:gdLst>
                    <a:gd name="T0" fmla="*/ 0 w 11"/>
                    <a:gd name="T1" fmla="*/ 0 h 20"/>
                    <a:gd name="T2" fmla="*/ 1 w 11"/>
                    <a:gd name="T3" fmla="*/ 9 h 20"/>
                    <a:gd name="T4" fmla="*/ 6 w 11"/>
                    <a:gd name="T5" fmla="*/ 14 h 20"/>
                    <a:gd name="T6" fmla="*/ 10 w 11"/>
                    <a:gd name="T7" fmla="*/ 19 h 2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11"/>
                    <a:gd name="T13" fmla="*/ 0 h 20"/>
                    <a:gd name="T14" fmla="*/ 11 w 11"/>
                    <a:gd name="T15" fmla="*/ 20 h 2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11" h="20">
                      <a:moveTo>
                        <a:pt x="0" y="0"/>
                      </a:moveTo>
                      <a:lnTo>
                        <a:pt x="1" y="9"/>
                      </a:lnTo>
                      <a:lnTo>
                        <a:pt x="6" y="14"/>
                      </a:lnTo>
                      <a:lnTo>
                        <a:pt x="10" y="19"/>
                      </a:lnTo>
                    </a:path>
                  </a:pathLst>
                </a:custGeom>
                <a:noFill/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6202" name="Freeform 73"/>
                <p:cNvSpPr>
                  <a:spLocks/>
                </p:cNvSpPr>
                <p:nvPr/>
              </p:nvSpPr>
              <p:spPr bwMode="auto">
                <a:xfrm>
                  <a:off x="4362" y="2334"/>
                  <a:ext cx="48" cy="57"/>
                </a:xfrm>
                <a:custGeom>
                  <a:avLst/>
                  <a:gdLst>
                    <a:gd name="T0" fmla="*/ 47 w 48"/>
                    <a:gd name="T1" fmla="*/ 0 h 57"/>
                    <a:gd name="T2" fmla="*/ 19 w 48"/>
                    <a:gd name="T3" fmla="*/ 11 h 57"/>
                    <a:gd name="T4" fmla="*/ 10 w 48"/>
                    <a:gd name="T5" fmla="*/ 22 h 57"/>
                    <a:gd name="T6" fmla="*/ 5 w 48"/>
                    <a:gd name="T7" fmla="*/ 36 h 57"/>
                    <a:gd name="T8" fmla="*/ 0 w 48"/>
                    <a:gd name="T9" fmla="*/ 53 h 57"/>
                    <a:gd name="T10" fmla="*/ 0 w 48"/>
                    <a:gd name="T11" fmla="*/ 56 h 5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48"/>
                    <a:gd name="T19" fmla="*/ 0 h 57"/>
                    <a:gd name="T20" fmla="*/ 48 w 48"/>
                    <a:gd name="T21" fmla="*/ 57 h 57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48" h="57">
                      <a:moveTo>
                        <a:pt x="47" y="0"/>
                      </a:moveTo>
                      <a:lnTo>
                        <a:pt x="19" y="11"/>
                      </a:lnTo>
                      <a:lnTo>
                        <a:pt x="10" y="22"/>
                      </a:lnTo>
                      <a:lnTo>
                        <a:pt x="5" y="36"/>
                      </a:lnTo>
                      <a:lnTo>
                        <a:pt x="0" y="53"/>
                      </a:lnTo>
                      <a:lnTo>
                        <a:pt x="0" y="56"/>
                      </a:lnTo>
                    </a:path>
                  </a:pathLst>
                </a:custGeom>
                <a:noFill/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6173" name="Freeform 74"/>
              <p:cNvSpPr>
                <a:spLocks/>
              </p:cNvSpPr>
              <p:nvPr/>
            </p:nvSpPr>
            <p:spPr bwMode="auto">
              <a:xfrm>
                <a:off x="4415" y="2497"/>
                <a:ext cx="117" cy="80"/>
              </a:xfrm>
              <a:custGeom>
                <a:avLst/>
                <a:gdLst>
                  <a:gd name="T0" fmla="*/ 16 w 124"/>
                  <a:gd name="T1" fmla="*/ 79 h 85"/>
                  <a:gd name="T2" fmla="*/ 0 w 124"/>
                  <a:gd name="T3" fmla="*/ 39 h 85"/>
                  <a:gd name="T4" fmla="*/ 98 w 124"/>
                  <a:gd name="T5" fmla="*/ 0 h 85"/>
                  <a:gd name="T6" fmla="*/ 116 w 124"/>
                  <a:gd name="T7" fmla="*/ 34 h 85"/>
                  <a:gd name="T8" fmla="*/ 16 w 124"/>
                  <a:gd name="T9" fmla="*/ 79 h 8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4"/>
                  <a:gd name="T16" fmla="*/ 0 h 85"/>
                  <a:gd name="T17" fmla="*/ 124 w 124"/>
                  <a:gd name="T18" fmla="*/ 85 h 8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4" h="85">
                    <a:moveTo>
                      <a:pt x="17" y="84"/>
                    </a:moveTo>
                    <a:lnTo>
                      <a:pt x="0" y="41"/>
                    </a:lnTo>
                    <a:lnTo>
                      <a:pt x="104" y="0"/>
                    </a:lnTo>
                    <a:lnTo>
                      <a:pt x="123" y="36"/>
                    </a:lnTo>
                    <a:lnTo>
                      <a:pt x="17" y="84"/>
                    </a:lnTo>
                  </a:path>
                </a:pathLst>
              </a:custGeom>
              <a:solidFill>
                <a:srgbClr val="FFFFB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6174" name="Group 75"/>
              <p:cNvGrpSpPr>
                <a:grpSpLocks/>
              </p:cNvGrpSpPr>
              <p:nvPr/>
            </p:nvGrpSpPr>
            <p:grpSpPr bwMode="auto">
              <a:xfrm>
                <a:off x="3058" y="1914"/>
                <a:ext cx="817" cy="1122"/>
                <a:chOff x="2976" y="1867"/>
                <a:chExt cx="866" cy="1199"/>
              </a:xfrm>
            </p:grpSpPr>
            <p:grpSp>
              <p:nvGrpSpPr>
                <p:cNvPr id="6180" name="Group 76"/>
                <p:cNvGrpSpPr>
                  <a:grpSpLocks/>
                </p:cNvGrpSpPr>
                <p:nvPr/>
              </p:nvGrpSpPr>
              <p:grpSpPr bwMode="auto">
                <a:xfrm>
                  <a:off x="3357" y="1943"/>
                  <a:ext cx="485" cy="598"/>
                  <a:chOff x="3357" y="1943"/>
                  <a:chExt cx="485" cy="598"/>
                </a:xfrm>
              </p:grpSpPr>
              <p:sp>
                <p:nvSpPr>
                  <p:cNvPr id="6186" name="Freeform 77"/>
                  <p:cNvSpPr>
                    <a:spLocks/>
                  </p:cNvSpPr>
                  <p:nvPr/>
                </p:nvSpPr>
                <p:spPr bwMode="auto">
                  <a:xfrm>
                    <a:off x="3402" y="2376"/>
                    <a:ext cx="106" cy="165"/>
                  </a:xfrm>
                  <a:custGeom>
                    <a:avLst/>
                    <a:gdLst>
                      <a:gd name="T0" fmla="*/ 40 w 106"/>
                      <a:gd name="T1" fmla="*/ 0 h 165"/>
                      <a:gd name="T2" fmla="*/ 35 w 106"/>
                      <a:gd name="T3" fmla="*/ 58 h 165"/>
                      <a:gd name="T4" fmla="*/ 17 w 106"/>
                      <a:gd name="T5" fmla="*/ 111 h 165"/>
                      <a:gd name="T6" fmla="*/ 0 w 106"/>
                      <a:gd name="T7" fmla="*/ 138 h 165"/>
                      <a:gd name="T8" fmla="*/ 53 w 106"/>
                      <a:gd name="T9" fmla="*/ 164 h 165"/>
                      <a:gd name="T10" fmla="*/ 83 w 106"/>
                      <a:gd name="T11" fmla="*/ 102 h 165"/>
                      <a:gd name="T12" fmla="*/ 92 w 106"/>
                      <a:gd name="T13" fmla="*/ 62 h 165"/>
                      <a:gd name="T14" fmla="*/ 105 w 106"/>
                      <a:gd name="T15" fmla="*/ 9 h 165"/>
                      <a:gd name="T16" fmla="*/ 40 w 106"/>
                      <a:gd name="T17" fmla="*/ 0 h 165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w 106"/>
                      <a:gd name="T28" fmla="*/ 0 h 165"/>
                      <a:gd name="T29" fmla="*/ 106 w 106"/>
                      <a:gd name="T30" fmla="*/ 165 h 165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T27" t="T28" r="T29" b="T30"/>
                    <a:pathLst>
                      <a:path w="106" h="165">
                        <a:moveTo>
                          <a:pt x="40" y="0"/>
                        </a:moveTo>
                        <a:lnTo>
                          <a:pt x="35" y="58"/>
                        </a:lnTo>
                        <a:lnTo>
                          <a:pt x="17" y="111"/>
                        </a:lnTo>
                        <a:lnTo>
                          <a:pt x="0" y="138"/>
                        </a:lnTo>
                        <a:lnTo>
                          <a:pt x="53" y="164"/>
                        </a:lnTo>
                        <a:lnTo>
                          <a:pt x="83" y="102"/>
                        </a:lnTo>
                        <a:lnTo>
                          <a:pt x="92" y="62"/>
                        </a:lnTo>
                        <a:lnTo>
                          <a:pt x="105" y="9"/>
                        </a:lnTo>
                        <a:lnTo>
                          <a:pt x="40" y="0"/>
                        </a:lnTo>
                      </a:path>
                    </a:pathLst>
                  </a:custGeom>
                  <a:solidFill>
                    <a:srgbClr val="FF9F9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6187" name="Group 78"/>
                  <p:cNvGrpSpPr>
                    <a:grpSpLocks/>
                  </p:cNvGrpSpPr>
                  <p:nvPr/>
                </p:nvGrpSpPr>
                <p:grpSpPr bwMode="auto">
                  <a:xfrm>
                    <a:off x="3357" y="1943"/>
                    <a:ext cx="485" cy="563"/>
                    <a:chOff x="3357" y="1943"/>
                    <a:chExt cx="485" cy="563"/>
                  </a:xfrm>
                </p:grpSpPr>
                <p:grpSp>
                  <p:nvGrpSpPr>
                    <p:cNvPr id="6188" name="Group 79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3574" y="2313"/>
                      <a:ext cx="65" cy="80"/>
                      <a:chOff x="3574" y="2313"/>
                      <a:chExt cx="65" cy="80"/>
                    </a:xfrm>
                  </p:grpSpPr>
                  <p:sp>
                    <p:nvSpPr>
                      <p:cNvPr id="6198" name="Freeform 80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574" y="2313"/>
                        <a:ext cx="65" cy="36"/>
                      </a:xfrm>
                      <a:custGeom>
                        <a:avLst/>
                        <a:gdLst>
                          <a:gd name="T0" fmla="*/ 64 w 65"/>
                          <a:gd name="T1" fmla="*/ 4 h 36"/>
                          <a:gd name="T2" fmla="*/ 61 w 65"/>
                          <a:gd name="T3" fmla="*/ 35 h 36"/>
                          <a:gd name="T4" fmla="*/ 0 w 65"/>
                          <a:gd name="T5" fmla="*/ 27 h 36"/>
                          <a:gd name="T6" fmla="*/ 11 w 65"/>
                          <a:gd name="T7" fmla="*/ 0 h 36"/>
                          <a:gd name="T8" fmla="*/ 64 w 65"/>
                          <a:gd name="T9" fmla="*/ 4 h 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  <a:gd name="T15" fmla="*/ 0 w 65"/>
                          <a:gd name="T16" fmla="*/ 0 h 36"/>
                          <a:gd name="T17" fmla="*/ 65 w 65"/>
                          <a:gd name="T18" fmla="*/ 36 h 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T15" t="T16" r="T17" b="T18"/>
                        <a:pathLst>
                          <a:path w="65" h="36">
                            <a:moveTo>
                              <a:pt x="64" y="4"/>
                            </a:moveTo>
                            <a:lnTo>
                              <a:pt x="61" y="35"/>
                            </a:lnTo>
                            <a:lnTo>
                              <a:pt x="0" y="27"/>
                            </a:lnTo>
                            <a:lnTo>
                              <a:pt x="11" y="0"/>
                            </a:lnTo>
                            <a:lnTo>
                              <a:pt x="64" y="4"/>
                            </a:lnTo>
                          </a:path>
                        </a:pathLst>
                      </a:custGeom>
                      <a:solidFill>
                        <a:srgbClr val="FFFFFF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99" name="Freeform 81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574" y="2345"/>
                        <a:ext cx="46" cy="48"/>
                      </a:xfrm>
                      <a:custGeom>
                        <a:avLst/>
                        <a:gdLst>
                          <a:gd name="T0" fmla="*/ 45 w 46"/>
                          <a:gd name="T1" fmla="*/ 2 h 48"/>
                          <a:gd name="T2" fmla="*/ 42 w 46"/>
                          <a:gd name="T3" fmla="*/ 16 h 48"/>
                          <a:gd name="T4" fmla="*/ 42 w 46"/>
                          <a:gd name="T5" fmla="*/ 23 h 48"/>
                          <a:gd name="T6" fmla="*/ 42 w 46"/>
                          <a:gd name="T7" fmla="*/ 30 h 48"/>
                          <a:gd name="T8" fmla="*/ 45 w 46"/>
                          <a:gd name="T9" fmla="*/ 47 h 48"/>
                          <a:gd name="T10" fmla="*/ 2 w 46"/>
                          <a:gd name="T11" fmla="*/ 26 h 48"/>
                          <a:gd name="T12" fmla="*/ 0 w 46"/>
                          <a:gd name="T13" fmla="*/ 0 h 48"/>
                          <a:gd name="T14" fmla="*/ 45 w 46"/>
                          <a:gd name="T15" fmla="*/ 2 h 48"/>
                          <a:gd name="T16" fmla="*/ 0 60000 65536"/>
                          <a:gd name="T17" fmla="*/ 0 60000 65536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w 46"/>
                          <a:gd name="T25" fmla="*/ 0 h 48"/>
                          <a:gd name="T26" fmla="*/ 46 w 46"/>
                          <a:gd name="T27" fmla="*/ 48 h 48"/>
                        </a:gdLst>
                        <a:ahLst/>
                        <a:cxnLst>
                          <a:cxn ang="T16">
                            <a:pos x="T0" y="T1"/>
                          </a:cxn>
                          <a:cxn ang="T17">
                            <a:pos x="T2" y="T3"/>
                          </a:cxn>
                          <a:cxn ang="T18">
                            <a:pos x="T4" y="T5"/>
                          </a:cxn>
                          <a:cxn ang="T19">
                            <a:pos x="T6" y="T7"/>
                          </a:cxn>
                          <a:cxn ang="T20">
                            <a:pos x="T8" y="T9"/>
                          </a:cxn>
                          <a:cxn ang="T21">
                            <a:pos x="T10" y="T11"/>
                          </a:cxn>
                          <a:cxn ang="T22">
                            <a:pos x="T12" y="T13"/>
                          </a:cxn>
                          <a:cxn ang="T23">
                            <a:pos x="T14" y="T15"/>
                          </a:cxn>
                        </a:cxnLst>
                        <a:rect l="T24" t="T25" r="T26" b="T27"/>
                        <a:pathLst>
                          <a:path w="46" h="48">
                            <a:moveTo>
                              <a:pt x="45" y="2"/>
                            </a:moveTo>
                            <a:lnTo>
                              <a:pt x="42" y="16"/>
                            </a:lnTo>
                            <a:lnTo>
                              <a:pt x="42" y="23"/>
                            </a:lnTo>
                            <a:lnTo>
                              <a:pt x="42" y="30"/>
                            </a:lnTo>
                            <a:lnTo>
                              <a:pt x="45" y="47"/>
                            </a:lnTo>
                            <a:lnTo>
                              <a:pt x="2" y="26"/>
                            </a:lnTo>
                            <a:lnTo>
                              <a:pt x="0" y="0"/>
                            </a:lnTo>
                            <a:lnTo>
                              <a:pt x="45" y="2"/>
                            </a:lnTo>
                          </a:path>
                        </a:pathLst>
                      </a:custGeom>
                      <a:solidFill>
                        <a:srgbClr val="3F1F00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6189" name="Group 82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3357" y="1943"/>
                      <a:ext cx="485" cy="563"/>
                      <a:chOff x="3357" y="1943"/>
                      <a:chExt cx="485" cy="563"/>
                    </a:xfrm>
                  </p:grpSpPr>
                  <p:sp>
                    <p:nvSpPr>
                      <p:cNvPr id="6195" name="Freeform 83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357" y="1943"/>
                        <a:ext cx="485" cy="563"/>
                      </a:xfrm>
                      <a:custGeom>
                        <a:avLst/>
                        <a:gdLst>
                          <a:gd name="T0" fmla="*/ 331 w 485"/>
                          <a:gd name="T1" fmla="*/ 46 h 563"/>
                          <a:gd name="T2" fmla="*/ 367 w 485"/>
                          <a:gd name="T3" fmla="*/ 76 h 563"/>
                          <a:gd name="T4" fmla="*/ 400 w 485"/>
                          <a:gd name="T5" fmla="*/ 123 h 563"/>
                          <a:gd name="T6" fmla="*/ 403 w 485"/>
                          <a:gd name="T7" fmla="*/ 174 h 563"/>
                          <a:gd name="T8" fmla="*/ 401 w 485"/>
                          <a:gd name="T9" fmla="*/ 204 h 563"/>
                          <a:gd name="T10" fmla="*/ 431 w 485"/>
                          <a:gd name="T11" fmla="*/ 245 h 563"/>
                          <a:gd name="T12" fmla="*/ 462 w 485"/>
                          <a:gd name="T13" fmla="*/ 293 h 563"/>
                          <a:gd name="T14" fmla="*/ 481 w 485"/>
                          <a:gd name="T15" fmla="*/ 333 h 563"/>
                          <a:gd name="T16" fmla="*/ 479 w 485"/>
                          <a:gd name="T17" fmla="*/ 373 h 563"/>
                          <a:gd name="T18" fmla="*/ 468 w 485"/>
                          <a:gd name="T19" fmla="*/ 393 h 563"/>
                          <a:gd name="T20" fmla="*/ 440 w 485"/>
                          <a:gd name="T21" fmla="*/ 400 h 563"/>
                          <a:gd name="T22" fmla="*/ 392 w 485"/>
                          <a:gd name="T23" fmla="*/ 375 h 563"/>
                          <a:gd name="T24" fmla="*/ 367 w 485"/>
                          <a:gd name="T25" fmla="*/ 336 h 563"/>
                          <a:gd name="T26" fmla="*/ 348 w 485"/>
                          <a:gd name="T27" fmla="*/ 401 h 563"/>
                          <a:gd name="T28" fmla="*/ 309 w 485"/>
                          <a:gd name="T29" fmla="*/ 375 h 563"/>
                          <a:gd name="T30" fmla="*/ 251 w 485"/>
                          <a:gd name="T31" fmla="*/ 376 h 563"/>
                          <a:gd name="T32" fmla="*/ 222 w 485"/>
                          <a:gd name="T33" fmla="*/ 400 h 563"/>
                          <a:gd name="T34" fmla="*/ 228 w 485"/>
                          <a:gd name="T35" fmla="*/ 421 h 563"/>
                          <a:gd name="T36" fmla="*/ 281 w 485"/>
                          <a:gd name="T37" fmla="*/ 441 h 563"/>
                          <a:gd name="T38" fmla="*/ 328 w 485"/>
                          <a:gd name="T39" fmla="*/ 448 h 563"/>
                          <a:gd name="T40" fmla="*/ 325 w 485"/>
                          <a:gd name="T41" fmla="*/ 499 h 563"/>
                          <a:gd name="T42" fmla="*/ 315 w 485"/>
                          <a:gd name="T43" fmla="*/ 546 h 563"/>
                          <a:gd name="T44" fmla="*/ 297 w 485"/>
                          <a:gd name="T45" fmla="*/ 562 h 563"/>
                          <a:gd name="T46" fmla="*/ 259 w 485"/>
                          <a:gd name="T47" fmla="*/ 549 h 563"/>
                          <a:gd name="T48" fmla="*/ 152 w 485"/>
                          <a:gd name="T49" fmla="*/ 481 h 563"/>
                          <a:gd name="T50" fmla="*/ 101 w 485"/>
                          <a:gd name="T51" fmla="*/ 441 h 563"/>
                          <a:gd name="T52" fmla="*/ 95 w 485"/>
                          <a:gd name="T53" fmla="*/ 421 h 563"/>
                          <a:gd name="T54" fmla="*/ 61 w 485"/>
                          <a:gd name="T55" fmla="*/ 423 h 563"/>
                          <a:gd name="T56" fmla="*/ 39 w 485"/>
                          <a:gd name="T57" fmla="*/ 404 h 563"/>
                          <a:gd name="T58" fmla="*/ 33 w 485"/>
                          <a:gd name="T59" fmla="*/ 354 h 563"/>
                          <a:gd name="T60" fmla="*/ 17 w 485"/>
                          <a:gd name="T61" fmla="*/ 302 h 563"/>
                          <a:gd name="T62" fmla="*/ 0 w 485"/>
                          <a:gd name="T63" fmla="*/ 209 h 563"/>
                          <a:gd name="T64" fmla="*/ 23 w 485"/>
                          <a:gd name="T65" fmla="*/ 99 h 563"/>
                          <a:gd name="T66" fmla="*/ 59 w 485"/>
                          <a:gd name="T67" fmla="*/ 48 h 563"/>
                          <a:gd name="T68" fmla="*/ 119 w 485"/>
                          <a:gd name="T69" fmla="*/ 11 h 563"/>
                          <a:gd name="T70" fmla="*/ 184 w 485"/>
                          <a:gd name="T71" fmla="*/ 0 h 563"/>
                          <a:gd name="T72" fmla="*/ 239 w 485"/>
                          <a:gd name="T73" fmla="*/ 6 h 563"/>
                          <a:gd name="T74" fmla="*/ 294 w 485"/>
                          <a:gd name="T75" fmla="*/ 26 h 563"/>
                          <a:gd name="T76" fmla="*/ 0 60000 65536"/>
                          <a:gd name="T77" fmla="*/ 0 60000 65536"/>
                          <a:gd name="T78" fmla="*/ 0 60000 65536"/>
                          <a:gd name="T79" fmla="*/ 0 60000 65536"/>
                          <a:gd name="T80" fmla="*/ 0 60000 65536"/>
                          <a:gd name="T81" fmla="*/ 0 60000 65536"/>
                          <a:gd name="T82" fmla="*/ 0 60000 65536"/>
                          <a:gd name="T83" fmla="*/ 0 60000 65536"/>
                          <a:gd name="T84" fmla="*/ 0 60000 65536"/>
                          <a:gd name="T85" fmla="*/ 0 60000 65536"/>
                          <a:gd name="T86" fmla="*/ 0 60000 65536"/>
                          <a:gd name="T87" fmla="*/ 0 60000 65536"/>
                          <a:gd name="T88" fmla="*/ 0 60000 65536"/>
                          <a:gd name="T89" fmla="*/ 0 60000 65536"/>
                          <a:gd name="T90" fmla="*/ 0 60000 65536"/>
                          <a:gd name="T91" fmla="*/ 0 60000 65536"/>
                          <a:gd name="T92" fmla="*/ 0 60000 65536"/>
                          <a:gd name="T93" fmla="*/ 0 60000 65536"/>
                          <a:gd name="T94" fmla="*/ 0 60000 65536"/>
                          <a:gd name="T95" fmla="*/ 0 60000 65536"/>
                          <a:gd name="T96" fmla="*/ 0 60000 65536"/>
                          <a:gd name="T97" fmla="*/ 0 60000 65536"/>
                          <a:gd name="T98" fmla="*/ 0 60000 65536"/>
                          <a:gd name="T99" fmla="*/ 0 60000 65536"/>
                          <a:gd name="T100" fmla="*/ 0 60000 65536"/>
                          <a:gd name="T101" fmla="*/ 0 60000 65536"/>
                          <a:gd name="T102" fmla="*/ 0 60000 65536"/>
                          <a:gd name="T103" fmla="*/ 0 60000 65536"/>
                          <a:gd name="T104" fmla="*/ 0 60000 65536"/>
                          <a:gd name="T105" fmla="*/ 0 60000 65536"/>
                          <a:gd name="T106" fmla="*/ 0 60000 65536"/>
                          <a:gd name="T107" fmla="*/ 0 60000 65536"/>
                          <a:gd name="T108" fmla="*/ 0 60000 65536"/>
                          <a:gd name="T109" fmla="*/ 0 60000 65536"/>
                          <a:gd name="T110" fmla="*/ 0 60000 65536"/>
                          <a:gd name="T111" fmla="*/ 0 60000 65536"/>
                          <a:gd name="T112" fmla="*/ 0 60000 65536"/>
                          <a:gd name="T113" fmla="*/ 0 60000 65536"/>
                          <a:gd name="T114" fmla="*/ 0 w 485"/>
                          <a:gd name="T115" fmla="*/ 0 h 563"/>
                          <a:gd name="T116" fmla="*/ 485 w 485"/>
                          <a:gd name="T117" fmla="*/ 563 h 563"/>
                        </a:gdLst>
                        <a:ahLst/>
                        <a:cxnLst>
                          <a:cxn ang="T76">
                            <a:pos x="T0" y="T1"/>
                          </a:cxn>
                          <a:cxn ang="T77">
                            <a:pos x="T2" y="T3"/>
                          </a:cxn>
                          <a:cxn ang="T78">
                            <a:pos x="T4" y="T5"/>
                          </a:cxn>
                          <a:cxn ang="T79">
                            <a:pos x="T6" y="T7"/>
                          </a:cxn>
                          <a:cxn ang="T80">
                            <a:pos x="T8" y="T9"/>
                          </a:cxn>
                          <a:cxn ang="T81">
                            <a:pos x="T10" y="T11"/>
                          </a:cxn>
                          <a:cxn ang="T82">
                            <a:pos x="T12" y="T13"/>
                          </a:cxn>
                          <a:cxn ang="T83">
                            <a:pos x="T14" y="T15"/>
                          </a:cxn>
                          <a:cxn ang="T84">
                            <a:pos x="T16" y="T17"/>
                          </a:cxn>
                          <a:cxn ang="T85">
                            <a:pos x="T18" y="T19"/>
                          </a:cxn>
                          <a:cxn ang="T86">
                            <a:pos x="T20" y="T21"/>
                          </a:cxn>
                          <a:cxn ang="T87">
                            <a:pos x="T22" y="T23"/>
                          </a:cxn>
                          <a:cxn ang="T88">
                            <a:pos x="T24" y="T25"/>
                          </a:cxn>
                          <a:cxn ang="T89">
                            <a:pos x="T26" y="T27"/>
                          </a:cxn>
                          <a:cxn ang="T90">
                            <a:pos x="T28" y="T29"/>
                          </a:cxn>
                          <a:cxn ang="T91">
                            <a:pos x="T30" y="T31"/>
                          </a:cxn>
                          <a:cxn ang="T92">
                            <a:pos x="T32" y="T33"/>
                          </a:cxn>
                          <a:cxn ang="T93">
                            <a:pos x="T34" y="T35"/>
                          </a:cxn>
                          <a:cxn ang="T94">
                            <a:pos x="T36" y="T37"/>
                          </a:cxn>
                          <a:cxn ang="T95">
                            <a:pos x="T38" y="T39"/>
                          </a:cxn>
                          <a:cxn ang="T96">
                            <a:pos x="T40" y="T41"/>
                          </a:cxn>
                          <a:cxn ang="T97">
                            <a:pos x="T42" y="T43"/>
                          </a:cxn>
                          <a:cxn ang="T98">
                            <a:pos x="T44" y="T45"/>
                          </a:cxn>
                          <a:cxn ang="T99">
                            <a:pos x="T46" y="T47"/>
                          </a:cxn>
                          <a:cxn ang="T100">
                            <a:pos x="T48" y="T49"/>
                          </a:cxn>
                          <a:cxn ang="T101">
                            <a:pos x="T50" y="T51"/>
                          </a:cxn>
                          <a:cxn ang="T102">
                            <a:pos x="T52" y="T53"/>
                          </a:cxn>
                          <a:cxn ang="T103">
                            <a:pos x="T54" y="T55"/>
                          </a:cxn>
                          <a:cxn ang="T104">
                            <a:pos x="T56" y="T57"/>
                          </a:cxn>
                          <a:cxn ang="T105">
                            <a:pos x="T58" y="T59"/>
                          </a:cxn>
                          <a:cxn ang="T106">
                            <a:pos x="T60" y="T61"/>
                          </a:cxn>
                          <a:cxn ang="T107">
                            <a:pos x="T62" y="T63"/>
                          </a:cxn>
                          <a:cxn ang="T108">
                            <a:pos x="T64" y="T65"/>
                          </a:cxn>
                          <a:cxn ang="T109">
                            <a:pos x="T66" y="T67"/>
                          </a:cxn>
                          <a:cxn ang="T110">
                            <a:pos x="T68" y="T69"/>
                          </a:cxn>
                          <a:cxn ang="T111">
                            <a:pos x="T70" y="T71"/>
                          </a:cxn>
                          <a:cxn ang="T112">
                            <a:pos x="T72" y="T73"/>
                          </a:cxn>
                          <a:cxn ang="T113">
                            <a:pos x="T74" y="T75"/>
                          </a:cxn>
                        </a:cxnLst>
                        <a:rect l="T114" t="T115" r="T116" b="T117"/>
                        <a:pathLst>
                          <a:path w="485" h="563">
                            <a:moveTo>
                              <a:pt x="294" y="26"/>
                            </a:moveTo>
                            <a:lnTo>
                              <a:pt x="331" y="46"/>
                            </a:lnTo>
                            <a:lnTo>
                              <a:pt x="351" y="62"/>
                            </a:lnTo>
                            <a:lnTo>
                              <a:pt x="367" y="76"/>
                            </a:lnTo>
                            <a:lnTo>
                              <a:pt x="388" y="101"/>
                            </a:lnTo>
                            <a:lnTo>
                              <a:pt x="400" y="123"/>
                            </a:lnTo>
                            <a:lnTo>
                              <a:pt x="404" y="143"/>
                            </a:lnTo>
                            <a:lnTo>
                              <a:pt x="403" y="174"/>
                            </a:lnTo>
                            <a:lnTo>
                              <a:pt x="398" y="190"/>
                            </a:lnTo>
                            <a:lnTo>
                              <a:pt x="401" y="204"/>
                            </a:lnTo>
                            <a:lnTo>
                              <a:pt x="412" y="221"/>
                            </a:lnTo>
                            <a:lnTo>
                              <a:pt x="431" y="245"/>
                            </a:lnTo>
                            <a:lnTo>
                              <a:pt x="448" y="268"/>
                            </a:lnTo>
                            <a:lnTo>
                              <a:pt x="462" y="293"/>
                            </a:lnTo>
                            <a:lnTo>
                              <a:pt x="476" y="316"/>
                            </a:lnTo>
                            <a:lnTo>
                              <a:pt x="481" y="333"/>
                            </a:lnTo>
                            <a:lnTo>
                              <a:pt x="484" y="350"/>
                            </a:lnTo>
                            <a:lnTo>
                              <a:pt x="479" y="373"/>
                            </a:lnTo>
                            <a:lnTo>
                              <a:pt x="474" y="385"/>
                            </a:lnTo>
                            <a:lnTo>
                              <a:pt x="468" y="393"/>
                            </a:lnTo>
                            <a:lnTo>
                              <a:pt x="456" y="401"/>
                            </a:lnTo>
                            <a:lnTo>
                              <a:pt x="440" y="400"/>
                            </a:lnTo>
                            <a:lnTo>
                              <a:pt x="418" y="390"/>
                            </a:lnTo>
                            <a:lnTo>
                              <a:pt x="392" y="375"/>
                            </a:lnTo>
                            <a:lnTo>
                              <a:pt x="365" y="360"/>
                            </a:lnTo>
                            <a:lnTo>
                              <a:pt x="367" y="336"/>
                            </a:lnTo>
                            <a:lnTo>
                              <a:pt x="362" y="396"/>
                            </a:lnTo>
                            <a:lnTo>
                              <a:pt x="348" y="401"/>
                            </a:lnTo>
                            <a:lnTo>
                              <a:pt x="335" y="388"/>
                            </a:lnTo>
                            <a:lnTo>
                              <a:pt x="309" y="375"/>
                            </a:lnTo>
                            <a:lnTo>
                              <a:pt x="284" y="371"/>
                            </a:lnTo>
                            <a:lnTo>
                              <a:pt x="251" y="376"/>
                            </a:lnTo>
                            <a:lnTo>
                              <a:pt x="231" y="385"/>
                            </a:lnTo>
                            <a:lnTo>
                              <a:pt x="222" y="400"/>
                            </a:lnTo>
                            <a:lnTo>
                              <a:pt x="222" y="413"/>
                            </a:lnTo>
                            <a:lnTo>
                              <a:pt x="228" y="421"/>
                            </a:lnTo>
                            <a:lnTo>
                              <a:pt x="254" y="434"/>
                            </a:lnTo>
                            <a:lnTo>
                              <a:pt x="281" y="441"/>
                            </a:lnTo>
                            <a:lnTo>
                              <a:pt x="307" y="448"/>
                            </a:lnTo>
                            <a:lnTo>
                              <a:pt x="328" y="448"/>
                            </a:lnTo>
                            <a:lnTo>
                              <a:pt x="332" y="443"/>
                            </a:lnTo>
                            <a:lnTo>
                              <a:pt x="325" y="499"/>
                            </a:lnTo>
                            <a:lnTo>
                              <a:pt x="318" y="529"/>
                            </a:lnTo>
                            <a:lnTo>
                              <a:pt x="315" y="546"/>
                            </a:lnTo>
                            <a:lnTo>
                              <a:pt x="311" y="554"/>
                            </a:lnTo>
                            <a:lnTo>
                              <a:pt x="297" y="562"/>
                            </a:lnTo>
                            <a:lnTo>
                              <a:pt x="282" y="560"/>
                            </a:lnTo>
                            <a:lnTo>
                              <a:pt x="259" y="549"/>
                            </a:lnTo>
                            <a:lnTo>
                              <a:pt x="205" y="515"/>
                            </a:lnTo>
                            <a:lnTo>
                              <a:pt x="152" y="481"/>
                            </a:lnTo>
                            <a:lnTo>
                              <a:pt x="110" y="453"/>
                            </a:lnTo>
                            <a:lnTo>
                              <a:pt x="101" y="441"/>
                            </a:lnTo>
                            <a:lnTo>
                              <a:pt x="96" y="428"/>
                            </a:lnTo>
                            <a:lnTo>
                              <a:pt x="95" y="421"/>
                            </a:lnTo>
                            <a:lnTo>
                              <a:pt x="78" y="423"/>
                            </a:lnTo>
                            <a:lnTo>
                              <a:pt x="61" y="423"/>
                            </a:lnTo>
                            <a:lnTo>
                              <a:pt x="50" y="420"/>
                            </a:lnTo>
                            <a:lnTo>
                              <a:pt x="39" y="404"/>
                            </a:lnTo>
                            <a:lnTo>
                              <a:pt x="31" y="385"/>
                            </a:lnTo>
                            <a:lnTo>
                              <a:pt x="33" y="354"/>
                            </a:lnTo>
                            <a:lnTo>
                              <a:pt x="30" y="333"/>
                            </a:lnTo>
                            <a:lnTo>
                              <a:pt x="17" y="302"/>
                            </a:lnTo>
                            <a:lnTo>
                              <a:pt x="3" y="270"/>
                            </a:lnTo>
                            <a:lnTo>
                              <a:pt x="0" y="209"/>
                            </a:lnTo>
                            <a:lnTo>
                              <a:pt x="5" y="152"/>
                            </a:lnTo>
                            <a:lnTo>
                              <a:pt x="23" y="99"/>
                            </a:lnTo>
                            <a:lnTo>
                              <a:pt x="40" y="71"/>
                            </a:lnTo>
                            <a:lnTo>
                              <a:pt x="59" y="48"/>
                            </a:lnTo>
                            <a:lnTo>
                              <a:pt x="83" y="26"/>
                            </a:lnTo>
                            <a:lnTo>
                              <a:pt x="119" y="11"/>
                            </a:lnTo>
                            <a:lnTo>
                              <a:pt x="148" y="3"/>
                            </a:lnTo>
                            <a:lnTo>
                              <a:pt x="184" y="0"/>
                            </a:lnTo>
                            <a:lnTo>
                              <a:pt x="216" y="3"/>
                            </a:lnTo>
                            <a:lnTo>
                              <a:pt x="239" y="6"/>
                            </a:lnTo>
                            <a:lnTo>
                              <a:pt x="264" y="15"/>
                            </a:lnTo>
                            <a:lnTo>
                              <a:pt x="294" y="26"/>
                            </a:lnTo>
                          </a:path>
                        </a:pathLst>
                      </a:custGeom>
                      <a:solidFill>
                        <a:srgbClr val="FF9F9F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96" name="Freeform 84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576" y="2045"/>
                        <a:ext cx="116" cy="75"/>
                      </a:xfrm>
                      <a:custGeom>
                        <a:avLst/>
                        <a:gdLst>
                          <a:gd name="T0" fmla="*/ 3 w 116"/>
                          <a:gd name="T1" fmla="*/ 47 h 75"/>
                          <a:gd name="T2" fmla="*/ 28 w 116"/>
                          <a:gd name="T3" fmla="*/ 27 h 75"/>
                          <a:gd name="T4" fmla="*/ 56 w 116"/>
                          <a:gd name="T5" fmla="*/ 10 h 75"/>
                          <a:gd name="T6" fmla="*/ 83 w 116"/>
                          <a:gd name="T7" fmla="*/ 2 h 75"/>
                          <a:gd name="T8" fmla="*/ 96 w 116"/>
                          <a:gd name="T9" fmla="*/ 0 h 75"/>
                          <a:gd name="T10" fmla="*/ 106 w 116"/>
                          <a:gd name="T11" fmla="*/ 0 h 75"/>
                          <a:gd name="T12" fmla="*/ 113 w 116"/>
                          <a:gd name="T13" fmla="*/ 5 h 75"/>
                          <a:gd name="T14" fmla="*/ 115 w 116"/>
                          <a:gd name="T15" fmla="*/ 13 h 75"/>
                          <a:gd name="T16" fmla="*/ 113 w 116"/>
                          <a:gd name="T17" fmla="*/ 21 h 75"/>
                          <a:gd name="T18" fmla="*/ 103 w 116"/>
                          <a:gd name="T19" fmla="*/ 25 h 75"/>
                          <a:gd name="T20" fmla="*/ 87 w 116"/>
                          <a:gd name="T21" fmla="*/ 30 h 75"/>
                          <a:gd name="T22" fmla="*/ 63 w 116"/>
                          <a:gd name="T23" fmla="*/ 40 h 75"/>
                          <a:gd name="T24" fmla="*/ 43 w 116"/>
                          <a:gd name="T25" fmla="*/ 52 h 75"/>
                          <a:gd name="T26" fmla="*/ 28 w 116"/>
                          <a:gd name="T27" fmla="*/ 61 h 75"/>
                          <a:gd name="T28" fmla="*/ 17 w 116"/>
                          <a:gd name="T29" fmla="*/ 72 h 75"/>
                          <a:gd name="T30" fmla="*/ 6 w 116"/>
                          <a:gd name="T31" fmla="*/ 74 h 75"/>
                          <a:gd name="T32" fmla="*/ 0 w 116"/>
                          <a:gd name="T33" fmla="*/ 61 h 75"/>
                          <a:gd name="T34" fmla="*/ 3 w 116"/>
                          <a:gd name="T35" fmla="*/ 47 h 75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60000 65536"/>
                          <a:gd name="T49" fmla="*/ 0 60000 65536"/>
                          <a:gd name="T50" fmla="*/ 0 60000 65536"/>
                          <a:gd name="T51" fmla="*/ 0 60000 65536"/>
                          <a:gd name="T52" fmla="*/ 0 60000 65536"/>
                          <a:gd name="T53" fmla="*/ 0 60000 65536"/>
                          <a:gd name="T54" fmla="*/ 0 w 116"/>
                          <a:gd name="T55" fmla="*/ 0 h 75"/>
                          <a:gd name="T56" fmla="*/ 116 w 116"/>
                          <a:gd name="T57" fmla="*/ 75 h 75"/>
                        </a:gdLst>
                        <a:ahLst/>
                        <a:cxnLst>
                          <a:cxn ang="T36">
                            <a:pos x="T0" y="T1"/>
                          </a:cxn>
                          <a:cxn ang="T37">
                            <a:pos x="T2" y="T3"/>
                          </a:cxn>
                          <a:cxn ang="T38">
                            <a:pos x="T4" y="T5"/>
                          </a:cxn>
                          <a:cxn ang="T39">
                            <a:pos x="T6" y="T7"/>
                          </a:cxn>
                          <a:cxn ang="T40">
                            <a:pos x="T8" y="T9"/>
                          </a:cxn>
                          <a:cxn ang="T41">
                            <a:pos x="T10" y="T11"/>
                          </a:cxn>
                          <a:cxn ang="T42">
                            <a:pos x="T12" y="T13"/>
                          </a:cxn>
                          <a:cxn ang="T43">
                            <a:pos x="T14" y="T15"/>
                          </a:cxn>
                          <a:cxn ang="T44">
                            <a:pos x="T16" y="T17"/>
                          </a:cxn>
                          <a:cxn ang="T45">
                            <a:pos x="T18" y="T19"/>
                          </a:cxn>
                          <a:cxn ang="T46">
                            <a:pos x="T20" y="T21"/>
                          </a:cxn>
                          <a:cxn ang="T47">
                            <a:pos x="T22" y="T23"/>
                          </a:cxn>
                          <a:cxn ang="T48">
                            <a:pos x="T24" y="T25"/>
                          </a:cxn>
                          <a:cxn ang="T49">
                            <a:pos x="T26" y="T27"/>
                          </a:cxn>
                          <a:cxn ang="T50">
                            <a:pos x="T28" y="T29"/>
                          </a:cxn>
                          <a:cxn ang="T51">
                            <a:pos x="T30" y="T31"/>
                          </a:cxn>
                          <a:cxn ang="T52">
                            <a:pos x="T32" y="T33"/>
                          </a:cxn>
                          <a:cxn ang="T53">
                            <a:pos x="T34" y="T35"/>
                          </a:cxn>
                        </a:cxnLst>
                        <a:rect l="T54" t="T55" r="T56" b="T57"/>
                        <a:pathLst>
                          <a:path w="116" h="75">
                            <a:moveTo>
                              <a:pt x="3" y="47"/>
                            </a:moveTo>
                            <a:lnTo>
                              <a:pt x="28" y="27"/>
                            </a:lnTo>
                            <a:lnTo>
                              <a:pt x="56" y="10"/>
                            </a:lnTo>
                            <a:lnTo>
                              <a:pt x="83" y="2"/>
                            </a:lnTo>
                            <a:lnTo>
                              <a:pt x="96" y="0"/>
                            </a:lnTo>
                            <a:lnTo>
                              <a:pt x="106" y="0"/>
                            </a:lnTo>
                            <a:lnTo>
                              <a:pt x="113" y="5"/>
                            </a:lnTo>
                            <a:lnTo>
                              <a:pt x="115" y="13"/>
                            </a:lnTo>
                            <a:lnTo>
                              <a:pt x="113" y="21"/>
                            </a:lnTo>
                            <a:lnTo>
                              <a:pt x="103" y="25"/>
                            </a:lnTo>
                            <a:lnTo>
                              <a:pt x="87" y="30"/>
                            </a:lnTo>
                            <a:lnTo>
                              <a:pt x="63" y="40"/>
                            </a:lnTo>
                            <a:lnTo>
                              <a:pt x="43" y="52"/>
                            </a:lnTo>
                            <a:lnTo>
                              <a:pt x="28" y="61"/>
                            </a:lnTo>
                            <a:lnTo>
                              <a:pt x="17" y="72"/>
                            </a:lnTo>
                            <a:lnTo>
                              <a:pt x="6" y="74"/>
                            </a:lnTo>
                            <a:lnTo>
                              <a:pt x="0" y="61"/>
                            </a:lnTo>
                            <a:lnTo>
                              <a:pt x="3" y="47"/>
                            </a:lnTo>
                          </a:path>
                        </a:pathLst>
                      </a:custGeom>
                      <a:solidFill>
                        <a:srgbClr val="3F1F00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97" name="Freeform 85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428" y="2205"/>
                        <a:ext cx="135" cy="152"/>
                      </a:xfrm>
                      <a:custGeom>
                        <a:avLst/>
                        <a:gdLst>
                          <a:gd name="T0" fmla="*/ 120 w 135"/>
                          <a:gd name="T1" fmla="*/ 0 h 152"/>
                          <a:gd name="T2" fmla="*/ 127 w 135"/>
                          <a:gd name="T3" fmla="*/ 29 h 152"/>
                          <a:gd name="T4" fmla="*/ 132 w 135"/>
                          <a:gd name="T5" fmla="*/ 53 h 152"/>
                          <a:gd name="T6" fmla="*/ 134 w 135"/>
                          <a:gd name="T7" fmla="*/ 83 h 152"/>
                          <a:gd name="T8" fmla="*/ 127 w 135"/>
                          <a:gd name="T9" fmla="*/ 109 h 152"/>
                          <a:gd name="T10" fmla="*/ 102 w 135"/>
                          <a:gd name="T11" fmla="*/ 91 h 152"/>
                          <a:gd name="T12" fmla="*/ 101 w 135"/>
                          <a:gd name="T13" fmla="*/ 133 h 152"/>
                          <a:gd name="T14" fmla="*/ 74 w 135"/>
                          <a:gd name="T15" fmla="*/ 117 h 152"/>
                          <a:gd name="T16" fmla="*/ 65 w 135"/>
                          <a:gd name="T17" fmla="*/ 151 h 152"/>
                          <a:gd name="T18" fmla="*/ 43 w 135"/>
                          <a:gd name="T19" fmla="*/ 144 h 152"/>
                          <a:gd name="T20" fmla="*/ 29 w 135"/>
                          <a:gd name="T21" fmla="*/ 131 h 152"/>
                          <a:gd name="T22" fmla="*/ 15 w 135"/>
                          <a:gd name="T23" fmla="*/ 111 h 152"/>
                          <a:gd name="T24" fmla="*/ 0 w 135"/>
                          <a:gd name="T25" fmla="*/ 81 h 152"/>
                          <a:gd name="T26" fmla="*/ 120 w 135"/>
                          <a:gd name="T27" fmla="*/ 0 h 152"/>
                          <a:gd name="T28" fmla="*/ 0 60000 65536"/>
                          <a:gd name="T29" fmla="*/ 0 60000 65536"/>
                          <a:gd name="T30" fmla="*/ 0 60000 65536"/>
                          <a:gd name="T31" fmla="*/ 0 60000 65536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w 135"/>
                          <a:gd name="T43" fmla="*/ 0 h 152"/>
                          <a:gd name="T44" fmla="*/ 135 w 135"/>
                          <a:gd name="T45" fmla="*/ 152 h 152"/>
                        </a:gdLst>
                        <a:ahLst/>
                        <a:cxnLst>
                          <a:cxn ang="T28">
                            <a:pos x="T0" y="T1"/>
                          </a:cxn>
                          <a:cxn ang="T29">
                            <a:pos x="T2" y="T3"/>
                          </a:cxn>
                          <a:cxn ang="T30">
                            <a:pos x="T4" y="T5"/>
                          </a:cxn>
                          <a:cxn ang="T31">
                            <a:pos x="T6" y="T7"/>
                          </a:cxn>
                          <a:cxn ang="T32">
                            <a:pos x="T8" y="T9"/>
                          </a:cxn>
                          <a:cxn ang="T33">
                            <a:pos x="T10" y="T11"/>
                          </a:cxn>
                          <a:cxn ang="T34">
                            <a:pos x="T12" y="T13"/>
                          </a:cxn>
                          <a:cxn ang="T35">
                            <a:pos x="T14" y="T15"/>
                          </a:cxn>
                          <a:cxn ang="T36">
                            <a:pos x="T16" y="T17"/>
                          </a:cxn>
                          <a:cxn ang="T37">
                            <a:pos x="T18" y="T19"/>
                          </a:cxn>
                          <a:cxn ang="T38">
                            <a:pos x="T20" y="T21"/>
                          </a:cxn>
                          <a:cxn ang="T39">
                            <a:pos x="T22" y="T23"/>
                          </a:cxn>
                          <a:cxn ang="T40">
                            <a:pos x="T24" y="T25"/>
                          </a:cxn>
                          <a:cxn ang="T41">
                            <a:pos x="T26" y="T27"/>
                          </a:cxn>
                        </a:cxnLst>
                        <a:rect l="T42" t="T43" r="T44" b="T45"/>
                        <a:pathLst>
                          <a:path w="135" h="152">
                            <a:moveTo>
                              <a:pt x="120" y="0"/>
                            </a:moveTo>
                            <a:lnTo>
                              <a:pt x="127" y="29"/>
                            </a:lnTo>
                            <a:lnTo>
                              <a:pt x="132" y="53"/>
                            </a:lnTo>
                            <a:lnTo>
                              <a:pt x="134" y="83"/>
                            </a:lnTo>
                            <a:lnTo>
                              <a:pt x="127" y="109"/>
                            </a:lnTo>
                            <a:lnTo>
                              <a:pt x="102" y="91"/>
                            </a:lnTo>
                            <a:lnTo>
                              <a:pt x="101" y="133"/>
                            </a:lnTo>
                            <a:lnTo>
                              <a:pt x="74" y="117"/>
                            </a:lnTo>
                            <a:lnTo>
                              <a:pt x="65" y="151"/>
                            </a:lnTo>
                            <a:lnTo>
                              <a:pt x="43" y="144"/>
                            </a:lnTo>
                            <a:lnTo>
                              <a:pt x="29" y="131"/>
                            </a:lnTo>
                            <a:lnTo>
                              <a:pt x="15" y="111"/>
                            </a:lnTo>
                            <a:lnTo>
                              <a:pt x="0" y="81"/>
                            </a:lnTo>
                            <a:lnTo>
                              <a:pt x="120" y="0"/>
                            </a:lnTo>
                          </a:path>
                        </a:pathLst>
                      </a:custGeom>
                      <a:solidFill>
                        <a:srgbClr val="3F1F00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6190" name="Arc 86"/>
                    <p:cNvSpPr>
                      <a:spLocks/>
                    </p:cNvSpPr>
                    <p:nvPr/>
                  </p:nvSpPr>
                  <p:spPr bwMode="auto">
                    <a:xfrm>
                      <a:off x="3383" y="2320"/>
                      <a:ext cx="53" cy="94"/>
                    </a:xfrm>
                    <a:custGeom>
                      <a:avLst/>
                      <a:gdLst>
                        <a:gd name="T0" fmla="*/ 0 w 43200"/>
                        <a:gd name="T1" fmla="*/ 0 h 43185"/>
                        <a:gd name="T2" fmla="*/ 0 w 43200"/>
                        <a:gd name="T3" fmla="*/ 0 h 43185"/>
                        <a:gd name="T4" fmla="*/ 0 w 43200"/>
                        <a:gd name="T5" fmla="*/ 0 h 43185"/>
                        <a:gd name="T6" fmla="*/ 0 60000 65536"/>
                        <a:gd name="T7" fmla="*/ 0 60000 65536"/>
                        <a:gd name="T8" fmla="*/ 0 60000 65536"/>
                        <a:gd name="T9" fmla="*/ 0 w 43200"/>
                        <a:gd name="T10" fmla="*/ 0 h 43185"/>
                        <a:gd name="T11" fmla="*/ 43200 w 43200"/>
                        <a:gd name="T12" fmla="*/ 43185 h 43185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43200" h="43185" fill="none" extrusionOk="0">
                          <a:moveTo>
                            <a:pt x="43150" y="20127"/>
                          </a:moveTo>
                          <a:cubicBezTo>
                            <a:pt x="43183" y="20612"/>
                            <a:pt x="43200" y="21098"/>
                            <a:pt x="43200" y="21585"/>
                          </a:cubicBezTo>
                          <a:cubicBezTo>
                            <a:pt x="43200" y="33514"/>
                            <a:pt x="33529" y="43185"/>
                            <a:pt x="21600" y="43185"/>
                          </a:cubicBezTo>
                          <a:cubicBezTo>
                            <a:pt x="9670" y="43185"/>
                            <a:pt x="0" y="33514"/>
                            <a:pt x="0" y="21585"/>
                          </a:cubicBezTo>
                          <a:cubicBezTo>
                            <a:pt x="-1" y="9972"/>
                            <a:pt x="9181" y="438"/>
                            <a:pt x="20785" y="0"/>
                          </a:cubicBezTo>
                        </a:path>
                        <a:path w="43200" h="43185" stroke="0" extrusionOk="0">
                          <a:moveTo>
                            <a:pt x="43150" y="20127"/>
                          </a:moveTo>
                          <a:cubicBezTo>
                            <a:pt x="43183" y="20612"/>
                            <a:pt x="43200" y="21098"/>
                            <a:pt x="43200" y="21585"/>
                          </a:cubicBezTo>
                          <a:cubicBezTo>
                            <a:pt x="43200" y="33514"/>
                            <a:pt x="33529" y="43185"/>
                            <a:pt x="21600" y="43185"/>
                          </a:cubicBezTo>
                          <a:cubicBezTo>
                            <a:pt x="9670" y="43185"/>
                            <a:pt x="0" y="33514"/>
                            <a:pt x="0" y="21585"/>
                          </a:cubicBezTo>
                          <a:cubicBezTo>
                            <a:pt x="-1" y="9972"/>
                            <a:pt x="9181" y="438"/>
                            <a:pt x="20785" y="0"/>
                          </a:cubicBezTo>
                          <a:lnTo>
                            <a:pt x="21600" y="21585"/>
                          </a:lnTo>
                          <a:close/>
                        </a:path>
                      </a:pathLst>
                    </a:custGeom>
                    <a:noFill/>
                    <a:ln w="50800" cap="rnd">
                      <a:solidFill>
                        <a:srgbClr val="FF9F1F"/>
                      </a:solidFill>
                      <a:round/>
                      <a:headEnd/>
                      <a:tailE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 lIns="90476" tIns="44444" rIns="90476" bIns="44444">
                      <a:spAutoFit/>
                    </a:bodyPr>
                    <a:lstStyle/>
                    <a:p>
                      <a:endParaRPr lang="en-GB"/>
                    </a:p>
                  </p:txBody>
                </p:sp>
                <p:grpSp>
                  <p:nvGrpSpPr>
                    <p:cNvPr id="6191" name="Group 8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3611" y="2093"/>
                      <a:ext cx="117" cy="135"/>
                      <a:chOff x="3611" y="2093"/>
                      <a:chExt cx="117" cy="135"/>
                    </a:xfrm>
                  </p:grpSpPr>
                  <p:sp>
                    <p:nvSpPr>
                      <p:cNvPr id="6192" name="Freeform 88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624" y="2104"/>
                        <a:ext cx="104" cy="124"/>
                      </a:xfrm>
                      <a:custGeom>
                        <a:avLst/>
                        <a:gdLst>
                          <a:gd name="T0" fmla="*/ 92 w 104"/>
                          <a:gd name="T1" fmla="*/ 18 h 124"/>
                          <a:gd name="T2" fmla="*/ 101 w 104"/>
                          <a:gd name="T3" fmla="*/ 34 h 124"/>
                          <a:gd name="T4" fmla="*/ 103 w 104"/>
                          <a:gd name="T5" fmla="*/ 48 h 124"/>
                          <a:gd name="T6" fmla="*/ 103 w 104"/>
                          <a:gd name="T7" fmla="*/ 61 h 124"/>
                          <a:gd name="T8" fmla="*/ 101 w 104"/>
                          <a:gd name="T9" fmla="*/ 74 h 124"/>
                          <a:gd name="T10" fmla="*/ 98 w 104"/>
                          <a:gd name="T11" fmla="*/ 84 h 124"/>
                          <a:gd name="T12" fmla="*/ 92 w 104"/>
                          <a:gd name="T13" fmla="*/ 98 h 124"/>
                          <a:gd name="T14" fmla="*/ 83 w 104"/>
                          <a:gd name="T15" fmla="*/ 109 h 124"/>
                          <a:gd name="T16" fmla="*/ 73 w 104"/>
                          <a:gd name="T17" fmla="*/ 118 h 124"/>
                          <a:gd name="T18" fmla="*/ 61 w 104"/>
                          <a:gd name="T19" fmla="*/ 123 h 124"/>
                          <a:gd name="T20" fmla="*/ 47 w 104"/>
                          <a:gd name="T21" fmla="*/ 123 h 124"/>
                          <a:gd name="T22" fmla="*/ 35 w 104"/>
                          <a:gd name="T23" fmla="*/ 120 h 124"/>
                          <a:gd name="T24" fmla="*/ 26 w 104"/>
                          <a:gd name="T25" fmla="*/ 114 h 124"/>
                          <a:gd name="T26" fmla="*/ 19 w 104"/>
                          <a:gd name="T27" fmla="*/ 107 h 124"/>
                          <a:gd name="T28" fmla="*/ 11 w 104"/>
                          <a:gd name="T29" fmla="*/ 97 h 124"/>
                          <a:gd name="T30" fmla="*/ 3 w 104"/>
                          <a:gd name="T31" fmla="*/ 84 h 124"/>
                          <a:gd name="T32" fmla="*/ 0 w 104"/>
                          <a:gd name="T33" fmla="*/ 69 h 124"/>
                          <a:gd name="T34" fmla="*/ 0 w 104"/>
                          <a:gd name="T35" fmla="*/ 53 h 124"/>
                          <a:gd name="T36" fmla="*/ 4 w 104"/>
                          <a:gd name="T37" fmla="*/ 40 h 124"/>
                          <a:gd name="T38" fmla="*/ 6 w 104"/>
                          <a:gd name="T39" fmla="*/ 29 h 124"/>
                          <a:gd name="T40" fmla="*/ 14 w 104"/>
                          <a:gd name="T41" fmla="*/ 20 h 124"/>
                          <a:gd name="T42" fmla="*/ 23 w 104"/>
                          <a:gd name="T43" fmla="*/ 9 h 124"/>
                          <a:gd name="T44" fmla="*/ 39 w 104"/>
                          <a:gd name="T45" fmla="*/ 1 h 124"/>
                          <a:gd name="T46" fmla="*/ 55 w 104"/>
                          <a:gd name="T47" fmla="*/ 0 h 124"/>
                          <a:gd name="T48" fmla="*/ 71 w 104"/>
                          <a:gd name="T49" fmla="*/ 2 h 124"/>
                          <a:gd name="T50" fmla="*/ 81 w 104"/>
                          <a:gd name="T51" fmla="*/ 8 h 124"/>
                          <a:gd name="T52" fmla="*/ 92 w 104"/>
                          <a:gd name="T53" fmla="*/ 18 h 124"/>
                          <a:gd name="T54" fmla="*/ 0 60000 65536"/>
                          <a:gd name="T55" fmla="*/ 0 60000 65536"/>
                          <a:gd name="T56" fmla="*/ 0 60000 65536"/>
                          <a:gd name="T57" fmla="*/ 0 60000 65536"/>
                          <a:gd name="T58" fmla="*/ 0 60000 65536"/>
                          <a:gd name="T59" fmla="*/ 0 60000 65536"/>
                          <a:gd name="T60" fmla="*/ 0 60000 65536"/>
                          <a:gd name="T61" fmla="*/ 0 60000 65536"/>
                          <a:gd name="T62" fmla="*/ 0 60000 65536"/>
                          <a:gd name="T63" fmla="*/ 0 60000 65536"/>
                          <a:gd name="T64" fmla="*/ 0 60000 65536"/>
                          <a:gd name="T65" fmla="*/ 0 60000 65536"/>
                          <a:gd name="T66" fmla="*/ 0 60000 65536"/>
                          <a:gd name="T67" fmla="*/ 0 60000 65536"/>
                          <a:gd name="T68" fmla="*/ 0 60000 65536"/>
                          <a:gd name="T69" fmla="*/ 0 60000 65536"/>
                          <a:gd name="T70" fmla="*/ 0 60000 65536"/>
                          <a:gd name="T71" fmla="*/ 0 60000 65536"/>
                          <a:gd name="T72" fmla="*/ 0 60000 65536"/>
                          <a:gd name="T73" fmla="*/ 0 60000 65536"/>
                          <a:gd name="T74" fmla="*/ 0 60000 65536"/>
                          <a:gd name="T75" fmla="*/ 0 60000 65536"/>
                          <a:gd name="T76" fmla="*/ 0 60000 65536"/>
                          <a:gd name="T77" fmla="*/ 0 60000 65536"/>
                          <a:gd name="T78" fmla="*/ 0 60000 65536"/>
                          <a:gd name="T79" fmla="*/ 0 60000 65536"/>
                          <a:gd name="T80" fmla="*/ 0 60000 65536"/>
                          <a:gd name="T81" fmla="*/ 0 w 104"/>
                          <a:gd name="T82" fmla="*/ 0 h 124"/>
                          <a:gd name="T83" fmla="*/ 104 w 104"/>
                          <a:gd name="T84" fmla="*/ 124 h 124"/>
                        </a:gdLst>
                        <a:ahLst/>
                        <a:cxnLst>
                          <a:cxn ang="T54">
                            <a:pos x="T0" y="T1"/>
                          </a:cxn>
                          <a:cxn ang="T55">
                            <a:pos x="T2" y="T3"/>
                          </a:cxn>
                          <a:cxn ang="T56">
                            <a:pos x="T4" y="T5"/>
                          </a:cxn>
                          <a:cxn ang="T57">
                            <a:pos x="T6" y="T7"/>
                          </a:cxn>
                          <a:cxn ang="T58">
                            <a:pos x="T8" y="T9"/>
                          </a:cxn>
                          <a:cxn ang="T59">
                            <a:pos x="T10" y="T11"/>
                          </a:cxn>
                          <a:cxn ang="T60">
                            <a:pos x="T12" y="T13"/>
                          </a:cxn>
                          <a:cxn ang="T61">
                            <a:pos x="T14" y="T15"/>
                          </a:cxn>
                          <a:cxn ang="T62">
                            <a:pos x="T16" y="T17"/>
                          </a:cxn>
                          <a:cxn ang="T63">
                            <a:pos x="T18" y="T19"/>
                          </a:cxn>
                          <a:cxn ang="T64">
                            <a:pos x="T20" y="T21"/>
                          </a:cxn>
                          <a:cxn ang="T65">
                            <a:pos x="T22" y="T23"/>
                          </a:cxn>
                          <a:cxn ang="T66">
                            <a:pos x="T24" y="T25"/>
                          </a:cxn>
                          <a:cxn ang="T67">
                            <a:pos x="T26" y="T27"/>
                          </a:cxn>
                          <a:cxn ang="T68">
                            <a:pos x="T28" y="T29"/>
                          </a:cxn>
                          <a:cxn ang="T69">
                            <a:pos x="T30" y="T31"/>
                          </a:cxn>
                          <a:cxn ang="T70">
                            <a:pos x="T32" y="T33"/>
                          </a:cxn>
                          <a:cxn ang="T71">
                            <a:pos x="T34" y="T35"/>
                          </a:cxn>
                          <a:cxn ang="T72">
                            <a:pos x="T36" y="T37"/>
                          </a:cxn>
                          <a:cxn ang="T73">
                            <a:pos x="T38" y="T39"/>
                          </a:cxn>
                          <a:cxn ang="T74">
                            <a:pos x="T40" y="T41"/>
                          </a:cxn>
                          <a:cxn ang="T75">
                            <a:pos x="T42" y="T43"/>
                          </a:cxn>
                          <a:cxn ang="T76">
                            <a:pos x="T44" y="T45"/>
                          </a:cxn>
                          <a:cxn ang="T77">
                            <a:pos x="T46" y="T47"/>
                          </a:cxn>
                          <a:cxn ang="T78">
                            <a:pos x="T48" y="T49"/>
                          </a:cxn>
                          <a:cxn ang="T79">
                            <a:pos x="T50" y="T51"/>
                          </a:cxn>
                          <a:cxn ang="T80">
                            <a:pos x="T52" y="T53"/>
                          </a:cxn>
                        </a:cxnLst>
                        <a:rect l="T81" t="T82" r="T83" b="T84"/>
                        <a:pathLst>
                          <a:path w="104" h="124">
                            <a:moveTo>
                              <a:pt x="92" y="18"/>
                            </a:moveTo>
                            <a:lnTo>
                              <a:pt x="101" y="34"/>
                            </a:lnTo>
                            <a:lnTo>
                              <a:pt x="103" y="48"/>
                            </a:lnTo>
                            <a:lnTo>
                              <a:pt x="103" y="61"/>
                            </a:lnTo>
                            <a:lnTo>
                              <a:pt x="101" y="74"/>
                            </a:lnTo>
                            <a:lnTo>
                              <a:pt x="98" y="84"/>
                            </a:lnTo>
                            <a:lnTo>
                              <a:pt x="92" y="98"/>
                            </a:lnTo>
                            <a:lnTo>
                              <a:pt x="83" y="109"/>
                            </a:lnTo>
                            <a:lnTo>
                              <a:pt x="73" y="118"/>
                            </a:lnTo>
                            <a:lnTo>
                              <a:pt x="61" y="123"/>
                            </a:lnTo>
                            <a:lnTo>
                              <a:pt x="47" y="123"/>
                            </a:lnTo>
                            <a:lnTo>
                              <a:pt x="35" y="120"/>
                            </a:lnTo>
                            <a:lnTo>
                              <a:pt x="26" y="114"/>
                            </a:lnTo>
                            <a:lnTo>
                              <a:pt x="19" y="107"/>
                            </a:lnTo>
                            <a:lnTo>
                              <a:pt x="11" y="97"/>
                            </a:lnTo>
                            <a:lnTo>
                              <a:pt x="3" y="84"/>
                            </a:lnTo>
                            <a:lnTo>
                              <a:pt x="0" y="69"/>
                            </a:lnTo>
                            <a:lnTo>
                              <a:pt x="0" y="53"/>
                            </a:lnTo>
                            <a:lnTo>
                              <a:pt x="4" y="40"/>
                            </a:lnTo>
                            <a:lnTo>
                              <a:pt x="6" y="29"/>
                            </a:lnTo>
                            <a:lnTo>
                              <a:pt x="14" y="20"/>
                            </a:lnTo>
                            <a:lnTo>
                              <a:pt x="23" y="9"/>
                            </a:lnTo>
                            <a:lnTo>
                              <a:pt x="39" y="1"/>
                            </a:lnTo>
                            <a:lnTo>
                              <a:pt x="55" y="0"/>
                            </a:lnTo>
                            <a:lnTo>
                              <a:pt x="71" y="2"/>
                            </a:lnTo>
                            <a:lnTo>
                              <a:pt x="81" y="8"/>
                            </a:lnTo>
                            <a:lnTo>
                              <a:pt x="92" y="18"/>
                            </a:lnTo>
                          </a:path>
                        </a:pathLst>
                      </a:custGeom>
                      <a:solidFill>
                        <a:srgbClr val="FFFFFF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93" name="Freeform 89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665" y="2172"/>
                        <a:ext cx="34" cy="43"/>
                      </a:xfrm>
                      <a:custGeom>
                        <a:avLst/>
                        <a:gdLst>
                          <a:gd name="T0" fmla="*/ 30 w 34"/>
                          <a:gd name="T1" fmla="*/ 6 h 43"/>
                          <a:gd name="T2" fmla="*/ 33 w 34"/>
                          <a:gd name="T3" fmla="*/ 11 h 43"/>
                          <a:gd name="T4" fmla="*/ 33 w 34"/>
                          <a:gd name="T5" fmla="*/ 15 h 43"/>
                          <a:gd name="T6" fmla="*/ 33 w 34"/>
                          <a:gd name="T7" fmla="*/ 21 h 43"/>
                          <a:gd name="T8" fmla="*/ 33 w 34"/>
                          <a:gd name="T9" fmla="*/ 25 h 43"/>
                          <a:gd name="T10" fmla="*/ 31 w 34"/>
                          <a:gd name="T11" fmla="*/ 29 h 43"/>
                          <a:gd name="T12" fmla="*/ 30 w 34"/>
                          <a:gd name="T13" fmla="*/ 33 h 43"/>
                          <a:gd name="T14" fmla="*/ 27 w 34"/>
                          <a:gd name="T15" fmla="*/ 37 h 43"/>
                          <a:gd name="T16" fmla="*/ 24 w 34"/>
                          <a:gd name="T17" fmla="*/ 40 h 43"/>
                          <a:gd name="T18" fmla="*/ 20 w 34"/>
                          <a:gd name="T19" fmla="*/ 42 h 43"/>
                          <a:gd name="T20" fmla="*/ 14 w 34"/>
                          <a:gd name="T21" fmla="*/ 42 h 43"/>
                          <a:gd name="T22" fmla="*/ 10 w 34"/>
                          <a:gd name="T23" fmla="*/ 40 h 43"/>
                          <a:gd name="T24" fmla="*/ 8 w 34"/>
                          <a:gd name="T25" fmla="*/ 39 h 43"/>
                          <a:gd name="T26" fmla="*/ 6 w 34"/>
                          <a:gd name="T27" fmla="*/ 36 h 43"/>
                          <a:gd name="T28" fmla="*/ 3 w 34"/>
                          <a:gd name="T29" fmla="*/ 33 h 43"/>
                          <a:gd name="T30" fmla="*/ 1 w 34"/>
                          <a:gd name="T31" fmla="*/ 29 h 43"/>
                          <a:gd name="T32" fmla="*/ 0 w 34"/>
                          <a:gd name="T33" fmla="*/ 24 h 43"/>
                          <a:gd name="T34" fmla="*/ 0 w 34"/>
                          <a:gd name="T35" fmla="*/ 17 h 43"/>
                          <a:gd name="T36" fmla="*/ 1 w 34"/>
                          <a:gd name="T37" fmla="*/ 13 h 43"/>
                          <a:gd name="T38" fmla="*/ 2 w 34"/>
                          <a:gd name="T39" fmla="*/ 10 h 43"/>
                          <a:gd name="T40" fmla="*/ 4 w 34"/>
                          <a:gd name="T41" fmla="*/ 7 h 43"/>
                          <a:gd name="T42" fmla="*/ 7 w 34"/>
                          <a:gd name="T43" fmla="*/ 3 h 43"/>
                          <a:gd name="T44" fmla="*/ 12 w 34"/>
                          <a:gd name="T45" fmla="*/ 0 h 43"/>
                          <a:gd name="T46" fmla="*/ 19 w 34"/>
                          <a:gd name="T47" fmla="*/ 0 h 43"/>
                          <a:gd name="T48" fmla="*/ 23 w 34"/>
                          <a:gd name="T49" fmla="*/ 1 h 43"/>
                          <a:gd name="T50" fmla="*/ 26 w 34"/>
                          <a:gd name="T51" fmla="*/ 3 h 43"/>
                          <a:gd name="T52" fmla="*/ 30 w 34"/>
                          <a:gd name="T53" fmla="*/ 6 h 43"/>
                          <a:gd name="T54" fmla="*/ 0 60000 65536"/>
                          <a:gd name="T55" fmla="*/ 0 60000 65536"/>
                          <a:gd name="T56" fmla="*/ 0 60000 65536"/>
                          <a:gd name="T57" fmla="*/ 0 60000 65536"/>
                          <a:gd name="T58" fmla="*/ 0 60000 65536"/>
                          <a:gd name="T59" fmla="*/ 0 60000 65536"/>
                          <a:gd name="T60" fmla="*/ 0 60000 65536"/>
                          <a:gd name="T61" fmla="*/ 0 60000 65536"/>
                          <a:gd name="T62" fmla="*/ 0 60000 65536"/>
                          <a:gd name="T63" fmla="*/ 0 60000 65536"/>
                          <a:gd name="T64" fmla="*/ 0 60000 65536"/>
                          <a:gd name="T65" fmla="*/ 0 60000 65536"/>
                          <a:gd name="T66" fmla="*/ 0 60000 65536"/>
                          <a:gd name="T67" fmla="*/ 0 60000 65536"/>
                          <a:gd name="T68" fmla="*/ 0 60000 65536"/>
                          <a:gd name="T69" fmla="*/ 0 60000 65536"/>
                          <a:gd name="T70" fmla="*/ 0 60000 65536"/>
                          <a:gd name="T71" fmla="*/ 0 60000 65536"/>
                          <a:gd name="T72" fmla="*/ 0 60000 65536"/>
                          <a:gd name="T73" fmla="*/ 0 60000 65536"/>
                          <a:gd name="T74" fmla="*/ 0 60000 65536"/>
                          <a:gd name="T75" fmla="*/ 0 60000 65536"/>
                          <a:gd name="T76" fmla="*/ 0 60000 65536"/>
                          <a:gd name="T77" fmla="*/ 0 60000 65536"/>
                          <a:gd name="T78" fmla="*/ 0 60000 65536"/>
                          <a:gd name="T79" fmla="*/ 0 60000 65536"/>
                          <a:gd name="T80" fmla="*/ 0 60000 65536"/>
                          <a:gd name="T81" fmla="*/ 0 w 34"/>
                          <a:gd name="T82" fmla="*/ 0 h 43"/>
                          <a:gd name="T83" fmla="*/ 34 w 34"/>
                          <a:gd name="T84" fmla="*/ 43 h 43"/>
                        </a:gdLst>
                        <a:ahLst/>
                        <a:cxnLst>
                          <a:cxn ang="T54">
                            <a:pos x="T0" y="T1"/>
                          </a:cxn>
                          <a:cxn ang="T55">
                            <a:pos x="T2" y="T3"/>
                          </a:cxn>
                          <a:cxn ang="T56">
                            <a:pos x="T4" y="T5"/>
                          </a:cxn>
                          <a:cxn ang="T57">
                            <a:pos x="T6" y="T7"/>
                          </a:cxn>
                          <a:cxn ang="T58">
                            <a:pos x="T8" y="T9"/>
                          </a:cxn>
                          <a:cxn ang="T59">
                            <a:pos x="T10" y="T11"/>
                          </a:cxn>
                          <a:cxn ang="T60">
                            <a:pos x="T12" y="T13"/>
                          </a:cxn>
                          <a:cxn ang="T61">
                            <a:pos x="T14" y="T15"/>
                          </a:cxn>
                          <a:cxn ang="T62">
                            <a:pos x="T16" y="T17"/>
                          </a:cxn>
                          <a:cxn ang="T63">
                            <a:pos x="T18" y="T19"/>
                          </a:cxn>
                          <a:cxn ang="T64">
                            <a:pos x="T20" y="T21"/>
                          </a:cxn>
                          <a:cxn ang="T65">
                            <a:pos x="T22" y="T23"/>
                          </a:cxn>
                          <a:cxn ang="T66">
                            <a:pos x="T24" y="T25"/>
                          </a:cxn>
                          <a:cxn ang="T67">
                            <a:pos x="T26" y="T27"/>
                          </a:cxn>
                          <a:cxn ang="T68">
                            <a:pos x="T28" y="T29"/>
                          </a:cxn>
                          <a:cxn ang="T69">
                            <a:pos x="T30" y="T31"/>
                          </a:cxn>
                          <a:cxn ang="T70">
                            <a:pos x="T32" y="T33"/>
                          </a:cxn>
                          <a:cxn ang="T71">
                            <a:pos x="T34" y="T35"/>
                          </a:cxn>
                          <a:cxn ang="T72">
                            <a:pos x="T36" y="T37"/>
                          </a:cxn>
                          <a:cxn ang="T73">
                            <a:pos x="T38" y="T39"/>
                          </a:cxn>
                          <a:cxn ang="T74">
                            <a:pos x="T40" y="T41"/>
                          </a:cxn>
                          <a:cxn ang="T75">
                            <a:pos x="T42" y="T43"/>
                          </a:cxn>
                          <a:cxn ang="T76">
                            <a:pos x="T44" y="T45"/>
                          </a:cxn>
                          <a:cxn ang="T77">
                            <a:pos x="T46" y="T47"/>
                          </a:cxn>
                          <a:cxn ang="T78">
                            <a:pos x="T48" y="T49"/>
                          </a:cxn>
                          <a:cxn ang="T79">
                            <a:pos x="T50" y="T51"/>
                          </a:cxn>
                          <a:cxn ang="T80">
                            <a:pos x="T52" y="T53"/>
                          </a:cxn>
                        </a:cxnLst>
                        <a:rect l="T81" t="T82" r="T83" b="T84"/>
                        <a:pathLst>
                          <a:path w="34" h="43">
                            <a:moveTo>
                              <a:pt x="30" y="6"/>
                            </a:moveTo>
                            <a:lnTo>
                              <a:pt x="33" y="11"/>
                            </a:lnTo>
                            <a:lnTo>
                              <a:pt x="33" y="15"/>
                            </a:lnTo>
                            <a:lnTo>
                              <a:pt x="33" y="21"/>
                            </a:lnTo>
                            <a:lnTo>
                              <a:pt x="33" y="25"/>
                            </a:lnTo>
                            <a:lnTo>
                              <a:pt x="31" y="29"/>
                            </a:lnTo>
                            <a:lnTo>
                              <a:pt x="30" y="33"/>
                            </a:lnTo>
                            <a:lnTo>
                              <a:pt x="27" y="37"/>
                            </a:lnTo>
                            <a:lnTo>
                              <a:pt x="24" y="40"/>
                            </a:lnTo>
                            <a:lnTo>
                              <a:pt x="20" y="42"/>
                            </a:lnTo>
                            <a:lnTo>
                              <a:pt x="14" y="42"/>
                            </a:lnTo>
                            <a:lnTo>
                              <a:pt x="10" y="40"/>
                            </a:lnTo>
                            <a:lnTo>
                              <a:pt x="8" y="39"/>
                            </a:lnTo>
                            <a:lnTo>
                              <a:pt x="6" y="36"/>
                            </a:lnTo>
                            <a:lnTo>
                              <a:pt x="3" y="33"/>
                            </a:lnTo>
                            <a:lnTo>
                              <a:pt x="1" y="29"/>
                            </a:lnTo>
                            <a:lnTo>
                              <a:pt x="0" y="24"/>
                            </a:lnTo>
                            <a:lnTo>
                              <a:pt x="0" y="17"/>
                            </a:lnTo>
                            <a:lnTo>
                              <a:pt x="1" y="13"/>
                            </a:lnTo>
                            <a:lnTo>
                              <a:pt x="2" y="10"/>
                            </a:lnTo>
                            <a:lnTo>
                              <a:pt x="4" y="7"/>
                            </a:lnTo>
                            <a:lnTo>
                              <a:pt x="7" y="3"/>
                            </a:lnTo>
                            <a:lnTo>
                              <a:pt x="12" y="0"/>
                            </a:lnTo>
                            <a:lnTo>
                              <a:pt x="19" y="0"/>
                            </a:lnTo>
                            <a:lnTo>
                              <a:pt x="23" y="1"/>
                            </a:lnTo>
                            <a:lnTo>
                              <a:pt x="26" y="3"/>
                            </a:lnTo>
                            <a:lnTo>
                              <a:pt x="30" y="6"/>
                            </a:lnTo>
                          </a:path>
                        </a:pathLst>
                      </a:custGeom>
                      <a:solidFill>
                        <a:srgbClr val="00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12700" cap="rnd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14:hiddenLine>
                        </a:ext>
                      </a:extLst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6194" name="Freeform 90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611" y="2093"/>
                        <a:ext cx="112" cy="101"/>
                      </a:xfrm>
                      <a:custGeom>
                        <a:avLst/>
                        <a:gdLst>
                          <a:gd name="T0" fmla="*/ 111 w 112"/>
                          <a:gd name="T1" fmla="*/ 25 h 101"/>
                          <a:gd name="T2" fmla="*/ 96 w 112"/>
                          <a:gd name="T3" fmla="*/ 12 h 101"/>
                          <a:gd name="T4" fmla="*/ 81 w 112"/>
                          <a:gd name="T5" fmla="*/ 4 h 101"/>
                          <a:gd name="T6" fmla="*/ 67 w 112"/>
                          <a:gd name="T7" fmla="*/ 0 h 101"/>
                          <a:gd name="T8" fmla="*/ 54 w 112"/>
                          <a:gd name="T9" fmla="*/ 0 h 101"/>
                          <a:gd name="T10" fmla="*/ 40 w 112"/>
                          <a:gd name="T11" fmla="*/ 3 h 101"/>
                          <a:gd name="T12" fmla="*/ 32 w 112"/>
                          <a:gd name="T13" fmla="*/ 7 h 101"/>
                          <a:gd name="T14" fmla="*/ 23 w 112"/>
                          <a:gd name="T15" fmla="*/ 13 h 101"/>
                          <a:gd name="T16" fmla="*/ 15 w 112"/>
                          <a:gd name="T17" fmla="*/ 23 h 101"/>
                          <a:gd name="T18" fmla="*/ 8 w 112"/>
                          <a:gd name="T19" fmla="*/ 39 h 101"/>
                          <a:gd name="T20" fmla="*/ 6 w 112"/>
                          <a:gd name="T21" fmla="*/ 53 h 101"/>
                          <a:gd name="T22" fmla="*/ 2 w 112"/>
                          <a:gd name="T23" fmla="*/ 65 h 101"/>
                          <a:gd name="T24" fmla="*/ 0 w 112"/>
                          <a:gd name="T25" fmla="*/ 77 h 101"/>
                          <a:gd name="T26" fmla="*/ 0 w 112"/>
                          <a:gd name="T27" fmla="*/ 92 h 101"/>
                          <a:gd name="T28" fmla="*/ 0 w 112"/>
                          <a:gd name="T29" fmla="*/ 100 h 101"/>
                          <a:gd name="T30" fmla="*/ 111 w 112"/>
                          <a:gd name="T31" fmla="*/ 25 h 101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w 112"/>
                          <a:gd name="T49" fmla="*/ 0 h 101"/>
                          <a:gd name="T50" fmla="*/ 112 w 112"/>
                          <a:gd name="T51" fmla="*/ 101 h 101"/>
                        </a:gdLst>
                        <a:ahLst/>
                        <a:cxnLst>
                          <a:cxn ang="T32">
                            <a:pos x="T0" y="T1"/>
                          </a:cxn>
                          <a:cxn ang="T33">
                            <a:pos x="T2" y="T3"/>
                          </a:cxn>
                          <a:cxn ang="T34">
                            <a:pos x="T4" y="T5"/>
                          </a:cxn>
                          <a:cxn ang="T35">
                            <a:pos x="T6" y="T7"/>
                          </a:cxn>
                          <a:cxn ang="T36">
                            <a:pos x="T8" y="T9"/>
                          </a:cxn>
                          <a:cxn ang="T37">
                            <a:pos x="T10" y="T11"/>
                          </a:cxn>
                          <a:cxn ang="T38">
                            <a:pos x="T12" y="T13"/>
                          </a:cxn>
                          <a:cxn ang="T39">
                            <a:pos x="T14" y="T15"/>
                          </a:cxn>
                          <a:cxn ang="T40">
                            <a:pos x="T16" y="T17"/>
                          </a:cxn>
                          <a:cxn ang="T41">
                            <a:pos x="T18" y="T19"/>
                          </a:cxn>
                          <a:cxn ang="T42">
                            <a:pos x="T20" y="T21"/>
                          </a:cxn>
                          <a:cxn ang="T43">
                            <a:pos x="T22" y="T23"/>
                          </a:cxn>
                          <a:cxn ang="T44">
                            <a:pos x="T24" y="T25"/>
                          </a:cxn>
                          <a:cxn ang="T45">
                            <a:pos x="T26" y="T27"/>
                          </a:cxn>
                          <a:cxn ang="T46">
                            <a:pos x="T28" y="T29"/>
                          </a:cxn>
                          <a:cxn ang="T47">
                            <a:pos x="T30" y="T31"/>
                          </a:cxn>
                        </a:cxnLst>
                        <a:rect l="T48" t="T49" r="T50" b="T51"/>
                        <a:pathLst>
                          <a:path w="112" h="101">
                            <a:moveTo>
                              <a:pt x="111" y="25"/>
                            </a:moveTo>
                            <a:lnTo>
                              <a:pt x="96" y="12"/>
                            </a:lnTo>
                            <a:lnTo>
                              <a:pt x="81" y="4"/>
                            </a:lnTo>
                            <a:lnTo>
                              <a:pt x="67" y="0"/>
                            </a:lnTo>
                            <a:lnTo>
                              <a:pt x="54" y="0"/>
                            </a:lnTo>
                            <a:lnTo>
                              <a:pt x="40" y="3"/>
                            </a:lnTo>
                            <a:lnTo>
                              <a:pt x="32" y="7"/>
                            </a:lnTo>
                            <a:lnTo>
                              <a:pt x="23" y="13"/>
                            </a:lnTo>
                            <a:lnTo>
                              <a:pt x="15" y="23"/>
                            </a:lnTo>
                            <a:lnTo>
                              <a:pt x="8" y="39"/>
                            </a:lnTo>
                            <a:lnTo>
                              <a:pt x="6" y="53"/>
                            </a:lnTo>
                            <a:lnTo>
                              <a:pt x="2" y="65"/>
                            </a:lnTo>
                            <a:lnTo>
                              <a:pt x="0" y="77"/>
                            </a:lnTo>
                            <a:lnTo>
                              <a:pt x="0" y="92"/>
                            </a:lnTo>
                            <a:lnTo>
                              <a:pt x="0" y="100"/>
                            </a:lnTo>
                            <a:lnTo>
                              <a:pt x="111" y="25"/>
                            </a:lnTo>
                          </a:path>
                        </a:pathLst>
                      </a:custGeom>
                      <a:solidFill>
                        <a:srgbClr val="FF9F9F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</p:grpSp>
            </p:grpSp>
            <p:grpSp>
              <p:nvGrpSpPr>
                <p:cNvPr id="6181" name="Group 91"/>
                <p:cNvGrpSpPr>
                  <a:grpSpLocks/>
                </p:cNvGrpSpPr>
                <p:nvPr/>
              </p:nvGrpSpPr>
              <p:grpSpPr bwMode="auto">
                <a:xfrm>
                  <a:off x="2976" y="1867"/>
                  <a:ext cx="724" cy="1199"/>
                  <a:chOff x="2976" y="1867"/>
                  <a:chExt cx="724" cy="1199"/>
                </a:xfrm>
              </p:grpSpPr>
              <p:sp>
                <p:nvSpPr>
                  <p:cNvPr id="6182" name="Freeform 92"/>
                  <p:cNvSpPr>
                    <a:spLocks/>
                  </p:cNvSpPr>
                  <p:nvPr/>
                </p:nvSpPr>
                <p:spPr bwMode="auto">
                  <a:xfrm>
                    <a:off x="2976" y="1867"/>
                    <a:ext cx="724" cy="1199"/>
                  </a:xfrm>
                  <a:custGeom>
                    <a:avLst/>
                    <a:gdLst>
                      <a:gd name="T0" fmla="*/ 709 w 724"/>
                      <a:gd name="T1" fmla="*/ 143 h 1199"/>
                      <a:gd name="T2" fmla="*/ 723 w 724"/>
                      <a:gd name="T3" fmla="*/ 120 h 1199"/>
                      <a:gd name="T4" fmla="*/ 720 w 724"/>
                      <a:gd name="T5" fmla="*/ 97 h 1199"/>
                      <a:gd name="T6" fmla="*/ 703 w 724"/>
                      <a:gd name="T7" fmla="*/ 67 h 1199"/>
                      <a:gd name="T8" fmla="*/ 667 w 724"/>
                      <a:gd name="T9" fmla="*/ 33 h 1199"/>
                      <a:gd name="T10" fmla="*/ 614 w 724"/>
                      <a:gd name="T11" fmla="*/ 14 h 1199"/>
                      <a:gd name="T12" fmla="*/ 550 w 724"/>
                      <a:gd name="T13" fmla="*/ 11 h 1199"/>
                      <a:gd name="T14" fmla="*/ 504 w 724"/>
                      <a:gd name="T15" fmla="*/ 0 h 1199"/>
                      <a:gd name="T16" fmla="*/ 446 w 724"/>
                      <a:gd name="T17" fmla="*/ 14 h 1199"/>
                      <a:gd name="T18" fmla="*/ 412 w 724"/>
                      <a:gd name="T19" fmla="*/ 20 h 1199"/>
                      <a:gd name="T20" fmla="*/ 370 w 724"/>
                      <a:gd name="T21" fmla="*/ 41 h 1199"/>
                      <a:gd name="T22" fmla="*/ 336 w 724"/>
                      <a:gd name="T23" fmla="*/ 60 h 1199"/>
                      <a:gd name="T24" fmla="*/ 314 w 724"/>
                      <a:gd name="T25" fmla="*/ 103 h 1199"/>
                      <a:gd name="T26" fmla="*/ 273 w 724"/>
                      <a:gd name="T27" fmla="*/ 173 h 1199"/>
                      <a:gd name="T28" fmla="*/ 224 w 724"/>
                      <a:gd name="T29" fmla="*/ 282 h 1199"/>
                      <a:gd name="T30" fmla="*/ 208 w 724"/>
                      <a:gd name="T31" fmla="*/ 342 h 1199"/>
                      <a:gd name="T32" fmla="*/ 203 w 724"/>
                      <a:gd name="T33" fmla="*/ 392 h 1199"/>
                      <a:gd name="T34" fmla="*/ 227 w 724"/>
                      <a:gd name="T35" fmla="*/ 461 h 1199"/>
                      <a:gd name="T36" fmla="*/ 261 w 724"/>
                      <a:gd name="T37" fmla="*/ 514 h 1199"/>
                      <a:gd name="T38" fmla="*/ 264 w 724"/>
                      <a:gd name="T39" fmla="*/ 589 h 1199"/>
                      <a:gd name="T40" fmla="*/ 250 w 724"/>
                      <a:gd name="T41" fmla="*/ 653 h 1199"/>
                      <a:gd name="T42" fmla="*/ 214 w 724"/>
                      <a:gd name="T43" fmla="*/ 768 h 1199"/>
                      <a:gd name="T44" fmla="*/ 194 w 724"/>
                      <a:gd name="T45" fmla="*/ 798 h 1199"/>
                      <a:gd name="T46" fmla="*/ 111 w 724"/>
                      <a:gd name="T47" fmla="*/ 894 h 1199"/>
                      <a:gd name="T48" fmla="*/ 39 w 724"/>
                      <a:gd name="T49" fmla="*/ 950 h 1199"/>
                      <a:gd name="T50" fmla="*/ 13 w 724"/>
                      <a:gd name="T51" fmla="*/ 976 h 1199"/>
                      <a:gd name="T52" fmla="*/ 0 w 724"/>
                      <a:gd name="T53" fmla="*/ 1003 h 1199"/>
                      <a:gd name="T54" fmla="*/ 94 w 724"/>
                      <a:gd name="T55" fmla="*/ 983 h 1199"/>
                      <a:gd name="T56" fmla="*/ 26 w 724"/>
                      <a:gd name="T57" fmla="*/ 1039 h 1199"/>
                      <a:gd name="T58" fmla="*/ 0 w 724"/>
                      <a:gd name="T59" fmla="*/ 1106 h 1199"/>
                      <a:gd name="T60" fmla="*/ 42 w 724"/>
                      <a:gd name="T61" fmla="*/ 1082 h 1199"/>
                      <a:gd name="T62" fmla="*/ 105 w 724"/>
                      <a:gd name="T63" fmla="*/ 1023 h 1199"/>
                      <a:gd name="T64" fmla="*/ 147 w 724"/>
                      <a:gd name="T65" fmla="*/ 989 h 1199"/>
                      <a:gd name="T66" fmla="*/ 72 w 724"/>
                      <a:gd name="T67" fmla="*/ 1109 h 1199"/>
                      <a:gd name="T68" fmla="*/ 39 w 724"/>
                      <a:gd name="T69" fmla="*/ 1198 h 1199"/>
                      <a:gd name="T70" fmla="*/ 114 w 724"/>
                      <a:gd name="T71" fmla="*/ 1126 h 1199"/>
                      <a:gd name="T72" fmla="*/ 181 w 724"/>
                      <a:gd name="T73" fmla="*/ 1026 h 1199"/>
                      <a:gd name="T74" fmla="*/ 181 w 724"/>
                      <a:gd name="T75" fmla="*/ 1095 h 1199"/>
                      <a:gd name="T76" fmla="*/ 244 w 724"/>
                      <a:gd name="T77" fmla="*/ 970 h 1199"/>
                      <a:gd name="T78" fmla="*/ 303 w 724"/>
                      <a:gd name="T79" fmla="*/ 841 h 1199"/>
                      <a:gd name="T80" fmla="*/ 320 w 724"/>
                      <a:gd name="T81" fmla="*/ 795 h 1199"/>
                      <a:gd name="T82" fmla="*/ 343 w 724"/>
                      <a:gd name="T83" fmla="*/ 679 h 1199"/>
                      <a:gd name="T84" fmla="*/ 373 w 724"/>
                      <a:gd name="T85" fmla="*/ 616 h 1199"/>
                      <a:gd name="T86" fmla="*/ 389 w 724"/>
                      <a:gd name="T87" fmla="*/ 526 h 1199"/>
                      <a:gd name="T88" fmla="*/ 393 w 724"/>
                      <a:gd name="T89" fmla="*/ 506 h 1199"/>
                      <a:gd name="T90" fmla="*/ 409 w 724"/>
                      <a:gd name="T91" fmla="*/ 477 h 1199"/>
                      <a:gd name="T92" fmla="*/ 429 w 724"/>
                      <a:gd name="T93" fmla="*/ 470 h 1199"/>
                      <a:gd name="T94" fmla="*/ 449 w 724"/>
                      <a:gd name="T95" fmla="*/ 461 h 1199"/>
                      <a:gd name="T96" fmla="*/ 489 w 724"/>
                      <a:gd name="T97" fmla="*/ 440 h 1199"/>
                      <a:gd name="T98" fmla="*/ 520 w 724"/>
                      <a:gd name="T99" fmla="*/ 417 h 1199"/>
                      <a:gd name="T100" fmla="*/ 564 w 724"/>
                      <a:gd name="T101" fmla="*/ 385 h 1199"/>
                      <a:gd name="T102" fmla="*/ 610 w 724"/>
                      <a:gd name="T103" fmla="*/ 322 h 1199"/>
                      <a:gd name="T104" fmla="*/ 646 w 724"/>
                      <a:gd name="T105" fmla="*/ 256 h 1199"/>
                      <a:gd name="T106" fmla="*/ 696 w 724"/>
                      <a:gd name="T107" fmla="*/ 183 h 1199"/>
                      <a:gd name="T108" fmla="*/ 709 w 724"/>
                      <a:gd name="T109" fmla="*/ 143 h 1199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  <a:gd name="T150" fmla="*/ 0 60000 65536"/>
                      <a:gd name="T151" fmla="*/ 0 60000 65536"/>
                      <a:gd name="T152" fmla="*/ 0 60000 65536"/>
                      <a:gd name="T153" fmla="*/ 0 60000 65536"/>
                      <a:gd name="T154" fmla="*/ 0 60000 65536"/>
                      <a:gd name="T155" fmla="*/ 0 60000 65536"/>
                      <a:gd name="T156" fmla="*/ 0 60000 65536"/>
                      <a:gd name="T157" fmla="*/ 0 60000 65536"/>
                      <a:gd name="T158" fmla="*/ 0 60000 65536"/>
                      <a:gd name="T159" fmla="*/ 0 60000 65536"/>
                      <a:gd name="T160" fmla="*/ 0 60000 65536"/>
                      <a:gd name="T161" fmla="*/ 0 60000 65536"/>
                      <a:gd name="T162" fmla="*/ 0 60000 65536"/>
                      <a:gd name="T163" fmla="*/ 0 60000 65536"/>
                      <a:gd name="T164" fmla="*/ 0 60000 65536"/>
                      <a:gd name="T165" fmla="*/ 0 w 724"/>
                      <a:gd name="T166" fmla="*/ 0 h 1199"/>
                      <a:gd name="T167" fmla="*/ 724 w 724"/>
                      <a:gd name="T168" fmla="*/ 1199 h 1199"/>
                    </a:gdLst>
                    <a:ahLst/>
                    <a:cxnLst>
                      <a:cxn ang="T110">
                        <a:pos x="T0" y="T1"/>
                      </a:cxn>
                      <a:cxn ang="T111">
                        <a:pos x="T2" y="T3"/>
                      </a:cxn>
                      <a:cxn ang="T112">
                        <a:pos x="T4" y="T5"/>
                      </a:cxn>
                      <a:cxn ang="T113">
                        <a:pos x="T6" y="T7"/>
                      </a:cxn>
                      <a:cxn ang="T114">
                        <a:pos x="T8" y="T9"/>
                      </a:cxn>
                      <a:cxn ang="T115">
                        <a:pos x="T10" y="T11"/>
                      </a:cxn>
                      <a:cxn ang="T116">
                        <a:pos x="T12" y="T13"/>
                      </a:cxn>
                      <a:cxn ang="T117">
                        <a:pos x="T14" y="T15"/>
                      </a:cxn>
                      <a:cxn ang="T118">
                        <a:pos x="T16" y="T17"/>
                      </a:cxn>
                      <a:cxn ang="T119">
                        <a:pos x="T18" y="T19"/>
                      </a:cxn>
                      <a:cxn ang="T120">
                        <a:pos x="T20" y="T21"/>
                      </a:cxn>
                      <a:cxn ang="T121">
                        <a:pos x="T22" y="T23"/>
                      </a:cxn>
                      <a:cxn ang="T122">
                        <a:pos x="T24" y="T25"/>
                      </a:cxn>
                      <a:cxn ang="T123">
                        <a:pos x="T26" y="T27"/>
                      </a:cxn>
                      <a:cxn ang="T124">
                        <a:pos x="T28" y="T29"/>
                      </a:cxn>
                      <a:cxn ang="T125">
                        <a:pos x="T30" y="T31"/>
                      </a:cxn>
                      <a:cxn ang="T126">
                        <a:pos x="T32" y="T33"/>
                      </a:cxn>
                      <a:cxn ang="T127">
                        <a:pos x="T34" y="T35"/>
                      </a:cxn>
                      <a:cxn ang="T128">
                        <a:pos x="T36" y="T37"/>
                      </a:cxn>
                      <a:cxn ang="T129">
                        <a:pos x="T38" y="T39"/>
                      </a:cxn>
                      <a:cxn ang="T130">
                        <a:pos x="T40" y="T41"/>
                      </a:cxn>
                      <a:cxn ang="T131">
                        <a:pos x="T42" y="T43"/>
                      </a:cxn>
                      <a:cxn ang="T132">
                        <a:pos x="T44" y="T45"/>
                      </a:cxn>
                      <a:cxn ang="T133">
                        <a:pos x="T46" y="T47"/>
                      </a:cxn>
                      <a:cxn ang="T134">
                        <a:pos x="T48" y="T49"/>
                      </a:cxn>
                      <a:cxn ang="T135">
                        <a:pos x="T50" y="T51"/>
                      </a:cxn>
                      <a:cxn ang="T136">
                        <a:pos x="T52" y="T53"/>
                      </a:cxn>
                      <a:cxn ang="T137">
                        <a:pos x="T54" y="T55"/>
                      </a:cxn>
                      <a:cxn ang="T138">
                        <a:pos x="T56" y="T57"/>
                      </a:cxn>
                      <a:cxn ang="T139">
                        <a:pos x="T58" y="T59"/>
                      </a:cxn>
                      <a:cxn ang="T140">
                        <a:pos x="T60" y="T61"/>
                      </a:cxn>
                      <a:cxn ang="T141">
                        <a:pos x="T62" y="T63"/>
                      </a:cxn>
                      <a:cxn ang="T142">
                        <a:pos x="T64" y="T65"/>
                      </a:cxn>
                      <a:cxn ang="T143">
                        <a:pos x="T66" y="T67"/>
                      </a:cxn>
                      <a:cxn ang="T144">
                        <a:pos x="T68" y="T69"/>
                      </a:cxn>
                      <a:cxn ang="T145">
                        <a:pos x="T70" y="T71"/>
                      </a:cxn>
                      <a:cxn ang="T146">
                        <a:pos x="T72" y="T73"/>
                      </a:cxn>
                      <a:cxn ang="T147">
                        <a:pos x="T74" y="T75"/>
                      </a:cxn>
                      <a:cxn ang="T148">
                        <a:pos x="T76" y="T77"/>
                      </a:cxn>
                      <a:cxn ang="T149">
                        <a:pos x="T78" y="T79"/>
                      </a:cxn>
                      <a:cxn ang="T150">
                        <a:pos x="T80" y="T81"/>
                      </a:cxn>
                      <a:cxn ang="T151">
                        <a:pos x="T82" y="T83"/>
                      </a:cxn>
                      <a:cxn ang="T152">
                        <a:pos x="T84" y="T85"/>
                      </a:cxn>
                      <a:cxn ang="T153">
                        <a:pos x="T86" y="T87"/>
                      </a:cxn>
                      <a:cxn ang="T154">
                        <a:pos x="T88" y="T89"/>
                      </a:cxn>
                      <a:cxn ang="T155">
                        <a:pos x="T90" y="T91"/>
                      </a:cxn>
                      <a:cxn ang="T156">
                        <a:pos x="T92" y="T93"/>
                      </a:cxn>
                      <a:cxn ang="T157">
                        <a:pos x="T94" y="T95"/>
                      </a:cxn>
                      <a:cxn ang="T158">
                        <a:pos x="T96" y="T97"/>
                      </a:cxn>
                      <a:cxn ang="T159">
                        <a:pos x="T98" y="T99"/>
                      </a:cxn>
                      <a:cxn ang="T160">
                        <a:pos x="T100" y="T101"/>
                      </a:cxn>
                      <a:cxn ang="T161">
                        <a:pos x="T102" y="T103"/>
                      </a:cxn>
                      <a:cxn ang="T162">
                        <a:pos x="T104" y="T105"/>
                      </a:cxn>
                      <a:cxn ang="T163">
                        <a:pos x="T106" y="T107"/>
                      </a:cxn>
                      <a:cxn ang="T164">
                        <a:pos x="T108" y="T109"/>
                      </a:cxn>
                    </a:cxnLst>
                    <a:rect l="T165" t="T166" r="T167" b="T168"/>
                    <a:pathLst>
                      <a:path w="724" h="1199">
                        <a:moveTo>
                          <a:pt x="709" y="143"/>
                        </a:moveTo>
                        <a:lnTo>
                          <a:pt x="723" y="120"/>
                        </a:lnTo>
                        <a:lnTo>
                          <a:pt x="720" y="97"/>
                        </a:lnTo>
                        <a:lnTo>
                          <a:pt x="703" y="67"/>
                        </a:lnTo>
                        <a:lnTo>
                          <a:pt x="667" y="33"/>
                        </a:lnTo>
                        <a:lnTo>
                          <a:pt x="614" y="14"/>
                        </a:lnTo>
                        <a:lnTo>
                          <a:pt x="550" y="11"/>
                        </a:lnTo>
                        <a:lnTo>
                          <a:pt x="504" y="0"/>
                        </a:lnTo>
                        <a:lnTo>
                          <a:pt x="446" y="14"/>
                        </a:lnTo>
                        <a:lnTo>
                          <a:pt x="412" y="20"/>
                        </a:lnTo>
                        <a:lnTo>
                          <a:pt x="370" y="41"/>
                        </a:lnTo>
                        <a:lnTo>
                          <a:pt x="336" y="60"/>
                        </a:lnTo>
                        <a:lnTo>
                          <a:pt x="314" y="103"/>
                        </a:lnTo>
                        <a:lnTo>
                          <a:pt x="273" y="173"/>
                        </a:lnTo>
                        <a:lnTo>
                          <a:pt x="224" y="282"/>
                        </a:lnTo>
                        <a:lnTo>
                          <a:pt x="208" y="342"/>
                        </a:lnTo>
                        <a:lnTo>
                          <a:pt x="203" y="392"/>
                        </a:lnTo>
                        <a:lnTo>
                          <a:pt x="227" y="461"/>
                        </a:lnTo>
                        <a:lnTo>
                          <a:pt x="261" y="514"/>
                        </a:lnTo>
                        <a:lnTo>
                          <a:pt x="264" y="589"/>
                        </a:lnTo>
                        <a:lnTo>
                          <a:pt x="250" y="653"/>
                        </a:lnTo>
                        <a:lnTo>
                          <a:pt x="214" y="768"/>
                        </a:lnTo>
                        <a:lnTo>
                          <a:pt x="194" y="798"/>
                        </a:lnTo>
                        <a:lnTo>
                          <a:pt x="111" y="894"/>
                        </a:lnTo>
                        <a:lnTo>
                          <a:pt x="39" y="950"/>
                        </a:lnTo>
                        <a:lnTo>
                          <a:pt x="13" y="976"/>
                        </a:lnTo>
                        <a:lnTo>
                          <a:pt x="0" y="1003"/>
                        </a:lnTo>
                        <a:lnTo>
                          <a:pt x="94" y="983"/>
                        </a:lnTo>
                        <a:lnTo>
                          <a:pt x="26" y="1039"/>
                        </a:lnTo>
                        <a:lnTo>
                          <a:pt x="0" y="1106"/>
                        </a:lnTo>
                        <a:lnTo>
                          <a:pt x="42" y="1082"/>
                        </a:lnTo>
                        <a:lnTo>
                          <a:pt x="105" y="1023"/>
                        </a:lnTo>
                        <a:lnTo>
                          <a:pt x="147" y="989"/>
                        </a:lnTo>
                        <a:lnTo>
                          <a:pt x="72" y="1109"/>
                        </a:lnTo>
                        <a:lnTo>
                          <a:pt x="39" y="1198"/>
                        </a:lnTo>
                        <a:lnTo>
                          <a:pt x="114" y="1126"/>
                        </a:lnTo>
                        <a:lnTo>
                          <a:pt x="181" y="1026"/>
                        </a:lnTo>
                        <a:lnTo>
                          <a:pt x="181" y="1095"/>
                        </a:lnTo>
                        <a:lnTo>
                          <a:pt x="244" y="970"/>
                        </a:lnTo>
                        <a:lnTo>
                          <a:pt x="303" y="841"/>
                        </a:lnTo>
                        <a:lnTo>
                          <a:pt x="320" y="795"/>
                        </a:lnTo>
                        <a:lnTo>
                          <a:pt x="343" y="679"/>
                        </a:lnTo>
                        <a:lnTo>
                          <a:pt x="373" y="616"/>
                        </a:lnTo>
                        <a:lnTo>
                          <a:pt x="389" y="526"/>
                        </a:lnTo>
                        <a:lnTo>
                          <a:pt x="393" y="506"/>
                        </a:lnTo>
                        <a:lnTo>
                          <a:pt x="409" y="477"/>
                        </a:lnTo>
                        <a:lnTo>
                          <a:pt x="429" y="470"/>
                        </a:lnTo>
                        <a:lnTo>
                          <a:pt x="449" y="461"/>
                        </a:lnTo>
                        <a:lnTo>
                          <a:pt x="489" y="440"/>
                        </a:lnTo>
                        <a:lnTo>
                          <a:pt x="520" y="417"/>
                        </a:lnTo>
                        <a:lnTo>
                          <a:pt x="564" y="385"/>
                        </a:lnTo>
                        <a:lnTo>
                          <a:pt x="610" y="322"/>
                        </a:lnTo>
                        <a:lnTo>
                          <a:pt x="646" y="256"/>
                        </a:lnTo>
                        <a:lnTo>
                          <a:pt x="696" y="183"/>
                        </a:lnTo>
                        <a:lnTo>
                          <a:pt x="709" y="143"/>
                        </a:lnTo>
                      </a:path>
                    </a:pathLst>
                  </a:custGeom>
                  <a:solidFill>
                    <a:srgbClr val="FF00F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183" name="Oval 93"/>
                  <p:cNvSpPr>
                    <a:spLocks noChangeArrowheads="1"/>
                  </p:cNvSpPr>
                  <p:nvPr/>
                </p:nvSpPr>
                <p:spPr bwMode="auto">
                  <a:xfrm>
                    <a:off x="3213" y="2343"/>
                    <a:ext cx="156" cy="156"/>
                  </a:xfrm>
                  <a:prstGeom prst="ellipse">
                    <a:avLst/>
                  </a:prstGeom>
                  <a:solidFill>
                    <a:srgbClr val="FF00FF"/>
                  </a:solidFill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lIns="90476" tIns="44444" rIns="90476" bIns="44444">
                    <a:spAutoFit/>
                  </a:bodyPr>
                  <a:lstStyle>
                    <a:lvl1pPr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1pPr>
                    <a:lvl2pPr marL="742950" indent="-28575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2pPr>
                    <a:lvl3pPr marL="11430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3pPr>
                    <a:lvl4pPr marL="16002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4pPr>
                    <a:lvl5pPr marL="20574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/>
                    <a:endParaRPr lang="en-US" altLang="en-US"/>
                  </a:p>
                </p:txBody>
              </p:sp>
              <p:sp>
                <p:nvSpPr>
                  <p:cNvPr id="6184" name="Freeform 94"/>
                  <p:cNvSpPr>
                    <a:spLocks/>
                  </p:cNvSpPr>
                  <p:nvPr/>
                </p:nvSpPr>
                <p:spPr bwMode="auto">
                  <a:xfrm>
                    <a:off x="3309" y="1891"/>
                    <a:ext cx="308" cy="444"/>
                  </a:xfrm>
                  <a:custGeom>
                    <a:avLst/>
                    <a:gdLst>
                      <a:gd name="T0" fmla="*/ 307 w 308"/>
                      <a:gd name="T1" fmla="*/ 0 h 444"/>
                      <a:gd name="T2" fmla="*/ 284 w 308"/>
                      <a:gd name="T3" fmla="*/ 23 h 444"/>
                      <a:gd name="T4" fmla="*/ 257 w 308"/>
                      <a:gd name="T5" fmla="*/ 49 h 444"/>
                      <a:gd name="T6" fmla="*/ 239 w 308"/>
                      <a:gd name="T7" fmla="*/ 69 h 444"/>
                      <a:gd name="T8" fmla="*/ 224 w 308"/>
                      <a:gd name="T9" fmla="*/ 93 h 444"/>
                      <a:gd name="T10" fmla="*/ 212 w 308"/>
                      <a:gd name="T11" fmla="*/ 111 h 444"/>
                      <a:gd name="T12" fmla="*/ 204 w 308"/>
                      <a:gd name="T13" fmla="*/ 135 h 444"/>
                      <a:gd name="T14" fmla="*/ 196 w 308"/>
                      <a:gd name="T15" fmla="*/ 165 h 444"/>
                      <a:gd name="T16" fmla="*/ 184 w 308"/>
                      <a:gd name="T17" fmla="*/ 209 h 444"/>
                      <a:gd name="T18" fmla="*/ 179 w 308"/>
                      <a:gd name="T19" fmla="*/ 236 h 444"/>
                      <a:gd name="T20" fmla="*/ 171 w 308"/>
                      <a:gd name="T21" fmla="*/ 266 h 444"/>
                      <a:gd name="T22" fmla="*/ 158 w 308"/>
                      <a:gd name="T23" fmla="*/ 291 h 444"/>
                      <a:gd name="T24" fmla="*/ 144 w 308"/>
                      <a:gd name="T25" fmla="*/ 316 h 444"/>
                      <a:gd name="T26" fmla="*/ 127 w 308"/>
                      <a:gd name="T27" fmla="*/ 336 h 444"/>
                      <a:gd name="T28" fmla="*/ 106 w 308"/>
                      <a:gd name="T29" fmla="*/ 354 h 444"/>
                      <a:gd name="T30" fmla="*/ 87 w 308"/>
                      <a:gd name="T31" fmla="*/ 372 h 444"/>
                      <a:gd name="T32" fmla="*/ 62 w 308"/>
                      <a:gd name="T33" fmla="*/ 391 h 444"/>
                      <a:gd name="T34" fmla="*/ 43 w 308"/>
                      <a:gd name="T35" fmla="*/ 404 h 444"/>
                      <a:gd name="T36" fmla="*/ 25 w 308"/>
                      <a:gd name="T37" fmla="*/ 416 h 444"/>
                      <a:gd name="T38" fmla="*/ 10 w 308"/>
                      <a:gd name="T39" fmla="*/ 429 h 444"/>
                      <a:gd name="T40" fmla="*/ 0 w 308"/>
                      <a:gd name="T41" fmla="*/ 443 h 444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w 308"/>
                      <a:gd name="T64" fmla="*/ 0 h 444"/>
                      <a:gd name="T65" fmla="*/ 308 w 308"/>
                      <a:gd name="T66" fmla="*/ 444 h 444"/>
                    </a:gdLst>
                    <a:ahLst/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T63" t="T64" r="T65" b="T66"/>
                    <a:pathLst>
                      <a:path w="308" h="444">
                        <a:moveTo>
                          <a:pt x="307" y="0"/>
                        </a:moveTo>
                        <a:lnTo>
                          <a:pt x="284" y="23"/>
                        </a:lnTo>
                        <a:lnTo>
                          <a:pt x="257" y="49"/>
                        </a:lnTo>
                        <a:lnTo>
                          <a:pt x="239" y="69"/>
                        </a:lnTo>
                        <a:lnTo>
                          <a:pt x="224" y="93"/>
                        </a:lnTo>
                        <a:lnTo>
                          <a:pt x="212" y="111"/>
                        </a:lnTo>
                        <a:lnTo>
                          <a:pt x="204" y="135"/>
                        </a:lnTo>
                        <a:lnTo>
                          <a:pt x="196" y="165"/>
                        </a:lnTo>
                        <a:lnTo>
                          <a:pt x="184" y="209"/>
                        </a:lnTo>
                        <a:lnTo>
                          <a:pt x="179" y="236"/>
                        </a:lnTo>
                        <a:lnTo>
                          <a:pt x="171" y="266"/>
                        </a:lnTo>
                        <a:lnTo>
                          <a:pt x="158" y="291"/>
                        </a:lnTo>
                        <a:lnTo>
                          <a:pt x="144" y="316"/>
                        </a:lnTo>
                        <a:lnTo>
                          <a:pt x="127" y="336"/>
                        </a:lnTo>
                        <a:lnTo>
                          <a:pt x="106" y="354"/>
                        </a:lnTo>
                        <a:lnTo>
                          <a:pt x="87" y="372"/>
                        </a:lnTo>
                        <a:lnTo>
                          <a:pt x="62" y="391"/>
                        </a:lnTo>
                        <a:lnTo>
                          <a:pt x="43" y="404"/>
                        </a:lnTo>
                        <a:lnTo>
                          <a:pt x="25" y="416"/>
                        </a:lnTo>
                        <a:lnTo>
                          <a:pt x="10" y="429"/>
                        </a:lnTo>
                        <a:lnTo>
                          <a:pt x="0" y="443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185" name="Freeform 95"/>
                  <p:cNvSpPr>
                    <a:spLocks/>
                  </p:cNvSpPr>
                  <p:nvPr/>
                </p:nvSpPr>
                <p:spPr bwMode="auto">
                  <a:xfrm>
                    <a:off x="3256" y="1874"/>
                    <a:ext cx="229" cy="458"/>
                  </a:xfrm>
                  <a:custGeom>
                    <a:avLst/>
                    <a:gdLst>
                      <a:gd name="T0" fmla="*/ 228 w 229"/>
                      <a:gd name="T1" fmla="*/ 0 h 458"/>
                      <a:gd name="T2" fmla="*/ 180 w 229"/>
                      <a:gd name="T3" fmla="*/ 35 h 458"/>
                      <a:gd name="T4" fmla="*/ 157 w 229"/>
                      <a:gd name="T5" fmla="*/ 58 h 458"/>
                      <a:gd name="T6" fmla="*/ 140 w 229"/>
                      <a:gd name="T7" fmla="*/ 83 h 458"/>
                      <a:gd name="T8" fmla="*/ 127 w 229"/>
                      <a:gd name="T9" fmla="*/ 107 h 458"/>
                      <a:gd name="T10" fmla="*/ 116 w 229"/>
                      <a:gd name="T11" fmla="*/ 137 h 458"/>
                      <a:gd name="T12" fmla="*/ 104 w 229"/>
                      <a:gd name="T13" fmla="*/ 182 h 458"/>
                      <a:gd name="T14" fmla="*/ 98 w 229"/>
                      <a:gd name="T15" fmla="*/ 215 h 458"/>
                      <a:gd name="T16" fmla="*/ 87 w 229"/>
                      <a:gd name="T17" fmla="*/ 244 h 458"/>
                      <a:gd name="T18" fmla="*/ 70 w 229"/>
                      <a:gd name="T19" fmla="*/ 274 h 458"/>
                      <a:gd name="T20" fmla="*/ 56 w 229"/>
                      <a:gd name="T21" fmla="*/ 302 h 458"/>
                      <a:gd name="T22" fmla="*/ 45 w 229"/>
                      <a:gd name="T23" fmla="*/ 323 h 458"/>
                      <a:gd name="T24" fmla="*/ 34 w 229"/>
                      <a:gd name="T25" fmla="*/ 355 h 458"/>
                      <a:gd name="T26" fmla="*/ 20 w 229"/>
                      <a:gd name="T27" fmla="*/ 385 h 458"/>
                      <a:gd name="T28" fmla="*/ 7 w 229"/>
                      <a:gd name="T29" fmla="*/ 423 h 458"/>
                      <a:gd name="T30" fmla="*/ 0 w 229"/>
                      <a:gd name="T31" fmla="*/ 457 h 458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229"/>
                      <a:gd name="T49" fmla="*/ 0 h 458"/>
                      <a:gd name="T50" fmla="*/ 229 w 229"/>
                      <a:gd name="T51" fmla="*/ 458 h 458"/>
                    </a:gdLst>
                    <a:ahLst/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229" h="458">
                        <a:moveTo>
                          <a:pt x="228" y="0"/>
                        </a:moveTo>
                        <a:lnTo>
                          <a:pt x="180" y="35"/>
                        </a:lnTo>
                        <a:lnTo>
                          <a:pt x="157" y="58"/>
                        </a:lnTo>
                        <a:lnTo>
                          <a:pt x="140" y="83"/>
                        </a:lnTo>
                        <a:lnTo>
                          <a:pt x="127" y="107"/>
                        </a:lnTo>
                        <a:lnTo>
                          <a:pt x="116" y="137"/>
                        </a:lnTo>
                        <a:lnTo>
                          <a:pt x="104" y="182"/>
                        </a:lnTo>
                        <a:lnTo>
                          <a:pt x="98" y="215"/>
                        </a:lnTo>
                        <a:lnTo>
                          <a:pt x="87" y="244"/>
                        </a:lnTo>
                        <a:lnTo>
                          <a:pt x="70" y="274"/>
                        </a:lnTo>
                        <a:lnTo>
                          <a:pt x="56" y="302"/>
                        </a:lnTo>
                        <a:lnTo>
                          <a:pt x="45" y="323"/>
                        </a:lnTo>
                        <a:lnTo>
                          <a:pt x="34" y="355"/>
                        </a:lnTo>
                        <a:lnTo>
                          <a:pt x="20" y="385"/>
                        </a:lnTo>
                        <a:lnTo>
                          <a:pt x="7" y="423"/>
                        </a:lnTo>
                        <a:lnTo>
                          <a:pt x="0" y="457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6175" name="Group 96"/>
              <p:cNvGrpSpPr>
                <a:grpSpLocks/>
              </p:cNvGrpSpPr>
              <p:nvPr/>
            </p:nvGrpSpPr>
            <p:grpSpPr bwMode="auto">
              <a:xfrm>
                <a:off x="3438" y="2493"/>
                <a:ext cx="159" cy="81"/>
                <a:chOff x="3379" y="2486"/>
                <a:chExt cx="168" cy="86"/>
              </a:xfrm>
            </p:grpSpPr>
            <p:sp>
              <p:nvSpPr>
                <p:cNvPr id="6176" name="Oval 97"/>
                <p:cNvSpPr>
                  <a:spLocks noChangeArrowheads="1"/>
                </p:cNvSpPr>
                <p:nvPr/>
              </p:nvSpPr>
              <p:spPr bwMode="auto">
                <a:xfrm>
                  <a:off x="3379" y="2486"/>
                  <a:ext cx="39" cy="40"/>
                </a:xfrm>
                <a:prstGeom prst="ellipse">
                  <a:avLst/>
                </a:prstGeom>
                <a:solidFill>
                  <a:srgbClr val="FF9F1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6177" name="Oval 98"/>
                <p:cNvSpPr>
                  <a:spLocks noChangeArrowheads="1"/>
                </p:cNvSpPr>
                <p:nvPr/>
              </p:nvSpPr>
              <p:spPr bwMode="auto">
                <a:xfrm>
                  <a:off x="3428" y="2512"/>
                  <a:ext cx="39" cy="40"/>
                </a:xfrm>
                <a:prstGeom prst="ellipse">
                  <a:avLst/>
                </a:prstGeom>
                <a:solidFill>
                  <a:srgbClr val="FF9F1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6178" name="Oval 99"/>
                <p:cNvSpPr>
                  <a:spLocks noChangeArrowheads="1"/>
                </p:cNvSpPr>
                <p:nvPr/>
              </p:nvSpPr>
              <p:spPr bwMode="auto">
                <a:xfrm>
                  <a:off x="3507" y="2500"/>
                  <a:ext cx="40" cy="39"/>
                </a:xfrm>
                <a:prstGeom prst="ellipse">
                  <a:avLst/>
                </a:prstGeom>
                <a:solidFill>
                  <a:srgbClr val="FF9F1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6179" name="Oval 100"/>
                <p:cNvSpPr>
                  <a:spLocks noChangeArrowheads="1"/>
                </p:cNvSpPr>
                <p:nvPr/>
              </p:nvSpPr>
              <p:spPr bwMode="auto">
                <a:xfrm>
                  <a:off x="3476" y="2532"/>
                  <a:ext cx="41" cy="40"/>
                </a:xfrm>
                <a:prstGeom prst="ellipse">
                  <a:avLst/>
                </a:prstGeom>
                <a:solidFill>
                  <a:srgbClr val="FF9F1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</p:grpSp>
        <p:sp>
          <p:nvSpPr>
            <p:cNvPr id="18533" name="Rectangle 101"/>
            <p:cNvSpPr>
              <a:spLocks noChangeArrowheads="1"/>
            </p:cNvSpPr>
            <p:nvPr/>
          </p:nvSpPr>
          <p:spPr bwMode="auto">
            <a:xfrm>
              <a:off x="3840" y="1488"/>
              <a:ext cx="702" cy="6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altLang="zh-CN" sz="6000" b="1" i="1">
                  <a:latin typeface="Arial" charset="0"/>
                  <a:ea typeface="宋体" charset="-122"/>
                </a:rPr>
                <a:t>??</a:t>
              </a:r>
              <a:endParaRPr lang="en-US" altLang="zh-CN" sz="6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</p:grp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1616075"/>
            <a:ext cx="7772400" cy="4708525"/>
          </a:xfrm>
          <a:noFill/>
        </p:spPr>
        <p:txBody>
          <a:bodyPr lIns="98954" tIns="48608" rIns="98954" bIns="48608"/>
          <a:lstStyle/>
          <a:p>
            <a:pPr marL="476250" indent="-47625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z="2500" smtClean="0"/>
              <a:t>Short-range forecast</a:t>
            </a:r>
          </a:p>
          <a:p>
            <a:pPr marL="1050925" lvl="1" indent="-384175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z="2100" smtClean="0"/>
              <a:t>Up to 1 year, generally less than 3 months</a:t>
            </a:r>
          </a:p>
          <a:p>
            <a:pPr marL="1050925" lvl="1" indent="-384175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z="2100" smtClean="0"/>
              <a:t>Purchasing, job scheduling, workforce levels, job assignments, production levels</a:t>
            </a:r>
          </a:p>
          <a:p>
            <a:pPr marL="476250" indent="-47625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z="2500" smtClean="0"/>
              <a:t>Medium-range forecast</a:t>
            </a:r>
          </a:p>
          <a:p>
            <a:pPr marL="1050925" lvl="1" indent="-384175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z="2100" smtClean="0"/>
              <a:t>3 months to 3 years</a:t>
            </a:r>
          </a:p>
          <a:p>
            <a:pPr marL="1050925" lvl="1" indent="-384175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z="2100" smtClean="0"/>
              <a:t>Sales and production planning, budgeting</a:t>
            </a:r>
          </a:p>
          <a:p>
            <a:pPr marL="476250" indent="-47625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z="2500" smtClean="0"/>
              <a:t>Long-range forecast</a:t>
            </a:r>
          </a:p>
          <a:p>
            <a:pPr marL="1050925" lvl="1" indent="-384175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z="2100" smtClean="0"/>
              <a:t>3</a:t>
            </a:r>
            <a:r>
              <a:rPr lang="en-US" altLang="zh-CN" sz="2100" baseline="30000" smtClean="0"/>
              <a:t>+</a:t>
            </a:r>
            <a:r>
              <a:rPr lang="en-US" altLang="zh-CN" sz="2100" smtClean="0"/>
              <a:t> years</a:t>
            </a:r>
          </a:p>
          <a:p>
            <a:pPr marL="1050925" lvl="1" indent="-384175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z="2100" smtClean="0"/>
              <a:t>New product planning, facility location, research and development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7772400" cy="838200"/>
          </a:xfrm>
          <a:noFill/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zh-CN" smtClean="0"/>
              <a:t>Forecasting Time Horizons</a:t>
            </a: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76275" y="533400"/>
            <a:ext cx="7789863" cy="804863"/>
          </a:xfrm>
          <a:noFill/>
        </p:spPr>
        <p:txBody>
          <a:bodyPr lIns="99994" tIns="49997" rIns="99994" bIns="49997" anchor="ctr" anchorCtr="1"/>
          <a:lstStyle/>
          <a:p>
            <a:pPr eaLnBrk="1" hangingPunct="1"/>
            <a:r>
              <a:rPr lang="en-US" altLang="zh-CN" smtClean="0"/>
              <a:t>Types of Forecasts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85938"/>
            <a:ext cx="7772400" cy="4310062"/>
          </a:xfrm>
          <a:noFill/>
        </p:spPr>
        <p:txBody>
          <a:bodyPr lIns="91415" tIns="45707" rIns="91415" bIns="45707"/>
          <a:lstStyle/>
          <a:p>
            <a:pPr marL="476250" indent="-476250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Economic forecasts</a:t>
            </a:r>
          </a:p>
          <a:p>
            <a:pPr marL="1050925" lvl="1" indent="-384175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Address business cycle </a:t>
            </a:r>
            <a:r>
              <a:rPr lang="en-US" altLang="zh-CN" smtClean="0">
                <a:latin typeface="Arial" panose="020B0604020202020204" pitchFamily="34" charset="0"/>
              </a:rPr>
              <a:t>–</a:t>
            </a:r>
            <a:r>
              <a:rPr lang="en-US" altLang="zh-CN" smtClean="0"/>
              <a:t> inflation rate, money supply, housing starts, etc.</a:t>
            </a:r>
          </a:p>
          <a:p>
            <a:pPr marL="476250" indent="-476250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Technological forecasts</a:t>
            </a:r>
          </a:p>
          <a:p>
            <a:pPr marL="1050925" lvl="1" indent="-384175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Predict rate of technological progress</a:t>
            </a:r>
          </a:p>
          <a:p>
            <a:pPr marL="1050925" lvl="1" indent="-384175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Impacts development of new products</a:t>
            </a:r>
          </a:p>
          <a:p>
            <a:pPr marL="476250" indent="-476250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Demand forecasts</a:t>
            </a:r>
          </a:p>
          <a:p>
            <a:pPr marL="1050925" lvl="1" indent="-384175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Predict sales of existing product</a:t>
            </a:r>
          </a:p>
          <a:p>
            <a:pPr marL="1050925" lvl="1" indent="-384175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Customer future demand</a:t>
            </a:r>
          </a:p>
          <a:p>
            <a:pPr marL="1050925" lvl="1" indent="-384175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</a:pPr>
            <a:endParaRPr lang="en-US" altLang="zh-CN" smtClean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20775" y="696913"/>
            <a:ext cx="7772400" cy="860425"/>
          </a:xfrm>
          <a:noFill/>
        </p:spPr>
        <p:txBody>
          <a:bodyPr/>
          <a:lstStyle/>
          <a:p>
            <a:pPr eaLnBrk="1" hangingPunct="1"/>
            <a:r>
              <a:rPr lang="en-US" altLang="zh-CN" smtClean="0"/>
              <a:t>Strategic Importance of Forecasting</a:t>
            </a:r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1189038" y="1989138"/>
            <a:ext cx="7270750" cy="424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76250" indent="-476250" eaLnBrk="0" hangingPunct="0">
              <a:lnSpc>
                <a:spcPct val="90000"/>
              </a:lnSpc>
              <a:spcBef>
                <a:spcPct val="40000"/>
              </a:spcBef>
              <a:buFont typeface="Wingdings" pitchFamily="2" charset="2"/>
              <a:buChar char="þ"/>
              <a:defRPr/>
            </a:pPr>
            <a:r>
              <a:rPr lang="en-US" altLang="zh-CN" sz="2800" b="1" i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Customer Service - Accurate forecasting customer demand is a key to providing good quality service</a:t>
            </a:r>
            <a:r>
              <a:rPr lang="en-US" altLang="zh-CN" dirty="0">
                <a:ea typeface="宋体" charset="-122"/>
              </a:rPr>
              <a:t>. </a:t>
            </a:r>
          </a:p>
          <a:p>
            <a:pPr marL="476250" indent="-476250" eaLnBrk="0" hangingPunct="0">
              <a:lnSpc>
                <a:spcPct val="90000"/>
              </a:lnSpc>
              <a:spcBef>
                <a:spcPct val="40000"/>
              </a:spcBef>
              <a:buFont typeface="Wingdings" pitchFamily="2" charset="2"/>
              <a:buChar char="þ"/>
              <a:defRPr/>
            </a:pPr>
            <a:r>
              <a:rPr lang="en-US" altLang="zh-CN" sz="2800" b="1" i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Supply-Chain Management – Good supplier relations by predicting the price and market demand in advance</a:t>
            </a:r>
          </a:p>
          <a:p>
            <a:pPr marL="476250" indent="-476250" eaLnBrk="0" hangingPunct="0">
              <a:lnSpc>
                <a:spcPct val="90000"/>
              </a:lnSpc>
              <a:spcBef>
                <a:spcPct val="40000"/>
              </a:spcBef>
              <a:buFont typeface="Wingdings" pitchFamily="2" charset="2"/>
              <a:buChar char="þ"/>
              <a:defRPr/>
            </a:pPr>
            <a:r>
              <a:rPr lang="en-US" altLang="zh-CN" sz="2800" b="1" i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Capacity Planning – Capacity shortages can result in loss of customers, loss of market share</a:t>
            </a:r>
          </a:p>
          <a:p>
            <a:pPr marL="476250" indent="-476250" eaLnBrk="0" hangingPunct="0">
              <a:lnSpc>
                <a:spcPct val="90000"/>
              </a:lnSpc>
              <a:spcBef>
                <a:spcPct val="40000"/>
              </a:spcBef>
              <a:buFont typeface="Wingdings" pitchFamily="2" charset="2"/>
              <a:buChar char="þ"/>
              <a:defRPr/>
            </a:pPr>
            <a:endParaRPr lang="en-US" altLang="zh-CN" dirty="0">
              <a:ea typeface="宋体" charset="-122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331913" y="1773238"/>
            <a:ext cx="3822700" cy="4679950"/>
          </a:xfrm>
        </p:spPr>
        <p:txBody>
          <a:bodyPr/>
          <a:lstStyle/>
          <a:p>
            <a:pPr eaLnBrk="1" hangingPunct="1"/>
            <a:r>
              <a:rPr lang="en-US" altLang="zh-CN" sz="2100" smtClean="0"/>
              <a:t>Qualitative forecast methods</a:t>
            </a:r>
          </a:p>
          <a:p>
            <a:pPr lvl="1" eaLnBrk="1" hangingPunct="1"/>
            <a:r>
              <a:rPr lang="en-US" altLang="zh-CN" sz="1900" smtClean="0"/>
              <a:t>use intuition, judgment, expertise, and opinion to predict future demand</a:t>
            </a:r>
          </a:p>
          <a:p>
            <a:pPr lvl="1" eaLnBrk="1" hangingPunct="1"/>
            <a:r>
              <a:rPr lang="en-US" altLang="zh-CN" sz="1900" smtClean="0"/>
              <a:t>Subjective</a:t>
            </a:r>
          </a:p>
          <a:p>
            <a:pPr lvl="1" eaLnBrk="1" hangingPunct="1"/>
            <a:endParaRPr lang="en-US" altLang="zh-CN" sz="1900" smtClean="0"/>
          </a:p>
          <a:p>
            <a:pPr eaLnBrk="1" hangingPunct="1"/>
            <a:r>
              <a:rPr lang="en-US" altLang="zh-CN" sz="2100" smtClean="0"/>
              <a:t>Quantitative forecast methods</a:t>
            </a:r>
          </a:p>
          <a:p>
            <a:pPr lvl="1" eaLnBrk="1" hangingPunct="1"/>
            <a:r>
              <a:rPr lang="en-US" altLang="zh-CN" sz="1900" smtClean="0"/>
              <a:t>based on mathematical formulas, under certain assumptions</a:t>
            </a:r>
          </a:p>
          <a:p>
            <a:pPr lvl="1" eaLnBrk="1" hangingPunct="1"/>
            <a:r>
              <a:rPr lang="en-US" altLang="zh-CN" sz="1900" smtClean="0"/>
              <a:t>More objective 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zh-CN" smtClean="0"/>
              <a:t>Forecasting Methods</a:t>
            </a: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5219700" y="1557338"/>
            <a:ext cx="3673475" cy="4422775"/>
            <a:chOff x="3010" y="1318"/>
            <a:chExt cx="2414" cy="2378"/>
          </a:xfrm>
        </p:grpSpPr>
        <p:grpSp>
          <p:nvGrpSpPr>
            <p:cNvPr id="10247" name="Group 9"/>
            <p:cNvGrpSpPr>
              <a:grpSpLocks/>
            </p:cNvGrpSpPr>
            <p:nvPr/>
          </p:nvGrpSpPr>
          <p:grpSpPr bwMode="auto">
            <a:xfrm>
              <a:off x="3010" y="1318"/>
              <a:ext cx="2414" cy="2378"/>
              <a:chOff x="2919" y="1325"/>
              <a:chExt cx="2414" cy="2378"/>
            </a:xfrm>
          </p:grpSpPr>
          <p:sp>
            <p:nvSpPr>
              <p:cNvPr id="10249" name="Freeform 10"/>
              <p:cNvSpPr>
                <a:spLocks/>
              </p:cNvSpPr>
              <p:nvPr/>
            </p:nvSpPr>
            <p:spPr bwMode="auto">
              <a:xfrm>
                <a:off x="3639" y="2363"/>
                <a:ext cx="550" cy="463"/>
              </a:xfrm>
              <a:custGeom>
                <a:avLst/>
                <a:gdLst>
                  <a:gd name="T0" fmla="*/ 66 w 583"/>
                  <a:gd name="T1" fmla="*/ 424 h 494"/>
                  <a:gd name="T2" fmla="*/ 301 w 583"/>
                  <a:gd name="T3" fmla="*/ 173 h 494"/>
                  <a:gd name="T4" fmla="*/ 295 w 583"/>
                  <a:gd name="T5" fmla="*/ 144 h 494"/>
                  <a:gd name="T6" fmla="*/ 307 w 583"/>
                  <a:gd name="T7" fmla="*/ 111 h 494"/>
                  <a:gd name="T8" fmla="*/ 314 w 583"/>
                  <a:gd name="T9" fmla="*/ 90 h 494"/>
                  <a:gd name="T10" fmla="*/ 312 w 583"/>
                  <a:gd name="T11" fmla="*/ 58 h 494"/>
                  <a:gd name="T12" fmla="*/ 308 w 583"/>
                  <a:gd name="T13" fmla="*/ 30 h 494"/>
                  <a:gd name="T14" fmla="*/ 322 w 583"/>
                  <a:gd name="T15" fmla="*/ 15 h 494"/>
                  <a:gd name="T16" fmla="*/ 344 w 583"/>
                  <a:gd name="T17" fmla="*/ 12 h 494"/>
                  <a:gd name="T18" fmla="*/ 360 w 583"/>
                  <a:gd name="T19" fmla="*/ 29 h 494"/>
                  <a:gd name="T20" fmla="*/ 362 w 583"/>
                  <a:gd name="T21" fmla="*/ 59 h 494"/>
                  <a:gd name="T22" fmla="*/ 349 w 583"/>
                  <a:gd name="T23" fmla="*/ 88 h 494"/>
                  <a:gd name="T24" fmla="*/ 447 w 583"/>
                  <a:gd name="T25" fmla="*/ 11 h 494"/>
                  <a:gd name="T26" fmla="*/ 464 w 583"/>
                  <a:gd name="T27" fmla="*/ 0 h 494"/>
                  <a:gd name="T28" fmla="*/ 477 w 583"/>
                  <a:gd name="T29" fmla="*/ 13 h 494"/>
                  <a:gd name="T30" fmla="*/ 455 w 583"/>
                  <a:gd name="T31" fmla="*/ 46 h 494"/>
                  <a:gd name="T32" fmla="*/ 402 w 583"/>
                  <a:gd name="T33" fmla="*/ 103 h 494"/>
                  <a:gd name="T34" fmla="*/ 495 w 583"/>
                  <a:gd name="T35" fmla="*/ 30 h 494"/>
                  <a:gd name="T36" fmla="*/ 510 w 583"/>
                  <a:gd name="T37" fmla="*/ 33 h 494"/>
                  <a:gd name="T38" fmla="*/ 509 w 583"/>
                  <a:gd name="T39" fmla="*/ 52 h 494"/>
                  <a:gd name="T40" fmla="*/ 431 w 583"/>
                  <a:gd name="T41" fmla="*/ 121 h 494"/>
                  <a:gd name="T42" fmla="*/ 527 w 583"/>
                  <a:gd name="T43" fmla="*/ 67 h 494"/>
                  <a:gd name="T44" fmla="*/ 540 w 583"/>
                  <a:gd name="T45" fmla="*/ 72 h 494"/>
                  <a:gd name="T46" fmla="*/ 538 w 583"/>
                  <a:gd name="T47" fmla="*/ 87 h 494"/>
                  <a:gd name="T48" fmla="*/ 480 w 583"/>
                  <a:gd name="T49" fmla="*/ 119 h 494"/>
                  <a:gd name="T50" fmla="*/ 452 w 583"/>
                  <a:gd name="T51" fmla="*/ 143 h 494"/>
                  <a:gd name="T52" fmla="*/ 532 w 583"/>
                  <a:gd name="T53" fmla="*/ 103 h 494"/>
                  <a:gd name="T54" fmla="*/ 549 w 583"/>
                  <a:gd name="T55" fmla="*/ 109 h 494"/>
                  <a:gd name="T56" fmla="*/ 544 w 583"/>
                  <a:gd name="T57" fmla="*/ 124 h 494"/>
                  <a:gd name="T58" fmla="*/ 459 w 583"/>
                  <a:gd name="T59" fmla="*/ 163 h 494"/>
                  <a:gd name="T60" fmla="*/ 422 w 583"/>
                  <a:gd name="T61" fmla="*/ 189 h 494"/>
                  <a:gd name="T62" fmla="*/ 394 w 583"/>
                  <a:gd name="T63" fmla="*/ 211 h 494"/>
                  <a:gd name="T64" fmla="*/ 340 w 583"/>
                  <a:gd name="T65" fmla="*/ 214 h 494"/>
                  <a:gd name="T66" fmla="*/ 80 w 583"/>
                  <a:gd name="T67" fmla="*/ 449 h 494"/>
                  <a:gd name="T68" fmla="*/ 60 w 583"/>
                  <a:gd name="T69" fmla="*/ 462 h 494"/>
                  <a:gd name="T70" fmla="*/ 42 w 583"/>
                  <a:gd name="T71" fmla="*/ 455 h 494"/>
                  <a:gd name="T72" fmla="*/ 0 w 583"/>
                  <a:gd name="T73" fmla="*/ 380 h 494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583"/>
                  <a:gd name="T112" fmla="*/ 0 h 494"/>
                  <a:gd name="T113" fmla="*/ 583 w 583"/>
                  <a:gd name="T114" fmla="*/ 494 h 494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583" h="494">
                    <a:moveTo>
                      <a:pt x="17" y="362"/>
                    </a:moveTo>
                    <a:lnTo>
                      <a:pt x="70" y="452"/>
                    </a:lnTo>
                    <a:lnTo>
                      <a:pt x="324" y="202"/>
                    </a:lnTo>
                    <a:lnTo>
                      <a:pt x="319" y="185"/>
                    </a:lnTo>
                    <a:lnTo>
                      <a:pt x="315" y="171"/>
                    </a:lnTo>
                    <a:lnTo>
                      <a:pt x="313" y="154"/>
                    </a:lnTo>
                    <a:lnTo>
                      <a:pt x="317" y="136"/>
                    </a:lnTo>
                    <a:lnTo>
                      <a:pt x="325" y="118"/>
                    </a:lnTo>
                    <a:lnTo>
                      <a:pt x="333" y="105"/>
                    </a:lnTo>
                    <a:lnTo>
                      <a:pt x="333" y="96"/>
                    </a:lnTo>
                    <a:lnTo>
                      <a:pt x="335" y="76"/>
                    </a:lnTo>
                    <a:lnTo>
                      <a:pt x="331" y="62"/>
                    </a:lnTo>
                    <a:lnTo>
                      <a:pt x="327" y="46"/>
                    </a:lnTo>
                    <a:lnTo>
                      <a:pt x="327" y="32"/>
                    </a:lnTo>
                    <a:lnTo>
                      <a:pt x="332" y="23"/>
                    </a:lnTo>
                    <a:lnTo>
                      <a:pt x="341" y="16"/>
                    </a:lnTo>
                    <a:lnTo>
                      <a:pt x="355" y="13"/>
                    </a:lnTo>
                    <a:lnTo>
                      <a:pt x="365" y="13"/>
                    </a:lnTo>
                    <a:lnTo>
                      <a:pt x="373" y="18"/>
                    </a:lnTo>
                    <a:lnTo>
                      <a:pt x="382" y="31"/>
                    </a:lnTo>
                    <a:lnTo>
                      <a:pt x="385" y="49"/>
                    </a:lnTo>
                    <a:lnTo>
                      <a:pt x="384" y="63"/>
                    </a:lnTo>
                    <a:lnTo>
                      <a:pt x="380" y="77"/>
                    </a:lnTo>
                    <a:lnTo>
                      <a:pt x="370" y="94"/>
                    </a:lnTo>
                    <a:lnTo>
                      <a:pt x="380" y="101"/>
                    </a:lnTo>
                    <a:lnTo>
                      <a:pt x="474" y="12"/>
                    </a:lnTo>
                    <a:lnTo>
                      <a:pt x="481" y="3"/>
                    </a:lnTo>
                    <a:lnTo>
                      <a:pt x="492" y="0"/>
                    </a:lnTo>
                    <a:lnTo>
                      <a:pt x="503" y="5"/>
                    </a:lnTo>
                    <a:lnTo>
                      <a:pt x="506" y="14"/>
                    </a:lnTo>
                    <a:lnTo>
                      <a:pt x="506" y="23"/>
                    </a:lnTo>
                    <a:lnTo>
                      <a:pt x="482" y="49"/>
                    </a:lnTo>
                    <a:lnTo>
                      <a:pt x="422" y="104"/>
                    </a:lnTo>
                    <a:lnTo>
                      <a:pt x="426" y="110"/>
                    </a:lnTo>
                    <a:lnTo>
                      <a:pt x="514" y="39"/>
                    </a:lnTo>
                    <a:lnTo>
                      <a:pt x="525" y="32"/>
                    </a:lnTo>
                    <a:lnTo>
                      <a:pt x="534" y="31"/>
                    </a:lnTo>
                    <a:lnTo>
                      <a:pt x="541" y="35"/>
                    </a:lnTo>
                    <a:lnTo>
                      <a:pt x="543" y="44"/>
                    </a:lnTo>
                    <a:lnTo>
                      <a:pt x="540" y="55"/>
                    </a:lnTo>
                    <a:lnTo>
                      <a:pt x="452" y="125"/>
                    </a:lnTo>
                    <a:lnTo>
                      <a:pt x="457" y="129"/>
                    </a:lnTo>
                    <a:lnTo>
                      <a:pt x="548" y="74"/>
                    </a:lnTo>
                    <a:lnTo>
                      <a:pt x="559" y="71"/>
                    </a:lnTo>
                    <a:lnTo>
                      <a:pt x="565" y="71"/>
                    </a:lnTo>
                    <a:lnTo>
                      <a:pt x="572" y="77"/>
                    </a:lnTo>
                    <a:lnTo>
                      <a:pt x="573" y="85"/>
                    </a:lnTo>
                    <a:lnTo>
                      <a:pt x="570" y="93"/>
                    </a:lnTo>
                    <a:lnTo>
                      <a:pt x="564" y="99"/>
                    </a:lnTo>
                    <a:lnTo>
                      <a:pt x="509" y="127"/>
                    </a:lnTo>
                    <a:lnTo>
                      <a:pt x="475" y="147"/>
                    </a:lnTo>
                    <a:lnTo>
                      <a:pt x="479" y="153"/>
                    </a:lnTo>
                    <a:lnTo>
                      <a:pt x="539" y="122"/>
                    </a:lnTo>
                    <a:lnTo>
                      <a:pt x="564" y="110"/>
                    </a:lnTo>
                    <a:lnTo>
                      <a:pt x="579" y="110"/>
                    </a:lnTo>
                    <a:lnTo>
                      <a:pt x="582" y="116"/>
                    </a:lnTo>
                    <a:lnTo>
                      <a:pt x="582" y="124"/>
                    </a:lnTo>
                    <a:lnTo>
                      <a:pt x="577" y="132"/>
                    </a:lnTo>
                    <a:lnTo>
                      <a:pt x="537" y="152"/>
                    </a:lnTo>
                    <a:lnTo>
                      <a:pt x="487" y="174"/>
                    </a:lnTo>
                    <a:lnTo>
                      <a:pt x="466" y="186"/>
                    </a:lnTo>
                    <a:lnTo>
                      <a:pt x="447" y="202"/>
                    </a:lnTo>
                    <a:lnTo>
                      <a:pt x="433" y="218"/>
                    </a:lnTo>
                    <a:lnTo>
                      <a:pt x="418" y="225"/>
                    </a:lnTo>
                    <a:lnTo>
                      <a:pt x="397" y="230"/>
                    </a:lnTo>
                    <a:lnTo>
                      <a:pt x="360" y="228"/>
                    </a:lnTo>
                    <a:lnTo>
                      <a:pt x="349" y="222"/>
                    </a:lnTo>
                    <a:lnTo>
                      <a:pt x="85" y="479"/>
                    </a:lnTo>
                    <a:lnTo>
                      <a:pt x="73" y="489"/>
                    </a:lnTo>
                    <a:lnTo>
                      <a:pt x="64" y="493"/>
                    </a:lnTo>
                    <a:lnTo>
                      <a:pt x="53" y="491"/>
                    </a:lnTo>
                    <a:lnTo>
                      <a:pt x="45" y="485"/>
                    </a:lnTo>
                    <a:lnTo>
                      <a:pt x="38" y="472"/>
                    </a:lnTo>
                    <a:lnTo>
                      <a:pt x="0" y="405"/>
                    </a:lnTo>
                    <a:lnTo>
                      <a:pt x="17" y="362"/>
                    </a:lnTo>
                  </a:path>
                </a:pathLst>
              </a:custGeom>
              <a:solidFill>
                <a:srgbClr val="FF9F9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10250" name="Freeform 11"/>
              <p:cNvSpPr>
                <a:spLocks/>
              </p:cNvSpPr>
              <p:nvPr/>
            </p:nvSpPr>
            <p:spPr bwMode="auto">
              <a:xfrm>
                <a:off x="2992" y="3203"/>
                <a:ext cx="524" cy="465"/>
              </a:xfrm>
              <a:custGeom>
                <a:avLst/>
                <a:gdLst>
                  <a:gd name="T0" fmla="*/ 154 w 556"/>
                  <a:gd name="T1" fmla="*/ 7 h 497"/>
                  <a:gd name="T2" fmla="*/ 0 w 556"/>
                  <a:gd name="T3" fmla="*/ 421 h 497"/>
                  <a:gd name="T4" fmla="*/ 7 w 556"/>
                  <a:gd name="T5" fmla="*/ 429 h 497"/>
                  <a:gd name="T6" fmla="*/ 18 w 556"/>
                  <a:gd name="T7" fmla="*/ 422 h 497"/>
                  <a:gd name="T8" fmla="*/ 166 w 556"/>
                  <a:gd name="T9" fmla="*/ 24 h 497"/>
                  <a:gd name="T10" fmla="*/ 174 w 556"/>
                  <a:gd name="T11" fmla="*/ 21 h 497"/>
                  <a:gd name="T12" fmla="*/ 230 w 556"/>
                  <a:gd name="T13" fmla="*/ 19 h 497"/>
                  <a:gd name="T14" fmla="*/ 303 w 556"/>
                  <a:gd name="T15" fmla="*/ 22 h 497"/>
                  <a:gd name="T16" fmla="*/ 369 w 556"/>
                  <a:gd name="T17" fmla="*/ 25 h 497"/>
                  <a:gd name="T18" fmla="*/ 388 w 556"/>
                  <a:gd name="T19" fmla="*/ 31 h 497"/>
                  <a:gd name="T20" fmla="*/ 399 w 556"/>
                  <a:gd name="T21" fmla="*/ 42 h 497"/>
                  <a:gd name="T22" fmla="*/ 406 w 556"/>
                  <a:gd name="T23" fmla="*/ 54 h 497"/>
                  <a:gd name="T24" fmla="*/ 511 w 556"/>
                  <a:gd name="T25" fmla="*/ 460 h 497"/>
                  <a:gd name="T26" fmla="*/ 517 w 556"/>
                  <a:gd name="T27" fmla="*/ 464 h 497"/>
                  <a:gd name="T28" fmla="*/ 523 w 556"/>
                  <a:gd name="T29" fmla="*/ 456 h 497"/>
                  <a:gd name="T30" fmla="*/ 422 w 556"/>
                  <a:gd name="T31" fmla="*/ 52 h 497"/>
                  <a:gd name="T32" fmla="*/ 413 w 556"/>
                  <a:gd name="T33" fmla="*/ 30 h 497"/>
                  <a:gd name="T34" fmla="*/ 403 w 556"/>
                  <a:gd name="T35" fmla="*/ 22 h 497"/>
                  <a:gd name="T36" fmla="*/ 395 w 556"/>
                  <a:gd name="T37" fmla="*/ 16 h 497"/>
                  <a:gd name="T38" fmla="*/ 383 w 556"/>
                  <a:gd name="T39" fmla="*/ 10 h 497"/>
                  <a:gd name="T40" fmla="*/ 362 w 556"/>
                  <a:gd name="T41" fmla="*/ 7 h 497"/>
                  <a:gd name="T42" fmla="*/ 292 w 556"/>
                  <a:gd name="T43" fmla="*/ 2 h 497"/>
                  <a:gd name="T44" fmla="*/ 218 w 556"/>
                  <a:gd name="T45" fmla="*/ 0 h 497"/>
                  <a:gd name="T46" fmla="*/ 182 w 556"/>
                  <a:gd name="T47" fmla="*/ 1 h 497"/>
                  <a:gd name="T48" fmla="*/ 165 w 556"/>
                  <a:gd name="T49" fmla="*/ 2 h 497"/>
                  <a:gd name="T50" fmla="*/ 154 w 556"/>
                  <a:gd name="T51" fmla="*/ 7 h 497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556"/>
                  <a:gd name="T79" fmla="*/ 0 h 497"/>
                  <a:gd name="T80" fmla="*/ 556 w 556"/>
                  <a:gd name="T81" fmla="*/ 497 h 497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556" h="497">
                    <a:moveTo>
                      <a:pt x="163" y="8"/>
                    </a:moveTo>
                    <a:lnTo>
                      <a:pt x="0" y="450"/>
                    </a:lnTo>
                    <a:lnTo>
                      <a:pt x="7" y="459"/>
                    </a:lnTo>
                    <a:lnTo>
                      <a:pt x="19" y="451"/>
                    </a:lnTo>
                    <a:lnTo>
                      <a:pt x="176" y="26"/>
                    </a:lnTo>
                    <a:lnTo>
                      <a:pt x="185" y="22"/>
                    </a:lnTo>
                    <a:lnTo>
                      <a:pt x="244" y="20"/>
                    </a:lnTo>
                    <a:lnTo>
                      <a:pt x="322" y="23"/>
                    </a:lnTo>
                    <a:lnTo>
                      <a:pt x="392" y="27"/>
                    </a:lnTo>
                    <a:lnTo>
                      <a:pt x="412" y="33"/>
                    </a:lnTo>
                    <a:lnTo>
                      <a:pt x="423" y="45"/>
                    </a:lnTo>
                    <a:lnTo>
                      <a:pt x="431" y="58"/>
                    </a:lnTo>
                    <a:lnTo>
                      <a:pt x="542" y="492"/>
                    </a:lnTo>
                    <a:lnTo>
                      <a:pt x="549" y="496"/>
                    </a:lnTo>
                    <a:lnTo>
                      <a:pt x="555" y="487"/>
                    </a:lnTo>
                    <a:lnTo>
                      <a:pt x="448" y="56"/>
                    </a:lnTo>
                    <a:lnTo>
                      <a:pt x="438" y="32"/>
                    </a:lnTo>
                    <a:lnTo>
                      <a:pt x="428" y="23"/>
                    </a:lnTo>
                    <a:lnTo>
                      <a:pt x="419" y="17"/>
                    </a:lnTo>
                    <a:lnTo>
                      <a:pt x="406" y="11"/>
                    </a:lnTo>
                    <a:lnTo>
                      <a:pt x="384" y="8"/>
                    </a:lnTo>
                    <a:lnTo>
                      <a:pt x="310" y="2"/>
                    </a:lnTo>
                    <a:lnTo>
                      <a:pt x="231" y="0"/>
                    </a:lnTo>
                    <a:lnTo>
                      <a:pt x="193" y="1"/>
                    </a:lnTo>
                    <a:lnTo>
                      <a:pt x="175" y="2"/>
                    </a:lnTo>
                    <a:lnTo>
                      <a:pt x="163" y="8"/>
                    </a:lnTo>
                  </a:path>
                </a:pathLst>
              </a:custGeom>
              <a:solidFill>
                <a:srgbClr val="919191"/>
              </a:solidFill>
              <a:ln w="12700" cap="rnd" cmpd="sng">
                <a:solidFill>
                  <a:srgbClr val="91919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10251" name="Freeform 12"/>
              <p:cNvSpPr>
                <a:spLocks/>
              </p:cNvSpPr>
              <p:nvPr/>
            </p:nvSpPr>
            <p:spPr bwMode="auto">
              <a:xfrm>
                <a:off x="2998" y="2678"/>
                <a:ext cx="548" cy="541"/>
              </a:xfrm>
              <a:custGeom>
                <a:avLst/>
                <a:gdLst>
                  <a:gd name="T0" fmla="*/ 111 w 580"/>
                  <a:gd name="T1" fmla="*/ 0 h 579"/>
                  <a:gd name="T2" fmla="*/ 36 w 580"/>
                  <a:gd name="T3" fmla="*/ 0 h 579"/>
                  <a:gd name="T4" fmla="*/ 4 w 580"/>
                  <a:gd name="T5" fmla="*/ 21 h 579"/>
                  <a:gd name="T6" fmla="*/ 0 w 580"/>
                  <a:gd name="T7" fmla="*/ 70 h 579"/>
                  <a:gd name="T8" fmla="*/ 83 w 580"/>
                  <a:gd name="T9" fmla="*/ 360 h 579"/>
                  <a:gd name="T10" fmla="*/ 91 w 580"/>
                  <a:gd name="T11" fmla="*/ 390 h 579"/>
                  <a:gd name="T12" fmla="*/ 94 w 580"/>
                  <a:gd name="T13" fmla="*/ 420 h 579"/>
                  <a:gd name="T14" fmla="*/ 98 w 580"/>
                  <a:gd name="T15" fmla="*/ 488 h 579"/>
                  <a:gd name="T16" fmla="*/ 113 w 580"/>
                  <a:gd name="T17" fmla="*/ 519 h 579"/>
                  <a:gd name="T18" fmla="*/ 134 w 580"/>
                  <a:gd name="T19" fmla="*/ 523 h 579"/>
                  <a:gd name="T20" fmla="*/ 158 w 580"/>
                  <a:gd name="T21" fmla="*/ 526 h 579"/>
                  <a:gd name="T22" fmla="*/ 223 w 580"/>
                  <a:gd name="T23" fmla="*/ 529 h 579"/>
                  <a:gd name="T24" fmla="*/ 345 w 580"/>
                  <a:gd name="T25" fmla="*/ 534 h 579"/>
                  <a:gd name="T26" fmla="*/ 440 w 580"/>
                  <a:gd name="T27" fmla="*/ 540 h 579"/>
                  <a:gd name="T28" fmla="*/ 464 w 580"/>
                  <a:gd name="T29" fmla="*/ 532 h 579"/>
                  <a:gd name="T30" fmla="*/ 483 w 580"/>
                  <a:gd name="T31" fmla="*/ 511 h 579"/>
                  <a:gd name="T32" fmla="*/ 503 w 580"/>
                  <a:gd name="T33" fmla="*/ 481 h 579"/>
                  <a:gd name="T34" fmla="*/ 520 w 580"/>
                  <a:gd name="T35" fmla="*/ 450 h 579"/>
                  <a:gd name="T36" fmla="*/ 531 w 580"/>
                  <a:gd name="T37" fmla="*/ 432 h 579"/>
                  <a:gd name="T38" fmla="*/ 537 w 580"/>
                  <a:gd name="T39" fmla="*/ 418 h 579"/>
                  <a:gd name="T40" fmla="*/ 546 w 580"/>
                  <a:gd name="T41" fmla="*/ 392 h 579"/>
                  <a:gd name="T42" fmla="*/ 547 w 580"/>
                  <a:gd name="T43" fmla="*/ 381 h 579"/>
                  <a:gd name="T44" fmla="*/ 546 w 580"/>
                  <a:gd name="T45" fmla="*/ 366 h 579"/>
                  <a:gd name="T46" fmla="*/ 539 w 580"/>
                  <a:gd name="T47" fmla="*/ 358 h 579"/>
                  <a:gd name="T48" fmla="*/ 522 w 580"/>
                  <a:gd name="T49" fmla="*/ 349 h 579"/>
                  <a:gd name="T50" fmla="*/ 505 w 580"/>
                  <a:gd name="T51" fmla="*/ 348 h 579"/>
                  <a:gd name="T52" fmla="*/ 483 w 580"/>
                  <a:gd name="T53" fmla="*/ 348 h 579"/>
                  <a:gd name="T54" fmla="*/ 180 w 580"/>
                  <a:gd name="T55" fmla="*/ 358 h 579"/>
                  <a:gd name="T56" fmla="*/ 173 w 580"/>
                  <a:gd name="T57" fmla="*/ 288 h 579"/>
                  <a:gd name="T58" fmla="*/ 163 w 580"/>
                  <a:gd name="T59" fmla="*/ 154 h 579"/>
                  <a:gd name="T60" fmla="*/ 156 w 580"/>
                  <a:gd name="T61" fmla="*/ 62 h 579"/>
                  <a:gd name="T62" fmla="*/ 145 w 580"/>
                  <a:gd name="T63" fmla="*/ 23 h 579"/>
                  <a:gd name="T64" fmla="*/ 111 w 580"/>
                  <a:gd name="T65" fmla="*/ 0 h 579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580"/>
                  <a:gd name="T100" fmla="*/ 0 h 579"/>
                  <a:gd name="T101" fmla="*/ 580 w 580"/>
                  <a:gd name="T102" fmla="*/ 579 h 579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580" h="579">
                    <a:moveTo>
                      <a:pt x="118" y="0"/>
                    </a:moveTo>
                    <a:lnTo>
                      <a:pt x="38" y="0"/>
                    </a:lnTo>
                    <a:lnTo>
                      <a:pt x="4" y="22"/>
                    </a:lnTo>
                    <a:lnTo>
                      <a:pt x="0" y="75"/>
                    </a:lnTo>
                    <a:lnTo>
                      <a:pt x="88" y="385"/>
                    </a:lnTo>
                    <a:lnTo>
                      <a:pt x="96" y="417"/>
                    </a:lnTo>
                    <a:lnTo>
                      <a:pt x="99" y="450"/>
                    </a:lnTo>
                    <a:lnTo>
                      <a:pt x="104" y="522"/>
                    </a:lnTo>
                    <a:lnTo>
                      <a:pt x="120" y="555"/>
                    </a:lnTo>
                    <a:lnTo>
                      <a:pt x="142" y="560"/>
                    </a:lnTo>
                    <a:lnTo>
                      <a:pt x="167" y="563"/>
                    </a:lnTo>
                    <a:lnTo>
                      <a:pt x="236" y="566"/>
                    </a:lnTo>
                    <a:lnTo>
                      <a:pt x="365" y="571"/>
                    </a:lnTo>
                    <a:lnTo>
                      <a:pt x="466" y="578"/>
                    </a:lnTo>
                    <a:lnTo>
                      <a:pt x="491" y="569"/>
                    </a:lnTo>
                    <a:lnTo>
                      <a:pt x="511" y="547"/>
                    </a:lnTo>
                    <a:lnTo>
                      <a:pt x="532" y="515"/>
                    </a:lnTo>
                    <a:lnTo>
                      <a:pt x="550" y="482"/>
                    </a:lnTo>
                    <a:lnTo>
                      <a:pt x="562" y="462"/>
                    </a:lnTo>
                    <a:lnTo>
                      <a:pt x="568" y="447"/>
                    </a:lnTo>
                    <a:lnTo>
                      <a:pt x="578" y="420"/>
                    </a:lnTo>
                    <a:lnTo>
                      <a:pt x="579" y="408"/>
                    </a:lnTo>
                    <a:lnTo>
                      <a:pt x="578" y="392"/>
                    </a:lnTo>
                    <a:lnTo>
                      <a:pt x="570" y="383"/>
                    </a:lnTo>
                    <a:lnTo>
                      <a:pt x="553" y="373"/>
                    </a:lnTo>
                    <a:lnTo>
                      <a:pt x="535" y="372"/>
                    </a:lnTo>
                    <a:lnTo>
                      <a:pt x="511" y="372"/>
                    </a:lnTo>
                    <a:lnTo>
                      <a:pt x="190" y="383"/>
                    </a:lnTo>
                    <a:lnTo>
                      <a:pt x="183" y="308"/>
                    </a:lnTo>
                    <a:lnTo>
                      <a:pt x="172" y="165"/>
                    </a:lnTo>
                    <a:lnTo>
                      <a:pt x="165" y="66"/>
                    </a:lnTo>
                    <a:lnTo>
                      <a:pt x="153" y="25"/>
                    </a:lnTo>
                    <a:lnTo>
                      <a:pt x="118" y="0"/>
                    </a:lnTo>
                  </a:path>
                </a:pathLst>
              </a:custGeom>
              <a:solidFill>
                <a:srgbClr val="9F7F5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10252" name="Freeform 13"/>
              <p:cNvSpPr>
                <a:spLocks/>
              </p:cNvSpPr>
              <p:nvPr/>
            </p:nvSpPr>
            <p:spPr bwMode="auto">
              <a:xfrm>
                <a:off x="3172" y="2507"/>
                <a:ext cx="657" cy="1139"/>
              </a:xfrm>
              <a:custGeom>
                <a:avLst/>
                <a:gdLst>
                  <a:gd name="T0" fmla="*/ 396 w 696"/>
                  <a:gd name="T1" fmla="*/ 22 h 1218"/>
                  <a:gd name="T2" fmla="*/ 452 w 696"/>
                  <a:gd name="T3" fmla="*/ 83 h 1218"/>
                  <a:gd name="T4" fmla="*/ 480 w 696"/>
                  <a:gd name="T5" fmla="*/ 127 h 1218"/>
                  <a:gd name="T6" fmla="*/ 510 w 696"/>
                  <a:gd name="T7" fmla="*/ 165 h 1218"/>
                  <a:gd name="T8" fmla="*/ 502 w 696"/>
                  <a:gd name="T9" fmla="*/ 216 h 1218"/>
                  <a:gd name="T10" fmla="*/ 478 w 696"/>
                  <a:gd name="T11" fmla="*/ 223 h 1218"/>
                  <a:gd name="T12" fmla="*/ 480 w 696"/>
                  <a:gd name="T13" fmla="*/ 263 h 1218"/>
                  <a:gd name="T14" fmla="*/ 472 w 696"/>
                  <a:gd name="T15" fmla="*/ 315 h 1218"/>
                  <a:gd name="T16" fmla="*/ 425 w 696"/>
                  <a:gd name="T17" fmla="*/ 338 h 1218"/>
                  <a:gd name="T18" fmla="*/ 407 w 696"/>
                  <a:gd name="T19" fmla="*/ 393 h 1218"/>
                  <a:gd name="T20" fmla="*/ 446 w 696"/>
                  <a:gd name="T21" fmla="*/ 421 h 1218"/>
                  <a:gd name="T22" fmla="*/ 568 w 696"/>
                  <a:gd name="T23" fmla="*/ 421 h 1218"/>
                  <a:gd name="T24" fmla="*/ 634 w 696"/>
                  <a:gd name="T25" fmla="*/ 445 h 1218"/>
                  <a:gd name="T26" fmla="*/ 656 w 696"/>
                  <a:gd name="T27" fmla="*/ 507 h 1218"/>
                  <a:gd name="T28" fmla="*/ 628 w 696"/>
                  <a:gd name="T29" fmla="*/ 618 h 1218"/>
                  <a:gd name="T30" fmla="*/ 552 w 696"/>
                  <a:gd name="T31" fmla="*/ 767 h 1218"/>
                  <a:gd name="T32" fmla="*/ 475 w 696"/>
                  <a:gd name="T33" fmla="*/ 977 h 1218"/>
                  <a:gd name="T34" fmla="*/ 441 w 696"/>
                  <a:gd name="T35" fmla="*/ 1138 h 1218"/>
                  <a:gd name="T36" fmla="*/ 372 w 696"/>
                  <a:gd name="T37" fmla="*/ 1094 h 1218"/>
                  <a:gd name="T38" fmla="*/ 300 w 696"/>
                  <a:gd name="T39" fmla="*/ 1063 h 1218"/>
                  <a:gd name="T40" fmla="*/ 269 w 696"/>
                  <a:gd name="T41" fmla="*/ 1042 h 1218"/>
                  <a:gd name="T42" fmla="*/ 213 w 696"/>
                  <a:gd name="T43" fmla="*/ 1070 h 1218"/>
                  <a:gd name="T44" fmla="*/ 182 w 696"/>
                  <a:gd name="T45" fmla="*/ 1073 h 1218"/>
                  <a:gd name="T46" fmla="*/ 211 w 696"/>
                  <a:gd name="T47" fmla="*/ 1002 h 1218"/>
                  <a:gd name="T48" fmla="*/ 303 w 696"/>
                  <a:gd name="T49" fmla="*/ 888 h 1218"/>
                  <a:gd name="T50" fmla="*/ 316 w 696"/>
                  <a:gd name="T51" fmla="*/ 800 h 1218"/>
                  <a:gd name="T52" fmla="*/ 313 w 696"/>
                  <a:gd name="T53" fmla="*/ 677 h 1218"/>
                  <a:gd name="T54" fmla="*/ 263 w 696"/>
                  <a:gd name="T55" fmla="*/ 634 h 1218"/>
                  <a:gd name="T56" fmla="*/ 163 w 696"/>
                  <a:gd name="T57" fmla="*/ 655 h 1218"/>
                  <a:gd name="T58" fmla="*/ 85 w 696"/>
                  <a:gd name="T59" fmla="*/ 670 h 1218"/>
                  <a:gd name="T60" fmla="*/ 25 w 696"/>
                  <a:gd name="T61" fmla="*/ 652 h 1218"/>
                  <a:gd name="T62" fmla="*/ 0 w 696"/>
                  <a:gd name="T63" fmla="*/ 585 h 1218"/>
                  <a:gd name="T64" fmla="*/ 25 w 696"/>
                  <a:gd name="T65" fmla="*/ 514 h 1218"/>
                  <a:gd name="T66" fmla="*/ 97 w 696"/>
                  <a:gd name="T67" fmla="*/ 380 h 1218"/>
                  <a:gd name="T68" fmla="*/ 163 w 696"/>
                  <a:gd name="T69" fmla="*/ 285 h 1218"/>
                  <a:gd name="T70" fmla="*/ 208 w 696"/>
                  <a:gd name="T71" fmla="*/ 190 h 1218"/>
                  <a:gd name="T72" fmla="*/ 226 w 696"/>
                  <a:gd name="T73" fmla="*/ 94 h 1218"/>
                  <a:gd name="T74" fmla="*/ 250 w 696"/>
                  <a:gd name="T75" fmla="*/ 25 h 1218"/>
                  <a:gd name="T76" fmla="*/ 292 w 696"/>
                  <a:gd name="T77" fmla="*/ 6 h 1218"/>
                  <a:gd name="T78" fmla="*/ 368 w 696"/>
                  <a:gd name="T79" fmla="*/ 0 h 1218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696"/>
                  <a:gd name="T121" fmla="*/ 0 h 1218"/>
                  <a:gd name="T122" fmla="*/ 696 w 696"/>
                  <a:gd name="T123" fmla="*/ 1218 h 1218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696" h="1218">
                    <a:moveTo>
                      <a:pt x="390" y="0"/>
                    </a:moveTo>
                    <a:lnTo>
                      <a:pt x="420" y="23"/>
                    </a:lnTo>
                    <a:lnTo>
                      <a:pt x="460" y="59"/>
                    </a:lnTo>
                    <a:lnTo>
                      <a:pt x="479" y="89"/>
                    </a:lnTo>
                    <a:lnTo>
                      <a:pt x="496" y="116"/>
                    </a:lnTo>
                    <a:lnTo>
                      <a:pt x="509" y="136"/>
                    </a:lnTo>
                    <a:lnTo>
                      <a:pt x="529" y="156"/>
                    </a:lnTo>
                    <a:lnTo>
                      <a:pt x="540" y="176"/>
                    </a:lnTo>
                    <a:lnTo>
                      <a:pt x="540" y="211"/>
                    </a:lnTo>
                    <a:lnTo>
                      <a:pt x="532" y="231"/>
                    </a:lnTo>
                    <a:lnTo>
                      <a:pt x="520" y="235"/>
                    </a:lnTo>
                    <a:lnTo>
                      <a:pt x="506" y="238"/>
                    </a:lnTo>
                    <a:lnTo>
                      <a:pt x="503" y="255"/>
                    </a:lnTo>
                    <a:lnTo>
                      <a:pt x="509" y="281"/>
                    </a:lnTo>
                    <a:lnTo>
                      <a:pt x="509" y="317"/>
                    </a:lnTo>
                    <a:lnTo>
                      <a:pt x="500" y="337"/>
                    </a:lnTo>
                    <a:lnTo>
                      <a:pt x="467" y="361"/>
                    </a:lnTo>
                    <a:lnTo>
                      <a:pt x="450" y="361"/>
                    </a:lnTo>
                    <a:lnTo>
                      <a:pt x="437" y="373"/>
                    </a:lnTo>
                    <a:lnTo>
                      <a:pt x="431" y="420"/>
                    </a:lnTo>
                    <a:lnTo>
                      <a:pt x="431" y="459"/>
                    </a:lnTo>
                    <a:lnTo>
                      <a:pt x="473" y="450"/>
                    </a:lnTo>
                    <a:lnTo>
                      <a:pt x="537" y="450"/>
                    </a:lnTo>
                    <a:lnTo>
                      <a:pt x="602" y="450"/>
                    </a:lnTo>
                    <a:lnTo>
                      <a:pt x="646" y="459"/>
                    </a:lnTo>
                    <a:lnTo>
                      <a:pt x="672" y="476"/>
                    </a:lnTo>
                    <a:lnTo>
                      <a:pt x="691" y="509"/>
                    </a:lnTo>
                    <a:lnTo>
                      <a:pt x="695" y="542"/>
                    </a:lnTo>
                    <a:lnTo>
                      <a:pt x="688" y="582"/>
                    </a:lnTo>
                    <a:lnTo>
                      <a:pt x="665" y="661"/>
                    </a:lnTo>
                    <a:lnTo>
                      <a:pt x="629" y="744"/>
                    </a:lnTo>
                    <a:lnTo>
                      <a:pt x="585" y="820"/>
                    </a:lnTo>
                    <a:lnTo>
                      <a:pt x="537" y="950"/>
                    </a:lnTo>
                    <a:lnTo>
                      <a:pt x="503" y="1045"/>
                    </a:lnTo>
                    <a:lnTo>
                      <a:pt x="479" y="1154"/>
                    </a:lnTo>
                    <a:lnTo>
                      <a:pt x="467" y="1217"/>
                    </a:lnTo>
                    <a:lnTo>
                      <a:pt x="431" y="1197"/>
                    </a:lnTo>
                    <a:lnTo>
                      <a:pt x="394" y="1170"/>
                    </a:lnTo>
                    <a:lnTo>
                      <a:pt x="348" y="1141"/>
                    </a:lnTo>
                    <a:lnTo>
                      <a:pt x="318" y="1137"/>
                    </a:lnTo>
                    <a:lnTo>
                      <a:pt x="305" y="1128"/>
                    </a:lnTo>
                    <a:lnTo>
                      <a:pt x="285" y="1114"/>
                    </a:lnTo>
                    <a:lnTo>
                      <a:pt x="249" y="1124"/>
                    </a:lnTo>
                    <a:lnTo>
                      <a:pt x="226" y="1144"/>
                    </a:lnTo>
                    <a:lnTo>
                      <a:pt x="209" y="1150"/>
                    </a:lnTo>
                    <a:lnTo>
                      <a:pt x="193" y="1147"/>
                    </a:lnTo>
                    <a:lnTo>
                      <a:pt x="203" y="1131"/>
                    </a:lnTo>
                    <a:lnTo>
                      <a:pt x="223" y="1071"/>
                    </a:lnTo>
                    <a:lnTo>
                      <a:pt x="273" y="999"/>
                    </a:lnTo>
                    <a:lnTo>
                      <a:pt x="321" y="950"/>
                    </a:lnTo>
                    <a:lnTo>
                      <a:pt x="329" y="917"/>
                    </a:lnTo>
                    <a:lnTo>
                      <a:pt x="335" y="856"/>
                    </a:lnTo>
                    <a:lnTo>
                      <a:pt x="338" y="780"/>
                    </a:lnTo>
                    <a:lnTo>
                      <a:pt x="332" y="724"/>
                    </a:lnTo>
                    <a:lnTo>
                      <a:pt x="321" y="694"/>
                    </a:lnTo>
                    <a:lnTo>
                      <a:pt x="279" y="678"/>
                    </a:lnTo>
                    <a:lnTo>
                      <a:pt x="236" y="684"/>
                    </a:lnTo>
                    <a:lnTo>
                      <a:pt x="173" y="700"/>
                    </a:lnTo>
                    <a:lnTo>
                      <a:pt x="114" y="711"/>
                    </a:lnTo>
                    <a:lnTo>
                      <a:pt x="90" y="717"/>
                    </a:lnTo>
                    <a:lnTo>
                      <a:pt x="50" y="711"/>
                    </a:lnTo>
                    <a:lnTo>
                      <a:pt x="27" y="697"/>
                    </a:lnTo>
                    <a:lnTo>
                      <a:pt x="8" y="664"/>
                    </a:lnTo>
                    <a:lnTo>
                      <a:pt x="0" y="626"/>
                    </a:lnTo>
                    <a:lnTo>
                      <a:pt x="14" y="576"/>
                    </a:lnTo>
                    <a:lnTo>
                      <a:pt x="27" y="550"/>
                    </a:lnTo>
                    <a:lnTo>
                      <a:pt x="64" y="476"/>
                    </a:lnTo>
                    <a:lnTo>
                      <a:pt x="103" y="406"/>
                    </a:lnTo>
                    <a:lnTo>
                      <a:pt x="140" y="350"/>
                    </a:lnTo>
                    <a:lnTo>
                      <a:pt x="173" y="305"/>
                    </a:lnTo>
                    <a:lnTo>
                      <a:pt x="199" y="247"/>
                    </a:lnTo>
                    <a:lnTo>
                      <a:pt x="220" y="203"/>
                    </a:lnTo>
                    <a:lnTo>
                      <a:pt x="226" y="153"/>
                    </a:lnTo>
                    <a:lnTo>
                      <a:pt x="239" y="100"/>
                    </a:lnTo>
                    <a:lnTo>
                      <a:pt x="249" y="56"/>
                    </a:lnTo>
                    <a:lnTo>
                      <a:pt x="265" y="27"/>
                    </a:lnTo>
                    <a:lnTo>
                      <a:pt x="285" y="6"/>
                    </a:lnTo>
                    <a:lnTo>
                      <a:pt x="309" y="6"/>
                    </a:lnTo>
                    <a:lnTo>
                      <a:pt x="355" y="23"/>
                    </a:lnTo>
                    <a:lnTo>
                      <a:pt x="390" y="0"/>
                    </a:lnTo>
                  </a:path>
                </a:pathLst>
              </a:custGeom>
              <a:solidFill>
                <a:srgbClr val="9F3FD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10253" name="Group 14"/>
              <p:cNvGrpSpPr>
                <a:grpSpLocks/>
              </p:cNvGrpSpPr>
              <p:nvPr/>
            </p:nvGrpSpPr>
            <p:grpSpPr bwMode="auto">
              <a:xfrm>
                <a:off x="4720" y="2652"/>
                <a:ext cx="553" cy="992"/>
                <a:chOff x="4737" y="2656"/>
                <a:chExt cx="586" cy="1060"/>
              </a:xfrm>
            </p:grpSpPr>
            <p:sp>
              <p:nvSpPr>
                <p:cNvPr id="10342" name="Freeform 15"/>
                <p:cNvSpPr>
                  <a:spLocks/>
                </p:cNvSpPr>
                <p:nvPr/>
              </p:nvSpPr>
              <p:spPr bwMode="auto">
                <a:xfrm>
                  <a:off x="4767" y="3218"/>
                  <a:ext cx="556" cy="498"/>
                </a:xfrm>
                <a:custGeom>
                  <a:avLst/>
                  <a:gdLst>
                    <a:gd name="T0" fmla="*/ 393 w 556"/>
                    <a:gd name="T1" fmla="*/ 9 h 498"/>
                    <a:gd name="T2" fmla="*/ 555 w 556"/>
                    <a:gd name="T3" fmla="*/ 450 h 498"/>
                    <a:gd name="T4" fmla="*/ 549 w 556"/>
                    <a:gd name="T5" fmla="*/ 459 h 498"/>
                    <a:gd name="T6" fmla="*/ 536 w 556"/>
                    <a:gd name="T7" fmla="*/ 452 h 498"/>
                    <a:gd name="T8" fmla="*/ 380 w 556"/>
                    <a:gd name="T9" fmla="*/ 26 h 498"/>
                    <a:gd name="T10" fmla="*/ 371 w 556"/>
                    <a:gd name="T11" fmla="*/ 22 h 498"/>
                    <a:gd name="T12" fmla="*/ 311 w 556"/>
                    <a:gd name="T13" fmla="*/ 20 h 498"/>
                    <a:gd name="T14" fmla="*/ 234 w 556"/>
                    <a:gd name="T15" fmla="*/ 24 h 498"/>
                    <a:gd name="T16" fmla="*/ 164 w 556"/>
                    <a:gd name="T17" fmla="*/ 28 h 498"/>
                    <a:gd name="T18" fmla="*/ 145 w 556"/>
                    <a:gd name="T19" fmla="*/ 34 h 498"/>
                    <a:gd name="T20" fmla="*/ 132 w 556"/>
                    <a:gd name="T21" fmla="*/ 45 h 498"/>
                    <a:gd name="T22" fmla="*/ 124 w 556"/>
                    <a:gd name="T23" fmla="*/ 59 h 498"/>
                    <a:gd name="T24" fmla="*/ 15 w 556"/>
                    <a:gd name="T25" fmla="*/ 493 h 498"/>
                    <a:gd name="T26" fmla="*/ 7 w 556"/>
                    <a:gd name="T27" fmla="*/ 497 h 498"/>
                    <a:gd name="T28" fmla="*/ 0 w 556"/>
                    <a:gd name="T29" fmla="*/ 487 h 498"/>
                    <a:gd name="T30" fmla="*/ 108 w 556"/>
                    <a:gd name="T31" fmla="*/ 56 h 498"/>
                    <a:gd name="T32" fmla="*/ 119 w 556"/>
                    <a:gd name="T33" fmla="*/ 33 h 498"/>
                    <a:gd name="T34" fmla="*/ 128 w 556"/>
                    <a:gd name="T35" fmla="*/ 24 h 498"/>
                    <a:gd name="T36" fmla="*/ 137 w 556"/>
                    <a:gd name="T37" fmla="*/ 17 h 498"/>
                    <a:gd name="T38" fmla="*/ 150 w 556"/>
                    <a:gd name="T39" fmla="*/ 10 h 498"/>
                    <a:gd name="T40" fmla="*/ 173 w 556"/>
                    <a:gd name="T41" fmla="*/ 9 h 498"/>
                    <a:gd name="T42" fmla="*/ 245 w 556"/>
                    <a:gd name="T43" fmla="*/ 3 h 498"/>
                    <a:gd name="T44" fmla="*/ 325 w 556"/>
                    <a:gd name="T45" fmla="*/ 0 h 498"/>
                    <a:gd name="T46" fmla="*/ 363 w 556"/>
                    <a:gd name="T47" fmla="*/ 1 h 498"/>
                    <a:gd name="T48" fmla="*/ 381 w 556"/>
                    <a:gd name="T49" fmla="*/ 3 h 498"/>
                    <a:gd name="T50" fmla="*/ 393 w 556"/>
                    <a:gd name="T51" fmla="*/ 9 h 498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w 556"/>
                    <a:gd name="T79" fmla="*/ 0 h 498"/>
                    <a:gd name="T80" fmla="*/ 556 w 556"/>
                    <a:gd name="T81" fmla="*/ 498 h 498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T78" t="T79" r="T80" b="T81"/>
                  <a:pathLst>
                    <a:path w="556" h="498">
                      <a:moveTo>
                        <a:pt x="393" y="9"/>
                      </a:moveTo>
                      <a:lnTo>
                        <a:pt x="555" y="450"/>
                      </a:lnTo>
                      <a:lnTo>
                        <a:pt x="549" y="459"/>
                      </a:lnTo>
                      <a:lnTo>
                        <a:pt x="536" y="452"/>
                      </a:lnTo>
                      <a:lnTo>
                        <a:pt x="380" y="26"/>
                      </a:lnTo>
                      <a:lnTo>
                        <a:pt x="371" y="22"/>
                      </a:lnTo>
                      <a:lnTo>
                        <a:pt x="311" y="20"/>
                      </a:lnTo>
                      <a:lnTo>
                        <a:pt x="234" y="24"/>
                      </a:lnTo>
                      <a:lnTo>
                        <a:pt x="164" y="28"/>
                      </a:lnTo>
                      <a:lnTo>
                        <a:pt x="145" y="34"/>
                      </a:lnTo>
                      <a:lnTo>
                        <a:pt x="132" y="45"/>
                      </a:lnTo>
                      <a:lnTo>
                        <a:pt x="124" y="59"/>
                      </a:lnTo>
                      <a:lnTo>
                        <a:pt x="15" y="493"/>
                      </a:lnTo>
                      <a:lnTo>
                        <a:pt x="7" y="497"/>
                      </a:lnTo>
                      <a:lnTo>
                        <a:pt x="0" y="487"/>
                      </a:lnTo>
                      <a:lnTo>
                        <a:pt x="108" y="56"/>
                      </a:lnTo>
                      <a:lnTo>
                        <a:pt x="119" y="33"/>
                      </a:lnTo>
                      <a:lnTo>
                        <a:pt x="128" y="24"/>
                      </a:lnTo>
                      <a:lnTo>
                        <a:pt x="137" y="17"/>
                      </a:lnTo>
                      <a:lnTo>
                        <a:pt x="150" y="10"/>
                      </a:lnTo>
                      <a:lnTo>
                        <a:pt x="173" y="9"/>
                      </a:lnTo>
                      <a:lnTo>
                        <a:pt x="245" y="3"/>
                      </a:lnTo>
                      <a:lnTo>
                        <a:pt x="325" y="0"/>
                      </a:lnTo>
                      <a:lnTo>
                        <a:pt x="363" y="1"/>
                      </a:lnTo>
                      <a:lnTo>
                        <a:pt x="381" y="3"/>
                      </a:lnTo>
                      <a:lnTo>
                        <a:pt x="393" y="9"/>
                      </a:lnTo>
                    </a:path>
                  </a:pathLst>
                </a:custGeom>
                <a:solidFill>
                  <a:srgbClr val="3F1F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343" name="Freeform 16"/>
                <p:cNvSpPr>
                  <a:spLocks/>
                </p:cNvSpPr>
                <p:nvPr/>
              </p:nvSpPr>
              <p:spPr bwMode="auto">
                <a:xfrm>
                  <a:off x="4737" y="2656"/>
                  <a:ext cx="580" cy="580"/>
                </a:xfrm>
                <a:custGeom>
                  <a:avLst/>
                  <a:gdLst>
                    <a:gd name="T0" fmla="*/ 461 w 580"/>
                    <a:gd name="T1" fmla="*/ 0 h 580"/>
                    <a:gd name="T2" fmla="*/ 540 w 580"/>
                    <a:gd name="T3" fmla="*/ 0 h 580"/>
                    <a:gd name="T4" fmla="*/ 576 w 580"/>
                    <a:gd name="T5" fmla="*/ 22 h 580"/>
                    <a:gd name="T6" fmla="*/ 579 w 580"/>
                    <a:gd name="T7" fmla="*/ 76 h 580"/>
                    <a:gd name="T8" fmla="*/ 490 w 580"/>
                    <a:gd name="T9" fmla="*/ 385 h 580"/>
                    <a:gd name="T10" fmla="*/ 483 w 580"/>
                    <a:gd name="T11" fmla="*/ 417 h 580"/>
                    <a:gd name="T12" fmla="*/ 479 w 580"/>
                    <a:gd name="T13" fmla="*/ 450 h 580"/>
                    <a:gd name="T14" fmla="*/ 475 w 580"/>
                    <a:gd name="T15" fmla="*/ 522 h 580"/>
                    <a:gd name="T16" fmla="*/ 459 w 580"/>
                    <a:gd name="T17" fmla="*/ 555 h 580"/>
                    <a:gd name="T18" fmla="*/ 437 w 580"/>
                    <a:gd name="T19" fmla="*/ 560 h 580"/>
                    <a:gd name="T20" fmla="*/ 412 w 580"/>
                    <a:gd name="T21" fmla="*/ 563 h 580"/>
                    <a:gd name="T22" fmla="*/ 343 w 580"/>
                    <a:gd name="T23" fmla="*/ 567 h 580"/>
                    <a:gd name="T24" fmla="*/ 214 w 580"/>
                    <a:gd name="T25" fmla="*/ 571 h 580"/>
                    <a:gd name="T26" fmla="*/ 113 w 580"/>
                    <a:gd name="T27" fmla="*/ 579 h 580"/>
                    <a:gd name="T28" fmla="*/ 88 w 580"/>
                    <a:gd name="T29" fmla="*/ 570 h 580"/>
                    <a:gd name="T30" fmla="*/ 69 w 580"/>
                    <a:gd name="T31" fmla="*/ 547 h 580"/>
                    <a:gd name="T32" fmla="*/ 47 w 580"/>
                    <a:gd name="T33" fmla="*/ 515 h 580"/>
                    <a:gd name="T34" fmla="*/ 28 w 580"/>
                    <a:gd name="T35" fmla="*/ 483 h 580"/>
                    <a:gd name="T36" fmla="*/ 17 w 580"/>
                    <a:gd name="T37" fmla="*/ 463 h 580"/>
                    <a:gd name="T38" fmla="*/ 11 w 580"/>
                    <a:gd name="T39" fmla="*/ 447 h 580"/>
                    <a:gd name="T40" fmla="*/ 1 w 580"/>
                    <a:gd name="T41" fmla="*/ 421 h 580"/>
                    <a:gd name="T42" fmla="*/ 0 w 580"/>
                    <a:gd name="T43" fmla="*/ 408 h 580"/>
                    <a:gd name="T44" fmla="*/ 1 w 580"/>
                    <a:gd name="T45" fmla="*/ 392 h 580"/>
                    <a:gd name="T46" fmla="*/ 9 w 580"/>
                    <a:gd name="T47" fmla="*/ 384 h 580"/>
                    <a:gd name="T48" fmla="*/ 25 w 580"/>
                    <a:gd name="T49" fmla="*/ 374 h 580"/>
                    <a:gd name="T50" fmla="*/ 45 w 580"/>
                    <a:gd name="T51" fmla="*/ 372 h 580"/>
                    <a:gd name="T52" fmla="*/ 69 w 580"/>
                    <a:gd name="T53" fmla="*/ 372 h 580"/>
                    <a:gd name="T54" fmla="*/ 390 w 580"/>
                    <a:gd name="T55" fmla="*/ 384 h 580"/>
                    <a:gd name="T56" fmla="*/ 396 w 580"/>
                    <a:gd name="T57" fmla="*/ 307 h 580"/>
                    <a:gd name="T58" fmla="*/ 407 w 580"/>
                    <a:gd name="T59" fmla="*/ 165 h 580"/>
                    <a:gd name="T60" fmla="*/ 415 w 580"/>
                    <a:gd name="T61" fmla="*/ 67 h 580"/>
                    <a:gd name="T62" fmla="*/ 426 w 580"/>
                    <a:gd name="T63" fmla="*/ 25 h 580"/>
                    <a:gd name="T64" fmla="*/ 461 w 580"/>
                    <a:gd name="T65" fmla="*/ 0 h 580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w 580"/>
                    <a:gd name="T100" fmla="*/ 0 h 580"/>
                    <a:gd name="T101" fmla="*/ 580 w 580"/>
                    <a:gd name="T102" fmla="*/ 580 h 580"/>
                  </a:gdLst>
                  <a:ahLst/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T99" t="T100" r="T101" b="T102"/>
                  <a:pathLst>
                    <a:path w="580" h="580">
                      <a:moveTo>
                        <a:pt x="461" y="0"/>
                      </a:moveTo>
                      <a:lnTo>
                        <a:pt x="540" y="0"/>
                      </a:lnTo>
                      <a:lnTo>
                        <a:pt x="576" y="22"/>
                      </a:lnTo>
                      <a:lnTo>
                        <a:pt x="579" y="76"/>
                      </a:lnTo>
                      <a:lnTo>
                        <a:pt x="490" y="385"/>
                      </a:lnTo>
                      <a:lnTo>
                        <a:pt x="483" y="417"/>
                      </a:lnTo>
                      <a:lnTo>
                        <a:pt x="479" y="450"/>
                      </a:lnTo>
                      <a:lnTo>
                        <a:pt x="475" y="522"/>
                      </a:lnTo>
                      <a:lnTo>
                        <a:pt x="459" y="555"/>
                      </a:lnTo>
                      <a:lnTo>
                        <a:pt x="437" y="560"/>
                      </a:lnTo>
                      <a:lnTo>
                        <a:pt x="412" y="563"/>
                      </a:lnTo>
                      <a:lnTo>
                        <a:pt x="343" y="567"/>
                      </a:lnTo>
                      <a:lnTo>
                        <a:pt x="214" y="571"/>
                      </a:lnTo>
                      <a:lnTo>
                        <a:pt x="113" y="579"/>
                      </a:lnTo>
                      <a:lnTo>
                        <a:pt x="88" y="570"/>
                      </a:lnTo>
                      <a:lnTo>
                        <a:pt x="69" y="547"/>
                      </a:lnTo>
                      <a:lnTo>
                        <a:pt x="47" y="515"/>
                      </a:lnTo>
                      <a:lnTo>
                        <a:pt x="28" y="483"/>
                      </a:lnTo>
                      <a:lnTo>
                        <a:pt x="17" y="463"/>
                      </a:lnTo>
                      <a:lnTo>
                        <a:pt x="11" y="447"/>
                      </a:lnTo>
                      <a:lnTo>
                        <a:pt x="1" y="421"/>
                      </a:lnTo>
                      <a:lnTo>
                        <a:pt x="0" y="408"/>
                      </a:lnTo>
                      <a:lnTo>
                        <a:pt x="1" y="392"/>
                      </a:lnTo>
                      <a:lnTo>
                        <a:pt x="9" y="384"/>
                      </a:lnTo>
                      <a:lnTo>
                        <a:pt x="25" y="374"/>
                      </a:lnTo>
                      <a:lnTo>
                        <a:pt x="45" y="372"/>
                      </a:lnTo>
                      <a:lnTo>
                        <a:pt x="69" y="372"/>
                      </a:lnTo>
                      <a:lnTo>
                        <a:pt x="390" y="384"/>
                      </a:lnTo>
                      <a:lnTo>
                        <a:pt x="396" y="307"/>
                      </a:lnTo>
                      <a:lnTo>
                        <a:pt x="407" y="165"/>
                      </a:lnTo>
                      <a:lnTo>
                        <a:pt x="415" y="67"/>
                      </a:lnTo>
                      <a:lnTo>
                        <a:pt x="426" y="25"/>
                      </a:lnTo>
                      <a:lnTo>
                        <a:pt x="461" y="0"/>
                      </a:lnTo>
                    </a:path>
                  </a:pathLst>
                </a:custGeom>
                <a:solidFill>
                  <a:srgbClr val="9F7F5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10254" name="Freeform 17"/>
              <p:cNvSpPr>
                <a:spLocks/>
              </p:cNvSpPr>
              <p:nvPr/>
            </p:nvSpPr>
            <p:spPr bwMode="auto">
              <a:xfrm>
                <a:off x="3073" y="1325"/>
                <a:ext cx="1946" cy="941"/>
              </a:xfrm>
              <a:custGeom>
                <a:avLst/>
                <a:gdLst>
                  <a:gd name="T0" fmla="*/ 852 w 2062"/>
                  <a:gd name="T1" fmla="*/ 115 h 1006"/>
                  <a:gd name="T2" fmla="*/ 739 w 2062"/>
                  <a:gd name="T3" fmla="*/ 103 h 1006"/>
                  <a:gd name="T4" fmla="*/ 645 w 2062"/>
                  <a:gd name="T5" fmla="*/ 111 h 1006"/>
                  <a:gd name="T6" fmla="*/ 562 w 2062"/>
                  <a:gd name="T7" fmla="*/ 134 h 1006"/>
                  <a:gd name="T8" fmla="*/ 480 w 2062"/>
                  <a:gd name="T9" fmla="*/ 172 h 1006"/>
                  <a:gd name="T10" fmla="*/ 411 w 2062"/>
                  <a:gd name="T11" fmla="*/ 230 h 1006"/>
                  <a:gd name="T12" fmla="*/ 376 w 2062"/>
                  <a:gd name="T13" fmla="*/ 282 h 1006"/>
                  <a:gd name="T14" fmla="*/ 331 w 2062"/>
                  <a:gd name="T15" fmla="*/ 309 h 1006"/>
                  <a:gd name="T16" fmla="*/ 252 w 2062"/>
                  <a:gd name="T17" fmla="*/ 306 h 1006"/>
                  <a:gd name="T18" fmla="*/ 180 w 2062"/>
                  <a:gd name="T19" fmla="*/ 322 h 1006"/>
                  <a:gd name="T20" fmla="*/ 110 w 2062"/>
                  <a:gd name="T21" fmla="*/ 357 h 1006"/>
                  <a:gd name="T22" fmla="*/ 65 w 2062"/>
                  <a:gd name="T23" fmla="*/ 398 h 1006"/>
                  <a:gd name="T24" fmla="*/ 25 w 2062"/>
                  <a:gd name="T25" fmla="*/ 457 h 1006"/>
                  <a:gd name="T26" fmla="*/ 6 w 2062"/>
                  <a:gd name="T27" fmla="*/ 520 h 1006"/>
                  <a:gd name="T28" fmla="*/ 0 w 2062"/>
                  <a:gd name="T29" fmla="*/ 571 h 1006"/>
                  <a:gd name="T30" fmla="*/ 8 w 2062"/>
                  <a:gd name="T31" fmla="*/ 630 h 1006"/>
                  <a:gd name="T32" fmla="*/ 26 w 2062"/>
                  <a:gd name="T33" fmla="*/ 683 h 1006"/>
                  <a:gd name="T34" fmla="*/ 67 w 2062"/>
                  <a:gd name="T35" fmla="*/ 742 h 1006"/>
                  <a:gd name="T36" fmla="*/ 122 w 2062"/>
                  <a:gd name="T37" fmla="*/ 789 h 1006"/>
                  <a:gd name="T38" fmla="*/ 183 w 2062"/>
                  <a:gd name="T39" fmla="*/ 818 h 1006"/>
                  <a:gd name="T40" fmla="*/ 241 w 2062"/>
                  <a:gd name="T41" fmla="*/ 832 h 1006"/>
                  <a:gd name="T42" fmla="*/ 310 w 2062"/>
                  <a:gd name="T43" fmla="*/ 833 h 1006"/>
                  <a:gd name="T44" fmla="*/ 370 w 2062"/>
                  <a:gd name="T45" fmla="*/ 820 h 1006"/>
                  <a:gd name="T46" fmla="*/ 409 w 2062"/>
                  <a:gd name="T47" fmla="*/ 835 h 1006"/>
                  <a:gd name="T48" fmla="*/ 464 w 2062"/>
                  <a:gd name="T49" fmla="*/ 870 h 1006"/>
                  <a:gd name="T50" fmla="*/ 536 w 2062"/>
                  <a:gd name="T51" fmla="*/ 904 h 1006"/>
                  <a:gd name="T52" fmla="*/ 628 w 2062"/>
                  <a:gd name="T53" fmla="*/ 928 h 1006"/>
                  <a:gd name="T54" fmla="*/ 723 w 2062"/>
                  <a:gd name="T55" fmla="*/ 940 h 1006"/>
                  <a:gd name="T56" fmla="*/ 802 w 2062"/>
                  <a:gd name="T57" fmla="*/ 940 h 1006"/>
                  <a:gd name="T58" fmla="*/ 910 w 2062"/>
                  <a:gd name="T59" fmla="*/ 927 h 1006"/>
                  <a:gd name="T60" fmla="*/ 991 w 2062"/>
                  <a:gd name="T61" fmla="*/ 905 h 1006"/>
                  <a:gd name="T62" fmla="*/ 1066 w 2062"/>
                  <a:gd name="T63" fmla="*/ 875 h 1006"/>
                  <a:gd name="T64" fmla="*/ 1114 w 2062"/>
                  <a:gd name="T65" fmla="*/ 869 h 1006"/>
                  <a:gd name="T66" fmla="*/ 1179 w 2062"/>
                  <a:gd name="T67" fmla="*/ 890 h 1006"/>
                  <a:gd name="T68" fmla="*/ 1243 w 2062"/>
                  <a:gd name="T69" fmla="*/ 899 h 1006"/>
                  <a:gd name="T70" fmla="*/ 1314 w 2062"/>
                  <a:gd name="T71" fmla="*/ 894 h 1006"/>
                  <a:gd name="T72" fmla="*/ 1386 w 2062"/>
                  <a:gd name="T73" fmla="*/ 875 h 1006"/>
                  <a:gd name="T74" fmla="*/ 1451 w 2062"/>
                  <a:gd name="T75" fmla="*/ 838 h 1006"/>
                  <a:gd name="T76" fmla="*/ 1536 w 2062"/>
                  <a:gd name="T77" fmla="*/ 861 h 1006"/>
                  <a:gd name="T78" fmla="*/ 1620 w 2062"/>
                  <a:gd name="T79" fmla="*/ 866 h 1006"/>
                  <a:gd name="T80" fmla="*/ 1733 w 2062"/>
                  <a:gd name="T81" fmla="*/ 843 h 1006"/>
                  <a:gd name="T82" fmla="*/ 1829 w 2062"/>
                  <a:gd name="T83" fmla="*/ 787 h 1006"/>
                  <a:gd name="T84" fmla="*/ 1895 w 2062"/>
                  <a:gd name="T85" fmla="*/ 717 h 1006"/>
                  <a:gd name="T86" fmla="*/ 1930 w 2062"/>
                  <a:gd name="T87" fmla="*/ 644 h 1006"/>
                  <a:gd name="T88" fmla="*/ 1945 w 2062"/>
                  <a:gd name="T89" fmla="*/ 562 h 1006"/>
                  <a:gd name="T90" fmla="*/ 1932 w 2062"/>
                  <a:gd name="T91" fmla="*/ 487 h 1006"/>
                  <a:gd name="T92" fmla="*/ 1896 w 2062"/>
                  <a:gd name="T93" fmla="*/ 412 h 1006"/>
                  <a:gd name="T94" fmla="*/ 1839 w 2062"/>
                  <a:gd name="T95" fmla="*/ 347 h 1006"/>
                  <a:gd name="T96" fmla="*/ 1779 w 2062"/>
                  <a:gd name="T97" fmla="*/ 307 h 1006"/>
                  <a:gd name="T98" fmla="*/ 1699 w 2062"/>
                  <a:gd name="T99" fmla="*/ 271 h 1006"/>
                  <a:gd name="T100" fmla="*/ 1627 w 2062"/>
                  <a:gd name="T101" fmla="*/ 261 h 1006"/>
                  <a:gd name="T102" fmla="*/ 1607 w 2062"/>
                  <a:gd name="T103" fmla="*/ 207 h 1006"/>
                  <a:gd name="T104" fmla="*/ 1573 w 2062"/>
                  <a:gd name="T105" fmla="*/ 153 h 1006"/>
                  <a:gd name="T106" fmla="*/ 1518 w 2062"/>
                  <a:gd name="T107" fmla="*/ 97 h 1006"/>
                  <a:gd name="T108" fmla="*/ 1452 w 2062"/>
                  <a:gd name="T109" fmla="*/ 56 h 1006"/>
                  <a:gd name="T110" fmla="*/ 1367 w 2062"/>
                  <a:gd name="T111" fmla="*/ 20 h 1006"/>
                  <a:gd name="T112" fmla="*/ 1277 w 2062"/>
                  <a:gd name="T113" fmla="*/ 4 h 1006"/>
                  <a:gd name="T114" fmla="*/ 1182 w 2062"/>
                  <a:gd name="T115" fmla="*/ 1 h 1006"/>
                  <a:gd name="T116" fmla="*/ 1085 w 2062"/>
                  <a:gd name="T117" fmla="*/ 19 h 1006"/>
                  <a:gd name="T118" fmla="*/ 993 w 2062"/>
                  <a:gd name="T119" fmla="*/ 56 h 1006"/>
                  <a:gd name="T120" fmla="*/ 925 w 2062"/>
                  <a:gd name="T121" fmla="*/ 100 h 100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2062"/>
                  <a:gd name="T184" fmla="*/ 0 h 1006"/>
                  <a:gd name="T185" fmla="*/ 2062 w 2062"/>
                  <a:gd name="T186" fmla="*/ 1006 h 100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2062" h="1006">
                    <a:moveTo>
                      <a:pt x="951" y="133"/>
                    </a:moveTo>
                    <a:lnTo>
                      <a:pt x="903" y="123"/>
                    </a:lnTo>
                    <a:lnTo>
                      <a:pt x="838" y="113"/>
                    </a:lnTo>
                    <a:lnTo>
                      <a:pt x="783" y="110"/>
                    </a:lnTo>
                    <a:lnTo>
                      <a:pt x="725" y="115"/>
                    </a:lnTo>
                    <a:lnTo>
                      <a:pt x="683" y="119"/>
                    </a:lnTo>
                    <a:lnTo>
                      <a:pt x="640" y="128"/>
                    </a:lnTo>
                    <a:lnTo>
                      <a:pt x="596" y="143"/>
                    </a:lnTo>
                    <a:lnTo>
                      <a:pt x="553" y="160"/>
                    </a:lnTo>
                    <a:lnTo>
                      <a:pt x="509" y="184"/>
                    </a:lnTo>
                    <a:lnTo>
                      <a:pt x="465" y="217"/>
                    </a:lnTo>
                    <a:lnTo>
                      <a:pt x="436" y="246"/>
                    </a:lnTo>
                    <a:lnTo>
                      <a:pt x="416" y="273"/>
                    </a:lnTo>
                    <a:lnTo>
                      <a:pt x="398" y="302"/>
                    </a:lnTo>
                    <a:lnTo>
                      <a:pt x="386" y="340"/>
                    </a:lnTo>
                    <a:lnTo>
                      <a:pt x="351" y="330"/>
                    </a:lnTo>
                    <a:lnTo>
                      <a:pt x="306" y="326"/>
                    </a:lnTo>
                    <a:lnTo>
                      <a:pt x="267" y="327"/>
                    </a:lnTo>
                    <a:lnTo>
                      <a:pt x="226" y="334"/>
                    </a:lnTo>
                    <a:lnTo>
                      <a:pt x="191" y="344"/>
                    </a:lnTo>
                    <a:lnTo>
                      <a:pt x="155" y="359"/>
                    </a:lnTo>
                    <a:lnTo>
                      <a:pt x="117" y="382"/>
                    </a:lnTo>
                    <a:lnTo>
                      <a:pt x="94" y="403"/>
                    </a:lnTo>
                    <a:lnTo>
                      <a:pt x="69" y="425"/>
                    </a:lnTo>
                    <a:lnTo>
                      <a:pt x="47" y="451"/>
                    </a:lnTo>
                    <a:lnTo>
                      <a:pt x="27" y="489"/>
                    </a:lnTo>
                    <a:lnTo>
                      <a:pt x="14" y="521"/>
                    </a:lnTo>
                    <a:lnTo>
                      <a:pt x="6" y="556"/>
                    </a:lnTo>
                    <a:lnTo>
                      <a:pt x="3" y="583"/>
                    </a:lnTo>
                    <a:lnTo>
                      <a:pt x="0" y="610"/>
                    </a:lnTo>
                    <a:lnTo>
                      <a:pt x="3" y="643"/>
                    </a:lnTo>
                    <a:lnTo>
                      <a:pt x="8" y="673"/>
                    </a:lnTo>
                    <a:lnTo>
                      <a:pt x="17" y="701"/>
                    </a:lnTo>
                    <a:lnTo>
                      <a:pt x="28" y="730"/>
                    </a:lnTo>
                    <a:lnTo>
                      <a:pt x="47" y="763"/>
                    </a:lnTo>
                    <a:lnTo>
                      <a:pt x="71" y="793"/>
                    </a:lnTo>
                    <a:lnTo>
                      <a:pt x="96" y="818"/>
                    </a:lnTo>
                    <a:lnTo>
                      <a:pt x="129" y="843"/>
                    </a:lnTo>
                    <a:lnTo>
                      <a:pt x="164" y="862"/>
                    </a:lnTo>
                    <a:lnTo>
                      <a:pt x="194" y="874"/>
                    </a:lnTo>
                    <a:lnTo>
                      <a:pt x="222" y="883"/>
                    </a:lnTo>
                    <a:lnTo>
                      <a:pt x="255" y="890"/>
                    </a:lnTo>
                    <a:lnTo>
                      <a:pt x="291" y="891"/>
                    </a:lnTo>
                    <a:lnTo>
                      <a:pt x="328" y="891"/>
                    </a:lnTo>
                    <a:lnTo>
                      <a:pt x="364" y="885"/>
                    </a:lnTo>
                    <a:lnTo>
                      <a:pt x="392" y="877"/>
                    </a:lnTo>
                    <a:lnTo>
                      <a:pt x="412" y="871"/>
                    </a:lnTo>
                    <a:lnTo>
                      <a:pt x="433" y="893"/>
                    </a:lnTo>
                    <a:lnTo>
                      <a:pt x="461" y="913"/>
                    </a:lnTo>
                    <a:lnTo>
                      <a:pt x="492" y="930"/>
                    </a:lnTo>
                    <a:lnTo>
                      <a:pt x="526" y="949"/>
                    </a:lnTo>
                    <a:lnTo>
                      <a:pt x="568" y="966"/>
                    </a:lnTo>
                    <a:lnTo>
                      <a:pt x="612" y="980"/>
                    </a:lnTo>
                    <a:lnTo>
                      <a:pt x="665" y="992"/>
                    </a:lnTo>
                    <a:lnTo>
                      <a:pt x="713" y="1000"/>
                    </a:lnTo>
                    <a:lnTo>
                      <a:pt x="766" y="1005"/>
                    </a:lnTo>
                    <a:lnTo>
                      <a:pt x="808" y="1005"/>
                    </a:lnTo>
                    <a:lnTo>
                      <a:pt x="850" y="1005"/>
                    </a:lnTo>
                    <a:lnTo>
                      <a:pt x="910" y="999"/>
                    </a:lnTo>
                    <a:lnTo>
                      <a:pt x="964" y="991"/>
                    </a:lnTo>
                    <a:lnTo>
                      <a:pt x="1002" y="982"/>
                    </a:lnTo>
                    <a:lnTo>
                      <a:pt x="1050" y="968"/>
                    </a:lnTo>
                    <a:lnTo>
                      <a:pt x="1100" y="949"/>
                    </a:lnTo>
                    <a:lnTo>
                      <a:pt x="1130" y="935"/>
                    </a:lnTo>
                    <a:lnTo>
                      <a:pt x="1154" y="918"/>
                    </a:lnTo>
                    <a:lnTo>
                      <a:pt x="1180" y="929"/>
                    </a:lnTo>
                    <a:lnTo>
                      <a:pt x="1216" y="943"/>
                    </a:lnTo>
                    <a:lnTo>
                      <a:pt x="1249" y="952"/>
                    </a:lnTo>
                    <a:lnTo>
                      <a:pt x="1281" y="957"/>
                    </a:lnTo>
                    <a:lnTo>
                      <a:pt x="1317" y="961"/>
                    </a:lnTo>
                    <a:lnTo>
                      <a:pt x="1349" y="961"/>
                    </a:lnTo>
                    <a:lnTo>
                      <a:pt x="1392" y="956"/>
                    </a:lnTo>
                    <a:lnTo>
                      <a:pt x="1432" y="946"/>
                    </a:lnTo>
                    <a:lnTo>
                      <a:pt x="1469" y="935"/>
                    </a:lnTo>
                    <a:lnTo>
                      <a:pt x="1505" y="916"/>
                    </a:lnTo>
                    <a:lnTo>
                      <a:pt x="1538" y="896"/>
                    </a:lnTo>
                    <a:lnTo>
                      <a:pt x="1585" y="913"/>
                    </a:lnTo>
                    <a:lnTo>
                      <a:pt x="1628" y="921"/>
                    </a:lnTo>
                    <a:lnTo>
                      <a:pt x="1664" y="926"/>
                    </a:lnTo>
                    <a:lnTo>
                      <a:pt x="1717" y="926"/>
                    </a:lnTo>
                    <a:lnTo>
                      <a:pt x="1772" y="920"/>
                    </a:lnTo>
                    <a:lnTo>
                      <a:pt x="1836" y="901"/>
                    </a:lnTo>
                    <a:lnTo>
                      <a:pt x="1891" y="874"/>
                    </a:lnTo>
                    <a:lnTo>
                      <a:pt x="1938" y="841"/>
                    </a:lnTo>
                    <a:lnTo>
                      <a:pt x="1983" y="801"/>
                    </a:lnTo>
                    <a:lnTo>
                      <a:pt x="2008" y="767"/>
                    </a:lnTo>
                    <a:lnTo>
                      <a:pt x="2028" y="733"/>
                    </a:lnTo>
                    <a:lnTo>
                      <a:pt x="2045" y="688"/>
                    </a:lnTo>
                    <a:lnTo>
                      <a:pt x="2056" y="648"/>
                    </a:lnTo>
                    <a:lnTo>
                      <a:pt x="2061" y="601"/>
                    </a:lnTo>
                    <a:lnTo>
                      <a:pt x="2057" y="565"/>
                    </a:lnTo>
                    <a:lnTo>
                      <a:pt x="2047" y="521"/>
                    </a:lnTo>
                    <a:lnTo>
                      <a:pt x="2032" y="478"/>
                    </a:lnTo>
                    <a:lnTo>
                      <a:pt x="2009" y="440"/>
                    </a:lnTo>
                    <a:lnTo>
                      <a:pt x="1981" y="403"/>
                    </a:lnTo>
                    <a:lnTo>
                      <a:pt x="1949" y="371"/>
                    </a:lnTo>
                    <a:lnTo>
                      <a:pt x="1917" y="347"/>
                    </a:lnTo>
                    <a:lnTo>
                      <a:pt x="1885" y="328"/>
                    </a:lnTo>
                    <a:lnTo>
                      <a:pt x="1841" y="305"/>
                    </a:lnTo>
                    <a:lnTo>
                      <a:pt x="1800" y="290"/>
                    </a:lnTo>
                    <a:lnTo>
                      <a:pt x="1764" y="284"/>
                    </a:lnTo>
                    <a:lnTo>
                      <a:pt x="1724" y="279"/>
                    </a:lnTo>
                    <a:lnTo>
                      <a:pt x="1717" y="251"/>
                    </a:lnTo>
                    <a:lnTo>
                      <a:pt x="1703" y="221"/>
                    </a:lnTo>
                    <a:lnTo>
                      <a:pt x="1688" y="195"/>
                    </a:lnTo>
                    <a:lnTo>
                      <a:pt x="1667" y="164"/>
                    </a:lnTo>
                    <a:lnTo>
                      <a:pt x="1642" y="134"/>
                    </a:lnTo>
                    <a:lnTo>
                      <a:pt x="1609" y="104"/>
                    </a:lnTo>
                    <a:lnTo>
                      <a:pt x="1577" y="79"/>
                    </a:lnTo>
                    <a:lnTo>
                      <a:pt x="1539" y="60"/>
                    </a:lnTo>
                    <a:lnTo>
                      <a:pt x="1492" y="37"/>
                    </a:lnTo>
                    <a:lnTo>
                      <a:pt x="1448" y="21"/>
                    </a:lnTo>
                    <a:lnTo>
                      <a:pt x="1402" y="10"/>
                    </a:lnTo>
                    <a:lnTo>
                      <a:pt x="1353" y="4"/>
                    </a:lnTo>
                    <a:lnTo>
                      <a:pt x="1305" y="0"/>
                    </a:lnTo>
                    <a:lnTo>
                      <a:pt x="1252" y="1"/>
                    </a:lnTo>
                    <a:lnTo>
                      <a:pt x="1206" y="7"/>
                    </a:lnTo>
                    <a:lnTo>
                      <a:pt x="1150" y="20"/>
                    </a:lnTo>
                    <a:lnTo>
                      <a:pt x="1090" y="41"/>
                    </a:lnTo>
                    <a:lnTo>
                      <a:pt x="1052" y="60"/>
                    </a:lnTo>
                    <a:lnTo>
                      <a:pt x="1013" y="81"/>
                    </a:lnTo>
                    <a:lnTo>
                      <a:pt x="980" y="107"/>
                    </a:lnTo>
                    <a:lnTo>
                      <a:pt x="951" y="133"/>
                    </a:lnTo>
                  </a:path>
                </a:pathLst>
              </a:custGeom>
              <a:solidFill>
                <a:schemeClr val="accent2"/>
              </a:solidFill>
              <a:ln w="25400" cap="rnd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10255" name="Group 18"/>
              <p:cNvGrpSpPr>
                <a:grpSpLocks/>
              </p:cNvGrpSpPr>
              <p:nvPr/>
            </p:nvGrpSpPr>
            <p:grpSpPr bwMode="auto">
              <a:xfrm>
                <a:off x="4316" y="1902"/>
                <a:ext cx="528" cy="589"/>
                <a:chOff x="4309" y="1854"/>
                <a:chExt cx="560" cy="629"/>
              </a:xfrm>
            </p:grpSpPr>
            <p:sp>
              <p:nvSpPr>
                <p:cNvPr id="10331" name="Freeform 19"/>
                <p:cNvSpPr>
                  <a:spLocks/>
                </p:cNvSpPr>
                <p:nvPr/>
              </p:nvSpPr>
              <p:spPr bwMode="auto">
                <a:xfrm>
                  <a:off x="4639" y="2373"/>
                  <a:ext cx="91" cy="110"/>
                </a:xfrm>
                <a:custGeom>
                  <a:avLst/>
                  <a:gdLst>
                    <a:gd name="T0" fmla="*/ 0 w 91"/>
                    <a:gd name="T1" fmla="*/ 38 h 110"/>
                    <a:gd name="T2" fmla="*/ 7 w 91"/>
                    <a:gd name="T3" fmla="*/ 63 h 110"/>
                    <a:gd name="T4" fmla="*/ 15 w 91"/>
                    <a:gd name="T5" fmla="*/ 75 h 110"/>
                    <a:gd name="T6" fmla="*/ 30 w 91"/>
                    <a:gd name="T7" fmla="*/ 95 h 110"/>
                    <a:gd name="T8" fmla="*/ 37 w 91"/>
                    <a:gd name="T9" fmla="*/ 109 h 110"/>
                    <a:gd name="T10" fmla="*/ 90 w 91"/>
                    <a:gd name="T11" fmla="*/ 68 h 110"/>
                    <a:gd name="T12" fmla="*/ 67 w 91"/>
                    <a:gd name="T13" fmla="*/ 21 h 110"/>
                    <a:gd name="T14" fmla="*/ 58 w 91"/>
                    <a:gd name="T15" fmla="*/ 0 h 110"/>
                    <a:gd name="T16" fmla="*/ 0 w 91"/>
                    <a:gd name="T17" fmla="*/ 38 h 110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w 91"/>
                    <a:gd name="T28" fmla="*/ 0 h 110"/>
                    <a:gd name="T29" fmla="*/ 91 w 91"/>
                    <a:gd name="T30" fmla="*/ 110 h 110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T27" t="T28" r="T29" b="T30"/>
                  <a:pathLst>
                    <a:path w="91" h="110">
                      <a:moveTo>
                        <a:pt x="0" y="38"/>
                      </a:moveTo>
                      <a:lnTo>
                        <a:pt x="7" y="63"/>
                      </a:lnTo>
                      <a:lnTo>
                        <a:pt x="15" y="75"/>
                      </a:lnTo>
                      <a:lnTo>
                        <a:pt x="30" y="95"/>
                      </a:lnTo>
                      <a:lnTo>
                        <a:pt x="37" y="109"/>
                      </a:lnTo>
                      <a:lnTo>
                        <a:pt x="90" y="68"/>
                      </a:lnTo>
                      <a:lnTo>
                        <a:pt x="67" y="21"/>
                      </a:lnTo>
                      <a:lnTo>
                        <a:pt x="58" y="0"/>
                      </a:lnTo>
                      <a:lnTo>
                        <a:pt x="0" y="38"/>
                      </a:lnTo>
                    </a:path>
                  </a:pathLst>
                </a:custGeom>
                <a:solidFill>
                  <a:srgbClr val="FFBFB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10332" name="Group 20"/>
                <p:cNvGrpSpPr>
                  <a:grpSpLocks/>
                </p:cNvGrpSpPr>
                <p:nvPr/>
              </p:nvGrpSpPr>
              <p:grpSpPr bwMode="auto">
                <a:xfrm>
                  <a:off x="4442" y="2294"/>
                  <a:ext cx="103" cy="88"/>
                  <a:chOff x="4442" y="2294"/>
                  <a:chExt cx="103" cy="88"/>
                </a:xfrm>
              </p:grpSpPr>
              <p:sp>
                <p:nvSpPr>
                  <p:cNvPr id="10340" name="Freeform 21"/>
                  <p:cNvSpPr>
                    <a:spLocks/>
                  </p:cNvSpPr>
                  <p:nvPr/>
                </p:nvSpPr>
                <p:spPr bwMode="auto">
                  <a:xfrm>
                    <a:off x="4464" y="2319"/>
                    <a:ext cx="81" cy="63"/>
                  </a:xfrm>
                  <a:custGeom>
                    <a:avLst/>
                    <a:gdLst>
                      <a:gd name="T0" fmla="*/ 0 w 81"/>
                      <a:gd name="T1" fmla="*/ 0 h 63"/>
                      <a:gd name="T2" fmla="*/ 2 w 81"/>
                      <a:gd name="T3" fmla="*/ 25 h 63"/>
                      <a:gd name="T4" fmla="*/ 3 w 81"/>
                      <a:gd name="T5" fmla="*/ 40 h 63"/>
                      <a:gd name="T6" fmla="*/ 3 w 81"/>
                      <a:gd name="T7" fmla="*/ 50 h 63"/>
                      <a:gd name="T8" fmla="*/ 3 w 81"/>
                      <a:gd name="T9" fmla="*/ 62 h 63"/>
                      <a:gd name="T10" fmla="*/ 80 w 81"/>
                      <a:gd name="T11" fmla="*/ 54 h 63"/>
                      <a:gd name="T12" fmla="*/ 78 w 81"/>
                      <a:gd name="T13" fmla="*/ 3 h 63"/>
                      <a:gd name="T14" fmla="*/ 0 w 81"/>
                      <a:gd name="T15" fmla="*/ 0 h 63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w 81"/>
                      <a:gd name="T25" fmla="*/ 0 h 63"/>
                      <a:gd name="T26" fmla="*/ 81 w 81"/>
                      <a:gd name="T27" fmla="*/ 63 h 63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T24" t="T25" r="T26" b="T27"/>
                    <a:pathLst>
                      <a:path w="81" h="63">
                        <a:moveTo>
                          <a:pt x="0" y="0"/>
                        </a:moveTo>
                        <a:lnTo>
                          <a:pt x="2" y="25"/>
                        </a:lnTo>
                        <a:lnTo>
                          <a:pt x="3" y="40"/>
                        </a:lnTo>
                        <a:lnTo>
                          <a:pt x="3" y="50"/>
                        </a:lnTo>
                        <a:lnTo>
                          <a:pt x="3" y="62"/>
                        </a:lnTo>
                        <a:lnTo>
                          <a:pt x="80" y="54"/>
                        </a:lnTo>
                        <a:lnTo>
                          <a:pt x="78" y="3"/>
                        </a:lnTo>
                        <a:lnTo>
                          <a:pt x="0" y="0"/>
                        </a:lnTo>
                      </a:path>
                    </a:pathLst>
                  </a:custGeom>
                  <a:solidFill>
                    <a:srgbClr val="5F3F1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0341" name="Freeform 22"/>
                  <p:cNvSpPr>
                    <a:spLocks/>
                  </p:cNvSpPr>
                  <p:nvPr/>
                </p:nvSpPr>
                <p:spPr bwMode="auto">
                  <a:xfrm>
                    <a:off x="4442" y="2294"/>
                    <a:ext cx="81" cy="32"/>
                  </a:xfrm>
                  <a:custGeom>
                    <a:avLst/>
                    <a:gdLst>
                      <a:gd name="T0" fmla="*/ 0 w 81"/>
                      <a:gd name="T1" fmla="*/ 3 h 32"/>
                      <a:gd name="T2" fmla="*/ 0 w 81"/>
                      <a:gd name="T3" fmla="*/ 31 h 32"/>
                      <a:gd name="T4" fmla="*/ 80 w 81"/>
                      <a:gd name="T5" fmla="*/ 31 h 32"/>
                      <a:gd name="T6" fmla="*/ 78 w 81"/>
                      <a:gd name="T7" fmla="*/ 0 h 32"/>
                      <a:gd name="T8" fmla="*/ 0 w 81"/>
                      <a:gd name="T9" fmla="*/ 3 h 3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1"/>
                      <a:gd name="T16" fmla="*/ 0 h 32"/>
                      <a:gd name="T17" fmla="*/ 81 w 81"/>
                      <a:gd name="T18" fmla="*/ 32 h 32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1" h="32">
                        <a:moveTo>
                          <a:pt x="0" y="3"/>
                        </a:moveTo>
                        <a:lnTo>
                          <a:pt x="0" y="31"/>
                        </a:lnTo>
                        <a:lnTo>
                          <a:pt x="80" y="31"/>
                        </a:lnTo>
                        <a:lnTo>
                          <a:pt x="78" y="0"/>
                        </a:lnTo>
                        <a:lnTo>
                          <a:pt x="0" y="3"/>
                        </a:lnTo>
                      </a:path>
                    </a:pathLst>
                  </a:custGeom>
                  <a:solidFill>
                    <a:srgbClr val="FFFFF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  <p:sp>
              <p:nvSpPr>
                <p:cNvPr id="10333" name="Freeform 23"/>
                <p:cNvSpPr>
                  <a:spLocks/>
                </p:cNvSpPr>
                <p:nvPr/>
              </p:nvSpPr>
              <p:spPr bwMode="auto">
                <a:xfrm>
                  <a:off x="4309" y="1909"/>
                  <a:ext cx="491" cy="565"/>
                </a:xfrm>
                <a:custGeom>
                  <a:avLst/>
                  <a:gdLst>
                    <a:gd name="T0" fmla="*/ 71 w 491"/>
                    <a:gd name="T1" fmla="*/ 194 h 565"/>
                    <a:gd name="T2" fmla="*/ 32 w 491"/>
                    <a:gd name="T3" fmla="*/ 203 h 565"/>
                    <a:gd name="T4" fmla="*/ 10 w 491"/>
                    <a:gd name="T5" fmla="*/ 230 h 565"/>
                    <a:gd name="T6" fmla="*/ 0 w 491"/>
                    <a:gd name="T7" fmla="*/ 265 h 565"/>
                    <a:gd name="T8" fmla="*/ 4 w 491"/>
                    <a:gd name="T9" fmla="*/ 295 h 565"/>
                    <a:gd name="T10" fmla="*/ 18 w 491"/>
                    <a:gd name="T11" fmla="*/ 317 h 565"/>
                    <a:gd name="T12" fmla="*/ 48 w 491"/>
                    <a:gd name="T13" fmla="*/ 330 h 565"/>
                    <a:gd name="T14" fmla="*/ 90 w 491"/>
                    <a:gd name="T15" fmla="*/ 328 h 565"/>
                    <a:gd name="T16" fmla="*/ 112 w 491"/>
                    <a:gd name="T17" fmla="*/ 326 h 565"/>
                    <a:gd name="T18" fmla="*/ 95 w 491"/>
                    <a:gd name="T19" fmla="*/ 382 h 565"/>
                    <a:gd name="T20" fmla="*/ 162 w 491"/>
                    <a:gd name="T21" fmla="*/ 388 h 565"/>
                    <a:gd name="T22" fmla="*/ 188 w 491"/>
                    <a:gd name="T23" fmla="*/ 395 h 565"/>
                    <a:gd name="T24" fmla="*/ 205 w 491"/>
                    <a:gd name="T25" fmla="*/ 406 h 565"/>
                    <a:gd name="T26" fmla="*/ 182 w 491"/>
                    <a:gd name="T27" fmla="*/ 456 h 565"/>
                    <a:gd name="T28" fmla="*/ 127 w 491"/>
                    <a:gd name="T29" fmla="*/ 455 h 565"/>
                    <a:gd name="T30" fmla="*/ 109 w 491"/>
                    <a:gd name="T31" fmla="*/ 484 h 565"/>
                    <a:gd name="T32" fmla="*/ 125 w 491"/>
                    <a:gd name="T33" fmla="*/ 545 h 565"/>
                    <a:gd name="T34" fmla="*/ 158 w 491"/>
                    <a:gd name="T35" fmla="*/ 564 h 565"/>
                    <a:gd name="T36" fmla="*/ 251 w 491"/>
                    <a:gd name="T37" fmla="*/ 553 h 565"/>
                    <a:gd name="T38" fmla="*/ 344 w 491"/>
                    <a:gd name="T39" fmla="*/ 509 h 565"/>
                    <a:gd name="T40" fmla="*/ 402 w 491"/>
                    <a:gd name="T41" fmla="*/ 458 h 565"/>
                    <a:gd name="T42" fmla="*/ 422 w 491"/>
                    <a:gd name="T43" fmla="*/ 419 h 565"/>
                    <a:gd name="T44" fmla="*/ 462 w 491"/>
                    <a:gd name="T45" fmla="*/ 353 h 565"/>
                    <a:gd name="T46" fmla="*/ 482 w 491"/>
                    <a:gd name="T47" fmla="*/ 287 h 565"/>
                    <a:gd name="T48" fmla="*/ 490 w 491"/>
                    <a:gd name="T49" fmla="*/ 202 h 565"/>
                    <a:gd name="T50" fmla="*/ 474 w 491"/>
                    <a:gd name="T51" fmla="*/ 109 h 565"/>
                    <a:gd name="T52" fmla="*/ 425 w 491"/>
                    <a:gd name="T53" fmla="*/ 43 h 565"/>
                    <a:gd name="T54" fmla="*/ 382 w 491"/>
                    <a:gd name="T55" fmla="*/ 16 h 565"/>
                    <a:gd name="T56" fmla="*/ 322 w 491"/>
                    <a:gd name="T57" fmla="*/ 0 h 565"/>
                    <a:gd name="T58" fmla="*/ 207 w 491"/>
                    <a:gd name="T59" fmla="*/ 18 h 565"/>
                    <a:gd name="T60" fmla="*/ 141 w 491"/>
                    <a:gd name="T61" fmla="*/ 68 h 565"/>
                    <a:gd name="T62" fmla="*/ 102 w 491"/>
                    <a:gd name="T63" fmla="*/ 128 h 565"/>
                    <a:gd name="T64" fmla="*/ 95 w 491"/>
                    <a:gd name="T65" fmla="*/ 192 h 565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w 491"/>
                    <a:gd name="T100" fmla="*/ 0 h 565"/>
                    <a:gd name="T101" fmla="*/ 491 w 491"/>
                    <a:gd name="T102" fmla="*/ 565 h 565"/>
                  </a:gdLst>
                  <a:ahLst/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T99" t="T100" r="T101" b="T102"/>
                  <a:pathLst>
                    <a:path w="491" h="565">
                      <a:moveTo>
                        <a:pt x="95" y="192"/>
                      </a:moveTo>
                      <a:lnTo>
                        <a:pt x="71" y="194"/>
                      </a:lnTo>
                      <a:lnTo>
                        <a:pt x="46" y="197"/>
                      </a:lnTo>
                      <a:lnTo>
                        <a:pt x="32" y="203"/>
                      </a:lnTo>
                      <a:lnTo>
                        <a:pt x="20" y="215"/>
                      </a:lnTo>
                      <a:lnTo>
                        <a:pt x="10" y="230"/>
                      </a:lnTo>
                      <a:lnTo>
                        <a:pt x="4" y="250"/>
                      </a:lnTo>
                      <a:lnTo>
                        <a:pt x="0" y="265"/>
                      </a:lnTo>
                      <a:lnTo>
                        <a:pt x="0" y="280"/>
                      </a:lnTo>
                      <a:lnTo>
                        <a:pt x="4" y="295"/>
                      </a:lnTo>
                      <a:lnTo>
                        <a:pt x="10" y="308"/>
                      </a:lnTo>
                      <a:lnTo>
                        <a:pt x="18" y="317"/>
                      </a:lnTo>
                      <a:lnTo>
                        <a:pt x="32" y="326"/>
                      </a:lnTo>
                      <a:lnTo>
                        <a:pt x="48" y="330"/>
                      </a:lnTo>
                      <a:lnTo>
                        <a:pt x="67" y="333"/>
                      </a:lnTo>
                      <a:lnTo>
                        <a:pt x="90" y="328"/>
                      </a:lnTo>
                      <a:lnTo>
                        <a:pt x="101" y="326"/>
                      </a:lnTo>
                      <a:lnTo>
                        <a:pt x="112" y="326"/>
                      </a:lnTo>
                      <a:lnTo>
                        <a:pt x="97" y="330"/>
                      </a:lnTo>
                      <a:lnTo>
                        <a:pt x="95" y="382"/>
                      </a:lnTo>
                      <a:lnTo>
                        <a:pt x="137" y="386"/>
                      </a:lnTo>
                      <a:lnTo>
                        <a:pt x="162" y="388"/>
                      </a:lnTo>
                      <a:lnTo>
                        <a:pt x="174" y="388"/>
                      </a:lnTo>
                      <a:lnTo>
                        <a:pt x="188" y="395"/>
                      </a:lnTo>
                      <a:lnTo>
                        <a:pt x="198" y="402"/>
                      </a:lnTo>
                      <a:lnTo>
                        <a:pt x="205" y="406"/>
                      </a:lnTo>
                      <a:lnTo>
                        <a:pt x="207" y="444"/>
                      </a:lnTo>
                      <a:lnTo>
                        <a:pt x="182" y="456"/>
                      </a:lnTo>
                      <a:lnTo>
                        <a:pt x="160" y="456"/>
                      </a:lnTo>
                      <a:lnTo>
                        <a:pt x="127" y="455"/>
                      </a:lnTo>
                      <a:lnTo>
                        <a:pt x="104" y="450"/>
                      </a:lnTo>
                      <a:lnTo>
                        <a:pt x="109" y="484"/>
                      </a:lnTo>
                      <a:lnTo>
                        <a:pt x="112" y="521"/>
                      </a:lnTo>
                      <a:lnTo>
                        <a:pt x="125" y="545"/>
                      </a:lnTo>
                      <a:lnTo>
                        <a:pt x="135" y="554"/>
                      </a:lnTo>
                      <a:lnTo>
                        <a:pt x="158" y="564"/>
                      </a:lnTo>
                      <a:lnTo>
                        <a:pt x="216" y="559"/>
                      </a:lnTo>
                      <a:lnTo>
                        <a:pt x="251" y="553"/>
                      </a:lnTo>
                      <a:lnTo>
                        <a:pt x="302" y="529"/>
                      </a:lnTo>
                      <a:lnTo>
                        <a:pt x="344" y="509"/>
                      </a:lnTo>
                      <a:lnTo>
                        <a:pt x="388" y="480"/>
                      </a:lnTo>
                      <a:lnTo>
                        <a:pt x="402" y="458"/>
                      </a:lnTo>
                      <a:lnTo>
                        <a:pt x="411" y="438"/>
                      </a:lnTo>
                      <a:lnTo>
                        <a:pt x="422" y="419"/>
                      </a:lnTo>
                      <a:lnTo>
                        <a:pt x="446" y="386"/>
                      </a:lnTo>
                      <a:lnTo>
                        <a:pt x="462" y="353"/>
                      </a:lnTo>
                      <a:lnTo>
                        <a:pt x="474" y="320"/>
                      </a:lnTo>
                      <a:lnTo>
                        <a:pt x="482" y="287"/>
                      </a:lnTo>
                      <a:lnTo>
                        <a:pt x="488" y="248"/>
                      </a:lnTo>
                      <a:lnTo>
                        <a:pt x="490" y="202"/>
                      </a:lnTo>
                      <a:lnTo>
                        <a:pt x="485" y="154"/>
                      </a:lnTo>
                      <a:lnTo>
                        <a:pt x="474" y="109"/>
                      </a:lnTo>
                      <a:lnTo>
                        <a:pt x="455" y="80"/>
                      </a:lnTo>
                      <a:lnTo>
                        <a:pt x="425" y="43"/>
                      </a:lnTo>
                      <a:lnTo>
                        <a:pt x="403" y="28"/>
                      </a:lnTo>
                      <a:lnTo>
                        <a:pt x="382" y="16"/>
                      </a:lnTo>
                      <a:lnTo>
                        <a:pt x="355" y="6"/>
                      </a:lnTo>
                      <a:lnTo>
                        <a:pt x="322" y="0"/>
                      </a:lnTo>
                      <a:lnTo>
                        <a:pt x="272" y="2"/>
                      </a:lnTo>
                      <a:lnTo>
                        <a:pt x="207" y="18"/>
                      </a:lnTo>
                      <a:lnTo>
                        <a:pt x="166" y="44"/>
                      </a:lnTo>
                      <a:lnTo>
                        <a:pt x="141" y="68"/>
                      </a:lnTo>
                      <a:lnTo>
                        <a:pt x="118" y="99"/>
                      </a:lnTo>
                      <a:lnTo>
                        <a:pt x="102" y="128"/>
                      </a:lnTo>
                      <a:lnTo>
                        <a:pt x="95" y="169"/>
                      </a:lnTo>
                      <a:lnTo>
                        <a:pt x="95" y="192"/>
                      </a:lnTo>
                    </a:path>
                  </a:pathLst>
                </a:custGeom>
                <a:solidFill>
                  <a:srgbClr val="FFBFB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10334" name="Group 24"/>
                <p:cNvGrpSpPr>
                  <a:grpSpLocks/>
                </p:cNvGrpSpPr>
                <p:nvPr/>
              </p:nvGrpSpPr>
              <p:grpSpPr bwMode="auto">
                <a:xfrm>
                  <a:off x="4437" y="2075"/>
                  <a:ext cx="102" cy="132"/>
                  <a:chOff x="4437" y="2075"/>
                  <a:chExt cx="102" cy="132"/>
                </a:xfrm>
              </p:grpSpPr>
              <p:sp>
                <p:nvSpPr>
                  <p:cNvPr id="10338" name="Freeform 25"/>
                  <p:cNvSpPr>
                    <a:spLocks/>
                  </p:cNvSpPr>
                  <p:nvPr/>
                </p:nvSpPr>
                <p:spPr bwMode="auto">
                  <a:xfrm>
                    <a:off x="4437" y="2075"/>
                    <a:ext cx="102" cy="132"/>
                  </a:xfrm>
                  <a:custGeom>
                    <a:avLst/>
                    <a:gdLst>
                      <a:gd name="T0" fmla="*/ 50 w 102"/>
                      <a:gd name="T1" fmla="*/ 0 h 132"/>
                      <a:gd name="T2" fmla="*/ 55 w 102"/>
                      <a:gd name="T3" fmla="*/ 0 h 132"/>
                      <a:gd name="T4" fmla="*/ 63 w 102"/>
                      <a:gd name="T5" fmla="*/ 2 h 132"/>
                      <a:gd name="T6" fmla="*/ 71 w 102"/>
                      <a:gd name="T7" fmla="*/ 5 h 132"/>
                      <a:gd name="T8" fmla="*/ 79 w 102"/>
                      <a:gd name="T9" fmla="*/ 11 h 132"/>
                      <a:gd name="T10" fmla="*/ 86 w 102"/>
                      <a:gd name="T11" fmla="*/ 19 h 132"/>
                      <a:gd name="T12" fmla="*/ 92 w 102"/>
                      <a:gd name="T13" fmla="*/ 29 h 132"/>
                      <a:gd name="T14" fmla="*/ 98 w 102"/>
                      <a:gd name="T15" fmla="*/ 41 h 132"/>
                      <a:gd name="T16" fmla="*/ 100 w 102"/>
                      <a:gd name="T17" fmla="*/ 53 h 132"/>
                      <a:gd name="T18" fmla="*/ 101 w 102"/>
                      <a:gd name="T19" fmla="*/ 65 h 132"/>
                      <a:gd name="T20" fmla="*/ 100 w 102"/>
                      <a:gd name="T21" fmla="*/ 81 h 132"/>
                      <a:gd name="T22" fmla="*/ 97 w 102"/>
                      <a:gd name="T23" fmla="*/ 95 h 132"/>
                      <a:gd name="T24" fmla="*/ 91 w 102"/>
                      <a:gd name="T25" fmla="*/ 106 h 132"/>
                      <a:gd name="T26" fmla="*/ 84 w 102"/>
                      <a:gd name="T27" fmla="*/ 114 h 132"/>
                      <a:gd name="T28" fmla="*/ 78 w 102"/>
                      <a:gd name="T29" fmla="*/ 122 h 132"/>
                      <a:gd name="T30" fmla="*/ 69 w 102"/>
                      <a:gd name="T31" fmla="*/ 127 h 132"/>
                      <a:gd name="T32" fmla="*/ 59 w 102"/>
                      <a:gd name="T33" fmla="*/ 130 h 132"/>
                      <a:gd name="T34" fmla="*/ 51 w 102"/>
                      <a:gd name="T35" fmla="*/ 131 h 132"/>
                      <a:gd name="T36" fmla="*/ 41 w 102"/>
                      <a:gd name="T37" fmla="*/ 130 h 132"/>
                      <a:gd name="T38" fmla="*/ 31 w 102"/>
                      <a:gd name="T39" fmla="*/ 126 h 132"/>
                      <a:gd name="T40" fmla="*/ 20 w 102"/>
                      <a:gd name="T41" fmla="*/ 119 h 132"/>
                      <a:gd name="T42" fmla="*/ 14 w 102"/>
                      <a:gd name="T43" fmla="*/ 114 h 132"/>
                      <a:gd name="T44" fmla="*/ 10 w 102"/>
                      <a:gd name="T45" fmla="*/ 106 h 132"/>
                      <a:gd name="T46" fmla="*/ 6 w 102"/>
                      <a:gd name="T47" fmla="*/ 98 h 132"/>
                      <a:gd name="T48" fmla="*/ 2 w 102"/>
                      <a:gd name="T49" fmla="*/ 86 h 132"/>
                      <a:gd name="T50" fmla="*/ 0 w 102"/>
                      <a:gd name="T51" fmla="*/ 77 h 132"/>
                      <a:gd name="T52" fmla="*/ 0 w 102"/>
                      <a:gd name="T53" fmla="*/ 68 h 132"/>
                      <a:gd name="T54" fmla="*/ 0 w 102"/>
                      <a:gd name="T55" fmla="*/ 58 h 132"/>
                      <a:gd name="T56" fmla="*/ 1 w 102"/>
                      <a:gd name="T57" fmla="*/ 50 h 132"/>
                      <a:gd name="T58" fmla="*/ 4 w 102"/>
                      <a:gd name="T59" fmla="*/ 37 h 132"/>
                      <a:gd name="T60" fmla="*/ 9 w 102"/>
                      <a:gd name="T61" fmla="*/ 27 h 132"/>
                      <a:gd name="T62" fmla="*/ 16 w 102"/>
                      <a:gd name="T63" fmla="*/ 17 h 132"/>
                      <a:gd name="T64" fmla="*/ 23 w 102"/>
                      <a:gd name="T65" fmla="*/ 11 h 132"/>
                      <a:gd name="T66" fmla="*/ 30 w 102"/>
                      <a:gd name="T67" fmla="*/ 6 h 132"/>
                      <a:gd name="T68" fmla="*/ 40 w 102"/>
                      <a:gd name="T69" fmla="*/ 1 h 132"/>
                      <a:gd name="T70" fmla="*/ 50 w 102"/>
                      <a:gd name="T71" fmla="*/ 0 h 132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w 102"/>
                      <a:gd name="T109" fmla="*/ 0 h 132"/>
                      <a:gd name="T110" fmla="*/ 102 w 102"/>
                      <a:gd name="T111" fmla="*/ 132 h 132"/>
                    </a:gdLst>
                    <a:ahLst/>
                    <a:cxnLst>
                      <a:cxn ang="T72">
                        <a:pos x="T0" y="T1"/>
                      </a:cxn>
                      <a:cxn ang="T73">
                        <a:pos x="T2" y="T3"/>
                      </a:cxn>
                      <a:cxn ang="T74">
                        <a:pos x="T4" y="T5"/>
                      </a:cxn>
                      <a:cxn ang="T75">
                        <a:pos x="T6" y="T7"/>
                      </a:cxn>
                      <a:cxn ang="T76">
                        <a:pos x="T8" y="T9"/>
                      </a:cxn>
                      <a:cxn ang="T77">
                        <a:pos x="T10" y="T11"/>
                      </a:cxn>
                      <a:cxn ang="T78">
                        <a:pos x="T12" y="T13"/>
                      </a:cxn>
                      <a:cxn ang="T79">
                        <a:pos x="T14" y="T15"/>
                      </a:cxn>
                      <a:cxn ang="T80">
                        <a:pos x="T16" y="T17"/>
                      </a:cxn>
                      <a:cxn ang="T81">
                        <a:pos x="T18" y="T19"/>
                      </a:cxn>
                      <a:cxn ang="T82">
                        <a:pos x="T20" y="T21"/>
                      </a:cxn>
                      <a:cxn ang="T83">
                        <a:pos x="T22" y="T23"/>
                      </a:cxn>
                      <a:cxn ang="T84">
                        <a:pos x="T24" y="T25"/>
                      </a:cxn>
                      <a:cxn ang="T85">
                        <a:pos x="T26" y="T27"/>
                      </a:cxn>
                      <a:cxn ang="T86">
                        <a:pos x="T28" y="T29"/>
                      </a:cxn>
                      <a:cxn ang="T87">
                        <a:pos x="T30" y="T31"/>
                      </a:cxn>
                      <a:cxn ang="T88">
                        <a:pos x="T32" y="T33"/>
                      </a:cxn>
                      <a:cxn ang="T89">
                        <a:pos x="T34" y="T35"/>
                      </a:cxn>
                      <a:cxn ang="T90">
                        <a:pos x="T36" y="T37"/>
                      </a:cxn>
                      <a:cxn ang="T91">
                        <a:pos x="T38" y="T39"/>
                      </a:cxn>
                      <a:cxn ang="T92">
                        <a:pos x="T40" y="T41"/>
                      </a:cxn>
                      <a:cxn ang="T93">
                        <a:pos x="T42" y="T43"/>
                      </a:cxn>
                      <a:cxn ang="T94">
                        <a:pos x="T44" y="T45"/>
                      </a:cxn>
                      <a:cxn ang="T95">
                        <a:pos x="T46" y="T47"/>
                      </a:cxn>
                      <a:cxn ang="T96">
                        <a:pos x="T48" y="T49"/>
                      </a:cxn>
                      <a:cxn ang="T97">
                        <a:pos x="T50" y="T51"/>
                      </a:cxn>
                      <a:cxn ang="T98">
                        <a:pos x="T52" y="T53"/>
                      </a:cxn>
                      <a:cxn ang="T99">
                        <a:pos x="T54" y="T55"/>
                      </a:cxn>
                      <a:cxn ang="T100">
                        <a:pos x="T56" y="T57"/>
                      </a:cxn>
                      <a:cxn ang="T101">
                        <a:pos x="T58" y="T59"/>
                      </a:cxn>
                      <a:cxn ang="T102">
                        <a:pos x="T60" y="T61"/>
                      </a:cxn>
                      <a:cxn ang="T103">
                        <a:pos x="T62" y="T63"/>
                      </a:cxn>
                      <a:cxn ang="T104">
                        <a:pos x="T64" y="T65"/>
                      </a:cxn>
                      <a:cxn ang="T105">
                        <a:pos x="T66" y="T67"/>
                      </a:cxn>
                      <a:cxn ang="T106">
                        <a:pos x="T68" y="T69"/>
                      </a:cxn>
                      <a:cxn ang="T107">
                        <a:pos x="T70" y="T71"/>
                      </a:cxn>
                    </a:cxnLst>
                    <a:rect l="T108" t="T109" r="T110" b="T111"/>
                    <a:pathLst>
                      <a:path w="102" h="132">
                        <a:moveTo>
                          <a:pt x="50" y="0"/>
                        </a:moveTo>
                        <a:lnTo>
                          <a:pt x="55" y="0"/>
                        </a:lnTo>
                        <a:lnTo>
                          <a:pt x="63" y="2"/>
                        </a:lnTo>
                        <a:lnTo>
                          <a:pt x="71" y="5"/>
                        </a:lnTo>
                        <a:lnTo>
                          <a:pt x="79" y="11"/>
                        </a:lnTo>
                        <a:lnTo>
                          <a:pt x="86" y="19"/>
                        </a:lnTo>
                        <a:lnTo>
                          <a:pt x="92" y="29"/>
                        </a:lnTo>
                        <a:lnTo>
                          <a:pt x="98" y="41"/>
                        </a:lnTo>
                        <a:lnTo>
                          <a:pt x="100" y="53"/>
                        </a:lnTo>
                        <a:lnTo>
                          <a:pt x="101" y="65"/>
                        </a:lnTo>
                        <a:lnTo>
                          <a:pt x="100" y="81"/>
                        </a:lnTo>
                        <a:lnTo>
                          <a:pt x="97" y="95"/>
                        </a:lnTo>
                        <a:lnTo>
                          <a:pt x="91" y="106"/>
                        </a:lnTo>
                        <a:lnTo>
                          <a:pt x="84" y="114"/>
                        </a:lnTo>
                        <a:lnTo>
                          <a:pt x="78" y="122"/>
                        </a:lnTo>
                        <a:lnTo>
                          <a:pt x="69" y="127"/>
                        </a:lnTo>
                        <a:lnTo>
                          <a:pt x="59" y="130"/>
                        </a:lnTo>
                        <a:lnTo>
                          <a:pt x="51" y="131"/>
                        </a:lnTo>
                        <a:lnTo>
                          <a:pt x="41" y="130"/>
                        </a:lnTo>
                        <a:lnTo>
                          <a:pt x="31" y="126"/>
                        </a:lnTo>
                        <a:lnTo>
                          <a:pt x="20" y="119"/>
                        </a:lnTo>
                        <a:lnTo>
                          <a:pt x="14" y="114"/>
                        </a:lnTo>
                        <a:lnTo>
                          <a:pt x="10" y="106"/>
                        </a:lnTo>
                        <a:lnTo>
                          <a:pt x="6" y="98"/>
                        </a:lnTo>
                        <a:lnTo>
                          <a:pt x="2" y="86"/>
                        </a:lnTo>
                        <a:lnTo>
                          <a:pt x="0" y="77"/>
                        </a:lnTo>
                        <a:lnTo>
                          <a:pt x="0" y="68"/>
                        </a:lnTo>
                        <a:lnTo>
                          <a:pt x="0" y="58"/>
                        </a:lnTo>
                        <a:lnTo>
                          <a:pt x="1" y="50"/>
                        </a:lnTo>
                        <a:lnTo>
                          <a:pt x="4" y="37"/>
                        </a:lnTo>
                        <a:lnTo>
                          <a:pt x="9" y="27"/>
                        </a:lnTo>
                        <a:lnTo>
                          <a:pt x="16" y="17"/>
                        </a:lnTo>
                        <a:lnTo>
                          <a:pt x="23" y="11"/>
                        </a:lnTo>
                        <a:lnTo>
                          <a:pt x="30" y="6"/>
                        </a:lnTo>
                        <a:lnTo>
                          <a:pt x="40" y="1"/>
                        </a:lnTo>
                        <a:lnTo>
                          <a:pt x="50" y="0"/>
                        </a:lnTo>
                      </a:path>
                    </a:pathLst>
                  </a:custGeom>
                  <a:solidFill>
                    <a:srgbClr val="FFFFF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0339" name="Freeform 26"/>
                  <p:cNvSpPr>
                    <a:spLocks/>
                  </p:cNvSpPr>
                  <p:nvPr/>
                </p:nvSpPr>
                <p:spPr bwMode="auto">
                  <a:xfrm>
                    <a:off x="4442" y="2130"/>
                    <a:ext cx="35" cy="49"/>
                  </a:xfrm>
                  <a:custGeom>
                    <a:avLst/>
                    <a:gdLst>
                      <a:gd name="T0" fmla="*/ 17 w 35"/>
                      <a:gd name="T1" fmla="*/ 0 h 49"/>
                      <a:gd name="T2" fmla="*/ 19 w 35"/>
                      <a:gd name="T3" fmla="*/ 0 h 49"/>
                      <a:gd name="T4" fmla="*/ 21 w 35"/>
                      <a:gd name="T5" fmla="*/ 1 h 49"/>
                      <a:gd name="T6" fmla="*/ 24 w 35"/>
                      <a:gd name="T7" fmla="*/ 2 h 49"/>
                      <a:gd name="T8" fmla="*/ 26 w 35"/>
                      <a:gd name="T9" fmla="*/ 4 h 49"/>
                      <a:gd name="T10" fmla="*/ 29 w 35"/>
                      <a:gd name="T11" fmla="*/ 7 h 49"/>
                      <a:gd name="T12" fmla="*/ 31 w 35"/>
                      <a:gd name="T13" fmla="*/ 12 h 49"/>
                      <a:gd name="T14" fmla="*/ 33 w 35"/>
                      <a:gd name="T15" fmla="*/ 15 h 49"/>
                      <a:gd name="T16" fmla="*/ 34 w 35"/>
                      <a:gd name="T17" fmla="*/ 20 h 49"/>
                      <a:gd name="T18" fmla="*/ 34 w 35"/>
                      <a:gd name="T19" fmla="*/ 24 h 49"/>
                      <a:gd name="T20" fmla="*/ 33 w 35"/>
                      <a:gd name="T21" fmla="*/ 30 h 49"/>
                      <a:gd name="T22" fmla="*/ 32 w 35"/>
                      <a:gd name="T23" fmla="*/ 35 h 49"/>
                      <a:gd name="T24" fmla="*/ 31 w 35"/>
                      <a:gd name="T25" fmla="*/ 39 h 49"/>
                      <a:gd name="T26" fmla="*/ 28 w 35"/>
                      <a:gd name="T27" fmla="*/ 42 h 49"/>
                      <a:gd name="T28" fmla="*/ 26 w 35"/>
                      <a:gd name="T29" fmla="*/ 45 h 49"/>
                      <a:gd name="T30" fmla="*/ 23 w 35"/>
                      <a:gd name="T31" fmla="*/ 47 h 49"/>
                      <a:gd name="T32" fmla="*/ 20 w 35"/>
                      <a:gd name="T33" fmla="*/ 48 h 49"/>
                      <a:gd name="T34" fmla="*/ 17 w 35"/>
                      <a:gd name="T35" fmla="*/ 48 h 49"/>
                      <a:gd name="T36" fmla="*/ 13 w 35"/>
                      <a:gd name="T37" fmla="*/ 48 h 49"/>
                      <a:gd name="T38" fmla="*/ 10 w 35"/>
                      <a:gd name="T39" fmla="*/ 46 h 49"/>
                      <a:gd name="T40" fmla="*/ 7 w 35"/>
                      <a:gd name="T41" fmla="*/ 44 h 49"/>
                      <a:gd name="T42" fmla="*/ 5 w 35"/>
                      <a:gd name="T43" fmla="*/ 42 h 49"/>
                      <a:gd name="T44" fmla="*/ 3 w 35"/>
                      <a:gd name="T45" fmla="*/ 39 h 49"/>
                      <a:gd name="T46" fmla="*/ 2 w 35"/>
                      <a:gd name="T47" fmla="*/ 37 h 49"/>
                      <a:gd name="T48" fmla="*/ 0 w 35"/>
                      <a:gd name="T49" fmla="*/ 32 h 49"/>
                      <a:gd name="T50" fmla="*/ 0 w 35"/>
                      <a:gd name="T51" fmla="*/ 28 h 49"/>
                      <a:gd name="T52" fmla="*/ 0 w 35"/>
                      <a:gd name="T53" fmla="*/ 25 h 49"/>
                      <a:gd name="T54" fmla="*/ 0 w 35"/>
                      <a:gd name="T55" fmla="*/ 21 h 49"/>
                      <a:gd name="T56" fmla="*/ 0 w 35"/>
                      <a:gd name="T57" fmla="*/ 19 h 49"/>
                      <a:gd name="T58" fmla="*/ 2 w 35"/>
                      <a:gd name="T59" fmla="*/ 14 h 49"/>
                      <a:gd name="T60" fmla="*/ 3 w 35"/>
                      <a:gd name="T61" fmla="*/ 10 h 49"/>
                      <a:gd name="T62" fmla="*/ 6 w 35"/>
                      <a:gd name="T63" fmla="*/ 6 h 49"/>
                      <a:gd name="T64" fmla="*/ 7 w 35"/>
                      <a:gd name="T65" fmla="*/ 4 h 49"/>
                      <a:gd name="T66" fmla="*/ 10 w 35"/>
                      <a:gd name="T67" fmla="*/ 3 h 49"/>
                      <a:gd name="T68" fmla="*/ 13 w 35"/>
                      <a:gd name="T69" fmla="*/ 1 h 49"/>
                      <a:gd name="T70" fmla="*/ 17 w 35"/>
                      <a:gd name="T71" fmla="*/ 0 h 49"/>
                      <a:gd name="T72" fmla="*/ 0 60000 65536"/>
                      <a:gd name="T73" fmla="*/ 0 60000 65536"/>
                      <a:gd name="T74" fmla="*/ 0 60000 65536"/>
                      <a:gd name="T75" fmla="*/ 0 60000 65536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w 35"/>
                      <a:gd name="T109" fmla="*/ 0 h 49"/>
                      <a:gd name="T110" fmla="*/ 35 w 35"/>
                      <a:gd name="T111" fmla="*/ 49 h 49"/>
                    </a:gdLst>
                    <a:ahLst/>
                    <a:cxnLst>
                      <a:cxn ang="T72">
                        <a:pos x="T0" y="T1"/>
                      </a:cxn>
                      <a:cxn ang="T73">
                        <a:pos x="T2" y="T3"/>
                      </a:cxn>
                      <a:cxn ang="T74">
                        <a:pos x="T4" y="T5"/>
                      </a:cxn>
                      <a:cxn ang="T75">
                        <a:pos x="T6" y="T7"/>
                      </a:cxn>
                      <a:cxn ang="T76">
                        <a:pos x="T8" y="T9"/>
                      </a:cxn>
                      <a:cxn ang="T77">
                        <a:pos x="T10" y="T11"/>
                      </a:cxn>
                      <a:cxn ang="T78">
                        <a:pos x="T12" y="T13"/>
                      </a:cxn>
                      <a:cxn ang="T79">
                        <a:pos x="T14" y="T15"/>
                      </a:cxn>
                      <a:cxn ang="T80">
                        <a:pos x="T16" y="T17"/>
                      </a:cxn>
                      <a:cxn ang="T81">
                        <a:pos x="T18" y="T19"/>
                      </a:cxn>
                      <a:cxn ang="T82">
                        <a:pos x="T20" y="T21"/>
                      </a:cxn>
                      <a:cxn ang="T83">
                        <a:pos x="T22" y="T23"/>
                      </a:cxn>
                      <a:cxn ang="T84">
                        <a:pos x="T24" y="T25"/>
                      </a:cxn>
                      <a:cxn ang="T85">
                        <a:pos x="T26" y="T27"/>
                      </a:cxn>
                      <a:cxn ang="T86">
                        <a:pos x="T28" y="T29"/>
                      </a:cxn>
                      <a:cxn ang="T87">
                        <a:pos x="T30" y="T31"/>
                      </a:cxn>
                      <a:cxn ang="T88">
                        <a:pos x="T32" y="T33"/>
                      </a:cxn>
                      <a:cxn ang="T89">
                        <a:pos x="T34" y="T35"/>
                      </a:cxn>
                      <a:cxn ang="T90">
                        <a:pos x="T36" y="T37"/>
                      </a:cxn>
                      <a:cxn ang="T91">
                        <a:pos x="T38" y="T39"/>
                      </a:cxn>
                      <a:cxn ang="T92">
                        <a:pos x="T40" y="T41"/>
                      </a:cxn>
                      <a:cxn ang="T93">
                        <a:pos x="T42" y="T43"/>
                      </a:cxn>
                      <a:cxn ang="T94">
                        <a:pos x="T44" y="T45"/>
                      </a:cxn>
                      <a:cxn ang="T95">
                        <a:pos x="T46" y="T47"/>
                      </a:cxn>
                      <a:cxn ang="T96">
                        <a:pos x="T48" y="T49"/>
                      </a:cxn>
                      <a:cxn ang="T97">
                        <a:pos x="T50" y="T51"/>
                      </a:cxn>
                      <a:cxn ang="T98">
                        <a:pos x="T52" y="T53"/>
                      </a:cxn>
                      <a:cxn ang="T99">
                        <a:pos x="T54" y="T55"/>
                      </a:cxn>
                      <a:cxn ang="T100">
                        <a:pos x="T56" y="T57"/>
                      </a:cxn>
                      <a:cxn ang="T101">
                        <a:pos x="T58" y="T59"/>
                      </a:cxn>
                      <a:cxn ang="T102">
                        <a:pos x="T60" y="T61"/>
                      </a:cxn>
                      <a:cxn ang="T103">
                        <a:pos x="T62" y="T63"/>
                      </a:cxn>
                      <a:cxn ang="T104">
                        <a:pos x="T64" y="T65"/>
                      </a:cxn>
                      <a:cxn ang="T105">
                        <a:pos x="T66" y="T67"/>
                      </a:cxn>
                      <a:cxn ang="T106">
                        <a:pos x="T68" y="T69"/>
                      </a:cxn>
                      <a:cxn ang="T107">
                        <a:pos x="T70" y="T71"/>
                      </a:cxn>
                    </a:cxnLst>
                    <a:rect l="T108" t="T109" r="T110" b="T111"/>
                    <a:pathLst>
                      <a:path w="35" h="49">
                        <a:moveTo>
                          <a:pt x="17" y="0"/>
                        </a:moveTo>
                        <a:lnTo>
                          <a:pt x="19" y="0"/>
                        </a:lnTo>
                        <a:lnTo>
                          <a:pt x="21" y="1"/>
                        </a:lnTo>
                        <a:lnTo>
                          <a:pt x="24" y="2"/>
                        </a:lnTo>
                        <a:lnTo>
                          <a:pt x="26" y="4"/>
                        </a:lnTo>
                        <a:lnTo>
                          <a:pt x="29" y="7"/>
                        </a:lnTo>
                        <a:lnTo>
                          <a:pt x="31" y="12"/>
                        </a:lnTo>
                        <a:lnTo>
                          <a:pt x="33" y="15"/>
                        </a:lnTo>
                        <a:lnTo>
                          <a:pt x="34" y="20"/>
                        </a:lnTo>
                        <a:lnTo>
                          <a:pt x="34" y="24"/>
                        </a:lnTo>
                        <a:lnTo>
                          <a:pt x="33" y="30"/>
                        </a:lnTo>
                        <a:lnTo>
                          <a:pt x="32" y="35"/>
                        </a:lnTo>
                        <a:lnTo>
                          <a:pt x="31" y="39"/>
                        </a:lnTo>
                        <a:lnTo>
                          <a:pt x="28" y="42"/>
                        </a:lnTo>
                        <a:lnTo>
                          <a:pt x="26" y="45"/>
                        </a:lnTo>
                        <a:lnTo>
                          <a:pt x="23" y="47"/>
                        </a:lnTo>
                        <a:lnTo>
                          <a:pt x="20" y="48"/>
                        </a:lnTo>
                        <a:lnTo>
                          <a:pt x="17" y="48"/>
                        </a:lnTo>
                        <a:lnTo>
                          <a:pt x="13" y="48"/>
                        </a:lnTo>
                        <a:lnTo>
                          <a:pt x="10" y="46"/>
                        </a:lnTo>
                        <a:lnTo>
                          <a:pt x="7" y="44"/>
                        </a:lnTo>
                        <a:lnTo>
                          <a:pt x="5" y="42"/>
                        </a:lnTo>
                        <a:lnTo>
                          <a:pt x="3" y="39"/>
                        </a:lnTo>
                        <a:lnTo>
                          <a:pt x="2" y="37"/>
                        </a:lnTo>
                        <a:lnTo>
                          <a:pt x="0" y="32"/>
                        </a:lnTo>
                        <a:lnTo>
                          <a:pt x="0" y="28"/>
                        </a:lnTo>
                        <a:lnTo>
                          <a:pt x="0" y="25"/>
                        </a:lnTo>
                        <a:lnTo>
                          <a:pt x="0" y="21"/>
                        </a:lnTo>
                        <a:lnTo>
                          <a:pt x="0" y="19"/>
                        </a:lnTo>
                        <a:lnTo>
                          <a:pt x="2" y="14"/>
                        </a:lnTo>
                        <a:lnTo>
                          <a:pt x="3" y="10"/>
                        </a:lnTo>
                        <a:lnTo>
                          <a:pt x="6" y="6"/>
                        </a:lnTo>
                        <a:lnTo>
                          <a:pt x="7" y="4"/>
                        </a:lnTo>
                        <a:lnTo>
                          <a:pt x="10" y="3"/>
                        </a:lnTo>
                        <a:lnTo>
                          <a:pt x="13" y="1"/>
                        </a:lnTo>
                        <a:lnTo>
                          <a:pt x="17" y="0"/>
                        </a:lnTo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10335" name="Group 27"/>
                <p:cNvGrpSpPr>
                  <a:grpSpLocks/>
                </p:cNvGrpSpPr>
                <p:nvPr/>
              </p:nvGrpSpPr>
              <p:grpSpPr bwMode="auto">
                <a:xfrm>
                  <a:off x="4427" y="1854"/>
                  <a:ext cx="442" cy="496"/>
                  <a:chOff x="4427" y="1854"/>
                  <a:chExt cx="442" cy="496"/>
                </a:xfrm>
              </p:grpSpPr>
              <p:sp>
                <p:nvSpPr>
                  <p:cNvPr id="10336" name="Freeform 28"/>
                  <p:cNvSpPr>
                    <a:spLocks/>
                  </p:cNvSpPr>
                  <p:nvPr/>
                </p:nvSpPr>
                <p:spPr bwMode="auto">
                  <a:xfrm>
                    <a:off x="4453" y="2007"/>
                    <a:ext cx="116" cy="77"/>
                  </a:xfrm>
                  <a:custGeom>
                    <a:avLst/>
                    <a:gdLst>
                      <a:gd name="T0" fmla="*/ 2 w 116"/>
                      <a:gd name="T1" fmla="*/ 35 h 77"/>
                      <a:gd name="T2" fmla="*/ 12 w 116"/>
                      <a:gd name="T3" fmla="*/ 24 h 77"/>
                      <a:gd name="T4" fmla="*/ 23 w 116"/>
                      <a:gd name="T5" fmla="*/ 17 h 77"/>
                      <a:gd name="T6" fmla="*/ 43 w 116"/>
                      <a:gd name="T7" fmla="*/ 5 h 77"/>
                      <a:gd name="T8" fmla="*/ 51 w 116"/>
                      <a:gd name="T9" fmla="*/ 0 h 77"/>
                      <a:gd name="T10" fmla="*/ 55 w 116"/>
                      <a:gd name="T11" fmla="*/ 0 h 77"/>
                      <a:gd name="T12" fmla="*/ 66 w 116"/>
                      <a:gd name="T13" fmla="*/ 7 h 77"/>
                      <a:gd name="T14" fmla="*/ 87 w 116"/>
                      <a:gd name="T15" fmla="*/ 26 h 77"/>
                      <a:gd name="T16" fmla="*/ 109 w 116"/>
                      <a:gd name="T17" fmla="*/ 51 h 77"/>
                      <a:gd name="T18" fmla="*/ 115 w 116"/>
                      <a:gd name="T19" fmla="*/ 62 h 77"/>
                      <a:gd name="T20" fmla="*/ 113 w 116"/>
                      <a:gd name="T21" fmla="*/ 70 h 77"/>
                      <a:gd name="T22" fmla="*/ 108 w 116"/>
                      <a:gd name="T23" fmla="*/ 74 h 77"/>
                      <a:gd name="T24" fmla="*/ 99 w 116"/>
                      <a:gd name="T25" fmla="*/ 76 h 77"/>
                      <a:gd name="T26" fmla="*/ 88 w 116"/>
                      <a:gd name="T27" fmla="*/ 69 h 77"/>
                      <a:gd name="T28" fmla="*/ 77 w 116"/>
                      <a:gd name="T29" fmla="*/ 57 h 77"/>
                      <a:gd name="T30" fmla="*/ 68 w 116"/>
                      <a:gd name="T31" fmla="*/ 43 h 77"/>
                      <a:gd name="T32" fmla="*/ 53 w 116"/>
                      <a:gd name="T33" fmla="*/ 30 h 77"/>
                      <a:gd name="T34" fmla="*/ 48 w 116"/>
                      <a:gd name="T35" fmla="*/ 27 h 77"/>
                      <a:gd name="T36" fmla="*/ 41 w 116"/>
                      <a:gd name="T37" fmla="*/ 29 h 77"/>
                      <a:gd name="T38" fmla="*/ 35 w 116"/>
                      <a:gd name="T39" fmla="*/ 35 h 77"/>
                      <a:gd name="T40" fmla="*/ 21 w 116"/>
                      <a:gd name="T41" fmla="*/ 46 h 77"/>
                      <a:gd name="T42" fmla="*/ 13 w 116"/>
                      <a:gd name="T43" fmla="*/ 51 h 77"/>
                      <a:gd name="T44" fmla="*/ 7 w 116"/>
                      <a:gd name="T45" fmla="*/ 51 h 77"/>
                      <a:gd name="T46" fmla="*/ 0 w 116"/>
                      <a:gd name="T47" fmla="*/ 46 h 77"/>
                      <a:gd name="T48" fmla="*/ 2 w 116"/>
                      <a:gd name="T49" fmla="*/ 35 h 77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  <a:gd name="T72" fmla="*/ 0 60000 65536"/>
                      <a:gd name="T73" fmla="*/ 0 60000 65536"/>
                      <a:gd name="T74" fmla="*/ 0 60000 65536"/>
                      <a:gd name="T75" fmla="*/ 0 w 116"/>
                      <a:gd name="T76" fmla="*/ 0 h 77"/>
                      <a:gd name="T77" fmla="*/ 116 w 116"/>
                      <a:gd name="T78" fmla="*/ 77 h 77"/>
                    </a:gdLst>
                    <a:ahLst/>
                    <a:cxnLst>
                      <a:cxn ang="T50">
                        <a:pos x="T0" y="T1"/>
                      </a:cxn>
                      <a:cxn ang="T51">
                        <a:pos x="T2" y="T3"/>
                      </a:cxn>
                      <a:cxn ang="T52">
                        <a:pos x="T4" y="T5"/>
                      </a:cxn>
                      <a:cxn ang="T53">
                        <a:pos x="T6" y="T7"/>
                      </a:cxn>
                      <a:cxn ang="T54">
                        <a:pos x="T8" y="T9"/>
                      </a:cxn>
                      <a:cxn ang="T55">
                        <a:pos x="T10" y="T11"/>
                      </a:cxn>
                      <a:cxn ang="T56">
                        <a:pos x="T12" y="T13"/>
                      </a:cxn>
                      <a:cxn ang="T57">
                        <a:pos x="T14" y="T15"/>
                      </a:cxn>
                      <a:cxn ang="T58">
                        <a:pos x="T16" y="T17"/>
                      </a:cxn>
                      <a:cxn ang="T59">
                        <a:pos x="T18" y="T19"/>
                      </a:cxn>
                      <a:cxn ang="T60">
                        <a:pos x="T20" y="T21"/>
                      </a:cxn>
                      <a:cxn ang="T61">
                        <a:pos x="T22" y="T23"/>
                      </a:cxn>
                      <a:cxn ang="T62">
                        <a:pos x="T24" y="T25"/>
                      </a:cxn>
                      <a:cxn ang="T63">
                        <a:pos x="T26" y="T27"/>
                      </a:cxn>
                      <a:cxn ang="T64">
                        <a:pos x="T28" y="T29"/>
                      </a:cxn>
                      <a:cxn ang="T65">
                        <a:pos x="T30" y="T31"/>
                      </a:cxn>
                      <a:cxn ang="T66">
                        <a:pos x="T32" y="T33"/>
                      </a:cxn>
                      <a:cxn ang="T67">
                        <a:pos x="T34" y="T35"/>
                      </a:cxn>
                      <a:cxn ang="T68">
                        <a:pos x="T36" y="T37"/>
                      </a:cxn>
                      <a:cxn ang="T69">
                        <a:pos x="T38" y="T39"/>
                      </a:cxn>
                      <a:cxn ang="T70">
                        <a:pos x="T40" y="T41"/>
                      </a:cxn>
                      <a:cxn ang="T71">
                        <a:pos x="T42" y="T43"/>
                      </a:cxn>
                      <a:cxn ang="T72">
                        <a:pos x="T44" y="T45"/>
                      </a:cxn>
                      <a:cxn ang="T73">
                        <a:pos x="T46" y="T47"/>
                      </a:cxn>
                      <a:cxn ang="T74">
                        <a:pos x="T48" y="T49"/>
                      </a:cxn>
                    </a:cxnLst>
                    <a:rect l="T75" t="T76" r="T77" b="T78"/>
                    <a:pathLst>
                      <a:path w="116" h="77">
                        <a:moveTo>
                          <a:pt x="2" y="35"/>
                        </a:moveTo>
                        <a:lnTo>
                          <a:pt x="12" y="24"/>
                        </a:lnTo>
                        <a:lnTo>
                          <a:pt x="23" y="17"/>
                        </a:lnTo>
                        <a:lnTo>
                          <a:pt x="43" y="5"/>
                        </a:lnTo>
                        <a:lnTo>
                          <a:pt x="51" y="0"/>
                        </a:lnTo>
                        <a:lnTo>
                          <a:pt x="55" y="0"/>
                        </a:lnTo>
                        <a:lnTo>
                          <a:pt x="66" y="7"/>
                        </a:lnTo>
                        <a:lnTo>
                          <a:pt x="87" y="26"/>
                        </a:lnTo>
                        <a:lnTo>
                          <a:pt x="109" y="51"/>
                        </a:lnTo>
                        <a:lnTo>
                          <a:pt x="115" y="62"/>
                        </a:lnTo>
                        <a:lnTo>
                          <a:pt x="113" y="70"/>
                        </a:lnTo>
                        <a:lnTo>
                          <a:pt x="108" y="74"/>
                        </a:lnTo>
                        <a:lnTo>
                          <a:pt x="99" y="76"/>
                        </a:lnTo>
                        <a:lnTo>
                          <a:pt x="88" y="69"/>
                        </a:lnTo>
                        <a:lnTo>
                          <a:pt x="77" y="57"/>
                        </a:lnTo>
                        <a:lnTo>
                          <a:pt x="68" y="43"/>
                        </a:lnTo>
                        <a:lnTo>
                          <a:pt x="53" y="30"/>
                        </a:lnTo>
                        <a:lnTo>
                          <a:pt x="48" y="27"/>
                        </a:lnTo>
                        <a:lnTo>
                          <a:pt x="41" y="29"/>
                        </a:lnTo>
                        <a:lnTo>
                          <a:pt x="35" y="35"/>
                        </a:lnTo>
                        <a:lnTo>
                          <a:pt x="21" y="46"/>
                        </a:lnTo>
                        <a:lnTo>
                          <a:pt x="13" y="51"/>
                        </a:lnTo>
                        <a:lnTo>
                          <a:pt x="7" y="51"/>
                        </a:lnTo>
                        <a:lnTo>
                          <a:pt x="0" y="46"/>
                        </a:lnTo>
                        <a:lnTo>
                          <a:pt x="2" y="35"/>
                        </a:lnTo>
                      </a:path>
                    </a:pathLst>
                  </a:custGeom>
                  <a:solidFill>
                    <a:srgbClr val="5F3F1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0337" name="Freeform 29"/>
                  <p:cNvSpPr>
                    <a:spLocks/>
                  </p:cNvSpPr>
                  <p:nvPr/>
                </p:nvSpPr>
                <p:spPr bwMode="auto">
                  <a:xfrm>
                    <a:off x="4427" y="1854"/>
                    <a:ext cx="442" cy="496"/>
                  </a:xfrm>
                  <a:custGeom>
                    <a:avLst/>
                    <a:gdLst>
                      <a:gd name="T0" fmla="*/ 253 w 442"/>
                      <a:gd name="T1" fmla="*/ 357 h 496"/>
                      <a:gd name="T2" fmla="*/ 199 w 442"/>
                      <a:gd name="T3" fmla="*/ 337 h 496"/>
                      <a:gd name="T4" fmla="*/ 208 w 442"/>
                      <a:gd name="T5" fmla="*/ 278 h 496"/>
                      <a:gd name="T6" fmla="*/ 182 w 442"/>
                      <a:gd name="T7" fmla="*/ 253 h 496"/>
                      <a:gd name="T8" fmla="*/ 159 w 442"/>
                      <a:gd name="T9" fmla="*/ 225 h 496"/>
                      <a:gd name="T10" fmla="*/ 149 w 442"/>
                      <a:gd name="T11" fmla="*/ 186 h 496"/>
                      <a:gd name="T12" fmla="*/ 144 w 442"/>
                      <a:gd name="T13" fmla="*/ 148 h 496"/>
                      <a:gd name="T14" fmla="*/ 144 w 442"/>
                      <a:gd name="T15" fmla="*/ 112 h 496"/>
                      <a:gd name="T16" fmla="*/ 130 w 442"/>
                      <a:gd name="T17" fmla="*/ 108 h 496"/>
                      <a:gd name="T18" fmla="*/ 102 w 442"/>
                      <a:gd name="T19" fmla="*/ 106 h 496"/>
                      <a:gd name="T20" fmla="*/ 68 w 442"/>
                      <a:gd name="T21" fmla="*/ 116 h 496"/>
                      <a:gd name="T22" fmla="*/ 37 w 442"/>
                      <a:gd name="T23" fmla="*/ 133 h 496"/>
                      <a:gd name="T24" fmla="*/ 15 w 442"/>
                      <a:gd name="T25" fmla="*/ 148 h 496"/>
                      <a:gd name="T26" fmla="*/ 1 w 442"/>
                      <a:gd name="T27" fmla="*/ 124 h 496"/>
                      <a:gd name="T28" fmla="*/ 0 w 442"/>
                      <a:gd name="T29" fmla="*/ 100 h 496"/>
                      <a:gd name="T30" fmla="*/ 12 w 442"/>
                      <a:gd name="T31" fmla="*/ 69 h 496"/>
                      <a:gd name="T32" fmla="*/ 35 w 442"/>
                      <a:gd name="T33" fmla="*/ 41 h 496"/>
                      <a:gd name="T34" fmla="*/ 73 w 442"/>
                      <a:gd name="T35" fmla="*/ 19 h 496"/>
                      <a:gd name="T36" fmla="*/ 124 w 442"/>
                      <a:gd name="T37" fmla="*/ 5 h 496"/>
                      <a:gd name="T38" fmla="*/ 180 w 442"/>
                      <a:gd name="T39" fmla="*/ 0 h 496"/>
                      <a:gd name="T40" fmla="*/ 233 w 442"/>
                      <a:gd name="T41" fmla="*/ 6 h 496"/>
                      <a:gd name="T42" fmla="*/ 288 w 442"/>
                      <a:gd name="T43" fmla="*/ 25 h 496"/>
                      <a:gd name="T44" fmla="*/ 329 w 442"/>
                      <a:gd name="T45" fmla="*/ 53 h 496"/>
                      <a:gd name="T46" fmla="*/ 363 w 442"/>
                      <a:gd name="T47" fmla="*/ 87 h 496"/>
                      <a:gd name="T48" fmla="*/ 393 w 442"/>
                      <a:gd name="T49" fmla="*/ 134 h 496"/>
                      <a:gd name="T50" fmla="*/ 411 w 442"/>
                      <a:gd name="T51" fmla="*/ 178 h 496"/>
                      <a:gd name="T52" fmla="*/ 426 w 442"/>
                      <a:gd name="T53" fmla="*/ 223 h 496"/>
                      <a:gd name="T54" fmla="*/ 436 w 442"/>
                      <a:gd name="T55" fmla="*/ 281 h 496"/>
                      <a:gd name="T56" fmla="*/ 441 w 442"/>
                      <a:gd name="T57" fmla="*/ 317 h 496"/>
                      <a:gd name="T58" fmla="*/ 435 w 442"/>
                      <a:gd name="T59" fmla="*/ 371 h 496"/>
                      <a:gd name="T60" fmla="*/ 418 w 442"/>
                      <a:gd name="T61" fmla="*/ 426 h 496"/>
                      <a:gd name="T62" fmla="*/ 399 w 442"/>
                      <a:gd name="T63" fmla="*/ 469 h 496"/>
                      <a:gd name="T64" fmla="*/ 385 w 442"/>
                      <a:gd name="T65" fmla="*/ 487 h 496"/>
                      <a:gd name="T66" fmla="*/ 357 w 442"/>
                      <a:gd name="T67" fmla="*/ 495 h 496"/>
                      <a:gd name="T68" fmla="*/ 332 w 442"/>
                      <a:gd name="T69" fmla="*/ 495 h 496"/>
                      <a:gd name="T70" fmla="*/ 318 w 442"/>
                      <a:gd name="T71" fmla="*/ 495 h 496"/>
                      <a:gd name="T72" fmla="*/ 300 w 442"/>
                      <a:gd name="T73" fmla="*/ 489 h 496"/>
                      <a:gd name="T74" fmla="*/ 285 w 442"/>
                      <a:gd name="T75" fmla="*/ 466 h 496"/>
                      <a:gd name="T76" fmla="*/ 286 w 442"/>
                      <a:gd name="T77" fmla="*/ 456 h 496"/>
                      <a:gd name="T78" fmla="*/ 306 w 442"/>
                      <a:gd name="T79" fmla="*/ 451 h 496"/>
                      <a:gd name="T80" fmla="*/ 316 w 442"/>
                      <a:gd name="T81" fmla="*/ 439 h 496"/>
                      <a:gd name="T82" fmla="*/ 327 w 442"/>
                      <a:gd name="T83" fmla="*/ 424 h 496"/>
                      <a:gd name="T84" fmla="*/ 332 w 442"/>
                      <a:gd name="T85" fmla="*/ 404 h 496"/>
                      <a:gd name="T86" fmla="*/ 330 w 442"/>
                      <a:gd name="T87" fmla="*/ 395 h 496"/>
                      <a:gd name="T88" fmla="*/ 329 w 442"/>
                      <a:gd name="T89" fmla="*/ 379 h 496"/>
                      <a:gd name="T90" fmla="*/ 321 w 442"/>
                      <a:gd name="T91" fmla="*/ 362 h 496"/>
                      <a:gd name="T92" fmla="*/ 308 w 442"/>
                      <a:gd name="T93" fmla="*/ 348 h 496"/>
                      <a:gd name="T94" fmla="*/ 293 w 442"/>
                      <a:gd name="T95" fmla="*/ 342 h 496"/>
                      <a:gd name="T96" fmla="*/ 277 w 442"/>
                      <a:gd name="T97" fmla="*/ 343 h 496"/>
                      <a:gd name="T98" fmla="*/ 253 w 442"/>
                      <a:gd name="T99" fmla="*/ 357 h 49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  <a:gd name="T150" fmla="*/ 0 w 442"/>
                      <a:gd name="T151" fmla="*/ 0 h 496"/>
                      <a:gd name="T152" fmla="*/ 442 w 442"/>
                      <a:gd name="T153" fmla="*/ 496 h 496"/>
                    </a:gdLst>
                    <a:ahLst/>
                    <a:cxnLst>
                      <a:cxn ang="T100">
                        <a:pos x="T0" y="T1"/>
                      </a:cxn>
                      <a:cxn ang="T101">
                        <a:pos x="T2" y="T3"/>
                      </a:cxn>
                      <a:cxn ang="T102">
                        <a:pos x="T4" y="T5"/>
                      </a:cxn>
                      <a:cxn ang="T103">
                        <a:pos x="T6" y="T7"/>
                      </a:cxn>
                      <a:cxn ang="T104">
                        <a:pos x="T8" y="T9"/>
                      </a:cxn>
                      <a:cxn ang="T105">
                        <a:pos x="T10" y="T11"/>
                      </a:cxn>
                      <a:cxn ang="T106">
                        <a:pos x="T12" y="T13"/>
                      </a:cxn>
                      <a:cxn ang="T107">
                        <a:pos x="T14" y="T15"/>
                      </a:cxn>
                      <a:cxn ang="T108">
                        <a:pos x="T16" y="T17"/>
                      </a:cxn>
                      <a:cxn ang="T109">
                        <a:pos x="T18" y="T19"/>
                      </a:cxn>
                      <a:cxn ang="T110">
                        <a:pos x="T20" y="T21"/>
                      </a:cxn>
                      <a:cxn ang="T111">
                        <a:pos x="T22" y="T23"/>
                      </a:cxn>
                      <a:cxn ang="T112">
                        <a:pos x="T24" y="T25"/>
                      </a:cxn>
                      <a:cxn ang="T113">
                        <a:pos x="T26" y="T27"/>
                      </a:cxn>
                      <a:cxn ang="T114">
                        <a:pos x="T28" y="T29"/>
                      </a:cxn>
                      <a:cxn ang="T115">
                        <a:pos x="T30" y="T31"/>
                      </a:cxn>
                      <a:cxn ang="T116">
                        <a:pos x="T32" y="T33"/>
                      </a:cxn>
                      <a:cxn ang="T117">
                        <a:pos x="T34" y="T35"/>
                      </a:cxn>
                      <a:cxn ang="T118">
                        <a:pos x="T36" y="T37"/>
                      </a:cxn>
                      <a:cxn ang="T119">
                        <a:pos x="T38" y="T39"/>
                      </a:cxn>
                      <a:cxn ang="T120">
                        <a:pos x="T40" y="T41"/>
                      </a:cxn>
                      <a:cxn ang="T121">
                        <a:pos x="T42" y="T43"/>
                      </a:cxn>
                      <a:cxn ang="T122">
                        <a:pos x="T44" y="T45"/>
                      </a:cxn>
                      <a:cxn ang="T123">
                        <a:pos x="T46" y="T47"/>
                      </a:cxn>
                      <a:cxn ang="T124">
                        <a:pos x="T48" y="T49"/>
                      </a:cxn>
                      <a:cxn ang="T125">
                        <a:pos x="T50" y="T51"/>
                      </a:cxn>
                      <a:cxn ang="T126">
                        <a:pos x="T52" y="T53"/>
                      </a:cxn>
                      <a:cxn ang="T127">
                        <a:pos x="T54" y="T55"/>
                      </a:cxn>
                      <a:cxn ang="T128">
                        <a:pos x="T56" y="T57"/>
                      </a:cxn>
                      <a:cxn ang="T129">
                        <a:pos x="T58" y="T59"/>
                      </a:cxn>
                      <a:cxn ang="T130">
                        <a:pos x="T60" y="T61"/>
                      </a:cxn>
                      <a:cxn ang="T131">
                        <a:pos x="T62" y="T63"/>
                      </a:cxn>
                      <a:cxn ang="T132">
                        <a:pos x="T64" y="T65"/>
                      </a:cxn>
                      <a:cxn ang="T133">
                        <a:pos x="T66" y="T67"/>
                      </a:cxn>
                      <a:cxn ang="T134">
                        <a:pos x="T68" y="T69"/>
                      </a:cxn>
                      <a:cxn ang="T135">
                        <a:pos x="T70" y="T71"/>
                      </a:cxn>
                      <a:cxn ang="T136">
                        <a:pos x="T72" y="T73"/>
                      </a:cxn>
                      <a:cxn ang="T137">
                        <a:pos x="T74" y="T75"/>
                      </a:cxn>
                      <a:cxn ang="T138">
                        <a:pos x="T76" y="T77"/>
                      </a:cxn>
                      <a:cxn ang="T139">
                        <a:pos x="T78" y="T79"/>
                      </a:cxn>
                      <a:cxn ang="T140">
                        <a:pos x="T80" y="T81"/>
                      </a:cxn>
                      <a:cxn ang="T141">
                        <a:pos x="T82" y="T83"/>
                      </a:cxn>
                      <a:cxn ang="T142">
                        <a:pos x="T84" y="T85"/>
                      </a:cxn>
                      <a:cxn ang="T143">
                        <a:pos x="T86" y="T87"/>
                      </a:cxn>
                      <a:cxn ang="T144">
                        <a:pos x="T88" y="T89"/>
                      </a:cxn>
                      <a:cxn ang="T145">
                        <a:pos x="T90" y="T91"/>
                      </a:cxn>
                      <a:cxn ang="T146">
                        <a:pos x="T92" y="T93"/>
                      </a:cxn>
                      <a:cxn ang="T147">
                        <a:pos x="T94" y="T95"/>
                      </a:cxn>
                      <a:cxn ang="T148">
                        <a:pos x="T96" y="T97"/>
                      </a:cxn>
                      <a:cxn ang="T149">
                        <a:pos x="T98" y="T99"/>
                      </a:cxn>
                    </a:cxnLst>
                    <a:rect l="T150" t="T151" r="T152" b="T153"/>
                    <a:pathLst>
                      <a:path w="442" h="496">
                        <a:moveTo>
                          <a:pt x="253" y="357"/>
                        </a:moveTo>
                        <a:lnTo>
                          <a:pt x="199" y="337"/>
                        </a:lnTo>
                        <a:lnTo>
                          <a:pt x="208" y="278"/>
                        </a:lnTo>
                        <a:lnTo>
                          <a:pt x="182" y="253"/>
                        </a:lnTo>
                        <a:lnTo>
                          <a:pt x="159" y="225"/>
                        </a:lnTo>
                        <a:lnTo>
                          <a:pt x="149" y="186"/>
                        </a:lnTo>
                        <a:lnTo>
                          <a:pt x="144" y="148"/>
                        </a:lnTo>
                        <a:lnTo>
                          <a:pt x="144" y="112"/>
                        </a:lnTo>
                        <a:lnTo>
                          <a:pt x="130" y="108"/>
                        </a:lnTo>
                        <a:lnTo>
                          <a:pt x="102" y="106"/>
                        </a:lnTo>
                        <a:lnTo>
                          <a:pt x="68" y="116"/>
                        </a:lnTo>
                        <a:lnTo>
                          <a:pt x="37" y="133"/>
                        </a:lnTo>
                        <a:lnTo>
                          <a:pt x="15" y="148"/>
                        </a:lnTo>
                        <a:lnTo>
                          <a:pt x="1" y="124"/>
                        </a:lnTo>
                        <a:lnTo>
                          <a:pt x="0" y="100"/>
                        </a:lnTo>
                        <a:lnTo>
                          <a:pt x="12" y="69"/>
                        </a:lnTo>
                        <a:lnTo>
                          <a:pt x="35" y="41"/>
                        </a:lnTo>
                        <a:lnTo>
                          <a:pt x="73" y="19"/>
                        </a:lnTo>
                        <a:lnTo>
                          <a:pt x="124" y="5"/>
                        </a:lnTo>
                        <a:lnTo>
                          <a:pt x="180" y="0"/>
                        </a:lnTo>
                        <a:lnTo>
                          <a:pt x="233" y="6"/>
                        </a:lnTo>
                        <a:lnTo>
                          <a:pt x="288" y="25"/>
                        </a:lnTo>
                        <a:lnTo>
                          <a:pt x="329" y="53"/>
                        </a:lnTo>
                        <a:lnTo>
                          <a:pt x="363" y="87"/>
                        </a:lnTo>
                        <a:lnTo>
                          <a:pt x="393" y="134"/>
                        </a:lnTo>
                        <a:lnTo>
                          <a:pt x="411" y="178"/>
                        </a:lnTo>
                        <a:lnTo>
                          <a:pt x="426" y="223"/>
                        </a:lnTo>
                        <a:lnTo>
                          <a:pt x="436" y="281"/>
                        </a:lnTo>
                        <a:lnTo>
                          <a:pt x="441" y="317"/>
                        </a:lnTo>
                        <a:lnTo>
                          <a:pt x="435" y="371"/>
                        </a:lnTo>
                        <a:lnTo>
                          <a:pt x="418" y="426"/>
                        </a:lnTo>
                        <a:lnTo>
                          <a:pt x="399" y="469"/>
                        </a:lnTo>
                        <a:lnTo>
                          <a:pt x="385" y="487"/>
                        </a:lnTo>
                        <a:lnTo>
                          <a:pt x="357" y="495"/>
                        </a:lnTo>
                        <a:lnTo>
                          <a:pt x="332" y="495"/>
                        </a:lnTo>
                        <a:lnTo>
                          <a:pt x="318" y="495"/>
                        </a:lnTo>
                        <a:lnTo>
                          <a:pt x="300" y="489"/>
                        </a:lnTo>
                        <a:lnTo>
                          <a:pt x="285" y="466"/>
                        </a:lnTo>
                        <a:lnTo>
                          <a:pt x="286" y="456"/>
                        </a:lnTo>
                        <a:lnTo>
                          <a:pt x="306" y="451"/>
                        </a:lnTo>
                        <a:lnTo>
                          <a:pt x="316" y="439"/>
                        </a:lnTo>
                        <a:lnTo>
                          <a:pt x="327" y="424"/>
                        </a:lnTo>
                        <a:lnTo>
                          <a:pt x="332" y="404"/>
                        </a:lnTo>
                        <a:lnTo>
                          <a:pt x="330" y="395"/>
                        </a:lnTo>
                        <a:lnTo>
                          <a:pt x="329" y="379"/>
                        </a:lnTo>
                        <a:lnTo>
                          <a:pt x="321" y="362"/>
                        </a:lnTo>
                        <a:lnTo>
                          <a:pt x="308" y="348"/>
                        </a:lnTo>
                        <a:lnTo>
                          <a:pt x="293" y="342"/>
                        </a:lnTo>
                        <a:lnTo>
                          <a:pt x="277" y="343"/>
                        </a:lnTo>
                        <a:lnTo>
                          <a:pt x="253" y="357"/>
                        </a:lnTo>
                      </a:path>
                    </a:pathLst>
                  </a:custGeom>
                  <a:solidFill>
                    <a:srgbClr val="5F3F1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0256" name="Group 30"/>
              <p:cNvGrpSpPr>
                <a:grpSpLocks/>
              </p:cNvGrpSpPr>
              <p:nvPr/>
            </p:nvGrpSpPr>
            <p:grpSpPr bwMode="auto">
              <a:xfrm>
                <a:off x="3521" y="2808"/>
                <a:ext cx="1062" cy="822"/>
                <a:chOff x="3467" y="2822"/>
                <a:chExt cx="1125" cy="879"/>
              </a:xfrm>
            </p:grpSpPr>
            <p:sp>
              <p:nvSpPr>
                <p:cNvPr id="10329" name="Freeform 31"/>
                <p:cNvSpPr>
                  <a:spLocks/>
                </p:cNvSpPr>
                <p:nvPr/>
              </p:nvSpPr>
              <p:spPr bwMode="auto">
                <a:xfrm>
                  <a:off x="3572" y="2822"/>
                  <a:ext cx="936" cy="155"/>
                </a:xfrm>
                <a:custGeom>
                  <a:avLst/>
                  <a:gdLst>
                    <a:gd name="T0" fmla="*/ 314 w 936"/>
                    <a:gd name="T1" fmla="*/ 5 h 155"/>
                    <a:gd name="T2" fmla="*/ 230 w 936"/>
                    <a:gd name="T3" fmla="*/ 12 h 155"/>
                    <a:gd name="T4" fmla="*/ 151 w 936"/>
                    <a:gd name="T5" fmla="*/ 22 h 155"/>
                    <a:gd name="T6" fmla="*/ 102 w 936"/>
                    <a:gd name="T7" fmla="*/ 30 h 155"/>
                    <a:gd name="T8" fmla="*/ 66 w 936"/>
                    <a:gd name="T9" fmla="*/ 39 h 155"/>
                    <a:gd name="T10" fmla="*/ 42 w 936"/>
                    <a:gd name="T11" fmla="*/ 47 h 155"/>
                    <a:gd name="T12" fmla="*/ 23 w 936"/>
                    <a:gd name="T13" fmla="*/ 54 h 155"/>
                    <a:gd name="T14" fmla="*/ 10 w 936"/>
                    <a:gd name="T15" fmla="*/ 64 h 155"/>
                    <a:gd name="T16" fmla="*/ 2 w 936"/>
                    <a:gd name="T17" fmla="*/ 72 h 155"/>
                    <a:gd name="T18" fmla="*/ 1 w 936"/>
                    <a:gd name="T19" fmla="*/ 83 h 155"/>
                    <a:gd name="T20" fmla="*/ 9 w 936"/>
                    <a:gd name="T21" fmla="*/ 93 h 155"/>
                    <a:gd name="T22" fmla="*/ 22 w 936"/>
                    <a:gd name="T23" fmla="*/ 102 h 155"/>
                    <a:gd name="T24" fmla="*/ 40 w 936"/>
                    <a:gd name="T25" fmla="*/ 110 h 155"/>
                    <a:gd name="T26" fmla="*/ 72 w 936"/>
                    <a:gd name="T27" fmla="*/ 120 h 155"/>
                    <a:gd name="T28" fmla="*/ 109 w 936"/>
                    <a:gd name="T29" fmla="*/ 129 h 155"/>
                    <a:gd name="T30" fmla="*/ 173 w 936"/>
                    <a:gd name="T31" fmla="*/ 139 h 155"/>
                    <a:gd name="T32" fmla="*/ 233 w 936"/>
                    <a:gd name="T33" fmla="*/ 146 h 155"/>
                    <a:gd name="T34" fmla="*/ 313 w 936"/>
                    <a:gd name="T35" fmla="*/ 151 h 155"/>
                    <a:gd name="T36" fmla="*/ 418 w 936"/>
                    <a:gd name="T37" fmla="*/ 154 h 155"/>
                    <a:gd name="T38" fmla="*/ 629 w 936"/>
                    <a:gd name="T39" fmla="*/ 151 h 155"/>
                    <a:gd name="T40" fmla="*/ 758 w 936"/>
                    <a:gd name="T41" fmla="*/ 139 h 155"/>
                    <a:gd name="T42" fmla="*/ 832 w 936"/>
                    <a:gd name="T43" fmla="*/ 127 h 155"/>
                    <a:gd name="T44" fmla="*/ 874 w 936"/>
                    <a:gd name="T45" fmla="*/ 117 h 155"/>
                    <a:gd name="T46" fmla="*/ 901 w 936"/>
                    <a:gd name="T47" fmla="*/ 108 h 155"/>
                    <a:gd name="T48" fmla="*/ 919 w 936"/>
                    <a:gd name="T49" fmla="*/ 99 h 155"/>
                    <a:gd name="T50" fmla="*/ 930 w 936"/>
                    <a:gd name="T51" fmla="*/ 91 h 155"/>
                    <a:gd name="T52" fmla="*/ 935 w 936"/>
                    <a:gd name="T53" fmla="*/ 75 h 155"/>
                    <a:gd name="T54" fmla="*/ 921 w 936"/>
                    <a:gd name="T55" fmla="*/ 58 h 155"/>
                    <a:gd name="T56" fmla="*/ 896 w 936"/>
                    <a:gd name="T57" fmla="*/ 46 h 155"/>
                    <a:gd name="T58" fmla="*/ 846 w 936"/>
                    <a:gd name="T59" fmla="*/ 31 h 155"/>
                    <a:gd name="T60" fmla="*/ 755 w 936"/>
                    <a:gd name="T61" fmla="*/ 17 h 155"/>
                    <a:gd name="T62" fmla="*/ 629 w 936"/>
                    <a:gd name="T63" fmla="*/ 3 h 155"/>
                    <a:gd name="T64" fmla="*/ 478 w 936"/>
                    <a:gd name="T65" fmla="*/ 0 h 155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w 936"/>
                    <a:gd name="T100" fmla="*/ 0 h 155"/>
                    <a:gd name="T101" fmla="*/ 936 w 936"/>
                    <a:gd name="T102" fmla="*/ 155 h 155"/>
                  </a:gdLst>
                  <a:ahLst/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T99" t="T100" r="T101" b="T102"/>
                  <a:pathLst>
                    <a:path w="936" h="155">
                      <a:moveTo>
                        <a:pt x="478" y="0"/>
                      </a:moveTo>
                      <a:lnTo>
                        <a:pt x="314" y="5"/>
                      </a:lnTo>
                      <a:lnTo>
                        <a:pt x="270" y="8"/>
                      </a:lnTo>
                      <a:lnTo>
                        <a:pt x="230" y="12"/>
                      </a:lnTo>
                      <a:lnTo>
                        <a:pt x="190" y="17"/>
                      </a:lnTo>
                      <a:lnTo>
                        <a:pt x="151" y="22"/>
                      </a:lnTo>
                      <a:lnTo>
                        <a:pt x="126" y="26"/>
                      </a:lnTo>
                      <a:lnTo>
                        <a:pt x="102" y="30"/>
                      </a:lnTo>
                      <a:lnTo>
                        <a:pt x="82" y="33"/>
                      </a:lnTo>
                      <a:lnTo>
                        <a:pt x="66" y="39"/>
                      </a:lnTo>
                      <a:lnTo>
                        <a:pt x="54" y="42"/>
                      </a:lnTo>
                      <a:lnTo>
                        <a:pt x="42" y="47"/>
                      </a:lnTo>
                      <a:lnTo>
                        <a:pt x="30" y="50"/>
                      </a:lnTo>
                      <a:lnTo>
                        <a:pt x="23" y="54"/>
                      </a:lnTo>
                      <a:lnTo>
                        <a:pt x="17" y="58"/>
                      </a:lnTo>
                      <a:lnTo>
                        <a:pt x="10" y="64"/>
                      </a:lnTo>
                      <a:lnTo>
                        <a:pt x="5" y="67"/>
                      </a:lnTo>
                      <a:lnTo>
                        <a:pt x="2" y="72"/>
                      </a:lnTo>
                      <a:lnTo>
                        <a:pt x="0" y="76"/>
                      </a:lnTo>
                      <a:lnTo>
                        <a:pt x="1" y="83"/>
                      </a:lnTo>
                      <a:lnTo>
                        <a:pt x="3" y="86"/>
                      </a:lnTo>
                      <a:lnTo>
                        <a:pt x="9" y="93"/>
                      </a:lnTo>
                      <a:lnTo>
                        <a:pt x="16" y="99"/>
                      </a:lnTo>
                      <a:lnTo>
                        <a:pt x="22" y="102"/>
                      </a:lnTo>
                      <a:lnTo>
                        <a:pt x="30" y="106"/>
                      </a:lnTo>
                      <a:lnTo>
                        <a:pt x="40" y="110"/>
                      </a:lnTo>
                      <a:lnTo>
                        <a:pt x="54" y="114"/>
                      </a:lnTo>
                      <a:lnTo>
                        <a:pt x="72" y="120"/>
                      </a:lnTo>
                      <a:lnTo>
                        <a:pt x="89" y="124"/>
                      </a:lnTo>
                      <a:lnTo>
                        <a:pt x="109" y="129"/>
                      </a:lnTo>
                      <a:lnTo>
                        <a:pt x="139" y="134"/>
                      </a:lnTo>
                      <a:lnTo>
                        <a:pt x="173" y="139"/>
                      </a:lnTo>
                      <a:lnTo>
                        <a:pt x="203" y="143"/>
                      </a:lnTo>
                      <a:lnTo>
                        <a:pt x="233" y="146"/>
                      </a:lnTo>
                      <a:lnTo>
                        <a:pt x="270" y="149"/>
                      </a:lnTo>
                      <a:lnTo>
                        <a:pt x="313" y="151"/>
                      </a:lnTo>
                      <a:lnTo>
                        <a:pt x="366" y="153"/>
                      </a:lnTo>
                      <a:lnTo>
                        <a:pt x="418" y="154"/>
                      </a:lnTo>
                      <a:lnTo>
                        <a:pt x="548" y="154"/>
                      </a:lnTo>
                      <a:lnTo>
                        <a:pt x="629" y="151"/>
                      </a:lnTo>
                      <a:lnTo>
                        <a:pt x="696" y="146"/>
                      </a:lnTo>
                      <a:lnTo>
                        <a:pt x="758" y="139"/>
                      </a:lnTo>
                      <a:lnTo>
                        <a:pt x="814" y="131"/>
                      </a:lnTo>
                      <a:lnTo>
                        <a:pt x="832" y="127"/>
                      </a:lnTo>
                      <a:lnTo>
                        <a:pt x="851" y="123"/>
                      </a:lnTo>
                      <a:lnTo>
                        <a:pt x="874" y="117"/>
                      </a:lnTo>
                      <a:lnTo>
                        <a:pt x="888" y="113"/>
                      </a:lnTo>
                      <a:lnTo>
                        <a:pt x="901" y="108"/>
                      </a:lnTo>
                      <a:lnTo>
                        <a:pt x="912" y="103"/>
                      </a:lnTo>
                      <a:lnTo>
                        <a:pt x="919" y="99"/>
                      </a:lnTo>
                      <a:lnTo>
                        <a:pt x="924" y="94"/>
                      </a:lnTo>
                      <a:lnTo>
                        <a:pt x="930" y="91"/>
                      </a:lnTo>
                      <a:lnTo>
                        <a:pt x="934" y="82"/>
                      </a:lnTo>
                      <a:lnTo>
                        <a:pt x="935" y="75"/>
                      </a:lnTo>
                      <a:lnTo>
                        <a:pt x="930" y="67"/>
                      </a:lnTo>
                      <a:lnTo>
                        <a:pt x="921" y="58"/>
                      </a:lnTo>
                      <a:lnTo>
                        <a:pt x="908" y="51"/>
                      </a:lnTo>
                      <a:lnTo>
                        <a:pt x="896" y="46"/>
                      </a:lnTo>
                      <a:lnTo>
                        <a:pt x="877" y="40"/>
                      </a:lnTo>
                      <a:lnTo>
                        <a:pt x="846" y="31"/>
                      </a:lnTo>
                      <a:lnTo>
                        <a:pt x="810" y="25"/>
                      </a:lnTo>
                      <a:lnTo>
                        <a:pt x="755" y="17"/>
                      </a:lnTo>
                      <a:lnTo>
                        <a:pt x="698" y="11"/>
                      </a:lnTo>
                      <a:lnTo>
                        <a:pt x="629" y="3"/>
                      </a:lnTo>
                      <a:lnTo>
                        <a:pt x="565" y="2"/>
                      </a:lnTo>
                      <a:lnTo>
                        <a:pt x="478" y="0"/>
                      </a:lnTo>
                    </a:path>
                  </a:pathLst>
                </a:custGeom>
                <a:solidFill>
                  <a:schemeClr val="accent1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330" name="Freeform 32"/>
                <p:cNvSpPr>
                  <a:spLocks/>
                </p:cNvSpPr>
                <p:nvPr/>
              </p:nvSpPr>
              <p:spPr bwMode="auto">
                <a:xfrm>
                  <a:off x="3467" y="2897"/>
                  <a:ext cx="1125" cy="804"/>
                </a:xfrm>
                <a:custGeom>
                  <a:avLst/>
                  <a:gdLst>
                    <a:gd name="T0" fmla="*/ 106 w 1125"/>
                    <a:gd name="T1" fmla="*/ 8 h 804"/>
                    <a:gd name="T2" fmla="*/ 114 w 1125"/>
                    <a:gd name="T3" fmla="*/ 18 h 804"/>
                    <a:gd name="T4" fmla="*/ 127 w 1125"/>
                    <a:gd name="T5" fmla="*/ 27 h 804"/>
                    <a:gd name="T6" fmla="*/ 145 w 1125"/>
                    <a:gd name="T7" fmla="*/ 35 h 804"/>
                    <a:gd name="T8" fmla="*/ 177 w 1125"/>
                    <a:gd name="T9" fmla="*/ 45 h 804"/>
                    <a:gd name="T10" fmla="*/ 214 w 1125"/>
                    <a:gd name="T11" fmla="*/ 54 h 804"/>
                    <a:gd name="T12" fmla="*/ 278 w 1125"/>
                    <a:gd name="T13" fmla="*/ 64 h 804"/>
                    <a:gd name="T14" fmla="*/ 338 w 1125"/>
                    <a:gd name="T15" fmla="*/ 71 h 804"/>
                    <a:gd name="T16" fmla="*/ 418 w 1125"/>
                    <a:gd name="T17" fmla="*/ 76 h 804"/>
                    <a:gd name="T18" fmla="*/ 523 w 1125"/>
                    <a:gd name="T19" fmla="*/ 79 h 804"/>
                    <a:gd name="T20" fmla="*/ 734 w 1125"/>
                    <a:gd name="T21" fmla="*/ 76 h 804"/>
                    <a:gd name="T22" fmla="*/ 863 w 1125"/>
                    <a:gd name="T23" fmla="*/ 64 h 804"/>
                    <a:gd name="T24" fmla="*/ 937 w 1125"/>
                    <a:gd name="T25" fmla="*/ 52 h 804"/>
                    <a:gd name="T26" fmla="*/ 979 w 1125"/>
                    <a:gd name="T27" fmla="*/ 42 h 804"/>
                    <a:gd name="T28" fmla="*/ 1006 w 1125"/>
                    <a:gd name="T29" fmla="*/ 33 h 804"/>
                    <a:gd name="T30" fmla="*/ 1024 w 1125"/>
                    <a:gd name="T31" fmla="*/ 24 h 804"/>
                    <a:gd name="T32" fmla="*/ 1035 w 1125"/>
                    <a:gd name="T33" fmla="*/ 16 h 804"/>
                    <a:gd name="T34" fmla="*/ 1040 w 1125"/>
                    <a:gd name="T35" fmla="*/ 0 h 804"/>
                    <a:gd name="T36" fmla="*/ 1081 w 1125"/>
                    <a:gd name="T37" fmla="*/ 723 h 804"/>
                    <a:gd name="T38" fmla="*/ 988 w 1125"/>
                    <a:gd name="T39" fmla="*/ 764 h 804"/>
                    <a:gd name="T40" fmla="*/ 913 w 1125"/>
                    <a:gd name="T41" fmla="*/ 767 h 804"/>
                    <a:gd name="T42" fmla="*/ 824 w 1125"/>
                    <a:gd name="T43" fmla="*/ 784 h 804"/>
                    <a:gd name="T44" fmla="*/ 764 w 1125"/>
                    <a:gd name="T45" fmla="*/ 803 h 804"/>
                    <a:gd name="T46" fmla="*/ 688 w 1125"/>
                    <a:gd name="T47" fmla="*/ 793 h 804"/>
                    <a:gd name="T48" fmla="*/ 612 w 1125"/>
                    <a:gd name="T49" fmla="*/ 773 h 804"/>
                    <a:gd name="T50" fmla="*/ 523 w 1125"/>
                    <a:gd name="T51" fmla="*/ 776 h 804"/>
                    <a:gd name="T52" fmla="*/ 443 w 1125"/>
                    <a:gd name="T53" fmla="*/ 790 h 804"/>
                    <a:gd name="T54" fmla="*/ 378 w 1125"/>
                    <a:gd name="T55" fmla="*/ 797 h 804"/>
                    <a:gd name="T56" fmla="*/ 279 w 1125"/>
                    <a:gd name="T57" fmla="*/ 780 h 804"/>
                    <a:gd name="T58" fmla="*/ 196 w 1125"/>
                    <a:gd name="T59" fmla="*/ 773 h 804"/>
                    <a:gd name="T60" fmla="*/ 120 w 1125"/>
                    <a:gd name="T61" fmla="*/ 784 h 804"/>
                    <a:gd name="T62" fmla="*/ 37 w 1125"/>
                    <a:gd name="T63" fmla="*/ 757 h 804"/>
                    <a:gd name="T64" fmla="*/ 11 w 1125"/>
                    <a:gd name="T65" fmla="*/ 658 h 804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w 1125"/>
                    <a:gd name="T100" fmla="*/ 0 h 804"/>
                    <a:gd name="T101" fmla="*/ 1125 w 1125"/>
                    <a:gd name="T102" fmla="*/ 804 h 804"/>
                  </a:gdLst>
                  <a:ahLst/>
                  <a:cxnLst>
                    <a:cxn ang="T66">
                      <a:pos x="T0" y="T1"/>
                    </a:cxn>
                    <a:cxn ang="T67">
                      <a:pos x="T2" y="T3"/>
                    </a:cxn>
                    <a:cxn ang="T68">
                      <a:pos x="T4" y="T5"/>
                    </a:cxn>
                    <a:cxn ang="T69">
                      <a:pos x="T6" y="T7"/>
                    </a:cxn>
                    <a:cxn ang="T70">
                      <a:pos x="T8" y="T9"/>
                    </a:cxn>
                    <a:cxn ang="T71">
                      <a:pos x="T10" y="T11"/>
                    </a:cxn>
                    <a:cxn ang="T72">
                      <a:pos x="T12" y="T13"/>
                    </a:cxn>
                    <a:cxn ang="T73">
                      <a:pos x="T14" y="T15"/>
                    </a:cxn>
                    <a:cxn ang="T74">
                      <a:pos x="T16" y="T17"/>
                    </a:cxn>
                    <a:cxn ang="T75">
                      <a:pos x="T18" y="T19"/>
                    </a:cxn>
                    <a:cxn ang="T76">
                      <a:pos x="T20" y="T21"/>
                    </a:cxn>
                    <a:cxn ang="T77">
                      <a:pos x="T22" y="T23"/>
                    </a:cxn>
                    <a:cxn ang="T78">
                      <a:pos x="T24" y="T25"/>
                    </a:cxn>
                    <a:cxn ang="T79">
                      <a:pos x="T26" y="T27"/>
                    </a:cxn>
                    <a:cxn ang="T80">
                      <a:pos x="T28" y="T29"/>
                    </a:cxn>
                    <a:cxn ang="T81">
                      <a:pos x="T30" y="T31"/>
                    </a:cxn>
                    <a:cxn ang="T82">
                      <a:pos x="T32" y="T33"/>
                    </a:cxn>
                    <a:cxn ang="T83">
                      <a:pos x="T34" y="T35"/>
                    </a:cxn>
                    <a:cxn ang="T84">
                      <a:pos x="T36" y="T37"/>
                    </a:cxn>
                    <a:cxn ang="T85">
                      <a:pos x="T38" y="T39"/>
                    </a:cxn>
                    <a:cxn ang="T86">
                      <a:pos x="T40" y="T41"/>
                    </a:cxn>
                    <a:cxn ang="T87">
                      <a:pos x="T42" y="T43"/>
                    </a:cxn>
                    <a:cxn ang="T88">
                      <a:pos x="T44" y="T45"/>
                    </a:cxn>
                    <a:cxn ang="T89">
                      <a:pos x="T46" y="T47"/>
                    </a:cxn>
                    <a:cxn ang="T90">
                      <a:pos x="T48" y="T49"/>
                    </a:cxn>
                    <a:cxn ang="T91">
                      <a:pos x="T50" y="T51"/>
                    </a:cxn>
                    <a:cxn ang="T92">
                      <a:pos x="T52" y="T53"/>
                    </a:cxn>
                    <a:cxn ang="T93">
                      <a:pos x="T54" y="T55"/>
                    </a:cxn>
                    <a:cxn ang="T94">
                      <a:pos x="T56" y="T57"/>
                    </a:cxn>
                    <a:cxn ang="T95">
                      <a:pos x="T58" y="T59"/>
                    </a:cxn>
                    <a:cxn ang="T96">
                      <a:pos x="T60" y="T61"/>
                    </a:cxn>
                    <a:cxn ang="T97">
                      <a:pos x="T62" y="T63"/>
                    </a:cxn>
                    <a:cxn ang="T98">
                      <a:pos x="T64" y="T65"/>
                    </a:cxn>
                  </a:cxnLst>
                  <a:rect l="T99" t="T100" r="T101" b="T102"/>
                  <a:pathLst>
                    <a:path w="1125" h="804">
                      <a:moveTo>
                        <a:pt x="105" y="1"/>
                      </a:moveTo>
                      <a:lnTo>
                        <a:pt x="106" y="8"/>
                      </a:lnTo>
                      <a:lnTo>
                        <a:pt x="108" y="11"/>
                      </a:lnTo>
                      <a:lnTo>
                        <a:pt x="114" y="18"/>
                      </a:lnTo>
                      <a:lnTo>
                        <a:pt x="121" y="24"/>
                      </a:lnTo>
                      <a:lnTo>
                        <a:pt x="127" y="27"/>
                      </a:lnTo>
                      <a:lnTo>
                        <a:pt x="135" y="31"/>
                      </a:lnTo>
                      <a:lnTo>
                        <a:pt x="145" y="35"/>
                      </a:lnTo>
                      <a:lnTo>
                        <a:pt x="159" y="39"/>
                      </a:lnTo>
                      <a:lnTo>
                        <a:pt x="177" y="45"/>
                      </a:lnTo>
                      <a:lnTo>
                        <a:pt x="194" y="49"/>
                      </a:lnTo>
                      <a:lnTo>
                        <a:pt x="214" y="54"/>
                      </a:lnTo>
                      <a:lnTo>
                        <a:pt x="244" y="59"/>
                      </a:lnTo>
                      <a:lnTo>
                        <a:pt x="278" y="64"/>
                      </a:lnTo>
                      <a:lnTo>
                        <a:pt x="308" y="68"/>
                      </a:lnTo>
                      <a:lnTo>
                        <a:pt x="338" y="71"/>
                      </a:lnTo>
                      <a:lnTo>
                        <a:pt x="375" y="74"/>
                      </a:lnTo>
                      <a:lnTo>
                        <a:pt x="418" y="76"/>
                      </a:lnTo>
                      <a:lnTo>
                        <a:pt x="471" y="78"/>
                      </a:lnTo>
                      <a:lnTo>
                        <a:pt x="523" y="79"/>
                      </a:lnTo>
                      <a:lnTo>
                        <a:pt x="653" y="79"/>
                      </a:lnTo>
                      <a:lnTo>
                        <a:pt x="734" y="76"/>
                      </a:lnTo>
                      <a:lnTo>
                        <a:pt x="801" y="71"/>
                      </a:lnTo>
                      <a:lnTo>
                        <a:pt x="863" y="64"/>
                      </a:lnTo>
                      <a:lnTo>
                        <a:pt x="919" y="56"/>
                      </a:lnTo>
                      <a:lnTo>
                        <a:pt x="937" y="52"/>
                      </a:lnTo>
                      <a:lnTo>
                        <a:pt x="956" y="48"/>
                      </a:lnTo>
                      <a:lnTo>
                        <a:pt x="979" y="42"/>
                      </a:lnTo>
                      <a:lnTo>
                        <a:pt x="993" y="38"/>
                      </a:lnTo>
                      <a:lnTo>
                        <a:pt x="1006" y="33"/>
                      </a:lnTo>
                      <a:lnTo>
                        <a:pt x="1017" y="28"/>
                      </a:lnTo>
                      <a:lnTo>
                        <a:pt x="1024" y="24"/>
                      </a:lnTo>
                      <a:lnTo>
                        <a:pt x="1029" y="19"/>
                      </a:lnTo>
                      <a:lnTo>
                        <a:pt x="1035" y="16"/>
                      </a:lnTo>
                      <a:lnTo>
                        <a:pt x="1039" y="7"/>
                      </a:lnTo>
                      <a:lnTo>
                        <a:pt x="1040" y="0"/>
                      </a:lnTo>
                      <a:lnTo>
                        <a:pt x="1124" y="702"/>
                      </a:lnTo>
                      <a:lnTo>
                        <a:pt x="1081" y="723"/>
                      </a:lnTo>
                      <a:lnTo>
                        <a:pt x="1032" y="747"/>
                      </a:lnTo>
                      <a:lnTo>
                        <a:pt x="988" y="764"/>
                      </a:lnTo>
                      <a:lnTo>
                        <a:pt x="952" y="770"/>
                      </a:lnTo>
                      <a:lnTo>
                        <a:pt x="913" y="767"/>
                      </a:lnTo>
                      <a:lnTo>
                        <a:pt x="866" y="767"/>
                      </a:lnTo>
                      <a:lnTo>
                        <a:pt x="824" y="784"/>
                      </a:lnTo>
                      <a:lnTo>
                        <a:pt x="788" y="797"/>
                      </a:lnTo>
                      <a:lnTo>
                        <a:pt x="764" y="803"/>
                      </a:lnTo>
                      <a:lnTo>
                        <a:pt x="728" y="800"/>
                      </a:lnTo>
                      <a:lnTo>
                        <a:pt x="688" y="793"/>
                      </a:lnTo>
                      <a:lnTo>
                        <a:pt x="652" y="784"/>
                      </a:lnTo>
                      <a:lnTo>
                        <a:pt x="612" y="773"/>
                      </a:lnTo>
                      <a:lnTo>
                        <a:pt x="573" y="767"/>
                      </a:lnTo>
                      <a:lnTo>
                        <a:pt x="523" y="776"/>
                      </a:lnTo>
                      <a:lnTo>
                        <a:pt x="487" y="784"/>
                      </a:lnTo>
                      <a:lnTo>
                        <a:pt x="443" y="790"/>
                      </a:lnTo>
                      <a:lnTo>
                        <a:pt x="415" y="793"/>
                      </a:lnTo>
                      <a:lnTo>
                        <a:pt x="378" y="797"/>
                      </a:lnTo>
                      <a:lnTo>
                        <a:pt x="321" y="787"/>
                      </a:lnTo>
                      <a:lnTo>
                        <a:pt x="279" y="780"/>
                      </a:lnTo>
                      <a:lnTo>
                        <a:pt x="229" y="770"/>
                      </a:lnTo>
                      <a:lnTo>
                        <a:pt x="196" y="773"/>
                      </a:lnTo>
                      <a:lnTo>
                        <a:pt x="153" y="784"/>
                      </a:lnTo>
                      <a:lnTo>
                        <a:pt x="120" y="784"/>
                      </a:lnTo>
                      <a:lnTo>
                        <a:pt x="80" y="773"/>
                      </a:lnTo>
                      <a:lnTo>
                        <a:pt x="37" y="757"/>
                      </a:lnTo>
                      <a:lnTo>
                        <a:pt x="0" y="723"/>
                      </a:lnTo>
                      <a:lnTo>
                        <a:pt x="11" y="658"/>
                      </a:lnTo>
                      <a:lnTo>
                        <a:pt x="105" y="1"/>
                      </a:lnTo>
                    </a:path>
                  </a:pathLst>
                </a:custGeom>
                <a:solidFill>
                  <a:schemeClr val="accent1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10257" name="Freeform 33"/>
              <p:cNvSpPr>
                <a:spLocks/>
              </p:cNvSpPr>
              <p:nvPr/>
            </p:nvSpPr>
            <p:spPr bwMode="auto">
              <a:xfrm>
                <a:off x="3624" y="2624"/>
                <a:ext cx="527" cy="279"/>
              </a:xfrm>
              <a:custGeom>
                <a:avLst/>
                <a:gdLst>
                  <a:gd name="T0" fmla="*/ 0 w 558"/>
                  <a:gd name="T1" fmla="*/ 206 h 298"/>
                  <a:gd name="T2" fmla="*/ 18 w 558"/>
                  <a:gd name="T3" fmla="*/ 253 h 298"/>
                  <a:gd name="T4" fmla="*/ 26 w 558"/>
                  <a:gd name="T5" fmla="*/ 272 h 298"/>
                  <a:gd name="T6" fmla="*/ 35 w 558"/>
                  <a:gd name="T7" fmla="*/ 278 h 298"/>
                  <a:gd name="T8" fmla="*/ 42 w 558"/>
                  <a:gd name="T9" fmla="*/ 276 h 298"/>
                  <a:gd name="T10" fmla="*/ 52 w 558"/>
                  <a:gd name="T11" fmla="*/ 272 h 298"/>
                  <a:gd name="T12" fmla="*/ 313 w 558"/>
                  <a:gd name="T13" fmla="*/ 123 h 298"/>
                  <a:gd name="T14" fmla="*/ 325 w 558"/>
                  <a:gd name="T15" fmla="*/ 122 h 298"/>
                  <a:gd name="T16" fmla="*/ 341 w 558"/>
                  <a:gd name="T17" fmla="*/ 130 h 298"/>
                  <a:gd name="T18" fmla="*/ 358 w 558"/>
                  <a:gd name="T19" fmla="*/ 130 h 298"/>
                  <a:gd name="T20" fmla="*/ 378 w 558"/>
                  <a:gd name="T21" fmla="*/ 126 h 298"/>
                  <a:gd name="T22" fmla="*/ 407 w 558"/>
                  <a:gd name="T23" fmla="*/ 120 h 298"/>
                  <a:gd name="T24" fmla="*/ 422 w 558"/>
                  <a:gd name="T25" fmla="*/ 111 h 298"/>
                  <a:gd name="T26" fmla="*/ 507 w 558"/>
                  <a:gd name="T27" fmla="*/ 103 h 298"/>
                  <a:gd name="T28" fmla="*/ 522 w 558"/>
                  <a:gd name="T29" fmla="*/ 98 h 298"/>
                  <a:gd name="T30" fmla="*/ 519 w 558"/>
                  <a:gd name="T31" fmla="*/ 90 h 298"/>
                  <a:gd name="T32" fmla="*/ 512 w 558"/>
                  <a:gd name="T33" fmla="*/ 85 h 298"/>
                  <a:gd name="T34" fmla="*/ 478 w 558"/>
                  <a:gd name="T35" fmla="*/ 80 h 298"/>
                  <a:gd name="T36" fmla="*/ 438 w 558"/>
                  <a:gd name="T37" fmla="*/ 82 h 298"/>
                  <a:gd name="T38" fmla="*/ 439 w 558"/>
                  <a:gd name="T39" fmla="*/ 78 h 298"/>
                  <a:gd name="T40" fmla="*/ 478 w 558"/>
                  <a:gd name="T41" fmla="*/ 74 h 298"/>
                  <a:gd name="T42" fmla="*/ 513 w 558"/>
                  <a:gd name="T43" fmla="*/ 66 h 298"/>
                  <a:gd name="T44" fmla="*/ 525 w 558"/>
                  <a:gd name="T45" fmla="*/ 60 h 298"/>
                  <a:gd name="T46" fmla="*/ 526 w 558"/>
                  <a:gd name="T47" fmla="*/ 47 h 298"/>
                  <a:gd name="T48" fmla="*/ 507 w 558"/>
                  <a:gd name="T49" fmla="*/ 41 h 298"/>
                  <a:gd name="T50" fmla="*/ 431 w 558"/>
                  <a:gd name="T51" fmla="*/ 54 h 298"/>
                  <a:gd name="T52" fmla="*/ 431 w 558"/>
                  <a:gd name="T53" fmla="*/ 48 h 298"/>
                  <a:gd name="T54" fmla="*/ 502 w 558"/>
                  <a:gd name="T55" fmla="*/ 27 h 298"/>
                  <a:gd name="T56" fmla="*/ 519 w 558"/>
                  <a:gd name="T57" fmla="*/ 20 h 298"/>
                  <a:gd name="T58" fmla="*/ 518 w 558"/>
                  <a:gd name="T59" fmla="*/ 7 h 298"/>
                  <a:gd name="T60" fmla="*/ 508 w 558"/>
                  <a:gd name="T61" fmla="*/ 1 h 298"/>
                  <a:gd name="T62" fmla="*/ 499 w 558"/>
                  <a:gd name="T63" fmla="*/ 0 h 298"/>
                  <a:gd name="T64" fmla="*/ 415 w 558"/>
                  <a:gd name="T65" fmla="*/ 26 h 298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558"/>
                  <a:gd name="T100" fmla="*/ 0 h 298"/>
                  <a:gd name="T101" fmla="*/ 558 w 558"/>
                  <a:gd name="T102" fmla="*/ 298 h 298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558" h="298">
                    <a:moveTo>
                      <a:pt x="0" y="220"/>
                    </a:moveTo>
                    <a:lnTo>
                      <a:pt x="19" y="270"/>
                    </a:lnTo>
                    <a:lnTo>
                      <a:pt x="28" y="290"/>
                    </a:lnTo>
                    <a:lnTo>
                      <a:pt x="37" y="297"/>
                    </a:lnTo>
                    <a:lnTo>
                      <a:pt x="45" y="295"/>
                    </a:lnTo>
                    <a:lnTo>
                      <a:pt x="55" y="290"/>
                    </a:lnTo>
                    <a:lnTo>
                      <a:pt x="331" y="131"/>
                    </a:lnTo>
                    <a:lnTo>
                      <a:pt x="344" y="130"/>
                    </a:lnTo>
                    <a:lnTo>
                      <a:pt x="361" y="139"/>
                    </a:lnTo>
                    <a:lnTo>
                      <a:pt x="379" y="139"/>
                    </a:lnTo>
                    <a:lnTo>
                      <a:pt x="400" y="135"/>
                    </a:lnTo>
                    <a:lnTo>
                      <a:pt x="431" y="128"/>
                    </a:lnTo>
                    <a:lnTo>
                      <a:pt x="447" y="119"/>
                    </a:lnTo>
                    <a:lnTo>
                      <a:pt x="537" y="110"/>
                    </a:lnTo>
                    <a:lnTo>
                      <a:pt x="553" y="105"/>
                    </a:lnTo>
                    <a:lnTo>
                      <a:pt x="549" y="96"/>
                    </a:lnTo>
                    <a:lnTo>
                      <a:pt x="542" y="91"/>
                    </a:lnTo>
                    <a:lnTo>
                      <a:pt x="506" y="85"/>
                    </a:lnTo>
                    <a:lnTo>
                      <a:pt x="464" y="88"/>
                    </a:lnTo>
                    <a:lnTo>
                      <a:pt x="465" y="83"/>
                    </a:lnTo>
                    <a:lnTo>
                      <a:pt x="506" y="79"/>
                    </a:lnTo>
                    <a:lnTo>
                      <a:pt x="543" y="70"/>
                    </a:lnTo>
                    <a:lnTo>
                      <a:pt x="556" y="64"/>
                    </a:lnTo>
                    <a:lnTo>
                      <a:pt x="557" y="50"/>
                    </a:lnTo>
                    <a:lnTo>
                      <a:pt x="537" y="44"/>
                    </a:lnTo>
                    <a:lnTo>
                      <a:pt x="456" y="58"/>
                    </a:lnTo>
                    <a:lnTo>
                      <a:pt x="456" y="51"/>
                    </a:lnTo>
                    <a:lnTo>
                      <a:pt x="531" y="29"/>
                    </a:lnTo>
                    <a:lnTo>
                      <a:pt x="549" y="21"/>
                    </a:lnTo>
                    <a:lnTo>
                      <a:pt x="548" y="8"/>
                    </a:lnTo>
                    <a:lnTo>
                      <a:pt x="538" y="1"/>
                    </a:lnTo>
                    <a:lnTo>
                      <a:pt x="528" y="0"/>
                    </a:lnTo>
                    <a:lnTo>
                      <a:pt x="439" y="28"/>
                    </a:lnTo>
                  </a:path>
                </a:pathLst>
              </a:custGeom>
              <a:noFill/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10258" name="Freeform 34"/>
              <p:cNvSpPr>
                <a:spLocks/>
              </p:cNvSpPr>
              <p:nvPr/>
            </p:nvSpPr>
            <p:spPr bwMode="auto">
              <a:xfrm>
                <a:off x="2919" y="3207"/>
                <a:ext cx="645" cy="496"/>
              </a:xfrm>
              <a:custGeom>
                <a:avLst/>
                <a:gdLst>
                  <a:gd name="T0" fmla="*/ 191 w 683"/>
                  <a:gd name="T1" fmla="*/ 10 h 530"/>
                  <a:gd name="T2" fmla="*/ 0 w 683"/>
                  <a:gd name="T3" fmla="*/ 449 h 530"/>
                  <a:gd name="T4" fmla="*/ 8 w 683"/>
                  <a:gd name="T5" fmla="*/ 459 h 530"/>
                  <a:gd name="T6" fmla="*/ 22 w 683"/>
                  <a:gd name="T7" fmla="*/ 450 h 530"/>
                  <a:gd name="T8" fmla="*/ 203 w 683"/>
                  <a:gd name="T9" fmla="*/ 26 h 530"/>
                  <a:gd name="T10" fmla="*/ 214 w 683"/>
                  <a:gd name="T11" fmla="*/ 22 h 530"/>
                  <a:gd name="T12" fmla="*/ 284 w 683"/>
                  <a:gd name="T13" fmla="*/ 21 h 530"/>
                  <a:gd name="T14" fmla="*/ 374 w 683"/>
                  <a:gd name="T15" fmla="*/ 23 h 530"/>
                  <a:gd name="T16" fmla="*/ 453 w 683"/>
                  <a:gd name="T17" fmla="*/ 28 h 530"/>
                  <a:gd name="T18" fmla="*/ 477 w 683"/>
                  <a:gd name="T19" fmla="*/ 35 h 530"/>
                  <a:gd name="T20" fmla="*/ 491 w 683"/>
                  <a:gd name="T21" fmla="*/ 45 h 530"/>
                  <a:gd name="T22" fmla="*/ 501 w 683"/>
                  <a:gd name="T23" fmla="*/ 60 h 530"/>
                  <a:gd name="T24" fmla="*/ 626 w 683"/>
                  <a:gd name="T25" fmla="*/ 491 h 530"/>
                  <a:gd name="T26" fmla="*/ 637 w 683"/>
                  <a:gd name="T27" fmla="*/ 495 h 530"/>
                  <a:gd name="T28" fmla="*/ 644 w 683"/>
                  <a:gd name="T29" fmla="*/ 487 h 530"/>
                  <a:gd name="T30" fmla="*/ 519 w 683"/>
                  <a:gd name="T31" fmla="*/ 56 h 530"/>
                  <a:gd name="T32" fmla="*/ 506 w 683"/>
                  <a:gd name="T33" fmla="*/ 34 h 530"/>
                  <a:gd name="T34" fmla="*/ 496 w 683"/>
                  <a:gd name="T35" fmla="*/ 23 h 530"/>
                  <a:gd name="T36" fmla="*/ 485 w 683"/>
                  <a:gd name="T37" fmla="*/ 18 h 530"/>
                  <a:gd name="T38" fmla="*/ 471 w 683"/>
                  <a:gd name="T39" fmla="*/ 11 h 530"/>
                  <a:gd name="T40" fmla="*/ 445 w 683"/>
                  <a:gd name="T41" fmla="*/ 10 h 530"/>
                  <a:gd name="T42" fmla="*/ 361 w 683"/>
                  <a:gd name="T43" fmla="*/ 3 h 530"/>
                  <a:gd name="T44" fmla="*/ 268 w 683"/>
                  <a:gd name="T45" fmla="*/ 0 h 530"/>
                  <a:gd name="T46" fmla="*/ 224 w 683"/>
                  <a:gd name="T47" fmla="*/ 2 h 530"/>
                  <a:gd name="T48" fmla="*/ 202 w 683"/>
                  <a:gd name="T49" fmla="*/ 3 h 530"/>
                  <a:gd name="T50" fmla="*/ 191 w 683"/>
                  <a:gd name="T51" fmla="*/ 10 h 53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683"/>
                  <a:gd name="T79" fmla="*/ 0 h 530"/>
                  <a:gd name="T80" fmla="*/ 683 w 683"/>
                  <a:gd name="T81" fmla="*/ 530 h 530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683" h="530">
                    <a:moveTo>
                      <a:pt x="202" y="11"/>
                    </a:moveTo>
                    <a:lnTo>
                      <a:pt x="0" y="480"/>
                    </a:lnTo>
                    <a:lnTo>
                      <a:pt x="8" y="490"/>
                    </a:lnTo>
                    <a:lnTo>
                      <a:pt x="23" y="481"/>
                    </a:lnTo>
                    <a:lnTo>
                      <a:pt x="215" y="28"/>
                    </a:lnTo>
                    <a:lnTo>
                      <a:pt x="227" y="23"/>
                    </a:lnTo>
                    <a:lnTo>
                      <a:pt x="301" y="22"/>
                    </a:lnTo>
                    <a:lnTo>
                      <a:pt x="396" y="25"/>
                    </a:lnTo>
                    <a:lnTo>
                      <a:pt x="480" y="30"/>
                    </a:lnTo>
                    <a:lnTo>
                      <a:pt x="505" y="37"/>
                    </a:lnTo>
                    <a:lnTo>
                      <a:pt x="520" y="48"/>
                    </a:lnTo>
                    <a:lnTo>
                      <a:pt x="530" y="64"/>
                    </a:lnTo>
                    <a:lnTo>
                      <a:pt x="663" y="525"/>
                    </a:lnTo>
                    <a:lnTo>
                      <a:pt x="674" y="529"/>
                    </a:lnTo>
                    <a:lnTo>
                      <a:pt x="682" y="520"/>
                    </a:lnTo>
                    <a:lnTo>
                      <a:pt x="550" y="60"/>
                    </a:lnTo>
                    <a:lnTo>
                      <a:pt x="536" y="36"/>
                    </a:lnTo>
                    <a:lnTo>
                      <a:pt x="525" y="25"/>
                    </a:lnTo>
                    <a:lnTo>
                      <a:pt x="514" y="19"/>
                    </a:lnTo>
                    <a:lnTo>
                      <a:pt x="499" y="12"/>
                    </a:lnTo>
                    <a:lnTo>
                      <a:pt x="471" y="11"/>
                    </a:lnTo>
                    <a:lnTo>
                      <a:pt x="382" y="3"/>
                    </a:lnTo>
                    <a:lnTo>
                      <a:pt x="284" y="0"/>
                    </a:lnTo>
                    <a:lnTo>
                      <a:pt x="237" y="2"/>
                    </a:lnTo>
                    <a:lnTo>
                      <a:pt x="214" y="3"/>
                    </a:lnTo>
                    <a:lnTo>
                      <a:pt x="202" y="11"/>
                    </a:lnTo>
                  </a:path>
                </a:pathLst>
              </a:custGeom>
              <a:solidFill>
                <a:srgbClr val="919191"/>
              </a:solidFill>
              <a:ln w="12700" cap="rnd" cmpd="sng">
                <a:solidFill>
                  <a:srgbClr val="91919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10259" name="Group 35"/>
              <p:cNvGrpSpPr>
                <a:grpSpLocks/>
              </p:cNvGrpSpPr>
              <p:nvPr/>
            </p:nvGrpSpPr>
            <p:grpSpPr bwMode="auto">
              <a:xfrm>
                <a:off x="3716" y="3045"/>
                <a:ext cx="518" cy="299"/>
                <a:chOff x="3674" y="3076"/>
                <a:chExt cx="548" cy="319"/>
              </a:xfrm>
            </p:grpSpPr>
            <p:sp>
              <p:nvSpPr>
                <p:cNvPr id="10327" name="Freeform 36"/>
                <p:cNvSpPr>
                  <a:spLocks/>
                </p:cNvSpPr>
                <p:nvPr/>
              </p:nvSpPr>
              <p:spPr bwMode="auto">
                <a:xfrm>
                  <a:off x="4009" y="3164"/>
                  <a:ext cx="213" cy="231"/>
                </a:xfrm>
                <a:custGeom>
                  <a:avLst/>
                  <a:gdLst>
                    <a:gd name="T0" fmla="*/ 114 w 213"/>
                    <a:gd name="T1" fmla="*/ 0 h 231"/>
                    <a:gd name="T2" fmla="*/ 71 w 213"/>
                    <a:gd name="T3" fmla="*/ 57 h 231"/>
                    <a:gd name="T4" fmla="*/ 0 w 213"/>
                    <a:gd name="T5" fmla="*/ 51 h 231"/>
                    <a:gd name="T6" fmla="*/ 57 w 213"/>
                    <a:gd name="T7" fmla="*/ 117 h 231"/>
                    <a:gd name="T8" fmla="*/ 4 w 213"/>
                    <a:gd name="T9" fmla="*/ 202 h 231"/>
                    <a:gd name="T10" fmla="*/ 99 w 213"/>
                    <a:gd name="T11" fmla="*/ 149 h 231"/>
                    <a:gd name="T12" fmla="*/ 166 w 213"/>
                    <a:gd name="T13" fmla="*/ 230 h 231"/>
                    <a:gd name="T14" fmla="*/ 149 w 213"/>
                    <a:gd name="T15" fmla="*/ 127 h 231"/>
                    <a:gd name="T16" fmla="*/ 212 w 213"/>
                    <a:gd name="T17" fmla="*/ 66 h 231"/>
                    <a:gd name="T18" fmla="*/ 136 w 213"/>
                    <a:gd name="T19" fmla="*/ 68 h 231"/>
                    <a:gd name="T20" fmla="*/ 114 w 213"/>
                    <a:gd name="T21" fmla="*/ 0 h 231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213"/>
                    <a:gd name="T34" fmla="*/ 0 h 231"/>
                    <a:gd name="T35" fmla="*/ 213 w 213"/>
                    <a:gd name="T36" fmla="*/ 231 h 231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213" h="231">
                      <a:moveTo>
                        <a:pt x="114" y="0"/>
                      </a:moveTo>
                      <a:lnTo>
                        <a:pt x="71" y="57"/>
                      </a:lnTo>
                      <a:lnTo>
                        <a:pt x="0" y="51"/>
                      </a:lnTo>
                      <a:lnTo>
                        <a:pt x="57" y="117"/>
                      </a:lnTo>
                      <a:lnTo>
                        <a:pt x="4" y="202"/>
                      </a:lnTo>
                      <a:lnTo>
                        <a:pt x="99" y="149"/>
                      </a:lnTo>
                      <a:lnTo>
                        <a:pt x="166" y="230"/>
                      </a:lnTo>
                      <a:lnTo>
                        <a:pt x="149" y="127"/>
                      </a:lnTo>
                      <a:lnTo>
                        <a:pt x="212" y="66"/>
                      </a:lnTo>
                      <a:lnTo>
                        <a:pt x="136" y="68"/>
                      </a:lnTo>
                      <a:lnTo>
                        <a:pt x="114" y="0"/>
                      </a:lnTo>
                    </a:path>
                  </a:pathLst>
                </a:custGeom>
                <a:solidFill>
                  <a:srgbClr val="0000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328" name="Freeform 37"/>
                <p:cNvSpPr>
                  <a:spLocks/>
                </p:cNvSpPr>
                <p:nvPr/>
              </p:nvSpPr>
              <p:spPr bwMode="auto">
                <a:xfrm>
                  <a:off x="3674" y="3076"/>
                  <a:ext cx="207" cy="229"/>
                </a:xfrm>
                <a:custGeom>
                  <a:avLst/>
                  <a:gdLst>
                    <a:gd name="T0" fmla="*/ 57 w 207"/>
                    <a:gd name="T1" fmla="*/ 2 h 229"/>
                    <a:gd name="T2" fmla="*/ 41 w 207"/>
                    <a:gd name="T3" fmla="*/ 11 h 229"/>
                    <a:gd name="T4" fmla="*/ 34 w 207"/>
                    <a:gd name="T5" fmla="*/ 18 h 229"/>
                    <a:gd name="T6" fmla="*/ 27 w 207"/>
                    <a:gd name="T7" fmla="*/ 25 h 229"/>
                    <a:gd name="T8" fmla="*/ 18 w 207"/>
                    <a:gd name="T9" fmla="*/ 39 h 229"/>
                    <a:gd name="T10" fmla="*/ 13 w 207"/>
                    <a:gd name="T11" fmla="*/ 51 h 229"/>
                    <a:gd name="T12" fmla="*/ 7 w 207"/>
                    <a:gd name="T13" fmla="*/ 61 h 229"/>
                    <a:gd name="T14" fmla="*/ 3 w 207"/>
                    <a:gd name="T15" fmla="*/ 80 h 229"/>
                    <a:gd name="T16" fmla="*/ 1 w 207"/>
                    <a:gd name="T17" fmla="*/ 89 h 229"/>
                    <a:gd name="T18" fmla="*/ 0 w 207"/>
                    <a:gd name="T19" fmla="*/ 97 h 229"/>
                    <a:gd name="T20" fmla="*/ 0 w 207"/>
                    <a:gd name="T21" fmla="*/ 112 h 229"/>
                    <a:gd name="T22" fmla="*/ 1 w 207"/>
                    <a:gd name="T23" fmla="*/ 127 h 229"/>
                    <a:gd name="T24" fmla="*/ 4 w 207"/>
                    <a:gd name="T25" fmla="*/ 141 h 229"/>
                    <a:gd name="T26" fmla="*/ 7 w 207"/>
                    <a:gd name="T27" fmla="*/ 151 h 229"/>
                    <a:gd name="T28" fmla="*/ 11 w 207"/>
                    <a:gd name="T29" fmla="*/ 162 h 229"/>
                    <a:gd name="T30" fmla="*/ 17 w 207"/>
                    <a:gd name="T31" fmla="*/ 172 h 229"/>
                    <a:gd name="T32" fmla="*/ 24 w 207"/>
                    <a:gd name="T33" fmla="*/ 183 h 229"/>
                    <a:gd name="T34" fmla="*/ 30 w 207"/>
                    <a:gd name="T35" fmla="*/ 190 h 229"/>
                    <a:gd name="T36" fmla="*/ 41 w 207"/>
                    <a:gd name="T37" fmla="*/ 199 h 229"/>
                    <a:gd name="T38" fmla="*/ 49 w 207"/>
                    <a:gd name="T39" fmla="*/ 205 h 229"/>
                    <a:gd name="T40" fmla="*/ 57 w 207"/>
                    <a:gd name="T41" fmla="*/ 212 h 229"/>
                    <a:gd name="T42" fmla="*/ 67 w 207"/>
                    <a:gd name="T43" fmla="*/ 217 h 229"/>
                    <a:gd name="T44" fmla="*/ 75 w 207"/>
                    <a:gd name="T45" fmla="*/ 222 h 229"/>
                    <a:gd name="T46" fmla="*/ 85 w 207"/>
                    <a:gd name="T47" fmla="*/ 225 h 229"/>
                    <a:gd name="T48" fmla="*/ 97 w 207"/>
                    <a:gd name="T49" fmla="*/ 227 h 229"/>
                    <a:gd name="T50" fmla="*/ 105 w 207"/>
                    <a:gd name="T51" fmla="*/ 228 h 229"/>
                    <a:gd name="T52" fmla="*/ 121 w 207"/>
                    <a:gd name="T53" fmla="*/ 228 h 229"/>
                    <a:gd name="T54" fmla="*/ 133 w 207"/>
                    <a:gd name="T55" fmla="*/ 227 h 229"/>
                    <a:gd name="T56" fmla="*/ 142 w 207"/>
                    <a:gd name="T57" fmla="*/ 226 h 229"/>
                    <a:gd name="T58" fmla="*/ 151 w 207"/>
                    <a:gd name="T59" fmla="*/ 224 h 229"/>
                    <a:gd name="T60" fmla="*/ 160 w 207"/>
                    <a:gd name="T61" fmla="*/ 221 h 229"/>
                    <a:gd name="T62" fmla="*/ 171 w 207"/>
                    <a:gd name="T63" fmla="*/ 217 h 229"/>
                    <a:gd name="T64" fmla="*/ 180 w 207"/>
                    <a:gd name="T65" fmla="*/ 211 h 229"/>
                    <a:gd name="T66" fmla="*/ 188 w 207"/>
                    <a:gd name="T67" fmla="*/ 203 h 229"/>
                    <a:gd name="T68" fmla="*/ 192 w 207"/>
                    <a:gd name="T69" fmla="*/ 196 h 229"/>
                    <a:gd name="T70" fmla="*/ 196 w 207"/>
                    <a:gd name="T71" fmla="*/ 187 h 229"/>
                    <a:gd name="T72" fmla="*/ 202 w 207"/>
                    <a:gd name="T73" fmla="*/ 175 h 229"/>
                    <a:gd name="T74" fmla="*/ 205 w 207"/>
                    <a:gd name="T75" fmla="*/ 159 h 229"/>
                    <a:gd name="T76" fmla="*/ 206 w 207"/>
                    <a:gd name="T77" fmla="*/ 145 h 229"/>
                    <a:gd name="T78" fmla="*/ 191 w 207"/>
                    <a:gd name="T79" fmla="*/ 149 h 229"/>
                    <a:gd name="T80" fmla="*/ 180 w 207"/>
                    <a:gd name="T81" fmla="*/ 157 h 229"/>
                    <a:gd name="T82" fmla="*/ 163 w 207"/>
                    <a:gd name="T83" fmla="*/ 161 h 229"/>
                    <a:gd name="T84" fmla="*/ 142 w 207"/>
                    <a:gd name="T85" fmla="*/ 164 h 229"/>
                    <a:gd name="T86" fmla="*/ 122 w 207"/>
                    <a:gd name="T87" fmla="*/ 165 h 229"/>
                    <a:gd name="T88" fmla="*/ 105 w 207"/>
                    <a:gd name="T89" fmla="*/ 162 h 229"/>
                    <a:gd name="T90" fmla="*/ 84 w 207"/>
                    <a:gd name="T91" fmla="*/ 152 h 229"/>
                    <a:gd name="T92" fmla="*/ 68 w 207"/>
                    <a:gd name="T93" fmla="*/ 140 h 229"/>
                    <a:gd name="T94" fmla="*/ 57 w 207"/>
                    <a:gd name="T95" fmla="*/ 121 h 229"/>
                    <a:gd name="T96" fmla="*/ 52 w 207"/>
                    <a:gd name="T97" fmla="*/ 105 h 229"/>
                    <a:gd name="T98" fmla="*/ 51 w 207"/>
                    <a:gd name="T99" fmla="*/ 84 h 229"/>
                    <a:gd name="T100" fmla="*/ 51 w 207"/>
                    <a:gd name="T101" fmla="*/ 66 h 229"/>
                    <a:gd name="T102" fmla="*/ 54 w 207"/>
                    <a:gd name="T103" fmla="*/ 43 h 229"/>
                    <a:gd name="T104" fmla="*/ 58 w 207"/>
                    <a:gd name="T105" fmla="*/ 19 h 229"/>
                    <a:gd name="T106" fmla="*/ 71 w 207"/>
                    <a:gd name="T107" fmla="*/ 0 h 229"/>
                    <a:gd name="T108" fmla="*/ 57 w 207"/>
                    <a:gd name="T109" fmla="*/ 2 h 229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w 207"/>
                    <a:gd name="T166" fmla="*/ 0 h 229"/>
                    <a:gd name="T167" fmla="*/ 207 w 207"/>
                    <a:gd name="T168" fmla="*/ 229 h 229"/>
                  </a:gdLst>
                  <a:ahLst/>
                  <a:cxnLst>
                    <a:cxn ang="T110">
                      <a:pos x="T0" y="T1"/>
                    </a:cxn>
                    <a:cxn ang="T111">
                      <a:pos x="T2" y="T3"/>
                    </a:cxn>
                    <a:cxn ang="T112">
                      <a:pos x="T4" y="T5"/>
                    </a:cxn>
                    <a:cxn ang="T113">
                      <a:pos x="T6" y="T7"/>
                    </a:cxn>
                    <a:cxn ang="T114">
                      <a:pos x="T8" y="T9"/>
                    </a:cxn>
                    <a:cxn ang="T115">
                      <a:pos x="T10" y="T11"/>
                    </a:cxn>
                    <a:cxn ang="T116">
                      <a:pos x="T12" y="T13"/>
                    </a:cxn>
                    <a:cxn ang="T117">
                      <a:pos x="T14" y="T15"/>
                    </a:cxn>
                    <a:cxn ang="T118">
                      <a:pos x="T16" y="T17"/>
                    </a:cxn>
                    <a:cxn ang="T119">
                      <a:pos x="T18" y="T19"/>
                    </a:cxn>
                    <a:cxn ang="T120">
                      <a:pos x="T20" y="T21"/>
                    </a:cxn>
                    <a:cxn ang="T121">
                      <a:pos x="T22" y="T23"/>
                    </a:cxn>
                    <a:cxn ang="T122">
                      <a:pos x="T24" y="T25"/>
                    </a:cxn>
                    <a:cxn ang="T123">
                      <a:pos x="T26" y="T27"/>
                    </a:cxn>
                    <a:cxn ang="T124">
                      <a:pos x="T28" y="T29"/>
                    </a:cxn>
                    <a:cxn ang="T125">
                      <a:pos x="T30" y="T31"/>
                    </a:cxn>
                    <a:cxn ang="T126">
                      <a:pos x="T32" y="T33"/>
                    </a:cxn>
                    <a:cxn ang="T127">
                      <a:pos x="T34" y="T35"/>
                    </a:cxn>
                    <a:cxn ang="T128">
                      <a:pos x="T36" y="T37"/>
                    </a:cxn>
                    <a:cxn ang="T129">
                      <a:pos x="T38" y="T39"/>
                    </a:cxn>
                    <a:cxn ang="T130">
                      <a:pos x="T40" y="T41"/>
                    </a:cxn>
                    <a:cxn ang="T131">
                      <a:pos x="T42" y="T43"/>
                    </a:cxn>
                    <a:cxn ang="T132">
                      <a:pos x="T44" y="T45"/>
                    </a:cxn>
                    <a:cxn ang="T133">
                      <a:pos x="T46" y="T47"/>
                    </a:cxn>
                    <a:cxn ang="T134">
                      <a:pos x="T48" y="T49"/>
                    </a:cxn>
                    <a:cxn ang="T135">
                      <a:pos x="T50" y="T51"/>
                    </a:cxn>
                    <a:cxn ang="T136">
                      <a:pos x="T52" y="T53"/>
                    </a:cxn>
                    <a:cxn ang="T137">
                      <a:pos x="T54" y="T55"/>
                    </a:cxn>
                    <a:cxn ang="T138">
                      <a:pos x="T56" y="T57"/>
                    </a:cxn>
                    <a:cxn ang="T139">
                      <a:pos x="T58" y="T59"/>
                    </a:cxn>
                    <a:cxn ang="T140">
                      <a:pos x="T60" y="T61"/>
                    </a:cxn>
                    <a:cxn ang="T141">
                      <a:pos x="T62" y="T63"/>
                    </a:cxn>
                    <a:cxn ang="T142">
                      <a:pos x="T64" y="T65"/>
                    </a:cxn>
                    <a:cxn ang="T143">
                      <a:pos x="T66" y="T67"/>
                    </a:cxn>
                    <a:cxn ang="T144">
                      <a:pos x="T68" y="T69"/>
                    </a:cxn>
                    <a:cxn ang="T145">
                      <a:pos x="T70" y="T71"/>
                    </a:cxn>
                    <a:cxn ang="T146">
                      <a:pos x="T72" y="T73"/>
                    </a:cxn>
                    <a:cxn ang="T147">
                      <a:pos x="T74" y="T75"/>
                    </a:cxn>
                    <a:cxn ang="T148">
                      <a:pos x="T76" y="T77"/>
                    </a:cxn>
                    <a:cxn ang="T149">
                      <a:pos x="T78" y="T79"/>
                    </a:cxn>
                    <a:cxn ang="T150">
                      <a:pos x="T80" y="T81"/>
                    </a:cxn>
                    <a:cxn ang="T151">
                      <a:pos x="T82" y="T83"/>
                    </a:cxn>
                    <a:cxn ang="T152">
                      <a:pos x="T84" y="T85"/>
                    </a:cxn>
                    <a:cxn ang="T153">
                      <a:pos x="T86" y="T87"/>
                    </a:cxn>
                    <a:cxn ang="T154">
                      <a:pos x="T88" y="T89"/>
                    </a:cxn>
                    <a:cxn ang="T155">
                      <a:pos x="T90" y="T91"/>
                    </a:cxn>
                    <a:cxn ang="T156">
                      <a:pos x="T92" y="T93"/>
                    </a:cxn>
                    <a:cxn ang="T157">
                      <a:pos x="T94" y="T95"/>
                    </a:cxn>
                    <a:cxn ang="T158">
                      <a:pos x="T96" y="T97"/>
                    </a:cxn>
                    <a:cxn ang="T159">
                      <a:pos x="T98" y="T99"/>
                    </a:cxn>
                    <a:cxn ang="T160">
                      <a:pos x="T100" y="T101"/>
                    </a:cxn>
                    <a:cxn ang="T161">
                      <a:pos x="T102" y="T103"/>
                    </a:cxn>
                    <a:cxn ang="T162">
                      <a:pos x="T104" y="T105"/>
                    </a:cxn>
                    <a:cxn ang="T163">
                      <a:pos x="T106" y="T107"/>
                    </a:cxn>
                    <a:cxn ang="T164">
                      <a:pos x="T108" y="T109"/>
                    </a:cxn>
                  </a:cxnLst>
                  <a:rect l="T165" t="T166" r="T167" b="T168"/>
                  <a:pathLst>
                    <a:path w="207" h="229">
                      <a:moveTo>
                        <a:pt x="57" y="2"/>
                      </a:moveTo>
                      <a:lnTo>
                        <a:pt x="41" y="11"/>
                      </a:lnTo>
                      <a:lnTo>
                        <a:pt x="34" y="18"/>
                      </a:lnTo>
                      <a:lnTo>
                        <a:pt x="27" y="25"/>
                      </a:lnTo>
                      <a:lnTo>
                        <a:pt x="18" y="39"/>
                      </a:lnTo>
                      <a:lnTo>
                        <a:pt x="13" y="51"/>
                      </a:lnTo>
                      <a:lnTo>
                        <a:pt x="7" y="61"/>
                      </a:lnTo>
                      <a:lnTo>
                        <a:pt x="3" y="80"/>
                      </a:lnTo>
                      <a:lnTo>
                        <a:pt x="1" y="89"/>
                      </a:lnTo>
                      <a:lnTo>
                        <a:pt x="0" y="97"/>
                      </a:lnTo>
                      <a:lnTo>
                        <a:pt x="0" y="112"/>
                      </a:lnTo>
                      <a:lnTo>
                        <a:pt x="1" y="127"/>
                      </a:lnTo>
                      <a:lnTo>
                        <a:pt x="4" y="141"/>
                      </a:lnTo>
                      <a:lnTo>
                        <a:pt x="7" y="151"/>
                      </a:lnTo>
                      <a:lnTo>
                        <a:pt x="11" y="162"/>
                      </a:lnTo>
                      <a:lnTo>
                        <a:pt x="17" y="172"/>
                      </a:lnTo>
                      <a:lnTo>
                        <a:pt x="24" y="183"/>
                      </a:lnTo>
                      <a:lnTo>
                        <a:pt x="30" y="190"/>
                      </a:lnTo>
                      <a:lnTo>
                        <a:pt x="41" y="199"/>
                      </a:lnTo>
                      <a:lnTo>
                        <a:pt x="49" y="205"/>
                      </a:lnTo>
                      <a:lnTo>
                        <a:pt x="57" y="212"/>
                      </a:lnTo>
                      <a:lnTo>
                        <a:pt x="67" y="217"/>
                      </a:lnTo>
                      <a:lnTo>
                        <a:pt x="75" y="222"/>
                      </a:lnTo>
                      <a:lnTo>
                        <a:pt x="85" y="225"/>
                      </a:lnTo>
                      <a:lnTo>
                        <a:pt x="97" y="227"/>
                      </a:lnTo>
                      <a:lnTo>
                        <a:pt x="105" y="228"/>
                      </a:lnTo>
                      <a:lnTo>
                        <a:pt x="121" y="228"/>
                      </a:lnTo>
                      <a:lnTo>
                        <a:pt x="133" y="227"/>
                      </a:lnTo>
                      <a:lnTo>
                        <a:pt x="142" y="226"/>
                      </a:lnTo>
                      <a:lnTo>
                        <a:pt x="151" y="224"/>
                      </a:lnTo>
                      <a:lnTo>
                        <a:pt x="160" y="221"/>
                      </a:lnTo>
                      <a:lnTo>
                        <a:pt x="171" y="217"/>
                      </a:lnTo>
                      <a:lnTo>
                        <a:pt x="180" y="211"/>
                      </a:lnTo>
                      <a:lnTo>
                        <a:pt x="188" y="203"/>
                      </a:lnTo>
                      <a:lnTo>
                        <a:pt x="192" y="196"/>
                      </a:lnTo>
                      <a:lnTo>
                        <a:pt x="196" y="187"/>
                      </a:lnTo>
                      <a:lnTo>
                        <a:pt x="202" y="175"/>
                      </a:lnTo>
                      <a:lnTo>
                        <a:pt x="205" y="159"/>
                      </a:lnTo>
                      <a:lnTo>
                        <a:pt x="206" y="145"/>
                      </a:lnTo>
                      <a:lnTo>
                        <a:pt x="191" y="149"/>
                      </a:lnTo>
                      <a:lnTo>
                        <a:pt x="180" y="157"/>
                      </a:lnTo>
                      <a:lnTo>
                        <a:pt x="163" y="161"/>
                      </a:lnTo>
                      <a:lnTo>
                        <a:pt x="142" y="164"/>
                      </a:lnTo>
                      <a:lnTo>
                        <a:pt x="122" y="165"/>
                      </a:lnTo>
                      <a:lnTo>
                        <a:pt x="105" y="162"/>
                      </a:lnTo>
                      <a:lnTo>
                        <a:pt x="84" y="152"/>
                      </a:lnTo>
                      <a:lnTo>
                        <a:pt x="68" y="140"/>
                      </a:lnTo>
                      <a:lnTo>
                        <a:pt x="57" y="121"/>
                      </a:lnTo>
                      <a:lnTo>
                        <a:pt x="52" y="105"/>
                      </a:lnTo>
                      <a:lnTo>
                        <a:pt x="51" y="84"/>
                      </a:lnTo>
                      <a:lnTo>
                        <a:pt x="51" y="66"/>
                      </a:lnTo>
                      <a:lnTo>
                        <a:pt x="54" y="43"/>
                      </a:lnTo>
                      <a:lnTo>
                        <a:pt x="58" y="19"/>
                      </a:lnTo>
                      <a:lnTo>
                        <a:pt x="71" y="0"/>
                      </a:lnTo>
                      <a:lnTo>
                        <a:pt x="57" y="2"/>
                      </a:lnTo>
                    </a:path>
                  </a:pathLst>
                </a:custGeom>
                <a:solidFill>
                  <a:srgbClr val="0000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10260" name="Group 38"/>
              <p:cNvGrpSpPr>
                <a:grpSpLocks/>
              </p:cNvGrpSpPr>
              <p:nvPr/>
            </p:nvGrpSpPr>
            <p:grpSpPr bwMode="auto">
              <a:xfrm>
                <a:off x="3692" y="3020"/>
                <a:ext cx="517" cy="299"/>
                <a:chOff x="3648" y="3049"/>
                <a:chExt cx="548" cy="320"/>
              </a:xfrm>
            </p:grpSpPr>
            <p:sp>
              <p:nvSpPr>
                <p:cNvPr id="10325" name="Freeform 39"/>
                <p:cNvSpPr>
                  <a:spLocks/>
                </p:cNvSpPr>
                <p:nvPr/>
              </p:nvSpPr>
              <p:spPr bwMode="auto">
                <a:xfrm>
                  <a:off x="3983" y="3138"/>
                  <a:ext cx="213" cy="231"/>
                </a:xfrm>
                <a:custGeom>
                  <a:avLst/>
                  <a:gdLst>
                    <a:gd name="T0" fmla="*/ 114 w 213"/>
                    <a:gd name="T1" fmla="*/ 0 h 231"/>
                    <a:gd name="T2" fmla="*/ 71 w 213"/>
                    <a:gd name="T3" fmla="*/ 57 h 231"/>
                    <a:gd name="T4" fmla="*/ 0 w 213"/>
                    <a:gd name="T5" fmla="*/ 51 h 231"/>
                    <a:gd name="T6" fmla="*/ 57 w 213"/>
                    <a:gd name="T7" fmla="*/ 116 h 231"/>
                    <a:gd name="T8" fmla="*/ 4 w 213"/>
                    <a:gd name="T9" fmla="*/ 202 h 231"/>
                    <a:gd name="T10" fmla="*/ 99 w 213"/>
                    <a:gd name="T11" fmla="*/ 149 h 231"/>
                    <a:gd name="T12" fmla="*/ 166 w 213"/>
                    <a:gd name="T13" fmla="*/ 230 h 231"/>
                    <a:gd name="T14" fmla="*/ 149 w 213"/>
                    <a:gd name="T15" fmla="*/ 127 h 231"/>
                    <a:gd name="T16" fmla="*/ 212 w 213"/>
                    <a:gd name="T17" fmla="*/ 66 h 231"/>
                    <a:gd name="T18" fmla="*/ 136 w 213"/>
                    <a:gd name="T19" fmla="*/ 68 h 231"/>
                    <a:gd name="T20" fmla="*/ 114 w 213"/>
                    <a:gd name="T21" fmla="*/ 0 h 231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213"/>
                    <a:gd name="T34" fmla="*/ 0 h 231"/>
                    <a:gd name="T35" fmla="*/ 213 w 213"/>
                    <a:gd name="T36" fmla="*/ 231 h 231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213" h="231">
                      <a:moveTo>
                        <a:pt x="114" y="0"/>
                      </a:moveTo>
                      <a:lnTo>
                        <a:pt x="71" y="57"/>
                      </a:lnTo>
                      <a:lnTo>
                        <a:pt x="0" y="51"/>
                      </a:lnTo>
                      <a:lnTo>
                        <a:pt x="57" y="116"/>
                      </a:lnTo>
                      <a:lnTo>
                        <a:pt x="4" y="202"/>
                      </a:lnTo>
                      <a:lnTo>
                        <a:pt x="99" y="149"/>
                      </a:lnTo>
                      <a:lnTo>
                        <a:pt x="166" y="230"/>
                      </a:lnTo>
                      <a:lnTo>
                        <a:pt x="149" y="127"/>
                      </a:lnTo>
                      <a:lnTo>
                        <a:pt x="212" y="66"/>
                      </a:lnTo>
                      <a:lnTo>
                        <a:pt x="136" y="68"/>
                      </a:lnTo>
                      <a:lnTo>
                        <a:pt x="114" y="0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326" name="Freeform 40"/>
                <p:cNvSpPr>
                  <a:spLocks/>
                </p:cNvSpPr>
                <p:nvPr/>
              </p:nvSpPr>
              <p:spPr bwMode="auto">
                <a:xfrm>
                  <a:off x="3648" y="3049"/>
                  <a:ext cx="207" cy="230"/>
                </a:xfrm>
                <a:custGeom>
                  <a:avLst/>
                  <a:gdLst>
                    <a:gd name="T0" fmla="*/ 57 w 207"/>
                    <a:gd name="T1" fmla="*/ 2 h 230"/>
                    <a:gd name="T2" fmla="*/ 41 w 207"/>
                    <a:gd name="T3" fmla="*/ 12 h 230"/>
                    <a:gd name="T4" fmla="*/ 34 w 207"/>
                    <a:gd name="T5" fmla="*/ 18 h 230"/>
                    <a:gd name="T6" fmla="*/ 27 w 207"/>
                    <a:gd name="T7" fmla="*/ 25 h 230"/>
                    <a:gd name="T8" fmla="*/ 18 w 207"/>
                    <a:gd name="T9" fmla="*/ 40 h 230"/>
                    <a:gd name="T10" fmla="*/ 13 w 207"/>
                    <a:gd name="T11" fmla="*/ 51 h 230"/>
                    <a:gd name="T12" fmla="*/ 7 w 207"/>
                    <a:gd name="T13" fmla="*/ 62 h 230"/>
                    <a:gd name="T14" fmla="*/ 3 w 207"/>
                    <a:gd name="T15" fmla="*/ 82 h 230"/>
                    <a:gd name="T16" fmla="*/ 1 w 207"/>
                    <a:gd name="T17" fmla="*/ 90 h 230"/>
                    <a:gd name="T18" fmla="*/ 0 w 207"/>
                    <a:gd name="T19" fmla="*/ 98 h 230"/>
                    <a:gd name="T20" fmla="*/ 0 w 207"/>
                    <a:gd name="T21" fmla="*/ 112 h 230"/>
                    <a:gd name="T22" fmla="*/ 1 w 207"/>
                    <a:gd name="T23" fmla="*/ 126 h 230"/>
                    <a:gd name="T24" fmla="*/ 4 w 207"/>
                    <a:gd name="T25" fmla="*/ 141 h 230"/>
                    <a:gd name="T26" fmla="*/ 7 w 207"/>
                    <a:gd name="T27" fmla="*/ 152 h 230"/>
                    <a:gd name="T28" fmla="*/ 11 w 207"/>
                    <a:gd name="T29" fmla="*/ 163 h 230"/>
                    <a:gd name="T30" fmla="*/ 17 w 207"/>
                    <a:gd name="T31" fmla="*/ 172 h 230"/>
                    <a:gd name="T32" fmla="*/ 24 w 207"/>
                    <a:gd name="T33" fmla="*/ 183 h 230"/>
                    <a:gd name="T34" fmla="*/ 30 w 207"/>
                    <a:gd name="T35" fmla="*/ 191 h 230"/>
                    <a:gd name="T36" fmla="*/ 41 w 207"/>
                    <a:gd name="T37" fmla="*/ 200 h 230"/>
                    <a:gd name="T38" fmla="*/ 49 w 207"/>
                    <a:gd name="T39" fmla="*/ 207 h 230"/>
                    <a:gd name="T40" fmla="*/ 57 w 207"/>
                    <a:gd name="T41" fmla="*/ 213 h 230"/>
                    <a:gd name="T42" fmla="*/ 67 w 207"/>
                    <a:gd name="T43" fmla="*/ 218 h 230"/>
                    <a:gd name="T44" fmla="*/ 75 w 207"/>
                    <a:gd name="T45" fmla="*/ 222 h 230"/>
                    <a:gd name="T46" fmla="*/ 85 w 207"/>
                    <a:gd name="T47" fmla="*/ 225 h 230"/>
                    <a:gd name="T48" fmla="*/ 97 w 207"/>
                    <a:gd name="T49" fmla="*/ 228 h 230"/>
                    <a:gd name="T50" fmla="*/ 105 w 207"/>
                    <a:gd name="T51" fmla="*/ 229 h 230"/>
                    <a:gd name="T52" fmla="*/ 121 w 207"/>
                    <a:gd name="T53" fmla="*/ 229 h 230"/>
                    <a:gd name="T54" fmla="*/ 133 w 207"/>
                    <a:gd name="T55" fmla="*/ 228 h 230"/>
                    <a:gd name="T56" fmla="*/ 142 w 207"/>
                    <a:gd name="T57" fmla="*/ 226 h 230"/>
                    <a:gd name="T58" fmla="*/ 151 w 207"/>
                    <a:gd name="T59" fmla="*/ 224 h 230"/>
                    <a:gd name="T60" fmla="*/ 160 w 207"/>
                    <a:gd name="T61" fmla="*/ 222 h 230"/>
                    <a:gd name="T62" fmla="*/ 171 w 207"/>
                    <a:gd name="T63" fmla="*/ 217 h 230"/>
                    <a:gd name="T64" fmla="*/ 180 w 207"/>
                    <a:gd name="T65" fmla="*/ 212 h 230"/>
                    <a:gd name="T66" fmla="*/ 188 w 207"/>
                    <a:gd name="T67" fmla="*/ 203 h 230"/>
                    <a:gd name="T68" fmla="*/ 192 w 207"/>
                    <a:gd name="T69" fmla="*/ 196 h 230"/>
                    <a:gd name="T70" fmla="*/ 196 w 207"/>
                    <a:gd name="T71" fmla="*/ 188 h 230"/>
                    <a:gd name="T72" fmla="*/ 202 w 207"/>
                    <a:gd name="T73" fmla="*/ 176 h 230"/>
                    <a:gd name="T74" fmla="*/ 205 w 207"/>
                    <a:gd name="T75" fmla="*/ 160 h 230"/>
                    <a:gd name="T76" fmla="*/ 206 w 207"/>
                    <a:gd name="T77" fmla="*/ 146 h 230"/>
                    <a:gd name="T78" fmla="*/ 191 w 207"/>
                    <a:gd name="T79" fmla="*/ 150 h 230"/>
                    <a:gd name="T80" fmla="*/ 180 w 207"/>
                    <a:gd name="T81" fmla="*/ 157 h 230"/>
                    <a:gd name="T82" fmla="*/ 163 w 207"/>
                    <a:gd name="T83" fmla="*/ 162 h 230"/>
                    <a:gd name="T84" fmla="*/ 143 w 207"/>
                    <a:gd name="T85" fmla="*/ 165 h 230"/>
                    <a:gd name="T86" fmla="*/ 122 w 207"/>
                    <a:gd name="T87" fmla="*/ 165 h 230"/>
                    <a:gd name="T88" fmla="*/ 105 w 207"/>
                    <a:gd name="T89" fmla="*/ 163 h 230"/>
                    <a:gd name="T90" fmla="*/ 84 w 207"/>
                    <a:gd name="T91" fmla="*/ 152 h 230"/>
                    <a:gd name="T92" fmla="*/ 68 w 207"/>
                    <a:gd name="T93" fmla="*/ 140 h 230"/>
                    <a:gd name="T94" fmla="*/ 57 w 207"/>
                    <a:gd name="T95" fmla="*/ 122 h 230"/>
                    <a:gd name="T96" fmla="*/ 52 w 207"/>
                    <a:gd name="T97" fmla="*/ 106 h 230"/>
                    <a:gd name="T98" fmla="*/ 51 w 207"/>
                    <a:gd name="T99" fmla="*/ 86 h 230"/>
                    <a:gd name="T100" fmla="*/ 51 w 207"/>
                    <a:gd name="T101" fmla="*/ 67 h 230"/>
                    <a:gd name="T102" fmla="*/ 54 w 207"/>
                    <a:gd name="T103" fmla="*/ 43 h 230"/>
                    <a:gd name="T104" fmla="*/ 58 w 207"/>
                    <a:gd name="T105" fmla="*/ 20 h 230"/>
                    <a:gd name="T106" fmla="*/ 71 w 207"/>
                    <a:gd name="T107" fmla="*/ 0 h 230"/>
                    <a:gd name="T108" fmla="*/ 57 w 207"/>
                    <a:gd name="T109" fmla="*/ 2 h 230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w 207"/>
                    <a:gd name="T166" fmla="*/ 0 h 230"/>
                    <a:gd name="T167" fmla="*/ 207 w 207"/>
                    <a:gd name="T168" fmla="*/ 230 h 230"/>
                  </a:gdLst>
                  <a:ahLst/>
                  <a:cxnLst>
                    <a:cxn ang="T110">
                      <a:pos x="T0" y="T1"/>
                    </a:cxn>
                    <a:cxn ang="T111">
                      <a:pos x="T2" y="T3"/>
                    </a:cxn>
                    <a:cxn ang="T112">
                      <a:pos x="T4" y="T5"/>
                    </a:cxn>
                    <a:cxn ang="T113">
                      <a:pos x="T6" y="T7"/>
                    </a:cxn>
                    <a:cxn ang="T114">
                      <a:pos x="T8" y="T9"/>
                    </a:cxn>
                    <a:cxn ang="T115">
                      <a:pos x="T10" y="T11"/>
                    </a:cxn>
                    <a:cxn ang="T116">
                      <a:pos x="T12" y="T13"/>
                    </a:cxn>
                    <a:cxn ang="T117">
                      <a:pos x="T14" y="T15"/>
                    </a:cxn>
                    <a:cxn ang="T118">
                      <a:pos x="T16" y="T17"/>
                    </a:cxn>
                    <a:cxn ang="T119">
                      <a:pos x="T18" y="T19"/>
                    </a:cxn>
                    <a:cxn ang="T120">
                      <a:pos x="T20" y="T21"/>
                    </a:cxn>
                    <a:cxn ang="T121">
                      <a:pos x="T22" y="T23"/>
                    </a:cxn>
                    <a:cxn ang="T122">
                      <a:pos x="T24" y="T25"/>
                    </a:cxn>
                    <a:cxn ang="T123">
                      <a:pos x="T26" y="T27"/>
                    </a:cxn>
                    <a:cxn ang="T124">
                      <a:pos x="T28" y="T29"/>
                    </a:cxn>
                    <a:cxn ang="T125">
                      <a:pos x="T30" y="T31"/>
                    </a:cxn>
                    <a:cxn ang="T126">
                      <a:pos x="T32" y="T33"/>
                    </a:cxn>
                    <a:cxn ang="T127">
                      <a:pos x="T34" y="T35"/>
                    </a:cxn>
                    <a:cxn ang="T128">
                      <a:pos x="T36" y="T37"/>
                    </a:cxn>
                    <a:cxn ang="T129">
                      <a:pos x="T38" y="T39"/>
                    </a:cxn>
                    <a:cxn ang="T130">
                      <a:pos x="T40" y="T41"/>
                    </a:cxn>
                    <a:cxn ang="T131">
                      <a:pos x="T42" y="T43"/>
                    </a:cxn>
                    <a:cxn ang="T132">
                      <a:pos x="T44" y="T45"/>
                    </a:cxn>
                    <a:cxn ang="T133">
                      <a:pos x="T46" y="T47"/>
                    </a:cxn>
                    <a:cxn ang="T134">
                      <a:pos x="T48" y="T49"/>
                    </a:cxn>
                    <a:cxn ang="T135">
                      <a:pos x="T50" y="T51"/>
                    </a:cxn>
                    <a:cxn ang="T136">
                      <a:pos x="T52" y="T53"/>
                    </a:cxn>
                    <a:cxn ang="T137">
                      <a:pos x="T54" y="T55"/>
                    </a:cxn>
                    <a:cxn ang="T138">
                      <a:pos x="T56" y="T57"/>
                    </a:cxn>
                    <a:cxn ang="T139">
                      <a:pos x="T58" y="T59"/>
                    </a:cxn>
                    <a:cxn ang="T140">
                      <a:pos x="T60" y="T61"/>
                    </a:cxn>
                    <a:cxn ang="T141">
                      <a:pos x="T62" y="T63"/>
                    </a:cxn>
                    <a:cxn ang="T142">
                      <a:pos x="T64" y="T65"/>
                    </a:cxn>
                    <a:cxn ang="T143">
                      <a:pos x="T66" y="T67"/>
                    </a:cxn>
                    <a:cxn ang="T144">
                      <a:pos x="T68" y="T69"/>
                    </a:cxn>
                    <a:cxn ang="T145">
                      <a:pos x="T70" y="T71"/>
                    </a:cxn>
                    <a:cxn ang="T146">
                      <a:pos x="T72" y="T73"/>
                    </a:cxn>
                    <a:cxn ang="T147">
                      <a:pos x="T74" y="T75"/>
                    </a:cxn>
                    <a:cxn ang="T148">
                      <a:pos x="T76" y="T77"/>
                    </a:cxn>
                    <a:cxn ang="T149">
                      <a:pos x="T78" y="T79"/>
                    </a:cxn>
                    <a:cxn ang="T150">
                      <a:pos x="T80" y="T81"/>
                    </a:cxn>
                    <a:cxn ang="T151">
                      <a:pos x="T82" y="T83"/>
                    </a:cxn>
                    <a:cxn ang="T152">
                      <a:pos x="T84" y="T85"/>
                    </a:cxn>
                    <a:cxn ang="T153">
                      <a:pos x="T86" y="T87"/>
                    </a:cxn>
                    <a:cxn ang="T154">
                      <a:pos x="T88" y="T89"/>
                    </a:cxn>
                    <a:cxn ang="T155">
                      <a:pos x="T90" y="T91"/>
                    </a:cxn>
                    <a:cxn ang="T156">
                      <a:pos x="T92" y="T93"/>
                    </a:cxn>
                    <a:cxn ang="T157">
                      <a:pos x="T94" y="T95"/>
                    </a:cxn>
                    <a:cxn ang="T158">
                      <a:pos x="T96" y="T97"/>
                    </a:cxn>
                    <a:cxn ang="T159">
                      <a:pos x="T98" y="T99"/>
                    </a:cxn>
                    <a:cxn ang="T160">
                      <a:pos x="T100" y="T101"/>
                    </a:cxn>
                    <a:cxn ang="T161">
                      <a:pos x="T102" y="T103"/>
                    </a:cxn>
                    <a:cxn ang="T162">
                      <a:pos x="T104" y="T105"/>
                    </a:cxn>
                    <a:cxn ang="T163">
                      <a:pos x="T106" y="T107"/>
                    </a:cxn>
                    <a:cxn ang="T164">
                      <a:pos x="T108" y="T109"/>
                    </a:cxn>
                  </a:cxnLst>
                  <a:rect l="T165" t="T166" r="T167" b="T168"/>
                  <a:pathLst>
                    <a:path w="207" h="230">
                      <a:moveTo>
                        <a:pt x="57" y="2"/>
                      </a:moveTo>
                      <a:lnTo>
                        <a:pt x="41" y="12"/>
                      </a:lnTo>
                      <a:lnTo>
                        <a:pt x="34" y="18"/>
                      </a:lnTo>
                      <a:lnTo>
                        <a:pt x="27" y="25"/>
                      </a:lnTo>
                      <a:lnTo>
                        <a:pt x="18" y="40"/>
                      </a:lnTo>
                      <a:lnTo>
                        <a:pt x="13" y="51"/>
                      </a:lnTo>
                      <a:lnTo>
                        <a:pt x="7" y="62"/>
                      </a:lnTo>
                      <a:lnTo>
                        <a:pt x="3" y="82"/>
                      </a:lnTo>
                      <a:lnTo>
                        <a:pt x="1" y="90"/>
                      </a:lnTo>
                      <a:lnTo>
                        <a:pt x="0" y="98"/>
                      </a:lnTo>
                      <a:lnTo>
                        <a:pt x="0" y="112"/>
                      </a:lnTo>
                      <a:lnTo>
                        <a:pt x="1" y="126"/>
                      </a:lnTo>
                      <a:lnTo>
                        <a:pt x="4" y="141"/>
                      </a:lnTo>
                      <a:lnTo>
                        <a:pt x="7" y="152"/>
                      </a:lnTo>
                      <a:lnTo>
                        <a:pt x="11" y="163"/>
                      </a:lnTo>
                      <a:lnTo>
                        <a:pt x="17" y="172"/>
                      </a:lnTo>
                      <a:lnTo>
                        <a:pt x="24" y="183"/>
                      </a:lnTo>
                      <a:lnTo>
                        <a:pt x="30" y="191"/>
                      </a:lnTo>
                      <a:lnTo>
                        <a:pt x="41" y="200"/>
                      </a:lnTo>
                      <a:lnTo>
                        <a:pt x="49" y="207"/>
                      </a:lnTo>
                      <a:lnTo>
                        <a:pt x="57" y="213"/>
                      </a:lnTo>
                      <a:lnTo>
                        <a:pt x="67" y="218"/>
                      </a:lnTo>
                      <a:lnTo>
                        <a:pt x="75" y="222"/>
                      </a:lnTo>
                      <a:lnTo>
                        <a:pt x="85" y="225"/>
                      </a:lnTo>
                      <a:lnTo>
                        <a:pt x="97" y="228"/>
                      </a:lnTo>
                      <a:lnTo>
                        <a:pt x="105" y="229"/>
                      </a:lnTo>
                      <a:lnTo>
                        <a:pt x="121" y="229"/>
                      </a:lnTo>
                      <a:lnTo>
                        <a:pt x="133" y="228"/>
                      </a:lnTo>
                      <a:lnTo>
                        <a:pt x="142" y="226"/>
                      </a:lnTo>
                      <a:lnTo>
                        <a:pt x="151" y="224"/>
                      </a:lnTo>
                      <a:lnTo>
                        <a:pt x="160" y="222"/>
                      </a:lnTo>
                      <a:lnTo>
                        <a:pt x="171" y="217"/>
                      </a:lnTo>
                      <a:lnTo>
                        <a:pt x="180" y="212"/>
                      </a:lnTo>
                      <a:lnTo>
                        <a:pt x="188" y="203"/>
                      </a:lnTo>
                      <a:lnTo>
                        <a:pt x="192" y="196"/>
                      </a:lnTo>
                      <a:lnTo>
                        <a:pt x="196" y="188"/>
                      </a:lnTo>
                      <a:lnTo>
                        <a:pt x="202" y="176"/>
                      </a:lnTo>
                      <a:lnTo>
                        <a:pt x="205" y="160"/>
                      </a:lnTo>
                      <a:lnTo>
                        <a:pt x="206" y="146"/>
                      </a:lnTo>
                      <a:lnTo>
                        <a:pt x="191" y="150"/>
                      </a:lnTo>
                      <a:lnTo>
                        <a:pt x="180" y="157"/>
                      </a:lnTo>
                      <a:lnTo>
                        <a:pt x="163" y="162"/>
                      </a:lnTo>
                      <a:lnTo>
                        <a:pt x="143" y="165"/>
                      </a:lnTo>
                      <a:lnTo>
                        <a:pt x="122" y="165"/>
                      </a:lnTo>
                      <a:lnTo>
                        <a:pt x="105" y="163"/>
                      </a:lnTo>
                      <a:lnTo>
                        <a:pt x="84" y="152"/>
                      </a:lnTo>
                      <a:lnTo>
                        <a:pt x="68" y="140"/>
                      </a:lnTo>
                      <a:lnTo>
                        <a:pt x="57" y="122"/>
                      </a:lnTo>
                      <a:lnTo>
                        <a:pt x="52" y="106"/>
                      </a:lnTo>
                      <a:lnTo>
                        <a:pt x="51" y="86"/>
                      </a:lnTo>
                      <a:lnTo>
                        <a:pt x="51" y="67"/>
                      </a:lnTo>
                      <a:lnTo>
                        <a:pt x="54" y="43"/>
                      </a:lnTo>
                      <a:lnTo>
                        <a:pt x="58" y="20"/>
                      </a:lnTo>
                      <a:lnTo>
                        <a:pt x="71" y="0"/>
                      </a:lnTo>
                      <a:lnTo>
                        <a:pt x="57" y="2"/>
                      </a:lnTo>
                    </a:path>
                  </a:pathLst>
                </a:custGeom>
                <a:solidFill>
                  <a:schemeClr val="tx2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10261" name="Group 41"/>
              <p:cNvGrpSpPr>
                <a:grpSpLocks/>
              </p:cNvGrpSpPr>
              <p:nvPr/>
            </p:nvGrpSpPr>
            <p:grpSpPr bwMode="auto">
              <a:xfrm>
                <a:off x="4400" y="2901"/>
                <a:ext cx="449" cy="704"/>
                <a:chOff x="4398" y="2922"/>
                <a:chExt cx="476" cy="752"/>
              </a:xfrm>
            </p:grpSpPr>
            <p:sp>
              <p:nvSpPr>
                <p:cNvPr id="10323" name="Freeform 42"/>
                <p:cNvSpPr>
                  <a:spLocks/>
                </p:cNvSpPr>
                <p:nvPr/>
              </p:nvSpPr>
              <p:spPr bwMode="auto">
                <a:xfrm>
                  <a:off x="4483" y="2922"/>
                  <a:ext cx="391" cy="656"/>
                </a:xfrm>
                <a:custGeom>
                  <a:avLst/>
                  <a:gdLst>
                    <a:gd name="T0" fmla="*/ 360 w 391"/>
                    <a:gd name="T1" fmla="*/ 633 h 656"/>
                    <a:gd name="T2" fmla="*/ 314 w 391"/>
                    <a:gd name="T3" fmla="*/ 647 h 656"/>
                    <a:gd name="T4" fmla="*/ 252 w 391"/>
                    <a:gd name="T5" fmla="*/ 655 h 656"/>
                    <a:gd name="T6" fmla="*/ 188 w 391"/>
                    <a:gd name="T7" fmla="*/ 655 h 656"/>
                    <a:gd name="T8" fmla="*/ 146 w 391"/>
                    <a:gd name="T9" fmla="*/ 642 h 656"/>
                    <a:gd name="T10" fmla="*/ 123 w 391"/>
                    <a:gd name="T11" fmla="*/ 639 h 656"/>
                    <a:gd name="T12" fmla="*/ 96 w 391"/>
                    <a:gd name="T13" fmla="*/ 542 h 656"/>
                    <a:gd name="T14" fmla="*/ 79 w 391"/>
                    <a:gd name="T15" fmla="*/ 433 h 656"/>
                    <a:gd name="T16" fmla="*/ 57 w 391"/>
                    <a:gd name="T17" fmla="*/ 311 h 656"/>
                    <a:gd name="T18" fmla="*/ 30 w 391"/>
                    <a:gd name="T19" fmla="*/ 176 h 656"/>
                    <a:gd name="T20" fmla="*/ 4 w 391"/>
                    <a:gd name="T21" fmla="*/ 119 h 656"/>
                    <a:gd name="T22" fmla="*/ 0 w 391"/>
                    <a:gd name="T23" fmla="*/ 86 h 656"/>
                    <a:gd name="T24" fmla="*/ 7 w 391"/>
                    <a:gd name="T25" fmla="*/ 73 h 656"/>
                    <a:gd name="T26" fmla="*/ 26 w 391"/>
                    <a:gd name="T27" fmla="*/ 57 h 656"/>
                    <a:gd name="T28" fmla="*/ 40 w 391"/>
                    <a:gd name="T29" fmla="*/ 47 h 656"/>
                    <a:gd name="T30" fmla="*/ 79 w 391"/>
                    <a:gd name="T31" fmla="*/ 36 h 656"/>
                    <a:gd name="T32" fmla="*/ 152 w 391"/>
                    <a:gd name="T33" fmla="*/ 36 h 656"/>
                    <a:gd name="T34" fmla="*/ 219 w 391"/>
                    <a:gd name="T35" fmla="*/ 24 h 656"/>
                    <a:gd name="T36" fmla="*/ 284 w 391"/>
                    <a:gd name="T37" fmla="*/ 10 h 656"/>
                    <a:gd name="T38" fmla="*/ 340 w 391"/>
                    <a:gd name="T39" fmla="*/ 0 h 656"/>
                    <a:gd name="T40" fmla="*/ 390 w 391"/>
                    <a:gd name="T41" fmla="*/ 159 h 656"/>
                    <a:gd name="T42" fmla="*/ 182 w 391"/>
                    <a:gd name="T43" fmla="*/ 156 h 656"/>
                    <a:gd name="T44" fmla="*/ 152 w 391"/>
                    <a:gd name="T45" fmla="*/ 150 h 656"/>
                    <a:gd name="T46" fmla="*/ 152 w 391"/>
                    <a:gd name="T47" fmla="*/ 169 h 656"/>
                    <a:gd name="T48" fmla="*/ 176 w 391"/>
                    <a:gd name="T49" fmla="*/ 285 h 656"/>
                    <a:gd name="T50" fmla="*/ 196 w 391"/>
                    <a:gd name="T51" fmla="*/ 357 h 656"/>
                    <a:gd name="T52" fmla="*/ 235 w 391"/>
                    <a:gd name="T53" fmla="*/ 424 h 656"/>
                    <a:gd name="T54" fmla="*/ 290 w 391"/>
                    <a:gd name="T55" fmla="*/ 510 h 656"/>
                    <a:gd name="T56" fmla="*/ 360 w 391"/>
                    <a:gd name="T57" fmla="*/ 633 h 65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w 391"/>
                    <a:gd name="T88" fmla="*/ 0 h 656"/>
                    <a:gd name="T89" fmla="*/ 391 w 391"/>
                    <a:gd name="T90" fmla="*/ 656 h 656"/>
                  </a:gdLst>
                  <a:ahLst/>
                  <a:cxnLst>
                    <a:cxn ang="T58">
                      <a:pos x="T0" y="T1"/>
                    </a:cxn>
                    <a:cxn ang="T59">
                      <a:pos x="T2" y="T3"/>
                    </a:cxn>
                    <a:cxn ang="T60">
                      <a:pos x="T4" y="T5"/>
                    </a:cxn>
                    <a:cxn ang="T61">
                      <a:pos x="T6" y="T7"/>
                    </a:cxn>
                    <a:cxn ang="T62">
                      <a:pos x="T8" y="T9"/>
                    </a:cxn>
                    <a:cxn ang="T63">
                      <a:pos x="T10" y="T11"/>
                    </a:cxn>
                    <a:cxn ang="T64">
                      <a:pos x="T12" y="T13"/>
                    </a:cxn>
                    <a:cxn ang="T65">
                      <a:pos x="T14" y="T15"/>
                    </a:cxn>
                    <a:cxn ang="T66">
                      <a:pos x="T16" y="T17"/>
                    </a:cxn>
                    <a:cxn ang="T67">
                      <a:pos x="T18" y="T19"/>
                    </a:cxn>
                    <a:cxn ang="T68">
                      <a:pos x="T20" y="T21"/>
                    </a:cxn>
                    <a:cxn ang="T69">
                      <a:pos x="T22" y="T23"/>
                    </a:cxn>
                    <a:cxn ang="T70">
                      <a:pos x="T24" y="T25"/>
                    </a:cxn>
                    <a:cxn ang="T71">
                      <a:pos x="T26" y="T27"/>
                    </a:cxn>
                    <a:cxn ang="T72">
                      <a:pos x="T28" y="T29"/>
                    </a:cxn>
                    <a:cxn ang="T73">
                      <a:pos x="T30" y="T31"/>
                    </a:cxn>
                    <a:cxn ang="T74">
                      <a:pos x="T32" y="T33"/>
                    </a:cxn>
                    <a:cxn ang="T75">
                      <a:pos x="T34" y="T35"/>
                    </a:cxn>
                    <a:cxn ang="T76">
                      <a:pos x="T36" y="T37"/>
                    </a:cxn>
                    <a:cxn ang="T77">
                      <a:pos x="T38" y="T39"/>
                    </a:cxn>
                    <a:cxn ang="T78">
                      <a:pos x="T40" y="T41"/>
                    </a:cxn>
                    <a:cxn ang="T79">
                      <a:pos x="T42" y="T43"/>
                    </a:cxn>
                    <a:cxn ang="T80">
                      <a:pos x="T44" y="T45"/>
                    </a:cxn>
                    <a:cxn ang="T81">
                      <a:pos x="T46" y="T47"/>
                    </a:cxn>
                    <a:cxn ang="T82">
                      <a:pos x="T48" y="T49"/>
                    </a:cxn>
                    <a:cxn ang="T83">
                      <a:pos x="T50" y="T51"/>
                    </a:cxn>
                    <a:cxn ang="T84">
                      <a:pos x="T52" y="T53"/>
                    </a:cxn>
                    <a:cxn ang="T85">
                      <a:pos x="T54" y="T55"/>
                    </a:cxn>
                    <a:cxn ang="T86">
                      <a:pos x="T56" y="T57"/>
                    </a:cxn>
                  </a:cxnLst>
                  <a:rect l="T87" t="T88" r="T89" b="T90"/>
                  <a:pathLst>
                    <a:path w="391" h="656">
                      <a:moveTo>
                        <a:pt x="360" y="633"/>
                      </a:moveTo>
                      <a:lnTo>
                        <a:pt x="314" y="647"/>
                      </a:lnTo>
                      <a:lnTo>
                        <a:pt x="252" y="655"/>
                      </a:lnTo>
                      <a:lnTo>
                        <a:pt x="188" y="655"/>
                      </a:lnTo>
                      <a:lnTo>
                        <a:pt x="146" y="642"/>
                      </a:lnTo>
                      <a:lnTo>
                        <a:pt x="123" y="639"/>
                      </a:lnTo>
                      <a:lnTo>
                        <a:pt x="96" y="542"/>
                      </a:lnTo>
                      <a:lnTo>
                        <a:pt x="79" y="433"/>
                      </a:lnTo>
                      <a:lnTo>
                        <a:pt x="57" y="311"/>
                      </a:lnTo>
                      <a:lnTo>
                        <a:pt x="30" y="176"/>
                      </a:lnTo>
                      <a:lnTo>
                        <a:pt x="4" y="119"/>
                      </a:lnTo>
                      <a:lnTo>
                        <a:pt x="0" y="86"/>
                      </a:lnTo>
                      <a:lnTo>
                        <a:pt x="7" y="73"/>
                      </a:lnTo>
                      <a:lnTo>
                        <a:pt x="26" y="57"/>
                      </a:lnTo>
                      <a:lnTo>
                        <a:pt x="40" y="47"/>
                      </a:lnTo>
                      <a:lnTo>
                        <a:pt x="79" y="36"/>
                      </a:lnTo>
                      <a:lnTo>
                        <a:pt x="152" y="36"/>
                      </a:lnTo>
                      <a:lnTo>
                        <a:pt x="219" y="24"/>
                      </a:lnTo>
                      <a:lnTo>
                        <a:pt x="284" y="10"/>
                      </a:lnTo>
                      <a:lnTo>
                        <a:pt x="340" y="0"/>
                      </a:lnTo>
                      <a:lnTo>
                        <a:pt x="390" y="159"/>
                      </a:lnTo>
                      <a:lnTo>
                        <a:pt x="182" y="156"/>
                      </a:lnTo>
                      <a:lnTo>
                        <a:pt x="152" y="150"/>
                      </a:lnTo>
                      <a:lnTo>
                        <a:pt x="152" y="169"/>
                      </a:lnTo>
                      <a:lnTo>
                        <a:pt x="176" y="285"/>
                      </a:lnTo>
                      <a:lnTo>
                        <a:pt x="196" y="357"/>
                      </a:lnTo>
                      <a:lnTo>
                        <a:pt x="235" y="424"/>
                      </a:lnTo>
                      <a:lnTo>
                        <a:pt x="290" y="510"/>
                      </a:lnTo>
                      <a:lnTo>
                        <a:pt x="360" y="633"/>
                      </a:lnTo>
                    </a:path>
                  </a:pathLst>
                </a:custGeom>
                <a:solidFill>
                  <a:srgbClr val="3F5F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324" name="Freeform 43"/>
                <p:cNvSpPr>
                  <a:spLocks/>
                </p:cNvSpPr>
                <p:nvPr/>
              </p:nvSpPr>
              <p:spPr bwMode="auto">
                <a:xfrm>
                  <a:off x="4398" y="3558"/>
                  <a:ext cx="464" cy="116"/>
                </a:xfrm>
                <a:custGeom>
                  <a:avLst/>
                  <a:gdLst>
                    <a:gd name="T0" fmla="*/ 211 w 464"/>
                    <a:gd name="T1" fmla="*/ 3 h 116"/>
                    <a:gd name="T2" fmla="*/ 136 w 464"/>
                    <a:gd name="T3" fmla="*/ 14 h 116"/>
                    <a:gd name="T4" fmla="*/ 77 w 464"/>
                    <a:gd name="T5" fmla="*/ 29 h 116"/>
                    <a:gd name="T6" fmla="*/ 46 w 464"/>
                    <a:gd name="T7" fmla="*/ 37 h 116"/>
                    <a:gd name="T8" fmla="*/ 20 w 464"/>
                    <a:gd name="T9" fmla="*/ 54 h 116"/>
                    <a:gd name="T10" fmla="*/ 8 w 464"/>
                    <a:gd name="T11" fmla="*/ 67 h 116"/>
                    <a:gd name="T12" fmla="*/ 0 w 464"/>
                    <a:gd name="T13" fmla="*/ 88 h 116"/>
                    <a:gd name="T14" fmla="*/ 2 w 464"/>
                    <a:gd name="T15" fmla="*/ 104 h 116"/>
                    <a:gd name="T16" fmla="*/ 10 w 464"/>
                    <a:gd name="T17" fmla="*/ 110 h 116"/>
                    <a:gd name="T18" fmla="*/ 26 w 464"/>
                    <a:gd name="T19" fmla="*/ 114 h 116"/>
                    <a:gd name="T20" fmla="*/ 78 w 464"/>
                    <a:gd name="T21" fmla="*/ 110 h 116"/>
                    <a:gd name="T22" fmla="*/ 160 w 464"/>
                    <a:gd name="T23" fmla="*/ 103 h 116"/>
                    <a:gd name="T24" fmla="*/ 249 w 464"/>
                    <a:gd name="T25" fmla="*/ 92 h 116"/>
                    <a:gd name="T26" fmla="*/ 303 w 464"/>
                    <a:gd name="T27" fmla="*/ 89 h 116"/>
                    <a:gd name="T28" fmla="*/ 309 w 464"/>
                    <a:gd name="T29" fmla="*/ 106 h 116"/>
                    <a:gd name="T30" fmla="*/ 367 w 464"/>
                    <a:gd name="T31" fmla="*/ 114 h 116"/>
                    <a:gd name="T32" fmla="*/ 422 w 464"/>
                    <a:gd name="T33" fmla="*/ 115 h 116"/>
                    <a:gd name="T34" fmla="*/ 455 w 464"/>
                    <a:gd name="T35" fmla="*/ 112 h 116"/>
                    <a:gd name="T36" fmla="*/ 463 w 464"/>
                    <a:gd name="T37" fmla="*/ 89 h 116"/>
                    <a:gd name="T38" fmla="*/ 457 w 464"/>
                    <a:gd name="T39" fmla="*/ 51 h 116"/>
                    <a:gd name="T40" fmla="*/ 441 w 464"/>
                    <a:gd name="T41" fmla="*/ 0 h 116"/>
                    <a:gd name="T42" fmla="*/ 231 w 464"/>
                    <a:gd name="T43" fmla="*/ 0 h 116"/>
                    <a:gd name="T44" fmla="*/ 211 w 464"/>
                    <a:gd name="T45" fmla="*/ 3 h 11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w 464"/>
                    <a:gd name="T70" fmla="*/ 0 h 116"/>
                    <a:gd name="T71" fmla="*/ 464 w 464"/>
                    <a:gd name="T72" fmla="*/ 116 h 116"/>
                  </a:gdLst>
                  <a:ahLst/>
                  <a:cxnLst>
                    <a:cxn ang="T46">
                      <a:pos x="T0" y="T1"/>
                    </a:cxn>
                    <a:cxn ang="T47">
                      <a:pos x="T2" y="T3"/>
                    </a:cxn>
                    <a:cxn ang="T48">
                      <a:pos x="T4" y="T5"/>
                    </a:cxn>
                    <a:cxn ang="T49">
                      <a:pos x="T6" y="T7"/>
                    </a:cxn>
                    <a:cxn ang="T50">
                      <a:pos x="T8" y="T9"/>
                    </a:cxn>
                    <a:cxn ang="T51">
                      <a:pos x="T10" y="T11"/>
                    </a:cxn>
                    <a:cxn ang="T52">
                      <a:pos x="T12" y="T13"/>
                    </a:cxn>
                    <a:cxn ang="T53">
                      <a:pos x="T14" y="T15"/>
                    </a:cxn>
                    <a:cxn ang="T54">
                      <a:pos x="T16" y="T17"/>
                    </a:cxn>
                    <a:cxn ang="T55">
                      <a:pos x="T18" y="T19"/>
                    </a:cxn>
                    <a:cxn ang="T56">
                      <a:pos x="T20" y="T21"/>
                    </a:cxn>
                    <a:cxn ang="T57">
                      <a:pos x="T22" y="T23"/>
                    </a:cxn>
                    <a:cxn ang="T58">
                      <a:pos x="T24" y="T25"/>
                    </a:cxn>
                    <a:cxn ang="T59">
                      <a:pos x="T26" y="T27"/>
                    </a:cxn>
                    <a:cxn ang="T60">
                      <a:pos x="T28" y="T29"/>
                    </a:cxn>
                    <a:cxn ang="T61">
                      <a:pos x="T30" y="T31"/>
                    </a:cxn>
                    <a:cxn ang="T62">
                      <a:pos x="T32" y="T33"/>
                    </a:cxn>
                    <a:cxn ang="T63">
                      <a:pos x="T34" y="T35"/>
                    </a:cxn>
                    <a:cxn ang="T64">
                      <a:pos x="T36" y="T37"/>
                    </a:cxn>
                    <a:cxn ang="T65">
                      <a:pos x="T38" y="T39"/>
                    </a:cxn>
                    <a:cxn ang="T66">
                      <a:pos x="T40" y="T41"/>
                    </a:cxn>
                    <a:cxn ang="T67">
                      <a:pos x="T42" y="T43"/>
                    </a:cxn>
                    <a:cxn ang="T68">
                      <a:pos x="T44" y="T45"/>
                    </a:cxn>
                  </a:cxnLst>
                  <a:rect l="T69" t="T70" r="T71" b="T72"/>
                  <a:pathLst>
                    <a:path w="464" h="116">
                      <a:moveTo>
                        <a:pt x="211" y="3"/>
                      </a:moveTo>
                      <a:lnTo>
                        <a:pt x="136" y="14"/>
                      </a:lnTo>
                      <a:lnTo>
                        <a:pt x="77" y="29"/>
                      </a:lnTo>
                      <a:lnTo>
                        <a:pt x="46" y="37"/>
                      </a:lnTo>
                      <a:lnTo>
                        <a:pt x="20" y="54"/>
                      </a:lnTo>
                      <a:lnTo>
                        <a:pt x="8" y="67"/>
                      </a:lnTo>
                      <a:lnTo>
                        <a:pt x="0" y="88"/>
                      </a:lnTo>
                      <a:lnTo>
                        <a:pt x="2" y="104"/>
                      </a:lnTo>
                      <a:lnTo>
                        <a:pt x="10" y="110"/>
                      </a:lnTo>
                      <a:lnTo>
                        <a:pt x="26" y="114"/>
                      </a:lnTo>
                      <a:lnTo>
                        <a:pt x="78" y="110"/>
                      </a:lnTo>
                      <a:lnTo>
                        <a:pt x="160" y="103"/>
                      </a:lnTo>
                      <a:lnTo>
                        <a:pt x="249" y="92"/>
                      </a:lnTo>
                      <a:lnTo>
                        <a:pt x="303" y="89"/>
                      </a:lnTo>
                      <a:lnTo>
                        <a:pt x="309" y="106"/>
                      </a:lnTo>
                      <a:lnTo>
                        <a:pt x="367" y="114"/>
                      </a:lnTo>
                      <a:lnTo>
                        <a:pt x="422" y="115"/>
                      </a:lnTo>
                      <a:lnTo>
                        <a:pt x="455" y="112"/>
                      </a:lnTo>
                      <a:lnTo>
                        <a:pt x="463" y="89"/>
                      </a:lnTo>
                      <a:lnTo>
                        <a:pt x="457" y="51"/>
                      </a:lnTo>
                      <a:lnTo>
                        <a:pt x="441" y="0"/>
                      </a:lnTo>
                      <a:lnTo>
                        <a:pt x="231" y="0"/>
                      </a:lnTo>
                      <a:lnTo>
                        <a:pt x="211" y="3"/>
                      </a:lnTo>
                    </a:path>
                  </a:pathLst>
                </a:custGeom>
                <a:solidFill>
                  <a:srgbClr val="7F5F3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10262" name="Group 44"/>
              <p:cNvGrpSpPr>
                <a:grpSpLocks/>
              </p:cNvGrpSpPr>
              <p:nvPr/>
            </p:nvGrpSpPr>
            <p:grpSpPr bwMode="auto">
              <a:xfrm>
                <a:off x="4316" y="2898"/>
                <a:ext cx="761" cy="760"/>
                <a:chOff x="4309" y="2919"/>
                <a:chExt cx="807" cy="812"/>
              </a:xfrm>
            </p:grpSpPr>
            <p:sp>
              <p:nvSpPr>
                <p:cNvPr id="10321" name="Freeform 45"/>
                <p:cNvSpPr>
                  <a:spLocks/>
                </p:cNvSpPr>
                <p:nvPr/>
              </p:nvSpPr>
              <p:spPr bwMode="auto">
                <a:xfrm>
                  <a:off x="4309" y="3596"/>
                  <a:ext cx="512" cy="135"/>
                </a:xfrm>
                <a:custGeom>
                  <a:avLst/>
                  <a:gdLst>
                    <a:gd name="T0" fmla="*/ 233 w 512"/>
                    <a:gd name="T1" fmla="*/ 6 h 135"/>
                    <a:gd name="T2" fmla="*/ 149 w 512"/>
                    <a:gd name="T3" fmla="*/ 19 h 135"/>
                    <a:gd name="T4" fmla="*/ 83 w 512"/>
                    <a:gd name="T5" fmla="*/ 36 h 135"/>
                    <a:gd name="T6" fmla="*/ 49 w 512"/>
                    <a:gd name="T7" fmla="*/ 45 h 135"/>
                    <a:gd name="T8" fmla="*/ 21 w 512"/>
                    <a:gd name="T9" fmla="*/ 64 h 135"/>
                    <a:gd name="T10" fmla="*/ 8 w 512"/>
                    <a:gd name="T11" fmla="*/ 78 h 135"/>
                    <a:gd name="T12" fmla="*/ 0 w 512"/>
                    <a:gd name="T13" fmla="*/ 101 h 135"/>
                    <a:gd name="T14" fmla="*/ 1 w 512"/>
                    <a:gd name="T15" fmla="*/ 120 h 135"/>
                    <a:gd name="T16" fmla="*/ 9 w 512"/>
                    <a:gd name="T17" fmla="*/ 126 h 135"/>
                    <a:gd name="T18" fmla="*/ 25 w 512"/>
                    <a:gd name="T19" fmla="*/ 131 h 135"/>
                    <a:gd name="T20" fmla="*/ 78 w 512"/>
                    <a:gd name="T21" fmla="*/ 134 h 135"/>
                    <a:gd name="T22" fmla="*/ 180 w 512"/>
                    <a:gd name="T23" fmla="*/ 128 h 135"/>
                    <a:gd name="T24" fmla="*/ 275 w 512"/>
                    <a:gd name="T25" fmla="*/ 117 h 135"/>
                    <a:gd name="T26" fmla="*/ 333 w 512"/>
                    <a:gd name="T27" fmla="*/ 103 h 135"/>
                    <a:gd name="T28" fmla="*/ 340 w 512"/>
                    <a:gd name="T29" fmla="*/ 121 h 135"/>
                    <a:gd name="T30" fmla="*/ 373 w 512"/>
                    <a:gd name="T31" fmla="*/ 126 h 135"/>
                    <a:gd name="T32" fmla="*/ 404 w 512"/>
                    <a:gd name="T33" fmla="*/ 129 h 135"/>
                    <a:gd name="T34" fmla="*/ 466 w 512"/>
                    <a:gd name="T35" fmla="*/ 131 h 135"/>
                    <a:gd name="T36" fmla="*/ 503 w 512"/>
                    <a:gd name="T37" fmla="*/ 128 h 135"/>
                    <a:gd name="T38" fmla="*/ 511 w 512"/>
                    <a:gd name="T39" fmla="*/ 103 h 135"/>
                    <a:gd name="T40" fmla="*/ 504 w 512"/>
                    <a:gd name="T41" fmla="*/ 60 h 135"/>
                    <a:gd name="T42" fmla="*/ 486 w 512"/>
                    <a:gd name="T43" fmla="*/ 0 h 135"/>
                    <a:gd name="T44" fmla="*/ 253 w 512"/>
                    <a:gd name="T45" fmla="*/ 0 h 135"/>
                    <a:gd name="T46" fmla="*/ 233 w 512"/>
                    <a:gd name="T47" fmla="*/ 6 h 135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w 512"/>
                    <a:gd name="T73" fmla="*/ 0 h 135"/>
                    <a:gd name="T74" fmla="*/ 512 w 512"/>
                    <a:gd name="T75" fmla="*/ 135 h 135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T72" t="T73" r="T74" b="T75"/>
                  <a:pathLst>
                    <a:path w="512" h="135">
                      <a:moveTo>
                        <a:pt x="233" y="6"/>
                      </a:moveTo>
                      <a:lnTo>
                        <a:pt x="149" y="19"/>
                      </a:lnTo>
                      <a:lnTo>
                        <a:pt x="83" y="36"/>
                      </a:lnTo>
                      <a:lnTo>
                        <a:pt x="49" y="45"/>
                      </a:lnTo>
                      <a:lnTo>
                        <a:pt x="21" y="64"/>
                      </a:lnTo>
                      <a:lnTo>
                        <a:pt x="8" y="78"/>
                      </a:lnTo>
                      <a:lnTo>
                        <a:pt x="0" y="101"/>
                      </a:lnTo>
                      <a:lnTo>
                        <a:pt x="1" y="120"/>
                      </a:lnTo>
                      <a:lnTo>
                        <a:pt x="9" y="126"/>
                      </a:lnTo>
                      <a:lnTo>
                        <a:pt x="25" y="131"/>
                      </a:lnTo>
                      <a:lnTo>
                        <a:pt x="78" y="134"/>
                      </a:lnTo>
                      <a:lnTo>
                        <a:pt x="180" y="128"/>
                      </a:lnTo>
                      <a:lnTo>
                        <a:pt x="275" y="117"/>
                      </a:lnTo>
                      <a:lnTo>
                        <a:pt x="333" y="103"/>
                      </a:lnTo>
                      <a:lnTo>
                        <a:pt x="340" y="121"/>
                      </a:lnTo>
                      <a:lnTo>
                        <a:pt x="373" y="126"/>
                      </a:lnTo>
                      <a:lnTo>
                        <a:pt x="404" y="129"/>
                      </a:lnTo>
                      <a:lnTo>
                        <a:pt x="466" y="131"/>
                      </a:lnTo>
                      <a:lnTo>
                        <a:pt x="503" y="128"/>
                      </a:lnTo>
                      <a:lnTo>
                        <a:pt x="511" y="103"/>
                      </a:lnTo>
                      <a:lnTo>
                        <a:pt x="504" y="60"/>
                      </a:lnTo>
                      <a:lnTo>
                        <a:pt x="486" y="0"/>
                      </a:lnTo>
                      <a:lnTo>
                        <a:pt x="253" y="0"/>
                      </a:lnTo>
                      <a:lnTo>
                        <a:pt x="233" y="6"/>
                      </a:lnTo>
                    </a:path>
                  </a:pathLst>
                </a:custGeom>
                <a:solidFill>
                  <a:srgbClr val="7F5F3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322" name="Freeform 46"/>
                <p:cNvSpPr>
                  <a:spLocks/>
                </p:cNvSpPr>
                <p:nvPr/>
              </p:nvSpPr>
              <p:spPr bwMode="auto">
                <a:xfrm>
                  <a:off x="4460" y="2919"/>
                  <a:ext cx="656" cy="718"/>
                </a:xfrm>
                <a:custGeom>
                  <a:avLst/>
                  <a:gdLst>
                    <a:gd name="T0" fmla="*/ 622 w 656"/>
                    <a:gd name="T1" fmla="*/ 43 h 718"/>
                    <a:gd name="T2" fmla="*/ 648 w 656"/>
                    <a:gd name="T3" fmla="*/ 100 h 718"/>
                    <a:gd name="T4" fmla="*/ 651 w 656"/>
                    <a:gd name="T5" fmla="*/ 119 h 718"/>
                    <a:gd name="T6" fmla="*/ 655 w 656"/>
                    <a:gd name="T7" fmla="*/ 149 h 718"/>
                    <a:gd name="T8" fmla="*/ 648 w 656"/>
                    <a:gd name="T9" fmla="*/ 186 h 718"/>
                    <a:gd name="T10" fmla="*/ 628 w 656"/>
                    <a:gd name="T11" fmla="*/ 206 h 718"/>
                    <a:gd name="T12" fmla="*/ 608 w 656"/>
                    <a:gd name="T13" fmla="*/ 219 h 718"/>
                    <a:gd name="T14" fmla="*/ 578 w 656"/>
                    <a:gd name="T15" fmla="*/ 221 h 718"/>
                    <a:gd name="T16" fmla="*/ 519 w 656"/>
                    <a:gd name="T17" fmla="*/ 221 h 718"/>
                    <a:gd name="T18" fmla="*/ 459 w 656"/>
                    <a:gd name="T19" fmla="*/ 224 h 718"/>
                    <a:gd name="T20" fmla="*/ 403 w 656"/>
                    <a:gd name="T21" fmla="*/ 215 h 718"/>
                    <a:gd name="T22" fmla="*/ 369 w 656"/>
                    <a:gd name="T23" fmla="*/ 209 h 718"/>
                    <a:gd name="T24" fmla="*/ 304 w 656"/>
                    <a:gd name="T25" fmla="*/ 195 h 718"/>
                    <a:gd name="T26" fmla="*/ 255 w 656"/>
                    <a:gd name="T27" fmla="*/ 179 h 718"/>
                    <a:gd name="T28" fmla="*/ 205 w 656"/>
                    <a:gd name="T29" fmla="*/ 162 h 718"/>
                    <a:gd name="T30" fmla="*/ 159 w 656"/>
                    <a:gd name="T31" fmla="*/ 136 h 718"/>
                    <a:gd name="T32" fmla="*/ 172 w 656"/>
                    <a:gd name="T33" fmla="*/ 172 h 718"/>
                    <a:gd name="T34" fmla="*/ 192 w 656"/>
                    <a:gd name="T35" fmla="*/ 224 h 718"/>
                    <a:gd name="T36" fmla="*/ 199 w 656"/>
                    <a:gd name="T37" fmla="*/ 297 h 718"/>
                    <a:gd name="T38" fmla="*/ 205 w 656"/>
                    <a:gd name="T39" fmla="*/ 353 h 718"/>
                    <a:gd name="T40" fmla="*/ 228 w 656"/>
                    <a:gd name="T41" fmla="*/ 430 h 718"/>
                    <a:gd name="T42" fmla="*/ 261 w 656"/>
                    <a:gd name="T43" fmla="*/ 526 h 718"/>
                    <a:gd name="T44" fmla="*/ 291 w 656"/>
                    <a:gd name="T45" fmla="*/ 603 h 718"/>
                    <a:gd name="T46" fmla="*/ 330 w 656"/>
                    <a:gd name="T47" fmla="*/ 680 h 718"/>
                    <a:gd name="T48" fmla="*/ 291 w 656"/>
                    <a:gd name="T49" fmla="*/ 711 h 718"/>
                    <a:gd name="T50" fmla="*/ 196 w 656"/>
                    <a:gd name="T51" fmla="*/ 717 h 718"/>
                    <a:gd name="T52" fmla="*/ 126 w 656"/>
                    <a:gd name="T53" fmla="*/ 711 h 718"/>
                    <a:gd name="T54" fmla="*/ 93 w 656"/>
                    <a:gd name="T55" fmla="*/ 700 h 718"/>
                    <a:gd name="T56" fmla="*/ 76 w 656"/>
                    <a:gd name="T57" fmla="*/ 691 h 718"/>
                    <a:gd name="T58" fmla="*/ 86 w 656"/>
                    <a:gd name="T59" fmla="*/ 615 h 718"/>
                    <a:gd name="T60" fmla="*/ 80 w 656"/>
                    <a:gd name="T61" fmla="*/ 513 h 718"/>
                    <a:gd name="T62" fmla="*/ 69 w 656"/>
                    <a:gd name="T63" fmla="*/ 367 h 718"/>
                    <a:gd name="T64" fmla="*/ 63 w 656"/>
                    <a:gd name="T65" fmla="*/ 274 h 718"/>
                    <a:gd name="T66" fmla="*/ 49 w 656"/>
                    <a:gd name="T67" fmla="*/ 209 h 718"/>
                    <a:gd name="T68" fmla="*/ 43 w 656"/>
                    <a:gd name="T69" fmla="*/ 195 h 718"/>
                    <a:gd name="T70" fmla="*/ 16 w 656"/>
                    <a:gd name="T71" fmla="*/ 179 h 718"/>
                    <a:gd name="T72" fmla="*/ 4 w 656"/>
                    <a:gd name="T73" fmla="*/ 145 h 718"/>
                    <a:gd name="T74" fmla="*/ 0 w 656"/>
                    <a:gd name="T75" fmla="*/ 100 h 718"/>
                    <a:gd name="T76" fmla="*/ 4 w 656"/>
                    <a:gd name="T77" fmla="*/ 63 h 718"/>
                    <a:gd name="T78" fmla="*/ 16 w 656"/>
                    <a:gd name="T79" fmla="*/ 39 h 718"/>
                    <a:gd name="T80" fmla="*/ 93 w 656"/>
                    <a:gd name="T81" fmla="*/ 30 h 718"/>
                    <a:gd name="T82" fmla="*/ 255 w 656"/>
                    <a:gd name="T83" fmla="*/ 16 h 718"/>
                    <a:gd name="T84" fmla="*/ 324 w 656"/>
                    <a:gd name="T85" fmla="*/ 0 h 718"/>
                    <a:gd name="T86" fmla="*/ 436 w 656"/>
                    <a:gd name="T87" fmla="*/ 10 h 718"/>
                    <a:gd name="T88" fmla="*/ 528 w 656"/>
                    <a:gd name="T89" fmla="*/ 16 h 718"/>
                    <a:gd name="T90" fmla="*/ 622 w 656"/>
                    <a:gd name="T91" fmla="*/ 43 h 718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w 656"/>
                    <a:gd name="T139" fmla="*/ 0 h 718"/>
                    <a:gd name="T140" fmla="*/ 656 w 656"/>
                    <a:gd name="T141" fmla="*/ 718 h 718"/>
                  </a:gdLst>
                  <a:ahLst/>
                  <a:cxnLst>
                    <a:cxn ang="T92">
                      <a:pos x="T0" y="T1"/>
                    </a:cxn>
                    <a:cxn ang="T93">
                      <a:pos x="T2" y="T3"/>
                    </a:cxn>
                    <a:cxn ang="T94">
                      <a:pos x="T4" y="T5"/>
                    </a:cxn>
                    <a:cxn ang="T95">
                      <a:pos x="T6" y="T7"/>
                    </a:cxn>
                    <a:cxn ang="T96">
                      <a:pos x="T8" y="T9"/>
                    </a:cxn>
                    <a:cxn ang="T97">
                      <a:pos x="T10" y="T11"/>
                    </a:cxn>
                    <a:cxn ang="T98">
                      <a:pos x="T12" y="T13"/>
                    </a:cxn>
                    <a:cxn ang="T99">
                      <a:pos x="T14" y="T15"/>
                    </a:cxn>
                    <a:cxn ang="T100">
                      <a:pos x="T16" y="T17"/>
                    </a:cxn>
                    <a:cxn ang="T101">
                      <a:pos x="T18" y="T19"/>
                    </a:cxn>
                    <a:cxn ang="T102">
                      <a:pos x="T20" y="T21"/>
                    </a:cxn>
                    <a:cxn ang="T103">
                      <a:pos x="T22" y="T23"/>
                    </a:cxn>
                    <a:cxn ang="T104">
                      <a:pos x="T24" y="T25"/>
                    </a:cxn>
                    <a:cxn ang="T105">
                      <a:pos x="T26" y="T27"/>
                    </a:cxn>
                    <a:cxn ang="T106">
                      <a:pos x="T28" y="T29"/>
                    </a:cxn>
                    <a:cxn ang="T107">
                      <a:pos x="T30" y="T31"/>
                    </a:cxn>
                    <a:cxn ang="T108">
                      <a:pos x="T32" y="T33"/>
                    </a:cxn>
                    <a:cxn ang="T109">
                      <a:pos x="T34" y="T35"/>
                    </a:cxn>
                    <a:cxn ang="T110">
                      <a:pos x="T36" y="T37"/>
                    </a:cxn>
                    <a:cxn ang="T111">
                      <a:pos x="T38" y="T39"/>
                    </a:cxn>
                    <a:cxn ang="T112">
                      <a:pos x="T40" y="T41"/>
                    </a:cxn>
                    <a:cxn ang="T113">
                      <a:pos x="T42" y="T43"/>
                    </a:cxn>
                    <a:cxn ang="T114">
                      <a:pos x="T44" y="T45"/>
                    </a:cxn>
                    <a:cxn ang="T115">
                      <a:pos x="T46" y="T47"/>
                    </a:cxn>
                    <a:cxn ang="T116">
                      <a:pos x="T48" y="T49"/>
                    </a:cxn>
                    <a:cxn ang="T117">
                      <a:pos x="T50" y="T51"/>
                    </a:cxn>
                    <a:cxn ang="T118">
                      <a:pos x="T52" y="T53"/>
                    </a:cxn>
                    <a:cxn ang="T119">
                      <a:pos x="T54" y="T55"/>
                    </a:cxn>
                    <a:cxn ang="T120">
                      <a:pos x="T56" y="T57"/>
                    </a:cxn>
                    <a:cxn ang="T121">
                      <a:pos x="T58" y="T59"/>
                    </a:cxn>
                    <a:cxn ang="T122">
                      <a:pos x="T60" y="T61"/>
                    </a:cxn>
                    <a:cxn ang="T123">
                      <a:pos x="T62" y="T63"/>
                    </a:cxn>
                    <a:cxn ang="T124">
                      <a:pos x="T64" y="T65"/>
                    </a:cxn>
                    <a:cxn ang="T125">
                      <a:pos x="T66" y="T67"/>
                    </a:cxn>
                    <a:cxn ang="T126">
                      <a:pos x="T68" y="T69"/>
                    </a:cxn>
                    <a:cxn ang="T127">
                      <a:pos x="T70" y="T71"/>
                    </a:cxn>
                    <a:cxn ang="T128">
                      <a:pos x="T72" y="T73"/>
                    </a:cxn>
                    <a:cxn ang="T129">
                      <a:pos x="T74" y="T75"/>
                    </a:cxn>
                    <a:cxn ang="T130">
                      <a:pos x="T76" y="T77"/>
                    </a:cxn>
                    <a:cxn ang="T131">
                      <a:pos x="T78" y="T79"/>
                    </a:cxn>
                    <a:cxn ang="T132">
                      <a:pos x="T80" y="T81"/>
                    </a:cxn>
                    <a:cxn ang="T133">
                      <a:pos x="T82" y="T83"/>
                    </a:cxn>
                    <a:cxn ang="T134">
                      <a:pos x="T84" y="T85"/>
                    </a:cxn>
                    <a:cxn ang="T135">
                      <a:pos x="T86" y="T87"/>
                    </a:cxn>
                    <a:cxn ang="T136">
                      <a:pos x="T88" y="T89"/>
                    </a:cxn>
                    <a:cxn ang="T137">
                      <a:pos x="T90" y="T91"/>
                    </a:cxn>
                  </a:cxnLst>
                  <a:rect l="T138" t="T139" r="T140" b="T141"/>
                  <a:pathLst>
                    <a:path w="656" h="718">
                      <a:moveTo>
                        <a:pt x="622" y="43"/>
                      </a:moveTo>
                      <a:lnTo>
                        <a:pt x="648" y="100"/>
                      </a:lnTo>
                      <a:lnTo>
                        <a:pt x="651" y="119"/>
                      </a:lnTo>
                      <a:lnTo>
                        <a:pt x="655" y="149"/>
                      </a:lnTo>
                      <a:lnTo>
                        <a:pt x="648" y="186"/>
                      </a:lnTo>
                      <a:lnTo>
                        <a:pt x="628" y="206"/>
                      </a:lnTo>
                      <a:lnTo>
                        <a:pt x="608" y="219"/>
                      </a:lnTo>
                      <a:lnTo>
                        <a:pt x="578" y="221"/>
                      </a:lnTo>
                      <a:lnTo>
                        <a:pt x="519" y="221"/>
                      </a:lnTo>
                      <a:lnTo>
                        <a:pt x="459" y="224"/>
                      </a:lnTo>
                      <a:lnTo>
                        <a:pt x="403" y="215"/>
                      </a:lnTo>
                      <a:lnTo>
                        <a:pt x="369" y="209"/>
                      </a:lnTo>
                      <a:lnTo>
                        <a:pt x="304" y="195"/>
                      </a:lnTo>
                      <a:lnTo>
                        <a:pt x="255" y="179"/>
                      </a:lnTo>
                      <a:lnTo>
                        <a:pt x="205" y="162"/>
                      </a:lnTo>
                      <a:lnTo>
                        <a:pt x="159" y="136"/>
                      </a:lnTo>
                      <a:lnTo>
                        <a:pt x="172" y="172"/>
                      </a:lnTo>
                      <a:lnTo>
                        <a:pt x="192" y="224"/>
                      </a:lnTo>
                      <a:lnTo>
                        <a:pt x="199" y="297"/>
                      </a:lnTo>
                      <a:lnTo>
                        <a:pt x="205" y="353"/>
                      </a:lnTo>
                      <a:lnTo>
                        <a:pt x="228" y="430"/>
                      </a:lnTo>
                      <a:lnTo>
                        <a:pt x="261" y="526"/>
                      </a:lnTo>
                      <a:lnTo>
                        <a:pt x="291" y="603"/>
                      </a:lnTo>
                      <a:lnTo>
                        <a:pt x="330" y="680"/>
                      </a:lnTo>
                      <a:lnTo>
                        <a:pt x="291" y="711"/>
                      </a:lnTo>
                      <a:lnTo>
                        <a:pt x="196" y="717"/>
                      </a:lnTo>
                      <a:lnTo>
                        <a:pt x="126" y="711"/>
                      </a:lnTo>
                      <a:lnTo>
                        <a:pt x="93" y="700"/>
                      </a:lnTo>
                      <a:lnTo>
                        <a:pt x="76" y="691"/>
                      </a:lnTo>
                      <a:lnTo>
                        <a:pt x="86" y="615"/>
                      </a:lnTo>
                      <a:lnTo>
                        <a:pt x="80" y="513"/>
                      </a:lnTo>
                      <a:lnTo>
                        <a:pt x="69" y="367"/>
                      </a:lnTo>
                      <a:lnTo>
                        <a:pt x="63" y="274"/>
                      </a:lnTo>
                      <a:lnTo>
                        <a:pt x="49" y="209"/>
                      </a:lnTo>
                      <a:lnTo>
                        <a:pt x="43" y="195"/>
                      </a:lnTo>
                      <a:lnTo>
                        <a:pt x="16" y="179"/>
                      </a:lnTo>
                      <a:lnTo>
                        <a:pt x="4" y="145"/>
                      </a:lnTo>
                      <a:lnTo>
                        <a:pt x="0" y="100"/>
                      </a:lnTo>
                      <a:lnTo>
                        <a:pt x="4" y="63"/>
                      </a:lnTo>
                      <a:lnTo>
                        <a:pt x="16" y="39"/>
                      </a:lnTo>
                      <a:lnTo>
                        <a:pt x="93" y="30"/>
                      </a:lnTo>
                      <a:lnTo>
                        <a:pt x="255" y="16"/>
                      </a:lnTo>
                      <a:lnTo>
                        <a:pt x="324" y="0"/>
                      </a:lnTo>
                      <a:lnTo>
                        <a:pt x="436" y="10"/>
                      </a:lnTo>
                      <a:lnTo>
                        <a:pt x="528" y="16"/>
                      </a:lnTo>
                      <a:lnTo>
                        <a:pt x="622" y="43"/>
                      </a:lnTo>
                    </a:path>
                  </a:pathLst>
                </a:custGeom>
                <a:solidFill>
                  <a:srgbClr val="3F5F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10263" name="Freeform 47"/>
              <p:cNvSpPr>
                <a:spLocks/>
              </p:cNvSpPr>
              <p:nvPr/>
            </p:nvSpPr>
            <p:spPr bwMode="auto">
              <a:xfrm>
                <a:off x="4689" y="3183"/>
                <a:ext cx="644" cy="496"/>
              </a:xfrm>
              <a:custGeom>
                <a:avLst/>
                <a:gdLst>
                  <a:gd name="T0" fmla="*/ 453 w 682"/>
                  <a:gd name="T1" fmla="*/ 9 h 530"/>
                  <a:gd name="T2" fmla="*/ 643 w 682"/>
                  <a:gd name="T3" fmla="*/ 448 h 530"/>
                  <a:gd name="T4" fmla="*/ 636 w 682"/>
                  <a:gd name="T5" fmla="*/ 459 h 530"/>
                  <a:gd name="T6" fmla="*/ 621 w 682"/>
                  <a:gd name="T7" fmla="*/ 450 h 530"/>
                  <a:gd name="T8" fmla="*/ 440 w 682"/>
                  <a:gd name="T9" fmla="*/ 26 h 530"/>
                  <a:gd name="T10" fmla="*/ 430 w 682"/>
                  <a:gd name="T11" fmla="*/ 22 h 530"/>
                  <a:gd name="T12" fmla="*/ 360 w 682"/>
                  <a:gd name="T13" fmla="*/ 20 h 530"/>
                  <a:gd name="T14" fmla="*/ 269 w 682"/>
                  <a:gd name="T15" fmla="*/ 22 h 530"/>
                  <a:gd name="T16" fmla="*/ 190 w 682"/>
                  <a:gd name="T17" fmla="*/ 27 h 530"/>
                  <a:gd name="T18" fmla="*/ 166 w 682"/>
                  <a:gd name="T19" fmla="*/ 35 h 530"/>
                  <a:gd name="T20" fmla="*/ 152 w 682"/>
                  <a:gd name="T21" fmla="*/ 45 h 530"/>
                  <a:gd name="T22" fmla="*/ 143 w 682"/>
                  <a:gd name="T23" fmla="*/ 59 h 530"/>
                  <a:gd name="T24" fmla="*/ 17 w 682"/>
                  <a:gd name="T25" fmla="*/ 490 h 530"/>
                  <a:gd name="T26" fmla="*/ 8 w 682"/>
                  <a:gd name="T27" fmla="*/ 495 h 530"/>
                  <a:gd name="T28" fmla="*/ 0 w 682"/>
                  <a:gd name="T29" fmla="*/ 486 h 530"/>
                  <a:gd name="T30" fmla="*/ 125 w 682"/>
                  <a:gd name="T31" fmla="*/ 56 h 530"/>
                  <a:gd name="T32" fmla="*/ 137 w 682"/>
                  <a:gd name="T33" fmla="*/ 33 h 530"/>
                  <a:gd name="T34" fmla="*/ 148 w 682"/>
                  <a:gd name="T35" fmla="*/ 22 h 530"/>
                  <a:gd name="T36" fmla="*/ 159 w 682"/>
                  <a:gd name="T37" fmla="*/ 17 h 530"/>
                  <a:gd name="T38" fmla="*/ 173 w 682"/>
                  <a:gd name="T39" fmla="*/ 11 h 530"/>
                  <a:gd name="T40" fmla="*/ 199 w 682"/>
                  <a:gd name="T41" fmla="*/ 9 h 530"/>
                  <a:gd name="T42" fmla="*/ 283 w 682"/>
                  <a:gd name="T43" fmla="*/ 3 h 530"/>
                  <a:gd name="T44" fmla="*/ 376 w 682"/>
                  <a:gd name="T45" fmla="*/ 0 h 530"/>
                  <a:gd name="T46" fmla="*/ 419 w 682"/>
                  <a:gd name="T47" fmla="*/ 1 h 530"/>
                  <a:gd name="T48" fmla="*/ 441 w 682"/>
                  <a:gd name="T49" fmla="*/ 3 h 530"/>
                  <a:gd name="T50" fmla="*/ 453 w 682"/>
                  <a:gd name="T51" fmla="*/ 9 h 53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682"/>
                  <a:gd name="T79" fmla="*/ 0 h 530"/>
                  <a:gd name="T80" fmla="*/ 682 w 682"/>
                  <a:gd name="T81" fmla="*/ 530 h 530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682" h="530">
                    <a:moveTo>
                      <a:pt x="480" y="10"/>
                    </a:moveTo>
                    <a:lnTo>
                      <a:pt x="681" y="479"/>
                    </a:lnTo>
                    <a:lnTo>
                      <a:pt x="674" y="490"/>
                    </a:lnTo>
                    <a:lnTo>
                      <a:pt x="658" y="481"/>
                    </a:lnTo>
                    <a:lnTo>
                      <a:pt x="466" y="28"/>
                    </a:lnTo>
                    <a:lnTo>
                      <a:pt x="455" y="23"/>
                    </a:lnTo>
                    <a:lnTo>
                      <a:pt x="381" y="21"/>
                    </a:lnTo>
                    <a:lnTo>
                      <a:pt x="285" y="24"/>
                    </a:lnTo>
                    <a:lnTo>
                      <a:pt x="201" y="29"/>
                    </a:lnTo>
                    <a:lnTo>
                      <a:pt x="176" y="37"/>
                    </a:lnTo>
                    <a:lnTo>
                      <a:pt x="161" y="48"/>
                    </a:lnTo>
                    <a:lnTo>
                      <a:pt x="151" y="63"/>
                    </a:lnTo>
                    <a:lnTo>
                      <a:pt x="18" y="524"/>
                    </a:lnTo>
                    <a:lnTo>
                      <a:pt x="8" y="529"/>
                    </a:lnTo>
                    <a:lnTo>
                      <a:pt x="0" y="519"/>
                    </a:lnTo>
                    <a:lnTo>
                      <a:pt x="132" y="60"/>
                    </a:lnTo>
                    <a:lnTo>
                      <a:pt x="145" y="35"/>
                    </a:lnTo>
                    <a:lnTo>
                      <a:pt x="157" y="24"/>
                    </a:lnTo>
                    <a:lnTo>
                      <a:pt x="168" y="18"/>
                    </a:lnTo>
                    <a:lnTo>
                      <a:pt x="183" y="12"/>
                    </a:lnTo>
                    <a:lnTo>
                      <a:pt x="211" y="10"/>
                    </a:lnTo>
                    <a:lnTo>
                      <a:pt x="300" y="3"/>
                    </a:lnTo>
                    <a:lnTo>
                      <a:pt x="398" y="0"/>
                    </a:lnTo>
                    <a:lnTo>
                      <a:pt x="444" y="1"/>
                    </a:lnTo>
                    <a:lnTo>
                      <a:pt x="467" y="3"/>
                    </a:lnTo>
                    <a:lnTo>
                      <a:pt x="480" y="10"/>
                    </a:lnTo>
                  </a:path>
                </a:pathLst>
              </a:custGeom>
              <a:solidFill>
                <a:srgbClr val="919191"/>
              </a:solidFill>
              <a:ln w="12700" cap="rnd" cmpd="sng">
                <a:solidFill>
                  <a:srgbClr val="91919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10264" name="Group 48"/>
              <p:cNvGrpSpPr>
                <a:grpSpLocks/>
              </p:cNvGrpSpPr>
              <p:nvPr/>
            </p:nvGrpSpPr>
            <p:grpSpPr bwMode="auto">
              <a:xfrm>
                <a:off x="3805" y="2396"/>
                <a:ext cx="512" cy="499"/>
                <a:chOff x="3768" y="2382"/>
                <a:chExt cx="542" cy="533"/>
              </a:xfrm>
            </p:grpSpPr>
            <p:grpSp>
              <p:nvGrpSpPr>
                <p:cNvPr id="10316" name="Group 49"/>
                <p:cNvGrpSpPr>
                  <a:grpSpLocks/>
                </p:cNvGrpSpPr>
                <p:nvPr/>
              </p:nvGrpSpPr>
              <p:grpSpPr bwMode="auto">
                <a:xfrm>
                  <a:off x="3768" y="2382"/>
                  <a:ext cx="542" cy="533"/>
                  <a:chOff x="3768" y="2382"/>
                  <a:chExt cx="542" cy="533"/>
                </a:xfrm>
              </p:grpSpPr>
              <p:sp>
                <p:nvSpPr>
                  <p:cNvPr id="10318" name="Oval 50"/>
                  <p:cNvSpPr>
                    <a:spLocks noChangeArrowheads="1"/>
                  </p:cNvSpPr>
                  <p:nvPr/>
                </p:nvSpPr>
                <p:spPr bwMode="auto">
                  <a:xfrm>
                    <a:off x="3768" y="2382"/>
                    <a:ext cx="542" cy="533"/>
                  </a:xfrm>
                  <a:prstGeom prst="ellipse">
                    <a:avLst/>
                  </a:prstGeom>
                  <a:solidFill>
                    <a:srgbClr val="9F9FBF"/>
                  </a:solidFill>
                  <a:ln w="127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lIns="90476" tIns="44444" rIns="90476" bIns="44444">
                    <a:spAutoFit/>
                  </a:bodyPr>
                  <a:lstStyle>
                    <a:lvl1pPr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1pPr>
                    <a:lvl2pPr marL="742950" indent="-28575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2pPr>
                    <a:lvl3pPr marL="11430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3pPr>
                    <a:lvl4pPr marL="16002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4pPr>
                    <a:lvl5pPr marL="20574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/>
                    <a:endParaRPr lang="en-US" altLang="en-US"/>
                  </a:p>
                </p:txBody>
              </p:sp>
              <p:sp>
                <p:nvSpPr>
                  <p:cNvPr id="10319" name="Oval 51"/>
                  <p:cNvSpPr>
                    <a:spLocks noChangeArrowheads="1"/>
                  </p:cNvSpPr>
                  <p:nvPr/>
                </p:nvSpPr>
                <p:spPr bwMode="auto">
                  <a:xfrm>
                    <a:off x="3803" y="2387"/>
                    <a:ext cx="485" cy="473"/>
                  </a:xfrm>
                  <a:prstGeom prst="ellipse">
                    <a:avLst/>
                  </a:prstGeom>
                  <a:solidFill>
                    <a:srgbClr val="BFBFD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>
                    <a:lvl1pPr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1pPr>
                    <a:lvl2pPr marL="742950" indent="-28575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2pPr>
                    <a:lvl3pPr marL="11430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3pPr>
                    <a:lvl4pPr marL="16002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4pPr>
                    <a:lvl5pPr marL="20574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/>
                    <a:endParaRPr lang="en-US" altLang="en-US"/>
                  </a:p>
                </p:txBody>
              </p:sp>
              <p:sp>
                <p:nvSpPr>
                  <p:cNvPr id="10320" name="Oval 52"/>
                  <p:cNvSpPr>
                    <a:spLocks noChangeArrowheads="1"/>
                  </p:cNvSpPr>
                  <p:nvPr/>
                </p:nvSpPr>
                <p:spPr bwMode="auto">
                  <a:xfrm>
                    <a:off x="3891" y="2414"/>
                    <a:ext cx="375" cy="359"/>
                  </a:xfrm>
                  <a:prstGeom prst="ellipse">
                    <a:avLst/>
                  </a:prstGeom>
                  <a:solidFill>
                    <a:srgbClr val="DFDFFF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12700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>
                    <a:lvl1pPr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1pPr>
                    <a:lvl2pPr marL="742950" indent="-28575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2pPr>
                    <a:lvl3pPr marL="11430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3pPr>
                    <a:lvl4pPr marL="16002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4pPr>
                    <a:lvl5pPr marL="20574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/>
                    <a:endParaRPr lang="en-US" altLang="en-US"/>
                  </a:p>
                </p:txBody>
              </p:sp>
            </p:grpSp>
            <p:sp>
              <p:nvSpPr>
                <p:cNvPr id="10317" name="Oval 53"/>
                <p:cNvSpPr>
                  <a:spLocks noChangeArrowheads="1"/>
                </p:cNvSpPr>
                <p:nvPr/>
              </p:nvSpPr>
              <p:spPr bwMode="auto">
                <a:xfrm>
                  <a:off x="4082" y="2468"/>
                  <a:ext cx="91" cy="88"/>
                </a:xfrm>
                <a:prstGeom prst="ellipse">
                  <a:avLst/>
                </a:prstGeom>
                <a:solidFill>
                  <a:srgbClr val="FFFFF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12700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  <p:grpSp>
            <p:nvGrpSpPr>
              <p:cNvPr id="10265" name="Group 54"/>
              <p:cNvGrpSpPr>
                <a:grpSpLocks/>
              </p:cNvGrpSpPr>
              <p:nvPr/>
            </p:nvGrpSpPr>
            <p:grpSpPr bwMode="auto">
              <a:xfrm>
                <a:off x="3447" y="2564"/>
                <a:ext cx="730" cy="363"/>
                <a:chOff x="3388" y="2561"/>
                <a:chExt cx="774" cy="388"/>
              </a:xfrm>
            </p:grpSpPr>
            <p:sp>
              <p:nvSpPr>
                <p:cNvPr id="10313" name="Freeform 55"/>
                <p:cNvSpPr>
                  <a:spLocks/>
                </p:cNvSpPr>
                <p:nvPr/>
              </p:nvSpPr>
              <p:spPr bwMode="auto">
                <a:xfrm>
                  <a:off x="3570" y="2561"/>
                  <a:ext cx="592" cy="365"/>
                </a:xfrm>
                <a:custGeom>
                  <a:avLst/>
                  <a:gdLst>
                    <a:gd name="T0" fmla="*/ 21 w 592"/>
                    <a:gd name="T1" fmla="*/ 349 h 365"/>
                    <a:gd name="T2" fmla="*/ 29 w 592"/>
                    <a:gd name="T3" fmla="*/ 361 h 365"/>
                    <a:gd name="T4" fmla="*/ 46 w 592"/>
                    <a:gd name="T5" fmla="*/ 364 h 365"/>
                    <a:gd name="T6" fmla="*/ 337 w 592"/>
                    <a:gd name="T7" fmla="*/ 200 h 365"/>
                    <a:gd name="T8" fmla="*/ 364 w 592"/>
                    <a:gd name="T9" fmla="*/ 203 h 365"/>
                    <a:gd name="T10" fmla="*/ 413 w 592"/>
                    <a:gd name="T11" fmla="*/ 205 h 365"/>
                    <a:gd name="T12" fmla="*/ 471 w 592"/>
                    <a:gd name="T13" fmla="*/ 186 h 365"/>
                    <a:gd name="T14" fmla="*/ 567 w 592"/>
                    <a:gd name="T15" fmla="*/ 176 h 365"/>
                    <a:gd name="T16" fmla="*/ 570 w 592"/>
                    <a:gd name="T17" fmla="*/ 158 h 365"/>
                    <a:gd name="T18" fmla="*/ 476 w 592"/>
                    <a:gd name="T19" fmla="*/ 160 h 365"/>
                    <a:gd name="T20" fmla="*/ 573 w 592"/>
                    <a:gd name="T21" fmla="*/ 145 h 365"/>
                    <a:gd name="T22" fmla="*/ 588 w 592"/>
                    <a:gd name="T23" fmla="*/ 131 h 365"/>
                    <a:gd name="T24" fmla="*/ 539 w 592"/>
                    <a:gd name="T25" fmla="*/ 124 h 365"/>
                    <a:gd name="T26" fmla="*/ 474 w 592"/>
                    <a:gd name="T27" fmla="*/ 124 h 365"/>
                    <a:gd name="T28" fmla="*/ 588 w 592"/>
                    <a:gd name="T29" fmla="*/ 102 h 365"/>
                    <a:gd name="T30" fmla="*/ 586 w 592"/>
                    <a:gd name="T31" fmla="*/ 87 h 365"/>
                    <a:gd name="T32" fmla="*/ 551 w 592"/>
                    <a:gd name="T33" fmla="*/ 81 h 365"/>
                    <a:gd name="T34" fmla="*/ 464 w 592"/>
                    <a:gd name="T35" fmla="*/ 103 h 365"/>
                    <a:gd name="T36" fmla="*/ 556 w 592"/>
                    <a:gd name="T37" fmla="*/ 62 h 365"/>
                    <a:gd name="T38" fmla="*/ 561 w 592"/>
                    <a:gd name="T39" fmla="*/ 39 h 365"/>
                    <a:gd name="T40" fmla="*/ 539 w 592"/>
                    <a:gd name="T41" fmla="*/ 29 h 365"/>
                    <a:gd name="T42" fmla="*/ 437 w 592"/>
                    <a:gd name="T43" fmla="*/ 73 h 365"/>
                    <a:gd name="T44" fmla="*/ 411 w 592"/>
                    <a:gd name="T45" fmla="*/ 85 h 365"/>
                    <a:gd name="T46" fmla="*/ 425 w 592"/>
                    <a:gd name="T47" fmla="*/ 57 h 365"/>
                    <a:gd name="T48" fmla="*/ 423 w 592"/>
                    <a:gd name="T49" fmla="*/ 12 h 365"/>
                    <a:gd name="T50" fmla="*/ 379 w 592"/>
                    <a:gd name="T51" fmla="*/ 3 h 365"/>
                    <a:gd name="T52" fmla="*/ 365 w 592"/>
                    <a:gd name="T53" fmla="*/ 63 h 365"/>
                    <a:gd name="T54" fmla="*/ 337 w 592"/>
                    <a:gd name="T55" fmla="*/ 102 h 365"/>
                    <a:gd name="T56" fmla="*/ 319 w 592"/>
                    <a:gd name="T57" fmla="*/ 141 h 365"/>
                    <a:gd name="T58" fmla="*/ 319 w 592"/>
                    <a:gd name="T59" fmla="*/ 171 h 365"/>
                    <a:gd name="T60" fmla="*/ 48 w 592"/>
                    <a:gd name="T61" fmla="*/ 317 h 365"/>
                    <a:gd name="T62" fmla="*/ 39 w 592"/>
                    <a:gd name="T63" fmla="*/ 278 h 365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w 592"/>
                    <a:gd name="T97" fmla="*/ 0 h 365"/>
                    <a:gd name="T98" fmla="*/ 592 w 592"/>
                    <a:gd name="T99" fmla="*/ 365 h 365"/>
                  </a:gdLst>
                  <a:ahLst/>
                  <a:cxnLst>
                    <a:cxn ang="T64">
                      <a:pos x="T0" y="T1"/>
                    </a:cxn>
                    <a:cxn ang="T65">
                      <a:pos x="T2" y="T3"/>
                    </a:cxn>
                    <a:cxn ang="T66">
                      <a:pos x="T4" y="T5"/>
                    </a:cxn>
                    <a:cxn ang="T67">
                      <a:pos x="T6" y="T7"/>
                    </a:cxn>
                    <a:cxn ang="T68">
                      <a:pos x="T8" y="T9"/>
                    </a:cxn>
                    <a:cxn ang="T69">
                      <a:pos x="T10" y="T11"/>
                    </a:cxn>
                    <a:cxn ang="T70">
                      <a:pos x="T12" y="T13"/>
                    </a:cxn>
                    <a:cxn ang="T71">
                      <a:pos x="T14" y="T15"/>
                    </a:cxn>
                    <a:cxn ang="T72">
                      <a:pos x="T16" y="T17"/>
                    </a:cxn>
                    <a:cxn ang="T73">
                      <a:pos x="T18" y="T19"/>
                    </a:cxn>
                    <a:cxn ang="T74">
                      <a:pos x="T20" y="T21"/>
                    </a:cxn>
                    <a:cxn ang="T75">
                      <a:pos x="T22" y="T23"/>
                    </a:cxn>
                    <a:cxn ang="T76">
                      <a:pos x="T24" y="T25"/>
                    </a:cxn>
                    <a:cxn ang="T77">
                      <a:pos x="T26" y="T27"/>
                    </a:cxn>
                    <a:cxn ang="T78">
                      <a:pos x="T28" y="T29"/>
                    </a:cxn>
                    <a:cxn ang="T79">
                      <a:pos x="T30" y="T31"/>
                    </a:cxn>
                    <a:cxn ang="T80">
                      <a:pos x="T32" y="T33"/>
                    </a:cxn>
                    <a:cxn ang="T81">
                      <a:pos x="T34" y="T35"/>
                    </a:cxn>
                    <a:cxn ang="T82">
                      <a:pos x="T36" y="T37"/>
                    </a:cxn>
                    <a:cxn ang="T83">
                      <a:pos x="T38" y="T39"/>
                    </a:cxn>
                    <a:cxn ang="T84">
                      <a:pos x="T40" y="T41"/>
                    </a:cxn>
                    <a:cxn ang="T85">
                      <a:pos x="T42" y="T43"/>
                    </a:cxn>
                    <a:cxn ang="T86">
                      <a:pos x="T44" y="T45"/>
                    </a:cxn>
                    <a:cxn ang="T87">
                      <a:pos x="T46" y="T47"/>
                    </a:cxn>
                    <a:cxn ang="T88">
                      <a:pos x="T48" y="T49"/>
                    </a:cxn>
                    <a:cxn ang="T89">
                      <a:pos x="T50" y="T51"/>
                    </a:cxn>
                    <a:cxn ang="T90">
                      <a:pos x="T52" y="T53"/>
                    </a:cxn>
                    <a:cxn ang="T91">
                      <a:pos x="T54" y="T55"/>
                    </a:cxn>
                    <a:cxn ang="T92">
                      <a:pos x="T56" y="T57"/>
                    </a:cxn>
                    <a:cxn ang="T93">
                      <a:pos x="T58" y="T59"/>
                    </a:cxn>
                    <a:cxn ang="T94">
                      <a:pos x="T60" y="T61"/>
                    </a:cxn>
                    <a:cxn ang="T95">
                      <a:pos x="T62" y="T63"/>
                    </a:cxn>
                  </a:cxnLst>
                  <a:rect l="T96" t="T97" r="T98" b="T99"/>
                  <a:pathLst>
                    <a:path w="592" h="365">
                      <a:moveTo>
                        <a:pt x="0" y="300"/>
                      </a:moveTo>
                      <a:lnTo>
                        <a:pt x="21" y="349"/>
                      </a:lnTo>
                      <a:lnTo>
                        <a:pt x="25" y="358"/>
                      </a:lnTo>
                      <a:lnTo>
                        <a:pt x="29" y="361"/>
                      </a:lnTo>
                      <a:lnTo>
                        <a:pt x="35" y="364"/>
                      </a:lnTo>
                      <a:lnTo>
                        <a:pt x="46" y="364"/>
                      </a:lnTo>
                      <a:lnTo>
                        <a:pt x="57" y="360"/>
                      </a:lnTo>
                      <a:lnTo>
                        <a:pt x="337" y="200"/>
                      </a:lnTo>
                      <a:lnTo>
                        <a:pt x="353" y="195"/>
                      </a:lnTo>
                      <a:lnTo>
                        <a:pt x="364" y="203"/>
                      </a:lnTo>
                      <a:lnTo>
                        <a:pt x="382" y="210"/>
                      </a:lnTo>
                      <a:lnTo>
                        <a:pt x="413" y="205"/>
                      </a:lnTo>
                      <a:lnTo>
                        <a:pt x="447" y="195"/>
                      </a:lnTo>
                      <a:lnTo>
                        <a:pt x="471" y="186"/>
                      </a:lnTo>
                      <a:lnTo>
                        <a:pt x="546" y="179"/>
                      </a:lnTo>
                      <a:lnTo>
                        <a:pt x="567" y="176"/>
                      </a:lnTo>
                      <a:lnTo>
                        <a:pt x="575" y="169"/>
                      </a:lnTo>
                      <a:lnTo>
                        <a:pt x="570" y="158"/>
                      </a:lnTo>
                      <a:lnTo>
                        <a:pt x="546" y="155"/>
                      </a:lnTo>
                      <a:lnTo>
                        <a:pt x="476" y="160"/>
                      </a:lnTo>
                      <a:lnTo>
                        <a:pt x="474" y="153"/>
                      </a:lnTo>
                      <a:lnTo>
                        <a:pt x="573" y="145"/>
                      </a:lnTo>
                      <a:lnTo>
                        <a:pt x="588" y="139"/>
                      </a:lnTo>
                      <a:lnTo>
                        <a:pt x="588" y="131"/>
                      </a:lnTo>
                      <a:lnTo>
                        <a:pt x="578" y="123"/>
                      </a:lnTo>
                      <a:lnTo>
                        <a:pt x="539" y="124"/>
                      </a:lnTo>
                      <a:lnTo>
                        <a:pt x="474" y="131"/>
                      </a:lnTo>
                      <a:lnTo>
                        <a:pt x="474" y="124"/>
                      </a:lnTo>
                      <a:lnTo>
                        <a:pt x="581" y="105"/>
                      </a:lnTo>
                      <a:lnTo>
                        <a:pt x="588" y="102"/>
                      </a:lnTo>
                      <a:lnTo>
                        <a:pt x="591" y="95"/>
                      </a:lnTo>
                      <a:lnTo>
                        <a:pt x="586" y="87"/>
                      </a:lnTo>
                      <a:lnTo>
                        <a:pt x="577" y="83"/>
                      </a:lnTo>
                      <a:lnTo>
                        <a:pt x="551" y="81"/>
                      </a:lnTo>
                      <a:lnTo>
                        <a:pt x="497" y="93"/>
                      </a:lnTo>
                      <a:lnTo>
                        <a:pt x="464" y="103"/>
                      </a:lnTo>
                      <a:lnTo>
                        <a:pt x="462" y="98"/>
                      </a:lnTo>
                      <a:lnTo>
                        <a:pt x="556" y="62"/>
                      </a:lnTo>
                      <a:lnTo>
                        <a:pt x="561" y="50"/>
                      </a:lnTo>
                      <a:lnTo>
                        <a:pt x="561" y="39"/>
                      </a:lnTo>
                      <a:lnTo>
                        <a:pt x="556" y="29"/>
                      </a:lnTo>
                      <a:lnTo>
                        <a:pt x="539" y="29"/>
                      </a:lnTo>
                      <a:lnTo>
                        <a:pt x="520" y="35"/>
                      </a:lnTo>
                      <a:lnTo>
                        <a:pt x="437" y="73"/>
                      </a:lnTo>
                      <a:lnTo>
                        <a:pt x="420" y="81"/>
                      </a:lnTo>
                      <a:lnTo>
                        <a:pt x="411" y="85"/>
                      </a:lnTo>
                      <a:lnTo>
                        <a:pt x="411" y="76"/>
                      </a:lnTo>
                      <a:lnTo>
                        <a:pt x="425" y="57"/>
                      </a:lnTo>
                      <a:lnTo>
                        <a:pt x="429" y="33"/>
                      </a:lnTo>
                      <a:lnTo>
                        <a:pt x="423" y="12"/>
                      </a:lnTo>
                      <a:lnTo>
                        <a:pt x="404" y="0"/>
                      </a:lnTo>
                      <a:lnTo>
                        <a:pt x="379" y="3"/>
                      </a:lnTo>
                      <a:lnTo>
                        <a:pt x="368" y="33"/>
                      </a:lnTo>
                      <a:lnTo>
                        <a:pt x="365" y="63"/>
                      </a:lnTo>
                      <a:lnTo>
                        <a:pt x="351" y="89"/>
                      </a:lnTo>
                      <a:lnTo>
                        <a:pt x="337" y="102"/>
                      </a:lnTo>
                      <a:lnTo>
                        <a:pt x="326" y="119"/>
                      </a:lnTo>
                      <a:lnTo>
                        <a:pt x="319" y="141"/>
                      </a:lnTo>
                      <a:lnTo>
                        <a:pt x="317" y="163"/>
                      </a:lnTo>
                      <a:lnTo>
                        <a:pt x="319" y="171"/>
                      </a:lnTo>
                      <a:lnTo>
                        <a:pt x="54" y="322"/>
                      </a:lnTo>
                      <a:lnTo>
                        <a:pt x="48" y="317"/>
                      </a:lnTo>
                      <a:lnTo>
                        <a:pt x="43" y="302"/>
                      </a:lnTo>
                      <a:lnTo>
                        <a:pt x="39" y="278"/>
                      </a:lnTo>
                      <a:lnTo>
                        <a:pt x="0" y="300"/>
                      </a:lnTo>
                    </a:path>
                  </a:pathLst>
                </a:custGeom>
                <a:solidFill>
                  <a:srgbClr val="FF9F9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314" name="Freeform 56"/>
                <p:cNvSpPr>
                  <a:spLocks/>
                </p:cNvSpPr>
                <p:nvPr/>
              </p:nvSpPr>
              <p:spPr bwMode="auto">
                <a:xfrm>
                  <a:off x="3388" y="2568"/>
                  <a:ext cx="248" cy="381"/>
                </a:xfrm>
                <a:custGeom>
                  <a:avLst/>
                  <a:gdLst>
                    <a:gd name="T0" fmla="*/ 231 w 248"/>
                    <a:gd name="T1" fmla="*/ 305 h 381"/>
                    <a:gd name="T2" fmla="*/ 238 w 248"/>
                    <a:gd name="T3" fmla="*/ 277 h 381"/>
                    <a:gd name="T4" fmla="*/ 242 w 248"/>
                    <a:gd name="T5" fmla="*/ 264 h 381"/>
                    <a:gd name="T6" fmla="*/ 244 w 248"/>
                    <a:gd name="T7" fmla="*/ 257 h 381"/>
                    <a:gd name="T8" fmla="*/ 247 w 248"/>
                    <a:gd name="T9" fmla="*/ 247 h 381"/>
                    <a:gd name="T10" fmla="*/ 241 w 248"/>
                    <a:gd name="T11" fmla="*/ 235 h 381"/>
                    <a:gd name="T12" fmla="*/ 233 w 248"/>
                    <a:gd name="T13" fmla="*/ 225 h 381"/>
                    <a:gd name="T14" fmla="*/ 220 w 248"/>
                    <a:gd name="T15" fmla="*/ 217 h 381"/>
                    <a:gd name="T16" fmla="*/ 206 w 248"/>
                    <a:gd name="T17" fmla="*/ 207 h 381"/>
                    <a:gd name="T18" fmla="*/ 191 w 248"/>
                    <a:gd name="T19" fmla="*/ 189 h 381"/>
                    <a:gd name="T20" fmla="*/ 170 w 248"/>
                    <a:gd name="T21" fmla="*/ 151 h 381"/>
                    <a:gd name="T22" fmla="*/ 157 w 248"/>
                    <a:gd name="T23" fmla="*/ 125 h 381"/>
                    <a:gd name="T24" fmla="*/ 142 w 248"/>
                    <a:gd name="T25" fmla="*/ 94 h 381"/>
                    <a:gd name="T26" fmla="*/ 130 w 248"/>
                    <a:gd name="T27" fmla="*/ 64 h 381"/>
                    <a:gd name="T28" fmla="*/ 121 w 248"/>
                    <a:gd name="T29" fmla="*/ 44 h 381"/>
                    <a:gd name="T30" fmla="*/ 108 w 248"/>
                    <a:gd name="T31" fmla="*/ 31 h 381"/>
                    <a:gd name="T32" fmla="*/ 97 w 248"/>
                    <a:gd name="T33" fmla="*/ 17 h 381"/>
                    <a:gd name="T34" fmla="*/ 82 w 248"/>
                    <a:gd name="T35" fmla="*/ 6 h 381"/>
                    <a:gd name="T36" fmla="*/ 70 w 248"/>
                    <a:gd name="T37" fmla="*/ 1 h 381"/>
                    <a:gd name="T38" fmla="*/ 52 w 248"/>
                    <a:gd name="T39" fmla="*/ 0 h 381"/>
                    <a:gd name="T40" fmla="*/ 37 w 248"/>
                    <a:gd name="T41" fmla="*/ 0 h 381"/>
                    <a:gd name="T42" fmla="*/ 25 w 248"/>
                    <a:gd name="T43" fmla="*/ 6 h 381"/>
                    <a:gd name="T44" fmla="*/ 20 w 248"/>
                    <a:gd name="T45" fmla="*/ 14 h 381"/>
                    <a:gd name="T46" fmla="*/ 9 w 248"/>
                    <a:gd name="T47" fmla="*/ 28 h 381"/>
                    <a:gd name="T48" fmla="*/ 0 w 248"/>
                    <a:gd name="T49" fmla="*/ 50 h 381"/>
                    <a:gd name="T50" fmla="*/ 0 w 248"/>
                    <a:gd name="T51" fmla="*/ 70 h 381"/>
                    <a:gd name="T52" fmla="*/ 0 w 248"/>
                    <a:gd name="T53" fmla="*/ 95 h 381"/>
                    <a:gd name="T54" fmla="*/ 5 w 248"/>
                    <a:gd name="T55" fmla="*/ 120 h 381"/>
                    <a:gd name="T56" fmla="*/ 19 w 248"/>
                    <a:gd name="T57" fmla="*/ 154 h 381"/>
                    <a:gd name="T58" fmla="*/ 39 w 248"/>
                    <a:gd name="T59" fmla="*/ 202 h 381"/>
                    <a:gd name="T60" fmla="*/ 55 w 248"/>
                    <a:gd name="T61" fmla="*/ 246 h 381"/>
                    <a:gd name="T62" fmla="*/ 70 w 248"/>
                    <a:gd name="T63" fmla="*/ 266 h 381"/>
                    <a:gd name="T64" fmla="*/ 96 w 248"/>
                    <a:gd name="T65" fmla="*/ 307 h 381"/>
                    <a:gd name="T66" fmla="*/ 117 w 248"/>
                    <a:gd name="T67" fmla="*/ 341 h 381"/>
                    <a:gd name="T68" fmla="*/ 141 w 248"/>
                    <a:gd name="T69" fmla="*/ 368 h 381"/>
                    <a:gd name="T70" fmla="*/ 152 w 248"/>
                    <a:gd name="T71" fmla="*/ 380 h 381"/>
                    <a:gd name="T72" fmla="*/ 158 w 248"/>
                    <a:gd name="T73" fmla="*/ 361 h 381"/>
                    <a:gd name="T74" fmla="*/ 167 w 248"/>
                    <a:gd name="T75" fmla="*/ 328 h 381"/>
                    <a:gd name="T76" fmla="*/ 175 w 248"/>
                    <a:gd name="T77" fmla="*/ 308 h 381"/>
                    <a:gd name="T78" fmla="*/ 188 w 248"/>
                    <a:gd name="T79" fmla="*/ 292 h 381"/>
                    <a:gd name="T80" fmla="*/ 220 w 248"/>
                    <a:gd name="T81" fmla="*/ 274 h 381"/>
                    <a:gd name="T82" fmla="*/ 223 w 248"/>
                    <a:gd name="T83" fmla="*/ 272 h 381"/>
                    <a:gd name="T84" fmla="*/ 231 w 248"/>
                    <a:gd name="T85" fmla="*/ 305 h 381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w 248"/>
                    <a:gd name="T130" fmla="*/ 0 h 381"/>
                    <a:gd name="T131" fmla="*/ 248 w 248"/>
                    <a:gd name="T132" fmla="*/ 381 h 381"/>
                  </a:gdLst>
                  <a:ahLst/>
                  <a:cxnLst>
                    <a:cxn ang="T86">
                      <a:pos x="T0" y="T1"/>
                    </a:cxn>
                    <a:cxn ang="T87">
                      <a:pos x="T2" y="T3"/>
                    </a:cxn>
                    <a:cxn ang="T88">
                      <a:pos x="T4" y="T5"/>
                    </a:cxn>
                    <a:cxn ang="T89">
                      <a:pos x="T6" y="T7"/>
                    </a:cxn>
                    <a:cxn ang="T90">
                      <a:pos x="T8" y="T9"/>
                    </a:cxn>
                    <a:cxn ang="T91">
                      <a:pos x="T10" y="T11"/>
                    </a:cxn>
                    <a:cxn ang="T92">
                      <a:pos x="T12" y="T13"/>
                    </a:cxn>
                    <a:cxn ang="T93">
                      <a:pos x="T14" y="T15"/>
                    </a:cxn>
                    <a:cxn ang="T94">
                      <a:pos x="T16" y="T17"/>
                    </a:cxn>
                    <a:cxn ang="T95">
                      <a:pos x="T18" y="T19"/>
                    </a:cxn>
                    <a:cxn ang="T96">
                      <a:pos x="T20" y="T21"/>
                    </a:cxn>
                    <a:cxn ang="T97">
                      <a:pos x="T22" y="T23"/>
                    </a:cxn>
                    <a:cxn ang="T98">
                      <a:pos x="T24" y="T25"/>
                    </a:cxn>
                    <a:cxn ang="T99">
                      <a:pos x="T26" y="T27"/>
                    </a:cxn>
                    <a:cxn ang="T100">
                      <a:pos x="T28" y="T29"/>
                    </a:cxn>
                    <a:cxn ang="T101">
                      <a:pos x="T30" y="T31"/>
                    </a:cxn>
                    <a:cxn ang="T102">
                      <a:pos x="T32" y="T33"/>
                    </a:cxn>
                    <a:cxn ang="T103">
                      <a:pos x="T34" y="T35"/>
                    </a:cxn>
                    <a:cxn ang="T104">
                      <a:pos x="T36" y="T37"/>
                    </a:cxn>
                    <a:cxn ang="T105">
                      <a:pos x="T38" y="T39"/>
                    </a:cxn>
                    <a:cxn ang="T106">
                      <a:pos x="T40" y="T41"/>
                    </a:cxn>
                    <a:cxn ang="T107">
                      <a:pos x="T42" y="T43"/>
                    </a:cxn>
                    <a:cxn ang="T108">
                      <a:pos x="T44" y="T45"/>
                    </a:cxn>
                    <a:cxn ang="T109">
                      <a:pos x="T46" y="T47"/>
                    </a:cxn>
                    <a:cxn ang="T110">
                      <a:pos x="T48" y="T49"/>
                    </a:cxn>
                    <a:cxn ang="T111">
                      <a:pos x="T50" y="T51"/>
                    </a:cxn>
                    <a:cxn ang="T112">
                      <a:pos x="T52" y="T53"/>
                    </a:cxn>
                    <a:cxn ang="T113">
                      <a:pos x="T54" y="T55"/>
                    </a:cxn>
                    <a:cxn ang="T114">
                      <a:pos x="T56" y="T57"/>
                    </a:cxn>
                    <a:cxn ang="T115">
                      <a:pos x="T58" y="T59"/>
                    </a:cxn>
                    <a:cxn ang="T116">
                      <a:pos x="T60" y="T61"/>
                    </a:cxn>
                    <a:cxn ang="T117">
                      <a:pos x="T62" y="T63"/>
                    </a:cxn>
                    <a:cxn ang="T118">
                      <a:pos x="T64" y="T65"/>
                    </a:cxn>
                    <a:cxn ang="T119">
                      <a:pos x="T66" y="T67"/>
                    </a:cxn>
                    <a:cxn ang="T120">
                      <a:pos x="T68" y="T69"/>
                    </a:cxn>
                    <a:cxn ang="T121">
                      <a:pos x="T70" y="T71"/>
                    </a:cxn>
                    <a:cxn ang="T122">
                      <a:pos x="T72" y="T73"/>
                    </a:cxn>
                    <a:cxn ang="T123">
                      <a:pos x="T74" y="T75"/>
                    </a:cxn>
                    <a:cxn ang="T124">
                      <a:pos x="T76" y="T77"/>
                    </a:cxn>
                    <a:cxn ang="T125">
                      <a:pos x="T78" y="T79"/>
                    </a:cxn>
                    <a:cxn ang="T126">
                      <a:pos x="T80" y="T81"/>
                    </a:cxn>
                    <a:cxn ang="T127">
                      <a:pos x="T82" y="T83"/>
                    </a:cxn>
                    <a:cxn ang="T128">
                      <a:pos x="T84" y="T85"/>
                    </a:cxn>
                  </a:cxnLst>
                  <a:rect l="T129" t="T130" r="T131" b="T132"/>
                  <a:pathLst>
                    <a:path w="248" h="381">
                      <a:moveTo>
                        <a:pt x="231" y="305"/>
                      </a:moveTo>
                      <a:lnTo>
                        <a:pt x="238" y="277"/>
                      </a:lnTo>
                      <a:lnTo>
                        <a:pt x="242" y="264"/>
                      </a:lnTo>
                      <a:lnTo>
                        <a:pt x="244" y="257"/>
                      </a:lnTo>
                      <a:lnTo>
                        <a:pt x="247" y="247"/>
                      </a:lnTo>
                      <a:lnTo>
                        <a:pt x="241" y="235"/>
                      </a:lnTo>
                      <a:lnTo>
                        <a:pt x="233" y="225"/>
                      </a:lnTo>
                      <a:lnTo>
                        <a:pt x="220" y="217"/>
                      </a:lnTo>
                      <a:lnTo>
                        <a:pt x="206" y="207"/>
                      </a:lnTo>
                      <a:lnTo>
                        <a:pt x="191" y="189"/>
                      </a:lnTo>
                      <a:lnTo>
                        <a:pt x="170" y="151"/>
                      </a:lnTo>
                      <a:lnTo>
                        <a:pt x="157" y="125"/>
                      </a:lnTo>
                      <a:lnTo>
                        <a:pt x="142" y="94"/>
                      </a:lnTo>
                      <a:lnTo>
                        <a:pt x="130" y="64"/>
                      </a:lnTo>
                      <a:lnTo>
                        <a:pt x="121" y="44"/>
                      </a:lnTo>
                      <a:lnTo>
                        <a:pt x="108" y="31"/>
                      </a:lnTo>
                      <a:lnTo>
                        <a:pt x="97" y="17"/>
                      </a:lnTo>
                      <a:lnTo>
                        <a:pt x="82" y="6"/>
                      </a:lnTo>
                      <a:lnTo>
                        <a:pt x="70" y="1"/>
                      </a:lnTo>
                      <a:lnTo>
                        <a:pt x="52" y="0"/>
                      </a:lnTo>
                      <a:lnTo>
                        <a:pt x="37" y="0"/>
                      </a:lnTo>
                      <a:lnTo>
                        <a:pt x="25" y="6"/>
                      </a:lnTo>
                      <a:lnTo>
                        <a:pt x="20" y="14"/>
                      </a:lnTo>
                      <a:lnTo>
                        <a:pt x="9" y="28"/>
                      </a:lnTo>
                      <a:lnTo>
                        <a:pt x="0" y="50"/>
                      </a:lnTo>
                      <a:lnTo>
                        <a:pt x="0" y="70"/>
                      </a:lnTo>
                      <a:lnTo>
                        <a:pt x="0" y="95"/>
                      </a:lnTo>
                      <a:lnTo>
                        <a:pt x="5" y="120"/>
                      </a:lnTo>
                      <a:lnTo>
                        <a:pt x="19" y="154"/>
                      </a:lnTo>
                      <a:lnTo>
                        <a:pt x="39" y="202"/>
                      </a:lnTo>
                      <a:lnTo>
                        <a:pt x="55" y="246"/>
                      </a:lnTo>
                      <a:lnTo>
                        <a:pt x="70" y="266"/>
                      </a:lnTo>
                      <a:lnTo>
                        <a:pt x="96" y="307"/>
                      </a:lnTo>
                      <a:lnTo>
                        <a:pt x="117" y="341"/>
                      </a:lnTo>
                      <a:lnTo>
                        <a:pt x="141" y="368"/>
                      </a:lnTo>
                      <a:lnTo>
                        <a:pt x="152" y="380"/>
                      </a:lnTo>
                      <a:lnTo>
                        <a:pt x="158" y="361"/>
                      </a:lnTo>
                      <a:lnTo>
                        <a:pt x="167" y="328"/>
                      </a:lnTo>
                      <a:lnTo>
                        <a:pt x="175" y="308"/>
                      </a:lnTo>
                      <a:lnTo>
                        <a:pt x="188" y="292"/>
                      </a:lnTo>
                      <a:lnTo>
                        <a:pt x="220" y="274"/>
                      </a:lnTo>
                      <a:lnTo>
                        <a:pt x="223" y="272"/>
                      </a:lnTo>
                      <a:lnTo>
                        <a:pt x="231" y="305"/>
                      </a:lnTo>
                    </a:path>
                  </a:pathLst>
                </a:custGeom>
                <a:solidFill>
                  <a:srgbClr val="9F3FD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315" name="Freeform 57"/>
                <p:cNvSpPr>
                  <a:spLocks/>
                </p:cNvSpPr>
                <p:nvPr/>
              </p:nvSpPr>
              <p:spPr bwMode="auto">
                <a:xfrm>
                  <a:off x="3540" y="2866"/>
                  <a:ext cx="55" cy="82"/>
                </a:xfrm>
                <a:custGeom>
                  <a:avLst/>
                  <a:gdLst>
                    <a:gd name="T0" fmla="*/ 33 w 55"/>
                    <a:gd name="T1" fmla="*/ 0 h 82"/>
                    <a:gd name="T2" fmla="*/ 22 w 55"/>
                    <a:gd name="T3" fmla="*/ 14 h 82"/>
                    <a:gd name="T4" fmla="*/ 15 w 55"/>
                    <a:gd name="T5" fmla="*/ 33 h 82"/>
                    <a:gd name="T6" fmla="*/ 6 w 55"/>
                    <a:gd name="T7" fmla="*/ 64 h 82"/>
                    <a:gd name="T8" fmla="*/ 0 w 55"/>
                    <a:gd name="T9" fmla="*/ 80 h 82"/>
                    <a:gd name="T10" fmla="*/ 0 w 55"/>
                    <a:gd name="T11" fmla="*/ 81 h 82"/>
                    <a:gd name="T12" fmla="*/ 17 w 55"/>
                    <a:gd name="T13" fmla="*/ 78 h 82"/>
                    <a:gd name="T14" fmla="*/ 39 w 55"/>
                    <a:gd name="T15" fmla="*/ 63 h 82"/>
                    <a:gd name="T16" fmla="*/ 50 w 55"/>
                    <a:gd name="T17" fmla="*/ 53 h 82"/>
                    <a:gd name="T18" fmla="*/ 54 w 55"/>
                    <a:gd name="T19" fmla="*/ 47 h 82"/>
                    <a:gd name="T20" fmla="*/ 46 w 55"/>
                    <a:gd name="T21" fmla="*/ 27 h 82"/>
                    <a:gd name="T22" fmla="*/ 33 w 55"/>
                    <a:gd name="T23" fmla="*/ 0 h 82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w 55"/>
                    <a:gd name="T37" fmla="*/ 0 h 82"/>
                    <a:gd name="T38" fmla="*/ 55 w 55"/>
                    <a:gd name="T39" fmla="*/ 82 h 82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T36" t="T37" r="T38" b="T39"/>
                  <a:pathLst>
                    <a:path w="55" h="82">
                      <a:moveTo>
                        <a:pt x="33" y="0"/>
                      </a:moveTo>
                      <a:lnTo>
                        <a:pt x="22" y="14"/>
                      </a:lnTo>
                      <a:lnTo>
                        <a:pt x="15" y="33"/>
                      </a:lnTo>
                      <a:lnTo>
                        <a:pt x="6" y="64"/>
                      </a:lnTo>
                      <a:lnTo>
                        <a:pt x="0" y="80"/>
                      </a:lnTo>
                      <a:lnTo>
                        <a:pt x="0" y="81"/>
                      </a:lnTo>
                      <a:lnTo>
                        <a:pt x="17" y="78"/>
                      </a:lnTo>
                      <a:lnTo>
                        <a:pt x="39" y="63"/>
                      </a:lnTo>
                      <a:lnTo>
                        <a:pt x="50" y="53"/>
                      </a:lnTo>
                      <a:lnTo>
                        <a:pt x="54" y="47"/>
                      </a:lnTo>
                      <a:lnTo>
                        <a:pt x="46" y="27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7F00D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grpSp>
            <p:nvGrpSpPr>
              <p:cNvPr id="10266" name="Group 58"/>
              <p:cNvGrpSpPr>
                <a:grpSpLocks/>
              </p:cNvGrpSpPr>
              <p:nvPr/>
            </p:nvGrpSpPr>
            <p:grpSpPr bwMode="auto">
              <a:xfrm>
                <a:off x="4418" y="2422"/>
                <a:ext cx="700" cy="614"/>
                <a:chOff x="4417" y="2410"/>
                <a:chExt cx="742" cy="656"/>
              </a:xfrm>
            </p:grpSpPr>
            <p:sp>
              <p:nvSpPr>
                <p:cNvPr id="10306" name="Freeform 59"/>
                <p:cNvSpPr>
                  <a:spLocks/>
                </p:cNvSpPr>
                <p:nvPr/>
              </p:nvSpPr>
              <p:spPr bwMode="auto">
                <a:xfrm>
                  <a:off x="4417" y="2521"/>
                  <a:ext cx="401" cy="396"/>
                </a:xfrm>
                <a:custGeom>
                  <a:avLst/>
                  <a:gdLst>
                    <a:gd name="T0" fmla="*/ 0 w 401"/>
                    <a:gd name="T1" fmla="*/ 60 h 396"/>
                    <a:gd name="T2" fmla="*/ 133 w 401"/>
                    <a:gd name="T3" fmla="*/ 0 h 396"/>
                    <a:gd name="T4" fmla="*/ 181 w 401"/>
                    <a:gd name="T5" fmla="*/ 161 h 396"/>
                    <a:gd name="T6" fmla="*/ 215 w 401"/>
                    <a:gd name="T7" fmla="*/ 246 h 396"/>
                    <a:gd name="T8" fmla="*/ 273 w 401"/>
                    <a:gd name="T9" fmla="*/ 179 h 396"/>
                    <a:gd name="T10" fmla="*/ 306 w 401"/>
                    <a:gd name="T11" fmla="*/ 136 h 396"/>
                    <a:gd name="T12" fmla="*/ 337 w 401"/>
                    <a:gd name="T13" fmla="*/ 116 h 396"/>
                    <a:gd name="T14" fmla="*/ 355 w 401"/>
                    <a:gd name="T15" fmla="*/ 110 h 396"/>
                    <a:gd name="T16" fmla="*/ 375 w 401"/>
                    <a:gd name="T17" fmla="*/ 113 h 396"/>
                    <a:gd name="T18" fmla="*/ 395 w 401"/>
                    <a:gd name="T19" fmla="*/ 130 h 396"/>
                    <a:gd name="T20" fmla="*/ 400 w 401"/>
                    <a:gd name="T21" fmla="*/ 147 h 396"/>
                    <a:gd name="T22" fmla="*/ 396 w 401"/>
                    <a:gd name="T23" fmla="*/ 213 h 396"/>
                    <a:gd name="T24" fmla="*/ 225 w 401"/>
                    <a:gd name="T25" fmla="*/ 394 h 396"/>
                    <a:gd name="T26" fmla="*/ 202 w 401"/>
                    <a:gd name="T27" fmla="*/ 395 h 396"/>
                    <a:gd name="T28" fmla="*/ 170 w 401"/>
                    <a:gd name="T29" fmla="*/ 377 h 396"/>
                    <a:gd name="T30" fmla="*/ 144 w 401"/>
                    <a:gd name="T31" fmla="*/ 350 h 396"/>
                    <a:gd name="T32" fmla="*/ 73 w 401"/>
                    <a:gd name="T33" fmla="*/ 238 h 396"/>
                    <a:gd name="T34" fmla="*/ 0 w 401"/>
                    <a:gd name="T35" fmla="*/ 60 h 39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w 401"/>
                    <a:gd name="T55" fmla="*/ 0 h 396"/>
                    <a:gd name="T56" fmla="*/ 401 w 401"/>
                    <a:gd name="T57" fmla="*/ 396 h 396"/>
                  </a:gdLst>
                  <a:ahLst/>
                  <a:cxnLst>
                    <a:cxn ang="T36">
                      <a:pos x="T0" y="T1"/>
                    </a:cxn>
                    <a:cxn ang="T37">
                      <a:pos x="T2" y="T3"/>
                    </a:cxn>
                    <a:cxn ang="T38">
                      <a:pos x="T4" y="T5"/>
                    </a:cxn>
                    <a:cxn ang="T39">
                      <a:pos x="T6" y="T7"/>
                    </a:cxn>
                    <a:cxn ang="T40">
                      <a:pos x="T8" y="T9"/>
                    </a:cxn>
                    <a:cxn ang="T41">
                      <a:pos x="T10" y="T11"/>
                    </a:cxn>
                    <a:cxn ang="T42">
                      <a:pos x="T12" y="T13"/>
                    </a:cxn>
                    <a:cxn ang="T43">
                      <a:pos x="T14" y="T15"/>
                    </a:cxn>
                    <a:cxn ang="T44">
                      <a:pos x="T16" y="T17"/>
                    </a:cxn>
                    <a:cxn ang="T45">
                      <a:pos x="T18" y="T19"/>
                    </a:cxn>
                    <a:cxn ang="T46">
                      <a:pos x="T20" y="T21"/>
                    </a:cxn>
                    <a:cxn ang="T47">
                      <a:pos x="T22" y="T23"/>
                    </a:cxn>
                    <a:cxn ang="T48">
                      <a:pos x="T24" y="T25"/>
                    </a:cxn>
                    <a:cxn ang="T49">
                      <a:pos x="T26" y="T27"/>
                    </a:cxn>
                    <a:cxn ang="T50">
                      <a:pos x="T28" y="T29"/>
                    </a:cxn>
                    <a:cxn ang="T51">
                      <a:pos x="T30" y="T31"/>
                    </a:cxn>
                    <a:cxn ang="T52">
                      <a:pos x="T32" y="T33"/>
                    </a:cxn>
                    <a:cxn ang="T53">
                      <a:pos x="T34" y="T35"/>
                    </a:cxn>
                  </a:cxnLst>
                  <a:rect l="T54" t="T55" r="T56" b="T57"/>
                  <a:pathLst>
                    <a:path w="401" h="396">
                      <a:moveTo>
                        <a:pt x="0" y="60"/>
                      </a:moveTo>
                      <a:lnTo>
                        <a:pt x="133" y="0"/>
                      </a:lnTo>
                      <a:lnTo>
                        <a:pt x="181" y="161"/>
                      </a:lnTo>
                      <a:lnTo>
                        <a:pt x="215" y="246"/>
                      </a:lnTo>
                      <a:lnTo>
                        <a:pt x="273" y="179"/>
                      </a:lnTo>
                      <a:lnTo>
                        <a:pt x="306" y="136"/>
                      </a:lnTo>
                      <a:lnTo>
                        <a:pt x="337" y="116"/>
                      </a:lnTo>
                      <a:lnTo>
                        <a:pt x="355" y="110"/>
                      </a:lnTo>
                      <a:lnTo>
                        <a:pt x="375" y="113"/>
                      </a:lnTo>
                      <a:lnTo>
                        <a:pt x="395" y="130"/>
                      </a:lnTo>
                      <a:lnTo>
                        <a:pt x="400" y="147"/>
                      </a:lnTo>
                      <a:lnTo>
                        <a:pt x="396" y="213"/>
                      </a:lnTo>
                      <a:lnTo>
                        <a:pt x="225" y="394"/>
                      </a:lnTo>
                      <a:lnTo>
                        <a:pt x="202" y="395"/>
                      </a:lnTo>
                      <a:lnTo>
                        <a:pt x="170" y="377"/>
                      </a:lnTo>
                      <a:lnTo>
                        <a:pt x="144" y="350"/>
                      </a:lnTo>
                      <a:lnTo>
                        <a:pt x="73" y="238"/>
                      </a:lnTo>
                      <a:lnTo>
                        <a:pt x="0" y="60"/>
                      </a:lnTo>
                    </a:path>
                  </a:pathLst>
                </a:custGeom>
                <a:solidFill>
                  <a:srgbClr val="3F5F00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10307" name="Group 60"/>
                <p:cNvGrpSpPr>
                  <a:grpSpLocks/>
                </p:cNvGrpSpPr>
                <p:nvPr/>
              </p:nvGrpSpPr>
              <p:grpSpPr bwMode="auto">
                <a:xfrm>
                  <a:off x="4626" y="2410"/>
                  <a:ext cx="533" cy="656"/>
                  <a:chOff x="4626" y="2410"/>
                  <a:chExt cx="533" cy="656"/>
                </a:xfrm>
              </p:grpSpPr>
              <p:sp>
                <p:nvSpPr>
                  <p:cNvPr id="10308" name="Freeform 61"/>
                  <p:cNvSpPr>
                    <a:spLocks/>
                  </p:cNvSpPr>
                  <p:nvPr/>
                </p:nvSpPr>
                <p:spPr bwMode="auto">
                  <a:xfrm>
                    <a:off x="4626" y="2503"/>
                    <a:ext cx="77" cy="424"/>
                  </a:xfrm>
                  <a:custGeom>
                    <a:avLst/>
                    <a:gdLst>
                      <a:gd name="T0" fmla="*/ 36 w 77"/>
                      <a:gd name="T1" fmla="*/ 0 h 424"/>
                      <a:gd name="T2" fmla="*/ 13 w 77"/>
                      <a:gd name="T3" fmla="*/ 13 h 424"/>
                      <a:gd name="T4" fmla="*/ 13 w 77"/>
                      <a:gd name="T5" fmla="*/ 56 h 424"/>
                      <a:gd name="T6" fmla="*/ 33 w 77"/>
                      <a:gd name="T7" fmla="*/ 70 h 424"/>
                      <a:gd name="T8" fmla="*/ 13 w 77"/>
                      <a:gd name="T9" fmla="*/ 99 h 424"/>
                      <a:gd name="T10" fmla="*/ 0 w 77"/>
                      <a:gd name="T11" fmla="*/ 135 h 424"/>
                      <a:gd name="T12" fmla="*/ 0 w 77"/>
                      <a:gd name="T13" fmla="*/ 228 h 424"/>
                      <a:gd name="T14" fmla="*/ 13 w 77"/>
                      <a:gd name="T15" fmla="*/ 326 h 424"/>
                      <a:gd name="T16" fmla="*/ 36 w 77"/>
                      <a:gd name="T17" fmla="*/ 406 h 424"/>
                      <a:gd name="T18" fmla="*/ 62 w 77"/>
                      <a:gd name="T19" fmla="*/ 423 h 424"/>
                      <a:gd name="T20" fmla="*/ 76 w 77"/>
                      <a:gd name="T21" fmla="*/ 384 h 424"/>
                      <a:gd name="T22" fmla="*/ 59 w 77"/>
                      <a:gd name="T23" fmla="*/ 254 h 424"/>
                      <a:gd name="T24" fmla="*/ 56 w 77"/>
                      <a:gd name="T25" fmla="*/ 79 h 424"/>
                      <a:gd name="T26" fmla="*/ 36 w 77"/>
                      <a:gd name="T27" fmla="*/ 0 h 424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w 77"/>
                      <a:gd name="T43" fmla="*/ 0 h 424"/>
                      <a:gd name="T44" fmla="*/ 77 w 77"/>
                      <a:gd name="T45" fmla="*/ 424 h 424"/>
                    </a:gdLst>
                    <a:ahLst/>
                    <a:cxnLst>
                      <a:cxn ang="T28">
                        <a:pos x="T0" y="T1"/>
                      </a:cxn>
                      <a:cxn ang="T29">
                        <a:pos x="T2" y="T3"/>
                      </a:cxn>
                      <a:cxn ang="T30">
                        <a:pos x="T4" y="T5"/>
                      </a:cxn>
                      <a:cxn ang="T31">
                        <a:pos x="T6" y="T7"/>
                      </a:cxn>
                      <a:cxn ang="T32">
                        <a:pos x="T8" y="T9"/>
                      </a:cxn>
                      <a:cxn ang="T33">
                        <a:pos x="T10" y="T11"/>
                      </a:cxn>
                      <a:cxn ang="T34">
                        <a:pos x="T12" y="T13"/>
                      </a:cxn>
                      <a:cxn ang="T35">
                        <a:pos x="T14" y="T15"/>
                      </a:cxn>
                      <a:cxn ang="T36">
                        <a:pos x="T16" y="T17"/>
                      </a:cxn>
                      <a:cxn ang="T37">
                        <a:pos x="T18" y="T19"/>
                      </a:cxn>
                      <a:cxn ang="T38">
                        <a:pos x="T20" y="T21"/>
                      </a:cxn>
                      <a:cxn ang="T39">
                        <a:pos x="T22" y="T23"/>
                      </a:cxn>
                      <a:cxn ang="T40">
                        <a:pos x="T24" y="T25"/>
                      </a:cxn>
                      <a:cxn ang="T41">
                        <a:pos x="T26" y="T27"/>
                      </a:cxn>
                    </a:cxnLst>
                    <a:rect l="T42" t="T43" r="T44" b="T45"/>
                    <a:pathLst>
                      <a:path w="77" h="424">
                        <a:moveTo>
                          <a:pt x="36" y="0"/>
                        </a:moveTo>
                        <a:lnTo>
                          <a:pt x="13" y="13"/>
                        </a:lnTo>
                        <a:lnTo>
                          <a:pt x="13" y="56"/>
                        </a:lnTo>
                        <a:lnTo>
                          <a:pt x="33" y="70"/>
                        </a:lnTo>
                        <a:lnTo>
                          <a:pt x="13" y="99"/>
                        </a:lnTo>
                        <a:lnTo>
                          <a:pt x="0" y="135"/>
                        </a:lnTo>
                        <a:lnTo>
                          <a:pt x="0" y="228"/>
                        </a:lnTo>
                        <a:lnTo>
                          <a:pt x="13" y="326"/>
                        </a:lnTo>
                        <a:lnTo>
                          <a:pt x="36" y="406"/>
                        </a:lnTo>
                        <a:lnTo>
                          <a:pt x="62" y="423"/>
                        </a:lnTo>
                        <a:lnTo>
                          <a:pt x="76" y="384"/>
                        </a:lnTo>
                        <a:lnTo>
                          <a:pt x="59" y="254"/>
                        </a:lnTo>
                        <a:lnTo>
                          <a:pt x="56" y="79"/>
                        </a:lnTo>
                        <a:lnTo>
                          <a:pt x="36" y="0"/>
                        </a:lnTo>
                      </a:path>
                    </a:pathLst>
                  </a:custGeom>
                  <a:solidFill>
                    <a:srgbClr val="FF0000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0309" name="Freeform 62"/>
                  <p:cNvSpPr>
                    <a:spLocks/>
                  </p:cNvSpPr>
                  <p:nvPr/>
                </p:nvSpPr>
                <p:spPr bwMode="auto">
                  <a:xfrm>
                    <a:off x="4659" y="2410"/>
                    <a:ext cx="126" cy="167"/>
                  </a:xfrm>
                  <a:custGeom>
                    <a:avLst/>
                    <a:gdLst>
                      <a:gd name="T0" fmla="*/ 125 w 126"/>
                      <a:gd name="T1" fmla="*/ 36 h 167"/>
                      <a:gd name="T2" fmla="*/ 82 w 126"/>
                      <a:gd name="T3" fmla="*/ 0 h 167"/>
                      <a:gd name="T4" fmla="*/ 6 w 126"/>
                      <a:gd name="T5" fmla="*/ 66 h 167"/>
                      <a:gd name="T6" fmla="*/ 0 w 126"/>
                      <a:gd name="T7" fmla="*/ 96 h 167"/>
                      <a:gd name="T8" fmla="*/ 17 w 126"/>
                      <a:gd name="T9" fmla="*/ 166 h 167"/>
                      <a:gd name="T10" fmla="*/ 125 w 126"/>
                      <a:gd name="T11" fmla="*/ 36 h 16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w 126"/>
                      <a:gd name="T19" fmla="*/ 0 h 167"/>
                      <a:gd name="T20" fmla="*/ 126 w 126"/>
                      <a:gd name="T21" fmla="*/ 167 h 167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T18" t="T19" r="T20" b="T21"/>
                    <a:pathLst>
                      <a:path w="126" h="167">
                        <a:moveTo>
                          <a:pt x="125" y="36"/>
                        </a:moveTo>
                        <a:lnTo>
                          <a:pt x="82" y="0"/>
                        </a:lnTo>
                        <a:lnTo>
                          <a:pt x="6" y="66"/>
                        </a:lnTo>
                        <a:lnTo>
                          <a:pt x="0" y="96"/>
                        </a:lnTo>
                        <a:lnTo>
                          <a:pt x="17" y="166"/>
                        </a:lnTo>
                        <a:lnTo>
                          <a:pt x="125" y="36"/>
                        </a:lnTo>
                      </a:path>
                    </a:pathLst>
                  </a:custGeom>
                  <a:solidFill>
                    <a:srgbClr val="FFFFB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10310" name="Group 63"/>
                  <p:cNvGrpSpPr>
                    <a:grpSpLocks/>
                  </p:cNvGrpSpPr>
                  <p:nvPr/>
                </p:nvGrpSpPr>
                <p:grpSpPr bwMode="auto">
                  <a:xfrm>
                    <a:off x="4659" y="2443"/>
                    <a:ext cx="500" cy="623"/>
                    <a:chOff x="4659" y="2443"/>
                    <a:chExt cx="500" cy="623"/>
                  </a:xfrm>
                </p:grpSpPr>
                <p:sp>
                  <p:nvSpPr>
                    <p:cNvPr id="10311" name="Freeform 64"/>
                    <p:cNvSpPr>
                      <a:spLocks/>
                    </p:cNvSpPr>
                    <p:nvPr/>
                  </p:nvSpPr>
                  <p:spPr bwMode="auto">
                    <a:xfrm>
                      <a:off x="4659" y="2443"/>
                      <a:ext cx="500" cy="623"/>
                    </a:xfrm>
                    <a:custGeom>
                      <a:avLst/>
                      <a:gdLst>
                        <a:gd name="T0" fmla="*/ 108 w 500"/>
                        <a:gd name="T1" fmla="*/ 7 h 623"/>
                        <a:gd name="T2" fmla="*/ 138 w 500"/>
                        <a:gd name="T3" fmla="*/ 0 h 623"/>
                        <a:gd name="T4" fmla="*/ 164 w 500"/>
                        <a:gd name="T5" fmla="*/ 7 h 623"/>
                        <a:gd name="T6" fmla="*/ 184 w 500"/>
                        <a:gd name="T7" fmla="*/ 24 h 623"/>
                        <a:gd name="T8" fmla="*/ 207 w 500"/>
                        <a:gd name="T9" fmla="*/ 63 h 623"/>
                        <a:gd name="T10" fmla="*/ 231 w 500"/>
                        <a:gd name="T11" fmla="*/ 142 h 623"/>
                        <a:gd name="T12" fmla="*/ 273 w 500"/>
                        <a:gd name="T13" fmla="*/ 242 h 623"/>
                        <a:gd name="T14" fmla="*/ 334 w 500"/>
                        <a:gd name="T15" fmla="*/ 367 h 623"/>
                        <a:gd name="T16" fmla="*/ 390 w 500"/>
                        <a:gd name="T17" fmla="*/ 436 h 623"/>
                        <a:gd name="T18" fmla="*/ 452 w 500"/>
                        <a:gd name="T19" fmla="*/ 506 h 623"/>
                        <a:gd name="T20" fmla="*/ 476 w 500"/>
                        <a:gd name="T21" fmla="*/ 539 h 623"/>
                        <a:gd name="T22" fmla="*/ 499 w 500"/>
                        <a:gd name="T23" fmla="*/ 569 h 623"/>
                        <a:gd name="T24" fmla="*/ 456 w 500"/>
                        <a:gd name="T25" fmla="*/ 603 h 623"/>
                        <a:gd name="T26" fmla="*/ 432 w 500"/>
                        <a:gd name="T27" fmla="*/ 619 h 623"/>
                        <a:gd name="T28" fmla="*/ 399 w 500"/>
                        <a:gd name="T29" fmla="*/ 583 h 623"/>
                        <a:gd name="T30" fmla="*/ 396 w 500"/>
                        <a:gd name="T31" fmla="*/ 622 h 623"/>
                        <a:gd name="T32" fmla="*/ 323 w 500"/>
                        <a:gd name="T33" fmla="*/ 619 h 623"/>
                        <a:gd name="T34" fmla="*/ 260 w 500"/>
                        <a:gd name="T35" fmla="*/ 622 h 623"/>
                        <a:gd name="T36" fmla="*/ 170 w 500"/>
                        <a:gd name="T37" fmla="*/ 616 h 623"/>
                        <a:gd name="T38" fmla="*/ 59 w 500"/>
                        <a:gd name="T39" fmla="*/ 595 h 623"/>
                        <a:gd name="T40" fmla="*/ 17 w 500"/>
                        <a:gd name="T41" fmla="*/ 563 h 623"/>
                        <a:gd name="T42" fmla="*/ 12 w 500"/>
                        <a:gd name="T43" fmla="*/ 539 h 623"/>
                        <a:gd name="T44" fmla="*/ 46 w 500"/>
                        <a:gd name="T45" fmla="*/ 483 h 623"/>
                        <a:gd name="T46" fmla="*/ 53 w 500"/>
                        <a:gd name="T47" fmla="*/ 433 h 623"/>
                        <a:gd name="T48" fmla="*/ 40 w 500"/>
                        <a:gd name="T49" fmla="*/ 367 h 623"/>
                        <a:gd name="T50" fmla="*/ 6 w 500"/>
                        <a:gd name="T51" fmla="*/ 277 h 623"/>
                        <a:gd name="T52" fmla="*/ 0 w 500"/>
                        <a:gd name="T53" fmla="*/ 222 h 623"/>
                        <a:gd name="T54" fmla="*/ 3 w 500"/>
                        <a:gd name="T55" fmla="*/ 183 h 623"/>
                        <a:gd name="T56" fmla="*/ 17 w 500"/>
                        <a:gd name="T57" fmla="*/ 146 h 623"/>
                        <a:gd name="T58" fmla="*/ 36 w 500"/>
                        <a:gd name="T59" fmla="*/ 103 h 623"/>
                        <a:gd name="T60" fmla="*/ 62 w 500"/>
                        <a:gd name="T61" fmla="*/ 57 h 623"/>
                        <a:gd name="T62" fmla="*/ 82 w 500"/>
                        <a:gd name="T63" fmla="*/ 30 h 623"/>
                        <a:gd name="T64" fmla="*/ 108 w 500"/>
                        <a:gd name="T65" fmla="*/ 7 h 623"/>
                        <a:gd name="T66" fmla="*/ 0 60000 65536"/>
                        <a:gd name="T67" fmla="*/ 0 60000 65536"/>
                        <a:gd name="T68" fmla="*/ 0 60000 65536"/>
                        <a:gd name="T69" fmla="*/ 0 60000 65536"/>
                        <a:gd name="T70" fmla="*/ 0 60000 65536"/>
                        <a:gd name="T71" fmla="*/ 0 60000 65536"/>
                        <a:gd name="T72" fmla="*/ 0 60000 65536"/>
                        <a:gd name="T73" fmla="*/ 0 60000 65536"/>
                        <a:gd name="T74" fmla="*/ 0 60000 65536"/>
                        <a:gd name="T75" fmla="*/ 0 60000 65536"/>
                        <a:gd name="T76" fmla="*/ 0 60000 65536"/>
                        <a:gd name="T77" fmla="*/ 0 60000 65536"/>
                        <a:gd name="T78" fmla="*/ 0 60000 65536"/>
                        <a:gd name="T79" fmla="*/ 0 60000 65536"/>
                        <a:gd name="T80" fmla="*/ 0 60000 65536"/>
                        <a:gd name="T81" fmla="*/ 0 60000 65536"/>
                        <a:gd name="T82" fmla="*/ 0 60000 65536"/>
                        <a:gd name="T83" fmla="*/ 0 60000 65536"/>
                        <a:gd name="T84" fmla="*/ 0 60000 65536"/>
                        <a:gd name="T85" fmla="*/ 0 60000 65536"/>
                        <a:gd name="T86" fmla="*/ 0 60000 65536"/>
                        <a:gd name="T87" fmla="*/ 0 60000 65536"/>
                        <a:gd name="T88" fmla="*/ 0 60000 65536"/>
                        <a:gd name="T89" fmla="*/ 0 60000 65536"/>
                        <a:gd name="T90" fmla="*/ 0 60000 65536"/>
                        <a:gd name="T91" fmla="*/ 0 60000 65536"/>
                        <a:gd name="T92" fmla="*/ 0 60000 65536"/>
                        <a:gd name="T93" fmla="*/ 0 60000 65536"/>
                        <a:gd name="T94" fmla="*/ 0 60000 65536"/>
                        <a:gd name="T95" fmla="*/ 0 60000 65536"/>
                        <a:gd name="T96" fmla="*/ 0 60000 65536"/>
                        <a:gd name="T97" fmla="*/ 0 60000 65536"/>
                        <a:gd name="T98" fmla="*/ 0 60000 65536"/>
                        <a:gd name="T99" fmla="*/ 0 w 500"/>
                        <a:gd name="T100" fmla="*/ 0 h 623"/>
                        <a:gd name="T101" fmla="*/ 500 w 500"/>
                        <a:gd name="T102" fmla="*/ 623 h 623"/>
                      </a:gdLst>
                      <a:ahLst/>
                      <a:cxnLst>
                        <a:cxn ang="T66">
                          <a:pos x="T0" y="T1"/>
                        </a:cxn>
                        <a:cxn ang="T67">
                          <a:pos x="T2" y="T3"/>
                        </a:cxn>
                        <a:cxn ang="T68">
                          <a:pos x="T4" y="T5"/>
                        </a:cxn>
                        <a:cxn ang="T69">
                          <a:pos x="T6" y="T7"/>
                        </a:cxn>
                        <a:cxn ang="T70">
                          <a:pos x="T8" y="T9"/>
                        </a:cxn>
                        <a:cxn ang="T71">
                          <a:pos x="T10" y="T11"/>
                        </a:cxn>
                        <a:cxn ang="T72">
                          <a:pos x="T12" y="T13"/>
                        </a:cxn>
                        <a:cxn ang="T73">
                          <a:pos x="T14" y="T15"/>
                        </a:cxn>
                        <a:cxn ang="T74">
                          <a:pos x="T16" y="T17"/>
                        </a:cxn>
                        <a:cxn ang="T75">
                          <a:pos x="T18" y="T19"/>
                        </a:cxn>
                        <a:cxn ang="T76">
                          <a:pos x="T20" y="T21"/>
                        </a:cxn>
                        <a:cxn ang="T77">
                          <a:pos x="T22" y="T23"/>
                        </a:cxn>
                        <a:cxn ang="T78">
                          <a:pos x="T24" y="T25"/>
                        </a:cxn>
                        <a:cxn ang="T79">
                          <a:pos x="T26" y="T27"/>
                        </a:cxn>
                        <a:cxn ang="T80">
                          <a:pos x="T28" y="T29"/>
                        </a:cxn>
                        <a:cxn ang="T81">
                          <a:pos x="T30" y="T31"/>
                        </a:cxn>
                        <a:cxn ang="T82">
                          <a:pos x="T32" y="T33"/>
                        </a:cxn>
                        <a:cxn ang="T83">
                          <a:pos x="T34" y="T35"/>
                        </a:cxn>
                        <a:cxn ang="T84">
                          <a:pos x="T36" y="T37"/>
                        </a:cxn>
                        <a:cxn ang="T85">
                          <a:pos x="T38" y="T39"/>
                        </a:cxn>
                        <a:cxn ang="T86">
                          <a:pos x="T40" y="T41"/>
                        </a:cxn>
                        <a:cxn ang="T87">
                          <a:pos x="T42" y="T43"/>
                        </a:cxn>
                        <a:cxn ang="T88">
                          <a:pos x="T44" y="T45"/>
                        </a:cxn>
                        <a:cxn ang="T89">
                          <a:pos x="T46" y="T47"/>
                        </a:cxn>
                        <a:cxn ang="T90">
                          <a:pos x="T48" y="T49"/>
                        </a:cxn>
                        <a:cxn ang="T91">
                          <a:pos x="T50" y="T51"/>
                        </a:cxn>
                        <a:cxn ang="T92">
                          <a:pos x="T52" y="T53"/>
                        </a:cxn>
                        <a:cxn ang="T93">
                          <a:pos x="T54" y="T55"/>
                        </a:cxn>
                        <a:cxn ang="T94">
                          <a:pos x="T56" y="T57"/>
                        </a:cxn>
                        <a:cxn ang="T95">
                          <a:pos x="T58" y="T59"/>
                        </a:cxn>
                        <a:cxn ang="T96">
                          <a:pos x="T60" y="T61"/>
                        </a:cxn>
                        <a:cxn ang="T97">
                          <a:pos x="T62" y="T63"/>
                        </a:cxn>
                        <a:cxn ang="T98">
                          <a:pos x="T64" y="T65"/>
                        </a:cxn>
                      </a:cxnLst>
                      <a:rect l="T99" t="T100" r="T101" b="T102"/>
                      <a:pathLst>
                        <a:path w="500" h="623">
                          <a:moveTo>
                            <a:pt x="108" y="7"/>
                          </a:moveTo>
                          <a:lnTo>
                            <a:pt x="138" y="0"/>
                          </a:lnTo>
                          <a:lnTo>
                            <a:pt x="164" y="7"/>
                          </a:lnTo>
                          <a:lnTo>
                            <a:pt x="184" y="24"/>
                          </a:lnTo>
                          <a:lnTo>
                            <a:pt x="207" y="63"/>
                          </a:lnTo>
                          <a:lnTo>
                            <a:pt x="231" y="142"/>
                          </a:lnTo>
                          <a:lnTo>
                            <a:pt x="273" y="242"/>
                          </a:lnTo>
                          <a:lnTo>
                            <a:pt x="334" y="367"/>
                          </a:lnTo>
                          <a:lnTo>
                            <a:pt x="390" y="436"/>
                          </a:lnTo>
                          <a:lnTo>
                            <a:pt x="452" y="506"/>
                          </a:lnTo>
                          <a:lnTo>
                            <a:pt x="476" y="539"/>
                          </a:lnTo>
                          <a:lnTo>
                            <a:pt x="499" y="569"/>
                          </a:lnTo>
                          <a:lnTo>
                            <a:pt x="456" y="603"/>
                          </a:lnTo>
                          <a:lnTo>
                            <a:pt x="432" y="619"/>
                          </a:lnTo>
                          <a:lnTo>
                            <a:pt x="399" y="583"/>
                          </a:lnTo>
                          <a:lnTo>
                            <a:pt x="396" y="622"/>
                          </a:lnTo>
                          <a:lnTo>
                            <a:pt x="323" y="619"/>
                          </a:lnTo>
                          <a:lnTo>
                            <a:pt x="260" y="622"/>
                          </a:lnTo>
                          <a:lnTo>
                            <a:pt x="170" y="616"/>
                          </a:lnTo>
                          <a:lnTo>
                            <a:pt x="59" y="595"/>
                          </a:lnTo>
                          <a:lnTo>
                            <a:pt x="17" y="563"/>
                          </a:lnTo>
                          <a:lnTo>
                            <a:pt x="12" y="539"/>
                          </a:lnTo>
                          <a:lnTo>
                            <a:pt x="46" y="483"/>
                          </a:lnTo>
                          <a:lnTo>
                            <a:pt x="53" y="433"/>
                          </a:lnTo>
                          <a:lnTo>
                            <a:pt x="40" y="367"/>
                          </a:lnTo>
                          <a:lnTo>
                            <a:pt x="6" y="277"/>
                          </a:lnTo>
                          <a:lnTo>
                            <a:pt x="0" y="222"/>
                          </a:lnTo>
                          <a:lnTo>
                            <a:pt x="3" y="183"/>
                          </a:lnTo>
                          <a:lnTo>
                            <a:pt x="17" y="146"/>
                          </a:lnTo>
                          <a:lnTo>
                            <a:pt x="36" y="103"/>
                          </a:lnTo>
                          <a:lnTo>
                            <a:pt x="62" y="57"/>
                          </a:lnTo>
                          <a:lnTo>
                            <a:pt x="82" y="30"/>
                          </a:lnTo>
                          <a:lnTo>
                            <a:pt x="108" y="7"/>
                          </a:lnTo>
                        </a:path>
                      </a:pathLst>
                    </a:custGeom>
                    <a:solidFill>
                      <a:srgbClr val="3F5F00"/>
                    </a:solidFill>
                    <a:ln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</p:spPr>
                  <p:txBody>
                    <a:bodyPr lIns="90476" tIns="44444" rIns="90476" bIns="44444">
                      <a:spAutoFit/>
                    </a:bodyPr>
                    <a:lstStyle/>
                    <a:p>
                      <a:endParaRPr lang="en-GB"/>
                    </a:p>
                  </p:txBody>
                </p:sp>
                <p:sp>
                  <p:nvSpPr>
                    <p:cNvPr id="10312" name="Freeform 65"/>
                    <p:cNvSpPr>
                      <a:spLocks/>
                    </p:cNvSpPr>
                    <p:nvPr/>
                  </p:nvSpPr>
                  <p:spPr bwMode="auto">
                    <a:xfrm>
                      <a:off x="4702" y="2446"/>
                      <a:ext cx="100" cy="322"/>
                    </a:xfrm>
                    <a:custGeom>
                      <a:avLst/>
                      <a:gdLst>
                        <a:gd name="T0" fmla="*/ 99 w 100"/>
                        <a:gd name="T1" fmla="*/ 0 h 322"/>
                        <a:gd name="T2" fmla="*/ 91 w 100"/>
                        <a:gd name="T3" fmla="*/ 44 h 322"/>
                        <a:gd name="T4" fmla="*/ 68 w 100"/>
                        <a:gd name="T5" fmla="*/ 110 h 322"/>
                        <a:gd name="T6" fmla="*/ 33 w 100"/>
                        <a:gd name="T7" fmla="*/ 77 h 322"/>
                        <a:gd name="T8" fmla="*/ 49 w 100"/>
                        <a:gd name="T9" fmla="*/ 127 h 322"/>
                        <a:gd name="T10" fmla="*/ 0 w 100"/>
                        <a:gd name="T11" fmla="*/ 321 h 322"/>
                        <a:gd name="T12" fmla="*/ 0 60000 65536"/>
                        <a:gd name="T13" fmla="*/ 0 60000 65536"/>
                        <a:gd name="T14" fmla="*/ 0 60000 65536"/>
                        <a:gd name="T15" fmla="*/ 0 60000 65536"/>
                        <a:gd name="T16" fmla="*/ 0 60000 65536"/>
                        <a:gd name="T17" fmla="*/ 0 60000 65536"/>
                        <a:gd name="T18" fmla="*/ 0 w 100"/>
                        <a:gd name="T19" fmla="*/ 0 h 322"/>
                        <a:gd name="T20" fmla="*/ 100 w 100"/>
                        <a:gd name="T21" fmla="*/ 322 h 322"/>
                      </a:gdLst>
                      <a:ahLst/>
                      <a:cxnLst>
                        <a:cxn ang="T12">
                          <a:pos x="T0" y="T1"/>
                        </a:cxn>
                        <a:cxn ang="T13">
                          <a:pos x="T2" y="T3"/>
                        </a:cxn>
                        <a:cxn ang="T14">
                          <a:pos x="T4" y="T5"/>
                        </a:cxn>
                        <a:cxn ang="T15">
                          <a:pos x="T6" y="T7"/>
                        </a:cxn>
                        <a:cxn ang="T16">
                          <a:pos x="T8" y="T9"/>
                        </a:cxn>
                        <a:cxn ang="T17">
                          <a:pos x="T10" y="T11"/>
                        </a:cxn>
                      </a:cxnLst>
                      <a:rect l="T18" t="T19" r="T20" b="T21"/>
                      <a:pathLst>
                        <a:path w="100" h="322">
                          <a:moveTo>
                            <a:pt x="99" y="0"/>
                          </a:moveTo>
                          <a:lnTo>
                            <a:pt x="91" y="44"/>
                          </a:lnTo>
                          <a:lnTo>
                            <a:pt x="68" y="110"/>
                          </a:lnTo>
                          <a:lnTo>
                            <a:pt x="33" y="77"/>
                          </a:lnTo>
                          <a:lnTo>
                            <a:pt x="49" y="127"/>
                          </a:lnTo>
                          <a:lnTo>
                            <a:pt x="0" y="321"/>
                          </a:lnTo>
                        </a:path>
                      </a:pathLst>
                    </a:custGeom>
                    <a:noFill/>
                    <a:ln w="12700" cap="rnd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 lIns="90476" tIns="44444" rIns="90476" bIns="44444">
                      <a:spAutoFit/>
                    </a:bodyPr>
                    <a:lstStyle/>
                    <a:p>
                      <a:endParaRPr lang="en-GB"/>
                    </a:p>
                  </p:txBody>
                </p:sp>
              </p:grpSp>
            </p:grpSp>
          </p:grpSp>
          <p:grpSp>
            <p:nvGrpSpPr>
              <p:cNvPr id="10267" name="Group 66"/>
              <p:cNvGrpSpPr>
                <a:grpSpLocks/>
              </p:cNvGrpSpPr>
              <p:nvPr/>
            </p:nvGrpSpPr>
            <p:grpSpPr bwMode="auto">
              <a:xfrm>
                <a:off x="4170" y="2789"/>
                <a:ext cx="271" cy="166"/>
                <a:chOff x="4155" y="2802"/>
                <a:chExt cx="287" cy="177"/>
              </a:xfrm>
            </p:grpSpPr>
            <p:sp>
              <p:nvSpPr>
                <p:cNvPr id="10301" name="Freeform 67"/>
                <p:cNvSpPr>
                  <a:spLocks/>
                </p:cNvSpPr>
                <p:nvPr/>
              </p:nvSpPr>
              <p:spPr bwMode="auto">
                <a:xfrm>
                  <a:off x="4155" y="2802"/>
                  <a:ext cx="287" cy="177"/>
                </a:xfrm>
                <a:custGeom>
                  <a:avLst/>
                  <a:gdLst>
                    <a:gd name="T0" fmla="*/ 210 w 287"/>
                    <a:gd name="T1" fmla="*/ 1 h 177"/>
                    <a:gd name="T2" fmla="*/ 56 w 287"/>
                    <a:gd name="T3" fmla="*/ 21 h 177"/>
                    <a:gd name="T4" fmla="*/ 16 w 287"/>
                    <a:gd name="T5" fmla="*/ 26 h 177"/>
                    <a:gd name="T6" fmla="*/ 5 w 287"/>
                    <a:gd name="T7" fmla="*/ 30 h 177"/>
                    <a:gd name="T8" fmla="*/ 0 w 287"/>
                    <a:gd name="T9" fmla="*/ 35 h 177"/>
                    <a:gd name="T10" fmla="*/ 1 w 287"/>
                    <a:gd name="T11" fmla="*/ 48 h 177"/>
                    <a:gd name="T12" fmla="*/ 14 w 287"/>
                    <a:gd name="T13" fmla="*/ 67 h 177"/>
                    <a:gd name="T14" fmla="*/ 24 w 287"/>
                    <a:gd name="T15" fmla="*/ 85 h 177"/>
                    <a:gd name="T16" fmla="*/ 23 w 287"/>
                    <a:gd name="T17" fmla="*/ 111 h 177"/>
                    <a:gd name="T18" fmla="*/ 63 w 287"/>
                    <a:gd name="T19" fmla="*/ 139 h 177"/>
                    <a:gd name="T20" fmla="*/ 72 w 287"/>
                    <a:gd name="T21" fmla="*/ 144 h 177"/>
                    <a:gd name="T22" fmla="*/ 82 w 287"/>
                    <a:gd name="T23" fmla="*/ 143 h 177"/>
                    <a:gd name="T24" fmla="*/ 102 w 287"/>
                    <a:gd name="T25" fmla="*/ 151 h 177"/>
                    <a:gd name="T26" fmla="*/ 123 w 287"/>
                    <a:gd name="T27" fmla="*/ 163 h 177"/>
                    <a:gd name="T28" fmla="*/ 141 w 287"/>
                    <a:gd name="T29" fmla="*/ 176 h 177"/>
                    <a:gd name="T30" fmla="*/ 154 w 287"/>
                    <a:gd name="T31" fmla="*/ 175 h 177"/>
                    <a:gd name="T32" fmla="*/ 169 w 287"/>
                    <a:gd name="T33" fmla="*/ 166 h 177"/>
                    <a:gd name="T34" fmla="*/ 169 w 287"/>
                    <a:gd name="T35" fmla="*/ 152 h 177"/>
                    <a:gd name="T36" fmla="*/ 158 w 287"/>
                    <a:gd name="T37" fmla="*/ 141 h 177"/>
                    <a:gd name="T38" fmla="*/ 137 w 287"/>
                    <a:gd name="T39" fmla="*/ 130 h 177"/>
                    <a:gd name="T40" fmla="*/ 125 w 287"/>
                    <a:gd name="T41" fmla="*/ 126 h 177"/>
                    <a:gd name="T42" fmla="*/ 142 w 287"/>
                    <a:gd name="T43" fmla="*/ 105 h 177"/>
                    <a:gd name="T44" fmla="*/ 160 w 287"/>
                    <a:gd name="T45" fmla="*/ 96 h 177"/>
                    <a:gd name="T46" fmla="*/ 163 w 287"/>
                    <a:gd name="T47" fmla="*/ 101 h 177"/>
                    <a:gd name="T48" fmla="*/ 177 w 287"/>
                    <a:gd name="T49" fmla="*/ 104 h 177"/>
                    <a:gd name="T50" fmla="*/ 195 w 287"/>
                    <a:gd name="T51" fmla="*/ 104 h 177"/>
                    <a:gd name="T52" fmla="*/ 208 w 287"/>
                    <a:gd name="T53" fmla="*/ 99 h 177"/>
                    <a:gd name="T54" fmla="*/ 228 w 287"/>
                    <a:gd name="T55" fmla="*/ 90 h 177"/>
                    <a:gd name="T56" fmla="*/ 235 w 287"/>
                    <a:gd name="T57" fmla="*/ 83 h 177"/>
                    <a:gd name="T58" fmla="*/ 241 w 287"/>
                    <a:gd name="T59" fmla="*/ 70 h 177"/>
                    <a:gd name="T60" fmla="*/ 252 w 287"/>
                    <a:gd name="T61" fmla="*/ 60 h 177"/>
                    <a:gd name="T62" fmla="*/ 267 w 287"/>
                    <a:gd name="T63" fmla="*/ 57 h 177"/>
                    <a:gd name="T64" fmla="*/ 286 w 287"/>
                    <a:gd name="T65" fmla="*/ 57 h 177"/>
                    <a:gd name="T66" fmla="*/ 268 w 287"/>
                    <a:gd name="T67" fmla="*/ 0 h 177"/>
                    <a:gd name="T68" fmla="*/ 210 w 287"/>
                    <a:gd name="T69" fmla="*/ 1 h 177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w 287"/>
                    <a:gd name="T106" fmla="*/ 0 h 177"/>
                    <a:gd name="T107" fmla="*/ 287 w 287"/>
                    <a:gd name="T108" fmla="*/ 177 h 177"/>
                  </a:gdLst>
                  <a:ahLst/>
                  <a:cxnLst>
                    <a:cxn ang="T70">
                      <a:pos x="T0" y="T1"/>
                    </a:cxn>
                    <a:cxn ang="T71">
                      <a:pos x="T2" y="T3"/>
                    </a:cxn>
                    <a:cxn ang="T72">
                      <a:pos x="T4" y="T5"/>
                    </a:cxn>
                    <a:cxn ang="T73">
                      <a:pos x="T6" y="T7"/>
                    </a:cxn>
                    <a:cxn ang="T74">
                      <a:pos x="T8" y="T9"/>
                    </a:cxn>
                    <a:cxn ang="T75">
                      <a:pos x="T10" y="T11"/>
                    </a:cxn>
                    <a:cxn ang="T76">
                      <a:pos x="T12" y="T13"/>
                    </a:cxn>
                    <a:cxn ang="T77">
                      <a:pos x="T14" y="T15"/>
                    </a:cxn>
                    <a:cxn ang="T78">
                      <a:pos x="T16" y="T17"/>
                    </a:cxn>
                    <a:cxn ang="T79">
                      <a:pos x="T18" y="T19"/>
                    </a:cxn>
                    <a:cxn ang="T80">
                      <a:pos x="T20" y="T21"/>
                    </a:cxn>
                    <a:cxn ang="T81">
                      <a:pos x="T22" y="T23"/>
                    </a:cxn>
                    <a:cxn ang="T82">
                      <a:pos x="T24" y="T25"/>
                    </a:cxn>
                    <a:cxn ang="T83">
                      <a:pos x="T26" y="T27"/>
                    </a:cxn>
                    <a:cxn ang="T84">
                      <a:pos x="T28" y="T29"/>
                    </a:cxn>
                    <a:cxn ang="T85">
                      <a:pos x="T30" y="T31"/>
                    </a:cxn>
                    <a:cxn ang="T86">
                      <a:pos x="T32" y="T33"/>
                    </a:cxn>
                    <a:cxn ang="T87">
                      <a:pos x="T34" y="T35"/>
                    </a:cxn>
                    <a:cxn ang="T88">
                      <a:pos x="T36" y="T37"/>
                    </a:cxn>
                    <a:cxn ang="T89">
                      <a:pos x="T38" y="T39"/>
                    </a:cxn>
                    <a:cxn ang="T90">
                      <a:pos x="T40" y="T41"/>
                    </a:cxn>
                    <a:cxn ang="T91">
                      <a:pos x="T42" y="T43"/>
                    </a:cxn>
                    <a:cxn ang="T92">
                      <a:pos x="T44" y="T45"/>
                    </a:cxn>
                    <a:cxn ang="T93">
                      <a:pos x="T46" y="T47"/>
                    </a:cxn>
                    <a:cxn ang="T94">
                      <a:pos x="T48" y="T49"/>
                    </a:cxn>
                    <a:cxn ang="T95">
                      <a:pos x="T50" y="T51"/>
                    </a:cxn>
                    <a:cxn ang="T96">
                      <a:pos x="T52" y="T53"/>
                    </a:cxn>
                    <a:cxn ang="T97">
                      <a:pos x="T54" y="T55"/>
                    </a:cxn>
                    <a:cxn ang="T98">
                      <a:pos x="T56" y="T57"/>
                    </a:cxn>
                    <a:cxn ang="T99">
                      <a:pos x="T58" y="T59"/>
                    </a:cxn>
                    <a:cxn ang="T100">
                      <a:pos x="T60" y="T61"/>
                    </a:cxn>
                    <a:cxn ang="T101">
                      <a:pos x="T62" y="T63"/>
                    </a:cxn>
                    <a:cxn ang="T102">
                      <a:pos x="T64" y="T65"/>
                    </a:cxn>
                    <a:cxn ang="T103">
                      <a:pos x="T66" y="T67"/>
                    </a:cxn>
                    <a:cxn ang="T104">
                      <a:pos x="T68" y="T69"/>
                    </a:cxn>
                  </a:cxnLst>
                  <a:rect l="T105" t="T106" r="T107" b="T108"/>
                  <a:pathLst>
                    <a:path w="287" h="177">
                      <a:moveTo>
                        <a:pt x="210" y="1"/>
                      </a:moveTo>
                      <a:lnTo>
                        <a:pt x="56" y="21"/>
                      </a:lnTo>
                      <a:lnTo>
                        <a:pt x="16" y="26"/>
                      </a:lnTo>
                      <a:lnTo>
                        <a:pt x="5" y="30"/>
                      </a:lnTo>
                      <a:lnTo>
                        <a:pt x="0" y="35"/>
                      </a:lnTo>
                      <a:lnTo>
                        <a:pt x="1" y="48"/>
                      </a:lnTo>
                      <a:lnTo>
                        <a:pt x="14" y="67"/>
                      </a:lnTo>
                      <a:lnTo>
                        <a:pt x="24" y="85"/>
                      </a:lnTo>
                      <a:lnTo>
                        <a:pt x="23" y="111"/>
                      </a:lnTo>
                      <a:lnTo>
                        <a:pt x="63" y="139"/>
                      </a:lnTo>
                      <a:lnTo>
                        <a:pt x="72" y="144"/>
                      </a:lnTo>
                      <a:lnTo>
                        <a:pt x="82" y="143"/>
                      </a:lnTo>
                      <a:lnTo>
                        <a:pt x="102" y="151"/>
                      </a:lnTo>
                      <a:lnTo>
                        <a:pt x="123" y="163"/>
                      </a:lnTo>
                      <a:lnTo>
                        <a:pt x="141" y="176"/>
                      </a:lnTo>
                      <a:lnTo>
                        <a:pt x="154" y="175"/>
                      </a:lnTo>
                      <a:lnTo>
                        <a:pt x="169" y="166"/>
                      </a:lnTo>
                      <a:lnTo>
                        <a:pt x="169" y="152"/>
                      </a:lnTo>
                      <a:lnTo>
                        <a:pt x="158" y="141"/>
                      </a:lnTo>
                      <a:lnTo>
                        <a:pt x="137" y="130"/>
                      </a:lnTo>
                      <a:lnTo>
                        <a:pt x="125" y="126"/>
                      </a:lnTo>
                      <a:lnTo>
                        <a:pt x="142" y="105"/>
                      </a:lnTo>
                      <a:lnTo>
                        <a:pt x="160" y="96"/>
                      </a:lnTo>
                      <a:lnTo>
                        <a:pt x="163" y="101"/>
                      </a:lnTo>
                      <a:lnTo>
                        <a:pt x="177" y="104"/>
                      </a:lnTo>
                      <a:lnTo>
                        <a:pt x="195" y="104"/>
                      </a:lnTo>
                      <a:lnTo>
                        <a:pt x="208" y="99"/>
                      </a:lnTo>
                      <a:lnTo>
                        <a:pt x="228" y="90"/>
                      </a:lnTo>
                      <a:lnTo>
                        <a:pt x="235" y="83"/>
                      </a:lnTo>
                      <a:lnTo>
                        <a:pt x="241" y="70"/>
                      </a:lnTo>
                      <a:lnTo>
                        <a:pt x="252" y="60"/>
                      </a:lnTo>
                      <a:lnTo>
                        <a:pt x="267" y="57"/>
                      </a:lnTo>
                      <a:lnTo>
                        <a:pt x="286" y="57"/>
                      </a:lnTo>
                      <a:lnTo>
                        <a:pt x="268" y="0"/>
                      </a:lnTo>
                      <a:lnTo>
                        <a:pt x="210" y="1"/>
                      </a:lnTo>
                    </a:path>
                  </a:pathLst>
                </a:custGeom>
                <a:solidFill>
                  <a:srgbClr val="FFBFB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10302" name="Group 68"/>
                <p:cNvGrpSpPr>
                  <a:grpSpLocks/>
                </p:cNvGrpSpPr>
                <p:nvPr/>
              </p:nvGrpSpPr>
              <p:grpSpPr bwMode="auto">
                <a:xfrm>
                  <a:off x="4178" y="2841"/>
                  <a:ext cx="101" cy="107"/>
                  <a:chOff x="4178" y="2841"/>
                  <a:chExt cx="101" cy="107"/>
                </a:xfrm>
              </p:grpSpPr>
              <p:sp>
                <p:nvSpPr>
                  <p:cNvPr id="10303" name="Freeform 69"/>
                  <p:cNvSpPr>
                    <a:spLocks/>
                  </p:cNvSpPr>
                  <p:nvPr/>
                </p:nvSpPr>
                <p:spPr bwMode="auto">
                  <a:xfrm>
                    <a:off x="4178" y="2841"/>
                    <a:ext cx="83" cy="49"/>
                  </a:xfrm>
                  <a:custGeom>
                    <a:avLst/>
                    <a:gdLst>
                      <a:gd name="T0" fmla="*/ 82 w 83"/>
                      <a:gd name="T1" fmla="*/ 3 h 49"/>
                      <a:gd name="T2" fmla="*/ 42 w 83"/>
                      <a:gd name="T3" fmla="*/ 0 h 49"/>
                      <a:gd name="T4" fmla="*/ 4 w 83"/>
                      <a:gd name="T5" fmla="*/ 21 h 49"/>
                      <a:gd name="T6" fmla="*/ 0 w 83"/>
                      <a:gd name="T7" fmla="*/ 39 h 49"/>
                      <a:gd name="T8" fmla="*/ 2 w 83"/>
                      <a:gd name="T9" fmla="*/ 48 h 49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  <a:gd name="T15" fmla="*/ 0 w 83"/>
                      <a:gd name="T16" fmla="*/ 0 h 49"/>
                      <a:gd name="T17" fmla="*/ 83 w 83"/>
                      <a:gd name="T18" fmla="*/ 49 h 49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T15" t="T16" r="T17" b="T18"/>
                    <a:pathLst>
                      <a:path w="83" h="49">
                        <a:moveTo>
                          <a:pt x="82" y="3"/>
                        </a:moveTo>
                        <a:lnTo>
                          <a:pt x="42" y="0"/>
                        </a:lnTo>
                        <a:lnTo>
                          <a:pt x="4" y="21"/>
                        </a:lnTo>
                        <a:lnTo>
                          <a:pt x="0" y="39"/>
                        </a:lnTo>
                        <a:lnTo>
                          <a:pt x="2" y="48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0304" name="Freeform 70"/>
                  <p:cNvSpPr>
                    <a:spLocks/>
                  </p:cNvSpPr>
                  <p:nvPr/>
                </p:nvSpPr>
                <p:spPr bwMode="auto">
                  <a:xfrm>
                    <a:off x="4227" y="2869"/>
                    <a:ext cx="52" cy="79"/>
                  </a:xfrm>
                  <a:custGeom>
                    <a:avLst/>
                    <a:gdLst>
                      <a:gd name="T0" fmla="*/ 51 w 52"/>
                      <a:gd name="T1" fmla="*/ 0 h 79"/>
                      <a:gd name="T2" fmla="*/ 5 w 52"/>
                      <a:gd name="T3" fmla="*/ 48 h 79"/>
                      <a:gd name="T4" fmla="*/ 0 w 52"/>
                      <a:gd name="T5" fmla="*/ 57 h 79"/>
                      <a:gd name="T6" fmla="*/ 5 w 52"/>
                      <a:gd name="T7" fmla="*/ 67 h 79"/>
                      <a:gd name="T8" fmla="*/ 9 w 52"/>
                      <a:gd name="T9" fmla="*/ 76 h 79"/>
                      <a:gd name="T10" fmla="*/ 12 w 52"/>
                      <a:gd name="T11" fmla="*/ 78 h 7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w 52"/>
                      <a:gd name="T19" fmla="*/ 0 h 79"/>
                      <a:gd name="T20" fmla="*/ 52 w 52"/>
                      <a:gd name="T21" fmla="*/ 79 h 79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T18" t="T19" r="T20" b="T21"/>
                    <a:pathLst>
                      <a:path w="52" h="79">
                        <a:moveTo>
                          <a:pt x="51" y="0"/>
                        </a:moveTo>
                        <a:lnTo>
                          <a:pt x="5" y="48"/>
                        </a:lnTo>
                        <a:lnTo>
                          <a:pt x="0" y="57"/>
                        </a:lnTo>
                        <a:lnTo>
                          <a:pt x="5" y="67"/>
                        </a:lnTo>
                        <a:lnTo>
                          <a:pt x="9" y="76"/>
                        </a:lnTo>
                        <a:lnTo>
                          <a:pt x="12" y="78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0305" name="Freeform 71"/>
                  <p:cNvSpPr>
                    <a:spLocks/>
                  </p:cNvSpPr>
                  <p:nvPr/>
                </p:nvSpPr>
                <p:spPr bwMode="auto">
                  <a:xfrm>
                    <a:off x="4202" y="2857"/>
                    <a:ext cx="67" cy="90"/>
                  </a:xfrm>
                  <a:custGeom>
                    <a:avLst/>
                    <a:gdLst>
                      <a:gd name="T0" fmla="*/ 66 w 67"/>
                      <a:gd name="T1" fmla="*/ 0 h 90"/>
                      <a:gd name="T2" fmla="*/ 35 w 67"/>
                      <a:gd name="T3" fmla="*/ 8 h 90"/>
                      <a:gd name="T4" fmla="*/ 5 w 67"/>
                      <a:gd name="T5" fmla="*/ 26 h 90"/>
                      <a:gd name="T6" fmla="*/ 0 w 67"/>
                      <a:gd name="T7" fmla="*/ 45 h 90"/>
                      <a:gd name="T8" fmla="*/ 25 w 67"/>
                      <a:gd name="T9" fmla="*/ 85 h 90"/>
                      <a:gd name="T10" fmla="*/ 34 w 67"/>
                      <a:gd name="T11" fmla="*/ 89 h 9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w 67"/>
                      <a:gd name="T19" fmla="*/ 0 h 90"/>
                      <a:gd name="T20" fmla="*/ 67 w 67"/>
                      <a:gd name="T21" fmla="*/ 90 h 90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T18" t="T19" r="T20" b="T21"/>
                    <a:pathLst>
                      <a:path w="67" h="90">
                        <a:moveTo>
                          <a:pt x="66" y="0"/>
                        </a:moveTo>
                        <a:lnTo>
                          <a:pt x="35" y="8"/>
                        </a:lnTo>
                        <a:lnTo>
                          <a:pt x="5" y="26"/>
                        </a:lnTo>
                        <a:lnTo>
                          <a:pt x="0" y="45"/>
                        </a:lnTo>
                        <a:lnTo>
                          <a:pt x="25" y="85"/>
                        </a:lnTo>
                        <a:lnTo>
                          <a:pt x="34" y="89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</p:grpSp>
          <p:sp>
            <p:nvSpPr>
              <p:cNvPr id="10268" name="Freeform 72"/>
              <p:cNvSpPr>
                <a:spLocks/>
              </p:cNvSpPr>
              <p:nvPr/>
            </p:nvSpPr>
            <p:spPr bwMode="auto">
              <a:xfrm>
                <a:off x="4367" y="2777"/>
                <a:ext cx="80" cy="83"/>
              </a:xfrm>
              <a:custGeom>
                <a:avLst/>
                <a:gdLst>
                  <a:gd name="T0" fmla="*/ 0 w 85"/>
                  <a:gd name="T1" fmla="*/ 1 h 89"/>
                  <a:gd name="T2" fmla="*/ 35 w 85"/>
                  <a:gd name="T3" fmla="*/ 82 h 89"/>
                  <a:gd name="T4" fmla="*/ 79 w 85"/>
                  <a:gd name="T5" fmla="*/ 80 h 89"/>
                  <a:gd name="T6" fmla="*/ 55 w 85"/>
                  <a:gd name="T7" fmla="*/ 0 h 89"/>
                  <a:gd name="T8" fmla="*/ 0 w 85"/>
                  <a:gd name="T9" fmla="*/ 1 h 8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5"/>
                  <a:gd name="T16" fmla="*/ 0 h 89"/>
                  <a:gd name="T17" fmla="*/ 85 w 85"/>
                  <a:gd name="T18" fmla="*/ 89 h 89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5" h="89">
                    <a:moveTo>
                      <a:pt x="0" y="1"/>
                    </a:moveTo>
                    <a:lnTo>
                      <a:pt x="37" y="88"/>
                    </a:lnTo>
                    <a:lnTo>
                      <a:pt x="84" y="86"/>
                    </a:lnTo>
                    <a:lnTo>
                      <a:pt x="58" y="0"/>
                    </a:lnTo>
                    <a:lnTo>
                      <a:pt x="0" y="1"/>
                    </a:lnTo>
                  </a:path>
                </a:pathLst>
              </a:custGeom>
              <a:solidFill>
                <a:srgbClr val="FFFF9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sp>
            <p:nvSpPr>
              <p:cNvPr id="10269" name="Freeform 73"/>
              <p:cNvSpPr>
                <a:spLocks/>
              </p:cNvSpPr>
              <p:nvPr/>
            </p:nvSpPr>
            <p:spPr bwMode="auto">
              <a:xfrm>
                <a:off x="4393" y="2573"/>
                <a:ext cx="429" cy="311"/>
              </a:xfrm>
              <a:custGeom>
                <a:avLst/>
                <a:gdLst>
                  <a:gd name="T0" fmla="*/ 3 w 454"/>
                  <a:gd name="T1" fmla="*/ 205 h 333"/>
                  <a:gd name="T2" fmla="*/ 9 w 454"/>
                  <a:gd name="T3" fmla="*/ 233 h 333"/>
                  <a:gd name="T4" fmla="*/ 20 w 454"/>
                  <a:gd name="T5" fmla="*/ 264 h 333"/>
                  <a:gd name="T6" fmla="*/ 26 w 454"/>
                  <a:gd name="T7" fmla="*/ 290 h 333"/>
                  <a:gd name="T8" fmla="*/ 98 w 454"/>
                  <a:gd name="T9" fmla="*/ 291 h 333"/>
                  <a:gd name="T10" fmla="*/ 156 w 454"/>
                  <a:gd name="T11" fmla="*/ 296 h 333"/>
                  <a:gd name="T12" fmla="*/ 217 w 454"/>
                  <a:gd name="T13" fmla="*/ 305 h 333"/>
                  <a:gd name="T14" fmla="*/ 250 w 454"/>
                  <a:gd name="T15" fmla="*/ 310 h 333"/>
                  <a:gd name="T16" fmla="*/ 300 w 454"/>
                  <a:gd name="T17" fmla="*/ 270 h 333"/>
                  <a:gd name="T18" fmla="*/ 363 w 454"/>
                  <a:gd name="T19" fmla="*/ 187 h 333"/>
                  <a:gd name="T20" fmla="*/ 403 w 454"/>
                  <a:gd name="T21" fmla="*/ 124 h 333"/>
                  <a:gd name="T22" fmla="*/ 423 w 454"/>
                  <a:gd name="T23" fmla="*/ 78 h 333"/>
                  <a:gd name="T24" fmla="*/ 428 w 454"/>
                  <a:gd name="T25" fmla="*/ 35 h 333"/>
                  <a:gd name="T26" fmla="*/ 414 w 454"/>
                  <a:gd name="T27" fmla="*/ 13 h 333"/>
                  <a:gd name="T28" fmla="*/ 385 w 454"/>
                  <a:gd name="T29" fmla="*/ 0 h 333"/>
                  <a:gd name="T30" fmla="*/ 352 w 454"/>
                  <a:gd name="T31" fmla="*/ 7 h 333"/>
                  <a:gd name="T32" fmla="*/ 320 w 454"/>
                  <a:gd name="T33" fmla="*/ 35 h 333"/>
                  <a:gd name="T34" fmla="*/ 288 w 454"/>
                  <a:gd name="T35" fmla="*/ 76 h 333"/>
                  <a:gd name="T36" fmla="*/ 259 w 454"/>
                  <a:gd name="T37" fmla="*/ 109 h 333"/>
                  <a:gd name="T38" fmla="*/ 231 w 454"/>
                  <a:gd name="T39" fmla="*/ 148 h 333"/>
                  <a:gd name="T40" fmla="*/ 219 w 454"/>
                  <a:gd name="T41" fmla="*/ 171 h 333"/>
                  <a:gd name="T42" fmla="*/ 222 w 454"/>
                  <a:gd name="T43" fmla="*/ 184 h 333"/>
                  <a:gd name="T44" fmla="*/ 215 w 454"/>
                  <a:gd name="T45" fmla="*/ 191 h 333"/>
                  <a:gd name="T46" fmla="*/ 207 w 454"/>
                  <a:gd name="T47" fmla="*/ 197 h 333"/>
                  <a:gd name="T48" fmla="*/ 180 w 454"/>
                  <a:gd name="T49" fmla="*/ 199 h 333"/>
                  <a:gd name="T50" fmla="*/ 91 w 454"/>
                  <a:gd name="T51" fmla="*/ 188 h 333"/>
                  <a:gd name="T52" fmla="*/ 0 w 454"/>
                  <a:gd name="T53" fmla="*/ 181 h 333"/>
                  <a:gd name="T54" fmla="*/ 3 w 454"/>
                  <a:gd name="T55" fmla="*/ 205 h 333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454"/>
                  <a:gd name="T85" fmla="*/ 0 h 333"/>
                  <a:gd name="T86" fmla="*/ 454 w 454"/>
                  <a:gd name="T87" fmla="*/ 333 h 333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454" h="333">
                    <a:moveTo>
                      <a:pt x="3" y="219"/>
                    </a:moveTo>
                    <a:lnTo>
                      <a:pt x="9" y="249"/>
                    </a:lnTo>
                    <a:lnTo>
                      <a:pt x="21" y="283"/>
                    </a:lnTo>
                    <a:lnTo>
                      <a:pt x="28" y="310"/>
                    </a:lnTo>
                    <a:lnTo>
                      <a:pt x="104" y="312"/>
                    </a:lnTo>
                    <a:lnTo>
                      <a:pt x="165" y="317"/>
                    </a:lnTo>
                    <a:lnTo>
                      <a:pt x="230" y="327"/>
                    </a:lnTo>
                    <a:lnTo>
                      <a:pt x="265" y="332"/>
                    </a:lnTo>
                    <a:lnTo>
                      <a:pt x="318" y="289"/>
                    </a:lnTo>
                    <a:lnTo>
                      <a:pt x="384" y="200"/>
                    </a:lnTo>
                    <a:lnTo>
                      <a:pt x="426" y="133"/>
                    </a:lnTo>
                    <a:lnTo>
                      <a:pt x="448" y="84"/>
                    </a:lnTo>
                    <a:lnTo>
                      <a:pt x="453" y="38"/>
                    </a:lnTo>
                    <a:lnTo>
                      <a:pt x="438" y="14"/>
                    </a:lnTo>
                    <a:lnTo>
                      <a:pt x="407" y="0"/>
                    </a:lnTo>
                    <a:lnTo>
                      <a:pt x="372" y="8"/>
                    </a:lnTo>
                    <a:lnTo>
                      <a:pt x="339" y="37"/>
                    </a:lnTo>
                    <a:lnTo>
                      <a:pt x="305" y="81"/>
                    </a:lnTo>
                    <a:lnTo>
                      <a:pt x="274" y="117"/>
                    </a:lnTo>
                    <a:lnTo>
                      <a:pt x="244" y="158"/>
                    </a:lnTo>
                    <a:lnTo>
                      <a:pt x="232" y="183"/>
                    </a:lnTo>
                    <a:lnTo>
                      <a:pt x="235" y="197"/>
                    </a:lnTo>
                    <a:lnTo>
                      <a:pt x="228" y="205"/>
                    </a:lnTo>
                    <a:lnTo>
                      <a:pt x="219" y="211"/>
                    </a:lnTo>
                    <a:lnTo>
                      <a:pt x="190" y="213"/>
                    </a:lnTo>
                    <a:lnTo>
                      <a:pt x="96" y="201"/>
                    </a:lnTo>
                    <a:lnTo>
                      <a:pt x="0" y="194"/>
                    </a:lnTo>
                    <a:lnTo>
                      <a:pt x="3" y="219"/>
                    </a:lnTo>
                  </a:path>
                </a:pathLst>
              </a:custGeom>
              <a:solidFill>
                <a:srgbClr val="3F5F00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10270" name="Group 74"/>
              <p:cNvGrpSpPr>
                <a:grpSpLocks/>
              </p:cNvGrpSpPr>
              <p:nvPr/>
            </p:nvGrpSpPr>
            <p:grpSpPr bwMode="auto">
              <a:xfrm>
                <a:off x="4335" y="2338"/>
                <a:ext cx="198" cy="210"/>
                <a:chOff x="4329" y="2320"/>
                <a:chExt cx="210" cy="224"/>
              </a:xfrm>
            </p:grpSpPr>
            <p:sp>
              <p:nvSpPr>
                <p:cNvPr id="10298" name="Freeform 75"/>
                <p:cNvSpPr>
                  <a:spLocks/>
                </p:cNvSpPr>
                <p:nvPr/>
              </p:nvSpPr>
              <p:spPr bwMode="auto">
                <a:xfrm>
                  <a:off x="4329" y="2320"/>
                  <a:ext cx="210" cy="224"/>
                </a:xfrm>
                <a:custGeom>
                  <a:avLst/>
                  <a:gdLst>
                    <a:gd name="T0" fmla="*/ 95 w 210"/>
                    <a:gd name="T1" fmla="*/ 210 h 224"/>
                    <a:gd name="T2" fmla="*/ 90 w 210"/>
                    <a:gd name="T3" fmla="*/ 201 h 224"/>
                    <a:gd name="T4" fmla="*/ 72 w 210"/>
                    <a:gd name="T5" fmla="*/ 194 h 224"/>
                    <a:gd name="T6" fmla="*/ 52 w 210"/>
                    <a:gd name="T7" fmla="*/ 184 h 224"/>
                    <a:gd name="T8" fmla="*/ 24 w 210"/>
                    <a:gd name="T9" fmla="*/ 128 h 224"/>
                    <a:gd name="T10" fmla="*/ 0 w 210"/>
                    <a:gd name="T11" fmla="*/ 76 h 224"/>
                    <a:gd name="T12" fmla="*/ 0 w 210"/>
                    <a:gd name="T13" fmla="*/ 50 h 224"/>
                    <a:gd name="T14" fmla="*/ 41 w 210"/>
                    <a:gd name="T15" fmla="*/ 8 h 224"/>
                    <a:gd name="T16" fmla="*/ 72 w 210"/>
                    <a:gd name="T17" fmla="*/ 5 h 224"/>
                    <a:gd name="T18" fmla="*/ 81 w 210"/>
                    <a:gd name="T19" fmla="*/ 12 h 224"/>
                    <a:gd name="T20" fmla="*/ 109 w 210"/>
                    <a:gd name="T21" fmla="*/ 0 h 224"/>
                    <a:gd name="T22" fmla="*/ 120 w 210"/>
                    <a:gd name="T23" fmla="*/ 1 h 224"/>
                    <a:gd name="T24" fmla="*/ 128 w 210"/>
                    <a:gd name="T25" fmla="*/ 9 h 224"/>
                    <a:gd name="T26" fmla="*/ 132 w 210"/>
                    <a:gd name="T27" fmla="*/ 18 h 224"/>
                    <a:gd name="T28" fmla="*/ 125 w 210"/>
                    <a:gd name="T29" fmla="*/ 28 h 224"/>
                    <a:gd name="T30" fmla="*/ 75 w 210"/>
                    <a:gd name="T31" fmla="*/ 53 h 224"/>
                    <a:gd name="T32" fmla="*/ 64 w 210"/>
                    <a:gd name="T33" fmla="*/ 90 h 224"/>
                    <a:gd name="T34" fmla="*/ 83 w 210"/>
                    <a:gd name="T35" fmla="*/ 63 h 224"/>
                    <a:gd name="T36" fmla="*/ 131 w 210"/>
                    <a:gd name="T37" fmla="*/ 48 h 224"/>
                    <a:gd name="T38" fmla="*/ 137 w 210"/>
                    <a:gd name="T39" fmla="*/ 48 h 224"/>
                    <a:gd name="T40" fmla="*/ 144 w 210"/>
                    <a:gd name="T41" fmla="*/ 54 h 224"/>
                    <a:gd name="T42" fmla="*/ 148 w 210"/>
                    <a:gd name="T43" fmla="*/ 69 h 224"/>
                    <a:gd name="T44" fmla="*/ 142 w 210"/>
                    <a:gd name="T45" fmla="*/ 78 h 224"/>
                    <a:gd name="T46" fmla="*/ 104 w 210"/>
                    <a:gd name="T47" fmla="*/ 94 h 224"/>
                    <a:gd name="T48" fmla="*/ 102 w 210"/>
                    <a:gd name="T49" fmla="*/ 109 h 224"/>
                    <a:gd name="T50" fmla="*/ 127 w 210"/>
                    <a:gd name="T51" fmla="*/ 141 h 224"/>
                    <a:gd name="T52" fmla="*/ 139 w 210"/>
                    <a:gd name="T53" fmla="*/ 139 h 224"/>
                    <a:gd name="T54" fmla="*/ 150 w 210"/>
                    <a:gd name="T55" fmla="*/ 137 h 224"/>
                    <a:gd name="T56" fmla="*/ 165 w 210"/>
                    <a:gd name="T57" fmla="*/ 128 h 224"/>
                    <a:gd name="T58" fmla="*/ 172 w 210"/>
                    <a:gd name="T59" fmla="*/ 118 h 224"/>
                    <a:gd name="T60" fmla="*/ 185 w 210"/>
                    <a:gd name="T61" fmla="*/ 111 h 224"/>
                    <a:gd name="T62" fmla="*/ 196 w 210"/>
                    <a:gd name="T63" fmla="*/ 112 h 224"/>
                    <a:gd name="T64" fmla="*/ 204 w 210"/>
                    <a:gd name="T65" fmla="*/ 117 h 224"/>
                    <a:gd name="T66" fmla="*/ 208 w 210"/>
                    <a:gd name="T67" fmla="*/ 128 h 224"/>
                    <a:gd name="T68" fmla="*/ 209 w 210"/>
                    <a:gd name="T69" fmla="*/ 137 h 224"/>
                    <a:gd name="T70" fmla="*/ 204 w 210"/>
                    <a:gd name="T71" fmla="*/ 145 h 224"/>
                    <a:gd name="T72" fmla="*/ 187 w 210"/>
                    <a:gd name="T73" fmla="*/ 153 h 224"/>
                    <a:gd name="T74" fmla="*/ 165 w 210"/>
                    <a:gd name="T75" fmla="*/ 160 h 224"/>
                    <a:gd name="T76" fmla="*/ 155 w 210"/>
                    <a:gd name="T77" fmla="*/ 168 h 224"/>
                    <a:gd name="T78" fmla="*/ 171 w 210"/>
                    <a:gd name="T79" fmla="*/ 198 h 224"/>
                    <a:gd name="T80" fmla="*/ 102 w 210"/>
                    <a:gd name="T81" fmla="*/ 223 h 224"/>
                    <a:gd name="T82" fmla="*/ 95 w 210"/>
                    <a:gd name="T83" fmla="*/ 210 h 224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w 210"/>
                    <a:gd name="T127" fmla="*/ 0 h 224"/>
                    <a:gd name="T128" fmla="*/ 210 w 210"/>
                    <a:gd name="T129" fmla="*/ 224 h 224"/>
                  </a:gdLst>
                  <a:ahLst/>
                  <a:cxnLst>
                    <a:cxn ang="T84">
                      <a:pos x="T0" y="T1"/>
                    </a:cxn>
                    <a:cxn ang="T85">
                      <a:pos x="T2" y="T3"/>
                    </a:cxn>
                    <a:cxn ang="T86">
                      <a:pos x="T4" y="T5"/>
                    </a:cxn>
                    <a:cxn ang="T87">
                      <a:pos x="T6" y="T7"/>
                    </a:cxn>
                    <a:cxn ang="T88">
                      <a:pos x="T8" y="T9"/>
                    </a:cxn>
                    <a:cxn ang="T89">
                      <a:pos x="T10" y="T11"/>
                    </a:cxn>
                    <a:cxn ang="T90">
                      <a:pos x="T12" y="T13"/>
                    </a:cxn>
                    <a:cxn ang="T91">
                      <a:pos x="T14" y="T15"/>
                    </a:cxn>
                    <a:cxn ang="T92">
                      <a:pos x="T16" y="T17"/>
                    </a:cxn>
                    <a:cxn ang="T93">
                      <a:pos x="T18" y="T19"/>
                    </a:cxn>
                    <a:cxn ang="T94">
                      <a:pos x="T20" y="T21"/>
                    </a:cxn>
                    <a:cxn ang="T95">
                      <a:pos x="T22" y="T23"/>
                    </a:cxn>
                    <a:cxn ang="T96">
                      <a:pos x="T24" y="T25"/>
                    </a:cxn>
                    <a:cxn ang="T97">
                      <a:pos x="T26" y="T27"/>
                    </a:cxn>
                    <a:cxn ang="T98">
                      <a:pos x="T28" y="T29"/>
                    </a:cxn>
                    <a:cxn ang="T99">
                      <a:pos x="T30" y="T31"/>
                    </a:cxn>
                    <a:cxn ang="T100">
                      <a:pos x="T32" y="T33"/>
                    </a:cxn>
                    <a:cxn ang="T101">
                      <a:pos x="T34" y="T35"/>
                    </a:cxn>
                    <a:cxn ang="T102">
                      <a:pos x="T36" y="T37"/>
                    </a:cxn>
                    <a:cxn ang="T103">
                      <a:pos x="T38" y="T39"/>
                    </a:cxn>
                    <a:cxn ang="T104">
                      <a:pos x="T40" y="T41"/>
                    </a:cxn>
                    <a:cxn ang="T105">
                      <a:pos x="T42" y="T43"/>
                    </a:cxn>
                    <a:cxn ang="T106">
                      <a:pos x="T44" y="T45"/>
                    </a:cxn>
                    <a:cxn ang="T107">
                      <a:pos x="T46" y="T47"/>
                    </a:cxn>
                    <a:cxn ang="T108">
                      <a:pos x="T48" y="T49"/>
                    </a:cxn>
                    <a:cxn ang="T109">
                      <a:pos x="T50" y="T51"/>
                    </a:cxn>
                    <a:cxn ang="T110">
                      <a:pos x="T52" y="T53"/>
                    </a:cxn>
                    <a:cxn ang="T111">
                      <a:pos x="T54" y="T55"/>
                    </a:cxn>
                    <a:cxn ang="T112">
                      <a:pos x="T56" y="T57"/>
                    </a:cxn>
                    <a:cxn ang="T113">
                      <a:pos x="T58" y="T59"/>
                    </a:cxn>
                    <a:cxn ang="T114">
                      <a:pos x="T60" y="T61"/>
                    </a:cxn>
                    <a:cxn ang="T115">
                      <a:pos x="T62" y="T63"/>
                    </a:cxn>
                    <a:cxn ang="T116">
                      <a:pos x="T64" y="T65"/>
                    </a:cxn>
                    <a:cxn ang="T117">
                      <a:pos x="T66" y="T67"/>
                    </a:cxn>
                    <a:cxn ang="T118">
                      <a:pos x="T68" y="T69"/>
                    </a:cxn>
                    <a:cxn ang="T119">
                      <a:pos x="T70" y="T71"/>
                    </a:cxn>
                    <a:cxn ang="T120">
                      <a:pos x="T72" y="T73"/>
                    </a:cxn>
                    <a:cxn ang="T121">
                      <a:pos x="T74" y="T75"/>
                    </a:cxn>
                    <a:cxn ang="T122">
                      <a:pos x="T76" y="T77"/>
                    </a:cxn>
                    <a:cxn ang="T123">
                      <a:pos x="T78" y="T79"/>
                    </a:cxn>
                    <a:cxn ang="T124">
                      <a:pos x="T80" y="T81"/>
                    </a:cxn>
                    <a:cxn ang="T125">
                      <a:pos x="T82" y="T83"/>
                    </a:cxn>
                  </a:cxnLst>
                  <a:rect l="T126" t="T127" r="T128" b="T129"/>
                  <a:pathLst>
                    <a:path w="210" h="224">
                      <a:moveTo>
                        <a:pt x="95" y="210"/>
                      </a:moveTo>
                      <a:lnTo>
                        <a:pt x="90" y="201"/>
                      </a:lnTo>
                      <a:lnTo>
                        <a:pt x="72" y="194"/>
                      </a:lnTo>
                      <a:lnTo>
                        <a:pt x="52" y="184"/>
                      </a:lnTo>
                      <a:lnTo>
                        <a:pt x="24" y="128"/>
                      </a:lnTo>
                      <a:lnTo>
                        <a:pt x="0" y="76"/>
                      </a:lnTo>
                      <a:lnTo>
                        <a:pt x="0" y="50"/>
                      </a:lnTo>
                      <a:lnTo>
                        <a:pt x="41" y="8"/>
                      </a:lnTo>
                      <a:lnTo>
                        <a:pt x="72" y="5"/>
                      </a:lnTo>
                      <a:lnTo>
                        <a:pt x="81" y="12"/>
                      </a:lnTo>
                      <a:lnTo>
                        <a:pt x="109" y="0"/>
                      </a:lnTo>
                      <a:lnTo>
                        <a:pt x="120" y="1"/>
                      </a:lnTo>
                      <a:lnTo>
                        <a:pt x="128" y="9"/>
                      </a:lnTo>
                      <a:lnTo>
                        <a:pt x="132" y="18"/>
                      </a:lnTo>
                      <a:lnTo>
                        <a:pt x="125" y="28"/>
                      </a:lnTo>
                      <a:lnTo>
                        <a:pt x="75" y="53"/>
                      </a:lnTo>
                      <a:lnTo>
                        <a:pt x="64" y="90"/>
                      </a:lnTo>
                      <a:lnTo>
                        <a:pt x="83" y="63"/>
                      </a:lnTo>
                      <a:lnTo>
                        <a:pt x="131" y="48"/>
                      </a:lnTo>
                      <a:lnTo>
                        <a:pt x="137" y="48"/>
                      </a:lnTo>
                      <a:lnTo>
                        <a:pt x="144" y="54"/>
                      </a:lnTo>
                      <a:lnTo>
                        <a:pt x="148" y="69"/>
                      </a:lnTo>
                      <a:lnTo>
                        <a:pt x="142" y="78"/>
                      </a:lnTo>
                      <a:lnTo>
                        <a:pt x="104" y="94"/>
                      </a:lnTo>
                      <a:lnTo>
                        <a:pt x="102" y="109"/>
                      </a:lnTo>
                      <a:lnTo>
                        <a:pt x="127" y="141"/>
                      </a:lnTo>
                      <a:lnTo>
                        <a:pt x="139" y="139"/>
                      </a:lnTo>
                      <a:lnTo>
                        <a:pt x="150" y="137"/>
                      </a:lnTo>
                      <a:lnTo>
                        <a:pt x="165" y="128"/>
                      </a:lnTo>
                      <a:lnTo>
                        <a:pt x="172" y="118"/>
                      </a:lnTo>
                      <a:lnTo>
                        <a:pt x="185" y="111"/>
                      </a:lnTo>
                      <a:lnTo>
                        <a:pt x="196" y="112"/>
                      </a:lnTo>
                      <a:lnTo>
                        <a:pt x="204" y="117"/>
                      </a:lnTo>
                      <a:lnTo>
                        <a:pt x="208" y="128"/>
                      </a:lnTo>
                      <a:lnTo>
                        <a:pt x="209" y="137"/>
                      </a:lnTo>
                      <a:lnTo>
                        <a:pt x="204" y="145"/>
                      </a:lnTo>
                      <a:lnTo>
                        <a:pt x="187" y="153"/>
                      </a:lnTo>
                      <a:lnTo>
                        <a:pt x="165" y="160"/>
                      </a:lnTo>
                      <a:lnTo>
                        <a:pt x="155" y="168"/>
                      </a:lnTo>
                      <a:lnTo>
                        <a:pt x="171" y="198"/>
                      </a:lnTo>
                      <a:lnTo>
                        <a:pt x="102" y="223"/>
                      </a:lnTo>
                      <a:lnTo>
                        <a:pt x="95" y="210"/>
                      </a:lnTo>
                    </a:path>
                  </a:pathLst>
                </a:custGeom>
                <a:solidFill>
                  <a:srgbClr val="FFBFBF"/>
                </a:solidFill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299" name="Freeform 76"/>
                <p:cNvSpPr>
                  <a:spLocks/>
                </p:cNvSpPr>
                <p:nvPr/>
              </p:nvSpPr>
              <p:spPr bwMode="auto">
                <a:xfrm>
                  <a:off x="4508" y="2445"/>
                  <a:ext cx="11" cy="20"/>
                </a:xfrm>
                <a:custGeom>
                  <a:avLst/>
                  <a:gdLst>
                    <a:gd name="T0" fmla="*/ 0 w 11"/>
                    <a:gd name="T1" fmla="*/ 0 h 20"/>
                    <a:gd name="T2" fmla="*/ 1 w 11"/>
                    <a:gd name="T3" fmla="*/ 9 h 20"/>
                    <a:gd name="T4" fmla="*/ 6 w 11"/>
                    <a:gd name="T5" fmla="*/ 14 h 20"/>
                    <a:gd name="T6" fmla="*/ 10 w 11"/>
                    <a:gd name="T7" fmla="*/ 19 h 20"/>
                    <a:gd name="T8" fmla="*/ 0 60000 65536"/>
                    <a:gd name="T9" fmla="*/ 0 60000 65536"/>
                    <a:gd name="T10" fmla="*/ 0 60000 65536"/>
                    <a:gd name="T11" fmla="*/ 0 60000 65536"/>
                    <a:gd name="T12" fmla="*/ 0 w 11"/>
                    <a:gd name="T13" fmla="*/ 0 h 20"/>
                    <a:gd name="T14" fmla="*/ 11 w 11"/>
                    <a:gd name="T15" fmla="*/ 20 h 20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T12" t="T13" r="T14" b="T15"/>
                  <a:pathLst>
                    <a:path w="11" h="20">
                      <a:moveTo>
                        <a:pt x="0" y="0"/>
                      </a:moveTo>
                      <a:lnTo>
                        <a:pt x="1" y="9"/>
                      </a:lnTo>
                      <a:lnTo>
                        <a:pt x="6" y="14"/>
                      </a:lnTo>
                      <a:lnTo>
                        <a:pt x="10" y="19"/>
                      </a:lnTo>
                    </a:path>
                  </a:pathLst>
                </a:custGeom>
                <a:noFill/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  <p:sp>
              <p:nvSpPr>
                <p:cNvPr id="10300" name="Freeform 77"/>
                <p:cNvSpPr>
                  <a:spLocks/>
                </p:cNvSpPr>
                <p:nvPr/>
              </p:nvSpPr>
              <p:spPr bwMode="auto">
                <a:xfrm>
                  <a:off x="4362" y="2334"/>
                  <a:ext cx="48" cy="57"/>
                </a:xfrm>
                <a:custGeom>
                  <a:avLst/>
                  <a:gdLst>
                    <a:gd name="T0" fmla="*/ 47 w 48"/>
                    <a:gd name="T1" fmla="*/ 0 h 57"/>
                    <a:gd name="T2" fmla="*/ 19 w 48"/>
                    <a:gd name="T3" fmla="*/ 11 h 57"/>
                    <a:gd name="T4" fmla="*/ 10 w 48"/>
                    <a:gd name="T5" fmla="*/ 22 h 57"/>
                    <a:gd name="T6" fmla="*/ 5 w 48"/>
                    <a:gd name="T7" fmla="*/ 36 h 57"/>
                    <a:gd name="T8" fmla="*/ 0 w 48"/>
                    <a:gd name="T9" fmla="*/ 53 h 57"/>
                    <a:gd name="T10" fmla="*/ 0 w 48"/>
                    <a:gd name="T11" fmla="*/ 56 h 5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48"/>
                    <a:gd name="T19" fmla="*/ 0 h 57"/>
                    <a:gd name="T20" fmla="*/ 48 w 48"/>
                    <a:gd name="T21" fmla="*/ 57 h 57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48" h="57">
                      <a:moveTo>
                        <a:pt x="47" y="0"/>
                      </a:moveTo>
                      <a:lnTo>
                        <a:pt x="19" y="11"/>
                      </a:lnTo>
                      <a:lnTo>
                        <a:pt x="10" y="22"/>
                      </a:lnTo>
                      <a:lnTo>
                        <a:pt x="5" y="36"/>
                      </a:lnTo>
                      <a:lnTo>
                        <a:pt x="0" y="53"/>
                      </a:lnTo>
                      <a:lnTo>
                        <a:pt x="0" y="56"/>
                      </a:lnTo>
                    </a:path>
                  </a:pathLst>
                </a:custGeom>
                <a:noFill/>
                <a:ln w="12700" cap="rnd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lIns="90476" tIns="44444" rIns="90476" bIns="44444">
                  <a:spAutoFit/>
                </a:bodyPr>
                <a:lstStyle/>
                <a:p>
                  <a:endParaRPr lang="en-GB"/>
                </a:p>
              </p:txBody>
            </p:sp>
          </p:grpSp>
          <p:sp>
            <p:nvSpPr>
              <p:cNvPr id="10271" name="Freeform 78"/>
              <p:cNvSpPr>
                <a:spLocks/>
              </p:cNvSpPr>
              <p:nvPr/>
            </p:nvSpPr>
            <p:spPr bwMode="auto">
              <a:xfrm>
                <a:off x="4415" y="2497"/>
                <a:ext cx="117" cy="80"/>
              </a:xfrm>
              <a:custGeom>
                <a:avLst/>
                <a:gdLst>
                  <a:gd name="T0" fmla="*/ 16 w 124"/>
                  <a:gd name="T1" fmla="*/ 79 h 85"/>
                  <a:gd name="T2" fmla="*/ 0 w 124"/>
                  <a:gd name="T3" fmla="*/ 39 h 85"/>
                  <a:gd name="T4" fmla="*/ 98 w 124"/>
                  <a:gd name="T5" fmla="*/ 0 h 85"/>
                  <a:gd name="T6" fmla="*/ 116 w 124"/>
                  <a:gd name="T7" fmla="*/ 34 h 85"/>
                  <a:gd name="T8" fmla="*/ 16 w 124"/>
                  <a:gd name="T9" fmla="*/ 79 h 8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4"/>
                  <a:gd name="T16" fmla="*/ 0 h 85"/>
                  <a:gd name="T17" fmla="*/ 124 w 124"/>
                  <a:gd name="T18" fmla="*/ 85 h 8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4" h="85">
                    <a:moveTo>
                      <a:pt x="17" y="84"/>
                    </a:moveTo>
                    <a:lnTo>
                      <a:pt x="0" y="41"/>
                    </a:lnTo>
                    <a:lnTo>
                      <a:pt x="104" y="0"/>
                    </a:lnTo>
                    <a:lnTo>
                      <a:pt x="123" y="36"/>
                    </a:lnTo>
                    <a:lnTo>
                      <a:pt x="17" y="84"/>
                    </a:lnTo>
                  </a:path>
                </a:pathLst>
              </a:custGeom>
              <a:solidFill>
                <a:srgbClr val="FFFFBF"/>
              </a:solidFill>
              <a:ln w="12700" cap="rnd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0476" tIns="44444" rIns="90476" bIns="44444">
                <a:spAutoFit/>
              </a:bodyPr>
              <a:lstStyle/>
              <a:p>
                <a:endParaRPr lang="en-GB"/>
              </a:p>
            </p:txBody>
          </p:sp>
          <p:grpSp>
            <p:nvGrpSpPr>
              <p:cNvPr id="10272" name="Group 79"/>
              <p:cNvGrpSpPr>
                <a:grpSpLocks/>
              </p:cNvGrpSpPr>
              <p:nvPr/>
            </p:nvGrpSpPr>
            <p:grpSpPr bwMode="auto">
              <a:xfrm>
                <a:off x="3058" y="1914"/>
                <a:ext cx="817" cy="1122"/>
                <a:chOff x="2976" y="1867"/>
                <a:chExt cx="866" cy="1199"/>
              </a:xfrm>
            </p:grpSpPr>
            <p:grpSp>
              <p:nvGrpSpPr>
                <p:cNvPr id="10278" name="Group 80"/>
                <p:cNvGrpSpPr>
                  <a:grpSpLocks/>
                </p:cNvGrpSpPr>
                <p:nvPr/>
              </p:nvGrpSpPr>
              <p:grpSpPr bwMode="auto">
                <a:xfrm>
                  <a:off x="3357" y="1943"/>
                  <a:ext cx="485" cy="598"/>
                  <a:chOff x="3357" y="1943"/>
                  <a:chExt cx="485" cy="598"/>
                </a:xfrm>
              </p:grpSpPr>
              <p:sp>
                <p:nvSpPr>
                  <p:cNvPr id="10284" name="Freeform 81"/>
                  <p:cNvSpPr>
                    <a:spLocks/>
                  </p:cNvSpPr>
                  <p:nvPr/>
                </p:nvSpPr>
                <p:spPr bwMode="auto">
                  <a:xfrm>
                    <a:off x="3402" y="2376"/>
                    <a:ext cx="106" cy="165"/>
                  </a:xfrm>
                  <a:custGeom>
                    <a:avLst/>
                    <a:gdLst>
                      <a:gd name="T0" fmla="*/ 40 w 106"/>
                      <a:gd name="T1" fmla="*/ 0 h 165"/>
                      <a:gd name="T2" fmla="*/ 35 w 106"/>
                      <a:gd name="T3" fmla="*/ 58 h 165"/>
                      <a:gd name="T4" fmla="*/ 17 w 106"/>
                      <a:gd name="T5" fmla="*/ 111 h 165"/>
                      <a:gd name="T6" fmla="*/ 0 w 106"/>
                      <a:gd name="T7" fmla="*/ 138 h 165"/>
                      <a:gd name="T8" fmla="*/ 53 w 106"/>
                      <a:gd name="T9" fmla="*/ 164 h 165"/>
                      <a:gd name="T10" fmla="*/ 83 w 106"/>
                      <a:gd name="T11" fmla="*/ 102 h 165"/>
                      <a:gd name="T12" fmla="*/ 92 w 106"/>
                      <a:gd name="T13" fmla="*/ 62 h 165"/>
                      <a:gd name="T14" fmla="*/ 105 w 106"/>
                      <a:gd name="T15" fmla="*/ 9 h 165"/>
                      <a:gd name="T16" fmla="*/ 40 w 106"/>
                      <a:gd name="T17" fmla="*/ 0 h 165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w 106"/>
                      <a:gd name="T28" fmla="*/ 0 h 165"/>
                      <a:gd name="T29" fmla="*/ 106 w 106"/>
                      <a:gd name="T30" fmla="*/ 165 h 165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T27" t="T28" r="T29" b="T30"/>
                    <a:pathLst>
                      <a:path w="106" h="165">
                        <a:moveTo>
                          <a:pt x="40" y="0"/>
                        </a:moveTo>
                        <a:lnTo>
                          <a:pt x="35" y="58"/>
                        </a:lnTo>
                        <a:lnTo>
                          <a:pt x="17" y="111"/>
                        </a:lnTo>
                        <a:lnTo>
                          <a:pt x="0" y="138"/>
                        </a:lnTo>
                        <a:lnTo>
                          <a:pt x="53" y="164"/>
                        </a:lnTo>
                        <a:lnTo>
                          <a:pt x="83" y="102"/>
                        </a:lnTo>
                        <a:lnTo>
                          <a:pt x="92" y="62"/>
                        </a:lnTo>
                        <a:lnTo>
                          <a:pt x="105" y="9"/>
                        </a:lnTo>
                        <a:lnTo>
                          <a:pt x="40" y="0"/>
                        </a:lnTo>
                      </a:path>
                    </a:pathLst>
                  </a:custGeom>
                  <a:solidFill>
                    <a:srgbClr val="FF9F9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grpSp>
                <p:nvGrpSpPr>
                  <p:cNvPr id="10285" name="Group 82"/>
                  <p:cNvGrpSpPr>
                    <a:grpSpLocks/>
                  </p:cNvGrpSpPr>
                  <p:nvPr/>
                </p:nvGrpSpPr>
                <p:grpSpPr bwMode="auto">
                  <a:xfrm>
                    <a:off x="3357" y="1943"/>
                    <a:ext cx="485" cy="563"/>
                    <a:chOff x="3357" y="1943"/>
                    <a:chExt cx="485" cy="563"/>
                  </a:xfrm>
                </p:grpSpPr>
                <p:grpSp>
                  <p:nvGrpSpPr>
                    <p:cNvPr id="10286" name="Group 83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3574" y="2313"/>
                      <a:ext cx="65" cy="80"/>
                      <a:chOff x="3574" y="2313"/>
                      <a:chExt cx="65" cy="80"/>
                    </a:xfrm>
                  </p:grpSpPr>
                  <p:sp>
                    <p:nvSpPr>
                      <p:cNvPr id="10296" name="Freeform 84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574" y="2313"/>
                        <a:ext cx="65" cy="36"/>
                      </a:xfrm>
                      <a:custGeom>
                        <a:avLst/>
                        <a:gdLst>
                          <a:gd name="T0" fmla="*/ 64 w 65"/>
                          <a:gd name="T1" fmla="*/ 4 h 36"/>
                          <a:gd name="T2" fmla="*/ 61 w 65"/>
                          <a:gd name="T3" fmla="*/ 35 h 36"/>
                          <a:gd name="T4" fmla="*/ 0 w 65"/>
                          <a:gd name="T5" fmla="*/ 27 h 36"/>
                          <a:gd name="T6" fmla="*/ 11 w 65"/>
                          <a:gd name="T7" fmla="*/ 0 h 36"/>
                          <a:gd name="T8" fmla="*/ 64 w 65"/>
                          <a:gd name="T9" fmla="*/ 4 h 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  <a:gd name="T15" fmla="*/ 0 w 65"/>
                          <a:gd name="T16" fmla="*/ 0 h 36"/>
                          <a:gd name="T17" fmla="*/ 65 w 65"/>
                          <a:gd name="T18" fmla="*/ 36 h 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T15" t="T16" r="T17" b="T18"/>
                        <a:pathLst>
                          <a:path w="65" h="36">
                            <a:moveTo>
                              <a:pt x="64" y="4"/>
                            </a:moveTo>
                            <a:lnTo>
                              <a:pt x="61" y="35"/>
                            </a:lnTo>
                            <a:lnTo>
                              <a:pt x="0" y="27"/>
                            </a:lnTo>
                            <a:lnTo>
                              <a:pt x="11" y="0"/>
                            </a:lnTo>
                            <a:lnTo>
                              <a:pt x="64" y="4"/>
                            </a:lnTo>
                          </a:path>
                        </a:pathLst>
                      </a:custGeom>
                      <a:solidFill>
                        <a:srgbClr val="FFFFFF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297" name="Freeform 85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574" y="2345"/>
                        <a:ext cx="46" cy="48"/>
                      </a:xfrm>
                      <a:custGeom>
                        <a:avLst/>
                        <a:gdLst>
                          <a:gd name="T0" fmla="*/ 45 w 46"/>
                          <a:gd name="T1" fmla="*/ 2 h 48"/>
                          <a:gd name="T2" fmla="*/ 42 w 46"/>
                          <a:gd name="T3" fmla="*/ 16 h 48"/>
                          <a:gd name="T4" fmla="*/ 42 w 46"/>
                          <a:gd name="T5" fmla="*/ 23 h 48"/>
                          <a:gd name="T6" fmla="*/ 42 w 46"/>
                          <a:gd name="T7" fmla="*/ 30 h 48"/>
                          <a:gd name="T8" fmla="*/ 45 w 46"/>
                          <a:gd name="T9" fmla="*/ 47 h 48"/>
                          <a:gd name="T10" fmla="*/ 2 w 46"/>
                          <a:gd name="T11" fmla="*/ 26 h 48"/>
                          <a:gd name="T12" fmla="*/ 0 w 46"/>
                          <a:gd name="T13" fmla="*/ 0 h 48"/>
                          <a:gd name="T14" fmla="*/ 45 w 46"/>
                          <a:gd name="T15" fmla="*/ 2 h 48"/>
                          <a:gd name="T16" fmla="*/ 0 60000 65536"/>
                          <a:gd name="T17" fmla="*/ 0 60000 65536"/>
                          <a:gd name="T18" fmla="*/ 0 60000 65536"/>
                          <a:gd name="T19" fmla="*/ 0 60000 65536"/>
                          <a:gd name="T20" fmla="*/ 0 60000 65536"/>
                          <a:gd name="T21" fmla="*/ 0 60000 65536"/>
                          <a:gd name="T22" fmla="*/ 0 60000 65536"/>
                          <a:gd name="T23" fmla="*/ 0 60000 65536"/>
                          <a:gd name="T24" fmla="*/ 0 w 46"/>
                          <a:gd name="T25" fmla="*/ 0 h 48"/>
                          <a:gd name="T26" fmla="*/ 46 w 46"/>
                          <a:gd name="T27" fmla="*/ 48 h 48"/>
                        </a:gdLst>
                        <a:ahLst/>
                        <a:cxnLst>
                          <a:cxn ang="T16">
                            <a:pos x="T0" y="T1"/>
                          </a:cxn>
                          <a:cxn ang="T17">
                            <a:pos x="T2" y="T3"/>
                          </a:cxn>
                          <a:cxn ang="T18">
                            <a:pos x="T4" y="T5"/>
                          </a:cxn>
                          <a:cxn ang="T19">
                            <a:pos x="T6" y="T7"/>
                          </a:cxn>
                          <a:cxn ang="T20">
                            <a:pos x="T8" y="T9"/>
                          </a:cxn>
                          <a:cxn ang="T21">
                            <a:pos x="T10" y="T11"/>
                          </a:cxn>
                          <a:cxn ang="T22">
                            <a:pos x="T12" y="T13"/>
                          </a:cxn>
                          <a:cxn ang="T23">
                            <a:pos x="T14" y="T15"/>
                          </a:cxn>
                        </a:cxnLst>
                        <a:rect l="T24" t="T25" r="T26" b="T27"/>
                        <a:pathLst>
                          <a:path w="46" h="48">
                            <a:moveTo>
                              <a:pt x="45" y="2"/>
                            </a:moveTo>
                            <a:lnTo>
                              <a:pt x="42" y="16"/>
                            </a:lnTo>
                            <a:lnTo>
                              <a:pt x="42" y="23"/>
                            </a:lnTo>
                            <a:lnTo>
                              <a:pt x="42" y="30"/>
                            </a:lnTo>
                            <a:lnTo>
                              <a:pt x="45" y="47"/>
                            </a:lnTo>
                            <a:lnTo>
                              <a:pt x="2" y="26"/>
                            </a:lnTo>
                            <a:lnTo>
                              <a:pt x="0" y="0"/>
                            </a:lnTo>
                            <a:lnTo>
                              <a:pt x="45" y="2"/>
                            </a:lnTo>
                          </a:path>
                        </a:pathLst>
                      </a:custGeom>
                      <a:solidFill>
                        <a:srgbClr val="3F1F00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grpSp>
                  <p:nvGrpSpPr>
                    <p:cNvPr id="10287" name="Group 86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3357" y="1943"/>
                      <a:ext cx="485" cy="563"/>
                      <a:chOff x="3357" y="1943"/>
                      <a:chExt cx="485" cy="563"/>
                    </a:xfrm>
                  </p:grpSpPr>
                  <p:sp>
                    <p:nvSpPr>
                      <p:cNvPr id="10293" name="Freeform 87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357" y="1943"/>
                        <a:ext cx="485" cy="563"/>
                      </a:xfrm>
                      <a:custGeom>
                        <a:avLst/>
                        <a:gdLst>
                          <a:gd name="T0" fmla="*/ 331 w 485"/>
                          <a:gd name="T1" fmla="*/ 46 h 563"/>
                          <a:gd name="T2" fmla="*/ 367 w 485"/>
                          <a:gd name="T3" fmla="*/ 76 h 563"/>
                          <a:gd name="T4" fmla="*/ 400 w 485"/>
                          <a:gd name="T5" fmla="*/ 123 h 563"/>
                          <a:gd name="T6" fmla="*/ 403 w 485"/>
                          <a:gd name="T7" fmla="*/ 174 h 563"/>
                          <a:gd name="T8" fmla="*/ 401 w 485"/>
                          <a:gd name="T9" fmla="*/ 204 h 563"/>
                          <a:gd name="T10" fmla="*/ 431 w 485"/>
                          <a:gd name="T11" fmla="*/ 245 h 563"/>
                          <a:gd name="T12" fmla="*/ 462 w 485"/>
                          <a:gd name="T13" fmla="*/ 293 h 563"/>
                          <a:gd name="T14" fmla="*/ 481 w 485"/>
                          <a:gd name="T15" fmla="*/ 333 h 563"/>
                          <a:gd name="T16" fmla="*/ 479 w 485"/>
                          <a:gd name="T17" fmla="*/ 373 h 563"/>
                          <a:gd name="T18" fmla="*/ 468 w 485"/>
                          <a:gd name="T19" fmla="*/ 393 h 563"/>
                          <a:gd name="T20" fmla="*/ 440 w 485"/>
                          <a:gd name="T21" fmla="*/ 400 h 563"/>
                          <a:gd name="T22" fmla="*/ 392 w 485"/>
                          <a:gd name="T23" fmla="*/ 375 h 563"/>
                          <a:gd name="T24" fmla="*/ 367 w 485"/>
                          <a:gd name="T25" fmla="*/ 336 h 563"/>
                          <a:gd name="T26" fmla="*/ 348 w 485"/>
                          <a:gd name="T27" fmla="*/ 401 h 563"/>
                          <a:gd name="T28" fmla="*/ 309 w 485"/>
                          <a:gd name="T29" fmla="*/ 375 h 563"/>
                          <a:gd name="T30" fmla="*/ 251 w 485"/>
                          <a:gd name="T31" fmla="*/ 376 h 563"/>
                          <a:gd name="T32" fmla="*/ 222 w 485"/>
                          <a:gd name="T33" fmla="*/ 400 h 563"/>
                          <a:gd name="T34" fmla="*/ 228 w 485"/>
                          <a:gd name="T35" fmla="*/ 421 h 563"/>
                          <a:gd name="T36" fmla="*/ 281 w 485"/>
                          <a:gd name="T37" fmla="*/ 441 h 563"/>
                          <a:gd name="T38" fmla="*/ 328 w 485"/>
                          <a:gd name="T39" fmla="*/ 448 h 563"/>
                          <a:gd name="T40" fmla="*/ 325 w 485"/>
                          <a:gd name="T41" fmla="*/ 499 h 563"/>
                          <a:gd name="T42" fmla="*/ 315 w 485"/>
                          <a:gd name="T43" fmla="*/ 546 h 563"/>
                          <a:gd name="T44" fmla="*/ 297 w 485"/>
                          <a:gd name="T45" fmla="*/ 562 h 563"/>
                          <a:gd name="T46" fmla="*/ 259 w 485"/>
                          <a:gd name="T47" fmla="*/ 549 h 563"/>
                          <a:gd name="T48" fmla="*/ 152 w 485"/>
                          <a:gd name="T49" fmla="*/ 481 h 563"/>
                          <a:gd name="T50" fmla="*/ 101 w 485"/>
                          <a:gd name="T51" fmla="*/ 441 h 563"/>
                          <a:gd name="T52" fmla="*/ 95 w 485"/>
                          <a:gd name="T53" fmla="*/ 421 h 563"/>
                          <a:gd name="T54" fmla="*/ 61 w 485"/>
                          <a:gd name="T55" fmla="*/ 423 h 563"/>
                          <a:gd name="T56" fmla="*/ 39 w 485"/>
                          <a:gd name="T57" fmla="*/ 404 h 563"/>
                          <a:gd name="T58" fmla="*/ 33 w 485"/>
                          <a:gd name="T59" fmla="*/ 354 h 563"/>
                          <a:gd name="T60" fmla="*/ 17 w 485"/>
                          <a:gd name="T61" fmla="*/ 302 h 563"/>
                          <a:gd name="T62" fmla="*/ 0 w 485"/>
                          <a:gd name="T63" fmla="*/ 209 h 563"/>
                          <a:gd name="T64" fmla="*/ 23 w 485"/>
                          <a:gd name="T65" fmla="*/ 99 h 563"/>
                          <a:gd name="T66" fmla="*/ 59 w 485"/>
                          <a:gd name="T67" fmla="*/ 48 h 563"/>
                          <a:gd name="T68" fmla="*/ 119 w 485"/>
                          <a:gd name="T69" fmla="*/ 11 h 563"/>
                          <a:gd name="T70" fmla="*/ 184 w 485"/>
                          <a:gd name="T71" fmla="*/ 0 h 563"/>
                          <a:gd name="T72" fmla="*/ 239 w 485"/>
                          <a:gd name="T73" fmla="*/ 6 h 563"/>
                          <a:gd name="T74" fmla="*/ 294 w 485"/>
                          <a:gd name="T75" fmla="*/ 26 h 563"/>
                          <a:gd name="T76" fmla="*/ 0 60000 65536"/>
                          <a:gd name="T77" fmla="*/ 0 60000 65536"/>
                          <a:gd name="T78" fmla="*/ 0 60000 65536"/>
                          <a:gd name="T79" fmla="*/ 0 60000 65536"/>
                          <a:gd name="T80" fmla="*/ 0 60000 65536"/>
                          <a:gd name="T81" fmla="*/ 0 60000 65536"/>
                          <a:gd name="T82" fmla="*/ 0 60000 65536"/>
                          <a:gd name="T83" fmla="*/ 0 60000 65536"/>
                          <a:gd name="T84" fmla="*/ 0 60000 65536"/>
                          <a:gd name="T85" fmla="*/ 0 60000 65536"/>
                          <a:gd name="T86" fmla="*/ 0 60000 65536"/>
                          <a:gd name="T87" fmla="*/ 0 60000 65536"/>
                          <a:gd name="T88" fmla="*/ 0 60000 65536"/>
                          <a:gd name="T89" fmla="*/ 0 60000 65536"/>
                          <a:gd name="T90" fmla="*/ 0 60000 65536"/>
                          <a:gd name="T91" fmla="*/ 0 60000 65536"/>
                          <a:gd name="T92" fmla="*/ 0 60000 65536"/>
                          <a:gd name="T93" fmla="*/ 0 60000 65536"/>
                          <a:gd name="T94" fmla="*/ 0 60000 65536"/>
                          <a:gd name="T95" fmla="*/ 0 60000 65536"/>
                          <a:gd name="T96" fmla="*/ 0 60000 65536"/>
                          <a:gd name="T97" fmla="*/ 0 60000 65536"/>
                          <a:gd name="T98" fmla="*/ 0 60000 65536"/>
                          <a:gd name="T99" fmla="*/ 0 60000 65536"/>
                          <a:gd name="T100" fmla="*/ 0 60000 65536"/>
                          <a:gd name="T101" fmla="*/ 0 60000 65536"/>
                          <a:gd name="T102" fmla="*/ 0 60000 65536"/>
                          <a:gd name="T103" fmla="*/ 0 60000 65536"/>
                          <a:gd name="T104" fmla="*/ 0 60000 65536"/>
                          <a:gd name="T105" fmla="*/ 0 60000 65536"/>
                          <a:gd name="T106" fmla="*/ 0 60000 65536"/>
                          <a:gd name="T107" fmla="*/ 0 60000 65536"/>
                          <a:gd name="T108" fmla="*/ 0 60000 65536"/>
                          <a:gd name="T109" fmla="*/ 0 60000 65536"/>
                          <a:gd name="T110" fmla="*/ 0 60000 65536"/>
                          <a:gd name="T111" fmla="*/ 0 60000 65536"/>
                          <a:gd name="T112" fmla="*/ 0 60000 65536"/>
                          <a:gd name="T113" fmla="*/ 0 60000 65536"/>
                          <a:gd name="T114" fmla="*/ 0 w 485"/>
                          <a:gd name="T115" fmla="*/ 0 h 563"/>
                          <a:gd name="T116" fmla="*/ 485 w 485"/>
                          <a:gd name="T117" fmla="*/ 563 h 563"/>
                        </a:gdLst>
                        <a:ahLst/>
                        <a:cxnLst>
                          <a:cxn ang="T76">
                            <a:pos x="T0" y="T1"/>
                          </a:cxn>
                          <a:cxn ang="T77">
                            <a:pos x="T2" y="T3"/>
                          </a:cxn>
                          <a:cxn ang="T78">
                            <a:pos x="T4" y="T5"/>
                          </a:cxn>
                          <a:cxn ang="T79">
                            <a:pos x="T6" y="T7"/>
                          </a:cxn>
                          <a:cxn ang="T80">
                            <a:pos x="T8" y="T9"/>
                          </a:cxn>
                          <a:cxn ang="T81">
                            <a:pos x="T10" y="T11"/>
                          </a:cxn>
                          <a:cxn ang="T82">
                            <a:pos x="T12" y="T13"/>
                          </a:cxn>
                          <a:cxn ang="T83">
                            <a:pos x="T14" y="T15"/>
                          </a:cxn>
                          <a:cxn ang="T84">
                            <a:pos x="T16" y="T17"/>
                          </a:cxn>
                          <a:cxn ang="T85">
                            <a:pos x="T18" y="T19"/>
                          </a:cxn>
                          <a:cxn ang="T86">
                            <a:pos x="T20" y="T21"/>
                          </a:cxn>
                          <a:cxn ang="T87">
                            <a:pos x="T22" y="T23"/>
                          </a:cxn>
                          <a:cxn ang="T88">
                            <a:pos x="T24" y="T25"/>
                          </a:cxn>
                          <a:cxn ang="T89">
                            <a:pos x="T26" y="T27"/>
                          </a:cxn>
                          <a:cxn ang="T90">
                            <a:pos x="T28" y="T29"/>
                          </a:cxn>
                          <a:cxn ang="T91">
                            <a:pos x="T30" y="T31"/>
                          </a:cxn>
                          <a:cxn ang="T92">
                            <a:pos x="T32" y="T33"/>
                          </a:cxn>
                          <a:cxn ang="T93">
                            <a:pos x="T34" y="T35"/>
                          </a:cxn>
                          <a:cxn ang="T94">
                            <a:pos x="T36" y="T37"/>
                          </a:cxn>
                          <a:cxn ang="T95">
                            <a:pos x="T38" y="T39"/>
                          </a:cxn>
                          <a:cxn ang="T96">
                            <a:pos x="T40" y="T41"/>
                          </a:cxn>
                          <a:cxn ang="T97">
                            <a:pos x="T42" y="T43"/>
                          </a:cxn>
                          <a:cxn ang="T98">
                            <a:pos x="T44" y="T45"/>
                          </a:cxn>
                          <a:cxn ang="T99">
                            <a:pos x="T46" y="T47"/>
                          </a:cxn>
                          <a:cxn ang="T100">
                            <a:pos x="T48" y="T49"/>
                          </a:cxn>
                          <a:cxn ang="T101">
                            <a:pos x="T50" y="T51"/>
                          </a:cxn>
                          <a:cxn ang="T102">
                            <a:pos x="T52" y="T53"/>
                          </a:cxn>
                          <a:cxn ang="T103">
                            <a:pos x="T54" y="T55"/>
                          </a:cxn>
                          <a:cxn ang="T104">
                            <a:pos x="T56" y="T57"/>
                          </a:cxn>
                          <a:cxn ang="T105">
                            <a:pos x="T58" y="T59"/>
                          </a:cxn>
                          <a:cxn ang="T106">
                            <a:pos x="T60" y="T61"/>
                          </a:cxn>
                          <a:cxn ang="T107">
                            <a:pos x="T62" y="T63"/>
                          </a:cxn>
                          <a:cxn ang="T108">
                            <a:pos x="T64" y="T65"/>
                          </a:cxn>
                          <a:cxn ang="T109">
                            <a:pos x="T66" y="T67"/>
                          </a:cxn>
                          <a:cxn ang="T110">
                            <a:pos x="T68" y="T69"/>
                          </a:cxn>
                          <a:cxn ang="T111">
                            <a:pos x="T70" y="T71"/>
                          </a:cxn>
                          <a:cxn ang="T112">
                            <a:pos x="T72" y="T73"/>
                          </a:cxn>
                          <a:cxn ang="T113">
                            <a:pos x="T74" y="T75"/>
                          </a:cxn>
                        </a:cxnLst>
                        <a:rect l="T114" t="T115" r="T116" b="T117"/>
                        <a:pathLst>
                          <a:path w="485" h="563">
                            <a:moveTo>
                              <a:pt x="294" y="26"/>
                            </a:moveTo>
                            <a:lnTo>
                              <a:pt x="331" y="46"/>
                            </a:lnTo>
                            <a:lnTo>
                              <a:pt x="351" y="62"/>
                            </a:lnTo>
                            <a:lnTo>
                              <a:pt x="367" y="76"/>
                            </a:lnTo>
                            <a:lnTo>
                              <a:pt x="388" y="101"/>
                            </a:lnTo>
                            <a:lnTo>
                              <a:pt x="400" y="123"/>
                            </a:lnTo>
                            <a:lnTo>
                              <a:pt x="404" y="143"/>
                            </a:lnTo>
                            <a:lnTo>
                              <a:pt x="403" y="174"/>
                            </a:lnTo>
                            <a:lnTo>
                              <a:pt x="398" y="190"/>
                            </a:lnTo>
                            <a:lnTo>
                              <a:pt x="401" y="204"/>
                            </a:lnTo>
                            <a:lnTo>
                              <a:pt x="412" y="221"/>
                            </a:lnTo>
                            <a:lnTo>
                              <a:pt x="431" y="245"/>
                            </a:lnTo>
                            <a:lnTo>
                              <a:pt x="448" y="268"/>
                            </a:lnTo>
                            <a:lnTo>
                              <a:pt x="462" y="293"/>
                            </a:lnTo>
                            <a:lnTo>
                              <a:pt x="476" y="316"/>
                            </a:lnTo>
                            <a:lnTo>
                              <a:pt x="481" y="333"/>
                            </a:lnTo>
                            <a:lnTo>
                              <a:pt x="484" y="350"/>
                            </a:lnTo>
                            <a:lnTo>
                              <a:pt x="479" y="373"/>
                            </a:lnTo>
                            <a:lnTo>
                              <a:pt x="474" y="385"/>
                            </a:lnTo>
                            <a:lnTo>
                              <a:pt x="468" y="393"/>
                            </a:lnTo>
                            <a:lnTo>
                              <a:pt x="456" y="401"/>
                            </a:lnTo>
                            <a:lnTo>
                              <a:pt x="440" y="400"/>
                            </a:lnTo>
                            <a:lnTo>
                              <a:pt x="418" y="390"/>
                            </a:lnTo>
                            <a:lnTo>
                              <a:pt x="392" y="375"/>
                            </a:lnTo>
                            <a:lnTo>
                              <a:pt x="365" y="360"/>
                            </a:lnTo>
                            <a:lnTo>
                              <a:pt x="367" y="336"/>
                            </a:lnTo>
                            <a:lnTo>
                              <a:pt x="362" y="396"/>
                            </a:lnTo>
                            <a:lnTo>
                              <a:pt x="348" y="401"/>
                            </a:lnTo>
                            <a:lnTo>
                              <a:pt x="335" y="388"/>
                            </a:lnTo>
                            <a:lnTo>
                              <a:pt x="309" y="375"/>
                            </a:lnTo>
                            <a:lnTo>
                              <a:pt x="284" y="371"/>
                            </a:lnTo>
                            <a:lnTo>
                              <a:pt x="251" y="376"/>
                            </a:lnTo>
                            <a:lnTo>
                              <a:pt x="231" y="385"/>
                            </a:lnTo>
                            <a:lnTo>
                              <a:pt x="222" y="400"/>
                            </a:lnTo>
                            <a:lnTo>
                              <a:pt x="222" y="413"/>
                            </a:lnTo>
                            <a:lnTo>
                              <a:pt x="228" y="421"/>
                            </a:lnTo>
                            <a:lnTo>
                              <a:pt x="254" y="434"/>
                            </a:lnTo>
                            <a:lnTo>
                              <a:pt x="281" y="441"/>
                            </a:lnTo>
                            <a:lnTo>
                              <a:pt x="307" y="448"/>
                            </a:lnTo>
                            <a:lnTo>
                              <a:pt x="328" y="448"/>
                            </a:lnTo>
                            <a:lnTo>
                              <a:pt x="332" y="443"/>
                            </a:lnTo>
                            <a:lnTo>
                              <a:pt x="325" y="499"/>
                            </a:lnTo>
                            <a:lnTo>
                              <a:pt x="318" y="529"/>
                            </a:lnTo>
                            <a:lnTo>
                              <a:pt x="315" y="546"/>
                            </a:lnTo>
                            <a:lnTo>
                              <a:pt x="311" y="554"/>
                            </a:lnTo>
                            <a:lnTo>
                              <a:pt x="297" y="562"/>
                            </a:lnTo>
                            <a:lnTo>
                              <a:pt x="282" y="560"/>
                            </a:lnTo>
                            <a:lnTo>
                              <a:pt x="259" y="549"/>
                            </a:lnTo>
                            <a:lnTo>
                              <a:pt x="205" y="515"/>
                            </a:lnTo>
                            <a:lnTo>
                              <a:pt x="152" y="481"/>
                            </a:lnTo>
                            <a:lnTo>
                              <a:pt x="110" y="453"/>
                            </a:lnTo>
                            <a:lnTo>
                              <a:pt x="101" y="441"/>
                            </a:lnTo>
                            <a:lnTo>
                              <a:pt x="96" y="428"/>
                            </a:lnTo>
                            <a:lnTo>
                              <a:pt x="95" y="421"/>
                            </a:lnTo>
                            <a:lnTo>
                              <a:pt x="78" y="423"/>
                            </a:lnTo>
                            <a:lnTo>
                              <a:pt x="61" y="423"/>
                            </a:lnTo>
                            <a:lnTo>
                              <a:pt x="50" y="420"/>
                            </a:lnTo>
                            <a:lnTo>
                              <a:pt x="39" y="404"/>
                            </a:lnTo>
                            <a:lnTo>
                              <a:pt x="31" y="385"/>
                            </a:lnTo>
                            <a:lnTo>
                              <a:pt x="33" y="354"/>
                            </a:lnTo>
                            <a:lnTo>
                              <a:pt x="30" y="333"/>
                            </a:lnTo>
                            <a:lnTo>
                              <a:pt x="17" y="302"/>
                            </a:lnTo>
                            <a:lnTo>
                              <a:pt x="3" y="270"/>
                            </a:lnTo>
                            <a:lnTo>
                              <a:pt x="0" y="209"/>
                            </a:lnTo>
                            <a:lnTo>
                              <a:pt x="5" y="152"/>
                            </a:lnTo>
                            <a:lnTo>
                              <a:pt x="23" y="99"/>
                            </a:lnTo>
                            <a:lnTo>
                              <a:pt x="40" y="71"/>
                            </a:lnTo>
                            <a:lnTo>
                              <a:pt x="59" y="48"/>
                            </a:lnTo>
                            <a:lnTo>
                              <a:pt x="83" y="26"/>
                            </a:lnTo>
                            <a:lnTo>
                              <a:pt x="119" y="11"/>
                            </a:lnTo>
                            <a:lnTo>
                              <a:pt x="148" y="3"/>
                            </a:lnTo>
                            <a:lnTo>
                              <a:pt x="184" y="0"/>
                            </a:lnTo>
                            <a:lnTo>
                              <a:pt x="216" y="3"/>
                            </a:lnTo>
                            <a:lnTo>
                              <a:pt x="239" y="6"/>
                            </a:lnTo>
                            <a:lnTo>
                              <a:pt x="264" y="15"/>
                            </a:lnTo>
                            <a:lnTo>
                              <a:pt x="294" y="26"/>
                            </a:lnTo>
                          </a:path>
                        </a:pathLst>
                      </a:custGeom>
                      <a:solidFill>
                        <a:srgbClr val="FF9F9F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294" name="Freeform 88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576" y="2045"/>
                        <a:ext cx="116" cy="75"/>
                      </a:xfrm>
                      <a:custGeom>
                        <a:avLst/>
                        <a:gdLst>
                          <a:gd name="T0" fmla="*/ 3 w 116"/>
                          <a:gd name="T1" fmla="*/ 47 h 75"/>
                          <a:gd name="T2" fmla="*/ 28 w 116"/>
                          <a:gd name="T3" fmla="*/ 27 h 75"/>
                          <a:gd name="T4" fmla="*/ 56 w 116"/>
                          <a:gd name="T5" fmla="*/ 10 h 75"/>
                          <a:gd name="T6" fmla="*/ 83 w 116"/>
                          <a:gd name="T7" fmla="*/ 2 h 75"/>
                          <a:gd name="T8" fmla="*/ 96 w 116"/>
                          <a:gd name="T9" fmla="*/ 0 h 75"/>
                          <a:gd name="T10" fmla="*/ 106 w 116"/>
                          <a:gd name="T11" fmla="*/ 0 h 75"/>
                          <a:gd name="T12" fmla="*/ 113 w 116"/>
                          <a:gd name="T13" fmla="*/ 5 h 75"/>
                          <a:gd name="T14" fmla="*/ 115 w 116"/>
                          <a:gd name="T15" fmla="*/ 13 h 75"/>
                          <a:gd name="T16" fmla="*/ 113 w 116"/>
                          <a:gd name="T17" fmla="*/ 21 h 75"/>
                          <a:gd name="T18" fmla="*/ 103 w 116"/>
                          <a:gd name="T19" fmla="*/ 25 h 75"/>
                          <a:gd name="T20" fmla="*/ 87 w 116"/>
                          <a:gd name="T21" fmla="*/ 30 h 75"/>
                          <a:gd name="T22" fmla="*/ 63 w 116"/>
                          <a:gd name="T23" fmla="*/ 40 h 75"/>
                          <a:gd name="T24" fmla="*/ 43 w 116"/>
                          <a:gd name="T25" fmla="*/ 52 h 75"/>
                          <a:gd name="T26" fmla="*/ 28 w 116"/>
                          <a:gd name="T27" fmla="*/ 61 h 75"/>
                          <a:gd name="T28" fmla="*/ 17 w 116"/>
                          <a:gd name="T29" fmla="*/ 72 h 75"/>
                          <a:gd name="T30" fmla="*/ 6 w 116"/>
                          <a:gd name="T31" fmla="*/ 74 h 75"/>
                          <a:gd name="T32" fmla="*/ 0 w 116"/>
                          <a:gd name="T33" fmla="*/ 61 h 75"/>
                          <a:gd name="T34" fmla="*/ 3 w 116"/>
                          <a:gd name="T35" fmla="*/ 47 h 75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60000 65536"/>
                          <a:gd name="T49" fmla="*/ 0 60000 65536"/>
                          <a:gd name="T50" fmla="*/ 0 60000 65536"/>
                          <a:gd name="T51" fmla="*/ 0 60000 65536"/>
                          <a:gd name="T52" fmla="*/ 0 60000 65536"/>
                          <a:gd name="T53" fmla="*/ 0 60000 65536"/>
                          <a:gd name="T54" fmla="*/ 0 w 116"/>
                          <a:gd name="T55" fmla="*/ 0 h 75"/>
                          <a:gd name="T56" fmla="*/ 116 w 116"/>
                          <a:gd name="T57" fmla="*/ 75 h 75"/>
                        </a:gdLst>
                        <a:ahLst/>
                        <a:cxnLst>
                          <a:cxn ang="T36">
                            <a:pos x="T0" y="T1"/>
                          </a:cxn>
                          <a:cxn ang="T37">
                            <a:pos x="T2" y="T3"/>
                          </a:cxn>
                          <a:cxn ang="T38">
                            <a:pos x="T4" y="T5"/>
                          </a:cxn>
                          <a:cxn ang="T39">
                            <a:pos x="T6" y="T7"/>
                          </a:cxn>
                          <a:cxn ang="T40">
                            <a:pos x="T8" y="T9"/>
                          </a:cxn>
                          <a:cxn ang="T41">
                            <a:pos x="T10" y="T11"/>
                          </a:cxn>
                          <a:cxn ang="T42">
                            <a:pos x="T12" y="T13"/>
                          </a:cxn>
                          <a:cxn ang="T43">
                            <a:pos x="T14" y="T15"/>
                          </a:cxn>
                          <a:cxn ang="T44">
                            <a:pos x="T16" y="T17"/>
                          </a:cxn>
                          <a:cxn ang="T45">
                            <a:pos x="T18" y="T19"/>
                          </a:cxn>
                          <a:cxn ang="T46">
                            <a:pos x="T20" y="T21"/>
                          </a:cxn>
                          <a:cxn ang="T47">
                            <a:pos x="T22" y="T23"/>
                          </a:cxn>
                          <a:cxn ang="T48">
                            <a:pos x="T24" y="T25"/>
                          </a:cxn>
                          <a:cxn ang="T49">
                            <a:pos x="T26" y="T27"/>
                          </a:cxn>
                          <a:cxn ang="T50">
                            <a:pos x="T28" y="T29"/>
                          </a:cxn>
                          <a:cxn ang="T51">
                            <a:pos x="T30" y="T31"/>
                          </a:cxn>
                          <a:cxn ang="T52">
                            <a:pos x="T32" y="T33"/>
                          </a:cxn>
                          <a:cxn ang="T53">
                            <a:pos x="T34" y="T35"/>
                          </a:cxn>
                        </a:cxnLst>
                        <a:rect l="T54" t="T55" r="T56" b="T57"/>
                        <a:pathLst>
                          <a:path w="116" h="75">
                            <a:moveTo>
                              <a:pt x="3" y="47"/>
                            </a:moveTo>
                            <a:lnTo>
                              <a:pt x="28" y="27"/>
                            </a:lnTo>
                            <a:lnTo>
                              <a:pt x="56" y="10"/>
                            </a:lnTo>
                            <a:lnTo>
                              <a:pt x="83" y="2"/>
                            </a:lnTo>
                            <a:lnTo>
                              <a:pt x="96" y="0"/>
                            </a:lnTo>
                            <a:lnTo>
                              <a:pt x="106" y="0"/>
                            </a:lnTo>
                            <a:lnTo>
                              <a:pt x="113" y="5"/>
                            </a:lnTo>
                            <a:lnTo>
                              <a:pt x="115" y="13"/>
                            </a:lnTo>
                            <a:lnTo>
                              <a:pt x="113" y="21"/>
                            </a:lnTo>
                            <a:lnTo>
                              <a:pt x="103" y="25"/>
                            </a:lnTo>
                            <a:lnTo>
                              <a:pt x="87" y="30"/>
                            </a:lnTo>
                            <a:lnTo>
                              <a:pt x="63" y="40"/>
                            </a:lnTo>
                            <a:lnTo>
                              <a:pt x="43" y="52"/>
                            </a:lnTo>
                            <a:lnTo>
                              <a:pt x="28" y="61"/>
                            </a:lnTo>
                            <a:lnTo>
                              <a:pt x="17" y="72"/>
                            </a:lnTo>
                            <a:lnTo>
                              <a:pt x="6" y="74"/>
                            </a:lnTo>
                            <a:lnTo>
                              <a:pt x="0" y="61"/>
                            </a:lnTo>
                            <a:lnTo>
                              <a:pt x="3" y="47"/>
                            </a:lnTo>
                          </a:path>
                        </a:pathLst>
                      </a:custGeom>
                      <a:solidFill>
                        <a:srgbClr val="3F1F00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295" name="Freeform 89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428" y="2205"/>
                        <a:ext cx="135" cy="152"/>
                      </a:xfrm>
                      <a:custGeom>
                        <a:avLst/>
                        <a:gdLst>
                          <a:gd name="T0" fmla="*/ 120 w 135"/>
                          <a:gd name="T1" fmla="*/ 0 h 152"/>
                          <a:gd name="T2" fmla="*/ 127 w 135"/>
                          <a:gd name="T3" fmla="*/ 29 h 152"/>
                          <a:gd name="T4" fmla="*/ 132 w 135"/>
                          <a:gd name="T5" fmla="*/ 53 h 152"/>
                          <a:gd name="T6" fmla="*/ 134 w 135"/>
                          <a:gd name="T7" fmla="*/ 83 h 152"/>
                          <a:gd name="T8" fmla="*/ 127 w 135"/>
                          <a:gd name="T9" fmla="*/ 109 h 152"/>
                          <a:gd name="T10" fmla="*/ 102 w 135"/>
                          <a:gd name="T11" fmla="*/ 91 h 152"/>
                          <a:gd name="T12" fmla="*/ 101 w 135"/>
                          <a:gd name="T13" fmla="*/ 133 h 152"/>
                          <a:gd name="T14" fmla="*/ 74 w 135"/>
                          <a:gd name="T15" fmla="*/ 117 h 152"/>
                          <a:gd name="T16" fmla="*/ 65 w 135"/>
                          <a:gd name="T17" fmla="*/ 151 h 152"/>
                          <a:gd name="T18" fmla="*/ 43 w 135"/>
                          <a:gd name="T19" fmla="*/ 144 h 152"/>
                          <a:gd name="T20" fmla="*/ 29 w 135"/>
                          <a:gd name="T21" fmla="*/ 131 h 152"/>
                          <a:gd name="T22" fmla="*/ 15 w 135"/>
                          <a:gd name="T23" fmla="*/ 111 h 152"/>
                          <a:gd name="T24" fmla="*/ 0 w 135"/>
                          <a:gd name="T25" fmla="*/ 81 h 152"/>
                          <a:gd name="T26" fmla="*/ 120 w 135"/>
                          <a:gd name="T27" fmla="*/ 0 h 152"/>
                          <a:gd name="T28" fmla="*/ 0 60000 65536"/>
                          <a:gd name="T29" fmla="*/ 0 60000 65536"/>
                          <a:gd name="T30" fmla="*/ 0 60000 65536"/>
                          <a:gd name="T31" fmla="*/ 0 60000 65536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w 135"/>
                          <a:gd name="T43" fmla="*/ 0 h 152"/>
                          <a:gd name="T44" fmla="*/ 135 w 135"/>
                          <a:gd name="T45" fmla="*/ 152 h 152"/>
                        </a:gdLst>
                        <a:ahLst/>
                        <a:cxnLst>
                          <a:cxn ang="T28">
                            <a:pos x="T0" y="T1"/>
                          </a:cxn>
                          <a:cxn ang="T29">
                            <a:pos x="T2" y="T3"/>
                          </a:cxn>
                          <a:cxn ang="T30">
                            <a:pos x="T4" y="T5"/>
                          </a:cxn>
                          <a:cxn ang="T31">
                            <a:pos x="T6" y="T7"/>
                          </a:cxn>
                          <a:cxn ang="T32">
                            <a:pos x="T8" y="T9"/>
                          </a:cxn>
                          <a:cxn ang="T33">
                            <a:pos x="T10" y="T11"/>
                          </a:cxn>
                          <a:cxn ang="T34">
                            <a:pos x="T12" y="T13"/>
                          </a:cxn>
                          <a:cxn ang="T35">
                            <a:pos x="T14" y="T15"/>
                          </a:cxn>
                          <a:cxn ang="T36">
                            <a:pos x="T16" y="T17"/>
                          </a:cxn>
                          <a:cxn ang="T37">
                            <a:pos x="T18" y="T19"/>
                          </a:cxn>
                          <a:cxn ang="T38">
                            <a:pos x="T20" y="T21"/>
                          </a:cxn>
                          <a:cxn ang="T39">
                            <a:pos x="T22" y="T23"/>
                          </a:cxn>
                          <a:cxn ang="T40">
                            <a:pos x="T24" y="T25"/>
                          </a:cxn>
                          <a:cxn ang="T41">
                            <a:pos x="T26" y="T27"/>
                          </a:cxn>
                        </a:cxnLst>
                        <a:rect l="T42" t="T43" r="T44" b="T45"/>
                        <a:pathLst>
                          <a:path w="135" h="152">
                            <a:moveTo>
                              <a:pt x="120" y="0"/>
                            </a:moveTo>
                            <a:lnTo>
                              <a:pt x="127" y="29"/>
                            </a:lnTo>
                            <a:lnTo>
                              <a:pt x="132" y="53"/>
                            </a:lnTo>
                            <a:lnTo>
                              <a:pt x="134" y="83"/>
                            </a:lnTo>
                            <a:lnTo>
                              <a:pt x="127" y="109"/>
                            </a:lnTo>
                            <a:lnTo>
                              <a:pt x="102" y="91"/>
                            </a:lnTo>
                            <a:lnTo>
                              <a:pt x="101" y="133"/>
                            </a:lnTo>
                            <a:lnTo>
                              <a:pt x="74" y="117"/>
                            </a:lnTo>
                            <a:lnTo>
                              <a:pt x="65" y="151"/>
                            </a:lnTo>
                            <a:lnTo>
                              <a:pt x="43" y="144"/>
                            </a:lnTo>
                            <a:lnTo>
                              <a:pt x="29" y="131"/>
                            </a:lnTo>
                            <a:lnTo>
                              <a:pt x="15" y="111"/>
                            </a:lnTo>
                            <a:lnTo>
                              <a:pt x="0" y="81"/>
                            </a:lnTo>
                            <a:lnTo>
                              <a:pt x="120" y="0"/>
                            </a:lnTo>
                          </a:path>
                        </a:pathLst>
                      </a:custGeom>
                      <a:solidFill>
                        <a:srgbClr val="3F1F00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  <p:sp>
                  <p:nvSpPr>
                    <p:cNvPr id="10288" name="Arc 90"/>
                    <p:cNvSpPr>
                      <a:spLocks/>
                    </p:cNvSpPr>
                    <p:nvPr/>
                  </p:nvSpPr>
                  <p:spPr bwMode="auto">
                    <a:xfrm>
                      <a:off x="3383" y="2320"/>
                      <a:ext cx="53" cy="94"/>
                    </a:xfrm>
                    <a:custGeom>
                      <a:avLst/>
                      <a:gdLst>
                        <a:gd name="T0" fmla="*/ 0 w 43200"/>
                        <a:gd name="T1" fmla="*/ 0 h 43185"/>
                        <a:gd name="T2" fmla="*/ 0 w 43200"/>
                        <a:gd name="T3" fmla="*/ 0 h 43185"/>
                        <a:gd name="T4" fmla="*/ 0 w 43200"/>
                        <a:gd name="T5" fmla="*/ 0 h 43185"/>
                        <a:gd name="T6" fmla="*/ 0 60000 65536"/>
                        <a:gd name="T7" fmla="*/ 0 60000 65536"/>
                        <a:gd name="T8" fmla="*/ 0 60000 65536"/>
                        <a:gd name="T9" fmla="*/ 0 w 43200"/>
                        <a:gd name="T10" fmla="*/ 0 h 43185"/>
                        <a:gd name="T11" fmla="*/ 43200 w 43200"/>
                        <a:gd name="T12" fmla="*/ 43185 h 43185"/>
                      </a:gdLst>
                      <a:ahLst/>
                      <a:cxnLst>
                        <a:cxn ang="T6">
                          <a:pos x="T0" y="T1"/>
                        </a:cxn>
                        <a:cxn ang="T7">
                          <a:pos x="T2" y="T3"/>
                        </a:cxn>
                        <a:cxn ang="T8">
                          <a:pos x="T4" y="T5"/>
                        </a:cxn>
                      </a:cxnLst>
                      <a:rect l="T9" t="T10" r="T11" b="T12"/>
                      <a:pathLst>
                        <a:path w="43200" h="43185" fill="none" extrusionOk="0">
                          <a:moveTo>
                            <a:pt x="43150" y="20127"/>
                          </a:moveTo>
                          <a:cubicBezTo>
                            <a:pt x="43183" y="20612"/>
                            <a:pt x="43200" y="21098"/>
                            <a:pt x="43200" y="21585"/>
                          </a:cubicBezTo>
                          <a:cubicBezTo>
                            <a:pt x="43200" y="33514"/>
                            <a:pt x="33529" y="43185"/>
                            <a:pt x="21600" y="43185"/>
                          </a:cubicBezTo>
                          <a:cubicBezTo>
                            <a:pt x="9670" y="43185"/>
                            <a:pt x="0" y="33514"/>
                            <a:pt x="0" y="21585"/>
                          </a:cubicBezTo>
                          <a:cubicBezTo>
                            <a:pt x="-1" y="9972"/>
                            <a:pt x="9181" y="438"/>
                            <a:pt x="20785" y="0"/>
                          </a:cubicBezTo>
                        </a:path>
                        <a:path w="43200" h="43185" stroke="0" extrusionOk="0">
                          <a:moveTo>
                            <a:pt x="43150" y="20127"/>
                          </a:moveTo>
                          <a:cubicBezTo>
                            <a:pt x="43183" y="20612"/>
                            <a:pt x="43200" y="21098"/>
                            <a:pt x="43200" y="21585"/>
                          </a:cubicBezTo>
                          <a:cubicBezTo>
                            <a:pt x="43200" y="33514"/>
                            <a:pt x="33529" y="43185"/>
                            <a:pt x="21600" y="43185"/>
                          </a:cubicBezTo>
                          <a:cubicBezTo>
                            <a:pt x="9670" y="43185"/>
                            <a:pt x="0" y="33514"/>
                            <a:pt x="0" y="21585"/>
                          </a:cubicBezTo>
                          <a:cubicBezTo>
                            <a:pt x="-1" y="9972"/>
                            <a:pt x="9181" y="438"/>
                            <a:pt x="20785" y="0"/>
                          </a:cubicBezTo>
                          <a:lnTo>
                            <a:pt x="21600" y="21585"/>
                          </a:lnTo>
                          <a:close/>
                        </a:path>
                      </a:pathLst>
                    </a:custGeom>
                    <a:noFill/>
                    <a:ln w="50800" cap="rnd">
                      <a:solidFill>
                        <a:srgbClr val="FF9F1F"/>
                      </a:solidFill>
                      <a:round/>
                      <a:headEnd/>
                      <a:tailE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 lIns="90476" tIns="44444" rIns="90476" bIns="44444">
                      <a:spAutoFit/>
                    </a:bodyPr>
                    <a:lstStyle/>
                    <a:p>
                      <a:endParaRPr lang="en-GB"/>
                    </a:p>
                  </p:txBody>
                </p:sp>
                <p:grpSp>
                  <p:nvGrpSpPr>
                    <p:cNvPr id="10289" name="Group 91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3611" y="2093"/>
                      <a:ext cx="117" cy="135"/>
                      <a:chOff x="3611" y="2093"/>
                      <a:chExt cx="117" cy="135"/>
                    </a:xfrm>
                  </p:grpSpPr>
                  <p:sp>
                    <p:nvSpPr>
                      <p:cNvPr id="10290" name="Freeform 92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624" y="2104"/>
                        <a:ext cx="104" cy="124"/>
                      </a:xfrm>
                      <a:custGeom>
                        <a:avLst/>
                        <a:gdLst>
                          <a:gd name="T0" fmla="*/ 92 w 104"/>
                          <a:gd name="T1" fmla="*/ 18 h 124"/>
                          <a:gd name="T2" fmla="*/ 101 w 104"/>
                          <a:gd name="T3" fmla="*/ 34 h 124"/>
                          <a:gd name="T4" fmla="*/ 103 w 104"/>
                          <a:gd name="T5" fmla="*/ 48 h 124"/>
                          <a:gd name="T6" fmla="*/ 103 w 104"/>
                          <a:gd name="T7" fmla="*/ 61 h 124"/>
                          <a:gd name="T8" fmla="*/ 101 w 104"/>
                          <a:gd name="T9" fmla="*/ 74 h 124"/>
                          <a:gd name="T10" fmla="*/ 98 w 104"/>
                          <a:gd name="T11" fmla="*/ 84 h 124"/>
                          <a:gd name="T12" fmla="*/ 92 w 104"/>
                          <a:gd name="T13" fmla="*/ 98 h 124"/>
                          <a:gd name="T14" fmla="*/ 83 w 104"/>
                          <a:gd name="T15" fmla="*/ 109 h 124"/>
                          <a:gd name="T16" fmla="*/ 73 w 104"/>
                          <a:gd name="T17" fmla="*/ 118 h 124"/>
                          <a:gd name="T18" fmla="*/ 61 w 104"/>
                          <a:gd name="T19" fmla="*/ 123 h 124"/>
                          <a:gd name="T20" fmla="*/ 47 w 104"/>
                          <a:gd name="T21" fmla="*/ 123 h 124"/>
                          <a:gd name="T22" fmla="*/ 35 w 104"/>
                          <a:gd name="T23" fmla="*/ 120 h 124"/>
                          <a:gd name="T24" fmla="*/ 26 w 104"/>
                          <a:gd name="T25" fmla="*/ 114 h 124"/>
                          <a:gd name="T26" fmla="*/ 19 w 104"/>
                          <a:gd name="T27" fmla="*/ 107 h 124"/>
                          <a:gd name="T28" fmla="*/ 11 w 104"/>
                          <a:gd name="T29" fmla="*/ 97 h 124"/>
                          <a:gd name="T30" fmla="*/ 3 w 104"/>
                          <a:gd name="T31" fmla="*/ 84 h 124"/>
                          <a:gd name="T32" fmla="*/ 0 w 104"/>
                          <a:gd name="T33" fmla="*/ 69 h 124"/>
                          <a:gd name="T34" fmla="*/ 0 w 104"/>
                          <a:gd name="T35" fmla="*/ 53 h 124"/>
                          <a:gd name="T36" fmla="*/ 4 w 104"/>
                          <a:gd name="T37" fmla="*/ 40 h 124"/>
                          <a:gd name="T38" fmla="*/ 6 w 104"/>
                          <a:gd name="T39" fmla="*/ 29 h 124"/>
                          <a:gd name="T40" fmla="*/ 14 w 104"/>
                          <a:gd name="T41" fmla="*/ 20 h 124"/>
                          <a:gd name="T42" fmla="*/ 23 w 104"/>
                          <a:gd name="T43" fmla="*/ 9 h 124"/>
                          <a:gd name="T44" fmla="*/ 39 w 104"/>
                          <a:gd name="T45" fmla="*/ 1 h 124"/>
                          <a:gd name="T46" fmla="*/ 55 w 104"/>
                          <a:gd name="T47" fmla="*/ 0 h 124"/>
                          <a:gd name="T48" fmla="*/ 71 w 104"/>
                          <a:gd name="T49" fmla="*/ 2 h 124"/>
                          <a:gd name="T50" fmla="*/ 81 w 104"/>
                          <a:gd name="T51" fmla="*/ 8 h 124"/>
                          <a:gd name="T52" fmla="*/ 92 w 104"/>
                          <a:gd name="T53" fmla="*/ 18 h 124"/>
                          <a:gd name="T54" fmla="*/ 0 60000 65536"/>
                          <a:gd name="T55" fmla="*/ 0 60000 65536"/>
                          <a:gd name="T56" fmla="*/ 0 60000 65536"/>
                          <a:gd name="T57" fmla="*/ 0 60000 65536"/>
                          <a:gd name="T58" fmla="*/ 0 60000 65536"/>
                          <a:gd name="T59" fmla="*/ 0 60000 65536"/>
                          <a:gd name="T60" fmla="*/ 0 60000 65536"/>
                          <a:gd name="T61" fmla="*/ 0 60000 65536"/>
                          <a:gd name="T62" fmla="*/ 0 60000 65536"/>
                          <a:gd name="T63" fmla="*/ 0 60000 65536"/>
                          <a:gd name="T64" fmla="*/ 0 60000 65536"/>
                          <a:gd name="T65" fmla="*/ 0 60000 65536"/>
                          <a:gd name="T66" fmla="*/ 0 60000 65536"/>
                          <a:gd name="T67" fmla="*/ 0 60000 65536"/>
                          <a:gd name="T68" fmla="*/ 0 60000 65536"/>
                          <a:gd name="T69" fmla="*/ 0 60000 65536"/>
                          <a:gd name="T70" fmla="*/ 0 60000 65536"/>
                          <a:gd name="T71" fmla="*/ 0 60000 65536"/>
                          <a:gd name="T72" fmla="*/ 0 60000 65536"/>
                          <a:gd name="T73" fmla="*/ 0 60000 65536"/>
                          <a:gd name="T74" fmla="*/ 0 60000 65536"/>
                          <a:gd name="T75" fmla="*/ 0 60000 65536"/>
                          <a:gd name="T76" fmla="*/ 0 60000 65536"/>
                          <a:gd name="T77" fmla="*/ 0 60000 65536"/>
                          <a:gd name="T78" fmla="*/ 0 60000 65536"/>
                          <a:gd name="T79" fmla="*/ 0 60000 65536"/>
                          <a:gd name="T80" fmla="*/ 0 60000 65536"/>
                          <a:gd name="T81" fmla="*/ 0 w 104"/>
                          <a:gd name="T82" fmla="*/ 0 h 124"/>
                          <a:gd name="T83" fmla="*/ 104 w 104"/>
                          <a:gd name="T84" fmla="*/ 124 h 124"/>
                        </a:gdLst>
                        <a:ahLst/>
                        <a:cxnLst>
                          <a:cxn ang="T54">
                            <a:pos x="T0" y="T1"/>
                          </a:cxn>
                          <a:cxn ang="T55">
                            <a:pos x="T2" y="T3"/>
                          </a:cxn>
                          <a:cxn ang="T56">
                            <a:pos x="T4" y="T5"/>
                          </a:cxn>
                          <a:cxn ang="T57">
                            <a:pos x="T6" y="T7"/>
                          </a:cxn>
                          <a:cxn ang="T58">
                            <a:pos x="T8" y="T9"/>
                          </a:cxn>
                          <a:cxn ang="T59">
                            <a:pos x="T10" y="T11"/>
                          </a:cxn>
                          <a:cxn ang="T60">
                            <a:pos x="T12" y="T13"/>
                          </a:cxn>
                          <a:cxn ang="T61">
                            <a:pos x="T14" y="T15"/>
                          </a:cxn>
                          <a:cxn ang="T62">
                            <a:pos x="T16" y="T17"/>
                          </a:cxn>
                          <a:cxn ang="T63">
                            <a:pos x="T18" y="T19"/>
                          </a:cxn>
                          <a:cxn ang="T64">
                            <a:pos x="T20" y="T21"/>
                          </a:cxn>
                          <a:cxn ang="T65">
                            <a:pos x="T22" y="T23"/>
                          </a:cxn>
                          <a:cxn ang="T66">
                            <a:pos x="T24" y="T25"/>
                          </a:cxn>
                          <a:cxn ang="T67">
                            <a:pos x="T26" y="T27"/>
                          </a:cxn>
                          <a:cxn ang="T68">
                            <a:pos x="T28" y="T29"/>
                          </a:cxn>
                          <a:cxn ang="T69">
                            <a:pos x="T30" y="T31"/>
                          </a:cxn>
                          <a:cxn ang="T70">
                            <a:pos x="T32" y="T33"/>
                          </a:cxn>
                          <a:cxn ang="T71">
                            <a:pos x="T34" y="T35"/>
                          </a:cxn>
                          <a:cxn ang="T72">
                            <a:pos x="T36" y="T37"/>
                          </a:cxn>
                          <a:cxn ang="T73">
                            <a:pos x="T38" y="T39"/>
                          </a:cxn>
                          <a:cxn ang="T74">
                            <a:pos x="T40" y="T41"/>
                          </a:cxn>
                          <a:cxn ang="T75">
                            <a:pos x="T42" y="T43"/>
                          </a:cxn>
                          <a:cxn ang="T76">
                            <a:pos x="T44" y="T45"/>
                          </a:cxn>
                          <a:cxn ang="T77">
                            <a:pos x="T46" y="T47"/>
                          </a:cxn>
                          <a:cxn ang="T78">
                            <a:pos x="T48" y="T49"/>
                          </a:cxn>
                          <a:cxn ang="T79">
                            <a:pos x="T50" y="T51"/>
                          </a:cxn>
                          <a:cxn ang="T80">
                            <a:pos x="T52" y="T53"/>
                          </a:cxn>
                        </a:cxnLst>
                        <a:rect l="T81" t="T82" r="T83" b="T84"/>
                        <a:pathLst>
                          <a:path w="104" h="124">
                            <a:moveTo>
                              <a:pt x="92" y="18"/>
                            </a:moveTo>
                            <a:lnTo>
                              <a:pt x="101" y="34"/>
                            </a:lnTo>
                            <a:lnTo>
                              <a:pt x="103" y="48"/>
                            </a:lnTo>
                            <a:lnTo>
                              <a:pt x="103" y="61"/>
                            </a:lnTo>
                            <a:lnTo>
                              <a:pt x="101" y="74"/>
                            </a:lnTo>
                            <a:lnTo>
                              <a:pt x="98" y="84"/>
                            </a:lnTo>
                            <a:lnTo>
                              <a:pt x="92" y="98"/>
                            </a:lnTo>
                            <a:lnTo>
                              <a:pt x="83" y="109"/>
                            </a:lnTo>
                            <a:lnTo>
                              <a:pt x="73" y="118"/>
                            </a:lnTo>
                            <a:lnTo>
                              <a:pt x="61" y="123"/>
                            </a:lnTo>
                            <a:lnTo>
                              <a:pt x="47" y="123"/>
                            </a:lnTo>
                            <a:lnTo>
                              <a:pt x="35" y="120"/>
                            </a:lnTo>
                            <a:lnTo>
                              <a:pt x="26" y="114"/>
                            </a:lnTo>
                            <a:lnTo>
                              <a:pt x="19" y="107"/>
                            </a:lnTo>
                            <a:lnTo>
                              <a:pt x="11" y="97"/>
                            </a:lnTo>
                            <a:lnTo>
                              <a:pt x="3" y="84"/>
                            </a:lnTo>
                            <a:lnTo>
                              <a:pt x="0" y="69"/>
                            </a:lnTo>
                            <a:lnTo>
                              <a:pt x="0" y="53"/>
                            </a:lnTo>
                            <a:lnTo>
                              <a:pt x="4" y="40"/>
                            </a:lnTo>
                            <a:lnTo>
                              <a:pt x="6" y="29"/>
                            </a:lnTo>
                            <a:lnTo>
                              <a:pt x="14" y="20"/>
                            </a:lnTo>
                            <a:lnTo>
                              <a:pt x="23" y="9"/>
                            </a:lnTo>
                            <a:lnTo>
                              <a:pt x="39" y="1"/>
                            </a:lnTo>
                            <a:lnTo>
                              <a:pt x="55" y="0"/>
                            </a:lnTo>
                            <a:lnTo>
                              <a:pt x="71" y="2"/>
                            </a:lnTo>
                            <a:lnTo>
                              <a:pt x="81" y="8"/>
                            </a:lnTo>
                            <a:lnTo>
                              <a:pt x="92" y="18"/>
                            </a:lnTo>
                          </a:path>
                        </a:pathLst>
                      </a:custGeom>
                      <a:solidFill>
                        <a:srgbClr val="FFFFFF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291" name="Freeform 93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665" y="2172"/>
                        <a:ext cx="34" cy="43"/>
                      </a:xfrm>
                      <a:custGeom>
                        <a:avLst/>
                        <a:gdLst>
                          <a:gd name="T0" fmla="*/ 30 w 34"/>
                          <a:gd name="T1" fmla="*/ 6 h 43"/>
                          <a:gd name="T2" fmla="*/ 33 w 34"/>
                          <a:gd name="T3" fmla="*/ 11 h 43"/>
                          <a:gd name="T4" fmla="*/ 33 w 34"/>
                          <a:gd name="T5" fmla="*/ 15 h 43"/>
                          <a:gd name="T6" fmla="*/ 33 w 34"/>
                          <a:gd name="T7" fmla="*/ 21 h 43"/>
                          <a:gd name="T8" fmla="*/ 33 w 34"/>
                          <a:gd name="T9" fmla="*/ 25 h 43"/>
                          <a:gd name="T10" fmla="*/ 31 w 34"/>
                          <a:gd name="T11" fmla="*/ 29 h 43"/>
                          <a:gd name="T12" fmla="*/ 30 w 34"/>
                          <a:gd name="T13" fmla="*/ 33 h 43"/>
                          <a:gd name="T14" fmla="*/ 27 w 34"/>
                          <a:gd name="T15" fmla="*/ 37 h 43"/>
                          <a:gd name="T16" fmla="*/ 24 w 34"/>
                          <a:gd name="T17" fmla="*/ 40 h 43"/>
                          <a:gd name="T18" fmla="*/ 20 w 34"/>
                          <a:gd name="T19" fmla="*/ 42 h 43"/>
                          <a:gd name="T20" fmla="*/ 14 w 34"/>
                          <a:gd name="T21" fmla="*/ 42 h 43"/>
                          <a:gd name="T22" fmla="*/ 10 w 34"/>
                          <a:gd name="T23" fmla="*/ 40 h 43"/>
                          <a:gd name="T24" fmla="*/ 8 w 34"/>
                          <a:gd name="T25" fmla="*/ 39 h 43"/>
                          <a:gd name="T26" fmla="*/ 6 w 34"/>
                          <a:gd name="T27" fmla="*/ 36 h 43"/>
                          <a:gd name="T28" fmla="*/ 3 w 34"/>
                          <a:gd name="T29" fmla="*/ 33 h 43"/>
                          <a:gd name="T30" fmla="*/ 1 w 34"/>
                          <a:gd name="T31" fmla="*/ 29 h 43"/>
                          <a:gd name="T32" fmla="*/ 0 w 34"/>
                          <a:gd name="T33" fmla="*/ 24 h 43"/>
                          <a:gd name="T34" fmla="*/ 0 w 34"/>
                          <a:gd name="T35" fmla="*/ 17 h 43"/>
                          <a:gd name="T36" fmla="*/ 1 w 34"/>
                          <a:gd name="T37" fmla="*/ 13 h 43"/>
                          <a:gd name="T38" fmla="*/ 2 w 34"/>
                          <a:gd name="T39" fmla="*/ 10 h 43"/>
                          <a:gd name="T40" fmla="*/ 4 w 34"/>
                          <a:gd name="T41" fmla="*/ 7 h 43"/>
                          <a:gd name="T42" fmla="*/ 7 w 34"/>
                          <a:gd name="T43" fmla="*/ 3 h 43"/>
                          <a:gd name="T44" fmla="*/ 12 w 34"/>
                          <a:gd name="T45" fmla="*/ 0 h 43"/>
                          <a:gd name="T46" fmla="*/ 19 w 34"/>
                          <a:gd name="T47" fmla="*/ 0 h 43"/>
                          <a:gd name="T48" fmla="*/ 23 w 34"/>
                          <a:gd name="T49" fmla="*/ 1 h 43"/>
                          <a:gd name="T50" fmla="*/ 26 w 34"/>
                          <a:gd name="T51" fmla="*/ 3 h 43"/>
                          <a:gd name="T52" fmla="*/ 30 w 34"/>
                          <a:gd name="T53" fmla="*/ 6 h 43"/>
                          <a:gd name="T54" fmla="*/ 0 60000 65536"/>
                          <a:gd name="T55" fmla="*/ 0 60000 65536"/>
                          <a:gd name="T56" fmla="*/ 0 60000 65536"/>
                          <a:gd name="T57" fmla="*/ 0 60000 65536"/>
                          <a:gd name="T58" fmla="*/ 0 60000 65536"/>
                          <a:gd name="T59" fmla="*/ 0 60000 65536"/>
                          <a:gd name="T60" fmla="*/ 0 60000 65536"/>
                          <a:gd name="T61" fmla="*/ 0 60000 65536"/>
                          <a:gd name="T62" fmla="*/ 0 60000 65536"/>
                          <a:gd name="T63" fmla="*/ 0 60000 65536"/>
                          <a:gd name="T64" fmla="*/ 0 60000 65536"/>
                          <a:gd name="T65" fmla="*/ 0 60000 65536"/>
                          <a:gd name="T66" fmla="*/ 0 60000 65536"/>
                          <a:gd name="T67" fmla="*/ 0 60000 65536"/>
                          <a:gd name="T68" fmla="*/ 0 60000 65536"/>
                          <a:gd name="T69" fmla="*/ 0 60000 65536"/>
                          <a:gd name="T70" fmla="*/ 0 60000 65536"/>
                          <a:gd name="T71" fmla="*/ 0 60000 65536"/>
                          <a:gd name="T72" fmla="*/ 0 60000 65536"/>
                          <a:gd name="T73" fmla="*/ 0 60000 65536"/>
                          <a:gd name="T74" fmla="*/ 0 60000 65536"/>
                          <a:gd name="T75" fmla="*/ 0 60000 65536"/>
                          <a:gd name="T76" fmla="*/ 0 60000 65536"/>
                          <a:gd name="T77" fmla="*/ 0 60000 65536"/>
                          <a:gd name="T78" fmla="*/ 0 60000 65536"/>
                          <a:gd name="T79" fmla="*/ 0 60000 65536"/>
                          <a:gd name="T80" fmla="*/ 0 60000 65536"/>
                          <a:gd name="T81" fmla="*/ 0 w 34"/>
                          <a:gd name="T82" fmla="*/ 0 h 43"/>
                          <a:gd name="T83" fmla="*/ 34 w 34"/>
                          <a:gd name="T84" fmla="*/ 43 h 43"/>
                        </a:gdLst>
                        <a:ahLst/>
                        <a:cxnLst>
                          <a:cxn ang="T54">
                            <a:pos x="T0" y="T1"/>
                          </a:cxn>
                          <a:cxn ang="T55">
                            <a:pos x="T2" y="T3"/>
                          </a:cxn>
                          <a:cxn ang="T56">
                            <a:pos x="T4" y="T5"/>
                          </a:cxn>
                          <a:cxn ang="T57">
                            <a:pos x="T6" y="T7"/>
                          </a:cxn>
                          <a:cxn ang="T58">
                            <a:pos x="T8" y="T9"/>
                          </a:cxn>
                          <a:cxn ang="T59">
                            <a:pos x="T10" y="T11"/>
                          </a:cxn>
                          <a:cxn ang="T60">
                            <a:pos x="T12" y="T13"/>
                          </a:cxn>
                          <a:cxn ang="T61">
                            <a:pos x="T14" y="T15"/>
                          </a:cxn>
                          <a:cxn ang="T62">
                            <a:pos x="T16" y="T17"/>
                          </a:cxn>
                          <a:cxn ang="T63">
                            <a:pos x="T18" y="T19"/>
                          </a:cxn>
                          <a:cxn ang="T64">
                            <a:pos x="T20" y="T21"/>
                          </a:cxn>
                          <a:cxn ang="T65">
                            <a:pos x="T22" y="T23"/>
                          </a:cxn>
                          <a:cxn ang="T66">
                            <a:pos x="T24" y="T25"/>
                          </a:cxn>
                          <a:cxn ang="T67">
                            <a:pos x="T26" y="T27"/>
                          </a:cxn>
                          <a:cxn ang="T68">
                            <a:pos x="T28" y="T29"/>
                          </a:cxn>
                          <a:cxn ang="T69">
                            <a:pos x="T30" y="T31"/>
                          </a:cxn>
                          <a:cxn ang="T70">
                            <a:pos x="T32" y="T33"/>
                          </a:cxn>
                          <a:cxn ang="T71">
                            <a:pos x="T34" y="T35"/>
                          </a:cxn>
                          <a:cxn ang="T72">
                            <a:pos x="T36" y="T37"/>
                          </a:cxn>
                          <a:cxn ang="T73">
                            <a:pos x="T38" y="T39"/>
                          </a:cxn>
                          <a:cxn ang="T74">
                            <a:pos x="T40" y="T41"/>
                          </a:cxn>
                          <a:cxn ang="T75">
                            <a:pos x="T42" y="T43"/>
                          </a:cxn>
                          <a:cxn ang="T76">
                            <a:pos x="T44" y="T45"/>
                          </a:cxn>
                          <a:cxn ang="T77">
                            <a:pos x="T46" y="T47"/>
                          </a:cxn>
                          <a:cxn ang="T78">
                            <a:pos x="T48" y="T49"/>
                          </a:cxn>
                          <a:cxn ang="T79">
                            <a:pos x="T50" y="T51"/>
                          </a:cxn>
                          <a:cxn ang="T80">
                            <a:pos x="T52" y="T53"/>
                          </a:cxn>
                        </a:cxnLst>
                        <a:rect l="T81" t="T82" r="T83" b="T84"/>
                        <a:pathLst>
                          <a:path w="34" h="43">
                            <a:moveTo>
                              <a:pt x="30" y="6"/>
                            </a:moveTo>
                            <a:lnTo>
                              <a:pt x="33" y="11"/>
                            </a:lnTo>
                            <a:lnTo>
                              <a:pt x="33" y="15"/>
                            </a:lnTo>
                            <a:lnTo>
                              <a:pt x="33" y="21"/>
                            </a:lnTo>
                            <a:lnTo>
                              <a:pt x="33" y="25"/>
                            </a:lnTo>
                            <a:lnTo>
                              <a:pt x="31" y="29"/>
                            </a:lnTo>
                            <a:lnTo>
                              <a:pt x="30" y="33"/>
                            </a:lnTo>
                            <a:lnTo>
                              <a:pt x="27" y="37"/>
                            </a:lnTo>
                            <a:lnTo>
                              <a:pt x="24" y="40"/>
                            </a:lnTo>
                            <a:lnTo>
                              <a:pt x="20" y="42"/>
                            </a:lnTo>
                            <a:lnTo>
                              <a:pt x="14" y="42"/>
                            </a:lnTo>
                            <a:lnTo>
                              <a:pt x="10" y="40"/>
                            </a:lnTo>
                            <a:lnTo>
                              <a:pt x="8" y="39"/>
                            </a:lnTo>
                            <a:lnTo>
                              <a:pt x="6" y="36"/>
                            </a:lnTo>
                            <a:lnTo>
                              <a:pt x="3" y="33"/>
                            </a:lnTo>
                            <a:lnTo>
                              <a:pt x="1" y="29"/>
                            </a:lnTo>
                            <a:lnTo>
                              <a:pt x="0" y="24"/>
                            </a:lnTo>
                            <a:lnTo>
                              <a:pt x="0" y="17"/>
                            </a:lnTo>
                            <a:lnTo>
                              <a:pt x="1" y="13"/>
                            </a:lnTo>
                            <a:lnTo>
                              <a:pt x="2" y="10"/>
                            </a:lnTo>
                            <a:lnTo>
                              <a:pt x="4" y="7"/>
                            </a:lnTo>
                            <a:lnTo>
                              <a:pt x="7" y="3"/>
                            </a:lnTo>
                            <a:lnTo>
                              <a:pt x="12" y="0"/>
                            </a:lnTo>
                            <a:lnTo>
                              <a:pt x="19" y="0"/>
                            </a:lnTo>
                            <a:lnTo>
                              <a:pt x="23" y="1"/>
                            </a:lnTo>
                            <a:lnTo>
                              <a:pt x="26" y="3"/>
                            </a:lnTo>
                            <a:lnTo>
                              <a:pt x="30" y="6"/>
                            </a:lnTo>
                          </a:path>
                        </a:pathLst>
                      </a:custGeom>
                      <a:solidFill>
                        <a:srgbClr val="0000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12700" cap="rnd" cmpd="sng">
                            <a:solidFill>
                              <a:srgbClr val="000000"/>
                            </a:solidFill>
                            <a:prstDash val="solid"/>
                            <a:round/>
                            <a:headEnd type="none" w="med" len="med"/>
                            <a:tailEnd type="none" w="med" len="med"/>
                          </a14:hiddenLine>
                        </a:ext>
                      </a:extLst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  <p:sp>
                    <p:nvSpPr>
                      <p:cNvPr id="10292" name="Freeform 94"/>
                      <p:cNvSpPr>
                        <a:spLocks/>
                      </p:cNvSpPr>
                      <p:nvPr/>
                    </p:nvSpPr>
                    <p:spPr bwMode="auto">
                      <a:xfrm>
                        <a:off x="3611" y="2093"/>
                        <a:ext cx="112" cy="101"/>
                      </a:xfrm>
                      <a:custGeom>
                        <a:avLst/>
                        <a:gdLst>
                          <a:gd name="T0" fmla="*/ 111 w 112"/>
                          <a:gd name="T1" fmla="*/ 25 h 101"/>
                          <a:gd name="T2" fmla="*/ 96 w 112"/>
                          <a:gd name="T3" fmla="*/ 12 h 101"/>
                          <a:gd name="T4" fmla="*/ 81 w 112"/>
                          <a:gd name="T5" fmla="*/ 4 h 101"/>
                          <a:gd name="T6" fmla="*/ 67 w 112"/>
                          <a:gd name="T7" fmla="*/ 0 h 101"/>
                          <a:gd name="T8" fmla="*/ 54 w 112"/>
                          <a:gd name="T9" fmla="*/ 0 h 101"/>
                          <a:gd name="T10" fmla="*/ 40 w 112"/>
                          <a:gd name="T11" fmla="*/ 3 h 101"/>
                          <a:gd name="T12" fmla="*/ 32 w 112"/>
                          <a:gd name="T13" fmla="*/ 7 h 101"/>
                          <a:gd name="T14" fmla="*/ 23 w 112"/>
                          <a:gd name="T15" fmla="*/ 13 h 101"/>
                          <a:gd name="T16" fmla="*/ 15 w 112"/>
                          <a:gd name="T17" fmla="*/ 23 h 101"/>
                          <a:gd name="T18" fmla="*/ 8 w 112"/>
                          <a:gd name="T19" fmla="*/ 39 h 101"/>
                          <a:gd name="T20" fmla="*/ 6 w 112"/>
                          <a:gd name="T21" fmla="*/ 53 h 101"/>
                          <a:gd name="T22" fmla="*/ 2 w 112"/>
                          <a:gd name="T23" fmla="*/ 65 h 101"/>
                          <a:gd name="T24" fmla="*/ 0 w 112"/>
                          <a:gd name="T25" fmla="*/ 77 h 101"/>
                          <a:gd name="T26" fmla="*/ 0 w 112"/>
                          <a:gd name="T27" fmla="*/ 92 h 101"/>
                          <a:gd name="T28" fmla="*/ 0 w 112"/>
                          <a:gd name="T29" fmla="*/ 100 h 101"/>
                          <a:gd name="T30" fmla="*/ 111 w 112"/>
                          <a:gd name="T31" fmla="*/ 25 h 101"/>
                          <a:gd name="T32" fmla="*/ 0 60000 65536"/>
                          <a:gd name="T33" fmla="*/ 0 60000 65536"/>
                          <a:gd name="T34" fmla="*/ 0 60000 65536"/>
                          <a:gd name="T35" fmla="*/ 0 60000 65536"/>
                          <a:gd name="T36" fmla="*/ 0 60000 65536"/>
                          <a:gd name="T37" fmla="*/ 0 60000 65536"/>
                          <a:gd name="T38" fmla="*/ 0 60000 65536"/>
                          <a:gd name="T39" fmla="*/ 0 60000 65536"/>
                          <a:gd name="T40" fmla="*/ 0 60000 65536"/>
                          <a:gd name="T41" fmla="*/ 0 60000 65536"/>
                          <a:gd name="T42" fmla="*/ 0 60000 65536"/>
                          <a:gd name="T43" fmla="*/ 0 60000 65536"/>
                          <a:gd name="T44" fmla="*/ 0 60000 65536"/>
                          <a:gd name="T45" fmla="*/ 0 60000 65536"/>
                          <a:gd name="T46" fmla="*/ 0 60000 65536"/>
                          <a:gd name="T47" fmla="*/ 0 60000 65536"/>
                          <a:gd name="T48" fmla="*/ 0 w 112"/>
                          <a:gd name="T49" fmla="*/ 0 h 101"/>
                          <a:gd name="T50" fmla="*/ 112 w 112"/>
                          <a:gd name="T51" fmla="*/ 101 h 101"/>
                        </a:gdLst>
                        <a:ahLst/>
                        <a:cxnLst>
                          <a:cxn ang="T32">
                            <a:pos x="T0" y="T1"/>
                          </a:cxn>
                          <a:cxn ang="T33">
                            <a:pos x="T2" y="T3"/>
                          </a:cxn>
                          <a:cxn ang="T34">
                            <a:pos x="T4" y="T5"/>
                          </a:cxn>
                          <a:cxn ang="T35">
                            <a:pos x="T6" y="T7"/>
                          </a:cxn>
                          <a:cxn ang="T36">
                            <a:pos x="T8" y="T9"/>
                          </a:cxn>
                          <a:cxn ang="T37">
                            <a:pos x="T10" y="T11"/>
                          </a:cxn>
                          <a:cxn ang="T38">
                            <a:pos x="T12" y="T13"/>
                          </a:cxn>
                          <a:cxn ang="T39">
                            <a:pos x="T14" y="T15"/>
                          </a:cxn>
                          <a:cxn ang="T40">
                            <a:pos x="T16" y="T17"/>
                          </a:cxn>
                          <a:cxn ang="T41">
                            <a:pos x="T18" y="T19"/>
                          </a:cxn>
                          <a:cxn ang="T42">
                            <a:pos x="T20" y="T21"/>
                          </a:cxn>
                          <a:cxn ang="T43">
                            <a:pos x="T22" y="T23"/>
                          </a:cxn>
                          <a:cxn ang="T44">
                            <a:pos x="T24" y="T25"/>
                          </a:cxn>
                          <a:cxn ang="T45">
                            <a:pos x="T26" y="T27"/>
                          </a:cxn>
                          <a:cxn ang="T46">
                            <a:pos x="T28" y="T29"/>
                          </a:cxn>
                          <a:cxn ang="T47">
                            <a:pos x="T30" y="T31"/>
                          </a:cxn>
                        </a:cxnLst>
                        <a:rect l="T48" t="T49" r="T50" b="T51"/>
                        <a:pathLst>
                          <a:path w="112" h="101">
                            <a:moveTo>
                              <a:pt x="111" y="25"/>
                            </a:moveTo>
                            <a:lnTo>
                              <a:pt x="96" y="12"/>
                            </a:lnTo>
                            <a:lnTo>
                              <a:pt x="81" y="4"/>
                            </a:lnTo>
                            <a:lnTo>
                              <a:pt x="67" y="0"/>
                            </a:lnTo>
                            <a:lnTo>
                              <a:pt x="54" y="0"/>
                            </a:lnTo>
                            <a:lnTo>
                              <a:pt x="40" y="3"/>
                            </a:lnTo>
                            <a:lnTo>
                              <a:pt x="32" y="7"/>
                            </a:lnTo>
                            <a:lnTo>
                              <a:pt x="23" y="13"/>
                            </a:lnTo>
                            <a:lnTo>
                              <a:pt x="15" y="23"/>
                            </a:lnTo>
                            <a:lnTo>
                              <a:pt x="8" y="39"/>
                            </a:lnTo>
                            <a:lnTo>
                              <a:pt x="6" y="53"/>
                            </a:lnTo>
                            <a:lnTo>
                              <a:pt x="2" y="65"/>
                            </a:lnTo>
                            <a:lnTo>
                              <a:pt x="0" y="77"/>
                            </a:lnTo>
                            <a:lnTo>
                              <a:pt x="0" y="92"/>
                            </a:lnTo>
                            <a:lnTo>
                              <a:pt x="0" y="100"/>
                            </a:lnTo>
                            <a:lnTo>
                              <a:pt x="111" y="25"/>
                            </a:lnTo>
                          </a:path>
                        </a:pathLst>
                      </a:custGeom>
                      <a:solidFill>
                        <a:srgbClr val="FF9F9F"/>
                      </a:solidFill>
                      <a:ln w="12700" cap="rnd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>
                    </p:spPr>
                    <p:txBody>
                      <a:bodyPr lIns="90476" tIns="44444" rIns="90476" bIns="44444">
                        <a:spAutoFit/>
                      </a:bodyPr>
                      <a:lstStyle/>
                      <a:p>
                        <a:endParaRPr lang="en-GB"/>
                      </a:p>
                    </p:txBody>
                  </p:sp>
                </p:grpSp>
              </p:grpSp>
            </p:grpSp>
            <p:grpSp>
              <p:nvGrpSpPr>
                <p:cNvPr id="10279" name="Group 95"/>
                <p:cNvGrpSpPr>
                  <a:grpSpLocks/>
                </p:cNvGrpSpPr>
                <p:nvPr/>
              </p:nvGrpSpPr>
              <p:grpSpPr bwMode="auto">
                <a:xfrm>
                  <a:off x="2976" y="1867"/>
                  <a:ext cx="724" cy="1199"/>
                  <a:chOff x="2976" y="1867"/>
                  <a:chExt cx="724" cy="1199"/>
                </a:xfrm>
              </p:grpSpPr>
              <p:sp>
                <p:nvSpPr>
                  <p:cNvPr id="10280" name="Freeform 96"/>
                  <p:cNvSpPr>
                    <a:spLocks/>
                  </p:cNvSpPr>
                  <p:nvPr/>
                </p:nvSpPr>
                <p:spPr bwMode="auto">
                  <a:xfrm>
                    <a:off x="2976" y="1867"/>
                    <a:ext cx="724" cy="1199"/>
                  </a:xfrm>
                  <a:custGeom>
                    <a:avLst/>
                    <a:gdLst>
                      <a:gd name="T0" fmla="*/ 709 w 724"/>
                      <a:gd name="T1" fmla="*/ 143 h 1199"/>
                      <a:gd name="T2" fmla="*/ 723 w 724"/>
                      <a:gd name="T3" fmla="*/ 120 h 1199"/>
                      <a:gd name="T4" fmla="*/ 720 w 724"/>
                      <a:gd name="T5" fmla="*/ 97 h 1199"/>
                      <a:gd name="T6" fmla="*/ 703 w 724"/>
                      <a:gd name="T7" fmla="*/ 67 h 1199"/>
                      <a:gd name="T8" fmla="*/ 667 w 724"/>
                      <a:gd name="T9" fmla="*/ 33 h 1199"/>
                      <a:gd name="T10" fmla="*/ 614 w 724"/>
                      <a:gd name="T11" fmla="*/ 14 h 1199"/>
                      <a:gd name="T12" fmla="*/ 550 w 724"/>
                      <a:gd name="T13" fmla="*/ 11 h 1199"/>
                      <a:gd name="T14" fmla="*/ 504 w 724"/>
                      <a:gd name="T15" fmla="*/ 0 h 1199"/>
                      <a:gd name="T16" fmla="*/ 446 w 724"/>
                      <a:gd name="T17" fmla="*/ 14 h 1199"/>
                      <a:gd name="T18" fmla="*/ 412 w 724"/>
                      <a:gd name="T19" fmla="*/ 20 h 1199"/>
                      <a:gd name="T20" fmla="*/ 370 w 724"/>
                      <a:gd name="T21" fmla="*/ 41 h 1199"/>
                      <a:gd name="T22" fmla="*/ 336 w 724"/>
                      <a:gd name="T23" fmla="*/ 60 h 1199"/>
                      <a:gd name="T24" fmla="*/ 314 w 724"/>
                      <a:gd name="T25" fmla="*/ 103 h 1199"/>
                      <a:gd name="T26" fmla="*/ 273 w 724"/>
                      <a:gd name="T27" fmla="*/ 173 h 1199"/>
                      <a:gd name="T28" fmla="*/ 224 w 724"/>
                      <a:gd name="T29" fmla="*/ 282 h 1199"/>
                      <a:gd name="T30" fmla="*/ 208 w 724"/>
                      <a:gd name="T31" fmla="*/ 342 h 1199"/>
                      <a:gd name="T32" fmla="*/ 203 w 724"/>
                      <a:gd name="T33" fmla="*/ 392 h 1199"/>
                      <a:gd name="T34" fmla="*/ 227 w 724"/>
                      <a:gd name="T35" fmla="*/ 461 h 1199"/>
                      <a:gd name="T36" fmla="*/ 261 w 724"/>
                      <a:gd name="T37" fmla="*/ 514 h 1199"/>
                      <a:gd name="T38" fmla="*/ 264 w 724"/>
                      <a:gd name="T39" fmla="*/ 589 h 1199"/>
                      <a:gd name="T40" fmla="*/ 250 w 724"/>
                      <a:gd name="T41" fmla="*/ 653 h 1199"/>
                      <a:gd name="T42" fmla="*/ 214 w 724"/>
                      <a:gd name="T43" fmla="*/ 768 h 1199"/>
                      <a:gd name="T44" fmla="*/ 194 w 724"/>
                      <a:gd name="T45" fmla="*/ 798 h 1199"/>
                      <a:gd name="T46" fmla="*/ 111 w 724"/>
                      <a:gd name="T47" fmla="*/ 894 h 1199"/>
                      <a:gd name="T48" fmla="*/ 39 w 724"/>
                      <a:gd name="T49" fmla="*/ 950 h 1199"/>
                      <a:gd name="T50" fmla="*/ 13 w 724"/>
                      <a:gd name="T51" fmla="*/ 976 h 1199"/>
                      <a:gd name="T52" fmla="*/ 0 w 724"/>
                      <a:gd name="T53" fmla="*/ 1003 h 1199"/>
                      <a:gd name="T54" fmla="*/ 94 w 724"/>
                      <a:gd name="T55" fmla="*/ 983 h 1199"/>
                      <a:gd name="T56" fmla="*/ 26 w 724"/>
                      <a:gd name="T57" fmla="*/ 1039 h 1199"/>
                      <a:gd name="T58" fmla="*/ 0 w 724"/>
                      <a:gd name="T59" fmla="*/ 1106 h 1199"/>
                      <a:gd name="T60" fmla="*/ 42 w 724"/>
                      <a:gd name="T61" fmla="*/ 1082 h 1199"/>
                      <a:gd name="T62" fmla="*/ 105 w 724"/>
                      <a:gd name="T63" fmla="*/ 1023 h 1199"/>
                      <a:gd name="T64" fmla="*/ 147 w 724"/>
                      <a:gd name="T65" fmla="*/ 989 h 1199"/>
                      <a:gd name="T66" fmla="*/ 72 w 724"/>
                      <a:gd name="T67" fmla="*/ 1109 h 1199"/>
                      <a:gd name="T68" fmla="*/ 39 w 724"/>
                      <a:gd name="T69" fmla="*/ 1198 h 1199"/>
                      <a:gd name="T70" fmla="*/ 114 w 724"/>
                      <a:gd name="T71" fmla="*/ 1126 h 1199"/>
                      <a:gd name="T72" fmla="*/ 181 w 724"/>
                      <a:gd name="T73" fmla="*/ 1026 h 1199"/>
                      <a:gd name="T74" fmla="*/ 181 w 724"/>
                      <a:gd name="T75" fmla="*/ 1095 h 1199"/>
                      <a:gd name="T76" fmla="*/ 244 w 724"/>
                      <a:gd name="T77" fmla="*/ 970 h 1199"/>
                      <a:gd name="T78" fmla="*/ 303 w 724"/>
                      <a:gd name="T79" fmla="*/ 841 h 1199"/>
                      <a:gd name="T80" fmla="*/ 320 w 724"/>
                      <a:gd name="T81" fmla="*/ 795 h 1199"/>
                      <a:gd name="T82" fmla="*/ 343 w 724"/>
                      <a:gd name="T83" fmla="*/ 679 h 1199"/>
                      <a:gd name="T84" fmla="*/ 373 w 724"/>
                      <a:gd name="T85" fmla="*/ 616 h 1199"/>
                      <a:gd name="T86" fmla="*/ 389 w 724"/>
                      <a:gd name="T87" fmla="*/ 526 h 1199"/>
                      <a:gd name="T88" fmla="*/ 393 w 724"/>
                      <a:gd name="T89" fmla="*/ 506 h 1199"/>
                      <a:gd name="T90" fmla="*/ 409 w 724"/>
                      <a:gd name="T91" fmla="*/ 477 h 1199"/>
                      <a:gd name="T92" fmla="*/ 429 w 724"/>
                      <a:gd name="T93" fmla="*/ 470 h 1199"/>
                      <a:gd name="T94" fmla="*/ 449 w 724"/>
                      <a:gd name="T95" fmla="*/ 461 h 1199"/>
                      <a:gd name="T96" fmla="*/ 489 w 724"/>
                      <a:gd name="T97" fmla="*/ 440 h 1199"/>
                      <a:gd name="T98" fmla="*/ 520 w 724"/>
                      <a:gd name="T99" fmla="*/ 417 h 1199"/>
                      <a:gd name="T100" fmla="*/ 564 w 724"/>
                      <a:gd name="T101" fmla="*/ 385 h 1199"/>
                      <a:gd name="T102" fmla="*/ 610 w 724"/>
                      <a:gd name="T103" fmla="*/ 322 h 1199"/>
                      <a:gd name="T104" fmla="*/ 646 w 724"/>
                      <a:gd name="T105" fmla="*/ 256 h 1199"/>
                      <a:gd name="T106" fmla="*/ 696 w 724"/>
                      <a:gd name="T107" fmla="*/ 183 h 1199"/>
                      <a:gd name="T108" fmla="*/ 709 w 724"/>
                      <a:gd name="T109" fmla="*/ 143 h 1199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  <a:gd name="T150" fmla="*/ 0 60000 65536"/>
                      <a:gd name="T151" fmla="*/ 0 60000 65536"/>
                      <a:gd name="T152" fmla="*/ 0 60000 65536"/>
                      <a:gd name="T153" fmla="*/ 0 60000 65536"/>
                      <a:gd name="T154" fmla="*/ 0 60000 65536"/>
                      <a:gd name="T155" fmla="*/ 0 60000 65536"/>
                      <a:gd name="T156" fmla="*/ 0 60000 65536"/>
                      <a:gd name="T157" fmla="*/ 0 60000 65536"/>
                      <a:gd name="T158" fmla="*/ 0 60000 65536"/>
                      <a:gd name="T159" fmla="*/ 0 60000 65536"/>
                      <a:gd name="T160" fmla="*/ 0 60000 65536"/>
                      <a:gd name="T161" fmla="*/ 0 60000 65536"/>
                      <a:gd name="T162" fmla="*/ 0 60000 65536"/>
                      <a:gd name="T163" fmla="*/ 0 60000 65536"/>
                      <a:gd name="T164" fmla="*/ 0 60000 65536"/>
                      <a:gd name="T165" fmla="*/ 0 w 724"/>
                      <a:gd name="T166" fmla="*/ 0 h 1199"/>
                      <a:gd name="T167" fmla="*/ 724 w 724"/>
                      <a:gd name="T168" fmla="*/ 1199 h 1199"/>
                    </a:gdLst>
                    <a:ahLst/>
                    <a:cxnLst>
                      <a:cxn ang="T110">
                        <a:pos x="T0" y="T1"/>
                      </a:cxn>
                      <a:cxn ang="T111">
                        <a:pos x="T2" y="T3"/>
                      </a:cxn>
                      <a:cxn ang="T112">
                        <a:pos x="T4" y="T5"/>
                      </a:cxn>
                      <a:cxn ang="T113">
                        <a:pos x="T6" y="T7"/>
                      </a:cxn>
                      <a:cxn ang="T114">
                        <a:pos x="T8" y="T9"/>
                      </a:cxn>
                      <a:cxn ang="T115">
                        <a:pos x="T10" y="T11"/>
                      </a:cxn>
                      <a:cxn ang="T116">
                        <a:pos x="T12" y="T13"/>
                      </a:cxn>
                      <a:cxn ang="T117">
                        <a:pos x="T14" y="T15"/>
                      </a:cxn>
                      <a:cxn ang="T118">
                        <a:pos x="T16" y="T17"/>
                      </a:cxn>
                      <a:cxn ang="T119">
                        <a:pos x="T18" y="T19"/>
                      </a:cxn>
                      <a:cxn ang="T120">
                        <a:pos x="T20" y="T21"/>
                      </a:cxn>
                      <a:cxn ang="T121">
                        <a:pos x="T22" y="T23"/>
                      </a:cxn>
                      <a:cxn ang="T122">
                        <a:pos x="T24" y="T25"/>
                      </a:cxn>
                      <a:cxn ang="T123">
                        <a:pos x="T26" y="T27"/>
                      </a:cxn>
                      <a:cxn ang="T124">
                        <a:pos x="T28" y="T29"/>
                      </a:cxn>
                      <a:cxn ang="T125">
                        <a:pos x="T30" y="T31"/>
                      </a:cxn>
                      <a:cxn ang="T126">
                        <a:pos x="T32" y="T33"/>
                      </a:cxn>
                      <a:cxn ang="T127">
                        <a:pos x="T34" y="T35"/>
                      </a:cxn>
                      <a:cxn ang="T128">
                        <a:pos x="T36" y="T37"/>
                      </a:cxn>
                      <a:cxn ang="T129">
                        <a:pos x="T38" y="T39"/>
                      </a:cxn>
                      <a:cxn ang="T130">
                        <a:pos x="T40" y="T41"/>
                      </a:cxn>
                      <a:cxn ang="T131">
                        <a:pos x="T42" y="T43"/>
                      </a:cxn>
                      <a:cxn ang="T132">
                        <a:pos x="T44" y="T45"/>
                      </a:cxn>
                      <a:cxn ang="T133">
                        <a:pos x="T46" y="T47"/>
                      </a:cxn>
                      <a:cxn ang="T134">
                        <a:pos x="T48" y="T49"/>
                      </a:cxn>
                      <a:cxn ang="T135">
                        <a:pos x="T50" y="T51"/>
                      </a:cxn>
                      <a:cxn ang="T136">
                        <a:pos x="T52" y="T53"/>
                      </a:cxn>
                      <a:cxn ang="T137">
                        <a:pos x="T54" y="T55"/>
                      </a:cxn>
                      <a:cxn ang="T138">
                        <a:pos x="T56" y="T57"/>
                      </a:cxn>
                      <a:cxn ang="T139">
                        <a:pos x="T58" y="T59"/>
                      </a:cxn>
                      <a:cxn ang="T140">
                        <a:pos x="T60" y="T61"/>
                      </a:cxn>
                      <a:cxn ang="T141">
                        <a:pos x="T62" y="T63"/>
                      </a:cxn>
                      <a:cxn ang="T142">
                        <a:pos x="T64" y="T65"/>
                      </a:cxn>
                      <a:cxn ang="T143">
                        <a:pos x="T66" y="T67"/>
                      </a:cxn>
                      <a:cxn ang="T144">
                        <a:pos x="T68" y="T69"/>
                      </a:cxn>
                      <a:cxn ang="T145">
                        <a:pos x="T70" y="T71"/>
                      </a:cxn>
                      <a:cxn ang="T146">
                        <a:pos x="T72" y="T73"/>
                      </a:cxn>
                      <a:cxn ang="T147">
                        <a:pos x="T74" y="T75"/>
                      </a:cxn>
                      <a:cxn ang="T148">
                        <a:pos x="T76" y="T77"/>
                      </a:cxn>
                      <a:cxn ang="T149">
                        <a:pos x="T78" y="T79"/>
                      </a:cxn>
                      <a:cxn ang="T150">
                        <a:pos x="T80" y="T81"/>
                      </a:cxn>
                      <a:cxn ang="T151">
                        <a:pos x="T82" y="T83"/>
                      </a:cxn>
                      <a:cxn ang="T152">
                        <a:pos x="T84" y="T85"/>
                      </a:cxn>
                      <a:cxn ang="T153">
                        <a:pos x="T86" y="T87"/>
                      </a:cxn>
                      <a:cxn ang="T154">
                        <a:pos x="T88" y="T89"/>
                      </a:cxn>
                      <a:cxn ang="T155">
                        <a:pos x="T90" y="T91"/>
                      </a:cxn>
                      <a:cxn ang="T156">
                        <a:pos x="T92" y="T93"/>
                      </a:cxn>
                      <a:cxn ang="T157">
                        <a:pos x="T94" y="T95"/>
                      </a:cxn>
                      <a:cxn ang="T158">
                        <a:pos x="T96" y="T97"/>
                      </a:cxn>
                      <a:cxn ang="T159">
                        <a:pos x="T98" y="T99"/>
                      </a:cxn>
                      <a:cxn ang="T160">
                        <a:pos x="T100" y="T101"/>
                      </a:cxn>
                      <a:cxn ang="T161">
                        <a:pos x="T102" y="T103"/>
                      </a:cxn>
                      <a:cxn ang="T162">
                        <a:pos x="T104" y="T105"/>
                      </a:cxn>
                      <a:cxn ang="T163">
                        <a:pos x="T106" y="T107"/>
                      </a:cxn>
                      <a:cxn ang="T164">
                        <a:pos x="T108" y="T109"/>
                      </a:cxn>
                    </a:cxnLst>
                    <a:rect l="T165" t="T166" r="T167" b="T168"/>
                    <a:pathLst>
                      <a:path w="724" h="1199">
                        <a:moveTo>
                          <a:pt x="709" y="143"/>
                        </a:moveTo>
                        <a:lnTo>
                          <a:pt x="723" y="120"/>
                        </a:lnTo>
                        <a:lnTo>
                          <a:pt x="720" y="97"/>
                        </a:lnTo>
                        <a:lnTo>
                          <a:pt x="703" y="67"/>
                        </a:lnTo>
                        <a:lnTo>
                          <a:pt x="667" y="33"/>
                        </a:lnTo>
                        <a:lnTo>
                          <a:pt x="614" y="14"/>
                        </a:lnTo>
                        <a:lnTo>
                          <a:pt x="550" y="11"/>
                        </a:lnTo>
                        <a:lnTo>
                          <a:pt x="504" y="0"/>
                        </a:lnTo>
                        <a:lnTo>
                          <a:pt x="446" y="14"/>
                        </a:lnTo>
                        <a:lnTo>
                          <a:pt x="412" y="20"/>
                        </a:lnTo>
                        <a:lnTo>
                          <a:pt x="370" y="41"/>
                        </a:lnTo>
                        <a:lnTo>
                          <a:pt x="336" y="60"/>
                        </a:lnTo>
                        <a:lnTo>
                          <a:pt x="314" y="103"/>
                        </a:lnTo>
                        <a:lnTo>
                          <a:pt x="273" y="173"/>
                        </a:lnTo>
                        <a:lnTo>
                          <a:pt x="224" y="282"/>
                        </a:lnTo>
                        <a:lnTo>
                          <a:pt x="208" y="342"/>
                        </a:lnTo>
                        <a:lnTo>
                          <a:pt x="203" y="392"/>
                        </a:lnTo>
                        <a:lnTo>
                          <a:pt x="227" y="461"/>
                        </a:lnTo>
                        <a:lnTo>
                          <a:pt x="261" y="514"/>
                        </a:lnTo>
                        <a:lnTo>
                          <a:pt x="264" y="589"/>
                        </a:lnTo>
                        <a:lnTo>
                          <a:pt x="250" y="653"/>
                        </a:lnTo>
                        <a:lnTo>
                          <a:pt x="214" y="768"/>
                        </a:lnTo>
                        <a:lnTo>
                          <a:pt x="194" y="798"/>
                        </a:lnTo>
                        <a:lnTo>
                          <a:pt x="111" y="894"/>
                        </a:lnTo>
                        <a:lnTo>
                          <a:pt x="39" y="950"/>
                        </a:lnTo>
                        <a:lnTo>
                          <a:pt x="13" y="976"/>
                        </a:lnTo>
                        <a:lnTo>
                          <a:pt x="0" y="1003"/>
                        </a:lnTo>
                        <a:lnTo>
                          <a:pt x="94" y="983"/>
                        </a:lnTo>
                        <a:lnTo>
                          <a:pt x="26" y="1039"/>
                        </a:lnTo>
                        <a:lnTo>
                          <a:pt x="0" y="1106"/>
                        </a:lnTo>
                        <a:lnTo>
                          <a:pt x="42" y="1082"/>
                        </a:lnTo>
                        <a:lnTo>
                          <a:pt x="105" y="1023"/>
                        </a:lnTo>
                        <a:lnTo>
                          <a:pt x="147" y="989"/>
                        </a:lnTo>
                        <a:lnTo>
                          <a:pt x="72" y="1109"/>
                        </a:lnTo>
                        <a:lnTo>
                          <a:pt x="39" y="1198"/>
                        </a:lnTo>
                        <a:lnTo>
                          <a:pt x="114" y="1126"/>
                        </a:lnTo>
                        <a:lnTo>
                          <a:pt x="181" y="1026"/>
                        </a:lnTo>
                        <a:lnTo>
                          <a:pt x="181" y="1095"/>
                        </a:lnTo>
                        <a:lnTo>
                          <a:pt x="244" y="970"/>
                        </a:lnTo>
                        <a:lnTo>
                          <a:pt x="303" y="841"/>
                        </a:lnTo>
                        <a:lnTo>
                          <a:pt x="320" y="795"/>
                        </a:lnTo>
                        <a:lnTo>
                          <a:pt x="343" y="679"/>
                        </a:lnTo>
                        <a:lnTo>
                          <a:pt x="373" y="616"/>
                        </a:lnTo>
                        <a:lnTo>
                          <a:pt x="389" y="526"/>
                        </a:lnTo>
                        <a:lnTo>
                          <a:pt x="393" y="506"/>
                        </a:lnTo>
                        <a:lnTo>
                          <a:pt x="409" y="477"/>
                        </a:lnTo>
                        <a:lnTo>
                          <a:pt x="429" y="470"/>
                        </a:lnTo>
                        <a:lnTo>
                          <a:pt x="449" y="461"/>
                        </a:lnTo>
                        <a:lnTo>
                          <a:pt x="489" y="440"/>
                        </a:lnTo>
                        <a:lnTo>
                          <a:pt x="520" y="417"/>
                        </a:lnTo>
                        <a:lnTo>
                          <a:pt x="564" y="385"/>
                        </a:lnTo>
                        <a:lnTo>
                          <a:pt x="610" y="322"/>
                        </a:lnTo>
                        <a:lnTo>
                          <a:pt x="646" y="256"/>
                        </a:lnTo>
                        <a:lnTo>
                          <a:pt x="696" y="183"/>
                        </a:lnTo>
                        <a:lnTo>
                          <a:pt x="709" y="143"/>
                        </a:lnTo>
                      </a:path>
                    </a:pathLst>
                  </a:custGeom>
                  <a:solidFill>
                    <a:srgbClr val="FF00FF"/>
                  </a:solidFill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0281" name="Oval 97"/>
                  <p:cNvSpPr>
                    <a:spLocks noChangeArrowheads="1"/>
                  </p:cNvSpPr>
                  <p:nvPr/>
                </p:nvSpPr>
                <p:spPr bwMode="auto">
                  <a:xfrm>
                    <a:off x="3213" y="2343"/>
                    <a:ext cx="156" cy="156"/>
                  </a:xfrm>
                  <a:prstGeom prst="ellipse">
                    <a:avLst/>
                  </a:prstGeom>
                  <a:solidFill>
                    <a:srgbClr val="FF00FF"/>
                  </a:solidFill>
                  <a:ln w="2540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lIns="90476" tIns="44444" rIns="90476" bIns="44444">
                    <a:spAutoFit/>
                  </a:bodyPr>
                  <a:lstStyle>
                    <a:lvl1pPr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1pPr>
                    <a:lvl2pPr marL="742950" indent="-28575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2pPr>
                    <a:lvl3pPr marL="11430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3pPr>
                    <a:lvl4pPr marL="16002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4pPr>
                    <a:lvl5pPr marL="2057400" indent="-228600" eaLnBrk="0" hangingPunct="0"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1"/>
                        </a:solidFill>
                        <a:latin typeface="Verdana" panose="020B0604030504040204" pitchFamily="34" charset="0"/>
                        <a:ea typeface="宋体" panose="02010600030101010101" pitchFamily="2" charset="-122"/>
                      </a:defRPr>
                    </a:lvl9pPr>
                  </a:lstStyle>
                  <a:p>
                    <a:pPr eaLnBrk="1" hangingPunct="1"/>
                    <a:endParaRPr lang="en-US" altLang="en-US"/>
                  </a:p>
                </p:txBody>
              </p:sp>
              <p:sp>
                <p:nvSpPr>
                  <p:cNvPr id="10282" name="Freeform 98"/>
                  <p:cNvSpPr>
                    <a:spLocks/>
                  </p:cNvSpPr>
                  <p:nvPr/>
                </p:nvSpPr>
                <p:spPr bwMode="auto">
                  <a:xfrm>
                    <a:off x="3309" y="1891"/>
                    <a:ext cx="308" cy="444"/>
                  </a:xfrm>
                  <a:custGeom>
                    <a:avLst/>
                    <a:gdLst>
                      <a:gd name="T0" fmla="*/ 307 w 308"/>
                      <a:gd name="T1" fmla="*/ 0 h 444"/>
                      <a:gd name="T2" fmla="*/ 284 w 308"/>
                      <a:gd name="T3" fmla="*/ 23 h 444"/>
                      <a:gd name="T4" fmla="*/ 257 w 308"/>
                      <a:gd name="T5" fmla="*/ 49 h 444"/>
                      <a:gd name="T6" fmla="*/ 239 w 308"/>
                      <a:gd name="T7" fmla="*/ 69 h 444"/>
                      <a:gd name="T8" fmla="*/ 224 w 308"/>
                      <a:gd name="T9" fmla="*/ 93 h 444"/>
                      <a:gd name="T10" fmla="*/ 212 w 308"/>
                      <a:gd name="T11" fmla="*/ 111 h 444"/>
                      <a:gd name="T12" fmla="*/ 204 w 308"/>
                      <a:gd name="T13" fmla="*/ 135 h 444"/>
                      <a:gd name="T14" fmla="*/ 196 w 308"/>
                      <a:gd name="T15" fmla="*/ 165 h 444"/>
                      <a:gd name="T16" fmla="*/ 184 w 308"/>
                      <a:gd name="T17" fmla="*/ 209 h 444"/>
                      <a:gd name="T18" fmla="*/ 179 w 308"/>
                      <a:gd name="T19" fmla="*/ 236 h 444"/>
                      <a:gd name="T20" fmla="*/ 171 w 308"/>
                      <a:gd name="T21" fmla="*/ 266 h 444"/>
                      <a:gd name="T22" fmla="*/ 158 w 308"/>
                      <a:gd name="T23" fmla="*/ 291 h 444"/>
                      <a:gd name="T24" fmla="*/ 144 w 308"/>
                      <a:gd name="T25" fmla="*/ 316 h 444"/>
                      <a:gd name="T26" fmla="*/ 127 w 308"/>
                      <a:gd name="T27" fmla="*/ 336 h 444"/>
                      <a:gd name="T28" fmla="*/ 106 w 308"/>
                      <a:gd name="T29" fmla="*/ 354 h 444"/>
                      <a:gd name="T30" fmla="*/ 87 w 308"/>
                      <a:gd name="T31" fmla="*/ 372 h 444"/>
                      <a:gd name="T32" fmla="*/ 62 w 308"/>
                      <a:gd name="T33" fmla="*/ 391 h 444"/>
                      <a:gd name="T34" fmla="*/ 43 w 308"/>
                      <a:gd name="T35" fmla="*/ 404 h 444"/>
                      <a:gd name="T36" fmla="*/ 25 w 308"/>
                      <a:gd name="T37" fmla="*/ 416 h 444"/>
                      <a:gd name="T38" fmla="*/ 10 w 308"/>
                      <a:gd name="T39" fmla="*/ 429 h 444"/>
                      <a:gd name="T40" fmla="*/ 0 w 308"/>
                      <a:gd name="T41" fmla="*/ 443 h 444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w 308"/>
                      <a:gd name="T64" fmla="*/ 0 h 444"/>
                      <a:gd name="T65" fmla="*/ 308 w 308"/>
                      <a:gd name="T66" fmla="*/ 444 h 444"/>
                    </a:gdLst>
                    <a:ahLst/>
                    <a:cxnLst>
                      <a:cxn ang="T42">
                        <a:pos x="T0" y="T1"/>
                      </a:cxn>
                      <a:cxn ang="T43">
                        <a:pos x="T2" y="T3"/>
                      </a:cxn>
                      <a:cxn ang="T44">
                        <a:pos x="T4" y="T5"/>
                      </a:cxn>
                      <a:cxn ang="T45">
                        <a:pos x="T6" y="T7"/>
                      </a:cxn>
                      <a:cxn ang="T46">
                        <a:pos x="T8" y="T9"/>
                      </a:cxn>
                      <a:cxn ang="T47">
                        <a:pos x="T10" y="T11"/>
                      </a:cxn>
                      <a:cxn ang="T48">
                        <a:pos x="T12" y="T13"/>
                      </a:cxn>
                      <a:cxn ang="T49">
                        <a:pos x="T14" y="T15"/>
                      </a:cxn>
                      <a:cxn ang="T50">
                        <a:pos x="T16" y="T17"/>
                      </a:cxn>
                      <a:cxn ang="T51">
                        <a:pos x="T18" y="T19"/>
                      </a:cxn>
                      <a:cxn ang="T52">
                        <a:pos x="T20" y="T21"/>
                      </a:cxn>
                      <a:cxn ang="T53">
                        <a:pos x="T22" y="T23"/>
                      </a:cxn>
                      <a:cxn ang="T54">
                        <a:pos x="T24" y="T25"/>
                      </a:cxn>
                      <a:cxn ang="T55">
                        <a:pos x="T26" y="T27"/>
                      </a:cxn>
                      <a:cxn ang="T56">
                        <a:pos x="T28" y="T29"/>
                      </a:cxn>
                      <a:cxn ang="T57">
                        <a:pos x="T30" y="T31"/>
                      </a:cxn>
                      <a:cxn ang="T58">
                        <a:pos x="T32" y="T33"/>
                      </a:cxn>
                      <a:cxn ang="T59">
                        <a:pos x="T34" y="T35"/>
                      </a:cxn>
                      <a:cxn ang="T60">
                        <a:pos x="T36" y="T37"/>
                      </a:cxn>
                      <a:cxn ang="T61">
                        <a:pos x="T38" y="T39"/>
                      </a:cxn>
                      <a:cxn ang="T62">
                        <a:pos x="T40" y="T41"/>
                      </a:cxn>
                    </a:cxnLst>
                    <a:rect l="T63" t="T64" r="T65" b="T66"/>
                    <a:pathLst>
                      <a:path w="308" h="444">
                        <a:moveTo>
                          <a:pt x="307" y="0"/>
                        </a:moveTo>
                        <a:lnTo>
                          <a:pt x="284" y="23"/>
                        </a:lnTo>
                        <a:lnTo>
                          <a:pt x="257" y="49"/>
                        </a:lnTo>
                        <a:lnTo>
                          <a:pt x="239" y="69"/>
                        </a:lnTo>
                        <a:lnTo>
                          <a:pt x="224" y="93"/>
                        </a:lnTo>
                        <a:lnTo>
                          <a:pt x="212" y="111"/>
                        </a:lnTo>
                        <a:lnTo>
                          <a:pt x="204" y="135"/>
                        </a:lnTo>
                        <a:lnTo>
                          <a:pt x="196" y="165"/>
                        </a:lnTo>
                        <a:lnTo>
                          <a:pt x="184" y="209"/>
                        </a:lnTo>
                        <a:lnTo>
                          <a:pt x="179" y="236"/>
                        </a:lnTo>
                        <a:lnTo>
                          <a:pt x="171" y="266"/>
                        </a:lnTo>
                        <a:lnTo>
                          <a:pt x="158" y="291"/>
                        </a:lnTo>
                        <a:lnTo>
                          <a:pt x="144" y="316"/>
                        </a:lnTo>
                        <a:lnTo>
                          <a:pt x="127" y="336"/>
                        </a:lnTo>
                        <a:lnTo>
                          <a:pt x="106" y="354"/>
                        </a:lnTo>
                        <a:lnTo>
                          <a:pt x="87" y="372"/>
                        </a:lnTo>
                        <a:lnTo>
                          <a:pt x="62" y="391"/>
                        </a:lnTo>
                        <a:lnTo>
                          <a:pt x="43" y="404"/>
                        </a:lnTo>
                        <a:lnTo>
                          <a:pt x="25" y="416"/>
                        </a:lnTo>
                        <a:lnTo>
                          <a:pt x="10" y="429"/>
                        </a:lnTo>
                        <a:lnTo>
                          <a:pt x="0" y="443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10283" name="Freeform 99"/>
                  <p:cNvSpPr>
                    <a:spLocks/>
                  </p:cNvSpPr>
                  <p:nvPr/>
                </p:nvSpPr>
                <p:spPr bwMode="auto">
                  <a:xfrm>
                    <a:off x="3256" y="1874"/>
                    <a:ext cx="229" cy="458"/>
                  </a:xfrm>
                  <a:custGeom>
                    <a:avLst/>
                    <a:gdLst>
                      <a:gd name="T0" fmla="*/ 228 w 229"/>
                      <a:gd name="T1" fmla="*/ 0 h 458"/>
                      <a:gd name="T2" fmla="*/ 180 w 229"/>
                      <a:gd name="T3" fmla="*/ 35 h 458"/>
                      <a:gd name="T4" fmla="*/ 157 w 229"/>
                      <a:gd name="T5" fmla="*/ 58 h 458"/>
                      <a:gd name="T6" fmla="*/ 140 w 229"/>
                      <a:gd name="T7" fmla="*/ 83 h 458"/>
                      <a:gd name="T8" fmla="*/ 127 w 229"/>
                      <a:gd name="T9" fmla="*/ 107 h 458"/>
                      <a:gd name="T10" fmla="*/ 116 w 229"/>
                      <a:gd name="T11" fmla="*/ 137 h 458"/>
                      <a:gd name="T12" fmla="*/ 104 w 229"/>
                      <a:gd name="T13" fmla="*/ 182 h 458"/>
                      <a:gd name="T14" fmla="*/ 98 w 229"/>
                      <a:gd name="T15" fmla="*/ 215 h 458"/>
                      <a:gd name="T16" fmla="*/ 87 w 229"/>
                      <a:gd name="T17" fmla="*/ 244 h 458"/>
                      <a:gd name="T18" fmla="*/ 70 w 229"/>
                      <a:gd name="T19" fmla="*/ 274 h 458"/>
                      <a:gd name="T20" fmla="*/ 56 w 229"/>
                      <a:gd name="T21" fmla="*/ 302 h 458"/>
                      <a:gd name="T22" fmla="*/ 45 w 229"/>
                      <a:gd name="T23" fmla="*/ 323 h 458"/>
                      <a:gd name="T24" fmla="*/ 34 w 229"/>
                      <a:gd name="T25" fmla="*/ 355 h 458"/>
                      <a:gd name="T26" fmla="*/ 20 w 229"/>
                      <a:gd name="T27" fmla="*/ 385 h 458"/>
                      <a:gd name="T28" fmla="*/ 7 w 229"/>
                      <a:gd name="T29" fmla="*/ 423 h 458"/>
                      <a:gd name="T30" fmla="*/ 0 w 229"/>
                      <a:gd name="T31" fmla="*/ 457 h 458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  <a:gd name="T36" fmla="*/ 0 60000 65536"/>
                      <a:gd name="T37" fmla="*/ 0 60000 65536"/>
                      <a:gd name="T38" fmla="*/ 0 60000 65536"/>
                      <a:gd name="T39" fmla="*/ 0 60000 65536"/>
                      <a:gd name="T40" fmla="*/ 0 60000 65536"/>
                      <a:gd name="T41" fmla="*/ 0 60000 65536"/>
                      <a:gd name="T42" fmla="*/ 0 60000 65536"/>
                      <a:gd name="T43" fmla="*/ 0 60000 65536"/>
                      <a:gd name="T44" fmla="*/ 0 60000 65536"/>
                      <a:gd name="T45" fmla="*/ 0 60000 65536"/>
                      <a:gd name="T46" fmla="*/ 0 60000 65536"/>
                      <a:gd name="T47" fmla="*/ 0 60000 65536"/>
                      <a:gd name="T48" fmla="*/ 0 w 229"/>
                      <a:gd name="T49" fmla="*/ 0 h 458"/>
                      <a:gd name="T50" fmla="*/ 229 w 229"/>
                      <a:gd name="T51" fmla="*/ 458 h 458"/>
                    </a:gdLst>
                    <a:ahLst/>
                    <a:cxnLst>
                      <a:cxn ang="T32">
                        <a:pos x="T0" y="T1"/>
                      </a:cxn>
                      <a:cxn ang="T33">
                        <a:pos x="T2" y="T3"/>
                      </a:cxn>
                      <a:cxn ang="T34">
                        <a:pos x="T4" y="T5"/>
                      </a:cxn>
                      <a:cxn ang="T35">
                        <a:pos x="T6" y="T7"/>
                      </a:cxn>
                      <a:cxn ang="T36">
                        <a:pos x="T8" y="T9"/>
                      </a:cxn>
                      <a:cxn ang="T37">
                        <a:pos x="T10" y="T11"/>
                      </a:cxn>
                      <a:cxn ang="T38">
                        <a:pos x="T12" y="T13"/>
                      </a:cxn>
                      <a:cxn ang="T39">
                        <a:pos x="T14" y="T15"/>
                      </a:cxn>
                      <a:cxn ang="T40">
                        <a:pos x="T16" y="T17"/>
                      </a:cxn>
                      <a:cxn ang="T41">
                        <a:pos x="T18" y="T19"/>
                      </a:cxn>
                      <a:cxn ang="T42">
                        <a:pos x="T20" y="T21"/>
                      </a:cxn>
                      <a:cxn ang="T43">
                        <a:pos x="T22" y="T23"/>
                      </a:cxn>
                      <a:cxn ang="T44">
                        <a:pos x="T24" y="T25"/>
                      </a:cxn>
                      <a:cxn ang="T45">
                        <a:pos x="T26" y="T27"/>
                      </a:cxn>
                      <a:cxn ang="T46">
                        <a:pos x="T28" y="T29"/>
                      </a:cxn>
                      <a:cxn ang="T47">
                        <a:pos x="T30" y="T31"/>
                      </a:cxn>
                    </a:cxnLst>
                    <a:rect l="T48" t="T49" r="T50" b="T51"/>
                    <a:pathLst>
                      <a:path w="229" h="458">
                        <a:moveTo>
                          <a:pt x="228" y="0"/>
                        </a:moveTo>
                        <a:lnTo>
                          <a:pt x="180" y="35"/>
                        </a:lnTo>
                        <a:lnTo>
                          <a:pt x="157" y="58"/>
                        </a:lnTo>
                        <a:lnTo>
                          <a:pt x="140" y="83"/>
                        </a:lnTo>
                        <a:lnTo>
                          <a:pt x="127" y="107"/>
                        </a:lnTo>
                        <a:lnTo>
                          <a:pt x="116" y="137"/>
                        </a:lnTo>
                        <a:lnTo>
                          <a:pt x="104" y="182"/>
                        </a:lnTo>
                        <a:lnTo>
                          <a:pt x="98" y="215"/>
                        </a:lnTo>
                        <a:lnTo>
                          <a:pt x="87" y="244"/>
                        </a:lnTo>
                        <a:lnTo>
                          <a:pt x="70" y="274"/>
                        </a:lnTo>
                        <a:lnTo>
                          <a:pt x="56" y="302"/>
                        </a:lnTo>
                        <a:lnTo>
                          <a:pt x="45" y="323"/>
                        </a:lnTo>
                        <a:lnTo>
                          <a:pt x="34" y="355"/>
                        </a:lnTo>
                        <a:lnTo>
                          <a:pt x="20" y="385"/>
                        </a:lnTo>
                        <a:lnTo>
                          <a:pt x="7" y="423"/>
                        </a:lnTo>
                        <a:lnTo>
                          <a:pt x="0" y="457"/>
                        </a:lnTo>
                      </a:path>
                    </a:pathLst>
                  </a:custGeom>
                  <a:noFill/>
                  <a:ln w="12700" cap="rnd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lIns="90476" tIns="44444" rIns="90476" bIns="44444">
                    <a:spAutoFit/>
                  </a:bodyPr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10273" name="Group 100"/>
              <p:cNvGrpSpPr>
                <a:grpSpLocks/>
              </p:cNvGrpSpPr>
              <p:nvPr/>
            </p:nvGrpSpPr>
            <p:grpSpPr bwMode="auto">
              <a:xfrm>
                <a:off x="3438" y="2493"/>
                <a:ext cx="159" cy="81"/>
                <a:chOff x="3379" y="2486"/>
                <a:chExt cx="168" cy="86"/>
              </a:xfrm>
            </p:grpSpPr>
            <p:sp>
              <p:nvSpPr>
                <p:cNvPr id="10274" name="Oval 101"/>
                <p:cNvSpPr>
                  <a:spLocks noChangeArrowheads="1"/>
                </p:cNvSpPr>
                <p:nvPr/>
              </p:nvSpPr>
              <p:spPr bwMode="auto">
                <a:xfrm>
                  <a:off x="3379" y="2486"/>
                  <a:ext cx="39" cy="40"/>
                </a:xfrm>
                <a:prstGeom prst="ellipse">
                  <a:avLst/>
                </a:prstGeom>
                <a:solidFill>
                  <a:srgbClr val="FF9F1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10275" name="Oval 102"/>
                <p:cNvSpPr>
                  <a:spLocks noChangeArrowheads="1"/>
                </p:cNvSpPr>
                <p:nvPr/>
              </p:nvSpPr>
              <p:spPr bwMode="auto">
                <a:xfrm>
                  <a:off x="3428" y="2512"/>
                  <a:ext cx="39" cy="40"/>
                </a:xfrm>
                <a:prstGeom prst="ellipse">
                  <a:avLst/>
                </a:prstGeom>
                <a:solidFill>
                  <a:srgbClr val="FF9F1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10276" name="Oval 103"/>
                <p:cNvSpPr>
                  <a:spLocks noChangeArrowheads="1"/>
                </p:cNvSpPr>
                <p:nvPr/>
              </p:nvSpPr>
              <p:spPr bwMode="auto">
                <a:xfrm>
                  <a:off x="3507" y="2500"/>
                  <a:ext cx="40" cy="39"/>
                </a:xfrm>
                <a:prstGeom prst="ellipse">
                  <a:avLst/>
                </a:prstGeom>
                <a:solidFill>
                  <a:srgbClr val="FF9F1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10277" name="Oval 104"/>
                <p:cNvSpPr>
                  <a:spLocks noChangeArrowheads="1"/>
                </p:cNvSpPr>
                <p:nvPr/>
              </p:nvSpPr>
              <p:spPr bwMode="auto">
                <a:xfrm>
                  <a:off x="3476" y="2532"/>
                  <a:ext cx="41" cy="40"/>
                </a:xfrm>
                <a:prstGeom prst="ellipse">
                  <a:avLst/>
                </a:prstGeom>
                <a:solidFill>
                  <a:srgbClr val="FF9F1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lIns="90476" tIns="44444" rIns="90476" bIns="44444">
                  <a:spAutoFit/>
                </a:bodyPr>
                <a:lstStyle>
                  <a:lvl1pPr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1pPr>
                  <a:lvl2pPr marL="742950" indent="-28575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2pPr>
                  <a:lvl3pPr marL="11430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3pPr>
                  <a:lvl4pPr marL="16002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4pPr>
                  <a:lvl5pPr marL="2057400" indent="-228600" eaLnBrk="0" hangingPunct="0"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Verdana" panose="020B0604030504040204" pitchFamily="34" charset="0"/>
                      <a:ea typeface="宋体" panose="02010600030101010101" pitchFamily="2" charset="-122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</p:grpSp>
        </p:grpSp>
        <p:sp>
          <p:nvSpPr>
            <p:cNvPr id="26729" name="Rectangle 105"/>
            <p:cNvSpPr>
              <a:spLocks noChangeArrowheads="1"/>
            </p:cNvSpPr>
            <p:nvPr/>
          </p:nvSpPr>
          <p:spPr bwMode="auto">
            <a:xfrm>
              <a:off x="3841" y="1769"/>
              <a:ext cx="113" cy="1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endParaRPr lang="en-US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</p:grpSp>
      <p:sp>
        <p:nvSpPr>
          <p:cNvPr id="26730" name="Rectangle 106"/>
          <p:cNvSpPr>
            <a:spLocks noChangeArrowheads="1"/>
          </p:cNvSpPr>
          <p:nvPr/>
        </p:nvSpPr>
        <p:spPr bwMode="auto">
          <a:xfrm>
            <a:off x="6300788" y="1773238"/>
            <a:ext cx="1873250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14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Guesswork</a:t>
            </a:r>
          </a:p>
          <a:p>
            <a:pPr>
              <a:defRPr/>
            </a:pPr>
            <a:r>
              <a:rPr lang="en-US" altLang="zh-CN" sz="14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Judgment</a:t>
            </a:r>
          </a:p>
          <a:p>
            <a:pPr>
              <a:defRPr/>
            </a:pPr>
            <a:r>
              <a:rPr lang="en-US" altLang="zh-CN" sz="14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Time Series</a:t>
            </a:r>
          </a:p>
          <a:p>
            <a:pPr>
              <a:defRPr/>
            </a:pPr>
            <a:r>
              <a:rPr lang="en-US" altLang="zh-CN" sz="14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Regression</a:t>
            </a:r>
          </a:p>
        </p:txBody>
      </p:sp>
      <p:sp>
        <p:nvSpPr>
          <p:cNvPr id="26731" name="AutoShape 107"/>
          <p:cNvSpPr>
            <a:spLocks noChangeArrowheads="1"/>
          </p:cNvSpPr>
          <p:nvPr/>
        </p:nvSpPr>
        <p:spPr bwMode="auto">
          <a:xfrm>
            <a:off x="144463" y="4437063"/>
            <a:ext cx="1258887" cy="719137"/>
          </a:xfrm>
          <a:prstGeom prst="rightArrow">
            <a:avLst>
              <a:gd name="adj1" fmla="val 50000"/>
              <a:gd name="adj2" fmla="val 4376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6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66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66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266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66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6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6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build="p" bldLvl="2"/>
      <p:bldP spid="26730" grpId="0"/>
      <p:bldP spid="267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3200" smtClean="0"/>
              <a:t>Quantitative Approaches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981200"/>
            <a:ext cx="7862887" cy="4191000"/>
          </a:xfrm>
        </p:spPr>
        <p:txBody>
          <a:bodyPr/>
          <a:lstStyle/>
          <a:p>
            <a:pPr eaLnBrk="1" hangingPunct="1"/>
            <a:r>
              <a:rPr lang="en-US" altLang="zh-CN" sz="2500" smtClean="0"/>
              <a:t>Time series</a:t>
            </a:r>
          </a:p>
          <a:p>
            <a:pPr lvl="1" eaLnBrk="1" hangingPunct="1"/>
            <a:r>
              <a:rPr lang="en-US" altLang="zh-CN" sz="2100" smtClean="0"/>
              <a:t>statistical techniques that use historical demand data to predict future demand</a:t>
            </a:r>
          </a:p>
          <a:p>
            <a:pPr eaLnBrk="1" hangingPunct="1"/>
            <a:r>
              <a:rPr lang="en-US" altLang="zh-CN" sz="2500" smtClean="0"/>
              <a:t>Regression methods</a:t>
            </a:r>
          </a:p>
          <a:p>
            <a:pPr lvl="1" eaLnBrk="1" hangingPunct="1"/>
            <a:r>
              <a:rPr lang="en-US" altLang="zh-CN" sz="2100" smtClean="0"/>
              <a:t>attempt to develop a mathematical relationship between demand and factors that cause its behavior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sz="4000" smtClean="0"/>
              <a:t>Time Series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194175"/>
          </a:xfrm>
        </p:spPr>
        <p:txBody>
          <a:bodyPr/>
          <a:lstStyle/>
          <a:p>
            <a:pPr marL="476250" indent="-476250" eaLnBrk="1" hangingPunct="1">
              <a:lnSpc>
                <a:spcPct val="80000"/>
              </a:lnSpc>
            </a:pPr>
            <a:r>
              <a:rPr lang="en-US" altLang="zh-CN" sz="2500" smtClean="0"/>
              <a:t>Assume that what has occurred in the past will continue to occur in the future</a:t>
            </a:r>
          </a:p>
          <a:p>
            <a:pPr marL="476250" indent="-476250" eaLnBrk="1" hangingPunct="1">
              <a:lnSpc>
                <a:spcPct val="80000"/>
              </a:lnSpc>
            </a:pPr>
            <a:endParaRPr lang="en-US" altLang="zh-CN" sz="2500" smtClean="0"/>
          </a:p>
          <a:p>
            <a:pPr marL="476250" indent="-476250" eaLnBrk="1" hangingPunct="1">
              <a:lnSpc>
                <a:spcPct val="80000"/>
              </a:lnSpc>
            </a:pPr>
            <a:r>
              <a:rPr lang="en-US" altLang="zh-CN" sz="2500" smtClean="0"/>
              <a:t>Relate the forecast to only one factor - time</a:t>
            </a:r>
          </a:p>
          <a:p>
            <a:pPr marL="476250" indent="-476250" eaLnBrk="1" hangingPunct="1">
              <a:lnSpc>
                <a:spcPct val="80000"/>
              </a:lnSpc>
            </a:pPr>
            <a:endParaRPr lang="en-US" altLang="zh-CN" sz="2500" smtClean="0"/>
          </a:p>
          <a:p>
            <a:pPr marL="476250" indent="-476250" eaLnBrk="1" hangingPunct="1">
              <a:lnSpc>
                <a:spcPct val="80000"/>
              </a:lnSpc>
            </a:pPr>
            <a:r>
              <a:rPr lang="en-US" altLang="zh-CN" sz="2500" smtClean="0"/>
              <a:t>Include</a:t>
            </a:r>
          </a:p>
          <a:p>
            <a:pPr marL="857250" lvl="1" indent="-400050" eaLnBrk="1" hangingPunct="1">
              <a:lnSpc>
                <a:spcPct val="80000"/>
              </a:lnSpc>
            </a:pPr>
            <a:r>
              <a:rPr lang="en-US" altLang="zh-CN" sz="2100" smtClean="0"/>
              <a:t>Naive approach </a:t>
            </a:r>
          </a:p>
          <a:p>
            <a:pPr marL="857250" lvl="1" indent="-400050" eaLnBrk="1" hangingPunct="1">
              <a:lnSpc>
                <a:spcPct val="80000"/>
              </a:lnSpc>
            </a:pPr>
            <a:r>
              <a:rPr lang="en-US" altLang="zh-CN" sz="2100" smtClean="0"/>
              <a:t>Moving average</a:t>
            </a:r>
          </a:p>
          <a:p>
            <a:pPr marL="857250" lvl="1" indent="-400050" eaLnBrk="1" hangingPunct="1">
              <a:lnSpc>
                <a:spcPct val="80000"/>
              </a:lnSpc>
            </a:pPr>
            <a:r>
              <a:rPr lang="en-US" altLang="zh-CN" sz="2100" smtClean="0"/>
              <a:t>Exponential smoothing</a:t>
            </a:r>
          </a:p>
          <a:p>
            <a:pPr marL="857250" lvl="1" indent="-400050" eaLnBrk="1" hangingPunct="1">
              <a:lnSpc>
                <a:spcPct val="80000"/>
              </a:lnSpc>
            </a:pPr>
            <a:r>
              <a:rPr lang="en-US" altLang="zh-CN" sz="2100" smtClean="0"/>
              <a:t>Linear trend line (trend projection)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620713"/>
            <a:ext cx="7313612" cy="817562"/>
          </a:xfrm>
          <a:noFill/>
        </p:spPr>
        <p:txBody>
          <a:bodyPr lIns="99994" tIns="49997" rIns="99994" bIns="49997" anchor="ctr" anchorCtr="1"/>
          <a:lstStyle/>
          <a:p>
            <a:pPr eaLnBrk="1" hangingPunct="1"/>
            <a:r>
              <a:rPr lang="en-US" altLang="zh-CN" smtClean="0"/>
              <a:t>Naive Approach</a:t>
            </a:r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871538" y="1889125"/>
            <a:ext cx="7400925" cy="4233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8954" tIns="48608" rIns="98954" bIns="48608"/>
          <a:lstStyle>
            <a:lvl1pPr marL="482600" indent="-482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1054100" indent="-3810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þ"/>
            </a:pPr>
            <a:r>
              <a:rPr lang="en-US" altLang="zh-CN" sz="2900"/>
              <a:t>Assumes demand in next period is the same as demand in most recent period</a:t>
            </a:r>
          </a:p>
          <a:p>
            <a:pPr lvl="1" eaLnBrk="1" hangingPunct="1"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þ"/>
            </a:pPr>
            <a:r>
              <a:rPr lang="en-US" altLang="zh-CN" sz="2500"/>
              <a:t>e.g., If May sales were 48, then June sales will be 48</a:t>
            </a:r>
            <a:endParaRPr lang="en-US" altLang="zh-CN" sz="2900"/>
          </a:p>
          <a:p>
            <a:pPr eaLnBrk="1" hangingPunct="1">
              <a:spcBef>
                <a:spcPct val="20000"/>
              </a:spcBef>
              <a:buClr>
                <a:schemeClr val="tx1"/>
              </a:buClr>
              <a:buSzPct val="70000"/>
              <a:buFont typeface="Wingdings" panose="05000000000000000000" pitchFamily="2" charset="2"/>
              <a:buChar char="þ"/>
            </a:pPr>
            <a:r>
              <a:rPr lang="en-US" altLang="zh-CN" sz="2900"/>
              <a:t>Sometimes cost effective and efficient</a:t>
            </a: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87400" y="1855788"/>
            <a:ext cx="7567613" cy="3060700"/>
          </a:xfrm>
          <a:noFill/>
        </p:spPr>
        <p:txBody>
          <a:bodyPr lIns="90475" tIns="44444" rIns="90475" bIns="44444"/>
          <a:lstStyle/>
          <a:p>
            <a:pPr marL="482600" indent="-482600" defTabSz="911225" eaLnBrk="1" hangingPunct="1">
              <a:buClr>
                <a:schemeClr val="tx1"/>
              </a:buClr>
              <a:buFont typeface="Wingdings" panose="05000000000000000000" pitchFamily="2" charset="2"/>
              <a:buChar char="þ"/>
              <a:tabLst>
                <a:tab pos="1838325" algn="ctr"/>
                <a:tab pos="2170113" algn="ctr"/>
                <a:tab pos="2525713" algn="ctr"/>
                <a:tab pos="2857500" algn="ctr"/>
                <a:tab pos="3189288" algn="ctr"/>
                <a:tab pos="3943350" algn="l"/>
                <a:tab pos="5027613" algn="ctr"/>
                <a:tab pos="5316538" algn="ctr"/>
                <a:tab pos="5781675" algn="ctr"/>
                <a:tab pos="6402388" algn="ctr"/>
                <a:tab pos="7021513" algn="ctr"/>
                <a:tab pos="7597775" algn="ctr"/>
              </a:tabLst>
            </a:pPr>
            <a:r>
              <a:rPr lang="en-US" altLang="zh-CN" smtClean="0"/>
              <a:t>	MA is a series of arithmetic means </a:t>
            </a:r>
          </a:p>
          <a:p>
            <a:pPr marL="482600" indent="-482600" defTabSz="911225" eaLnBrk="1" hangingPunct="1">
              <a:buClr>
                <a:schemeClr val="tx1"/>
              </a:buClr>
              <a:buFont typeface="Wingdings" panose="05000000000000000000" pitchFamily="2" charset="2"/>
              <a:buChar char="þ"/>
              <a:tabLst>
                <a:tab pos="1838325" algn="ctr"/>
                <a:tab pos="2170113" algn="ctr"/>
                <a:tab pos="2525713" algn="ctr"/>
                <a:tab pos="2857500" algn="ctr"/>
                <a:tab pos="3189288" algn="ctr"/>
                <a:tab pos="3943350" algn="l"/>
                <a:tab pos="5027613" algn="ctr"/>
                <a:tab pos="5316538" algn="ctr"/>
                <a:tab pos="5781675" algn="ctr"/>
                <a:tab pos="6402388" algn="ctr"/>
                <a:tab pos="7021513" algn="ctr"/>
                <a:tab pos="7597775" algn="ctr"/>
              </a:tabLst>
            </a:pPr>
            <a:r>
              <a:rPr lang="en-US" altLang="zh-CN" smtClean="0"/>
              <a:t>Used if little or no trend	</a:t>
            </a:r>
          </a:p>
          <a:p>
            <a:pPr marL="482600" indent="-482600" defTabSz="911225" eaLnBrk="1" hangingPunct="1">
              <a:buClr>
                <a:schemeClr val="tx1"/>
              </a:buClr>
              <a:buFont typeface="Wingdings" panose="05000000000000000000" pitchFamily="2" charset="2"/>
              <a:buChar char="þ"/>
              <a:tabLst>
                <a:tab pos="1838325" algn="ctr"/>
                <a:tab pos="2170113" algn="ctr"/>
                <a:tab pos="2525713" algn="ctr"/>
                <a:tab pos="2857500" algn="ctr"/>
                <a:tab pos="3189288" algn="ctr"/>
                <a:tab pos="3943350" algn="l"/>
                <a:tab pos="5027613" algn="ctr"/>
                <a:tab pos="5316538" algn="ctr"/>
                <a:tab pos="5781675" algn="ctr"/>
                <a:tab pos="6402388" algn="ctr"/>
                <a:tab pos="7021513" algn="ctr"/>
                <a:tab pos="7597775" algn="ctr"/>
              </a:tabLst>
            </a:pPr>
            <a:r>
              <a:rPr lang="en-US" altLang="zh-CN" smtClean="0"/>
              <a:t>Used often for smoothing</a:t>
            </a:r>
          </a:p>
          <a:p>
            <a:pPr marL="1054100" lvl="1" indent="-368300" defTabSz="911225" eaLnBrk="1" hangingPunct="1">
              <a:buClr>
                <a:schemeClr val="tx1"/>
              </a:buClr>
              <a:buFont typeface="Wingdings" panose="05000000000000000000" pitchFamily="2" charset="2"/>
              <a:buChar char="þ"/>
              <a:tabLst>
                <a:tab pos="1838325" algn="ctr"/>
                <a:tab pos="2170113" algn="ctr"/>
                <a:tab pos="2525713" algn="ctr"/>
                <a:tab pos="2857500" algn="ctr"/>
                <a:tab pos="3189288" algn="ctr"/>
                <a:tab pos="3943350" algn="l"/>
                <a:tab pos="5027613" algn="ctr"/>
                <a:tab pos="5316538" algn="ctr"/>
                <a:tab pos="5781675" algn="ctr"/>
                <a:tab pos="6402388" algn="ctr"/>
                <a:tab pos="7021513" algn="ctr"/>
                <a:tab pos="7597775" algn="ctr"/>
              </a:tabLst>
            </a:pPr>
            <a:r>
              <a:rPr lang="en-US" altLang="zh-CN" smtClean="0"/>
              <a:t>Provides overall impression of data over time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title"/>
          </p:nvPr>
        </p:nvSpPr>
        <p:spPr>
          <a:xfrm>
            <a:off x="1258888" y="549275"/>
            <a:ext cx="7313612" cy="889000"/>
          </a:xfrm>
          <a:noFill/>
        </p:spPr>
        <p:txBody>
          <a:bodyPr anchor="ctr" anchorCtr="1"/>
          <a:lstStyle/>
          <a:p>
            <a:pPr eaLnBrk="1" hangingPunct="1"/>
            <a:r>
              <a:rPr lang="en-US" altLang="zh-CN" smtClean="0"/>
              <a:t>Moving Average Method</a:t>
            </a:r>
          </a:p>
        </p:txBody>
      </p:sp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822325" y="5145088"/>
            <a:ext cx="7573963" cy="822325"/>
            <a:chOff x="574" y="3353"/>
            <a:chExt cx="4771" cy="518"/>
          </a:xfrm>
        </p:grpSpPr>
        <p:sp>
          <p:nvSpPr>
            <p:cNvPr id="47109" name="Rectangle 5"/>
            <p:cNvSpPr>
              <a:spLocks noChangeArrowheads="1"/>
            </p:cNvSpPr>
            <p:nvPr/>
          </p:nvSpPr>
          <p:spPr bwMode="auto">
            <a:xfrm>
              <a:off x="574" y="3489"/>
              <a:ext cx="173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Moving average =</a:t>
              </a:r>
            </a:p>
          </p:txBody>
        </p:sp>
        <p:grpSp>
          <p:nvGrpSpPr>
            <p:cNvPr id="14342" name="Group 6"/>
            <p:cNvGrpSpPr>
              <a:grpSpLocks/>
            </p:cNvGrpSpPr>
            <p:nvPr/>
          </p:nvGrpSpPr>
          <p:grpSpPr bwMode="auto">
            <a:xfrm>
              <a:off x="2255" y="3353"/>
              <a:ext cx="3090" cy="518"/>
              <a:chOff x="2551" y="3025"/>
              <a:chExt cx="3090" cy="518"/>
            </a:xfrm>
          </p:grpSpPr>
          <p:sp>
            <p:nvSpPr>
              <p:cNvPr id="47111" name="Rectangle 7"/>
              <p:cNvSpPr>
                <a:spLocks noChangeArrowheads="1"/>
              </p:cNvSpPr>
              <p:nvPr/>
            </p:nvSpPr>
            <p:spPr bwMode="auto">
              <a:xfrm>
                <a:off x="2551" y="3025"/>
                <a:ext cx="3090" cy="5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>
                  <a:defRPr/>
                </a:pPr>
                <a:r>
                  <a:rPr lang="en-US" altLang="zh-CN" sz="2400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  <a:cs typeface="Arial" charset="0"/>
                  </a:rPr>
                  <a:t>∑</a:t>
                </a:r>
                <a:r>
                  <a:rPr lang="en-US" altLang="zh-CN" sz="2400" b="1" i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 demand in previous n periods</a:t>
                </a:r>
              </a:p>
              <a:p>
                <a:pPr algn="ctr" eaLnBrk="0" hangingPunct="0">
                  <a:defRPr/>
                </a:pPr>
                <a:r>
                  <a:rPr lang="en-US" altLang="zh-CN" sz="2400" b="1" i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n</a:t>
                </a:r>
              </a:p>
            </p:txBody>
          </p:sp>
          <p:sp>
            <p:nvSpPr>
              <p:cNvPr id="14344" name="Line 8"/>
              <p:cNvSpPr>
                <a:spLocks noChangeShapeType="1"/>
              </p:cNvSpPr>
              <p:nvPr/>
            </p:nvSpPr>
            <p:spPr bwMode="auto">
              <a:xfrm>
                <a:off x="2628" y="3304"/>
                <a:ext cx="2936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847725" y="1885950"/>
            <a:ext cx="7437438" cy="3430588"/>
            <a:chOff x="534" y="1188"/>
            <a:chExt cx="4685" cy="2161"/>
          </a:xfrm>
        </p:grpSpPr>
        <p:sp>
          <p:nvSpPr>
            <p:cNvPr id="49155" name="Rectangle 3"/>
            <p:cNvSpPr>
              <a:spLocks noChangeArrowheads="1"/>
            </p:cNvSpPr>
            <p:nvPr/>
          </p:nvSpPr>
          <p:spPr bwMode="auto">
            <a:xfrm>
              <a:off x="534" y="1681"/>
              <a:ext cx="4685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January	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10</a:t>
              </a: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February	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12</a:t>
              </a: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March	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13</a:t>
              </a: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April	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16	</a:t>
              </a:r>
            </a:p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May	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19	</a:t>
              </a:r>
              <a:endPara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June	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23	</a:t>
              </a:r>
            </a:p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July	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26	</a:t>
              </a:r>
              <a:endParaRPr lang="en-US" altLang="zh-CN" sz="24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49156" name="Rectangle 4"/>
            <p:cNvSpPr>
              <a:spLocks noChangeArrowheads="1"/>
            </p:cNvSpPr>
            <p:nvPr/>
          </p:nvSpPr>
          <p:spPr bwMode="auto">
            <a:xfrm>
              <a:off x="558" y="1188"/>
              <a:ext cx="4338" cy="4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lnSpc>
                  <a:spcPct val="85000"/>
                </a:lnSpc>
                <a:tabLst>
                  <a:tab pos="571500" algn="ctr"/>
                  <a:tab pos="2578100" algn="ctr"/>
                  <a:tab pos="5524500" algn="ctr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	Actual	3-Month</a:t>
              </a:r>
            </a:p>
            <a:p>
              <a:pPr eaLnBrk="0" hangingPunct="0">
                <a:lnSpc>
                  <a:spcPct val="85000"/>
                </a:lnSpc>
                <a:tabLst>
                  <a:tab pos="571500" algn="ctr"/>
                  <a:tab pos="2578100" algn="ctr"/>
                  <a:tab pos="5524500" algn="ctr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Month	Shed Sales	Moving Average</a:t>
              </a:r>
            </a:p>
          </p:txBody>
        </p:sp>
        <p:sp>
          <p:nvSpPr>
            <p:cNvPr id="15373" name="Line 5"/>
            <p:cNvSpPr>
              <a:spLocks noChangeShapeType="1"/>
            </p:cNvSpPr>
            <p:nvPr/>
          </p:nvSpPr>
          <p:spPr bwMode="auto">
            <a:xfrm>
              <a:off x="544" y="1672"/>
              <a:ext cx="4664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4" name="Line 6"/>
            <p:cNvSpPr>
              <a:spLocks noChangeShapeType="1"/>
            </p:cNvSpPr>
            <p:nvPr/>
          </p:nvSpPr>
          <p:spPr bwMode="auto">
            <a:xfrm>
              <a:off x="544" y="1672"/>
              <a:ext cx="4664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159" name="Rectangle 7"/>
          <p:cNvSpPr>
            <a:spLocks noChangeArrowheads="1"/>
          </p:cNvSpPr>
          <p:nvPr/>
        </p:nvSpPr>
        <p:spPr bwMode="auto">
          <a:xfrm>
            <a:off x="847725" y="2668588"/>
            <a:ext cx="7437438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tabLst>
                <a:tab pos="2768600" algn="r"/>
                <a:tab pos="40005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	</a:t>
            </a:r>
          </a:p>
          <a:p>
            <a:pPr eaLnBrk="0" hangingPunct="0">
              <a:tabLst>
                <a:tab pos="2768600" algn="r"/>
                <a:tab pos="40005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	</a:t>
            </a:r>
          </a:p>
          <a:p>
            <a:pPr eaLnBrk="0" hangingPunct="0">
              <a:tabLst>
                <a:tab pos="2768600" algn="r"/>
                <a:tab pos="40005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	</a:t>
            </a:r>
          </a:p>
          <a:p>
            <a:pPr eaLnBrk="0" hangingPunct="0">
              <a:tabLst>
                <a:tab pos="2768600" algn="r"/>
                <a:tab pos="40005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</a:t>
            </a:r>
          </a:p>
          <a:p>
            <a:pPr eaLnBrk="0" hangingPunct="0">
              <a:tabLst>
                <a:tab pos="2768600" algn="r"/>
                <a:tab pos="40005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(12 + 13 + 16)/3 = 13 </a:t>
            </a:r>
            <a:r>
              <a:rPr lang="en-US" altLang="zh-CN" sz="2400" b="1" baseline="30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2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/</a:t>
            </a:r>
            <a:r>
              <a:rPr lang="en-US" altLang="zh-CN" sz="24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3</a:t>
            </a:r>
            <a:endParaRPr lang="en-US" altLang="zh-CN" sz="2400" b="1" i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  <a:p>
            <a:pPr eaLnBrk="0" hangingPunct="0">
              <a:tabLst>
                <a:tab pos="2768600" algn="r"/>
                <a:tab pos="40005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(13 + 16 + 19)/3 = 16</a:t>
            </a:r>
          </a:p>
          <a:p>
            <a:pPr eaLnBrk="0" hangingPunct="0">
              <a:tabLst>
                <a:tab pos="2768600" algn="r"/>
                <a:tab pos="40005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(16 + 19 + 23)/3 = 19 </a:t>
            </a:r>
            <a:r>
              <a:rPr lang="en-US" altLang="zh-CN" sz="2400" b="1" baseline="30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1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/</a:t>
            </a:r>
            <a:r>
              <a:rPr lang="en-US" altLang="zh-CN" sz="24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3</a:t>
            </a:r>
          </a:p>
        </p:txBody>
      </p:sp>
      <p:sp>
        <p:nvSpPr>
          <p:cNvPr id="15364" name="Rectangle 8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901700"/>
          </a:xfrm>
          <a:noFill/>
        </p:spPr>
        <p:txBody>
          <a:bodyPr/>
          <a:lstStyle/>
          <a:p>
            <a:pPr eaLnBrk="1" hangingPunct="1"/>
            <a:r>
              <a:rPr lang="en-US" altLang="zh-CN" smtClean="0"/>
              <a:t>Moving Average Example</a:t>
            </a:r>
          </a:p>
        </p:txBody>
      </p:sp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847725" y="2668588"/>
            <a:ext cx="7437438" cy="1552575"/>
            <a:chOff x="534" y="1681"/>
            <a:chExt cx="4685" cy="978"/>
          </a:xfrm>
        </p:grpSpPr>
        <p:sp>
          <p:nvSpPr>
            <p:cNvPr id="49162" name="Rectangle 10"/>
            <p:cNvSpPr>
              <a:spLocks noChangeArrowheads="1"/>
            </p:cNvSpPr>
            <p:nvPr/>
          </p:nvSpPr>
          <p:spPr bwMode="auto">
            <a:xfrm>
              <a:off x="534" y="1681"/>
              <a:ext cx="4685" cy="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  <a:r>
                <a:rPr lang="en-US" altLang="zh-CN" sz="24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10</a:t>
              </a: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  <a:r>
                <a:rPr lang="en-US" altLang="zh-CN" sz="24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12</a:t>
              </a: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  <a:r>
                <a:rPr lang="en-US" altLang="zh-CN" sz="24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13</a:t>
              </a: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768600" algn="r"/>
                  <a:tab pos="4000500" algn="l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(</a:t>
              </a:r>
              <a:r>
                <a:rPr lang="en-US" altLang="zh-CN" sz="24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10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 + </a:t>
              </a:r>
              <a:r>
                <a:rPr lang="en-US" altLang="zh-CN" sz="24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12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 + </a:t>
              </a:r>
              <a:r>
                <a:rPr lang="en-US" altLang="zh-CN" sz="24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13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)/3 = 11 </a:t>
              </a:r>
              <a:r>
                <a:rPr lang="en-US" altLang="zh-CN" sz="2400" b="1" baseline="30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</a:t>
              </a:r>
              <a:r>
                <a:rPr lang="en-US" altLang="zh-CN" sz="2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/</a:t>
              </a:r>
              <a:r>
                <a:rPr lang="en-US" altLang="zh-CN" sz="2400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3</a:t>
              </a:r>
            </a:p>
          </p:txBody>
        </p:sp>
        <p:grpSp>
          <p:nvGrpSpPr>
            <p:cNvPr id="15367" name="Group 11"/>
            <p:cNvGrpSpPr>
              <a:grpSpLocks/>
            </p:cNvGrpSpPr>
            <p:nvPr/>
          </p:nvGrpSpPr>
          <p:grpSpPr bwMode="auto">
            <a:xfrm>
              <a:off x="2376" y="1816"/>
              <a:ext cx="1733" cy="616"/>
              <a:chOff x="2376" y="1816"/>
              <a:chExt cx="1733" cy="616"/>
            </a:xfrm>
          </p:grpSpPr>
          <p:sp>
            <p:nvSpPr>
              <p:cNvPr id="15368" name="Freeform 12"/>
              <p:cNvSpPr>
                <a:spLocks/>
              </p:cNvSpPr>
              <p:nvPr/>
            </p:nvSpPr>
            <p:spPr bwMode="auto">
              <a:xfrm>
                <a:off x="2376" y="1816"/>
                <a:ext cx="880" cy="584"/>
              </a:xfrm>
              <a:custGeom>
                <a:avLst/>
                <a:gdLst>
                  <a:gd name="T0" fmla="*/ 0 w 880"/>
                  <a:gd name="T1" fmla="*/ 0 h 584"/>
                  <a:gd name="T2" fmla="*/ 360 w 880"/>
                  <a:gd name="T3" fmla="*/ 0 h 584"/>
                  <a:gd name="T4" fmla="*/ 880 w 880"/>
                  <a:gd name="T5" fmla="*/ 584 h 584"/>
                  <a:gd name="T6" fmla="*/ 0 60000 65536"/>
                  <a:gd name="T7" fmla="*/ 0 60000 65536"/>
                  <a:gd name="T8" fmla="*/ 0 60000 65536"/>
                  <a:gd name="T9" fmla="*/ 0 w 880"/>
                  <a:gd name="T10" fmla="*/ 0 h 584"/>
                  <a:gd name="T11" fmla="*/ 880 w 880"/>
                  <a:gd name="T12" fmla="*/ 584 h 584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880" h="584">
                    <a:moveTo>
                      <a:pt x="0" y="0"/>
                    </a:moveTo>
                    <a:lnTo>
                      <a:pt x="360" y="0"/>
                    </a:lnTo>
                    <a:lnTo>
                      <a:pt x="880" y="584"/>
                    </a:lnTo>
                  </a:path>
                </a:pathLst>
              </a:custGeom>
              <a:noFill/>
              <a:ln w="57150" cmpd="sng">
                <a:solidFill>
                  <a:schemeClr val="tx1"/>
                </a:solidFill>
                <a:round/>
                <a:headEnd type="non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69" name="Freeform 13"/>
              <p:cNvSpPr>
                <a:spLocks/>
              </p:cNvSpPr>
              <p:nvPr/>
            </p:nvSpPr>
            <p:spPr bwMode="auto">
              <a:xfrm>
                <a:off x="2387" y="2056"/>
                <a:ext cx="1258" cy="355"/>
              </a:xfrm>
              <a:custGeom>
                <a:avLst/>
                <a:gdLst>
                  <a:gd name="T0" fmla="*/ 0 w 1258"/>
                  <a:gd name="T1" fmla="*/ 0 h 355"/>
                  <a:gd name="T2" fmla="*/ 941 w 1258"/>
                  <a:gd name="T3" fmla="*/ 0 h 355"/>
                  <a:gd name="T4" fmla="*/ 1258 w 1258"/>
                  <a:gd name="T5" fmla="*/ 355 h 355"/>
                  <a:gd name="T6" fmla="*/ 0 60000 65536"/>
                  <a:gd name="T7" fmla="*/ 0 60000 65536"/>
                  <a:gd name="T8" fmla="*/ 0 60000 65536"/>
                  <a:gd name="T9" fmla="*/ 0 w 1258"/>
                  <a:gd name="T10" fmla="*/ 0 h 355"/>
                  <a:gd name="T11" fmla="*/ 1258 w 1258"/>
                  <a:gd name="T12" fmla="*/ 355 h 355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258" h="355">
                    <a:moveTo>
                      <a:pt x="0" y="0"/>
                    </a:moveTo>
                    <a:lnTo>
                      <a:pt x="941" y="0"/>
                    </a:lnTo>
                    <a:lnTo>
                      <a:pt x="1258" y="355"/>
                    </a:lnTo>
                  </a:path>
                </a:pathLst>
              </a:custGeom>
              <a:noFill/>
              <a:ln w="57150" cmpd="sng">
                <a:solidFill>
                  <a:schemeClr val="tx1"/>
                </a:solidFill>
                <a:round/>
                <a:headEnd type="non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5370" name="Freeform 14"/>
              <p:cNvSpPr>
                <a:spLocks/>
              </p:cNvSpPr>
              <p:nvPr/>
            </p:nvSpPr>
            <p:spPr bwMode="auto">
              <a:xfrm>
                <a:off x="2392" y="2264"/>
                <a:ext cx="1717" cy="168"/>
              </a:xfrm>
              <a:custGeom>
                <a:avLst/>
                <a:gdLst>
                  <a:gd name="T0" fmla="*/ 0 w 1717"/>
                  <a:gd name="T1" fmla="*/ 0 h 168"/>
                  <a:gd name="T2" fmla="*/ 1573 w 1717"/>
                  <a:gd name="T3" fmla="*/ 8 h 168"/>
                  <a:gd name="T4" fmla="*/ 1717 w 1717"/>
                  <a:gd name="T5" fmla="*/ 168 h 168"/>
                  <a:gd name="T6" fmla="*/ 0 60000 65536"/>
                  <a:gd name="T7" fmla="*/ 0 60000 65536"/>
                  <a:gd name="T8" fmla="*/ 0 60000 65536"/>
                  <a:gd name="T9" fmla="*/ 0 w 1717"/>
                  <a:gd name="T10" fmla="*/ 0 h 168"/>
                  <a:gd name="T11" fmla="*/ 1717 w 1717"/>
                  <a:gd name="T12" fmla="*/ 168 h 168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717" h="168">
                    <a:moveTo>
                      <a:pt x="0" y="0"/>
                    </a:moveTo>
                    <a:lnTo>
                      <a:pt x="1573" y="8"/>
                    </a:lnTo>
                    <a:lnTo>
                      <a:pt x="1717" y="168"/>
                    </a:lnTo>
                  </a:path>
                </a:pathLst>
              </a:custGeom>
              <a:noFill/>
              <a:ln w="57150" cmpd="sng">
                <a:solidFill>
                  <a:schemeClr val="tx1"/>
                </a:solidFill>
                <a:round/>
                <a:headEnd type="non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927100"/>
          </a:xfrm>
          <a:noFill/>
        </p:spPr>
        <p:txBody>
          <a:bodyPr/>
          <a:lstStyle/>
          <a:p>
            <a:pPr eaLnBrk="1" hangingPunct="1"/>
            <a:r>
              <a:rPr lang="en-US" altLang="zh-CN" smtClean="0"/>
              <a:t>Graph of Moving Average</a:t>
            </a: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823913" y="2263775"/>
            <a:ext cx="6580187" cy="3995738"/>
            <a:chOff x="639" y="1426"/>
            <a:chExt cx="4145" cy="2517"/>
          </a:xfrm>
        </p:grpSpPr>
        <p:sp>
          <p:nvSpPr>
            <p:cNvPr id="50180" name="Rectangle 4"/>
            <p:cNvSpPr>
              <a:spLocks noChangeArrowheads="1"/>
            </p:cNvSpPr>
            <p:nvPr/>
          </p:nvSpPr>
          <p:spPr bwMode="auto">
            <a:xfrm>
              <a:off x="1070" y="3453"/>
              <a:ext cx="3704" cy="4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lnSpc>
                  <a:spcPct val="125000"/>
                </a:lnSpc>
                <a:tabLst>
                  <a:tab pos="381000" algn="ctr"/>
                  <a:tab pos="863600" algn="ctr"/>
                  <a:tab pos="1333500" algn="ctr"/>
                  <a:tab pos="1816100" algn="ctr"/>
                  <a:tab pos="2286000" algn="ctr"/>
                  <a:tab pos="2768600" algn="ctr"/>
                  <a:tab pos="3238500" algn="ctr"/>
                  <a:tab pos="3721100" algn="ctr"/>
                  <a:tab pos="4191000" algn="ctr"/>
                  <a:tab pos="4673600" algn="ctr"/>
                  <a:tab pos="5143500" algn="ctr"/>
                  <a:tab pos="5613400" algn="ctr"/>
                </a:tabLst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  <a:r>
                <a:rPr lang="en-US" altLang="zh-CN" b="1" i="1">
                  <a:latin typeface="Arial" charset="0"/>
                  <a:ea typeface="宋体" charset="-122"/>
                </a:rPr>
                <a:t>|	|	|	|	|	|	|	|	|	|	|	|</a:t>
              </a:r>
            </a:p>
            <a:p>
              <a:pPr eaLnBrk="0" hangingPunct="0">
                <a:lnSpc>
                  <a:spcPct val="125000"/>
                </a:lnSpc>
                <a:tabLst>
                  <a:tab pos="381000" algn="ctr"/>
                  <a:tab pos="863600" algn="ctr"/>
                  <a:tab pos="1333500" algn="ctr"/>
                  <a:tab pos="1816100" algn="ctr"/>
                  <a:tab pos="2286000" algn="ctr"/>
                  <a:tab pos="2768600" algn="ctr"/>
                  <a:tab pos="3238500" algn="ctr"/>
                  <a:tab pos="3721100" algn="ctr"/>
                  <a:tab pos="4191000" algn="ctr"/>
                  <a:tab pos="4673600" algn="ctr"/>
                  <a:tab pos="5143500" algn="ctr"/>
                  <a:tab pos="5613400" algn="ctr"/>
                </a:tabLst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J	F	M	A	M	J	J	A	S	O	N	D</a:t>
              </a:r>
            </a:p>
          </p:txBody>
        </p:sp>
        <p:sp>
          <p:nvSpPr>
            <p:cNvPr id="16397" name="Freeform 5"/>
            <p:cNvSpPr>
              <a:spLocks/>
            </p:cNvSpPr>
            <p:nvPr/>
          </p:nvSpPr>
          <p:spPr bwMode="auto">
            <a:xfrm>
              <a:off x="1192" y="1456"/>
              <a:ext cx="3592" cy="2224"/>
            </a:xfrm>
            <a:custGeom>
              <a:avLst/>
              <a:gdLst>
                <a:gd name="T0" fmla="*/ 0 w 3592"/>
                <a:gd name="T1" fmla="*/ 0 h 2224"/>
                <a:gd name="T2" fmla="*/ 0 w 3592"/>
                <a:gd name="T3" fmla="*/ 2224 h 2224"/>
                <a:gd name="T4" fmla="*/ 3592 w 3592"/>
                <a:gd name="T5" fmla="*/ 2224 h 2224"/>
                <a:gd name="T6" fmla="*/ 0 60000 65536"/>
                <a:gd name="T7" fmla="*/ 0 60000 65536"/>
                <a:gd name="T8" fmla="*/ 0 60000 65536"/>
                <a:gd name="T9" fmla="*/ 0 w 3592"/>
                <a:gd name="T10" fmla="*/ 0 h 2224"/>
                <a:gd name="T11" fmla="*/ 3592 w 3592"/>
                <a:gd name="T12" fmla="*/ 2224 h 222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592" h="2224">
                  <a:moveTo>
                    <a:pt x="0" y="0"/>
                  </a:moveTo>
                  <a:lnTo>
                    <a:pt x="0" y="2224"/>
                  </a:lnTo>
                  <a:lnTo>
                    <a:pt x="3592" y="2224"/>
                  </a:lnTo>
                </a:path>
              </a:pathLst>
            </a:custGeom>
            <a:noFill/>
            <a:ln w="38100" cmpd="sng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182" name="Rectangle 6"/>
            <p:cNvSpPr>
              <a:spLocks noChangeArrowheads="1"/>
            </p:cNvSpPr>
            <p:nvPr/>
          </p:nvSpPr>
          <p:spPr bwMode="auto">
            <a:xfrm rot="-5400000">
              <a:off x="508" y="2584"/>
              <a:ext cx="49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Sales</a:t>
              </a:r>
            </a:p>
          </p:txBody>
        </p:sp>
        <p:sp>
          <p:nvSpPr>
            <p:cNvPr id="50183" name="Rectangle 7"/>
            <p:cNvSpPr>
              <a:spLocks noChangeArrowheads="1"/>
            </p:cNvSpPr>
            <p:nvPr/>
          </p:nvSpPr>
          <p:spPr bwMode="auto">
            <a:xfrm>
              <a:off x="886" y="1426"/>
              <a:ext cx="436" cy="21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30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28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26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24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22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20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18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16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14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12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  <a:endParaRPr lang="en-US" altLang="zh-CN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10000"/>
                </a:lnSpc>
                <a:defRPr/>
              </a:pPr>
              <a:r>
                <a:rPr lang="en-US" altLang="zh-CN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10  </a:t>
              </a:r>
              <a:r>
                <a:rPr lang="en-US" altLang="zh-CN" b="1" i="1">
                  <a:latin typeface="Arial" charset="0"/>
                  <a:ea typeface="宋体" charset="-122"/>
                </a:rPr>
                <a:t>–</a:t>
              </a:r>
            </a:p>
          </p:txBody>
        </p:sp>
      </p:grpSp>
      <p:sp>
        <p:nvSpPr>
          <p:cNvPr id="50184" name="Freeform 8"/>
          <p:cNvSpPr>
            <a:spLocks/>
          </p:cNvSpPr>
          <p:nvPr/>
        </p:nvSpPr>
        <p:spPr bwMode="auto">
          <a:xfrm>
            <a:off x="1981200" y="2489200"/>
            <a:ext cx="5232400" cy="3009900"/>
          </a:xfrm>
          <a:custGeom>
            <a:avLst/>
            <a:gdLst>
              <a:gd name="T0" fmla="*/ 0 w 3296"/>
              <a:gd name="T1" fmla="*/ 3009900 h 1896"/>
              <a:gd name="T2" fmla="*/ 469900 w 3296"/>
              <a:gd name="T3" fmla="*/ 2705100 h 1896"/>
              <a:gd name="T4" fmla="*/ 952500 w 3296"/>
              <a:gd name="T5" fmla="*/ 2565400 h 1896"/>
              <a:gd name="T6" fmla="*/ 1422400 w 3296"/>
              <a:gd name="T7" fmla="*/ 2108200 h 1896"/>
              <a:gd name="T8" fmla="*/ 1905000 w 3296"/>
              <a:gd name="T9" fmla="*/ 1663700 h 1896"/>
              <a:gd name="T10" fmla="*/ 2374900 w 3296"/>
              <a:gd name="T11" fmla="*/ 1066800 h 1896"/>
              <a:gd name="T12" fmla="*/ 2870200 w 3296"/>
              <a:gd name="T13" fmla="*/ 584200 h 1896"/>
              <a:gd name="T14" fmla="*/ 3327401 w 3296"/>
              <a:gd name="T15" fmla="*/ 0 h 1896"/>
              <a:gd name="T16" fmla="*/ 3810000 w 3296"/>
              <a:gd name="T17" fmla="*/ 304800 h 1896"/>
              <a:gd name="T18" fmla="*/ 4279900 w 3296"/>
              <a:gd name="T19" fmla="*/ 1803400 h 1896"/>
              <a:gd name="T20" fmla="*/ 4762500 w 3296"/>
              <a:gd name="T21" fmla="*/ 2108200 h 1896"/>
              <a:gd name="T22" fmla="*/ 5232400 w 3296"/>
              <a:gd name="T23" fmla="*/ 2413000 h 189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w 3296"/>
              <a:gd name="T37" fmla="*/ 0 h 1896"/>
              <a:gd name="T38" fmla="*/ 3296 w 3296"/>
              <a:gd name="T39" fmla="*/ 1896 h 1896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3296" h="1896">
                <a:moveTo>
                  <a:pt x="0" y="1896"/>
                </a:moveTo>
                <a:lnTo>
                  <a:pt x="296" y="1704"/>
                </a:lnTo>
                <a:lnTo>
                  <a:pt x="600" y="1616"/>
                </a:lnTo>
                <a:lnTo>
                  <a:pt x="896" y="1328"/>
                </a:lnTo>
                <a:lnTo>
                  <a:pt x="1200" y="1048"/>
                </a:lnTo>
                <a:lnTo>
                  <a:pt x="1496" y="672"/>
                </a:lnTo>
                <a:lnTo>
                  <a:pt x="1808" y="368"/>
                </a:lnTo>
                <a:lnTo>
                  <a:pt x="2096" y="0"/>
                </a:lnTo>
                <a:lnTo>
                  <a:pt x="2400" y="192"/>
                </a:lnTo>
                <a:lnTo>
                  <a:pt x="2696" y="1136"/>
                </a:lnTo>
                <a:lnTo>
                  <a:pt x="3000" y="1328"/>
                </a:lnTo>
                <a:lnTo>
                  <a:pt x="3296" y="1520"/>
                </a:lnTo>
              </a:path>
            </a:pathLst>
          </a:custGeom>
          <a:noFill/>
          <a:ln w="101600" cmpd="sng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185" name="Freeform 9"/>
          <p:cNvSpPr>
            <a:spLocks/>
          </p:cNvSpPr>
          <p:nvPr/>
        </p:nvSpPr>
        <p:spPr bwMode="auto">
          <a:xfrm>
            <a:off x="3403600" y="2781300"/>
            <a:ext cx="3810000" cy="2501900"/>
          </a:xfrm>
          <a:custGeom>
            <a:avLst/>
            <a:gdLst>
              <a:gd name="T0" fmla="*/ 0 w 2400"/>
              <a:gd name="T1" fmla="*/ 2501900 h 1576"/>
              <a:gd name="T2" fmla="*/ 482600 w 2400"/>
              <a:gd name="T3" fmla="*/ 2184400 h 1576"/>
              <a:gd name="T4" fmla="*/ 952500 w 2400"/>
              <a:gd name="T5" fmla="*/ 1816100 h 1576"/>
              <a:gd name="T6" fmla="*/ 1435100 w 2400"/>
              <a:gd name="T7" fmla="*/ 1308100 h 1576"/>
              <a:gd name="T8" fmla="*/ 1905000 w 2400"/>
              <a:gd name="T9" fmla="*/ 800100 h 1576"/>
              <a:gd name="T10" fmla="*/ 2387600 w 2400"/>
              <a:gd name="T11" fmla="*/ 228600 h 1576"/>
              <a:gd name="T12" fmla="*/ 2857500 w 2400"/>
              <a:gd name="T13" fmla="*/ 0 h 1576"/>
              <a:gd name="T14" fmla="*/ 3340100 w 2400"/>
              <a:gd name="T15" fmla="*/ 393700 h 1576"/>
              <a:gd name="T16" fmla="*/ 3810000 w 2400"/>
              <a:gd name="T17" fmla="*/ 1092200 h 157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400"/>
              <a:gd name="T28" fmla="*/ 0 h 1576"/>
              <a:gd name="T29" fmla="*/ 2400 w 2400"/>
              <a:gd name="T30" fmla="*/ 1576 h 157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400" h="1576">
                <a:moveTo>
                  <a:pt x="0" y="1576"/>
                </a:moveTo>
                <a:lnTo>
                  <a:pt x="304" y="1376"/>
                </a:lnTo>
                <a:lnTo>
                  <a:pt x="600" y="1144"/>
                </a:lnTo>
                <a:lnTo>
                  <a:pt x="904" y="824"/>
                </a:lnTo>
                <a:lnTo>
                  <a:pt x="1200" y="504"/>
                </a:lnTo>
                <a:lnTo>
                  <a:pt x="1504" y="144"/>
                </a:lnTo>
                <a:lnTo>
                  <a:pt x="1800" y="0"/>
                </a:lnTo>
                <a:lnTo>
                  <a:pt x="2104" y="248"/>
                </a:lnTo>
                <a:lnTo>
                  <a:pt x="2400" y="688"/>
                </a:lnTo>
              </a:path>
            </a:pathLst>
          </a:custGeom>
          <a:noFill/>
          <a:ln w="101600">
            <a:solidFill>
              <a:schemeClr val="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10"/>
          <p:cNvGrpSpPr>
            <a:grpSpLocks/>
          </p:cNvGrpSpPr>
          <p:nvPr/>
        </p:nvGrpSpPr>
        <p:grpSpPr bwMode="auto">
          <a:xfrm>
            <a:off x="2765425" y="2770188"/>
            <a:ext cx="1450975" cy="1154112"/>
            <a:chOff x="1862" y="1745"/>
            <a:chExt cx="914" cy="727"/>
          </a:xfrm>
        </p:grpSpPr>
        <p:sp>
          <p:nvSpPr>
            <p:cNvPr id="50187" name="Rectangle 11"/>
            <p:cNvSpPr>
              <a:spLocks noChangeArrowheads="1"/>
            </p:cNvSpPr>
            <p:nvPr/>
          </p:nvSpPr>
          <p:spPr bwMode="auto">
            <a:xfrm>
              <a:off x="1862" y="1745"/>
              <a:ext cx="914" cy="4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>
                <a:lnSpc>
                  <a:spcPct val="85000"/>
                </a:lnSpc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Actual Sales</a:t>
              </a:r>
            </a:p>
          </p:txBody>
        </p:sp>
        <p:sp>
          <p:nvSpPr>
            <p:cNvPr id="16395" name="Line 12"/>
            <p:cNvSpPr>
              <a:spLocks noChangeShapeType="1"/>
            </p:cNvSpPr>
            <p:nvPr/>
          </p:nvSpPr>
          <p:spPr bwMode="auto">
            <a:xfrm>
              <a:off x="2336" y="2160"/>
              <a:ext cx="264" cy="312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6384925" y="1804988"/>
            <a:ext cx="1758950" cy="1458912"/>
            <a:chOff x="4142" y="1137"/>
            <a:chExt cx="1108" cy="919"/>
          </a:xfrm>
        </p:grpSpPr>
        <p:sp>
          <p:nvSpPr>
            <p:cNvPr id="50190" name="Rectangle 14"/>
            <p:cNvSpPr>
              <a:spLocks noChangeArrowheads="1"/>
            </p:cNvSpPr>
            <p:nvPr/>
          </p:nvSpPr>
          <p:spPr bwMode="auto">
            <a:xfrm>
              <a:off x="4142" y="1137"/>
              <a:ext cx="1108" cy="6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>
                <a:lnSpc>
                  <a:spcPct val="85000"/>
                </a:lnSpc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Moving Average Forecast</a:t>
              </a:r>
            </a:p>
          </p:txBody>
        </p:sp>
        <p:sp>
          <p:nvSpPr>
            <p:cNvPr id="16393" name="Line 15"/>
            <p:cNvSpPr>
              <a:spLocks noChangeShapeType="1"/>
            </p:cNvSpPr>
            <p:nvPr/>
          </p:nvSpPr>
          <p:spPr bwMode="auto">
            <a:xfrm flipH="1">
              <a:off x="4520" y="1768"/>
              <a:ext cx="168" cy="288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50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0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4" grpId="0" animBg="1"/>
      <p:bldP spid="5018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889000" y="1887538"/>
            <a:ext cx="7366000" cy="2295525"/>
          </a:xfrm>
        </p:spPr>
        <p:txBody>
          <a:bodyPr lIns="90475" tIns="44444" rIns="90475" bIns="44444"/>
          <a:lstStyle/>
          <a:p>
            <a:pPr marL="482600" indent="-482600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altLang="zh-CN" sz="25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Adjusts moving average method to more closely reflect data fluctuations</a:t>
            </a:r>
          </a:p>
          <a:p>
            <a:pPr marL="482600" indent="-482600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endParaRPr lang="en-US" altLang="zh-CN" sz="2500" smtClean="0"/>
          </a:p>
          <a:p>
            <a:pPr marL="482600" indent="-482600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altLang="zh-CN" sz="2500" smtClean="0"/>
              <a:t>Weights based on experience and intuition</a:t>
            </a:r>
          </a:p>
          <a:p>
            <a:pPr marL="482600" indent="-482600" defTabSz="836613" eaLnBrk="1" hangingPunct="1"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endParaRPr lang="en-US" altLang="zh-CN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546100"/>
            <a:ext cx="7772400" cy="939800"/>
          </a:xfrm>
          <a:noFill/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zh-CN" smtClean="0"/>
              <a:t>Weighted Moving Average</a:t>
            </a:r>
          </a:p>
        </p:txBody>
      </p:sp>
      <p:sp>
        <p:nvSpPr>
          <p:cNvPr id="52235" name="Rectangle 11"/>
          <p:cNvSpPr>
            <a:spLocks noChangeArrowheads="1"/>
          </p:cNvSpPr>
          <p:nvPr/>
        </p:nvSpPr>
        <p:spPr bwMode="auto">
          <a:xfrm>
            <a:off x="1187450" y="4652963"/>
            <a:ext cx="6769100" cy="103505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lnSpc>
                <a:spcPct val="85000"/>
              </a:lnSpc>
              <a:defRPr/>
            </a:pPr>
            <a:endParaRPr lang="en-US" altLang="zh-CN" b="1" i="1">
              <a:effectLst>
                <a:outerShdw blurRad="38100" dist="38100" dir="2700000" algn="tl">
                  <a:srgbClr val="FFFFFF"/>
                </a:outerShdw>
              </a:effectLst>
              <a:ea typeface="宋体" charset="-122"/>
            </a:endParaRPr>
          </a:p>
          <a:p>
            <a:pPr eaLnBrk="0" hangingPunct="0">
              <a:lnSpc>
                <a:spcPct val="85000"/>
              </a:lnSpc>
              <a:defRPr/>
            </a:pPr>
            <a:r>
              <a:rPr lang="en-US" altLang="zh-CN" b="1" i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Weighted moving average </a:t>
            </a:r>
            <a:br>
              <a:rPr lang="en-US" altLang="zh-CN" b="1" i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</a:br>
            <a:r>
              <a:rPr lang="en-US" altLang="zh-CN" b="1" i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= </a:t>
            </a:r>
            <a:r>
              <a:rPr lang="en-US" altLang="zh-CN" b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∑</a:t>
            </a:r>
            <a:r>
              <a:rPr lang="en-US" altLang="zh-CN" b="1" i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 </a:t>
            </a:r>
            <a:r>
              <a:rPr lang="en-US" altLang="zh-CN" b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(</a:t>
            </a:r>
            <a:r>
              <a:rPr lang="en-US" altLang="zh-CN" b="1" i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weight for period n</a:t>
            </a:r>
            <a:r>
              <a:rPr lang="en-US" altLang="zh-CN" b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)</a:t>
            </a:r>
            <a:r>
              <a:rPr lang="en-US" altLang="zh-CN" b="1" i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 x </a:t>
            </a:r>
            <a:r>
              <a:rPr lang="en-US" altLang="zh-CN" b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(</a:t>
            </a:r>
            <a:r>
              <a:rPr lang="en-US" altLang="zh-CN" b="1" i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demand in period n</a:t>
            </a:r>
            <a:r>
              <a:rPr lang="en-US" altLang="zh-CN" b="1">
                <a:effectLst>
                  <a:outerShdw blurRad="38100" dist="38100" dir="2700000" algn="tl">
                    <a:srgbClr val="FFFFFF"/>
                  </a:outerShdw>
                </a:effectLst>
                <a:ea typeface="宋体" charset="-122"/>
              </a:rPr>
              <a:t>)</a:t>
            </a:r>
          </a:p>
          <a:p>
            <a:pPr eaLnBrk="0" hangingPunct="0">
              <a:lnSpc>
                <a:spcPct val="85000"/>
              </a:lnSpc>
              <a:defRPr/>
            </a:pPr>
            <a:endParaRPr lang="en-US" altLang="zh-CN" b="1" i="1">
              <a:effectLst>
                <a:outerShdw blurRad="38100" dist="38100" dir="2700000" algn="tl">
                  <a:srgbClr val="FFFFFF"/>
                </a:outerShdw>
              </a:effectLst>
              <a:ea typeface="宋体" charset="-122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838200" y="1752600"/>
            <a:ext cx="79248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511175"/>
            <a:ext cx="7772400" cy="1143000"/>
          </a:xfrm>
          <a:noFill/>
        </p:spPr>
        <p:txBody>
          <a:bodyPr lIns="90488" tIns="44450" rIns="90488" bIns="44450" anchor="ctr"/>
          <a:lstStyle/>
          <a:p>
            <a:pPr algn="ctr" eaLnBrk="1" hangingPunct="1">
              <a:lnSpc>
                <a:spcPct val="90000"/>
              </a:lnSpc>
            </a:pPr>
            <a:r>
              <a:rPr lang="en-US" altLang="zh-CN" sz="3200" smtClean="0"/>
              <a:t>Weighted Moving Average: a simple example</a:t>
            </a:r>
          </a:p>
        </p:txBody>
      </p:sp>
      <p:sp>
        <p:nvSpPr>
          <p:cNvPr id="61444" name="Rectangle 4"/>
          <p:cNvSpPr>
            <a:spLocks noChangeArrowheads="1"/>
          </p:cNvSpPr>
          <p:nvPr/>
        </p:nvSpPr>
        <p:spPr bwMode="auto">
          <a:xfrm>
            <a:off x="1619250" y="1700213"/>
            <a:ext cx="588962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tabLst>
                <a:tab pos="3048000" algn="ctr"/>
                <a:tab pos="4768850" algn="ctr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MONTH 	WEIGHT 	DATA</a:t>
            </a:r>
            <a:endParaRPr lang="en-US" altLang="zh-CN" sz="1000" b="1" i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  <a:p>
            <a:pPr>
              <a:tabLst>
                <a:tab pos="3048000" algn="ctr"/>
                <a:tab pos="4768850" algn="ctr"/>
              </a:tabLst>
              <a:defRPr/>
            </a:pPr>
            <a:endParaRPr lang="en-US" altLang="zh-CN" sz="1000" b="1" i="1" u="sng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  <a:p>
            <a:pPr>
              <a:tabLst>
                <a:tab pos="3048000" algn="ctr"/>
                <a:tab pos="4768850" algn="ctr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August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	17%	130</a:t>
            </a:r>
          </a:p>
          <a:p>
            <a:pPr>
              <a:tabLst>
                <a:tab pos="3048000" algn="ctr"/>
                <a:tab pos="4768850" algn="ctr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September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	33%	110</a:t>
            </a:r>
          </a:p>
          <a:p>
            <a:pPr>
              <a:tabLst>
                <a:tab pos="3048000" algn="ctr"/>
                <a:tab pos="4768850" algn="ctr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October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	50%	90</a:t>
            </a:r>
            <a:endParaRPr lang="en-US" altLang="zh-CN" sz="2400" b="1" i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>
            <a:off x="1692275" y="2205038"/>
            <a:ext cx="5334000" cy="0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8438" name="Group 6"/>
          <p:cNvGrpSpPr>
            <a:grpSpLocks/>
          </p:cNvGrpSpPr>
          <p:nvPr/>
        </p:nvGrpSpPr>
        <p:grpSpPr bwMode="auto">
          <a:xfrm>
            <a:off x="995363" y="3282950"/>
            <a:ext cx="6916737" cy="3051175"/>
            <a:chOff x="816" y="2150"/>
            <a:chExt cx="4357" cy="1922"/>
          </a:xfrm>
        </p:grpSpPr>
        <p:sp>
          <p:nvSpPr>
            <p:cNvPr id="61447" name="Rectangle 7"/>
            <p:cNvSpPr>
              <a:spLocks noChangeArrowheads="1"/>
            </p:cNvSpPr>
            <p:nvPr/>
          </p:nvSpPr>
          <p:spPr bwMode="auto">
            <a:xfrm>
              <a:off x="2904" y="2550"/>
              <a:ext cx="114" cy="28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eaLnBrk="0" hangingPunct="0">
                <a:lnSpc>
                  <a:spcPct val="85000"/>
                </a:lnSpc>
                <a:defRPr/>
              </a:pPr>
              <a:endParaRPr lang="en-US" sz="2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61448" name="Rectangle 8"/>
            <p:cNvSpPr>
              <a:spLocks noChangeArrowheads="1"/>
            </p:cNvSpPr>
            <p:nvPr/>
          </p:nvSpPr>
          <p:spPr bwMode="auto">
            <a:xfrm>
              <a:off x="3897" y="2150"/>
              <a:ext cx="114" cy="48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algn="ctr" eaLnBrk="0" hangingPunct="0">
                <a:lnSpc>
                  <a:spcPct val="250000"/>
                </a:lnSpc>
                <a:defRPr/>
              </a:pPr>
              <a:endParaRPr lang="en-US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61449" name="Rectangle 9"/>
            <p:cNvSpPr>
              <a:spLocks noChangeArrowheads="1"/>
            </p:cNvSpPr>
            <p:nvPr/>
          </p:nvSpPr>
          <p:spPr bwMode="auto">
            <a:xfrm>
              <a:off x="3809" y="2519"/>
              <a:ext cx="114" cy="402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eaLnBrk="0" hangingPunct="0">
                <a:defRPr/>
              </a:pPr>
              <a:endParaRPr lang="en-US" sz="3600" b="1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endParaRPr>
            </a:p>
          </p:txBody>
        </p:sp>
        <p:sp>
          <p:nvSpPr>
            <p:cNvPr id="61450" name="Rectangle 10"/>
            <p:cNvSpPr>
              <a:spLocks noChangeArrowheads="1"/>
            </p:cNvSpPr>
            <p:nvPr/>
          </p:nvSpPr>
          <p:spPr bwMode="auto">
            <a:xfrm>
              <a:off x="4048" y="2550"/>
              <a:ext cx="114" cy="23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eaLnBrk="0" hangingPunct="0">
                <a:defRPr/>
              </a:pPr>
              <a:endParaRPr lang="en-US" sz="28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61451" name="Rectangle 11"/>
            <p:cNvSpPr>
              <a:spLocks noChangeArrowheads="1"/>
            </p:cNvSpPr>
            <p:nvPr/>
          </p:nvSpPr>
          <p:spPr bwMode="auto">
            <a:xfrm>
              <a:off x="1148" y="3165"/>
              <a:ext cx="2896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altLang="zh-CN" sz="20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= (0.50)(90) + (0.33)(110) + (0.17)(130)</a:t>
              </a:r>
            </a:p>
            <a:p>
              <a:pPr eaLnBrk="0" hangingPunct="0">
                <a:defRPr/>
              </a:pPr>
              <a:r>
                <a:rPr lang="en-GB" altLang="zh-CN" sz="20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= 103.4</a:t>
              </a:r>
              <a:endParaRPr lang="en-US" altLang="zh-CN" sz="20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61452" name="Rectangle 12"/>
            <p:cNvSpPr>
              <a:spLocks noChangeArrowheads="1"/>
            </p:cNvSpPr>
            <p:nvPr/>
          </p:nvSpPr>
          <p:spPr bwMode="auto">
            <a:xfrm>
              <a:off x="2173" y="3592"/>
              <a:ext cx="3000" cy="4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endParaRPr lang="en-US" altLang="zh-CN" sz="2200" b="1" u="sng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eaLnBrk="0" hangingPunct="0">
                <a:defRPr/>
              </a:pPr>
              <a:r>
                <a:rPr lang="en-US" altLang="zh-CN" sz="2200" b="1" u="sng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November Forecast</a:t>
              </a:r>
              <a:r>
                <a:rPr lang="en-US" altLang="zh-CN" sz="2200" u="sng">
                  <a:latin typeface="Arial" charset="0"/>
                  <a:ea typeface="宋体" charset="-122"/>
                </a:rPr>
                <a:t> </a:t>
              </a:r>
              <a:r>
                <a:rPr lang="en-US" altLang="zh-CN" sz="2200" b="1" u="sng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= 103.4 orders</a:t>
              </a:r>
            </a:p>
          </p:txBody>
        </p:sp>
        <p:sp>
          <p:nvSpPr>
            <p:cNvPr id="61453" name="Rectangle 13"/>
            <p:cNvSpPr>
              <a:spLocks noChangeArrowheads="1"/>
            </p:cNvSpPr>
            <p:nvPr/>
          </p:nvSpPr>
          <p:spPr bwMode="auto">
            <a:xfrm>
              <a:off x="816" y="2571"/>
              <a:ext cx="2160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tabLst>
                  <a:tab pos="3048000" algn="ctr"/>
                  <a:tab pos="4768850" algn="ctr"/>
                </a:tabLst>
                <a:defRPr/>
              </a:pPr>
              <a:endParaRPr lang="en-US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</p:grpSp>
      <p:sp>
        <p:nvSpPr>
          <p:cNvPr id="61454" name="Rectangle 14"/>
          <p:cNvSpPr>
            <a:spLocks noChangeArrowheads="1"/>
          </p:cNvSpPr>
          <p:nvPr/>
        </p:nvSpPr>
        <p:spPr bwMode="auto">
          <a:xfrm>
            <a:off x="1546225" y="4221163"/>
            <a:ext cx="72739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Weighted moving average </a:t>
            </a:r>
            <a:br>
              <a: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</a:br>
            <a:r>
              <a: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</a:t>
            </a:r>
            <a:r>
              <a:rPr lang="en-US" altLang="zh-CN" sz="20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∑</a:t>
            </a:r>
            <a:r>
              <a: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altLang="zh-CN" sz="20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(</a:t>
            </a:r>
            <a:r>
              <a: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weight for period n</a:t>
            </a:r>
            <a:r>
              <a:rPr lang="en-US" altLang="zh-CN" sz="20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)</a:t>
            </a:r>
            <a:r>
              <a: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x </a:t>
            </a:r>
            <a:r>
              <a:rPr lang="en-US" altLang="zh-CN" sz="20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(</a:t>
            </a:r>
            <a:r>
              <a: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demand in period n</a:t>
            </a:r>
            <a:r>
              <a:rPr lang="en-US" altLang="zh-CN" sz="20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)</a:t>
            </a:r>
            <a:endParaRPr lang="en-US" sz="2000" b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  <p:sp>
        <p:nvSpPr>
          <p:cNvPr id="61455" name="Rectangle 15"/>
          <p:cNvSpPr>
            <a:spLocks noChangeArrowheads="1"/>
          </p:cNvSpPr>
          <p:nvPr/>
        </p:nvSpPr>
        <p:spPr bwMode="auto">
          <a:xfrm>
            <a:off x="1692275" y="3500438"/>
            <a:ext cx="26828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November Forecast</a:t>
            </a:r>
            <a:endParaRPr lang="en-US" b="1">
              <a:effectLst>
                <a:outerShdw blurRad="38100" dist="38100" dir="2700000" algn="tl">
                  <a:srgbClr val="C0C0C0"/>
                </a:outerShdw>
              </a:effectLst>
              <a:ea typeface="宋体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517525" y="3429000"/>
            <a:ext cx="8212138" cy="3219450"/>
            <a:chOff x="326" y="1740"/>
            <a:chExt cx="5173" cy="2028"/>
          </a:xfrm>
        </p:grpSpPr>
        <p:sp>
          <p:nvSpPr>
            <p:cNvPr id="54275" name="Rectangle 3"/>
            <p:cNvSpPr>
              <a:spLocks noChangeArrowheads="1"/>
            </p:cNvSpPr>
            <p:nvPr/>
          </p:nvSpPr>
          <p:spPr bwMode="auto">
            <a:xfrm>
              <a:off x="326" y="2233"/>
              <a:ext cx="5173" cy="153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January	</a:t>
              </a:r>
              <a:r>
                <a:rPr lang="en-US" altLang="zh-CN" sz="22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10</a:t>
              </a: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February	</a:t>
              </a:r>
              <a:r>
                <a:rPr lang="en-US" altLang="zh-CN" sz="22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12</a:t>
              </a: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March	</a:t>
              </a:r>
              <a:r>
                <a:rPr lang="en-US" altLang="zh-CN" sz="22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13</a:t>
              </a: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April	</a:t>
              </a:r>
              <a:r>
                <a:rPr lang="en-US" altLang="zh-CN" sz="22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16	</a:t>
              </a:r>
            </a:p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May	</a:t>
              </a:r>
              <a:r>
                <a:rPr lang="en-US" altLang="zh-CN" sz="22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19	</a:t>
              </a:r>
              <a:endParaRPr lang="en-US" altLang="zh-CN" sz="22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June	</a:t>
              </a:r>
              <a:r>
                <a:rPr lang="en-US" altLang="zh-CN" sz="22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23	</a:t>
              </a:r>
            </a:p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July	</a:t>
              </a:r>
              <a:r>
                <a:rPr lang="en-US" altLang="zh-CN" sz="22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26	</a:t>
              </a:r>
              <a:endParaRPr lang="en-US" altLang="zh-CN" sz="22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54276" name="Rectangle 4"/>
            <p:cNvSpPr>
              <a:spLocks noChangeArrowheads="1"/>
            </p:cNvSpPr>
            <p:nvPr/>
          </p:nvSpPr>
          <p:spPr bwMode="auto">
            <a:xfrm>
              <a:off x="342" y="1740"/>
              <a:ext cx="4491" cy="4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lnSpc>
                  <a:spcPct val="85000"/>
                </a:lnSpc>
                <a:tabLst>
                  <a:tab pos="571500" algn="ctr"/>
                  <a:tab pos="2286000" algn="ctr"/>
                  <a:tab pos="5626100" algn="ctr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	Actual	3-Month Weighted</a:t>
              </a:r>
            </a:p>
            <a:p>
              <a:pPr eaLnBrk="0" hangingPunct="0">
                <a:lnSpc>
                  <a:spcPct val="85000"/>
                </a:lnSpc>
                <a:tabLst>
                  <a:tab pos="571500" algn="ctr"/>
                  <a:tab pos="2286000" algn="ctr"/>
                  <a:tab pos="5626100" algn="ctr"/>
                </a:tabLst>
                <a:defRPr/>
              </a:pPr>
              <a:r>
                <a:rPr lang="en-US" altLang="zh-CN" sz="24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Month	Sales	Moving Average</a:t>
              </a:r>
            </a:p>
          </p:txBody>
        </p:sp>
        <p:sp>
          <p:nvSpPr>
            <p:cNvPr id="19473" name="Line 5"/>
            <p:cNvSpPr>
              <a:spLocks noChangeShapeType="1"/>
            </p:cNvSpPr>
            <p:nvPr/>
          </p:nvSpPr>
          <p:spPr bwMode="auto">
            <a:xfrm>
              <a:off x="384" y="2224"/>
              <a:ext cx="504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4278" name="Rectangle 6"/>
          <p:cNvSpPr>
            <a:spLocks noChangeArrowheads="1"/>
          </p:cNvSpPr>
          <p:nvPr/>
        </p:nvSpPr>
        <p:spPr bwMode="auto">
          <a:xfrm>
            <a:off x="4140200" y="4268788"/>
            <a:ext cx="4535488" cy="2255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tabLst>
                <a:tab pos="2387600" algn="r"/>
                <a:tab pos="3619500" algn="l"/>
              </a:tabLst>
              <a:defRPr/>
            </a:pPr>
            <a:r>
              <a:rPr lang="en-US" altLang="zh-CN" sz="22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	</a:t>
            </a:r>
          </a:p>
          <a:p>
            <a:pPr eaLnBrk="0" hangingPunct="0">
              <a:tabLst>
                <a:tab pos="2387600" algn="r"/>
                <a:tab pos="3619500" algn="l"/>
              </a:tabLst>
              <a:defRPr/>
            </a:pPr>
            <a:r>
              <a:rPr lang="en-US" altLang="zh-CN" sz="22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	</a:t>
            </a:r>
          </a:p>
          <a:p>
            <a:pPr eaLnBrk="0" hangingPunct="0">
              <a:tabLst>
                <a:tab pos="2387600" algn="r"/>
                <a:tab pos="3619500" algn="l"/>
              </a:tabLst>
              <a:defRPr/>
            </a:pPr>
            <a:r>
              <a:rPr lang="en-US" altLang="zh-CN" sz="22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	</a:t>
            </a:r>
          </a:p>
          <a:p>
            <a:pPr eaLnBrk="0" hangingPunct="0">
              <a:tabLst>
                <a:tab pos="2387600" algn="r"/>
                <a:tab pos="3619500" algn="l"/>
              </a:tabLst>
              <a:defRPr/>
            </a:pPr>
            <a:r>
              <a:rPr lang="en-US" altLang="zh-CN" sz="22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</a:t>
            </a:r>
            <a:r>
              <a:rPr lang="en-US" altLang="zh-CN" sz="22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</a:t>
            </a:r>
          </a:p>
          <a:p>
            <a:pPr eaLnBrk="0" hangingPunct="0">
              <a:tabLst>
                <a:tab pos="2387600" algn="r"/>
                <a:tab pos="3619500" algn="l"/>
              </a:tabLst>
              <a:defRPr/>
            </a:pPr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(0.5 x 16) + (0.3 x 13) + (0.2 x 12) = 14.3</a:t>
            </a:r>
            <a:endParaRPr lang="en-US" altLang="zh-CN" b="1" i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  <a:p>
            <a:pPr eaLnBrk="0" hangingPunct="0">
              <a:tabLst>
                <a:tab pos="2387600" algn="r"/>
                <a:tab pos="3619500" algn="l"/>
              </a:tabLst>
              <a:defRPr/>
            </a:pPr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(0.5 x 19) + (0.3 x 16) + (0.2 x 13) = 16.9</a:t>
            </a:r>
            <a:r>
              <a:rPr lang="en-US" altLang="zh-CN" b="1">
                <a:latin typeface="Arial" charset="0"/>
                <a:ea typeface="宋体" charset="-122"/>
              </a:rPr>
              <a:t>  </a:t>
            </a:r>
            <a:br>
              <a:rPr lang="en-US" altLang="zh-CN" b="1">
                <a:latin typeface="Arial" charset="0"/>
                <a:ea typeface="宋体" charset="-122"/>
              </a:rPr>
            </a:br>
            <a:r>
              <a:rPr lang="en-US" altLang="zh-CN" b="1">
                <a:latin typeface="Arial" charset="0"/>
                <a:ea typeface="宋体" charset="-122"/>
              </a:rPr>
              <a:t> </a:t>
            </a:r>
            <a:r>
              <a:rPr lang="en-US" altLang="zh-CN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(0.5 x 23) + (0.3 x 19) + (0.2 x 16) = 20.1</a:t>
            </a:r>
          </a:p>
        </p:txBody>
      </p:sp>
      <p:sp>
        <p:nvSpPr>
          <p:cNvPr id="19460" name="Rectangle 7"/>
          <p:cNvSpPr>
            <a:spLocks noGrp="1" noChangeArrowheads="1"/>
          </p:cNvSpPr>
          <p:nvPr>
            <p:ph type="title"/>
          </p:nvPr>
        </p:nvSpPr>
        <p:spPr>
          <a:xfrm>
            <a:off x="685800" y="546100"/>
            <a:ext cx="7772400" cy="939800"/>
          </a:xfrm>
          <a:noFill/>
        </p:spPr>
        <p:txBody>
          <a:bodyPr/>
          <a:lstStyle/>
          <a:p>
            <a:pPr algn="ctr" eaLnBrk="1" hangingPunct="1"/>
            <a:r>
              <a:rPr lang="en-US" altLang="zh-CN" smtClean="0"/>
              <a:t>Weighted Moving Average</a:t>
            </a:r>
          </a:p>
        </p:txBody>
      </p: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517525" y="4211638"/>
            <a:ext cx="8212138" cy="1431925"/>
            <a:chOff x="326" y="2233"/>
            <a:chExt cx="5173" cy="902"/>
          </a:xfrm>
        </p:grpSpPr>
        <p:sp>
          <p:nvSpPr>
            <p:cNvPr id="54281" name="Rectangle 9"/>
            <p:cNvSpPr>
              <a:spLocks noChangeArrowheads="1"/>
            </p:cNvSpPr>
            <p:nvPr/>
          </p:nvSpPr>
          <p:spPr bwMode="auto">
            <a:xfrm>
              <a:off x="326" y="2233"/>
              <a:ext cx="5173" cy="9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  <a:r>
                <a:rPr lang="en-US" altLang="zh-CN" sz="2200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10</a:t>
              </a:r>
              <a:r>
                <a:rPr lang="en-US" altLang="zh-CN" sz="2200" b="1" i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  <a:r>
                <a:rPr lang="en-US" altLang="zh-CN" sz="2200" b="1">
                  <a:solidFill>
                    <a:srgbClr val="2FFF74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12</a:t>
              </a:r>
              <a:r>
                <a:rPr lang="en-US" altLang="zh-CN" sz="2200" b="1" i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  <a:r>
                <a:rPr lang="en-US" altLang="zh-CN" sz="2200" b="1">
                  <a:solidFill>
                    <a:srgbClr val="80004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13</a:t>
              </a: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 eaLnBrk="0" hangingPunct="0">
                <a:tabLst>
                  <a:tab pos="2387600" algn="r"/>
                  <a:tab pos="3619500" algn="l"/>
                </a:tabLst>
                <a:defRPr/>
              </a:pPr>
              <a:r>
                <a:rPr lang="en-US" altLang="zh-CN" sz="22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  <a:r>
                <a:rPr lang="en-US" altLang="zh-CN" sz="22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 </a:t>
              </a:r>
              <a:r>
                <a:rPr lang="en-US" altLang="zh-CN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(0.5 x </a:t>
              </a:r>
              <a:r>
                <a:rPr lang="en-US" altLang="zh-CN" b="1">
                  <a:solidFill>
                    <a:srgbClr val="80004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13</a:t>
              </a:r>
              <a:r>
                <a:rPr lang="en-US" altLang="zh-CN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) + (0.3 x </a:t>
              </a:r>
              <a:r>
                <a:rPr lang="en-US" altLang="zh-CN" b="1">
                  <a:solidFill>
                    <a:srgbClr val="2FFF74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12</a:t>
              </a:r>
              <a:r>
                <a:rPr lang="en-US" altLang="zh-CN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) + (0.2 x </a:t>
              </a:r>
              <a:r>
                <a:rPr lang="en-US" altLang="zh-CN" b="1">
                  <a:solidFill>
                    <a:schemeClr val="hlink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10</a:t>
              </a:r>
              <a:r>
                <a:rPr lang="en-US" altLang="zh-CN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) = 12.1</a:t>
              </a:r>
              <a:endParaRPr lang="en-US" altLang="zh-CN" sz="22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grpSp>
          <p:nvGrpSpPr>
            <p:cNvPr id="19467" name="Group 10"/>
            <p:cNvGrpSpPr>
              <a:grpSpLocks/>
            </p:cNvGrpSpPr>
            <p:nvPr/>
          </p:nvGrpSpPr>
          <p:grpSpPr bwMode="auto">
            <a:xfrm>
              <a:off x="1936" y="2368"/>
              <a:ext cx="2501" cy="563"/>
              <a:chOff x="1936" y="2216"/>
              <a:chExt cx="2501" cy="563"/>
            </a:xfrm>
          </p:grpSpPr>
          <p:sp>
            <p:nvSpPr>
              <p:cNvPr id="19468" name="Freeform 11"/>
              <p:cNvSpPr>
                <a:spLocks/>
              </p:cNvSpPr>
              <p:nvPr/>
            </p:nvSpPr>
            <p:spPr bwMode="auto">
              <a:xfrm>
                <a:off x="1936" y="2216"/>
                <a:ext cx="2501" cy="539"/>
              </a:xfrm>
              <a:custGeom>
                <a:avLst/>
                <a:gdLst>
                  <a:gd name="T0" fmla="*/ 0 w 2501"/>
                  <a:gd name="T1" fmla="*/ 0 h 539"/>
                  <a:gd name="T2" fmla="*/ 2022 w 2501"/>
                  <a:gd name="T3" fmla="*/ 0 h 539"/>
                  <a:gd name="T4" fmla="*/ 2501 w 2501"/>
                  <a:gd name="T5" fmla="*/ 539 h 539"/>
                  <a:gd name="T6" fmla="*/ 0 60000 65536"/>
                  <a:gd name="T7" fmla="*/ 0 60000 65536"/>
                  <a:gd name="T8" fmla="*/ 0 60000 65536"/>
                  <a:gd name="T9" fmla="*/ 0 w 2501"/>
                  <a:gd name="T10" fmla="*/ 0 h 539"/>
                  <a:gd name="T11" fmla="*/ 2501 w 2501"/>
                  <a:gd name="T12" fmla="*/ 539 h 539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2501" h="539">
                    <a:moveTo>
                      <a:pt x="0" y="0"/>
                    </a:moveTo>
                    <a:lnTo>
                      <a:pt x="2022" y="0"/>
                    </a:lnTo>
                    <a:lnTo>
                      <a:pt x="2501" y="539"/>
                    </a:lnTo>
                  </a:path>
                </a:pathLst>
              </a:custGeom>
              <a:noFill/>
              <a:ln w="57150" cmpd="sng">
                <a:solidFill>
                  <a:schemeClr val="tx1"/>
                </a:solidFill>
                <a:round/>
                <a:headEnd type="non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69" name="Freeform 12"/>
              <p:cNvSpPr>
                <a:spLocks/>
              </p:cNvSpPr>
              <p:nvPr/>
            </p:nvSpPr>
            <p:spPr bwMode="auto">
              <a:xfrm>
                <a:off x="1936" y="2432"/>
                <a:ext cx="1979" cy="323"/>
              </a:xfrm>
              <a:custGeom>
                <a:avLst/>
                <a:gdLst>
                  <a:gd name="T0" fmla="*/ 0 w 1979"/>
                  <a:gd name="T1" fmla="*/ 0 h 323"/>
                  <a:gd name="T2" fmla="*/ 1691 w 1979"/>
                  <a:gd name="T3" fmla="*/ 0 h 323"/>
                  <a:gd name="T4" fmla="*/ 1979 w 1979"/>
                  <a:gd name="T5" fmla="*/ 323 h 323"/>
                  <a:gd name="T6" fmla="*/ 0 60000 65536"/>
                  <a:gd name="T7" fmla="*/ 0 60000 65536"/>
                  <a:gd name="T8" fmla="*/ 0 60000 65536"/>
                  <a:gd name="T9" fmla="*/ 0 w 1979"/>
                  <a:gd name="T10" fmla="*/ 0 h 323"/>
                  <a:gd name="T11" fmla="*/ 1979 w 1979"/>
                  <a:gd name="T12" fmla="*/ 323 h 323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979" h="323">
                    <a:moveTo>
                      <a:pt x="0" y="0"/>
                    </a:moveTo>
                    <a:lnTo>
                      <a:pt x="1691" y="0"/>
                    </a:lnTo>
                    <a:lnTo>
                      <a:pt x="1979" y="323"/>
                    </a:lnTo>
                  </a:path>
                </a:pathLst>
              </a:custGeom>
              <a:noFill/>
              <a:ln w="57150" cmpd="sng">
                <a:solidFill>
                  <a:schemeClr val="tx1"/>
                </a:solidFill>
                <a:round/>
                <a:headEnd type="non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9470" name="Freeform 13"/>
              <p:cNvSpPr>
                <a:spLocks/>
              </p:cNvSpPr>
              <p:nvPr/>
            </p:nvSpPr>
            <p:spPr bwMode="auto">
              <a:xfrm>
                <a:off x="1936" y="2635"/>
                <a:ext cx="1229" cy="144"/>
              </a:xfrm>
              <a:custGeom>
                <a:avLst/>
                <a:gdLst>
                  <a:gd name="T0" fmla="*/ 0 w 1229"/>
                  <a:gd name="T1" fmla="*/ 0 h 144"/>
                  <a:gd name="T2" fmla="*/ 1107 w 1229"/>
                  <a:gd name="T3" fmla="*/ 5 h 144"/>
                  <a:gd name="T4" fmla="*/ 1229 w 1229"/>
                  <a:gd name="T5" fmla="*/ 144 h 144"/>
                  <a:gd name="T6" fmla="*/ 0 60000 65536"/>
                  <a:gd name="T7" fmla="*/ 0 60000 65536"/>
                  <a:gd name="T8" fmla="*/ 0 60000 65536"/>
                  <a:gd name="T9" fmla="*/ 0 w 1229"/>
                  <a:gd name="T10" fmla="*/ 0 h 144"/>
                  <a:gd name="T11" fmla="*/ 1229 w 1229"/>
                  <a:gd name="T12" fmla="*/ 144 h 144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229" h="144">
                    <a:moveTo>
                      <a:pt x="0" y="0"/>
                    </a:moveTo>
                    <a:lnTo>
                      <a:pt x="1107" y="5"/>
                    </a:lnTo>
                    <a:lnTo>
                      <a:pt x="1229" y="144"/>
                    </a:lnTo>
                  </a:path>
                </a:pathLst>
              </a:custGeom>
              <a:noFill/>
              <a:ln w="57150" cmpd="sng">
                <a:solidFill>
                  <a:schemeClr val="tx1"/>
                </a:solidFill>
                <a:round/>
                <a:headEnd type="none" w="med" len="med"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19462" name="Rectangle 19"/>
          <p:cNvSpPr>
            <a:spLocks noChangeArrowheads="1"/>
          </p:cNvSpPr>
          <p:nvPr/>
        </p:nvSpPr>
        <p:spPr bwMode="auto">
          <a:xfrm>
            <a:off x="1187450" y="1628775"/>
            <a:ext cx="3455988" cy="1474788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r>
              <a:rPr lang="en-US" altLang="zh-CN" b="1" i="1"/>
              <a:t>Weights Applied </a:t>
            </a:r>
          </a:p>
          <a:p>
            <a:pPr eaLnBrk="1" hangingPunct="1"/>
            <a:r>
              <a:rPr lang="en-US" altLang="zh-CN" b="1" i="1"/>
              <a:t>0.5	Last month</a:t>
            </a:r>
          </a:p>
          <a:p>
            <a:pPr eaLnBrk="1" hangingPunct="1"/>
            <a:r>
              <a:rPr lang="en-US" altLang="zh-CN" b="1" i="1"/>
              <a:t>0.3	Two months ago</a:t>
            </a:r>
          </a:p>
          <a:p>
            <a:pPr eaLnBrk="1" hangingPunct="1"/>
            <a:r>
              <a:rPr lang="en-US" altLang="zh-CN" b="1" i="1"/>
              <a:t>0.2	Three months ago</a:t>
            </a:r>
          </a:p>
          <a:p>
            <a:pPr eaLnBrk="1" hangingPunct="1">
              <a:buFontTx/>
              <a:buAutoNum type="arabicPlain"/>
            </a:pPr>
            <a:r>
              <a:rPr lang="en-US" altLang="zh-CN" b="1" i="1"/>
              <a:t>         Sum of weights</a:t>
            </a:r>
            <a:endParaRPr lang="en-US" altLang="en-US" b="1" i="1"/>
          </a:p>
        </p:txBody>
      </p:sp>
      <p:sp>
        <p:nvSpPr>
          <p:cNvPr id="54292" name="Rectangle 20"/>
          <p:cNvSpPr>
            <a:spLocks noChangeArrowheads="1"/>
          </p:cNvSpPr>
          <p:nvPr/>
        </p:nvSpPr>
        <p:spPr bwMode="auto">
          <a:xfrm>
            <a:off x="5076825" y="1700213"/>
            <a:ext cx="3455988" cy="1349375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lnSpc>
                <a:spcPct val="85000"/>
              </a:lnSpc>
              <a:defRPr/>
            </a:pPr>
            <a:endParaRPr lang="en-US" altLang="zh-CN" sz="1600" b="1" i="1">
              <a:effectLst>
                <a:outerShdw blurRad="38100" dist="38100" dir="2700000" algn="tl">
                  <a:srgbClr val="C0C0C0"/>
                </a:outerShdw>
              </a:effectLst>
              <a:ea typeface="宋体" charset="-122"/>
            </a:endParaRPr>
          </a:p>
          <a:p>
            <a:pPr eaLnBrk="0" hangingPunct="0">
              <a:lnSpc>
                <a:spcPct val="85000"/>
              </a:lnSpc>
              <a:defRPr/>
            </a:pPr>
            <a:endParaRPr lang="en-US" altLang="zh-CN" sz="1600" b="1" i="1">
              <a:effectLst>
                <a:outerShdw blurRad="38100" dist="38100" dir="2700000" algn="tl">
                  <a:srgbClr val="C0C0C0"/>
                </a:outerShdw>
              </a:effectLst>
              <a:ea typeface="宋体" charset="-122"/>
            </a:endParaRPr>
          </a:p>
          <a:p>
            <a:pPr eaLnBrk="0" hangingPunct="0">
              <a:lnSpc>
                <a:spcPct val="85000"/>
              </a:lnSpc>
              <a:defRPr/>
            </a:pPr>
            <a:r>
              <a:rPr lang="en-US" altLang="zh-CN" sz="16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Weighted moving average </a:t>
            </a:r>
            <a:br>
              <a:rPr lang="en-US" altLang="zh-CN" sz="16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</a:br>
            <a:r>
              <a:rPr lang="en-US" altLang="zh-CN" sz="16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= </a:t>
            </a: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∑</a:t>
            </a:r>
            <a:r>
              <a:rPr lang="en-US" altLang="zh-CN" sz="16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 </a:t>
            </a: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(</a:t>
            </a:r>
            <a:r>
              <a:rPr lang="en-US" altLang="zh-CN" sz="16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weight for period n</a:t>
            </a: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)</a:t>
            </a:r>
            <a:r>
              <a:rPr lang="en-US" altLang="zh-CN" sz="16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/>
            </a:r>
            <a:br>
              <a:rPr lang="en-US" altLang="zh-CN" sz="16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</a:br>
            <a:r>
              <a:rPr lang="en-US" altLang="zh-CN" sz="16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    x </a:t>
            </a: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(</a:t>
            </a:r>
            <a:r>
              <a:rPr lang="en-US" altLang="zh-CN" sz="1600" b="1" i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demand in period n</a:t>
            </a: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ea typeface="宋体" charset="-122"/>
              </a:rPr>
              <a:t>)</a:t>
            </a:r>
          </a:p>
          <a:p>
            <a:pPr eaLnBrk="0" hangingPunct="0">
              <a:lnSpc>
                <a:spcPct val="85000"/>
              </a:lnSpc>
              <a:defRPr/>
            </a:pPr>
            <a:endParaRPr lang="en-US" altLang="zh-CN" sz="1600" b="1" i="1">
              <a:effectLst>
                <a:outerShdw blurRad="38100" dist="38100" dir="2700000" algn="tl">
                  <a:srgbClr val="C0C0C0"/>
                </a:outerShdw>
              </a:effectLst>
              <a:ea typeface="宋体" charset="-122"/>
            </a:endParaRPr>
          </a:p>
        </p:txBody>
      </p:sp>
      <p:sp>
        <p:nvSpPr>
          <p:cNvPr id="19464" name="Line 21"/>
          <p:cNvSpPr>
            <a:spLocks noChangeShapeType="1"/>
          </p:cNvSpPr>
          <p:nvPr/>
        </p:nvSpPr>
        <p:spPr bwMode="auto">
          <a:xfrm>
            <a:off x="1187450" y="2781300"/>
            <a:ext cx="33845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65" name="Line 22"/>
          <p:cNvSpPr>
            <a:spLocks noChangeShapeType="1"/>
          </p:cNvSpPr>
          <p:nvPr/>
        </p:nvSpPr>
        <p:spPr bwMode="auto">
          <a:xfrm>
            <a:off x="1908175" y="19891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54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8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87350" y="328613"/>
            <a:ext cx="8369300" cy="1320800"/>
          </a:xfrm>
          <a:noFill/>
        </p:spPr>
        <p:txBody>
          <a:bodyPr anchor="ctr" anchorCtr="1"/>
          <a:lstStyle/>
          <a:p>
            <a:pPr eaLnBrk="1" hangingPunct="1">
              <a:lnSpc>
                <a:spcPct val="80000"/>
              </a:lnSpc>
            </a:pPr>
            <a:r>
              <a:rPr lang="en-US" altLang="zh-CN" smtClean="0"/>
              <a:t>Moving Average And </a:t>
            </a:r>
            <a:br>
              <a:rPr lang="en-US" altLang="zh-CN" smtClean="0"/>
            </a:br>
            <a:r>
              <a:rPr lang="en-US" altLang="zh-CN" smtClean="0"/>
              <a:t>Weighted Moving Average</a:t>
            </a:r>
            <a:endParaRPr lang="en-US" altLang="zh-CN" sz="2800" smtClean="0">
              <a:solidFill>
                <a:srgbClr val="00FF00"/>
              </a:solidFill>
            </a:endParaRPr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830263" y="2032000"/>
            <a:ext cx="7488237" cy="4297363"/>
            <a:chOff x="435" y="1296"/>
            <a:chExt cx="4717" cy="2707"/>
          </a:xfrm>
        </p:grpSpPr>
        <p:sp>
          <p:nvSpPr>
            <p:cNvPr id="20497" name="Freeform 4"/>
            <p:cNvSpPr>
              <a:spLocks/>
            </p:cNvSpPr>
            <p:nvPr/>
          </p:nvSpPr>
          <p:spPr bwMode="auto">
            <a:xfrm>
              <a:off x="1032" y="1296"/>
              <a:ext cx="4120" cy="2416"/>
            </a:xfrm>
            <a:custGeom>
              <a:avLst/>
              <a:gdLst>
                <a:gd name="T0" fmla="*/ 0 w 4120"/>
                <a:gd name="T1" fmla="*/ 0 h 2416"/>
                <a:gd name="T2" fmla="*/ 0 w 4120"/>
                <a:gd name="T3" fmla="*/ 2416 h 2416"/>
                <a:gd name="T4" fmla="*/ 4120 w 4120"/>
                <a:gd name="T5" fmla="*/ 2416 h 2416"/>
                <a:gd name="T6" fmla="*/ 0 60000 65536"/>
                <a:gd name="T7" fmla="*/ 0 60000 65536"/>
                <a:gd name="T8" fmla="*/ 0 60000 65536"/>
                <a:gd name="T9" fmla="*/ 0 w 4120"/>
                <a:gd name="T10" fmla="*/ 0 h 2416"/>
                <a:gd name="T11" fmla="*/ 4120 w 4120"/>
                <a:gd name="T12" fmla="*/ 2416 h 241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120" h="2416">
                  <a:moveTo>
                    <a:pt x="0" y="0"/>
                  </a:moveTo>
                  <a:lnTo>
                    <a:pt x="0" y="2416"/>
                  </a:lnTo>
                  <a:lnTo>
                    <a:pt x="4120" y="2416"/>
                  </a:lnTo>
                </a:path>
              </a:pathLst>
            </a:custGeom>
            <a:noFill/>
            <a:ln w="38100" cmpd="sng">
              <a:solidFill>
                <a:schemeClr val="tx1"/>
              </a:solidFill>
              <a:round/>
              <a:headEnd type="triangle" w="med" len="med"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7349" name="Rectangle 5"/>
            <p:cNvSpPr>
              <a:spLocks noChangeArrowheads="1"/>
            </p:cNvSpPr>
            <p:nvPr/>
          </p:nvSpPr>
          <p:spPr bwMode="auto">
            <a:xfrm>
              <a:off x="702" y="1307"/>
              <a:ext cx="471" cy="21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r" eaLnBrk="0" hangingPunct="0">
                <a:lnSpc>
                  <a:spcPct val="185000"/>
                </a:lnSpc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30  </a:t>
              </a:r>
              <a:r>
                <a:rPr lang="en-US" altLang="zh-CN" sz="2000" b="1" i="1">
                  <a:latin typeface="Arial" charset="0"/>
                  <a:ea typeface="宋体" charset="-122"/>
                </a:rPr>
                <a:t>–</a:t>
              </a:r>
              <a:endPara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85000"/>
                </a:lnSpc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25  </a:t>
              </a:r>
              <a:r>
                <a:rPr lang="en-US" altLang="zh-CN" sz="2000" b="1" i="1">
                  <a:latin typeface="Arial" charset="0"/>
                  <a:ea typeface="宋体" charset="-122"/>
                </a:rPr>
                <a:t>–</a:t>
              </a:r>
              <a:endPara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85000"/>
                </a:lnSpc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20  </a:t>
              </a:r>
              <a:r>
                <a:rPr lang="en-US" altLang="zh-CN" sz="2000" b="1" i="1">
                  <a:latin typeface="Arial" charset="0"/>
                  <a:ea typeface="宋体" charset="-122"/>
                </a:rPr>
                <a:t>–</a:t>
              </a:r>
              <a:endPara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85000"/>
                </a:lnSpc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15  </a:t>
              </a:r>
              <a:r>
                <a:rPr lang="en-US" altLang="zh-CN" sz="2000" b="1" i="1">
                  <a:latin typeface="Arial" charset="0"/>
                  <a:ea typeface="宋体" charset="-122"/>
                </a:rPr>
                <a:t>–</a:t>
              </a:r>
              <a:endPara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85000"/>
                </a:lnSpc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10  </a:t>
              </a:r>
              <a:r>
                <a:rPr lang="en-US" altLang="zh-CN" sz="2000" b="1" i="1">
                  <a:latin typeface="Arial" charset="0"/>
                  <a:ea typeface="宋体" charset="-122"/>
                </a:rPr>
                <a:t>–</a:t>
              </a:r>
              <a:endPara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185000"/>
                </a:lnSpc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5  </a:t>
              </a:r>
              <a:r>
                <a:rPr lang="en-US" altLang="zh-CN" sz="2000" b="1" i="1">
                  <a:latin typeface="Arial" charset="0"/>
                  <a:ea typeface="宋体" charset="-122"/>
                </a:rPr>
                <a:t>–</a:t>
              </a:r>
              <a:endPara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57350" name="Rectangle 6"/>
            <p:cNvSpPr>
              <a:spLocks noChangeArrowheads="1"/>
            </p:cNvSpPr>
            <p:nvPr/>
          </p:nvSpPr>
          <p:spPr bwMode="auto">
            <a:xfrm rot="-5400000">
              <a:off x="-36" y="2342"/>
              <a:ext cx="119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Sales demand</a:t>
              </a:r>
            </a:p>
          </p:txBody>
        </p:sp>
        <p:sp>
          <p:nvSpPr>
            <p:cNvPr id="57351" name="Rectangle 7"/>
            <p:cNvSpPr>
              <a:spLocks noChangeArrowheads="1"/>
            </p:cNvSpPr>
            <p:nvPr/>
          </p:nvSpPr>
          <p:spPr bwMode="auto">
            <a:xfrm>
              <a:off x="1038" y="3465"/>
              <a:ext cx="3598" cy="5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lnSpc>
                  <a:spcPct val="125000"/>
                </a:lnSpc>
                <a:tabLst>
                  <a:tab pos="190500" algn="ctr"/>
                  <a:tab pos="673100" algn="ctr"/>
                  <a:tab pos="1143000" algn="ctr"/>
                  <a:tab pos="1625600" algn="ctr"/>
                  <a:tab pos="2095500" algn="ctr"/>
                  <a:tab pos="2578100" algn="ctr"/>
                  <a:tab pos="3048000" algn="ctr"/>
                  <a:tab pos="3530600" algn="ctr"/>
                  <a:tab pos="4000500" algn="ctr"/>
                  <a:tab pos="4483100" algn="ctr"/>
                  <a:tab pos="4953000" algn="ctr"/>
                  <a:tab pos="5435600" algn="ctr"/>
                </a:tabLst>
                <a:defRPr/>
              </a:pPr>
              <a:r>
                <a:rPr lang="en-US" altLang="zh-CN" sz="2000" b="1" i="1">
                  <a:latin typeface="Arial" charset="0"/>
                  <a:ea typeface="宋体" charset="-122"/>
                </a:rPr>
                <a:t>	|	|	|	|	|	|	|	|	|	|	|	|</a:t>
              </a:r>
              <a:endParaRPr lang="en-US" altLang="zh-CN" sz="20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eaLnBrk="0" hangingPunct="0">
                <a:lnSpc>
                  <a:spcPct val="125000"/>
                </a:lnSpc>
                <a:tabLst>
                  <a:tab pos="190500" algn="ctr"/>
                  <a:tab pos="673100" algn="ctr"/>
                  <a:tab pos="1143000" algn="ctr"/>
                  <a:tab pos="1625600" algn="ctr"/>
                  <a:tab pos="2095500" algn="ctr"/>
                  <a:tab pos="2578100" algn="ctr"/>
                  <a:tab pos="3048000" algn="ctr"/>
                  <a:tab pos="3530600" algn="ctr"/>
                  <a:tab pos="4000500" algn="ctr"/>
                  <a:tab pos="4483100" algn="ctr"/>
                  <a:tab pos="4953000" algn="ctr"/>
                  <a:tab pos="5435600" algn="ctr"/>
                </a:tabLst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J		F	M	A	M	J	J	A	S	O	N	D</a:t>
              </a:r>
            </a:p>
          </p:txBody>
        </p:sp>
      </p:grpSp>
      <p:sp>
        <p:nvSpPr>
          <p:cNvPr id="57352" name="Freeform 8"/>
          <p:cNvSpPr>
            <a:spLocks/>
          </p:cNvSpPr>
          <p:nvPr/>
        </p:nvSpPr>
        <p:spPr bwMode="auto">
          <a:xfrm>
            <a:off x="2070100" y="2476500"/>
            <a:ext cx="5232400" cy="2260600"/>
          </a:xfrm>
          <a:custGeom>
            <a:avLst/>
            <a:gdLst>
              <a:gd name="T0" fmla="*/ 0 w 3296"/>
              <a:gd name="T1" fmla="*/ 2260600 h 1424"/>
              <a:gd name="T2" fmla="*/ 469900 w 3296"/>
              <a:gd name="T3" fmla="*/ 2070100 h 1424"/>
              <a:gd name="T4" fmla="*/ 952500 w 3296"/>
              <a:gd name="T5" fmla="*/ 1930400 h 1424"/>
              <a:gd name="T6" fmla="*/ 1422400 w 3296"/>
              <a:gd name="T7" fmla="*/ 1612900 h 1424"/>
              <a:gd name="T8" fmla="*/ 1905000 w 3296"/>
              <a:gd name="T9" fmla="*/ 1231900 h 1424"/>
              <a:gd name="T10" fmla="*/ 2374900 w 3296"/>
              <a:gd name="T11" fmla="*/ 787400 h 1424"/>
              <a:gd name="T12" fmla="*/ 2857500 w 3296"/>
              <a:gd name="T13" fmla="*/ 457200 h 1424"/>
              <a:gd name="T14" fmla="*/ 3327401 w 3296"/>
              <a:gd name="T15" fmla="*/ 0 h 1424"/>
              <a:gd name="T16" fmla="*/ 3810000 w 3296"/>
              <a:gd name="T17" fmla="*/ 190500 h 1424"/>
              <a:gd name="T18" fmla="*/ 4279900 w 3296"/>
              <a:gd name="T19" fmla="*/ 1320800 h 1424"/>
              <a:gd name="T20" fmla="*/ 4762500 w 3296"/>
              <a:gd name="T21" fmla="*/ 1587500 h 1424"/>
              <a:gd name="T22" fmla="*/ 5232400 w 3296"/>
              <a:gd name="T23" fmla="*/ 1828800 h 1424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w 3296"/>
              <a:gd name="T37" fmla="*/ 0 h 1424"/>
              <a:gd name="T38" fmla="*/ 3296 w 3296"/>
              <a:gd name="T39" fmla="*/ 1424 h 1424"/>
            </a:gdLst>
            <a:ahLst/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T36" t="T37" r="T38" b="T39"/>
            <a:pathLst>
              <a:path w="3296" h="1424">
                <a:moveTo>
                  <a:pt x="0" y="1424"/>
                </a:moveTo>
                <a:lnTo>
                  <a:pt x="296" y="1304"/>
                </a:lnTo>
                <a:lnTo>
                  <a:pt x="600" y="1216"/>
                </a:lnTo>
                <a:lnTo>
                  <a:pt x="896" y="1016"/>
                </a:lnTo>
                <a:lnTo>
                  <a:pt x="1200" y="776"/>
                </a:lnTo>
                <a:lnTo>
                  <a:pt x="1496" y="496"/>
                </a:lnTo>
                <a:lnTo>
                  <a:pt x="1800" y="288"/>
                </a:lnTo>
                <a:lnTo>
                  <a:pt x="2096" y="0"/>
                </a:lnTo>
                <a:lnTo>
                  <a:pt x="2400" y="120"/>
                </a:lnTo>
                <a:lnTo>
                  <a:pt x="2696" y="832"/>
                </a:lnTo>
                <a:lnTo>
                  <a:pt x="3000" y="1000"/>
                </a:lnTo>
                <a:lnTo>
                  <a:pt x="3296" y="1152"/>
                </a:lnTo>
              </a:path>
            </a:pathLst>
          </a:custGeom>
          <a:noFill/>
          <a:ln w="101600" cmpd="sng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" name="Group 9"/>
          <p:cNvGrpSpPr>
            <a:grpSpLocks/>
          </p:cNvGrpSpPr>
          <p:nvPr/>
        </p:nvGrpSpPr>
        <p:grpSpPr bwMode="auto">
          <a:xfrm>
            <a:off x="2079625" y="3390900"/>
            <a:ext cx="1230313" cy="1016000"/>
            <a:chOff x="1310" y="2136"/>
            <a:chExt cx="775" cy="640"/>
          </a:xfrm>
        </p:grpSpPr>
        <p:sp>
          <p:nvSpPr>
            <p:cNvPr id="57354" name="Rectangle 10"/>
            <p:cNvSpPr>
              <a:spLocks noChangeArrowheads="1"/>
            </p:cNvSpPr>
            <p:nvPr/>
          </p:nvSpPr>
          <p:spPr bwMode="auto">
            <a:xfrm>
              <a:off x="1310" y="2136"/>
              <a:ext cx="775" cy="3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>
                <a:lnSpc>
                  <a:spcPct val="85000"/>
                </a:lnSpc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Actual sales</a:t>
              </a:r>
            </a:p>
          </p:txBody>
        </p:sp>
        <p:sp>
          <p:nvSpPr>
            <p:cNvPr id="20496" name="Line 11"/>
            <p:cNvSpPr>
              <a:spLocks noChangeShapeType="1"/>
            </p:cNvSpPr>
            <p:nvPr/>
          </p:nvSpPr>
          <p:spPr bwMode="auto">
            <a:xfrm>
              <a:off x="1696" y="2488"/>
              <a:ext cx="56" cy="288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" name="Group 12"/>
          <p:cNvGrpSpPr>
            <a:grpSpLocks/>
          </p:cNvGrpSpPr>
          <p:nvPr/>
        </p:nvGrpSpPr>
        <p:grpSpPr bwMode="auto">
          <a:xfrm>
            <a:off x="4479925" y="3644900"/>
            <a:ext cx="1636713" cy="1195388"/>
            <a:chOff x="2822" y="2296"/>
            <a:chExt cx="1031" cy="753"/>
          </a:xfrm>
        </p:grpSpPr>
        <p:sp>
          <p:nvSpPr>
            <p:cNvPr id="57357" name="Rectangle 13"/>
            <p:cNvSpPr>
              <a:spLocks noChangeArrowheads="1"/>
            </p:cNvSpPr>
            <p:nvPr/>
          </p:nvSpPr>
          <p:spPr bwMode="auto">
            <a:xfrm>
              <a:off x="2822" y="2665"/>
              <a:ext cx="1031" cy="3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>
                <a:lnSpc>
                  <a:spcPct val="85000"/>
                </a:lnSpc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Moving average</a:t>
              </a:r>
            </a:p>
          </p:txBody>
        </p:sp>
        <p:sp>
          <p:nvSpPr>
            <p:cNvPr id="20494" name="Line 14"/>
            <p:cNvSpPr>
              <a:spLocks noChangeShapeType="1"/>
            </p:cNvSpPr>
            <p:nvPr/>
          </p:nvSpPr>
          <p:spPr bwMode="auto">
            <a:xfrm flipH="1" flipV="1">
              <a:off x="3264" y="2296"/>
              <a:ext cx="88" cy="376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6527800" y="1931988"/>
            <a:ext cx="1951038" cy="868362"/>
            <a:chOff x="4112" y="1217"/>
            <a:chExt cx="1229" cy="547"/>
          </a:xfrm>
        </p:grpSpPr>
        <p:sp>
          <p:nvSpPr>
            <p:cNvPr id="57360" name="Rectangle 16"/>
            <p:cNvSpPr>
              <a:spLocks noChangeArrowheads="1"/>
            </p:cNvSpPr>
            <p:nvPr/>
          </p:nvSpPr>
          <p:spPr bwMode="auto">
            <a:xfrm>
              <a:off x="4310" y="1217"/>
              <a:ext cx="1031" cy="5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0" hangingPunct="0">
                <a:lnSpc>
                  <a:spcPct val="85000"/>
                </a:lnSpc>
                <a:defRPr/>
              </a:pPr>
              <a:r>
                <a:rPr lang="en-US" altLang="zh-CN" sz="20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Weighted moving average</a:t>
              </a:r>
            </a:p>
          </p:txBody>
        </p:sp>
        <p:sp>
          <p:nvSpPr>
            <p:cNvPr id="20492" name="Line 17"/>
            <p:cNvSpPr>
              <a:spLocks noChangeShapeType="1"/>
            </p:cNvSpPr>
            <p:nvPr/>
          </p:nvSpPr>
          <p:spPr bwMode="auto">
            <a:xfrm flipH="1">
              <a:off x="4112" y="1496"/>
              <a:ext cx="392" cy="16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7362" name="Rectangle 18"/>
          <p:cNvSpPr>
            <a:spLocks noChangeArrowheads="1"/>
          </p:cNvSpPr>
          <p:nvPr/>
        </p:nvSpPr>
        <p:spPr bwMode="auto">
          <a:xfrm>
            <a:off x="415925" y="6092825"/>
            <a:ext cx="11445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altLang="zh-CN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Figure 4.2</a:t>
            </a:r>
          </a:p>
        </p:txBody>
      </p:sp>
      <p:sp>
        <p:nvSpPr>
          <p:cNvPr id="57363" name="Freeform 19"/>
          <p:cNvSpPr>
            <a:spLocks/>
          </p:cNvSpPr>
          <p:nvPr/>
        </p:nvSpPr>
        <p:spPr bwMode="auto">
          <a:xfrm>
            <a:off x="3505200" y="2692400"/>
            <a:ext cx="3810000" cy="1905000"/>
          </a:xfrm>
          <a:custGeom>
            <a:avLst/>
            <a:gdLst>
              <a:gd name="T0" fmla="*/ 0 w 2400"/>
              <a:gd name="T1" fmla="*/ 1905000 h 1200"/>
              <a:gd name="T2" fmla="*/ 482600 w 2400"/>
              <a:gd name="T3" fmla="*/ 1663700 h 1200"/>
              <a:gd name="T4" fmla="*/ 927100 w 2400"/>
              <a:gd name="T5" fmla="*/ 1397000 h 1200"/>
              <a:gd name="T6" fmla="*/ 1422400 w 2400"/>
              <a:gd name="T7" fmla="*/ 1028700 h 1200"/>
              <a:gd name="T8" fmla="*/ 1892300 w 2400"/>
              <a:gd name="T9" fmla="*/ 660400 h 1200"/>
              <a:gd name="T10" fmla="*/ 2374900 w 2400"/>
              <a:gd name="T11" fmla="*/ 203200 h 1200"/>
              <a:gd name="T12" fmla="*/ 2832100 w 2400"/>
              <a:gd name="T13" fmla="*/ 0 h 1200"/>
              <a:gd name="T14" fmla="*/ 3327400 w 2400"/>
              <a:gd name="T15" fmla="*/ 304800 h 1200"/>
              <a:gd name="T16" fmla="*/ 3810000 w 2400"/>
              <a:gd name="T17" fmla="*/ 825500 h 1200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400"/>
              <a:gd name="T28" fmla="*/ 0 h 1200"/>
              <a:gd name="T29" fmla="*/ 2400 w 2400"/>
              <a:gd name="T30" fmla="*/ 1200 h 1200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400" h="1200">
                <a:moveTo>
                  <a:pt x="0" y="1200"/>
                </a:moveTo>
                <a:lnTo>
                  <a:pt x="304" y="1048"/>
                </a:lnTo>
                <a:lnTo>
                  <a:pt x="584" y="880"/>
                </a:lnTo>
                <a:lnTo>
                  <a:pt x="896" y="648"/>
                </a:lnTo>
                <a:lnTo>
                  <a:pt x="1192" y="416"/>
                </a:lnTo>
                <a:lnTo>
                  <a:pt x="1496" y="128"/>
                </a:lnTo>
                <a:lnTo>
                  <a:pt x="1784" y="0"/>
                </a:lnTo>
                <a:lnTo>
                  <a:pt x="2096" y="192"/>
                </a:lnTo>
                <a:lnTo>
                  <a:pt x="2400" y="520"/>
                </a:lnTo>
              </a:path>
            </a:pathLst>
          </a:custGeom>
          <a:noFill/>
          <a:ln w="101600" cmpd="sng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7364" name="Freeform 20"/>
          <p:cNvSpPr>
            <a:spLocks/>
          </p:cNvSpPr>
          <p:nvPr/>
        </p:nvSpPr>
        <p:spPr bwMode="auto">
          <a:xfrm>
            <a:off x="3492500" y="2590800"/>
            <a:ext cx="3810000" cy="1955800"/>
          </a:xfrm>
          <a:custGeom>
            <a:avLst/>
            <a:gdLst>
              <a:gd name="T0" fmla="*/ 0 w 2400"/>
              <a:gd name="T1" fmla="*/ 1955800 h 1232"/>
              <a:gd name="T2" fmla="*/ 482600 w 2400"/>
              <a:gd name="T3" fmla="*/ 1714500 h 1232"/>
              <a:gd name="T4" fmla="*/ 952500 w 2400"/>
              <a:gd name="T5" fmla="*/ 1371600 h 1232"/>
              <a:gd name="T6" fmla="*/ 1435100 w 2400"/>
              <a:gd name="T7" fmla="*/ 965200 h 1232"/>
              <a:gd name="T8" fmla="*/ 1905000 w 2400"/>
              <a:gd name="T9" fmla="*/ 609600 h 1232"/>
              <a:gd name="T10" fmla="*/ 2387600 w 2400"/>
              <a:gd name="T11" fmla="*/ 139700 h 1232"/>
              <a:gd name="T12" fmla="*/ 2857500 w 2400"/>
              <a:gd name="T13" fmla="*/ 0 h 1232"/>
              <a:gd name="T14" fmla="*/ 3352800 w 2400"/>
              <a:gd name="T15" fmla="*/ 609600 h 1232"/>
              <a:gd name="T16" fmla="*/ 3810000 w 2400"/>
              <a:gd name="T17" fmla="*/ 1143000 h 12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400"/>
              <a:gd name="T28" fmla="*/ 0 h 1232"/>
              <a:gd name="T29" fmla="*/ 2400 w 2400"/>
              <a:gd name="T30" fmla="*/ 1232 h 1232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400" h="1232">
                <a:moveTo>
                  <a:pt x="0" y="1232"/>
                </a:moveTo>
                <a:lnTo>
                  <a:pt x="304" y="1080"/>
                </a:lnTo>
                <a:lnTo>
                  <a:pt x="600" y="864"/>
                </a:lnTo>
                <a:lnTo>
                  <a:pt x="904" y="608"/>
                </a:lnTo>
                <a:lnTo>
                  <a:pt x="1200" y="384"/>
                </a:lnTo>
                <a:lnTo>
                  <a:pt x="1504" y="88"/>
                </a:lnTo>
                <a:lnTo>
                  <a:pt x="1800" y="0"/>
                </a:lnTo>
                <a:lnTo>
                  <a:pt x="2112" y="384"/>
                </a:lnTo>
                <a:lnTo>
                  <a:pt x="2400" y="720"/>
                </a:lnTo>
              </a:path>
            </a:pathLst>
          </a:custGeom>
          <a:noFill/>
          <a:ln w="101600" cmpd="sng">
            <a:solidFill>
              <a:schemeClr val="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7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7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7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7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2" grpId="0" animBg="1"/>
      <p:bldP spid="57362" grpId="0" autoUpdateAnimBg="0"/>
      <p:bldP spid="57363" grpId="0" animBg="1"/>
      <p:bldP spid="5736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84313" y="2157413"/>
            <a:ext cx="7085012" cy="3073400"/>
          </a:xfrm>
          <a:noFill/>
        </p:spPr>
        <p:txBody>
          <a:bodyPr lIns="90475" tIns="44444" rIns="90475" bIns="44444"/>
          <a:lstStyle/>
          <a:p>
            <a:pPr marL="482600" indent="-482600"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Do not always forecast trends well</a:t>
            </a:r>
          </a:p>
          <a:p>
            <a:pPr marL="482600" indent="-482600"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endParaRPr lang="en-US" altLang="zh-CN" smtClean="0"/>
          </a:p>
          <a:p>
            <a:pPr marL="482600" indent="-482600"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US" altLang="zh-CN" smtClean="0"/>
              <a:t>Require extensive historical data</a:t>
            </a:r>
          </a:p>
          <a:p>
            <a:pPr marL="482600" indent="-482600"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endParaRPr lang="en-GB" altLang="zh-CN" smtClean="0"/>
          </a:p>
          <a:p>
            <a:pPr marL="482600" indent="-482600"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r>
              <a:rPr lang="en-GB" altLang="zh-CN" smtClean="0"/>
              <a:t>Need experience for choosing the good weight</a:t>
            </a:r>
            <a:endParaRPr lang="en-US" altLang="zh-CN" smtClean="0"/>
          </a:p>
          <a:p>
            <a:pPr marL="482600" indent="-482600"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þ"/>
            </a:pPr>
            <a:endParaRPr lang="en-US" altLang="zh-CN" smtClean="0"/>
          </a:p>
          <a:p>
            <a:pPr marL="482600" indent="-482600" eaLnBrk="1" hangingPunct="1"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None/>
            </a:pPr>
            <a:endParaRPr lang="en-US" altLang="zh-CN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title"/>
          </p:nvPr>
        </p:nvSpPr>
        <p:spPr>
          <a:xfrm>
            <a:off x="1116013" y="595313"/>
            <a:ext cx="7772400" cy="1320800"/>
          </a:xfrm>
          <a:noFill/>
        </p:spPr>
        <p:txBody>
          <a:bodyPr anchor="ctr" anchorCtr="1"/>
          <a:lstStyle/>
          <a:p>
            <a:pPr eaLnBrk="1" hangingPunct="1">
              <a:lnSpc>
                <a:spcPct val="80000"/>
              </a:lnSpc>
            </a:pPr>
            <a:r>
              <a:rPr lang="en-US" altLang="zh-CN" sz="3200" smtClean="0"/>
              <a:t>Potential Problems With Moving Average</a:t>
            </a: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5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8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331913" y="1795463"/>
            <a:ext cx="7126287" cy="4546600"/>
          </a:xfrm>
        </p:spPr>
        <p:txBody>
          <a:bodyPr lIns="90475" tIns="44444" rIns="90475" bIns="44444"/>
          <a:lstStyle/>
          <a:p>
            <a:pPr marL="482600" indent="-4826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altLang="zh-CN" sz="2500" smtClean="0"/>
              <a:t>Form of weighted moving average</a:t>
            </a:r>
          </a:p>
          <a:p>
            <a:pPr marL="1054100" lvl="1" indent="-3810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altLang="zh-CN" sz="2100" smtClean="0"/>
              <a:t>Weights decline exponentially</a:t>
            </a:r>
          </a:p>
          <a:p>
            <a:pPr marL="1054100" lvl="1" indent="-3810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altLang="zh-CN" sz="2100" smtClean="0"/>
              <a:t>Most recent data weighted most</a:t>
            </a:r>
            <a:endParaRPr lang="en-US" altLang="zh-CN" smtClean="0"/>
          </a:p>
          <a:p>
            <a:pPr marL="482600" indent="-4826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endParaRPr lang="en-US" altLang="zh-CN" sz="2500" smtClean="0"/>
          </a:p>
          <a:p>
            <a:pPr marL="482600" indent="-4826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altLang="zh-CN" sz="2500" smtClean="0"/>
              <a:t>Requires smoothing constant </a:t>
            </a:r>
            <a:r>
              <a:rPr lang="en-US" altLang="zh-CN" sz="2500" i="1" smtClean="0"/>
              <a:t>(</a:t>
            </a:r>
            <a:r>
              <a:rPr lang="en-US" altLang="zh-CN" sz="2500" i="1" smtClean="0">
                <a:latin typeface="Symbol" pitchFamily="18" charset="2"/>
              </a:rPr>
              <a:t></a:t>
            </a:r>
            <a:r>
              <a:rPr lang="en-US" altLang="zh-CN" sz="2500" i="1" smtClean="0"/>
              <a:t>)</a:t>
            </a:r>
          </a:p>
          <a:p>
            <a:pPr marL="1054100" lvl="1" indent="-3810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altLang="zh-CN" sz="2100" smtClean="0"/>
              <a:t>Ranges from 0 to 1</a:t>
            </a:r>
          </a:p>
          <a:p>
            <a:pPr marL="1054100" lvl="1" indent="-3810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altLang="zh-CN" sz="2100" smtClean="0"/>
              <a:t>Subjectively chosen</a:t>
            </a:r>
            <a:endParaRPr lang="en-US" altLang="zh-CN" smtClean="0"/>
          </a:p>
          <a:p>
            <a:pPr marL="482600" indent="-4826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endParaRPr lang="en-US" altLang="zh-CN" sz="2500" smtClean="0"/>
          </a:p>
          <a:p>
            <a:pPr marL="482600" indent="-4826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altLang="zh-CN" sz="2500" smtClean="0"/>
              <a:t>Involves little record keeping of past data</a:t>
            </a:r>
          </a:p>
          <a:p>
            <a:pPr marL="482600" indent="-4826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endParaRPr lang="en-US" sz="250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82600" indent="-482600" eaLnBrk="1" hangingPunct="1">
              <a:lnSpc>
                <a:spcPct val="80000"/>
              </a:lnSpc>
              <a:buClr>
                <a:schemeClr val="tx1"/>
              </a:buClr>
              <a:buFont typeface="Wingdings" panose="05000000000000000000" pitchFamily="2" charset="2"/>
              <a:buChar char="þ"/>
              <a:defRPr/>
            </a:pPr>
            <a:r>
              <a:rPr lang="en-US" sz="25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Widely used, accurate method</a:t>
            </a:r>
            <a:endParaRPr lang="en-US" altLang="zh-CN" sz="2500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title"/>
          </p:nvPr>
        </p:nvSpPr>
        <p:spPr>
          <a:xfrm>
            <a:off x="1331913" y="476250"/>
            <a:ext cx="7313612" cy="876300"/>
          </a:xfrm>
          <a:noFill/>
        </p:spPr>
        <p:txBody>
          <a:bodyPr/>
          <a:lstStyle/>
          <a:p>
            <a:pPr eaLnBrk="1" hangingPunct="1"/>
            <a:r>
              <a:rPr lang="en-US" altLang="zh-CN" smtClean="0"/>
              <a:t>Exponential Smoothing</a:t>
            </a: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67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549275"/>
            <a:ext cx="7313612" cy="901700"/>
          </a:xfrm>
          <a:noFill/>
        </p:spPr>
        <p:txBody>
          <a:bodyPr anchor="ctr" anchorCtr="1"/>
          <a:lstStyle/>
          <a:p>
            <a:pPr eaLnBrk="1" hangingPunct="1">
              <a:lnSpc>
                <a:spcPct val="80000"/>
              </a:lnSpc>
            </a:pPr>
            <a:r>
              <a:rPr lang="en-US" altLang="zh-CN" smtClean="0"/>
              <a:t>Exponential Smoothing</a:t>
            </a:r>
          </a:p>
        </p:txBody>
      </p:sp>
      <p:sp>
        <p:nvSpPr>
          <p:cNvPr id="69635" name="Rectangle 3"/>
          <p:cNvSpPr>
            <a:spLocks noChangeArrowheads="1"/>
          </p:cNvSpPr>
          <p:nvPr/>
        </p:nvSpPr>
        <p:spPr bwMode="auto">
          <a:xfrm>
            <a:off x="1258888" y="1628775"/>
            <a:ext cx="7489825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2667000" indent="-2667000" eaLnBrk="0" hangingPunct="0">
              <a:tabLst>
                <a:tab pos="3429000" algn="l"/>
              </a:tabLst>
              <a:defRPr/>
            </a:pP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New forecast = </a:t>
            </a:r>
            <a:r>
              <a:rPr lang="en-US" altLang="zh-CN" sz="2800" b="1" i="1" u="sng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last period’s forecast</a:t>
            </a:r>
          </a:p>
          <a:p>
            <a:pPr marL="2667000" indent="-2667000" eaLnBrk="0" hangingPunct="0">
              <a:tabLst>
                <a:tab pos="3429000" algn="l"/>
              </a:tabLst>
              <a:defRPr/>
            </a:pP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+ </a:t>
            </a:r>
            <a:r>
              <a:rPr lang="en-US" altLang="zh-CN" sz="2800" b="1" u="sng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a</a:t>
            </a:r>
            <a:r>
              <a:rPr lang="en-US" altLang="zh-CN" sz="2800" b="1" i="1" u="sng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altLang="zh-CN" sz="2800" b="1" u="sng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(</a:t>
            </a:r>
            <a:r>
              <a:rPr lang="en-US" altLang="zh-CN" sz="2800" b="1" i="1" u="sng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last period’s actual demand – last period’s forecast</a:t>
            </a:r>
            <a:r>
              <a:rPr lang="en-US" altLang="zh-CN" sz="2800" b="1" u="sng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)</a:t>
            </a:r>
            <a:endParaRPr lang="en-US" altLang="zh-CN" sz="2800" b="1" i="1" u="sng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2484438" y="3429000"/>
            <a:ext cx="4214812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altLang="zh-CN" sz="28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</a:t>
            </a: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= F</a:t>
            </a:r>
            <a:r>
              <a:rPr lang="en-US" altLang="zh-CN" sz="28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 </a:t>
            </a:r>
            <a:r>
              <a:rPr lang="en-US" altLang="zh-CN" sz="28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– 1</a:t>
            </a:r>
            <a:r>
              <a:rPr lang="en-US" altLang="zh-CN" sz="2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+</a:t>
            </a: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altLang="zh-CN" sz="2800" b="1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a</a:t>
            </a:r>
            <a:r>
              <a:rPr lang="en-US" altLang="zh-CN" sz="2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(</a:t>
            </a: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</a:t>
            </a:r>
            <a:r>
              <a:rPr lang="en-US" altLang="zh-CN" sz="28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 </a:t>
            </a:r>
            <a:r>
              <a:rPr lang="en-US" altLang="zh-CN" sz="28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– 1</a:t>
            </a:r>
            <a:r>
              <a:rPr lang="en-US" altLang="zh-CN" sz="2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-</a:t>
            </a: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F</a:t>
            </a:r>
            <a:r>
              <a:rPr lang="en-US" altLang="zh-CN" sz="28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 </a:t>
            </a:r>
            <a:r>
              <a:rPr lang="en-US" altLang="zh-CN" sz="28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– 1</a:t>
            </a:r>
            <a:r>
              <a:rPr lang="en-US" altLang="zh-CN" sz="2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)</a:t>
            </a:r>
          </a:p>
          <a:p>
            <a:pPr eaLnBrk="0" hangingPunct="0">
              <a:defRPr/>
            </a:pPr>
            <a:endParaRPr lang="en-US" altLang="zh-CN" sz="2800" i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  <p:sp>
        <p:nvSpPr>
          <p:cNvPr id="69637" name="Rectangle 5"/>
          <p:cNvSpPr>
            <a:spLocks noChangeArrowheads="1"/>
          </p:cNvSpPr>
          <p:nvPr/>
        </p:nvSpPr>
        <p:spPr bwMode="auto">
          <a:xfrm>
            <a:off x="1509713" y="4611688"/>
            <a:ext cx="6878637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25000"/>
              </a:spcBef>
              <a:tabLst>
                <a:tab pos="1714500" algn="r"/>
                <a:tab pos="1816100" algn="l"/>
                <a:tab pos="21971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where	F</a:t>
            </a:r>
            <a:r>
              <a:rPr lang="en-US" altLang="zh-CN" sz="24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=	</a:t>
            </a: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new forecast</a:t>
            </a:r>
          </a:p>
          <a:p>
            <a:pPr eaLnBrk="0" hangingPunct="0">
              <a:spcBef>
                <a:spcPct val="25000"/>
              </a:spcBef>
              <a:tabLst>
                <a:tab pos="1714500" algn="r"/>
                <a:tab pos="1816100" algn="l"/>
                <a:tab pos="21971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F</a:t>
            </a:r>
            <a:r>
              <a:rPr lang="en-US" altLang="zh-CN" sz="24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 </a:t>
            </a:r>
            <a:r>
              <a:rPr lang="en-US" altLang="zh-CN" sz="24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– 1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=	</a:t>
            </a: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previous forecast</a:t>
            </a:r>
          </a:p>
          <a:p>
            <a:pPr eaLnBrk="0" hangingPunct="0">
              <a:spcBef>
                <a:spcPct val="25000"/>
              </a:spcBef>
              <a:tabLst>
                <a:tab pos="1714500" algn="r"/>
                <a:tab pos="1816100" algn="l"/>
                <a:tab pos="21971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a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=  </a:t>
            </a: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weighting constant 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(0 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  <a:sym typeface="Symbol" pitchFamily="18" charset="2"/>
              </a:rPr>
              <a:t> 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  <a:sym typeface="Symbol" pitchFamily="18" charset="2"/>
              </a:rPr>
              <a:t>a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  <a:sym typeface="Symbol" pitchFamily="18" charset="2"/>
              </a:rPr>
              <a:t>  1)</a:t>
            </a:r>
          </a:p>
          <a:p>
            <a:pPr eaLnBrk="0" hangingPunct="0">
              <a:spcBef>
                <a:spcPct val="25000"/>
              </a:spcBef>
              <a:tabLst>
                <a:tab pos="1714500" algn="r"/>
                <a:tab pos="1816100" algn="l"/>
                <a:tab pos="2197100" algn="l"/>
              </a:tabLst>
              <a:defRPr/>
            </a:pPr>
            <a:endParaRPr lang="en-US" altLang="zh-CN" sz="2400" b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  <p:sp>
        <p:nvSpPr>
          <p:cNvPr id="69638" name="Rectangle 6"/>
          <p:cNvSpPr>
            <a:spLocks noChangeArrowheads="1"/>
          </p:cNvSpPr>
          <p:nvPr/>
        </p:nvSpPr>
        <p:spPr bwMode="auto">
          <a:xfrm>
            <a:off x="1720850" y="6021388"/>
            <a:ext cx="7172325" cy="454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marL="958850" indent="-958850" eaLnBrk="0" hangingPunct="0">
              <a:spcBef>
                <a:spcPct val="30000"/>
              </a:spcBef>
              <a:tabLst>
                <a:tab pos="860425" algn="r"/>
                <a:tab pos="958850" algn="l"/>
              </a:tabLst>
              <a:defRPr/>
            </a:pPr>
            <a:r>
              <a:rPr lang="en-US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	A</a:t>
            </a:r>
            <a:r>
              <a:rPr lang="en-US" sz="24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 -1  </a:t>
            </a:r>
            <a:r>
              <a:rPr lang="en-US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	 actual demand for present period</a:t>
            </a:r>
            <a:endParaRPr lang="en-US" sz="2400" b="1" i="1" baseline="-250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69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autoUpdateAnimBg="0"/>
      <p:bldP spid="69636" grpId="0" autoUpdateAnimBg="0"/>
      <p:bldP spid="69637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270000"/>
          </a:xfrm>
          <a:noFill/>
        </p:spPr>
        <p:txBody>
          <a:bodyPr anchor="ctr" anchorCtr="1"/>
          <a:lstStyle/>
          <a:p>
            <a:pPr eaLnBrk="1" hangingPunct="1"/>
            <a:r>
              <a:rPr lang="en-US" altLang="zh-CN" smtClean="0"/>
              <a:t>Exponential Smoothing Example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971550" y="2276475"/>
            <a:ext cx="7777163" cy="3970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GB" altLang="zh-CN" sz="2800" b="1" i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Note - </a:t>
            </a:r>
            <a:r>
              <a:rPr lang="en-GB" altLang="zh-CN" sz="2800" dirty="0">
                <a:ea typeface="宋体" charset="-122"/>
              </a:rPr>
              <a:t>The latest estimate is equal to the old estimate adjusted by a fraction of the difference between the last period’s actual demand and the old estimate. </a:t>
            </a:r>
            <a:endParaRPr lang="en-US" altLang="zh-CN" sz="2800" dirty="0">
              <a:ea typeface="宋体" charset="-122"/>
            </a:endParaRPr>
          </a:p>
          <a:p>
            <a:pPr eaLnBrk="0" hangingPunct="0">
              <a:defRPr/>
            </a:pPr>
            <a:endParaRPr lang="en-US" altLang="zh-CN" sz="2800" b="1" i="1" dirty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  <a:p>
            <a:pPr eaLnBrk="0" hangingPunct="0">
              <a:defRPr/>
            </a:pPr>
            <a:r>
              <a:rPr lang="en-GB" altLang="zh-CN" sz="2800" b="1" i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Example -</a:t>
            </a:r>
            <a:endParaRPr lang="en-US" altLang="zh-CN" sz="2800" b="1" i="1" dirty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  <a:p>
            <a:pPr eaLnBrk="0" hangingPunct="0">
              <a:defRPr/>
            </a:pPr>
            <a:r>
              <a:rPr lang="en-US" altLang="zh-CN" sz="2800" b="1" i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Predicted demand </a:t>
            </a:r>
            <a:r>
              <a:rPr lang="en-US" altLang="zh-CN" sz="28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142</a:t>
            </a:r>
            <a:r>
              <a:rPr lang="en-US" altLang="zh-CN" sz="2800" b="1" i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Ford Mustangs</a:t>
            </a:r>
          </a:p>
          <a:p>
            <a:pPr eaLnBrk="0" hangingPunct="0">
              <a:defRPr/>
            </a:pPr>
            <a:r>
              <a:rPr lang="en-US" altLang="zh-CN" sz="2800" b="1" i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Actual demand </a:t>
            </a:r>
            <a:r>
              <a:rPr lang="en-US" altLang="zh-CN" sz="28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153</a:t>
            </a:r>
          </a:p>
          <a:p>
            <a:pPr eaLnBrk="0" hangingPunct="0">
              <a:defRPr/>
            </a:pPr>
            <a:r>
              <a:rPr lang="en-US" altLang="zh-CN" sz="2800" b="1" i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Smoothing constant </a:t>
            </a:r>
            <a:r>
              <a:rPr lang="en-US" altLang="zh-CN" sz="28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a</a:t>
            </a:r>
            <a:r>
              <a:rPr lang="en-US" altLang="zh-CN" sz="28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= .20</a:t>
            </a: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04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1" grpId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270000"/>
          </a:xfrm>
          <a:noFill/>
        </p:spPr>
        <p:txBody>
          <a:bodyPr anchor="ctr" anchorCtr="1"/>
          <a:lstStyle/>
          <a:p>
            <a:pPr eaLnBrk="1" hangingPunct="1"/>
            <a:r>
              <a:rPr lang="en-US" altLang="zh-CN" smtClean="0"/>
              <a:t>Exponential Smoothing Example</a:t>
            </a:r>
          </a:p>
        </p:txBody>
      </p:sp>
      <p:sp>
        <p:nvSpPr>
          <p:cNvPr id="106499" name="Rectangle 3"/>
          <p:cNvSpPr>
            <a:spLocks noChangeArrowheads="1"/>
          </p:cNvSpPr>
          <p:nvPr/>
        </p:nvSpPr>
        <p:spPr bwMode="auto">
          <a:xfrm>
            <a:off x="962025" y="2190750"/>
            <a:ext cx="692150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Predicted demand </a:t>
            </a:r>
            <a:r>
              <a:rPr lang="en-US" altLang="zh-CN" sz="2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142</a:t>
            </a: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Ford Mustangs</a:t>
            </a:r>
          </a:p>
          <a:p>
            <a:pPr eaLnBrk="0" hangingPunct="0">
              <a:defRPr/>
            </a:pP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Actual demand </a:t>
            </a:r>
            <a:r>
              <a:rPr lang="en-US" altLang="zh-CN" sz="2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153</a:t>
            </a:r>
          </a:p>
          <a:p>
            <a:pPr eaLnBrk="0" hangingPunct="0">
              <a:defRPr/>
            </a:pPr>
            <a:r>
              <a:rPr lang="en-US" altLang="zh-CN" sz="28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Smoothing constant </a:t>
            </a:r>
            <a:r>
              <a:rPr lang="en-US" altLang="zh-CN" sz="2800" b="1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a</a:t>
            </a:r>
            <a:r>
              <a:rPr lang="en-US" altLang="zh-CN" sz="2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= .20</a:t>
            </a:r>
          </a:p>
        </p:txBody>
      </p:sp>
      <p:grpSp>
        <p:nvGrpSpPr>
          <p:cNvPr id="25604" name="Group 4"/>
          <p:cNvGrpSpPr>
            <a:grpSpLocks/>
          </p:cNvGrpSpPr>
          <p:nvPr/>
        </p:nvGrpSpPr>
        <p:grpSpPr bwMode="auto">
          <a:xfrm>
            <a:off x="1530350" y="2463800"/>
            <a:ext cx="6026150" cy="3057525"/>
            <a:chOff x="964" y="1552"/>
            <a:chExt cx="3796" cy="1926"/>
          </a:xfrm>
        </p:grpSpPr>
        <p:sp>
          <p:nvSpPr>
            <p:cNvPr id="106501" name="Rectangle 5"/>
            <p:cNvSpPr>
              <a:spLocks noChangeArrowheads="1"/>
            </p:cNvSpPr>
            <p:nvPr/>
          </p:nvSpPr>
          <p:spPr bwMode="auto">
            <a:xfrm>
              <a:off x="964" y="2546"/>
              <a:ext cx="3796" cy="9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lnSpc>
                  <a:spcPct val="125000"/>
                </a:lnSpc>
                <a:tabLst>
                  <a:tab pos="2476500" algn="l"/>
                </a:tabLst>
                <a:defRPr/>
              </a:pPr>
              <a:r>
                <a:rPr lang="en-US" altLang="zh-CN" sz="2800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New forecast  </a:t>
              </a:r>
              <a:r>
                <a:rPr lang="en-US" altLang="zh-CN" sz="28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= 142 + .2(153 – 142)</a:t>
              </a:r>
            </a:p>
            <a:p>
              <a:pPr>
                <a:tabLst>
                  <a:tab pos="2476500" algn="l"/>
                </a:tabLst>
                <a:defRPr/>
              </a:pPr>
              <a:r>
                <a:rPr lang="en-US" altLang="zh-CN" sz="28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               = 142 + 2.2</a:t>
              </a:r>
            </a:p>
            <a:p>
              <a:pPr>
                <a:tabLst>
                  <a:tab pos="2476500" algn="l"/>
                </a:tabLst>
                <a:defRPr/>
              </a:pPr>
              <a:r>
                <a:rPr lang="en-US" altLang="zh-CN" sz="28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               = 144.2 ≈ 144 cars</a:t>
              </a:r>
            </a:p>
          </p:txBody>
        </p:sp>
        <p:sp>
          <p:nvSpPr>
            <p:cNvPr id="25606" name="Freeform 6"/>
            <p:cNvSpPr>
              <a:spLocks/>
            </p:cNvSpPr>
            <p:nvPr/>
          </p:nvSpPr>
          <p:spPr bwMode="auto">
            <a:xfrm>
              <a:off x="3296" y="1552"/>
              <a:ext cx="1248" cy="1040"/>
            </a:xfrm>
            <a:custGeom>
              <a:avLst/>
              <a:gdLst>
                <a:gd name="T0" fmla="*/ 0 w 1248"/>
                <a:gd name="T1" fmla="*/ 0 h 1040"/>
                <a:gd name="T2" fmla="*/ 984 w 1248"/>
                <a:gd name="T3" fmla="*/ 328 h 1040"/>
                <a:gd name="T4" fmla="*/ 1248 w 1248"/>
                <a:gd name="T5" fmla="*/ 1040 h 1040"/>
                <a:gd name="T6" fmla="*/ 0 60000 65536"/>
                <a:gd name="T7" fmla="*/ 0 60000 65536"/>
                <a:gd name="T8" fmla="*/ 0 60000 65536"/>
                <a:gd name="T9" fmla="*/ 0 w 1248"/>
                <a:gd name="T10" fmla="*/ 0 h 1040"/>
                <a:gd name="T11" fmla="*/ 1248 w 1248"/>
                <a:gd name="T12" fmla="*/ 1040 h 10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248" h="1040">
                  <a:moveTo>
                    <a:pt x="0" y="0"/>
                  </a:moveTo>
                  <a:cubicBezTo>
                    <a:pt x="388" y="77"/>
                    <a:pt x="776" y="155"/>
                    <a:pt x="984" y="328"/>
                  </a:cubicBezTo>
                  <a:cubicBezTo>
                    <a:pt x="1192" y="501"/>
                    <a:pt x="1220" y="770"/>
                    <a:pt x="1248" y="104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07" name="Freeform 7"/>
            <p:cNvSpPr>
              <a:spLocks/>
            </p:cNvSpPr>
            <p:nvPr/>
          </p:nvSpPr>
          <p:spPr bwMode="auto">
            <a:xfrm>
              <a:off x="2984" y="1768"/>
              <a:ext cx="872" cy="840"/>
            </a:xfrm>
            <a:custGeom>
              <a:avLst/>
              <a:gdLst>
                <a:gd name="T0" fmla="*/ 0 w 872"/>
                <a:gd name="T1" fmla="*/ 24 h 840"/>
                <a:gd name="T2" fmla="*/ 688 w 872"/>
                <a:gd name="T3" fmla="*/ 136 h 840"/>
                <a:gd name="T4" fmla="*/ 872 w 872"/>
                <a:gd name="T5" fmla="*/ 840 h 840"/>
                <a:gd name="T6" fmla="*/ 0 60000 65536"/>
                <a:gd name="T7" fmla="*/ 0 60000 65536"/>
                <a:gd name="T8" fmla="*/ 0 60000 65536"/>
                <a:gd name="T9" fmla="*/ 0 w 872"/>
                <a:gd name="T10" fmla="*/ 0 h 840"/>
                <a:gd name="T11" fmla="*/ 872 w 872"/>
                <a:gd name="T12" fmla="*/ 840 h 8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72" h="840">
                  <a:moveTo>
                    <a:pt x="0" y="24"/>
                  </a:moveTo>
                  <a:cubicBezTo>
                    <a:pt x="115" y="43"/>
                    <a:pt x="543" y="0"/>
                    <a:pt x="688" y="136"/>
                  </a:cubicBezTo>
                  <a:cubicBezTo>
                    <a:pt x="833" y="272"/>
                    <a:pt x="834" y="693"/>
                    <a:pt x="872" y="840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08" name="Line 8"/>
            <p:cNvSpPr>
              <a:spLocks noChangeShapeType="1"/>
            </p:cNvSpPr>
            <p:nvPr/>
          </p:nvSpPr>
          <p:spPr bwMode="auto">
            <a:xfrm>
              <a:off x="2992" y="2160"/>
              <a:ext cx="456" cy="488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609" name="Freeform 9"/>
            <p:cNvSpPr>
              <a:spLocks/>
            </p:cNvSpPr>
            <p:nvPr/>
          </p:nvSpPr>
          <p:spPr bwMode="auto">
            <a:xfrm>
              <a:off x="2332" y="1568"/>
              <a:ext cx="532" cy="1064"/>
            </a:xfrm>
            <a:custGeom>
              <a:avLst/>
              <a:gdLst>
                <a:gd name="T0" fmla="*/ 508 w 532"/>
                <a:gd name="T1" fmla="*/ 0 h 1064"/>
                <a:gd name="T2" fmla="*/ 4 w 532"/>
                <a:gd name="T3" fmla="*/ 224 h 1064"/>
                <a:gd name="T4" fmla="*/ 532 w 532"/>
                <a:gd name="T5" fmla="*/ 1064 h 1064"/>
                <a:gd name="T6" fmla="*/ 0 60000 65536"/>
                <a:gd name="T7" fmla="*/ 0 60000 65536"/>
                <a:gd name="T8" fmla="*/ 0 60000 65536"/>
                <a:gd name="T9" fmla="*/ 0 w 532"/>
                <a:gd name="T10" fmla="*/ 0 h 1064"/>
                <a:gd name="T11" fmla="*/ 532 w 532"/>
                <a:gd name="T12" fmla="*/ 1064 h 1064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532" h="1064">
                  <a:moveTo>
                    <a:pt x="508" y="0"/>
                  </a:moveTo>
                  <a:cubicBezTo>
                    <a:pt x="424" y="37"/>
                    <a:pt x="0" y="47"/>
                    <a:pt x="4" y="224"/>
                  </a:cubicBezTo>
                  <a:cubicBezTo>
                    <a:pt x="8" y="401"/>
                    <a:pt x="422" y="889"/>
                    <a:pt x="532" y="1064"/>
                  </a:cubicBezTo>
                </a:path>
              </a:pathLst>
            </a:cu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ChangeArrowheads="1"/>
          </p:cNvSpPr>
          <p:nvPr/>
        </p:nvSpPr>
        <p:spPr bwMode="auto">
          <a:xfrm>
            <a:off x="922338" y="2309813"/>
            <a:ext cx="7459662" cy="10334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marL="958850" indent="-958850" algn="ctr" eaLnBrk="0" hangingPunct="0">
              <a:spcBef>
                <a:spcPct val="30000"/>
              </a:spcBef>
              <a:tabLst>
                <a:tab pos="860425" algn="r"/>
                <a:tab pos="958850" algn="l"/>
              </a:tabLst>
              <a:defRPr/>
            </a:pPr>
            <a:r>
              <a:rPr lang="en-US" sz="32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32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 </a:t>
            </a:r>
            <a:r>
              <a:rPr lang="en-US" sz="32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</a:t>
            </a:r>
            <a:r>
              <a:rPr lang="en-US" sz="32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</a:t>
            </a:r>
            <a:r>
              <a:rPr lang="en-US" sz="32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+ (1 - 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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)</a:t>
            </a:r>
            <a:r>
              <a:rPr lang="en-US" sz="32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32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endParaRPr lang="en-US" sz="3200" i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  <a:p>
            <a:pPr marL="958850" indent="-958850" eaLnBrk="0" hangingPunct="0">
              <a:spcBef>
                <a:spcPct val="25000"/>
              </a:spcBef>
              <a:tabLst>
                <a:tab pos="860425" algn="r"/>
                <a:tab pos="958850" algn="l"/>
              </a:tabLst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874713"/>
          </a:xfrm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altLang="en-US" sz="3200" smtClean="0"/>
              <a:t>Exponential Smoothing </a:t>
            </a:r>
            <a:br>
              <a:rPr lang="en-US" altLang="en-US" sz="3200" smtClean="0"/>
            </a:br>
            <a:r>
              <a:rPr lang="en-US" altLang="en-US" sz="3200" smtClean="0"/>
              <a:t>– alternative notation</a:t>
            </a:r>
          </a:p>
        </p:txBody>
      </p:sp>
      <p:sp>
        <p:nvSpPr>
          <p:cNvPr id="76805" name="Rectangle 5"/>
          <p:cNvSpPr>
            <a:spLocks noChangeArrowheads="1"/>
          </p:cNvSpPr>
          <p:nvPr/>
        </p:nvSpPr>
        <p:spPr bwMode="auto">
          <a:xfrm>
            <a:off x="1509713" y="3573463"/>
            <a:ext cx="6878637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25000"/>
              </a:spcBef>
              <a:tabLst>
                <a:tab pos="1714500" algn="r"/>
                <a:tab pos="1816100" algn="l"/>
                <a:tab pos="21971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where	F</a:t>
            </a:r>
            <a:r>
              <a:rPr lang="en-US" altLang="zh-CN" sz="24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=	</a:t>
            </a: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new forecast</a:t>
            </a:r>
          </a:p>
          <a:p>
            <a:pPr eaLnBrk="0" hangingPunct="0">
              <a:spcBef>
                <a:spcPct val="25000"/>
              </a:spcBef>
              <a:tabLst>
                <a:tab pos="1714500" algn="r"/>
                <a:tab pos="1816100" algn="l"/>
                <a:tab pos="21971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F</a:t>
            </a:r>
            <a:r>
              <a:rPr lang="en-US" altLang="zh-CN" sz="24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 </a:t>
            </a:r>
            <a:r>
              <a:rPr lang="en-US" altLang="zh-CN" sz="2400" b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– 1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=	</a:t>
            </a: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previous forecast</a:t>
            </a:r>
          </a:p>
          <a:p>
            <a:pPr eaLnBrk="0" hangingPunct="0">
              <a:spcBef>
                <a:spcPct val="25000"/>
              </a:spcBef>
              <a:tabLst>
                <a:tab pos="1714500" algn="r"/>
                <a:tab pos="1816100" algn="l"/>
                <a:tab pos="2197100" algn="l"/>
              </a:tabLst>
              <a:defRPr/>
            </a:pP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a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=	</a:t>
            </a:r>
            <a:r>
              <a:rPr lang="en-US" altLang="zh-CN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weighting constant 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(0 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  <a:sym typeface="Symbol" pitchFamily="18" charset="2"/>
              </a:rPr>
              <a:t> 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  <a:sym typeface="Symbol" pitchFamily="18" charset="2"/>
              </a:rPr>
              <a:t>a</a:t>
            </a:r>
            <a:r>
              <a:rPr lang="en-US" altLang="zh-CN" sz="24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  <a:sym typeface="Symbol" pitchFamily="18" charset="2"/>
              </a:rPr>
              <a:t>  1)</a:t>
            </a:r>
          </a:p>
          <a:p>
            <a:pPr eaLnBrk="0" hangingPunct="0">
              <a:spcBef>
                <a:spcPct val="25000"/>
              </a:spcBef>
              <a:tabLst>
                <a:tab pos="1714500" algn="r"/>
                <a:tab pos="1816100" algn="l"/>
                <a:tab pos="2197100" algn="l"/>
              </a:tabLst>
              <a:defRPr/>
            </a:pPr>
            <a:endParaRPr lang="en-US" altLang="zh-CN" sz="2400" b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  <p:sp>
        <p:nvSpPr>
          <p:cNvPr id="76806" name="Rectangle 6"/>
          <p:cNvSpPr>
            <a:spLocks noChangeArrowheads="1"/>
          </p:cNvSpPr>
          <p:nvPr/>
        </p:nvSpPr>
        <p:spPr bwMode="auto">
          <a:xfrm>
            <a:off x="1720850" y="4983163"/>
            <a:ext cx="7172325" cy="4540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marL="958850" indent="-958850" eaLnBrk="0" hangingPunct="0">
              <a:spcBef>
                <a:spcPct val="30000"/>
              </a:spcBef>
              <a:tabLst>
                <a:tab pos="860425" algn="r"/>
                <a:tab pos="958850" algn="l"/>
              </a:tabLst>
              <a:defRPr/>
            </a:pPr>
            <a:r>
              <a:rPr lang="en-US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		A</a:t>
            </a:r>
            <a:r>
              <a:rPr lang="en-US" sz="2400" b="1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 -1  </a:t>
            </a:r>
            <a:r>
              <a:rPr lang="en-US" sz="24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	actual demand for present period</a:t>
            </a:r>
            <a:endParaRPr lang="en-US" sz="2400" b="1" i="1" baseline="-250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76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Line 2"/>
          <p:cNvSpPr>
            <a:spLocks noChangeShapeType="1"/>
          </p:cNvSpPr>
          <p:nvPr/>
        </p:nvSpPr>
        <p:spPr bwMode="auto">
          <a:xfrm>
            <a:off x="457200" y="2514600"/>
            <a:ext cx="3657600" cy="0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5795963" y="1844675"/>
            <a:ext cx="3343275" cy="4059238"/>
            <a:chOff x="3197" y="1362"/>
            <a:chExt cx="2106" cy="2557"/>
          </a:xfrm>
        </p:grpSpPr>
        <p:sp>
          <p:nvSpPr>
            <p:cNvPr id="80900" name="Rectangle 4"/>
            <p:cNvSpPr>
              <a:spLocks noChangeArrowheads="1"/>
            </p:cNvSpPr>
            <p:nvPr/>
          </p:nvSpPr>
          <p:spPr bwMode="auto">
            <a:xfrm>
              <a:off x="3197" y="1362"/>
              <a:ext cx="2061" cy="67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US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F</a:t>
              </a:r>
              <a:r>
                <a:rPr lang="en-US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	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= 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Symbol" pitchFamily="18" charset="2"/>
                  <a:ea typeface="宋体" charset="-122"/>
                </a:rPr>
                <a:t></a:t>
              </a:r>
              <a:r>
                <a:rPr lang="en-US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A</a:t>
              </a:r>
              <a:r>
                <a:rPr lang="en-US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 + (1 - 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Symbol" pitchFamily="18" charset="2"/>
                  <a:ea typeface="宋体" charset="-122"/>
                </a:rPr>
                <a:t>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)</a:t>
              </a:r>
              <a:r>
                <a:rPr lang="en-US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F</a:t>
              </a:r>
              <a:r>
                <a:rPr lang="en-US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</a:t>
              </a:r>
            </a:p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= (0.30)(37) + (0.70)(37)</a:t>
              </a:r>
            </a:p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= 37</a:t>
              </a:r>
            </a:p>
          </p:txBody>
        </p:sp>
        <p:sp>
          <p:nvSpPr>
            <p:cNvPr id="80901" name="Rectangle 5"/>
            <p:cNvSpPr>
              <a:spLocks noChangeArrowheads="1"/>
            </p:cNvSpPr>
            <p:nvPr/>
          </p:nvSpPr>
          <p:spPr bwMode="auto">
            <a:xfrm>
              <a:off x="3197" y="2188"/>
              <a:ext cx="1906" cy="90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US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F</a:t>
              </a:r>
              <a:r>
                <a:rPr lang="en-US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3	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= 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Symbol" pitchFamily="18" charset="2"/>
                  <a:ea typeface="宋体" charset="-122"/>
                </a:rPr>
                <a:t></a:t>
              </a:r>
              <a:r>
                <a:rPr lang="en-US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A</a:t>
              </a:r>
              <a:r>
                <a:rPr lang="en-US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 + (1 - 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Symbol" pitchFamily="18" charset="2"/>
                  <a:ea typeface="宋体" charset="-122"/>
                </a:rPr>
                <a:t>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)</a:t>
              </a:r>
              <a:r>
                <a:rPr lang="en-US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F</a:t>
              </a:r>
              <a:r>
                <a:rPr lang="en-US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</a:t>
              </a:r>
            </a:p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= (0.30)(40) + (0.70)(37)</a:t>
              </a:r>
            </a:p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= 37.9</a:t>
              </a:r>
            </a:p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GB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………………….</a:t>
              </a:r>
              <a:endParaRPr lang="en-US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80902" name="Rectangle 6"/>
            <p:cNvSpPr>
              <a:spLocks noChangeArrowheads="1"/>
            </p:cNvSpPr>
            <p:nvPr/>
          </p:nvSpPr>
          <p:spPr bwMode="auto">
            <a:xfrm>
              <a:off x="3197" y="3015"/>
              <a:ext cx="2106" cy="90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wrap="none" lIns="90488" tIns="44450" rIns="90488" bIns="44450">
              <a:spAutoFit/>
            </a:bodyPr>
            <a:lstStyle/>
            <a:p>
              <a:pPr marL="381000" indent="-381000" eaLnBrk="0" hangingPunct="0">
                <a:spcBef>
                  <a:spcPct val="30000"/>
                </a:spcBef>
                <a:defRPr/>
              </a:pPr>
              <a:endParaRPr lang="en-US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US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F</a:t>
              </a:r>
              <a:r>
                <a:rPr lang="en-US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13	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= 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Symbol" pitchFamily="18" charset="2"/>
                  <a:ea typeface="宋体" charset="-122"/>
                </a:rPr>
                <a:t></a:t>
              </a:r>
              <a:r>
                <a:rPr lang="en-US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A</a:t>
              </a:r>
              <a:r>
                <a:rPr lang="en-US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12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 + (1 - 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Symbol" pitchFamily="18" charset="2"/>
                  <a:ea typeface="宋体" charset="-122"/>
                </a:rPr>
                <a:t></a:t>
              </a: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)</a:t>
              </a:r>
              <a:r>
                <a:rPr lang="en-US" b="1" i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F</a:t>
              </a:r>
              <a:r>
                <a:rPr lang="en-US" b="1" baseline="-2500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12</a:t>
              </a:r>
            </a:p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= (0.30)(54) + (0.70)(50.84)</a:t>
              </a:r>
            </a:p>
            <a:p>
              <a:pPr marL="381000" indent="-381000" eaLnBrk="0" hangingPunct="0">
                <a:spcBef>
                  <a:spcPct val="30000"/>
                </a:spcBef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= 51.79</a:t>
              </a:r>
            </a:p>
          </p:txBody>
        </p:sp>
      </p:grpSp>
      <p:sp>
        <p:nvSpPr>
          <p:cNvPr id="27652" name="Rectangle 7"/>
          <p:cNvSpPr>
            <a:spLocks noGrp="1" noChangeArrowheads="1"/>
          </p:cNvSpPr>
          <p:nvPr>
            <p:ph type="title"/>
          </p:nvPr>
        </p:nvSpPr>
        <p:spPr>
          <a:xfrm>
            <a:off x="1476375" y="549275"/>
            <a:ext cx="7127875" cy="846138"/>
          </a:xfrm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altLang="en-US" sz="3200" smtClean="0">
                <a:solidFill>
                  <a:schemeClr val="tx1"/>
                </a:solidFill>
              </a:rPr>
              <a:t>Exponential Smoothing Example</a:t>
            </a:r>
            <a:br>
              <a:rPr lang="en-US" altLang="en-US" sz="3200" smtClean="0">
                <a:solidFill>
                  <a:schemeClr val="tx1"/>
                </a:solidFill>
              </a:rPr>
            </a:br>
            <a:r>
              <a:rPr lang="en-US" altLang="en-US" sz="3200" smtClean="0">
                <a:solidFill>
                  <a:schemeClr val="tx1"/>
                </a:solidFill>
              </a:rPr>
              <a:t>(</a:t>
            </a:r>
            <a:r>
              <a:rPr lang="el-GR" altLang="en-US" smtClean="0">
                <a:solidFill>
                  <a:schemeClr val="tx1"/>
                </a:solidFill>
                <a:cs typeface="Times New Roman" panose="02020603050405020304" pitchFamily="18" charset="0"/>
              </a:rPr>
              <a:t>α</a:t>
            </a:r>
            <a:r>
              <a:rPr lang="en-US" altLang="en-US" sz="3200" smtClean="0">
                <a:solidFill>
                  <a:schemeClr val="tx1"/>
                </a:solidFill>
                <a:cs typeface="Times New Roman" panose="02020603050405020304" pitchFamily="18" charset="0"/>
              </a:rPr>
              <a:t>=0.30)</a:t>
            </a:r>
            <a:endParaRPr lang="el-GR" altLang="en-US" sz="3200" smtClean="0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grpSp>
        <p:nvGrpSpPr>
          <p:cNvPr id="27653" name="Group 8"/>
          <p:cNvGrpSpPr>
            <a:grpSpLocks/>
          </p:cNvGrpSpPr>
          <p:nvPr/>
        </p:nvGrpSpPr>
        <p:grpSpPr bwMode="auto">
          <a:xfrm>
            <a:off x="106363" y="1412875"/>
            <a:ext cx="5618162" cy="5191125"/>
            <a:chOff x="240" y="912"/>
            <a:chExt cx="2640" cy="3024"/>
          </a:xfrm>
        </p:grpSpPr>
        <p:sp>
          <p:nvSpPr>
            <p:cNvPr id="27654" name="Rectangle 9"/>
            <p:cNvSpPr>
              <a:spLocks noChangeArrowheads="1"/>
            </p:cNvSpPr>
            <p:nvPr/>
          </p:nvSpPr>
          <p:spPr bwMode="auto">
            <a:xfrm>
              <a:off x="240" y="1152"/>
              <a:ext cx="2640" cy="2784"/>
            </a:xfrm>
            <a:prstGeom prst="rect">
              <a:avLst/>
            </a:prstGeom>
            <a:solidFill>
              <a:schemeClr val="accent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0906" name="Rectangle 10"/>
            <p:cNvSpPr>
              <a:spLocks noChangeArrowheads="1"/>
            </p:cNvSpPr>
            <p:nvPr/>
          </p:nvSpPr>
          <p:spPr bwMode="auto">
            <a:xfrm>
              <a:off x="297" y="912"/>
              <a:ext cx="2392" cy="29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				</a:t>
              </a: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PERIOD	MONTH	       DEMAND        FORCAST</a:t>
              </a:r>
              <a:endParaRPr lang="en-US" sz="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endParaRPr lang="en-US" sz="8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1	Jan	37	37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2	Feb	40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3	Mar	41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4	Apr	37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5	May 	45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6	Jun	50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7	Jul 	43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8	Aug 	47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9	Sep 	56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10	Oct	52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11	Nov	55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12	Dec 	54	??</a:t>
              </a:r>
            </a:p>
            <a:p>
              <a:pPr>
                <a:lnSpc>
                  <a:spcPct val="110000"/>
                </a:lnSpc>
                <a:tabLst>
                  <a:tab pos="479425" algn="ctr"/>
                  <a:tab pos="1806575" algn="ctr"/>
                  <a:tab pos="3146425" algn="ctr"/>
                  <a:tab pos="4572000" algn="ctr"/>
                  <a:tab pos="5334000" algn="ctr"/>
                  <a:tab pos="6096000" algn="ctr"/>
                </a:tabLst>
                <a:defRPr/>
              </a:pPr>
              <a:r>
                <a:rPr lang="en-US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	      13               Jan                  -                    ??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674" name="Group 2"/>
          <p:cNvGrpSpPr>
            <a:grpSpLocks/>
          </p:cNvGrpSpPr>
          <p:nvPr/>
        </p:nvGrpSpPr>
        <p:grpSpPr bwMode="auto">
          <a:xfrm>
            <a:off x="1371600" y="1600200"/>
            <a:ext cx="6858000" cy="4876800"/>
            <a:chOff x="240" y="960"/>
            <a:chExt cx="4320" cy="3072"/>
          </a:xfrm>
        </p:grpSpPr>
        <p:sp>
          <p:nvSpPr>
            <p:cNvPr id="28677" name="Rectangle 3"/>
            <p:cNvSpPr>
              <a:spLocks noChangeArrowheads="1"/>
            </p:cNvSpPr>
            <p:nvPr/>
          </p:nvSpPr>
          <p:spPr bwMode="auto">
            <a:xfrm>
              <a:off x="240" y="960"/>
              <a:ext cx="4320" cy="3072"/>
            </a:xfrm>
            <a:prstGeom prst="rect">
              <a:avLst/>
            </a:prstGeom>
            <a:solidFill>
              <a:schemeClr val="accent1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grpSp>
          <p:nvGrpSpPr>
            <p:cNvPr id="28678" name="Group 4"/>
            <p:cNvGrpSpPr>
              <a:grpSpLocks/>
            </p:cNvGrpSpPr>
            <p:nvPr/>
          </p:nvGrpSpPr>
          <p:grpSpPr bwMode="auto">
            <a:xfrm>
              <a:off x="265" y="973"/>
              <a:ext cx="4247" cy="3003"/>
              <a:chOff x="265" y="1036"/>
              <a:chExt cx="4247" cy="3003"/>
            </a:xfrm>
          </p:grpSpPr>
          <p:sp>
            <p:nvSpPr>
              <p:cNvPr id="82949" name="Rectangle 5"/>
              <p:cNvSpPr>
                <a:spLocks noChangeArrowheads="1"/>
              </p:cNvSpPr>
              <p:nvPr/>
            </p:nvSpPr>
            <p:spPr bwMode="auto">
              <a:xfrm>
                <a:off x="280" y="1036"/>
                <a:ext cx="4232" cy="300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				FORECAST, </a:t>
                </a:r>
                <a:r>
                  <a:rPr lang="en-US" b="1" i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F</a:t>
                </a:r>
                <a:r>
                  <a:rPr lang="en-US" b="1" i="1" baseline="-25000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Times New Roman" pitchFamily="18" charset="0"/>
                    <a:ea typeface="宋体" charset="-122"/>
                  </a:rPr>
                  <a:t>t</a:t>
                </a:r>
                <a:r>
                  <a:rPr lang="en-US" b="1" baseline="-25000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 </a:t>
                </a: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PERIOD	MONTH	DEMAND	(</a:t>
                </a: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Symbol" pitchFamily="18" charset="2"/>
                    <a:ea typeface="宋体" charset="-122"/>
                  </a:rPr>
                  <a:t></a:t>
                </a: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 = 0.3)		(</a:t>
                </a: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  <a:sym typeface="Symbol" pitchFamily="18" charset="2"/>
                  </a:rPr>
                  <a:t></a:t>
                </a: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 = 0.5)</a:t>
                </a:r>
                <a:endParaRPr lang="en-US" sz="9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endParaRP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endParaRPr lang="en-US" sz="9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endParaRP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1	Jan	37	–		–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2	Feb	40	37.00		37.00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3	Mar	41	37.90		38.50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4	Apr	37	38.83		39.75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5	May 	45	38.28		38.37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6	Jun	50	40.29		41.68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7	Jul 	43	43.20		45.84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8	Aug 	47	43.14		44.42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9	Sep 	56	44.30		45.71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10	Oct	52	47.81		50.85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11	Nov	55	49.06		51.42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12	Dec 	54	50.84		53.21</a:t>
                </a:r>
              </a:p>
              <a:p>
                <a:pPr>
                  <a:lnSpc>
                    <a:spcPct val="110000"/>
                  </a:lnSpc>
                  <a:tabLst>
                    <a:tab pos="479425" algn="ctr"/>
                    <a:tab pos="1806575" algn="ctr"/>
                    <a:tab pos="3146425" algn="ctr"/>
                    <a:tab pos="4572000" algn="ctr"/>
                    <a:tab pos="5334000" algn="ctr"/>
                    <a:tab pos="6096000" algn="ctr"/>
                  </a:tabLst>
                  <a:defRPr/>
                </a:pPr>
                <a:r>
                  <a:rPr lang="en-US" b="1"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  <a:ea typeface="宋体" charset="-122"/>
                  </a:rPr>
                  <a:t>	13	Jan	–	51.79		53.61</a:t>
                </a:r>
              </a:p>
            </p:txBody>
          </p:sp>
          <p:sp>
            <p:nvSpPr>
              <p:cNvPr id="28680" name="Line 6"/>
              <p:cNvSpPr>
                <a:spLocks noChangeShapeType="1"/>
              </p:cNvSpPr>
              <p:nvPr/>
            </p:nvSpPr>
            <p:spPr bwMode="auto">
              <a:xfrm>
                <a:off x="265" y="1487"/>
                <a:ext cx="4231" cy="0"/>
              </a:xfrm>
              <a:prstGeom prst="line">
                <a:avLst/>
              </a:prstGeom>
              <a:noFill/>
              <a:ln w="57150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28675" name="Rectangle 7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5815012" cy="846138"/>
          </a:xfrm>
          <a:noFill/>
        </p:spPr>
        <p:txBody>
          <a:bodyPr lIns="90488" tIns="44450" rIns="90488" bIns="44450" anchor="ctr"/>
          <a:lstStyle/>
          <a:p>
            <a:pPr eaLnBrk="1" hangingPunct="1"/>
            <a:r>
              <a:rPr lang="en-US" altLang="en-US" sz="3200" smtClean="0">
                <a:solidFill>
                  <a:schemeClr val="tx1"/>
                </a:solidFill>
              </a:rPr>
              <a:t>Exponential Smoothing </a:t>
            </a:r>
            <a:r>
              <a:rPr lang="en-US" altLang="en-US" sz="3200" smtClean="0"/>
              <a:t>Example </a:t>
            </a:r>
            <a:r>
              <a:rPr lang="en-US" altLang="en-US" sz="3200" smtClean="0">
                <a:solidFill>
                  <a:schemeClr val="tx1"/>
                </a:solidFill>
              </a:rPr>
              <a:t>(cont.)</a:t>
            </a:r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7092950" y="1989138"/>
            <a:ext cx="1079500" cy="4392612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ransition spd="med" advClick="0" advTm="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29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698" name="Group 2"/>
          <p:cNvGrpSpPr>
            <a:grpSpLocks/>
          </p:cNvGrpSpPr>
          <p:nvPr/>
        </p:nvGrpSpPr>
        <p:grpSpPr bwMode="auto">
          <a:xfrm>
            <a:off x="250825" y="1268413"/>
            <a:ext cx="8686800" cy="5224462"/>
            <a:chOff x="144" y="768"/>
            <a:chExt cx="5472" cy="3291"/>
          </a:xfrm>
        </p:grpSpPr>
        <p:sp>
          <p:nvSpPr>
            <p:cNvPr id="29731" name="Rectangle 3"/>
            <p:cNvSpPr>
              <a:spLocks noChangeArrowheads="1"/>
            </p:cNvSpPr>
            <p:nvPr/>
          </p:nvSpPr>
          <p:spPr bwMode="auto">
            <a:xfrm>
              <a:off x="144" y="891"/>
              <a:ext cx="5472" cy="3168"/>
            </a:xfrm>
            <a:prstGeom prst="rect">
              <a:avLst/>
            </a:prstGeom>
            <a:solidFill>
              <a:schemeClr val="accent1"/>
            </a:solidFill>
            <a:ln w="381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anchor="ctr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4996" name="Rectangle 4"/>
            <p:cNvSpPr>
              <a:spLocks noChangeArrowheads="1"/>
            </p:cNvSpPr>
            <p:nvPr/>
          </p:nvSpPr>
          <p:spPr bwMode="auto">
            <a:xfrm>
              <a:off x="372" y="768"/>
              <a:ext cx="365" cy="2978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r" eaLnBrk="0" hangingPunct="0">
                <a:lnSpc>
                  <a:spcPct val="237000"/>
                </a:lnSpc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70 </a:t>
              </a:r>
              <a:r>
                <a:rPr lang="en-US" sz="1600" b="1">
                  <a:latin typeface="Arial" charset="0"/>
                  <a:ea typeface="宋体" charset="-122"/>
                </a:rPr>
                <a:t>–</a:t>
              </a:r>
              <a:endParaRPr 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237000"/>
                </a:lnSpc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60 </a:t>
              </a:r>
              <a:r>
                <a:rPr lang="en-US" sz="1600" b="1">
                  <a:latin typeface="Arial" charset="0"/>
                  <a:ea typeface="宋体" charset="-122"/>
                </a:rPr>
                <a:t>–</a:t>
              </a:r>
              <a:endParaRPr 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237000"/>
                </a:lnSpc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50 </a:t>
              </a:r>
              <a:r>
                <a:rPr lang="en-US" sz="1600" b="1">
                  <a:latin typeface="Arial" charset="0"/>
                  <a:ea typeface="宋体" charset="-122"/>
                </a:rPr>
                <a:t>–</a:t>
              </a:r>
              <a:endParaRPr 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237000"/>
                </a:lnSpc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40 </a:t>
              </a:r>
              <a:r>
                <a:rPr lang="en-US" sz="1600" b="1">
                  <a:latin typeface="Arial" charset="0"/>
                  <a:ea typeface="宋体" charset="-122"/>
                </a:rPr>
                <a:t>–</a:t>
              </a:r>
              <a:endParaRPr 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237000"/>
                </a:lnSpc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30 </a:t>
              </a:r>
              <a:r>
                <a:rPr lang="en-US" sz="1600" b="1">
                  <a:latin typeface="Arial" charset="0"/>
                  <a:ea typeface="宋体" charset="-122"/>
                </a:rPr>
                <a:t>–</a:t>
              </a:r>
              <a:endParaRPr 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237000"/>
                </a:lnSpc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20 </a:t>
              </a:r>
              <a:r>
                <a:rPr lang="en-US" sz="1600" b="1">
                  <a:latin typeface="Arial" charset="0"/>
                  <a:ea typeface="宋体" charset="-122"/>
                </a:rPr>
                <a:t>–</a:t>
              </a:r>
            </a:p>
            <a:p>
              <a:pPr algn="r" eaLnBrk="0" hangingPunct="0">
                <a:lnSpc>
                  <a:spcPct val="237000"/>
                </a:lnSpc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10</a:t>
              </a:r>
              <a:r>
                <a:rPr lang="en-US" sz="1600" b="1">
                  <a:latin typeface="Arial" charset="0"/>
                  <a:ea typeface="宋体" charset="-122"/>
                </a:rPr>
                <a:t> –</a:t>
              </a:r>
              <a:endParaRPr 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  <a:p>
              <a:pPr algn="r" eaLnBrk="0" hangingPunct="0">
                <a:lnSpc>
                  <a:spcPct val="237000"/>
                </a:lnSpc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0 </a:t>
              </a:r>
              <a:r>
                <a:rPr lang="en-US" sz="1600" b="1">
                  <a:latin typeface="Arial" charset="0"/>
                  <a:ea typeface="宋体" charset="-122"/>
                </a:rPr>
                <a:t>–</a:t>
              </a:r>
            </a:p>
          </p:txBody>
        </p:sp>
        <p:sp>
          <p:nvSpPr>
            <p:cNvPr id="29733" name="Freeform 5"/>
            <p:cNvSpPr>
              <a:spLocks/>
            </p:cNvSpPr>
            <p:nvPr/>
          </p:nvSpPr>
          <p:spPr bwMode="auto">
            <a:xfrm>
              <a:off x="986" y="1474"/>
              <a:ext cx="3964" cy="788"/>
            </a:xfrm>
            <a:custGeom>
              <a:avLst/>
              <a:gdLst>
                <a:gd name="T0" fmla="*/ 0 w 3964"/>
                <a:gd name="T1" fmla="*/ 788 h 788"/>
                <a:gd name="T2" fmla="*/ 356 w 3964"/>
                <a:gd name="T3" fmla="*/ 672 h 788"/>
                <a:gd name="T4" fmla="*/ 716 w 3964"/>
                <a:gd name="T5" fmla="*/ 632 h 788"/>
                <a:gd name="T6" fmla="*/ 1076 w 3964"/>
                <a:gd name="T7" fmla="*/ 784 h 788"/>
                <a:gd name="T8" fmla="*/ 1444 w 3964"/>
                <a:gd name="T9" fmla="*/ 508 h 788"/>
                <a:gd name="T10" fmla="*/ 1800 w 3964"/>
                <a:gd name="T11" fmla="*/ 264 h 788"/>
                <a:gd name="T12" fmla="*/ 2168 w 3964"/>
                <a:gd name="T13" fmla="*/ 560 h 788"/>
                <a:gd name="T14" fmla="*/ 2524 w 3964"/>
                <a:gd name="T15" fmla="*/ 364 h 788"/>
                <a:gd name="T16" fmla="*/ 2888 w 3964"/>
                <a:gd name="T17" fmla="*/ 0 h 788"/>
                <a:gd name="T18" fmla="*/ 3248 w 3964"/>
                <a:gd name="T19" fmla="*/ 136 h 788"/>
                <a:gd name="T20" fmla="*/ 3604 w 3964"/>
                <a:gd name="T21" fmla="*/ 28 h 788"/>
                <a:gd name="T22" fmla="*/ 3964 w 3964"/>
                <a:gd name="T23" fmla="*/ 60 h 788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964"/>
                <a:gd name="T37" fmla="*/ 0 h 788"/>
                <a:gd name="T38" fmla="*/ 3964 w 3964"/>
                <a:gd name="T39" fmla="*/ 788 h 788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964" h="788">
                  <a:moveTo>
                    <a:pt x="0" y="788"/>
                  </a:moveTo>
                  <a:lnTo>
                    <a:pt x="356" y="672"/>
                  </a:lnTo>
                  <a:lnTo>
                    <a:pt x="716" y="632"/>
                  </a:lnTo>
                  <a:lnTo>
                    <a:pt x="1076" y="784"/>
                  </a:lnTo>
                  <a:lnTo>
                    <a:pt x="1444" y="508"/>
                  </a:lnTo>
                  <a:lnTo>
                    <a:pt x="1800" y="264"/>
                  </a:lnTo>
                  <a:lnTo>
                    <a:pt x="2168" y="560"/>
                  </a:lnTo>
                  <a:lnTo>
                    <a:pt x="2524" y="364"/>
                  </a:lnTo>
                  <a:lnTo>
                    <a:pt x="2888" y="0"/>
                  </a:lnTo>
                  <a:lnTo>
                    <a:pt x="3248" y="136"/>
                  </a:lnTo>
                  <a:lnTo>
                    <a:pt x="3604" y="28"/>
                  </a:lnTo>
                  <a:lnTo>
                    <a:pt x="3964" y="60"/>
                  </a:lnTo>
                </a:path>
              </a:pathLst>
            </a:custGeom>
            <a:noFill/>
            <a:ln w="38100" cap="flat" cmpd="sng">
              <a:solidFill>
                <a:schemeClr val="hlink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34" name="Oval 6"/>
            <p:cNvSpPr>
              <a:spLocks noChangeArrowheads="1"/>
            </p:cNvSpPr>
            <p:nvPr/>
          </p:nvSpPr>
          <p:spPr bwMode="auto">
            <a:xfrm>
              <a:off x="3121" y="1990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35" name="Oval 7"/>
            <p:cNvSpPr>
              <a:spLocks noChangeArrowheads="1"/>
            </p:cNvSpPr>
            <p:nvPr/>
          </p:nvSpPr>
          <p:spPr bwMode="auto">
            <a:xfrm>
              <a:off x="2021" y="2216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36" name="Oval 8"/>
            <p:cNvSpPr>
              <a:spLocks noChangeArrowheads="1"/>
            </p:cNvSpPr>
            <p:nvPr/>
          </p:nvSpPr>
          <p:spPr bwMode="auto">
            <a:xfrm>
              <a:off x="2755" y="1711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37" name="Oval 9"/>
            <p:cNvSpPr>
              <a:spLocks noChangeArrowheads="1"/>
            </p:cNvSpPr>
            <p:nvPr/>
          </p:nvSpPr>
          <p:spPr bwMode="auto">
            <a:xfrm>
              <a:off x="2390" y="1943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38" name="Oval 10"/>
            <p:cNvSpPr>
              <a:spLocks noChangeArrowheads="1"/>
            </p:cNvSpPr>
            <p:nvPr/>
          </p:nvSpPr>
          <p:spPr bwMode="auto">
            <a:xfrm>
              <a:off x="4206" y="1569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39" name="Oval 11"/>
            <p:cNvSpPr>
              <a:spLocks noChangeArrowheads="1"/>
            </p:cNvSpPr>
            <p:nvPr/>
          </p:nvSpPr>
          <p:spPr bwMode="auto">
            <a:xfrm>
              <a:off x="3828" y="1445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40" name="Oval 12"/>
            <p:cNvSpPr>
              <a:spLocks noChangeArrowheads="1"/>
            </p:cNvSpPr>
            <p:nvPr/>
          </p:nvSpPr>
          <p:spPr bwMode="auto">
            <a:xfrm>
              <a:off x="4558" y="1460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41" name="Oval 13"/>
            <p:cNvSpPr>
              <a:spLocks noChangeArrowheads="1"/>
            </p:cNvSpPr>
            <p:nvPr/>
          </p:nvSpPr>
          <p:spPr bwMode="auto">
            <a:xfrm>
              <a:off x="4916" y="1495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42" name="Freeform 14"/>
            <p:cNvSpPr>
              <a:spLocks/>
            </p:cNvSpPr>
            <p:nvPr/>
          </p:nvSpPr>
          <p:spPr bwMode="auto">
            <a:xfrm>
              <a:off x="619" y="1041"/>
              <a:ext cx="4801" cy="2568"/>
            </a:xfrm>
            <a:custGeom>
              <a:avLst/>
              <a:gdLst>
                <a:gd name="T0" fmla="*/ 0 w 4801"/>
                <a:gd name="T1" fmla="*/ 0 h 2568"/>
                <a:gd name="T2" fmla="*/ 0 w 4801"/>
                <a:gd name="T3" fmla="*/ 2568 h 2568"/>
                <a:gd name="T4" fmla="*/ 4801 w 4801"/>
                <a:gd name="T5" fmla="*/ 2567 h 2568"/>
                <a:gd name="T6" fmla="*/ 0 60000 65536"/>
                <a:gd name="T7" fmla="*/ 0 60000 65536"/>
                <a:gd name="T8" fmla="*/ 0 60000 65536"/>
                <a:gd name="T9" fmla="*/ 0 w 4801"/>
                <a:gd name="T10" fmla="*/ 0 h 2568"/>
                <a:gd name="T11" fmla="*/ 4801 w 4801"/>
                <a:gd name="T12" fmla="*/ 2568 h 2568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801" h="2568">
                  <a:moveTo>
                    <a:pt x="0" y="0"/>
                  </a:moveTo>
                  <a:lnTo>
                    <a:pt x="0" y="2568"/>
                  </a:lnTo>
                  <a:lnTo>
                    <a:pt x="4801" y="2567"/>
                  </a:lnTo>
                </a:path>
              </a:pathLst>
            </a:custGeom>
            <a:noFill/>
            <a:ln w="38100" cap="flat" cmpd="sng">
              <a:solidFill>
                <a:schemeClr val="folHlink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7" name="Rectangle 15"/>
            <p:cNvSpPr>
              <a:spLocks noChangeArrowheads="1"/>
            </p:cNvSpPr>
            <p:nvPr/>
          </p:nvSpPr>
          <p:spPr bwMode="auto">
            <a:xfrm>
              <a:off x="648" y="3409"/>
              <a:ext cx="4807" cy="396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lnSpc>
                  <a:spcPct val="110000"/>
                </a:lnSpc>
                <a:tabLst>
                  <a:tab pos="479425" algn="ctr"/>
                  <a:tab pos="1047750" algn="ctr"/>
                  <a:tab pos="1619250" algn="ctr"/>
                  <a:tab pos="2190750" algn="ctr"/>
                  <a:tab pos="2762250" algn="ctr"/>
                  <a:tab pos="3333750" algn="ctr"/>
                  <a:tab pos="3905250" algn="ctr"/>
                  <a:tab pos="4476750" algn="ctr"/>
                  <a:tab pos="5048250" algn="ctr"/>
                  <a:tab pos="5619750" algn="ctr"/>
                  <a:tab pos="6191250" algn="ctr"/>
                  <a:tab pos="6762750" algn="ctr"/>
                  <a:tab pos="7334250" algn="ctr"/>
                </a:tabLst>
                <a:defRPr/>
              </a:pPr>
              <a:r>
                <a:rPr lang="en-US" sz="1600" b="1">
                  <a:latin typeface="Arial" charset="0"/>
                  <a:ea typeface="宋体" charset="-122"/>
                </a:rPr>
                <a:t>	|	|	|	|	|	|	|	|	|	|	|	|	|</a:t>
              </a:r>
            </a:p>
            <a:p>
              <a:pPr eaLnBrk="0" hangingPunct="0">
                <a:lnSpc>
                  <a:spcPct val="110000"/>
                </a:lnSpc>
                <a:tabLst>
                  <a:tab pos="479425" algn="ctr"/>
                  <a:tab pos="1047750" algn="ctr"/>
                  <a:tab pos="1619250" algn="ctr"/>
                  <a:tab pos="2190750" algn="ctr"/>
                  <a:tab pos="2762250" algn="ctr"/>
                  <a:tab pos="3333750" algn="ctr"/>
                  <a:tab pos="3905250" algn="ctr"/>
                  <a:tab pos="4476750" algn="ctr"/>
                  <a:tab pos="5048250" algn="ctr"/>
                  <a:tab pos="5619750" algn="ctr"/>
                  <a:tab pos="6191250" algn="ctr"/>
                  <a:tab pos="6762750" algn="ctr"/>
                  <a:tab pos="7334250" algn="ctr"/>
                </a:tabLst>
                <a:defRPr/>
              </a:pPr>
              <a:r>
                <a:rPr lang="en-US" sz="1600" b="1">
                  <a:latin typeface="Arial" charset="0"/>
                  <a:ea typeface="宋体" charset="-122"/>
                </a:rPr>
                <a:t>	</a:t>
              </a: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1	2	3	4	5	6	7	8	9	10	11	12	13</a:t>
              </a:r>
            </a:p>
          </p:txBody>
        </p:sp>
        <p:sp>
          <p:nvSpPr>
            <p:cNvPr id="85008" name="Rectangle 16"/>
            <p:cNvSpPr>
              <a:spLocks noChangeArrowheads="1"/>
            </p:cNvSpPr>
            <p:nvPr/>
          </p:nvSpPr>
          <p:spPr bwMode="auto">
            <a:xfrm>
              <a:off x="1819" y="1268"/>
              <a:ext cx="507" cy="21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Actual</a:t>
              </a:r>
            </a:p>
          </p:txBody>
        </p:sp>
        <p:sp>
          <p:nvSpPr>
            <p:cNvPr id="29745" name="Line 17"/>
            <p:cNvSpPr>
              <a:spLocks noChangeShapeType="1"/>
            </p:cNvSpPr>
            <p:nvPr/>
          </p:nvSpPr>
          <p:spPr bwMode="auto">
            <a:xfrm>
              <a:off x="2305" y="1416"/>
              <a:ext cx="241" cy="425"/>
            </a:xfrm>
            <a:prstGeom prst="line">
              <a:avLst/>
            </a:prstGeom>
            <a:noFill/>
            <a:ln w="38100">
              <a:solidFill>
                <a:srgbClr val="EEEEEE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0" name="Rectangle 18"/>
            <p:cNvSpPr>
              <a:spLocks noChangeArrowheads="1"/>
            </p:cNvSpPr>
            <p:nvPr/>
          </p:nvSpPr>
          <p:spPr bwMode="auto">
            <a:xfrm rot="-5400000">
              <a:off x="28" y="2191"/>
              <a:ext cx="536" cy="21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Orders</a:t>
              </a:r>
            </a:p>
          </p:txBody>
        </p:sp>
        <p:sp>
          <p:nvSpPr>
            <p:cNvPr id="85011" name="Rectangle 19"/>
            <p:cNvSpPr>
              <a:spLocks noChangeArrowheads="1"/>
            </p:cNvSpPr>
            <p:nvPr/>
          </p:nvSpPr>
          <p:spPr bwMode="auto">
            <a:xfrm>
              <a:off x="2538" y="3793"/>
              <a:ext cx="500" cy="21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</a:rPr>
                <a:t>Month</a:t>
              </a:r>
            </a:p>
          </p:txBody>
        </p:sp>
        <p:sp>
          <p:nvSpPr>
            <p:cNvPr id="29748" name="Oval 20"/>
            <p:cNvSpPr>
              <a:spLocks noChangeArrowheads="1"/>
            </p:cNvSpPr>
            <p:nvPr/>
          </p:nvSpPr>
          <p:spPr bwMode="auto">
            <a:xfrm>
              <a:off x="3480" y="1792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49" name="Oval 21"/>
            <p:cNvSpPr>
              <a:spLocks noChangeArrowheads="1"/>
            </p:cNvSpPr>
            <p:nvPr/>
          </p:nvSpPr>
          <p:spPr bwMode="auto">
            <a:xfrm>
              <a:off x="1678" y="2069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50" name="Oval 22"/>
            <p:cNvSpPr>
              <a:spLocks noChangeArrowheads="1"/>
            </p:cNvSpPr>
            <p:nvPr/>
          </p:nvSpPr>
          <p:spPr bwMode="auto">
            <a:xfrm>
              <a:off x="1310" y="2097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51" name="Oval 23"/>
            <p:cNvSpPr>
              <a:spLocks noChangeArrowheads="1"/>
            </p:cNvSpPr>
            <p:nvPr/>
          </p:nvSpPr>
          <p:spPr bwMode="auto">
            <a:xfrm>
              <a:off x="946" y="2217"/>
              <a:ext cx="80" cy="80"/>
            </a:xfrm>
            <a:prstGeom prst="ellipse">
              <a:avLst/>
            </a:prstGeom>
            <a:solidFill>
              <a:schemeClr val="tx1"/>
            </a:solidFill>
            <a:ln w="222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sp>
        <p:nvSpPr>
          <p:cNvPr id="29699" name="Rectangle 24"/>
          <p:cNvSpPr>
            <a:spLocks noGrp="1" noChangeArrowheads="1"/>
          </p:cNvSpPr>
          <p:nvPr>
            <p:ph type="title"/>
          </p:nvPr>
        </p:nvSpPr>
        <p:spPr>
          <a:xfrm>
            <a:off x="1371600" y="457200"/>
            <a:ext cx="7772400" cy="1327150"/>
          </a:xfrm>
          <a:noFill/>
        </p:spPr>
        <p:txBody>
          <a:bodyPr lIns="90488" tIns="44450" rIns="90488" bIns="44450" anchor="ctr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 smtClean="0">
                <a:solidFill>
                  <a:schemeClr val="tx1"/>
                </a:solidFill>
              </a:rPr>
              <a:t>Exponential Smoothing (cont.)</a:t>
            </a:r>
          </a:p>
        </p:txBody>
      </p:sp>
      <p:grpSp>
        <p:nvGrpSpPr>
          <p:cNvPr id="3" name="Group 25"/>
          <p:cNvGrpSpPr>
            <a:grpSpLocks/>
          </p:cNvGrpSpPr>
          <p:nvPr/>
        </p:nvGrpSpPr>
        <p:grpSpPr bwMode="auto">
          <a:xfrm>
            <a:off x="2124075" y="2051050"/>
            <a:ext cx="6394450" cy="1665288"/>
            <a:chOff x="1338" y="1280"/>
            <a:chExt cx="4028" cy="1049"/>
          </a:xfrm>
        </p:grpSpPr>
        <p:sp>
          <p:nvSpPr>
            <p:cNvPr id="29717" name="Freeform 26"/>
            <p:cNvSpPr>
              <a:spLocks/>
            </p:cNvSpPr>
            <p:nvPr/>
          </p:nvSpPr>
          <p:spPr bwMode="auto">
            <a:xfrm>
              <a:off x="1338" y="1534"/>
              <a:ext cx="3976" cy="748"/>
            </a:xfrm>
            <a:custGeom>
              <a:avLst/>
              <a:gdLst>
                <a:gd name="T0" fmla="*/ 0 w 3976"/>
                <a:gd name="T1" fmla="*/ 692 h 748"/>
                <a:gd name="T2" fmla="*/ 372 w 3976"/>
                <a:gd name="T3" fmla="*/ 748 h 748"/>
                <a:gd name="T4" fmla="*/ 728 w 3976"/>
                <a:gd name="T5" fmla="*/ 604 h 748"/>
                <a:gd name="T6" fmla="*/ 1092 w 3976"/>
                <a:gd name="T7" fmla="*/ 620 h 748"/>
                <a:gd name="T8" fmla="*/ 1456 w 3976"/>
                <a:gd name="T9" fmla="*/ 496 h 748"/>
                <a:gd name="T10" fmla="*/ 1816 w 3976"/>
                <a:gd name="T11" fmla="*/ 396 h 748"/>
                <a:gd name="T12" fmla="*/ 2168 w 3976"/>
                <a:gd name="T13" fmla="*/ 400 h 748"/>
                <a:gd name="T14" fmla="*/ 2524 w 3976"/>
                <a:gd name="T15" fmla="*/ 352 h 748"/>
                <a:gd name="T16" fmla="*/ 2896 w 3976"/>
                <a:gd name="T17" fmla="*/ 180 h 748"/>
                <a:gd name="T18" fmla="*/ 3256 w 3976"/>
                <a:gd name="T19" fmla="*/ 120 h 748"/>
                <a:gd name="T20" fmla="*/ 3620 w 3976"/>
                <a:gd name="T21" fmla="*/ 56 h 748"/>
                <a:gd name="T22" fmla="*/ 3976 w 3976"/>
                <a:gd name="T23" fmla="*/ 0 h 748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976"/>
                <a:gd name="T37" fmla="*/ 0 h 748"/>
                <a:gd name="T38" fmla="*/ 3976 w 3976"/>
                <a:gd name="T39" fmla="*/ 748 h 748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976" h="748">
                  <a:moveTo>
                    <a:pt x="0" y="692"/>
                  </a:moveTo>
                  <a:lnTo>
                    <a:pt x="372" y="748"/>
                  </a:lnTo>
                  <a:lnTo>
                    <a:pt x="728" y="604"/>
                  </a:lnTo>
                  <a:lnTo>
                    <a:pt x="1092" y="620"/>
                  </a:lnTo>
                  <a:lnTo>
                    <a:pt x="1456" y="496"/>
                  </a:lnTo>
                  <a:lnTo>
                    <a:pt x="1816" y="396"/>
                  </a:lnTo>
                  <a:lnTo>
                    <a:pt x="2168" y="400"/>
                  </a:lnTo>
                  <a:lnTo>
                    <a:pt x="2524" y="352"/>
                  </a:lnTo>
                  <a:lnTo>
                    <a:pt x="2896" y="180"/>
                  </a:lnTo>
                  <a:lnTo>
                    <a:pt x="3256" y="120"/>
                  </a:lnTo>
                  <a:lnTo>
                    <a:pt x="3620" y="56"/>
                  </a:lnTo>
                  <a:lnTo>
                    <a:pt x="3976" y="0"/>
                  </a:lnTo>
                </a:path>
              </a:pathLst>
            </a:custGeom>
            <a:noFill/>
            <a:ln w="38100" cap="flat" cmpd="sng">
              <a:solidFill>
                <a:schemeClr val="folHlink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18" name="Oval 27"/>
            <p:cNvSpPr>
              <a:spLocks noChangeArrowheads="1"/>
            </p:cNvSpPr>
            <p:nvPr/>
          </p:nvSpPr>
          <p:spPr bwMode="auto">
            <a:xfrm>
              <a:off x="2390" y="2105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19" name="Oval 28"/>
            <p:cNvSpPr>
              <a:spLocks noChangeArrowheads="1"/>
            </p:cNvSpPr>
            <p:nvPr/>
          </p:nvSpPr>
          <p:spPr bwMode="auto">
            <a:xfrm>
              <a:off x="2751" y="1985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20" name="Oval 29"/>
            <p:cNvSpPr>
              <a:spLocks noChangeArrowheads="1"/>
            </p:cNvSpPr>
            <p:nvPr/>
          </p:nvSpPr>
          <p:spPr bwMode="auto">
            <a:xfrm>
              <a:off x="3475" y="1898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21" name="Oval 30"/>
            <p:cNvSpPr>
              <a:spLocks noChangeArrowheads="1"/>
            </p:cNvSpPr>
            <p:nvPr/>
          </p:nvSpPr>
          <p:spPr bwMode="auto">
            <a:xfrm>
              <a:off x="3117" y="1896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22" name="Oval 31"/>
            <p:cNvSpPr>
              <a:spLocks noChangeArrowheads="1"/>
            </p:cNvSpPr>
            <p:nvPr/>
          </p:nvSpPr>
          <p:spPr bwMode="auto">
            <a:xfrm>
              <a:off x="4200" y="1676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23" name="Oval 32"/>
            <p:cNvSpPr>
              <a:spLocks noChangeArrowheads="1"/>
            </p:cNvSpPr>
            <p:nvPr/>
          </p:nvSpPr>
          <p:spPr bwMode="auto">
            <a:xfrm>
              <a:off x="4548" y="1619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24" name="Oval 33"/>
            <p:cNvSpPr>
              <a:spLocks noChangeArrowheads="1"/>
            </p:cNvSpPr>
            <p:nvPr/>
          </p:nvSpPr>
          <p:spPr bwMode="auto">
            <a:xfrm>
              <a:off x="4922" y="1570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25" name="Oval 34"/>
            <p:cNvSpPr>
              <a:spLocks noChangeArrowheads="1"/>
            </p:cNvSpPr>
            <p:nvPr/>
          </p:nvSpPr>
          <p:spPr bwMode="auto">
            <a:xfrm>
              <a:off x="5286" y="1494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85027" name="Rectangle 35"/>
            <p:cNvSpPr>
              <a:spLocks noChangeArrowheads="1"/>
            </p:cNvSpPr>
            <p:nvPr/>
          </p:nvSpPr>
          <p:spPr bwMode="auto">
            <a:xfrm>
              <a:off x="2447" y="1280"/>
              <a:ext cx="593" cy="21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  <a:sym typeface="Symbol" pitchFamily="18" charset="2"/>
                </a:rPr>
                <a:t> = 0.50</a:t>
              </a:r>
              <a:endParaRPr 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29727" name="Line 36"/>
            <p:cNvSpPr>
              <a:spLocks noChangeShapeType="1"/>
            </p:cNvSpPr>
            <p:nvPr/>
          </p:nvSpPr>
          <p:spPr bwMode="auto">
            <a:xfrm>
              <a:off x="2980" y="1458"/>
              <a:ext cx="255" cy="430"/>
            </a:xfrm>
            <a:prstGeom prst="line">
              <a:avLst/>
            </a:prstGeom>
            <a:noFill/>
            <a:ln w="38100">
              <a:solidFill>
                <a:srgbClr val="EEEEEE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28" name="Oval 37"/>
            <p:cNvSpPr>
              <a:spLocks noChangeArrowheads="1"/>
            </p:cNvSpPr>
            <p:nvPr/>
          </p:nvSpPr>
          <p:spPr bwMode="auto">
            <a:xfrm>
              <a:off x="3836" y="1844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29" name="Oval 38"/>
            <p:cNvSpPr>
              <a:spLocks noChangeArrowheads="1"/>
            </p:cNvSpPr>
            <p:nvPr/>
          </p:nvSpPr>
          <p:spPr bwMode="auto">
            <a:xfrm>
              <a:off x="2030" y="2089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30" name="Oval 39"/>
            <p:cNvSpPr>
              <a:spLocks noChangeArrowheads="1"/>
            </p:cNvSpPr>
            <p:nvPr/>
          </p:nvSpPr>
          <p:spPr bwMode="auto">
            <a:xfrm>
              <a:off x="1670" y="2249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  <p:grpSp>
        <p:nvGrpSpPr>
          <p:cNvPr id="4" name="Group 40"/>
          <p:cNvGrpSpPr>
            <a:grpSpLocks/>
          </p:cNvGrpSpPr>
          <p:nvPr/>
        </p:nvGrpSpPr>
        <p:grpSpPr bwMode="auto">
          <a:xfrm>
            <a:off x="2079625" y="2595563"/>
            <a:ext cx="6411913" cy="1219200"/>
            <a:chOff x="1310" y="1635"/>
            <a:chExt cx="4039" cy="768"/>
          </a:xfrm>
        </p:grpSpPr>
        <p:sp>
          <p:nvSpPr>
            <p:cNvPr id="29702" name="Freeform 41"/>
            <p:cNvSpPr>
              <a:spLocks/>
            </p:cNvSpPr>
            <p:nvPr/>
          </p:nvSpPr>
          <p:spPr bwMode="auto">
            <a:xfrm>
              <a:off x="1338" y="1662"/>
              <a:ext cx="3980" cy="564"/>
            </a:xfrm>
            <a:custGeom>
              <a:avLst/>
              <a:gdLst>
                <a:gd name="T0" fmla="*/ 0 w 3980"/>
                <a:gd name="T1" fmla="*/ 564 h 564"/>
                <a:gd name="T2" fmla="*/ 364 w 3980"/>
                <a:gd name="T3" fmla="*/ 552 h 564"/>
                <a:gd name="T4" fmla="*/ 728 w 3980"/>
                <a:gd name="T5" fmla="*/ 540 h 564"/>
                <a:gd name="T6" fmla="*/ 1100 w 3980"/>
                <a:gd name="T7" fmla="*/ 528 h 564"/>
                <a:gd name="T8" fmla="*/ 1452 w 3980"/>
                <a:gd name="T9" fmla="*/ 468 h 564"/>
                <a:gd name="T10" fmla="*/ 1804 w 3980"/>
                <a:gd name="T11" fmla="*/ 396 h 564"/>
                <a:gd name="T12" fmla="*/ 2172 w 3980"/>
                <a:gd name="T13" fmla="*/ 336 h 564"/>
                <a:gd name="T14" fmla="*/ 2532 w 3980"/>
                <a:gd name="T15" fmla="*/ 312 h 564"/>
                <a:gd name="T16" fmla="*/ 2896 w 3980"/>
                <a:gd name="T17" fmla="*/ 224 h 564"/>
                <a:gd name="T18" fmla="*/ 3256 w 3980"/>
                <a:gd name="T19" fmla="*/ 132 h 564"/>
                <a:gd name="T20" fmla="*/ 3616 w 3980"/>
                <a:gd name="T21" fmla="*/ 60 h 564"/>
                <a:gd name="T22" fmla="*/ 3980 w 3980"/>
                <a:gd name="T23" fmla="*/ 0 h 56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3980"/>
                <a:gd name="T37" fmla="*/ 0 h 564"/>
                <a:gd name="T38" fmla="*/ 3980 w 3980"/>
                <a:gd name="T39" fmla="*/ 564 h 564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3980" h="564">
                  <a:moveTo>
                    <a:pt x="0" y="564"/>
                  </a:moveTo>
                  <a:lnTo>
                    <a:pt x="364" y="552"/>
                  </a:lnTo>
                  <a:lnTo>
                    <a:pt x="728" y="540"/>
                  </a:lnTo>
                  <a:lnTo>
                    <a:pt x="1100" y="528"/>
                  </a:lnTo>
                  <a:lnTo>
                    <a:pt x="1452" y="468"/>
                  </a:lnTo>
                  <a:lnTo>
                    <a:pt x="1804" y="396"/>
                  </a:lnTo>
                  <a:lnTo>
                    <a:pt x="2172" y="336"/>
                  </a:lnTo>
                  <a:lnTo>
                    <a:pt x="2532" y="312"/>
                  </a:lnTo>
                  <a:lnTo>
                    <a:pt x="2896" y="224"/>
                  </a:lnTo>
                  <a:lnTo>
                    <a:pt x="3256" y="132"/>
                  </a:lnTo>
                  <a:lnTo>
                    <a:pt x="3616" y="60"/>
                  </a:lnTo>
                  <a:lnTo>
                    <a:pt x="3980" y="0"/>
                  </a:lnTo>
                </a:path>
              </a:pathLst>
            </a:custGeom>
            <a:noFill/>
            <a:ln w="38100" cap="flat" cmpd="sng">
              <a:solidFill>
                <a:srgbClr val="FF00FF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703" name="Oval 42"/>
            <p:cNvSpPr>
              <a:spLocks noChangeArrowheads="1"/>
            </p:cNvSpPr>
            <p:nvPr/>
          </p:nvSpPr>
          <p:spPr bwMode="auto">
            <a:xfrm>
              <a:off x="2018" y="2161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04" name="Oval 43"/>
            <p:cNvSpPr>
              <a:spLocks noChangeArrowheads="1"/>
            </p:cNvSpPr>
            <p:nvPr/>
          </p:nvSpPr>
          <p:spPr bwMode="auto">
            <a:xfrm>
              <a:off x="3110" y="2037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05" name="Oval 44"/>
            <p:cNvSpPr>
              <a:spLocks noChangeArrowheads="1"/>
            </p:cNvSpPr>
            <p:nvPr/>
          </p:nvSpPr>
          <p:spPr bwMode="auto">
            <a:xfrm>
              <a:off x="2396" y="2166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06" name="Oval 45"/>
            <p:cNvSpPr>
              <a:spLocks noChangeArrowheads="1"/>
            </p:cNvSpPr>
            <p:nvPr/>
          </p:nvSpPr>
          <p:spPr bwMode="auto">
            <a:xfrm>
              <a:off x="3477" y="1966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07" name="Oval 46"/>
            <p:cNvSpPr>
              <a:spLocks noChangeArrowheads="1"/>
            </p:cNvSpPr>
            <p:nvPr/>
          </p:nvSpPr>
          <p:spPr bwMode="auto">
            <a:xfrm>
              <a:off x="2749" y="2088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08" name="Oval 47"/>
            <p:cNvSpPr>
              <a:spLocks noChangeArrowheads="1"/>
            </p:cNvSpPr>
            <p:nvPr/>
          </p:nvSpPr>
          <p:spPr bwMode="auto">
            <a:xfrm>
              <a:off x="4552" y="1754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09" name="Oval 48"/>
            <p:cNvSpPr>
              <a:spLocks noChangeArrowheads="1"/>
            </p:cNvSpPr>
            <p:nvPr/>
          </p:nvSpPr>
          <p:spPr bwMode="auto">
            <a:xfrm>
              <a:off x="5269" y="1635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10" name="Oval 49"/>
            <p:cNvSpPr>
              <a:spLocks noChangeArrowheads="1"/>
            </p:cNvSpPr>
            <p:nvPr/>
          </p:nvSpPr>
          <p:spPr bwMode="auto">
            <a:xfrm>
              <a:off x="4932" y="1682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11" name="Line 50"/>
            <p:cNvSpPr>
              <a:spLocks noChangeShapeType="1"/>
            </p:cNvSpPr>
            <p:nvPr/>
          </p:nvSpPr>
          <p:spPr bwMode="auto">
            <a:xfrm>
              <a:off x="4428" y="1878"/>
              <a:ext cx="362" cy="360"/>
            </a:xfrm>
            <a:prstGeom prst="line">
              <a:avLst/>
            </a:prstGeom>
            <a:noFill/>
            <a:ln w="38100">
              <a:solidFill>
                <a:srgbClr val="EEEEEE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43" name="Rectangle 51"/>
            <p:cNvSpPr>
              <a:spLocks noChangeArrowheads="1"/>
            </p:cNvSpPr>
            <p:nvPr/>
          </p:nvSpPr>
          <p:spPr bwMode="auto">
            <a:xfrm>
              <a:off x="4723" y="2191"/>
              <a:ext cx="593" cy="212"/>
            </a:xfrm>
            <a:prstGeom prst="rect">
              <a:avLst/>
            </a:prstGeom>
            <a:noFill/>
            <a:ln w="38100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eaLnBrk="0" hangingPunct="0">
                <a:defRPr/>
              </a:pPr>
              <a:r>
                <a:rPr lang="en-US" sz="16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ea typeface="宋体" charset="-122"/>
                  <a:sym typeface="Symbol" pitchFamily="18" charset="2"/>
                </a:rPr>
                <a:t> = 0.30</a:t>
              </a:r>
              <a:endParaRPr lang="en-US" sz="1600" b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endParaRPr>
            </a:p>
          </p:txBody>
        </p:sp>
        <p:sp>
          <p:nvSpPr>
            <p:cNvPr id="29713" name="Oval 52"/>
            <p:cNvSpPr>
              <a:spLocks noChangeArrowheads="1"/>
            </p:cNvSpPr>
            <p:nvPr/>
          </p:nvSpPr>
          <p:spPr bwMode="auto">
            <a:xfrm>
              <a:off x="3836" y="1940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14" name="Oval 53"/>
            <p:cNvSpPr>
              <a:spLocks noChangeArrowheads="1"/>
            </p:cNvSpPr>
            <p:nvPr/>
          </p:nvSpPr>
          <p:spPr bwMode="auto">
            <a:xfrm>
              <a:off x="4184" y="1852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15" name="Oval 54"/>
            <p:cNvSpPr>
              <a:spLocks noChangeArrowheads="1"/>
            </p:cNvSpPr>
            <p:nvPr/>
          </p:nvSpPr>
          <p:spPr bwMode="auto">
            <a:xfrm>
              <a:off x="1678" y="2173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9716" name="Oval 55"/>
            <p:cNvSpPr>
              <a:spLocks noChangeArrowheads="1"/>
            </p:cNvSpPr>
            <p:nvPr/>
          </p:nvSpPr>
          <p:spPr bwMode="auto">
            <a:xfrm>
              <a:off x="1310" y="2193"/>
              <a:ext cx="80" cy="80"/>
            </a:xfrm>
            <a:prstGeom prst="ellipse">
              <a:avLst/>
            </a:prstGeom>
            <a:solidFill>
              <a:schemeClr val="tx1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  <a:ea typeface="宋体" panose="02010600030101010101" pitchFamily="2" charset="-122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0488" tIns="44450" rIns="90488" bIns="44450" anchor="ctr"/>
          <a:lstStyle/>
          <a:p>
            <a:pPr eaLnBrk="1" hangingPunct="1">
              <a:lnSpc>
                <a:spcPct val="90000"/>
              </a:lnSpc>
            </a:pPr>
            <a:r>
              <a:rPr lang="en-US" altLang="en-US" sz="3200" smtClean="0"/>
              <a:t>Effect of Smoothing Constant</a:t>
            </a:r>
          </a:p>
        </p:txBody>
      </p:sp>
      <p:sp>
        <p:nvSpPr>
          <p:cNvPr id="78851" name="Rectangle 3"/>
          <p:cNvSpPr>
            <a:spLocks noChangeArrowheads="1"/>
          </p:cNvSpPr>
          <p:nvPr/>
        </p:nvSpPr>
        <p:spPr bwMode="auto">
          <a:xfrm>
            <a:off x="1598613" y="2492375"/>
            <a:ext cx="7221537" cy="415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50000"/>
              </a:spcBef>
              <a:defRPr/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0.0 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  <a:sym typeface="Symbol" pitchFamily="18" charset="2"/>
              </a:rPr>
              <a:t>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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  <a:sym typeface="Symbol" pitchFamily="18" charset="2"/>
              </a:rPr>
              <a:t>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1.0</a:t>
            </a:r>
            <a:endParaRPr lang="en-US" sz="3600" i="1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ea typeface="宋体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  <a:buFontTx/>
              <a:buChar char="•"/>
              <a:defRPr/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If 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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0, then 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sz="28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0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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+  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r>
              <a:rPr lang="en-US" sz="28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= 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r>
              <a:rPr lang="en-US" sz="28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br>
              <a:rPr lang="en-US" sz="28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</a:br>
            <a:r>
              <a:rPr lang="en-US" sz="28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 </a:t>
            </a:r>
            <a:r>
              <a:rPr lang="en-US" sz="20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Forecast does not reflect recent data but previous forecast</a:t>
            </a:r>
            <a:endParaRPr lang="en-US" sz="2000" baseline="-250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  <a:p>
            <a:pPr>
              <a:lnSpc>
                <a:spcPct val="120000"/>
              </a:lnSpc>
              <a:spcBef>
                <a:spcPct val="50000"/>
              </a:spcBef>
              <a:buFontTx/>
              <a:buChar char="•"/>
              <a:defRPr/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If 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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1, then 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 </a:t>
            </a:r>
            <a:r>
              <a:rPr lang="en-US" sz="28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1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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+ 0 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r>
              <a:rPr lang="en-US" sz="28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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b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</a:b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sz="20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Forecast based only on most recent data, i.e naive approach </a:t>
            </a:r>
          </a:p>
          <a:p>
            <a:pPr>
              <a:lnSpc>
                <a:spcPct val="120000"/>
              </a:lnSpc>
              <a:spcBef>
                <a:spcPct val="50000"/>
              </a:spcBef>
              <a:buFontTx/>
              <a:buChar char="•"/>
              <a:defRPr/>
            </a:pP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If 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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0.20, then 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 </a:t>
            </a:r>
            <a:r>
              <a:rPr lang="en-US" sz="28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0.20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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r>
              <a:rPr lang="en-US" sz="28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+ 0.80 </a:t>
            </a:r>
            <a:r>
              <a:rPr lang="en-US" sz="28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28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</a:p>
          <a:p>
            <a:pPr>
              <a:lnSpc>
                <a:spcPct val="120000"/>
              </a:lnSpc>
              <a:spcBef>
                <a:spcPct val="50000"/>
              </a:spcBef>
              <a:buFontTx/>
              <a:buChar char="•"/>
              <a:defRPr/>
            </a:pPr>
            <a:endParaRPr lang="en-US" sz="2800" i="1" baseline="-25000"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ea typeface="宋体" charset="-122"/>
            </a:endParaRPr>
          </a:p>
        </p:txBody>
      </p:sp>
      <p:sp>
        <p:nvSpPr>
          <p:cNvPr id="78852" name="Rectangle 4"/>
          <p:cNvSpPr>
            <a:spLocks noChangeArrowheads="1"/>
          </p:cNvSpPr>
          <p:nvPr/>
        </p:nvSpPr>
        <p:spPr bwMode="auto">
          <a:xfrm>
            <a:off x="1116013" y="1700213"/>
            <a:ext cx="7459662" cy="10334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marL="958850" indent="-958850" algn="ctr" eaLnBrk="0" hangingPunct="0">
              <a:spcBef>
                <a:spcPct val="30000"/>
              </a:spcBef>
              <a:tabLst>
                <a:tab pos="860425" algn="r"/>
                <a:tab pos="958850" algn="l"/>
              </a:tabLst>
              <a:defRPr/>
            </a:pPr>
            <a:r>
              <a:rPr lang="en-US" sz="32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32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 </a:t>
            </a:r>
            <a:r>
              <a:rPr lang="en-US" sz="3200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= 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</a:t>
            </a:r>
            <a:r>
              <a:rPr lang="en-US" sz="32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A</a:t>
            </a:r>
            <a:r>
              <a:rPr lang="en-US" sz="32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 + (1 - 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Symbol" pitchFamily="18" charset="2"/>
                <a:ea typeface="宋体" charset="-122"/>
              </a:rPr>
              <a:t></a:t>
            </a:r>
            <a:r>
              <a:rPr lang="en-US" sz="320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)</a:t>
            </a:r>
            <a:r>
              <a:rPr lang="en-US" sz="3200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F</a:t>
            </a:r>
            <a:r>
              <a:rPr lang="en-US" sz="3200" i="1" baseline="-2500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宋体" charset="-122"/>
              </a:rPr>
              <a:t>t-1</a:t>
            </a:r>
            <a:endParaRPr lang="en-US" sz="3200" i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  <a:p>
            <a:pPr marL="958850" indent="-958850" eaLnBrk="0" hangingPunct="0">
              <a:spcBef>
                <a:spcPct val="25000"/>
              </a:spcBef>
              <a:tabLst>
                <a:tab pos="860425" algn="r"/>
                <a:tab pos="958850" algn="l"/>
              </a:tabLst>
              <a:defRPr/>
            </a:pPr>
            <a:endParaRPr lang="en-US" sz="240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913" y="476250"/>
            <a:ext cx="7313612" cy="990600"/>
          </a:xfrm>
          <a:noFill/>
        </p:spPr>
        <p:txBody>
          <a:bodyPr/>
          <a:lstStyle/>
          <a:p>
            <a:pPr eaLnBrk="1" hangingPunct="1"/>
            <a:r>
              <a:rPr lang="en-US" altLang="zh-CN" smtClean="0"/>
              <a:t>Choosing </a:t>
            </a:r>
            <a:r>
              <a:rPr lang="en-US" altLang="zh-CN" i="1" smtClean="0">
                <a:sym typeface="Symbol" panose="05050102010706020507" pitchFamily="18" charset="2"/>
              </a:rPr>
              <a:t></a:t>
            </a:r>
            <a:endParaRPr lang="en-US" altLang="zh-CN" smtClean="0"/>
          </a:p>
        </p:txBody>
      </p:sp>
      <p:sp>
        <p:nvSpPr>
          <p:cNvPr id="72707" name="Rectangle 3"/>
          <p:cNvSpPr>
            <a:spLocks noChangeArrowheads="1"/>
          </p:cNvSpPr>
          <p:nvPr/>
        </p:nvSpPr>
        <p:spPr bwMode="auto">
          <a:xfrm>
            <a:off x="954088" y="1933575"/>
            <a:ext cx="7235825" cy="140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lnSpc>
                <a:spcPct val="90000"/>
              </a:lnSpc>
              <a:defRPr/>
            </a:pPr>
            <a:r>
              <a:rPr lang="en-US" altLang="zh-CN" sz="3200" b="1" i="1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The objective is to obtain the most accurate forecast no matter the technique</a:t>
            </a:r>
          </a:p>
        </p:txBody>
      </p:sp>
      <p:sp>
        <p:nvSpPr>
          <p:cNvPr id="72708" name="Rectangle 4"/>
          <p:cNvSpPr>
            <a:spLocks noChangeArrowheads="1"/>
          </p:cNvSpPr>
          <p:nvPr/>
        </p:nvSpPr>
        <p:spPr bwMode="auto">
          <a:xfrm>
            <a:off x="954088" y="3571875"/>
            <a:ext cx="7235825" cy="124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lnSpc>
                <a:spcPct val="90000"/>
              </a:lnSpc>
              <a:defRPr/>
            </a:pPr>
            <a:r>
              <a:rPr lang="en-US" altLang="zh-CN" sz="2800" b="1" i="1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  <a:ea typeface="宋体" charset="-122"/>
              </a:rPr>
              <a:t>We generally do this by selecting the model that gives us the lowest forecast error</a:t>
            </a:r>
            <a:endParaRPr lang="en-US" altLang="zh-CN" sz="2800" b="1" i="1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  <a:ea typeface="宋体" charset="-122"/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72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72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 autoUpdateAnimBg="0"/>
      <p:bldP spid="72708" grpId="0" autoUpdateAnimBg="0"/>
    </p:bldLst>
  </p:timing>
</p:sld>
</file>

<file path=ppt/theme/theme1.xml><?xml version="1.0" encoding="utf-8"?>
<a:theme xmlns:a="http://schemas.openxmlformats.org/drawingml/2006/main" name="Eclipse">
  <a:themeElements>
    <a:clrScheme name="Eclipse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Eclipse">
      <a:majorFont>
        <a:latin typeface="Arial"/>
        <a:ea typeface="宋体"/>
        <a:cs typeface=""/>
      </a:majorFont>
      <a:minorFont>
        <a:latin typeface="Verdana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lipse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Eclipse</Template>
  <TotalTime>572</TotalTime>
  <Words>1108</Words>
  <Application>Microsoft Office PowerPoint</Application>
  <PresentationFormat>On-screen Show (4:3)</PresentationFormat>
  <Paragraphs>346</Paragraphs>
  <Slides>29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Verdana</vt:lpstr>
      <vt:lpstr>宋体</vt:lpstr>
      <vt:lpstr>Arial</vt:lpstr>
      <vt:lpstr>Wingdings</vt:lpstr>
      <vt:lpstr>Symbol</vt:lpstr>
      <vt:lpstr>Times New Roman</vt:lpstr>
      <vt:lpstr>Eclipse</vt:lpstr>
      <vt:lpstr>Notes</vt:lpstr>
      <vt:lpstr>SBUS5105  Data Handling and Business Intelligence</vt:lpstr>
      <vt:lpstr>Highlights</vt:lpstr>
      <vt:lpstr>What is Forecasting?</vt:lpstr>
      <vt:lpstr>Forecasting Time Horizons</vt:lpstr>
      <vt:lpstr>Types of Forecasts</vt:lpstr>
      <vt:lpstr>Strategic Importance of Forecasting</vt:lpstr>
      <vt:lpstr>Forecasting Methods</vt:lpstr>
      <vt:lpstr>Quantitative Approaches</vt:lpstr>
      <vt:lpstr>Time Series</vt:lpstr>
      <vt:lpstr>Naive Approach</vt:lpstr>
      <vt:lpstr>Moving Average Method</vt:lpstr>
      <vt:lpstr>Moving Average Example</vt:lpstr>
      <vt:lpstr>Graph of Moving Average</vt:lpstr>
      <vt:lpstr>Weighted Moving Average</vt:lpstr>
      <vt:lpstr>Weighted Moving Average: a simple example</vt:lpstr>
      <vt:lpstr>Weighted Moving Average</vt:lpstr>
      <vt:lpstr>Moving Average And  Weighted Moving Average</vt:lpstr>
      <vt:lpstr>Potential Problems With Moving Average</vt:lpstr>
      <vt:lpstr>Exponential Smoothing</vt:lpstr>
      <vt:lpstr>Exponential Smoothing</vt:lpstr>
      <vt:lpstr>Exponential Smoothing Example</vt:lpstr>
      <vt:lpstr>Exponential Smoothing Example</vt:lpstr>
      <vt:lpstr>Exponential Smoothing  – alternative notation</vt:lpstr>
      <vt:lpstr>Exponential Smoothing Example (α=0.30)</vt:lpstr>
      <vt:lpstr>Exponential Smoothing Example (cont.)</vt:lpstr>
      <vt:lpstr>Exponential Smoothing (cont.)</vt:lpstr>
      <vt:lpstr>Effect of Smoothing Constant</vt:lpstr>
      <vt:lpstr>Choosing 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creator>RM</dc:creator>
  <cp:lastModifiedBy>L0237_User</cp:lastModifiedBy>
  <cp:revision>23</cp:revision>
  <dcterms:created xsi:type="dcterms:W3CDTF">2006-05-01T20:07:50Z</dcterms:created>
  <dcterms:modified xsi:type="dcterms:W3CDTF">2017-10-29T17:27:39Z</dcterms:modified>
</cp:coreProperties>
</file>