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28"/>
  </p:notesMasterIdLst>
  <p:handoutMasterIdLst>
    <p:handoutMasterId r:id="rId29"/>
  </p:handoutMasterIdLst>
  <p:sldIdLst>
    <p:sldId id="267" r:id="rId5"/>
    <p:sldId id="278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300" r:id="rId23"/>
    <p:sldId id="301" r:id="rId24"/>
    <p:sldId id="302" r:id="rId25"/>
    <p:sldId id="299" r:id="rId26"/>
    <p:sldId id="303" r:id="rId27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67" autoAdjust="0"/>
    <p:restoredTop sz="94599" autoAdjust="0"/>
  </p:normalViewPr>
  <p:slideViewPr>
    <p:cSldViewPr>
      <p:cViewPr varScale="1">
        <p:scale>
          <a:sx n="59" d="100"/>
          <a:sy n="59" d="100"/>
        </p:scale>
        <p:origin x="848" y="52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77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484491C-6CA6-451B-A0B4-28BD116BFE54}" type="datetime1">
              <a:rPr lang="en-GB" smtClean="0"/>
              <a:t>14/10/2025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114579-D02A-4B51-B5DF-8EC449F77A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12638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F6F76-2CD9-4904-9436-1C9E7A6D9271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074690-7256-4BB9-AC0F-97AEAE8CDE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42610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433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4558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6792" y="1905003"/>
            <a:ext cx="9435241" cy="1625599"/>
          </a:xfrm>
        </p:spPr>
        <p:txBody>
          <a:bodyPr rtlCol="0"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2103" y="3657123"/>
            <a:ext cx="9429931" cy="991077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A59DF3-6975-42C9-B6EF-B90AF62E0071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7" name="Group 6"/>
          <p:cNvGrpSpPr/>
          <p:nvPr/>
        </p:nvGrpSpPr>
        <p:grpSpPr>
          <a:xfrm>
            <a:off x="1218882" y="1600200"/>
            <a:ext cx="9739746" cy="73152"/>
            <a:chOff x="914400" y="1200150"/>
            <a:chExt cx="7306712" cy="54864"/>
          </a:xfrm>
        </p:grpSpPr>
        <p:sp>
          <p:nvSpPr>
            <p:cNvPr id="8" name="Oval 7"/>
            <p:cNvSpPr/>
            <p:nvPr/>
          </p:nvSpPr>
          <p:spPr>
            <a:xfrm>
              <a:off x="8166248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914400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1036847" y="12076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Group 12"/>
          <p:cNvGrpSpPr/>
          <p:nvPr/>
        </p:nvGrpSpPr>
        <p:grpSpPr>
          <a:xfrm>
            <a:off x="1218882" y="4851400"/>
            <a:ext cx="9739746" cy="73152"/>
            <a:chOff x="914400" y="3638550"/>
            <a:chExt cx="7306712" cy="54864"/>
          </a:xfrm>
        </p:grpSpPr>
        <p:sp>
          <p:nvSpPr>
            <p:cNvPr id="14" name="Oval 13"/>
            <p:cNvSpPr/>
            <p:nvPr/>
          </p:nvSpPr>
          <p:spPr>
            <a:xfrm>
              <a:off x="8166248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914400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036847" y="36460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43764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906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030" y="990599"/>
            <a:ext cx="9344765" cy="2235203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2030" y="3733800"/>
            <a:ext cx="9344765" cy="1219200"/>
          </a:xfrm>
        </p:spPr>
        <p:txBody>
          <a:bodyPr rtlCol="0"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0D0A5DE-8B7A-40BE-86F8-6D153B8477E0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13" name="Group 12"/>
          <p:cNvGrpSpPr/>
          <p:nvPr/>
        </p:nvGrpSpPr>
        <p:grpSpPr>
          <a:xfrm>
            <a:off x="3273781" y="3475736"/>
            <a:ext cx="5641265" cy="54864"/>
            <a:chOff x="2455975" y="2588441"/>
            <a:chExt cx="4232051" cy="41148"/>
          </a:xfrm>
        </p:grpSpPr>
        <p:sp>
          <p:nvSpPr>
            <p:cNvPr id="14" name="Oval 13"/>
            <p:cNvSpPr/>
            <p:nvPr/>
          </p:nvSpPr>
          <p:spPr>
            <a:xfrm>
              <a:off x="6642306" y="2588441"/>
              <a:ext cx="45720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455975" y="2588441"/>
              <a:ext cx="45720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2563229" y="2594391"/>
              <a:ext cx="4023360" cy="29249"/>
              <a:chOff x="2550323" y="3458731"/>
              <a:chExt cx="4023360" cy="38998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2550323" y="3458731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2550323" y="3497729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</p:grpSp>
      </p:grpSp>
    </p:spTree>
    <p:extLst>
      <p:ext uri="{BB962C8B-B14F-4D97-AF65-F5344CB8AC3E}">
        <p14:creationId xmlns:p14="http://schemas.microsoft.com/office/powerpoint/2010/main" val="5526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3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2B4749-95BA-4325-87ED-A1A32E3C2257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607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2945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3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0049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5986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3CFC247-4D50-4E4C-B7D2-0AB6D50D7249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425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EF4CC0B-F5A1-4021-9B3F-A50F3C9F0FF5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659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CAC49AB-6D84-42C5-BC77-94B99E231E3B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12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8883" y="1803400"/>
            <a:ext cx="6602281" cy="4267201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803400"/>
            <a:ext cx="2844060" cy="4267201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C5C20E-DB20-4DA0-B622-B8DAA161EBE0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864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1218883" y="1803400"/>
            <a:ext cx="660228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338739" y="1925320"/>
            <a:ext cx="6362567" cy="4023360"/>
          </a:xfrm>
          <a:solidFill>
            <a:schemeClr val="bg2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803401"/>
            <a:ext cx="2844060" cy="41656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CF717B7-E853-4EE0-83F5-E83A6B5F4934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0505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31B50EE-C3C2-410D-9B60-008D4DED2F96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232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34563" y="434975"/>
            <a:ext cx="1168400" cy="5661025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434975"/>
            <a:ext cx="8413750" cy="5661025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24A58CB-51F2-46F6-A3D5-368406FC558F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8570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2400" noProof="0" dirty="0"/>
          </a:p>
        </p:txBody>
      </p:sp>
      <p:sp>
        <p:nvSpPr>
          <p:cNvPr id="8" name="Rounded Rectangle 7"/>
          <p:cNvSpPr/>
          <p:nvPr/>
        </p:nvSpPr>
        <p:spPr>
          <a:xfrm>
            <a:off x="304721" y="301752"/>
            <a:ext cx="11579384" cy="6254496"/>
          </a:xfrm>
          <a:prstGeom prst="roundRect">
            <a:avLst>
              <a:gd name="adj" fmla="val 2341"/>
            </a:avLst>
          </a:prstGeom>
          <a:solidFill>
            <a:srgbClr val="FFFFFF"/>
          </a:solidFill>
          <a:ln>
            <a:noFill/>
          </a:ln>
          <a:effectLst>
            <a:innerShdw blurRad="508000">
              <a:srgbClr val="FFD14B">
                <a:alpha val="69804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803400"/>
            <a:ext cx="975106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2" y="6172200"/>
            <a:ext cx="741487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6898" y="6172200"/>
            <a:ext cx="1218883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46E98872-0202-49F1-8F2B-D69029ABAC28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58928" y="6172200"/>
            <a:ext cx="711015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0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Generative Adversarial Neural Networks (GANs)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Malik Uzair Mehmood</a:t>
            </a:r>
          </a:p>
        </p:txBody>
      </p:sp>
    </p:spTree>
    <p:extLst>
      <p:ext uri="{BB962C8B-B14F-4D97-AF65-F5344CB8AC3E}">
        <p14:creationId xmlns:p14="http://schemas.microsoft.com/office/powerpoint/2010/main" val="270754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b="1" dirty="0"/>
              <a:t>Hook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r>
              <a:rPr lang="en-GB" dirty="0"/>
              <a:t>https://www.youtube.com/watch?v=QiiSAvKJIHo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46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6996E-9159-E67D-57CD-40458D906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GANs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170FD-9026-0579-41FC-A8AD31155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803400"/>
            <a:ext cx="9751060" cy="2633712"/>
          </a:xfrm>
        </p:spPr>
        <p:txBody>
          <a:bodyPr>
            <a:normAutofit/>
          </a:bodyPr>
          <a:lstStyle/>
          <a:p>
            <a:r>
              <a:rPr lang="en-GB" sz="4400" dirty="0"/>
              <a:t>This (GANS), and the variations that are now being proposed is the most interesting idea in the last 10 years in ML, in my opinion [1]” – Yann LeCun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16D49-CFED-0B54-222B-BED44F59F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8A19BE-ECEC-9B43-240D-B98D74C76536}"/>
              </a:ext>
            </a:extLst>
          </p:cNvPr>
          <p:cNvSpPr txBox="1"/>
          <p:nvPr/>
        </p:nvSpPr>
        <p:spPr>
          <a:xfrm>
            <a:off x="1557908" y="5589240"/>
            <a:ext cx="5174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References:</a:t>
            </a:r>
            <a:br>
              <a:rPr lang="en-GB" dirty="0"/>
            </a:br>
            <a:r>
              <a:rPr lang="en-GB" dirty="0"/>
              <a:t>[1] https://www.ece.uci.edu/~ayanoglu/ADS22.pdf</a:t>
            </a:r>
          </a:p>
        </p:txBody>
      </p:sp>
    </p:spTree>
    <p:extLst>
      <p:ext uri="{BB962C8B-B14F-4D97-AF65-F5344CB8AC3E}">
        <p14:creationId xmlns:p14="http://schemas.microsoft.com/office/powerpoint/2010/main" val="61102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2367C-188F-9235-552A-0EB9FC594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2996952"/>
            <a:ext cx="9751060" cy="8640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What are GANs?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62143-4CD5-E253-273A-DF798DCAB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101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54CCF6-DF25-06D4-C23D-287BE9C16E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9836" y="1052736"/>
            <a:ext cx="10059789" cy="474776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ED5FD-3FD0-9067-0FAA-D35AC6806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1273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04D009-5347-12F2-32F7-5CA0F02687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9132" y="764704"/>
            <a:ext cx="10215880" cy="530589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E26F0-3280-9D58-8DCE-F9F9C5DFC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213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A0C6729-11E3-B1A2-B1E3-F03A9D3F65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7337" y="980728"/>
            <a:ext cx="9354151" cy="508987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EA21D-162F-AC23-49FA-49DA10EEA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3208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C3F5E-2DFD-2D38-DD70-4475B877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692944"/>
          </a:xfrm>
        </p:spPr>
        <p:txBody>
          <a:bodyPr/>
          <a:lstStyle/>
          <a:p>
            <a:r>
              <a:rPr lang="en-GB" dirty="0"/>
              <a:t>GAN Architecture Visualized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426AF82-9C0E-59CC-90AE-5E054B7384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1884" y="1124744"/>
            <a:ext cx="9937104" cy="518457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EF37A-EDE0-CA51-87A1-951EBD29D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6915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0DBC9C8-B1A7-DACB-C9BB-204C4E037E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7828" y="980728"/>
            <a:ext cx="10873208" cy="508987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6A2FA-CA3A-362D-9410-593577933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348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B807-C16A-9C81-B706-FFAF169DF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620936"/>
          </a:xfrm>
        </p:spPr>
        <p:txBody>
          <a:bodyPr/>
          <a:lstStyle/>
          <a:p>
            <a:r>
              <a:rPr lang="en-GB" dirty="0"/>
              <a:t>GAN Architecture Explained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768062C-CB3D-98E9-C475-05B3F66447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0" y="1052736"/>
            <a:ext cx="9750425" cy="491511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89082-8B09-50F6-BCD7-ECA667A8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2209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83A9F-47E0-D9AE-9700-1D9B42B0B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476920"/>
          </a:xfrm>
        </p:spPr>
        <p:txBody>
          <a:bodyPr>
            <a:normAutofit fontScale="90000"/>
          </a:bodyPr>
          <a:lstStyle/>
          <a:p>
            <a:r>
              <a:rPr lang="en-GB" dirty="0"/>
              <a:t>GAN Architecture Explained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F2A165-8D3B-5387-CC75-E31CCE71B8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0" y="908720"/>
            <a:ext cx="10203804" cy="514135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FFE94-A22F-1950-CDAA-52BFCCFE6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72376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20E58D-DCEC-D5E4-BDDE-C6B2761315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7828" y="908721"/>
            <a:ext cx="10585176" cy="500726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3B7B2-E5EB-7654-03C1-3A58F5F0B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7509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5686D-0939-B7C4-9FFD-E1B5F0F2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548928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train a GAN?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457F801-82C9-0816-6410-A72C1927B3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812" y="1124744"/>
            <a:ext cx="10729192" cy="489654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B84AEA-CB48-0FC7-EBCB-5B9BFE687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64289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117B2-F71D-4AFB-F289-60B63758D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548928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train a GAN?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14CD4-CF21-9CA3-9128-22DBABC1F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E7CC9B-A1D9-61E2-3787-0A46AA950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852" y="1124744"/>
            <a:ext cx="10585175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09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9216-80AC-4AD9-0189-88FBA7A4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train a GAN?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4574F-34E3-081A-6A5F-F8B48DAA0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2852936"/>
            <a:ext cx="9751060" cy="1512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Which network do you think is trained first?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D68FFF-D4BB-5DDF-75D2-F7F6EF2C2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242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F87A8-7522-1DD5-D739-BD24D70E4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train a GAN?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14FC9-2869-5BB8-95B0-96FE75F2A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3212976"/>
            <a:ext cx="9751060" cy="136815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800" dirty="0"/>
              <a:t>Which network should I train first?</a:t>
            </a:r>
            <a:br>
              <a:rPr lang="en-GB" sz="4800" dirty="0"/>
            </a:br>
            <a:r>
              <a:rPr lang="en-GB" sz="4800" dirty="0"/>
              <a:t>Answer: </a:t>
            </a:r>
            <a:r>
              <a:rPr lang="en-GB" sz="4800" b="1" dirty="0"/>
              <a:t>Discriminator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AE9E3-EBC6-6CF1-B094-6567968C4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967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014D9-4CC0-E525-2A99-09BC37C1E5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BAE11-E8C0-5902-1894-41D9ECDDC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train a GAN?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95FED-2203-1070-C4ED-40591CB92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2420888"/>
            <a:ext cx="9751060" cy="38884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Which network should I train first?</a:t>
            </a:r>
            <a:br>
              <a:rPr lang="en-GB" sz="4800" dirty="0"/>
            </a:br>
            <a:r>
              <a:rPr lang="en-GB" sz="4800" dirty="0"/>
              <a:t>Answer: </a:t>
            </a:r>
            <a:r>
              <a:rPr lang="en-GB" sz="4800" b="1" dirty="0"/>
              <a:t>Discriminator</a:t>
            </a:r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dirty="0"/>
              <a:t>But with what training data?</a:t>
            </a:r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endParaRPr lang="en-GB" sz="4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1B9FD-C073-3C69-CF1C-76CC30292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73447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8353B-CBEB-4099-27F7-5CCF0D8D0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BFA8D-D13B-4E06-DB5C-03CB5BEC7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548928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train a GAN?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CB9F5-DE02-E8BA-549B-A452008FE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772816"/>
            <a:ext cx="9751060" cy="453650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800" dirty="0"/>
              <a:t>Which network should I train first?</a:t>
            </a:r>
            <a:br>
              <a:rPr lang="en-GB" sz="4800" dirty="0"/>
            </a:br>
            <a:r>
              <a:rPr lang="en-GB" sz="4800" dirty="0"/>
              <a:t>Answer: </a:t>
            </a:r>
            <a:r>
              <a:rPr lang="en-GB" sz="4800" b="1" dirty="0"/>
              <a:t>Discriminator</a:t>
            </a:r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dirty="0"/>
              <a:t>But with what training data?</a:t>
            </a:r>
            <a:br>
              <a:rPr lang="en-GB" sz="4800" dirty="0"/>
            </a:br>
            <a:br>
              <a:rPr lang="en-GB" sz="4800" dirty="0"/>
            </a:br>
            <a:r>
              <a:rPr lang="en-GB" sz="3400" dirty="0"/>
              <a:t>The Discriminator is a Binary classifier. </a:t>
            </a:r>
          </a:p>
          <a:p>
            <a:pPr marL="0" indent="0" algn="ctr">
              <a:buNone/>
            </a:pPr>
            <a:r>
              <a:rPr lang="en-GB" sz="3400" dirty="0"/>
              <a:t>The Discriminator has two class - Real and Fake. </a:t>
            </a:r>
          </a:p>
          <a:p>
            <a:pPr marL="0" indent="0" algn="ctr">
              <a:buNone/>
            </a:pPr>
            <a:r>
              <a:rPr lang="en-GB" sz="3400" dirty="0"/>
              <a:t>The data for Real class if already given: THE TRAINING DATA</a:t>
            </a:r>
          </a:p>
          <a:p>
            <a:pPr marL="0" indent="0" algn="ctr">
              <a:buNone/>
            </a:pPr>
            <a:r>
              <a:rPr lang="en-GB" sz="3400" dirty="0"/>
              <a:t> The data for Fake class? -&gt; generate from the Generator</a:t>
            </a:r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endParaRPr lang="en-GB" sz="4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C6529-F071-6239-76E6-E9BB4A5F8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90140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89BBB-2DF8-E8AE-CD27-8B454D0CC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3434D-129D-BD37-FB90-83B2ADA33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548928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train a GAN?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8A814-4C15-AD7A-BFAA-BC95EE4A5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772816"/>
            <a:ext cx="9751060" cy="45365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What should we train next?</a:t>
            </a:r>
            <a:br>
              <a:rPr lang="en-GB" sz="4800" dirty="0"/>
            </a:br>
            <a:r>
              <a:rPr lang="en-GB" sz="4800" dirty="0"/>
              <a:t>Answer: </a:t>
            </a:r>
            <a:r>
              <a:rPr lang="en-GB" sz="4800" b="1" dirty="0"/>
              <a:t>Generator</a:t>
            </a:r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dirty="0"/>
              <a:t>But how and what should be our training objective?</a:t>
            </a:r>
            <a:br>
              <a:rPr lang="en-GB" sz="4800" dirty="0"/>
            </a:br>
            <a:endParaRPr lang="en-GB" sz="4800" b="1" dirty="0"/>
          </a:p>
          <a:p>
            <a:pPr marL="0" indent="0" algn="ctr">
              <a:buNone/>
            </a:pPr>
            <a:endParaRPr lang="en-GB" sz="4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580F0-2BEC-790B-5A07-18248AB8E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69137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DC57-AB5B-50A0-E74B-4E8389EC3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3FE4C-9BBF-35E0-F7BC-E2E5D0DD3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548928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train a GAN?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7F0A9-F084-CA29-25ED-3DB580F7F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772816"/>
            <a:ext cx="9751060" cy="453650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800" dirty="0"/>
              <a:t>What should we train next?</a:t>
            </a:r>
            <a:br>
              <a:rPr lang="en-GB" sz="4800" dirty="0"/>
            </a:br>
            <a:r>
              <a:rPr lang="en-GB" sz="4800" dirty="0"/>
              <a:t>Answer: </a:t>
            </a:r>
            <a:r>
              <a:rPr lang="en-GB" sz="4800" b="1" dirty="0"/>
              <a:t>Generator</a:t>
            </a:r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dirty="0"/>
              <a:t>But how and what should be our training objective?</a:t>
            </a:r>
          </a:p>
          <a:p>
            <a:pPr marL="0" indent="0" algn="ctr">
              <a:buNone/>
            </a:pPr>
            <a:r>
              <a:rPr lang="en-GB" sz="4800" b="1" dirty="0"/>
              <a:t>Generate images from the Generator such that they are classified incorrectly by the Discriminator!</a:t>
            </a:r>
            <a:br>
              <a:rPr lang="en-GB" sz="4800" dirty="0"/>
            </a:br>
            <a:endParaRPr lang="en-GB" sz="4800" b="1" dirty="0"/>
          </a:p>
          <a:p>
            <a:pPr marL="0" indent="0" algn="ctr">
              <a:buNone/>
            </a:pPr>
            <a:endParaRPr lang="en-GB" sz="4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DC3F4-7A3F-B97D-F3A2-B30A448AA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0036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224A9-2E34-8D54-3E1E-1E7AC7C08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692944"/>
          </a:xfrm>
        </p:spPr>
        <p:txBody>
          <a:bodyPr/>
          <a:lstStyle/>
          <a:p>
            <a:r>
              <a:rPr lang="en-GB" dirty="0"/>
              <a:t>How to train a GAN?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813324D-EE40-644A-B298-9760CE88BE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8883" y="1124744"/>
            <a:ext cx="10276129" cy="504745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9DD49-773E-B0AC-0203-922FEE6CD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1965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6B6AD-E3CC-894F-A6BC-637EA7B4E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548928"/>
          </a:xfrm>
        </p:spPr>
        <p:txBody>
          <a:bodyPr>
            <a:normAutofit fontScale="90000"/>
          </a:bodyPr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D6B2-EF4C-9E59-93C2-8DD7D827F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803400"/>
            <a:ext cx="9751060" cy="905520"/>
          </a:xfrm>
        </p:spPr>
        <p:txBody>
          <a:bodyPr/>
          <a:lstStyle/>
          <a:p>
            <a:r>
              <a:rPr lang="en-GB" dirty="0"/>
              <a:t>Use google collab or </a:t>
            </a:r>
            <a:r>
              <a:rPr lang="en-GB" dirty="0" err="1"/>
              <a:t>jupyter</a:t>
            </a:r>
            <a:r>
              <a:rPr lang="en-GB" dirty="0"/>
              <a:t> notebook and code any simple example of GAN.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13E11-E151-B69E-A0F9-C5A7E9E25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346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31E0F-3EFD-F182-A36A-650462ACB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Credits and Acknowledgments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48697-46AD-D3C8-4244-77CD9B28A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the content of this lecture has been taken from https://deeplearning.cs.cmu.edu/F20/document/recitation/GANS-ppt.pdf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22E7D-E44E-5BA4-79F3-FC752980A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14/10/2025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7324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s Classic 16x9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2786145_TF02801059" id="{037F772D-6BA5-4E9C-90DC-A433A90A0050}" vid="{D2FD45C3-CE8B-4247-856E-1CAE4D8B1BAE}"/>
    </a:ext>
  </a:extLst>
</a:theme>
</file>

<file path=ppt/theme/theme2.xml><?xml version="1.0" encoding="utf-8"?>
<a:theme xmlns:a="http://schemas.openxmlformats.org/drawingml/2006/main" name="Office Them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1360476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TP102801058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706496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ED80E12-3BE9-4746-820E-FFB249F467F2}">
  <ds:schemaRefs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D003AC8-209A-4321-A17C-1B7A206433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ED4759-CFDD-43F0-817C-11D9197192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book education presentation (widescreen)</Template>
  <TotalTime>44</TotalTime>
  <Words>373</Words>
  <Application>Microsoft Office PowerPoint</Application>
  <PresentationFormat>Custom</PresentationFormat>
  <Paragraphs>65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Constantia</vt:lpstr>
      <vt:lpstr>Books Classic 16x9</vt:lpstr>
      <vt:lpstr>Generative Adversarial Neural Networks (GANs)</vt:lpstr>
      <vt:lpstr>Hook</vt:lpstr>
      <vt:lpstr>GANs</vt:lpstr>
      <vt:lpstr>PowerPoint Presentation</vt:lpstr>
      <vt:lpstr>PowerPoint Presentation</vt:lpstr>
      <vt:lpstr>PowerPoint Presentation</vt:lpstr>
      <vt:lpstr>PowerPoint Presentation</vt:lpstr>
      <vt:lpstr>GAN Architecture Visualized </vt:lpstr>
      <vt:lpstr>PowerPoint Presentation</vt:lpstr>
      <vt:lpstr>GAN Architecture Explained</vt:lpstr>
      <vt:lpstr>GAN Architecture Explained</vt:lpstr>
      <vt:lpstr>PowerPoint Presentation</vt:lpstr>
      <vt:lpstr>How to train a GAN?</vt:lpstr>
      <vt:lpstr>How to train a GAN?</vt:lpstr>
      <vt:lpstr>How to train a GAN?</vt:lpstr>
      <vt:lpstr>How to train a GAN?</vt:lpstr>
      <vt:lpstr>How to train a GAN?</vt:lpstr>
      <vt:lpstr>How to train a GAN?</vt:lpstr>
      <vt:lpstr>How to train a GAN?</vt:lpstr>
      <vt:lpstr>How to train a GAN?</vt:lpstr>
      <vt:lpstr>How to train a GAN?</vt:lpstr>
      <vt:lpstr>Class activity</vt:lpstr>
      <vt:lpstr>Credits and Acknowledgments</vt:lpstr>
    </vt:vector>
  </TitlesOfParts>
  <Company>Birmingham City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Malik Uzair Mehmood</dc:creator>
  <cp:lastModifiedBy>Malik Uzair Mehmood</cp:lastModifiedBy>
  <cp:revision>1</cp:revision>
  <dcterms:created xsi:type="dcterms:W3CDTF">2025-10-14T16:29:21Z</dcterms:created>
  <dcterms:modified xsi:type="dcterms:W3CDTF">2025-10-14T17:13:41Z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