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9" r:id="rId5"/>
    <p:sldId id="262" r:id="rId6"/>
    <p:sldId id="263" r:id="rId7"/>
    <p:sldId id="264" r:id="rId8"/>
    <p:sldId id="265" r:id="rId9"/>
    <p:sldId id="266" r:id="rId10"/>
    <p:sldId id="269" r:id="rId11"/>
    <p:sldId id="267" r:id="rId12"/>
    <p:sldId id="268"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547459-A7E0-4C44-A4F2-AFBC5E6C6881}" v="15" dt="2022-12-11T18:02:11.6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5" autoAdjust="0"/>
    <p:restoredTop sz="79257" autoAdjust="0"/>
  </p:normalViewPr>
  <p:slideViewPr>
    <p:cSldViewPr snapToGrid="0">
      <p:cViewPr varScale="1">
        <p:scale>
          <a:sx n="88" d="100"/>
          <a:sy n="88" d="100"/>
        </p:scale>
        <p:origin x="13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CA2597-84A0-4FD2-A26A-D340AAE9CE01}" type="datetimeFigureOut">
              <a:rPr lang="en-GB" smtClean="0"/>
              <a:t>11/12/2022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51CCC2-4B31-4D63-B92B-BFBBE2854B5D}" type="slidenum">
              <a:rPr lang="en-GB" smtClean="0"/>
              <a:t>‹#›</a:t>
            </a:fld>
            <a:endParaRPr lang="en-GB"/>
          </a:p>
        </p:txBody>
      </p:sp>
    </p:spTree>
    <p:extLst>
      <p:ext uri="{BB962C8B-B14F-4D97-AF65-F5344CB8AC3E}">
        <p14:creationId xmlns:p14="http://schemas.microsoft.com/office/powerpoint/2010/main" val="2725187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purpose of this assignment was to replace at least 50% of the Tesla Model 3 Performance battery with a hydrogen fuel cell. This could have many effects to the performance and usability of the car. For example, the added components for the fuel cell and removal of some of the battery would be expected to change the overall weight of the vehicle. Similarly, the use of a fuel cell would be expected to reduce or eliminate the charging time. When replacing a portion of the battery, the motors will still be powered through the battery, however energy will come from the fuel cell instead of charging off the grid. It is important to note that the range of the vehicle is required to stay similar or improve on what Tesla state for the. Range and consumption will be calculated for the vehicle using a WLTP drive cycle, simulated in </a:t>
            </a:r>
            <a:r>
              <a:rPr lang="en-GB" dirty="0" err="1"/>
              <a:t>MatLab</a:t>
            </a:r>
            <a:r>
              <a:rPr lang="en-GB" dirty="0"/>
              <a:t>. Hydrogen fuel cell vehicles are becoming more popular, therefore the technology that is used for this investigation could come from these vehicles, such as the Toyota </a:t>
            </a:r>
            <a:r>
              <a:rPr lang="en-GB" dirty="0" err="1"/>
              <a:t>Mirai</a:t>
            </a:r>
            <a:r>
              <a:rPr lang="en-GB" dirty="0"/>
              <a:t> or Hyundai </a:t>
            </a:r>
            <a:r>
              <a:rPr lang="en-GB" dirty="0" err="1"/>
              <a:t>Nexo</a:t>
            </a:r>
            <a:r>
              <a:rPr lang="en-GB" dirty="0"/>
              <a:t>. The range of the Toyota </a:t>
            </a:r>
            <a:r>
              <a:rPr lang="en-GB" dirty="0" err="1"/>
              <a:t>Mirai</a:t>
            </a:r>
            <a:r>
              <a:rPr lang="en-GB" dirty="0"/>
              <a:t> is stated to be 400Miles [2], and the range of the Hyundai </a:t>
            </a:r>
            <a:r>
              <a:rPr lang="en-GB" dirty="0" err="1"/>
              <a:t>Nexo</a:t>
            </a:r>
            <a:r>
              <a:rPr lang="en-GB" dirty="0"/>
              <a:t> is 414 miles, both calculated from a WLTP drive cycle test. These would be figures to attempt to match, as well as matching the unmodified Tesla’s range.</a:t>
            </a:r>
          </a:p>
        </p:txBody>
      </p:sp>
      <p:sp>
        <p:nvSpPr>
          <p:cNvPr id="4" name="Slide Number Placeholder 3"/>
          <p:cNvSpPr>
            <a:spLocks noGrp="1"/>
          </p:cNvSpPr>
          <p:nvPr>
            <p:ph type="sldNum" sz="quarter" idx="5"/>
          </p:nvPr>
        </p:nvSpPr>
        <p:spPr/>
        <p:txBody>
          <a:bodyPr/>
          <a:lstStyle/>
          <a:p>
            <a:fld id="{C751CCC2-4B31-4D63-B92B-BFBBE2854B5D}" type="slidenum">
              <a:rPr lang="en-GB" smtClean="0"/>
              <a:t>2</a:t>
            </a:fld>
            <a:endParaRPr lang="en-GB"/>
          </a:p>
        </p:txBody>
      </p:sp>
    </p:spTree>
    <p:extLst>
      <p:ext uri="{BB962C8B-B14F-4D97-AF65-F5344CB8AC3E}">
        <p14:creationId xmlns:p14="http://schemas.microsoft.com/office/powerpoint/2010/main" val="988799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err="1"/>
              <a:t>MatLab</a:t>
            </a:r>
            <a:r>
              <a:rPr lang="en-GB" dirty="0"/>
              <a:t> was used to calculate the range and consumption of the Tesla vehicle after the fuel cell conversion, however to ensure the code was accurate, it was required to validate it against the stated values from Tesla. This was done by running the code without the modifications, where the range was calculated to be 522Km, which is within the 10% accuracy range, therefore proving the code is reliable. As you can see, I decided to convert approximately 2/3 of the Tesla’s battery to a fuel cell</a:t>
            </a:r>
            <a:r>
              <a:rPr lang="en-GB" dirty="0">
                <a:solidFill>
                  <a:srgbClr val="FF0000"/>
                </a:solidFill>
              </a:rPr>
              <a:t>, </a:t>
            </a:r>
            <a:r>
              <a:rPr lang="en-GB" dirty="0"/>
              <a:t>meaning that I would need to replace approximately 50kW of energy. The decision of replacing approximately 50kW came from my previous reading within the field, where it became apparent that using a smaller tank would not be feasible if we were to physically create the conversion, as a tank at that size and able to hold the high pressures required does not really exist.</a:t>
            </a:r>
          </a:p>
          <a:p>
            <a:pPr algn="just"/>
            <a:endParaRPr lang="en-GB" dirty="0"/>
          </a:p>
          <a:p>
            <a:pPr algn="just"/>
            <a:r>
              <a:rPr lang="en-GB" dirty="0"/>
              <a:t>Since 1kW = 3.6MJ, I would need 178MJ of hydrogen. However the hydrogen conversion to electricity is approximately 60% efficient, therefore a total of 225MJ is required. This converts to 2.1Kg of compressed hydrogen at 700bar as 142MJ = 1Kg [4].  Meaning I would need a fuel cell to utilise the full amount of hydrogen and an applicable tank to store the gas, then recalculate the mass with all the new components, recalculate the coefficient of drag and use the new values in the </a:t>
            </a:r>
            <a:r>
              <a:rPr lang="en-GB" dirty="0" err="1"/>
              <a:t>MatLab</a:t>
            </a:r>
            <a:r>
              <a:rPr lang="en-GB" dirty="0"/>
              <a:t> code. This will then give the new range and consumption of the vehicle where I can the compare this, the energy storage level and the WLTP cycles to the original car.</a:t>
            </a:r>
          </a:p>
        </p:txBody>
      </p:sp>
      <p:sp>
        <p:nvSpPr>
          <p:cNvPr id="4" name="Slide Number Placeholder 3"/>
          <p:cNvSpPr>
            <a:spLocks noGrp="1"/>
          </p:cNvSpPr>
          <p:nvPr>
            <p:ph type="sldNum" sz="quarter" idx="5"/>
          </p:nvPr>
        </p:nvSpPr>
        <p:spPr/>
        <p:txBody>
          <a:bodyPr/>
          <a:lstStyle/>
          <a:p>
            <a:fld id="{C751CCC2-4B31-4D63-B92B-BFBBE2854B5D}" type="slidenum">
              <a:rPr lang="en-GB" smtClean="0"/>
              <a:t>3</a:t>
            </a:fld>
            <a:endParaRPr lang="en-GB"/>
          </a:p>
        </p:txBody>
      </p:sp>
    </p:spTree>
    <p:extLst>
      <p:ext uri="{BB962C8B-B14F-4D97-AF65-F5344CB8AC3E}">
        <p14:creationId xmlns:p14="http://schemas.microsoft.com/office/powerpoint/2010/main" val="2293270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Now that it has been decided that 2.1Kg of hydrogen will be used for the conversion, I need to decided on the type of fuel cell used, and where this could be sourced. This is done by decision matrices. Firstly it is important to decided on what type of fuel cell would be best to use, this was done by the table in the top left hand corner, table 1. PEM, alkaline, phosphoric, solid oxide and molten carbide fuel cells were compared. It is clear that the PEM fuel cell works best for the application, as it has gained the highest score (21/25). This has the best efficiency, start up temperature, and power density, with the output power being one of the weakest elements, however for the application this is still and acceptable rating. Reference [5] compared the output power, efficiency and operating temperature of these fuel cells, allowing myself to easily rank those elements. For start up time and power density, I looked at Reference [6] and [7]. </a:t>
            </a:r>
          </a:p>
          <a:p>
            <a:pPr algn="just"/>
            <a:endParaRPr lang="en-GB" dirty="0"/>
          </a:p>
          <a:p>
            <a:pPr algn="just"/>
            <a:r>
              <a:rPr lang="en-GB" dirty="0"/>
              <a:t>Now that is has been decided that at PEM fuel cell will be used, I need to decide on the type of fuel stack to use. Looking at table 3 I compared the fuel stack from the 2020 Toyota </a:t>
            </a:r>
            <a:r>
              <a:rPr lang="en-GB" dirty="0" err="1"/>
              <a:t>Mirai</a:t>
            </a:r>
            <a:r>
              <a:rPr lang="en-GB" dirty="0"/>
              <a:t>, a Ballard </a:t>
            </a:r>
            <a:r>
              <a:rPr lang="en-GB" dirty="0" err="1"/>
              <a:t>Fcgen</a:t>
            </a:r>
            <a:r>
              <a:rPr lang="en-GB" dirty="0"/>
              <a:t>-HCP and a Loop s1200. Both the </a:t>
            </a:r>
            <a:r>
              <a:rPr lang="en-GB" dirty="0" err="1"/>
              <a:t>Mirai</a:t>
            </a:r>
            <a:r>
              <a:rPr lang="en-GB" dirty="0"/>
              <a:t> and Ballard are just the stacks, however the Loop S1200 is complete package ready for installation which explains the score for ease of installation and mass (around 52kg for the </a:t>
            </a:r>
            <a:r>
              <a:rPr lang="en-GB" dirty="0" err="1"/>
              <a:t>Mirai</a:t>
            </a:r>
            <a:r>
              <a:rPr lang="en-GB" dirty="0"/>
              <a:t> [2], 55Kg for the Ballard  [8] and 300Kg for the Loop [9]).  Overall we can see that the fuel stack out of the </a:t>
            </a:r>
            <a:r>
              <a:rPr lang="en-GB" dirty="0" err="1"/>
              <a:t>Mirai</a:t>
            </a:r>
            <a:r>
              <a:rPr lang="en-GB" dirty="0"/>
              <a:t> is chosen, for it least weight and highest efficiency.</a:t>
            </a:r>
          </a:p>
          <a:p>
            <a:pPr algn="just"/>
            <a:endParaRPr lang="en-GB" dirty="0"/>
          </a:p>
          <a:p>
            <a:pPr algn="just"/>
            <a:r>
              <a:rPr lang="en-GB" dirty="0"/>
              <a:t>Finally, looking at table 2 I need to decided on a energy storage system, either use the remaining batteries or add capacitors to the system. By adding capacitors, the charging and discharging rate will increase however this adds complexity, cost and potentially reduces overall energy capacity so sticking with the remaining batteries is the best option. </a:t>
            </a:r>
          </a:p>
        </p:txBody>
      </p:sp>
      <p:sp>
        <p:nvSpPr>
          <p:cNvPr id="4" name="Slide Number Placeholder 3"/>
          <p:cNvSpPr>
            <a:spLocks noGrp="1"/>
          </p:cNvSpPr>
          <p:nvPr>
            <p:ph type="sldNum" sz="quarter" idx="5"/>
          </p:nvPr>
        </p:nvSpPr>
        <p:spPr/>
        <p:txBody>
          <a:bodyPr/>
          <a:lstStyle/>
          <a:p>
            <a:fld id="{C751CCC2-4B31-4D63-B92B-BFBBE2854B5D}" type="slidenum">
              <a:rPr lang="en-GB" smtClean="0"/>
              <a:t>4</a:t>
            </a:fld>
            <a:endParaRPr lang="en-GB"/>
          </a:p>
        </p:txBody>
      </p:sp>
    </p:spTree>
    <p:extLst>
      <p:ext uri="{BB962C8B-B14F-4D97-AF65-F5344CB8AC3E}">
        <p14:creationId xmlns:p14="http://schemas.microsoft.com/office/powerpoint/2010/main" val="3036516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solution that’s been decided is a PEM fuel stack from the Toyota </a:t>
            </a:r>
            <a:r>
              <a:rPr lang="en-GB" dirty="0" err="1"/>
              <a:t>Mirai</a:t>
            </a:r>
            <a:r>
              <a:rPr lang="en-GB" dirty="0"/>
              <a:t> that will be used to charge the remaining Tesla batteries to power the existing motors. For the 2.1kg of hydrogen to be stored, we require a 50L tank [10]. A Type 4 tank will be used, which allows for the gas to be stored at 700 bar whilst up to 70% lighter using a composite and </a:t>
            </a:r>
            <a:r>
              <a:rPr lang="en-GB" dirty="0" err="1"/>
              <a:t>thermopolymer</a:t>
            </a:r>
            <a:r>
              <a:rPr lang="en-GB" dirty="0"/>
              <a:t> casing [11]. We can also see that the mass has been reduced by 226.7Kg after the conversion, illustrating how heavy the batteries are, with a new overall mass of 1753.3Kg. It can also be seen that the reduction in mass contributes to the coefficient of drag value (cd), another factor likely to effect the range and energy consumption. </a:t>
            </a:r>
          </a:p>
        </p:txBody>
      </p:sp>
      <p:sp>
        <p:nvSpPr>
          <p:cNvPr id="4" name="Slide Number Placeholder 3"/>
          <p:cNvSpPr>
            <a:spLocks noGrp="1"/>
          </p:cNvSpPr>
          <p:nvPr>
            <p:ph type="sldNum" sz="quarter" idx="5"/>
          </p:nvPr>
        </p:nvSpPr>
        <p:spPr/>
        <p:txBody>
          <a:bodyPr/>
          <a:lstStyle/>
          <a:p>
            <a:fld id="{C751CCC2-4B31-4D63-B92B-BFBBE2854B5D}" type="slidenum">
              <a:rPr lang="en-GB" smtClean="0"/>
              <a:t>5</a:t>
            </a:fld>
            <a:endParaRPr lang="en-GB"/>
          </a:p>
        </p:txBody>
      </p:sp>
    </p:spTree>
    <p:extLst>
      <p:ext uri="{BB962C8B-B14F-4D97-AF65-F5344CB8AC3E}">
        <p14:creationId xmlns:p14="http://schemas.microsoft.com/office/powerpoint/2010/main" val="28384487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Figures 1 and 2 show the WLTP drive cycles with the fuel cell added and without the fuel cell. Looking at table 4, the range and consumption before the fuel cell was calculated as 522.6Km and 143.5Wh/Km respectively. It can then be seen that with the fuel cell added, the range increased by 66.8Km (12.8%) and consumption decreased by 16.3Wh/Km (11.4%). The plots for both the drive cycles are identical which ensures that the contributing factor for the increase in range and efficiency is down to the addition of the fuel cell. </a:t>
            </a:r>
          </a:p>
        </p:txBody>
      </p:sp>
      <p:sp>
        <p:nvSpPr>
          <p:cNvPr id="4" name="Slide Number Placeholder 3"/>
          <p:cNvSpPr>
            <a:spLocks noGrp="1"/>
          </p:cNvSpPr>
          <p:nvPr>
            <p:ph type="sldNum" sz="quarter" idx="5"/>
          </p:nvPr>
        </p:nvSpPr>
        <p:spPr/>
        <p:txBody>
          <a:bodyPr/>
          <a:lstStyle/>
          <a:p>
            <a:fld id="{C751CCC2-4B31-4D63-B92B-BFBBE2854B5D}" type="slidenum">
              <a:rPr lang="en-GB" smtClean="0"/>
              <a:t>6</a:t>
            </a:fld>
            <a:endParaRPr lang="en-GB"/>
          </a:p>
        </p:txBody>
      </p:sp>
    </p:spTree>
    <p:extLst>
      <p:ext uri="{BB962C8B-B14F-4D97-AF65-F5344CB8AC3E}">
        <p14:creationId xmlns:p14="http://schemas.microsoft.com/office/powerpoint/2010/main" val="1568503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On the right hand side you can see figure 3 which shows the battery level depletion during the cycle. The red line represents the cycle before the fuel cell was added, and the blue line indicates the cycle once the fuel cell was added. As you can see, without the fuel cell the stored energy is used more quickly, and appears to increase over time. This can be seen at 600s where the difference in energy is around 0.01J, however by 1700s, the difference is around 0.2J. This point within the WLTP test is the High Speed Section and as the name suggests, the car travels the quickest it will over the entire test. This explains the increase in energy depletion as well as why the difference in energy between the two vehicles has increased compared to the beginning of the test; higher speeds means more force and energy required to maintain or increase that velocity, due to the increase in drag and wind resistance.</a:t>
            </a:r>
          </a:p>
          <a:p>
            <a:pPr algn="just"/>
            <a:endParaRPr lang="en-GB" dirty="0"/>
          </a:p>
        </p:txBody>
      </p:sp>
      <p:sp>
        <p:nvSpPr>
          <p:cNvPr id="4" name="Slide Number Placeholder 3"/>
          <p:cNvSpPr>
            <a:spLocks noGrp="1"/>
          </p:cNvSpPr>
          <p:nvPr>
            <p:ph type="sldNum" sz="quarter" idx="5"/>
          </p:nvPr>
        </p:nvSpPr>
        <p:spPr/>
        <p:txBody>
          <a:bodyPr/>
          <a:lstStyle/>
          <a:p>
            <a:fld id="{C751CCC2-4B31-4D63-B92B-BFBBE2854B5D}" type="slidenum">
              <a:rPr lang="en-GB" smtClean="0"/>
              <a:t>7</a:t>
            </a:fld>
            <a:endParaRPr lang="en-GB"/>
          </a:p>
        </p:txBody>
      </p:sp>
    </p:spTree>
    <p:extLst>
      <p:ext uri="{BB962C8B-B14F-4D97-AF65-F5344CB8AC3E}">
        <p14:creationId xmlns:p14="http://schemas.microsoft.com/office/powerpoint/2010/main" val="20976560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Overall we can see that with the addition of the fuel cell the range has been increased by 66.8Km and a decreased consumption of 16.3Wh/Km. This is likely to be due to the 226.7Kg mass reduction, which also changed the coefficient of drag value to 0.247 from 0.278. This clearly has a lot of benefits, such as a reduced mass, eliminated charging so more convenient for users, and has the potential to be better for the environment. This does depend on how the hydrogen is created and transported to the refuelling stations, however by reducing the need for cars to charge of the grid, less electricity will need to be produced, which is still partially done through unsustainable methods, gas 41.9%, coal 2.4% or nuclear 17% between September and November 2021 for example [12]. This would also decrease the strain on the national grid which is important given todays climate. </a:t>
            </a:r>
          </a:p>
          <a:p>
            <a:pPr algn="just"/>
            <a:endParaRPr lang="en-GB" dirty="0"/>
          </a:p>
          <a:p>
            <a:pPr algn="just"/>
            <a:r>
              <a:rPr lang="en-GB" dirty="0"/>
              <a:t>However after all of this, there are negatives. Firstly this conversion increases complexity and cost to the vehicle. The WLTP drive cycle is not representative of real world driving as there is no representation for hard breaking or acceleration, poor road surfaces or traffic. Therefore the calculated hydrogen usage would be greater if this was to be done, more hydrogen would want to be stored to still create an acceptable driving range which could detract from the weight loss benefits. Similarly, the infrastructure for hydrogen power is extremely limited within the UK, meaning practical use would be hindered. For example, there are 8 hydrogen filling stations over the country with 3 closing this year [13]. Lastly, the range calculated is still significantly lower than the Toyota </a:t>
            </a:r>
            <a:r>
              <a:rPr lang="en-GB" dirty="0" err="1"/>
              <a:t>Mirai</a:t>
            </a:r>
            <a:r>
              <a:rPr lang="en-GB" dirty="0"/>
              <a:t> and Hyundai </a:t>
            </a:r>
            <a:r>
              <a:rPr lang="en-GB" dirty="0" err="1"/>
              <a:t>Nexo</a:t>
            </a:r>
            <a:r>
              <a:rPr lang="en-GB" dirty="0"/>
              <a:t>, questioning whether this conversion with still an very large battery is worth it suggesting a fully hydrogen powered vehicle without the large battery would be more suitable.</a:t>
            </a:r>
          </a:p>
        </p:txBody>
      </p:sp>
      <p:sp>
        <p:nvSpPr>
          <p:cNvPr id="4" name="Slide Number Placeholder 3"/>
          <p:cNvSpPr>
            <a:spLocks noGrp="1"/>
          </p:cNvSpPr>
          <p:nvPr>
            <p:ph type="sldNum" sz="quarter" idx="5"/>
          </p:nvPr>
        </p:nvSpPr>
        <p:spPr/>
        <p:txBody>
          <a:bodyPr/>
          <a:lstStyle/>
          <a:p>
            <a:fld id="{C751CCC2-4B31-4D63-B92B-BFBBE2854B5D}" type="slidenum">
              <a:rPr lang="en-GB" smtClean="0"/>
              <a:t>8</a:t>
            </a:fld>
            <a:endParaRPr lang="en-GB"/>
          </a:p>
        </p:txBody>
      </p:sp>
    </p:spTree>
    <p:extLst>
      <p:ext uri="{BB962C8B-B14F-4D97-AF65-F5344CB8AC3E}">
        <p14:creationId xmlns:p14="http://schemas.microsoft.com/office/powerpoint/2010/main" val="729757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51CCC2-4B31-4D63-B92B-BFBBE2854B5D}" type="slidenum">
              <a:rPr lang="en-GB" smtClean="0"/>
              <a:t>9</a:t>
            </a:fld>
            <a:endParaRPr lang="en-GB"/>
          </a:p>
        </p:txBody>
      </p:sp>
    </p:spTree>
    <p:extLst>
      <p:ext uri="{BB962C8B-B14F-4D97-AF65-F5344CB8AC3E}">
        <p14:creationId xmlns:p14="http://schemas.microsoft.com/office/powerpoint/2010/main" val="34539937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51CCC2-4B31-4D63-B92B-BFBBE2854B5D}" type="slidenum">
              <a:rPr lang="en-GB" smtClean="0"/>
              <a:t>10</a:t>
            </a:fld>
            <a:endParaRPr lang="en-GB"/>
          </a:p>
        </p:txBody>
      </p:sp>
    </p:spTree>
    <p:extLst>
      <p:ext uri="{BB962C8B-B14F-4D97-AF65-F5344CB8AC3E}">
        <p14:creationId xmlns:p14="http://schemas.microsoft.com/office/powerpoint/2010/main" val="31309856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11/12/2022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11/12/2022</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11/12/2022</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11/12/2022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7.emf"/><Relationship Id="rId4" Type="http://schemas.openxmlformats.org/officeDocument/2006/relationships/image" Target="../media/image6.em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10.emf"/><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hyundai.co.uk/new-cars/nexo#:~:text=Hydrogen%20power,-"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hyfindr.com/marketplace/components/hydrogen-tanks/hydrogen-type-4-cylinder-700-bar-" TargetMode="External"/><Relationship Id="rId4" Type="http://schemas.openxmlformats.org/officeDocument/2006/relationships/hyperlink" Target="https://www.ballard.com/docs/default-source/spec-sheets/fcgen-"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lang="en-GB" dirty="0"/>
              <a:t>Hybrid Vehicle Presentation</a:t>
            </a:r>
          </a:p>
        </p:txBody>
      </p:sp>
      <p:sp>
        <p:nvSpPr>
          <p:cNvPr id="3" name="Content Placeholder 2"/>
          <p:cNvSpPr>
            <a:spLocks noGrp="1"/>
          </p:cNvSpPr>
          <p:nvPr>
            <p:ph sz="half" idx="1"/>
          </p:nvPr>
        </p:nvSpPr>
        <p:spPr>
          <a:xfrm>
            <a:off x="609600" y="1600201"/>
            <a:ext cx="5384800" cy="3989040"/>
          </a:xfrm>
        </p:spPr>
        <p:txBody>
          <a:bodyPr>
            <a:normAutofit/>
          </a:bodyPr>
          <a:lstStyle/>
          <a:p>
            <a:pPr marL="0" indent="0">
              <a:buNone/>
            </a:pPr>
            <a:r>
              <a:rPr lang="en-GB" dirty="0"/>
              <a:t>Option A: Tesla Conversion</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a:t>Christian </a:t>
            </a:r>
            <a:r>
              <a:rPr lang="en-GB" dirty="0"/>
              <a:t>Walker</a:t>
            </a:r>
          </a:p>
          <a:p>
            <a:pPr marL="0" indent="0">
              <a:buNone/>
            </a:pPr>
            <a:r>
              <a:rPr lang="en-GB" dirty="0"/>
              <a:t>2210144</a:t>
            </a:r>
          </a:p>
        </p:txBody>
      </p:sp>
      <p:pic>
        <p:nvPicPr>
          <p:cNvPr id="7" name="Content Placeholder 6" descr="A red car on a road&#10;&#10;Description automatically generated with medium confidence">
            <a:extLst>
              <a:ext uri="{FF2B5EF4-FFF2-40B4-BE49-F238E27FC236}">
                <a16:creationId xmlns:a16="http://schemas.microsoft.com/office/drawing/2014/main" id="{42BFC62C-55B1-B549-D8FD-2E441FE33F4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97600" y="2080419"/>
            <a:ext cx="5384800" cy="3028950"/>
          </a:xfrm>
        </p:spPr>
      </p:pic>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9084E-9A42-61BA-4C94-132B33BA6D68}"/>
              </a:ext>
            </a:extLst>
          </p:cNvPr>
          <p:cNvSpPr>
            <a:spLocks noGrp="1"/>
          </p:cNvSpPr>
          <p:nvPr>
            <p:ph type="title"/>
          </p:nvPr>
        </p:nvSpPr>
        <p:spPr>
          <a:xfrm>
            <a:off x="609600" y="274638"/>
            <a:ext cx="10972800" cy="1143000"/>
          </a:xfrm>
        </p:spPr>
        <p:txBody>
          <a:bodyPr anchor="ctr">
            <a:normAutofit/>
          </a:bodyPr>
          <a:lstStyle/>
          <a:p>
            <a:r>
              <a:rPr lang="en-GB" dirty="0"/>
              <a:t>Introduction</a:t>
            </a:r>
          </a:p>
        </p:txBody>
      </p:sp>
      <p:sp>
        <p:nvSpPr>
          <p:cNvPr id="5" name="Text Placeholder 4">
            <a:extLst>
              <a:ext uri="{FF2B5EF4-FFF2-40B4-BE49-F238E27FC236}">
                <a16:creationId xmlns:a16="http://schemas.microsoft.com/office/drawing/2014/main" id="{CCCF2E66-C589-667B-AB91-1AA76D926E15}"/>
              </a:ext>
            </a:extLst>
          </p:cNvPr>
          <p:cNvSpPr>
            <a:spLocks noGrp="1"/>
          </p:cNvSpPr>
          <p:nvPr>
            <p:ph sz="half" idx="1"/>
          </p:nvPr>
        </p:nvSpPr>
        <p:spPr>
          <a:xfrm>
            <a:off x="609600" y="1417638"/>
            <a:ext cx="5384800" cy="4216246"/>
          </a:xfrm>
        </p:spPr>
        <p:txBody>
          <a:bodyPr>
            <a:normAutofit lnSpcReduction="10000"/>
          </a:bodyPr>
          <a:lstStyle/>
          <a:p>
            <a:pPr algn="just"/>
            <a:r>
              <a:rPr lang="en-GB" sz="2000" dirty="0"/>
              <a:t>Replacing at least 50% of the battery in a Tesla Model 3 Performance with a hydrogen powered fuel cell </a:t>
            </a:r>
          </a:p>
          <a:p>
            <a:pPr algn="just"/>
            <a:r>
              <a:rPr lang="en-GB" sz="2000" dirty="0"/>
              <a:t>The remaining battery will power the motors</a:t>
            </a:r>
          </a:p>
          <a:p>
            <a:pPr algn="just"/>
            <a:r>
              <a:rPr lang="en-GB" sz="2000" dirty="0"/>
              <a:t>However the electrical energy used will come from hydrogen</a:t>
            </a:r>
          </a:p>
          <a:p>
            <a:pPr algn="just"/>
            <a:r>
              <a:rPr lang="en-GB" sz="2000" dirty="0"/>
              <a:t>Maintain the same range and consumption as stated by Tesla during a WLTP drive cycle</a:t>
            </a:r>
          </a:p>
          <a:p>
            <a:pPr algn="just"/>
            <a:r>
              <a:rPr lang="en-GB" sz="2000" dirty="0"/>
              <a:t>Using technology from previous vehicles solely using a Fuel Cell, such as the Toyota </a:t>
            </a:r>
            <a:r>
              <a:rPr lang="en-GB" sz="2000" dirty="0" err="1"/>
              <a:t>Mirai</a:t>
            </a:r>
            <a:r>
              <a:rPr lang="en-GB" sz="2000" dirty="0"/>
              <a:t> or Hyundai </a:t>
            </a:r>
            <a:r>
              <a:rPr lang="en-GB" sz="2000" dirty="0" err="1"/>
              <a:t>Nexo</a:t>
            </a:r>
            <a:endParaRPr lang="en-GB" sz="2000" dirty="0"/>
          </a:p>
        </p:txBody>
      </p:sp>
      <p:pic>
        <p:nvPicPr>
          <p:cNvPr id="7" name="Content Placeholder 6" descr="A picture containing grass, outdoor, sky, plane&#10;&#10;Description automatically generated">
            <a:extLst>
              <a:ext uri="{FF2B5EF4-FFF2-40B4-BE49-F238E27FC236}">
                <a16:creationId xmlns:a16="http://schemas.microsoft.com/office/drawing/2014/main" id="{1C8BEDF9-3487-3384-40F0-F92477E4B3B5}"/>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712085" y="1435866"/>
            <a:ext cx="4743073" cy="2667979"/>
          </a:xfrm>
        </p:spPr>
      </p:pic>
      <p:sp>
        <p:nvSpPr>
          <p:cNvPr id="3" name="TextBox 2">
            <a:extLst>
              <a:ext uri="{FF2B5EF4-FFF2-40B4-BE49-F238E27FC236}">
                <a16:creationId xmlns:a16="http://schemas.microsoft.com/office/drawing/2014/main" id="{56ECAB86-E713-6930-83C3-7AEB10CBE233}"/>
              </a:ext>
            </a:extLst>
          </p:cNvPr>
          <p:cNvSpPr txBox="1"/>
          <p:nvPr/>
        </p:nvSpPr>
        <p:spPr>
          <a:xfrm>
            <a:off x="6712085" y="4221805"/>
            <a:ext cx="5214026" cy="1200329"/>
          </a:xfrm>
          <a:prstGeom prst="rect">
            <a:avLst/>
          </a:prstGeom>
          <a:noFill/>
        </p:spPr>
        <p:txBody>
          <a:bodyPr wrap="square" rtlCol="0">
            <a:spAutoFit/>
          </a:bodyPr>
          <a:lstStyle/>
          <a:p>
            <a:pPr algn="just"/>
            <a:r>
              <a:rPr lang="en-GB" dirty="0"/>
              <a:t>Vehicle Ranges: </a:t>
            </a:r>
          </a:p>
          <a:p>
            <a:pPr marL="285750" indent="-285750" algn="just">
              <a:buFont typeface="Arial" panose="020B0604020202020204" pitchFamily="34" charset="0"/>
              <a:buChar char="•"/>
            </a:pPr>
            <a:r>
              <a:rPr lang="en-GB" dirty="0"/>
              <a:t>Tesla Model 3 Performance = 530Km</a:t>
            </a:r>
          </a:p>
          <a:p>
            <a:pPr marL="285750" indent="-285750" algn="just">
              <a:buFont typeface="Arial" panose="020B0604020202020204" pitchFamily="34" charset="0"/>
              <a:buChar char="•"/>
            </a:pPr>
            <a:r>
              <a:rPr lang="en-GB" dirty="0"/>
              <a:t>Toyota </a:t>
            </a:r>
            <a:r>
              <a:rPr lang="en-GB" dirty="0" err="1"/>
              <a:t>Mirai</a:t>
            </a:r>
            <a:r>
              <a:rPr lang="en-GB" dirty="0"/>
              <a:t> = 643.7Km [1]</a:t>
            </a:r>
          </a:p>
          <a:p>
            <a:pPr marL="285750" indent="-285750" algn="just">
              <a:buFont typeface="Arial" panose="020B0604020202020204" pitchFamily="34" charset="0"/>
              <a:buChar char="•"/>
            </a:pPr>
            <a:r>
              <a:rPr lang="en-GB" dirty="0"/>
              <a:t>Hyundai </a:t>
            </a:r>
            <a:r>
              <a:rPr lang="en-GB" dirty="0" err="1"/>
              <a:t>Nexo</a:t>
            </a:r>
            <a:r>
              <a:rPr lang="en-GB" dirty="0"/>
              <a:t> = 666.3Km [2]</a:t>
            </a:r>
          </a:p>
        </p:txBody>
      </p:sp>
    </p:spTree>
    <p:extLst>
      <p:ext uri="{BB962C8B-B14F-4D97-AF65-F5344CB8AC3E}">
        <p14:creationId xmlns:p14="http://schemas.microsoft.com/office/powerpoint/2010/main" val="317487983"/>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BC21D-37A8-C20F-A309-681AC57B81C3}"/>
              </a:ext>
            </a:extLst>
          </p:cNvPr>
          <p:cNvSpPr>
            <a:spLocks noGrp="1"/>
          </p:cNvSpPr>
          <p:nvPr>
            <p:ph type="title"/>
          </p:nvPr>
        </p:nvSpPr>
        <p:spPr>
          <a:xfrm>
            <a:off x="609600" y="274638"/>
            <a:ext cx="10972800" cy="1143000"/>
          </a:xfrm>
        </p:spPr>
        <p:txBody>
          <a:bodyPr anchor="ctr">
            <a:normAutofit/>
          </a:bodyPr>
          <a:lstStyle/>
          <a:p>
            <a:r>
              <a:rPr lang="en-GB" dirty="0"/>
              <a:t>Methodology </a:t>
            </a:r>
          </a:p>
        </p:txBody>
      </p:sp>
      <p:sp>
        <p:nvSpPr>
          <p:cNvPr id="8" name="Text Placeholder 2">
            <a:extLst>
              <a:ext uri="{FF2B5EF4-FFF2-40B4-BE49-F238E27FC236}">
                <a16:creationId xmlns:a16="http://schemas.microsoft.com/office/drawing/2014/main" id="{D8326D1D-38BE-2BAF-0838-702E8A981315}"/>
              </a:ext>
            </a:extLst>
          </p:cNvPr>
          <p:cNvSpPr>
            <a:spLocks noGrp="1"/>
          </p:cNvSpPr>
          <p:nvPr>
            <p:ph sz="half" idx="1"/>
          </p:nvPr>
        </p:nvSpPr>
        <p:spPr>
          <a:xfrm>
            <a:off x="609600" y="1600201"/>
            <a:ext cx="5384800" cy="3989040"/>
          </a:xfrm>
        </p:spPr>
        <p:txBody>
          <a:bodyPr>
            <a:normAutofit fontScale="92500"/>
          </a:bodyPr>
          <a:lstStyle/>
          <a:p>
            <a:pPr algn="just"/>
            <a:r>
              <a:rPr lang="en-US" sz="2000" dirty="0"/>
              <a:t>Validate </a:t>
            </a:r>
            <a:r>
              <a:rPr lang="en-US" sz="2000" dirty="0" err="1"/>
              <a:t>MatLab</a:t>
            </a:r>
            <a:r>
              <a:rPr lang="en-US" sz="2000" dirty="0"/>
              <a:t> code and accurately calculate WLTP drive cycle range and consumption</a:t>
            </a:r>
          </a:p>
          <a:p>
            <a:pPr algn="just"/>
            <a:r>
              <a:rPr lang="en-US" sz="2000" dirty="0"/>
              <a:t>Calculate amount of energy and hydrogen needed to replace 66% of the current battery</a:t>
            </a:r>
          </a:p>
          <a:p>
            <a:pPr algn="just"/>
            <a:r>
              <a:rPr lang="en-US" sz="2000" dirty="0"/>
              <a:t>Rerun WLTP to compare results between the two options</a:t>
            </a:r>
          </a:p>
          <a:p>
            <a:pPr algn="just"/>
            <a:endParaRPr lang="en-US" sz="2000" dirty="0"/>
          </a:p>
          <a:p>
            <a:pPr algn="just"/>
            <a:r>
              <a:rPr lang="en-US" sz="2000" dirty="0" err="1"/>
              <a:t>MatLab</a:t>
            </a:r>
            <a:r>
              <a:rPr lang="en-US" sz="2000" dirty="0"/>
              <a:t> code calculated the Tesla range to be 522Km, Tesla state the range to be 530Km</a:t>
            </a:r>
          </a:p>
          <a:p>
            <a:pPr algn="just"/>
            <a:r>
              <a:rPr lang="en-US" sz="2000" dirty="0"/>
              <a:t>Therefore, the code is accurate as that is an acceptable difference (within 10%)</a:t>
            </a:r>
          </a:p>
        </p:txBody>
      </p:sp>
      <p:sp>
        <p:nvSpPr>
          <p:cNvPr id="10" name="Content Placeholder 3">
            <a:extLst>
              <a:ext uri="{FF2B5EF4-FFF2-40B4-BE49-F238E27FC236}">
                <a16:creationId xmlns:a16="http://schemas.microsoft.com/office/drawing/2014/main" id="{F6D8635D-FE92-35D3-84DB-E40479D89E33}"/>
              </a:ext>
            </a:extLst>
          </p:cNvPr>
          <p:cNvSpPr>
            <a:spLocks noGrp="1"/>
          </p:cNvSpPr>
          <p:nvPr>
            <p:ph sz="half" idx="2"/>
          </p:nvPr>
        </p:nvSpPr>
        <p:spPr>
          <a:xfrm>
            <a:off x="6197600" y="1600201"/>
            <a:ext cx="5384800" cy="3989040"/>
          </a:xfrm>
        </p:spPr>
        <p:txBody>
          <a:bodyPr>
            <a:normAutofit fontScale="92500"/>
          </a:bodyPr>
          <a:lstStyle/>
          <a:p>
            <a:pPr marL="0" indent="0" algn="just">
              <a:lnSpc>
                <a:spcPct val="90000"/>
              </a:lnSpc>
              <a:buNone/>
            </a:pPr>
            <a:r>
              <a:rPr lang="en-US" sz="2000" b="1" dirty="0"/>
              <a:t>Calculations</a:t>
            </a:r>
            <a:r>
              <a:rPr lang="en-US" sz="2000" b="1" dirty="0">
                <a:effectLst>
                  <a:outerShdw blurRad="38100" dist="38100" dir="2700000" algn="tl">
                    <a:srgbClr val="000000">
                      <a:alpha val="43137"/>
                    </a:srgbClr>
                  </a:outerShdw>
                </a:effectLst>
              </a:rPr>
              <a:t>:</a:t>
            </a:r>
          </a:p>
          <a:p>
            <a:pPr algn="just">
              <a:lnSpc>
                <a:spcPct val="90000"/>
              </a:lnSpc>
            </a:pPr>
            <a:r>
              <a:rPr lang="en-US" sz="2000" dirty="0"/>
              <a:t>Tesla Battery = 75kW, at 480Kg [3]</a:t>
            </a:r>
          </a:p>
          <a:p>
            <a:pPr algn="just">
              <a:lnSpc>
                <a:spcPct val="90000"/>
              </a:lnSpc>
            </a:pPr>
            <a:r>
              <a:rPr lang="en-US" sz="2000" dirty="0"/>
              <a:t>Therefore, need to replace 49.667kW using Hydrogen</a:t>
            </a:r>
          </a:p>
          <a:p>
            <a:pPr algn="just">
              <a:lnSpc>
                <a:spcPct val="90000"/>
              </a:lnSpc>
            </a:pPr>
            <a:r>
              <a:rPr lang="en-US" sz="2000" dirty="0"/>
              <a:t>Hydrogen conversion is approximately 60% efficient</a:t>
            </a:r>
          </a:p>
          <a:p>
            <a:pPr algn="just">
              <a:lnSpc>
                <a:spcPct val="90000"/>
              </a:lnSpc>
            </a:pPr>
            <a:r>
              <a:rPr lang="en-US" sz="2000" dirty="0"/>
              <a:t>49.667kW = 178MJ (1kW = 3.6MJ)</a:t>
            </a:r>
          </a:p>
          <a:p>
            <a:pPr algn="just">
              <a:lnSpc>
                <a:spcPct val="90000"/>
              </a:lnSpc>
            </a:pPr>
            <a:r>
              <a:rPr lang="en-US" sz="2000" dirty="0"/>
              <a:t>Adjusting for efficiencies, 298MJ required</a:t>
            </a:r>
          </a:p>
          <a:p>
            <a:pPr algn="just">
              <a:lnSpc>
                <a:spcPct val="90000"/>
              </a:lnSpc>
            </a:pPr>
            <a:r>
              <a:rPr lang="en-US" sz="2000" dirty="0"/>
              <a:t>225MJ = 2.1Kg Hydrogen (142MJ = 1Kg at 700bar) [4]</a:t>
            </a:r>
          </a:p>
          <a:p>
            <a:pPr algn="just">
              <a:lnSpc>
                <a:spcPct val="90000"/>
              </a:lnSpc>
            </a:pPr>
            <a:r>
              <a:rPr lang="en-US" sz="2000" dirty="0"/>
              <a:t>Overall to replace the battery with hydrogen, we will need 2.1Kg of H2 to be used with a fuel cell.</a:t>
            </a:r>
          </a:p>
        </p:txBody>
      </p:sp>
    </p:spTree>
    <p:extLst>
      <p:ext uri="{BB962C8B-B14F-4D97-AF65-F5344CB8AC3E}">
        <p14:creationId xmlns:p14="http://schemas.microsoft.com/office/powerpoint/2010/main" val="1690297216"/>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9B184-208B-09E9-1843-6B347913830B}"/>
              </a:ext>
            </a:extLst>
          </p:cNvPr>
          <p:cNvSpPr>
            <a:spLocks noGrp="1"/>
          </p:cNvSpPr>
          <p:nvPr>
            <p:ph type="title"/>
          </p:nvPr>
        </p:nvSpPr>
        <p:spPr>
          <a:xfrm>
            <a:off x="914400" y="533400"/>
            <a:ext cx="10363200" cy="762000"/>
          </a:xfrm>
        </p:spPr>
        <p:txBody>
          <a:bodyPr anchor="ctr">
            <a:normAutofit/>
          </a:bodyPr>
          <a:lstStyle/>
          <a:p>
            <a:r>
              <a:rPr lang="en-GB" dirty="0"/>
              <a:t>Decision Matrix</a:t>
            </a:r>
          </a:p>
        </p:txBody>
      </p:sp>
      <p:sp>
        <p:nvSpPr>
          <p:cNvPr id="8" name="Text Placeholder 2">
            <a:extLst>
              <a:ext uri="{FF2B5EF4-FFF2-40B4-BE49-F238E27FC236}">
                <a16:creationId xmlns:a16="http://schemas.microsoft.com/office/drawing/2014/main" id="{3C30CA47-2C4E-47D6-9D63-0305BF946D9B}"/>
              </a:ext>
            </a:extLst>
          </p:cNvPr>
          <p:cNvSpPr>
            <a:spLocks noGrp="1"/>
          </p:cNvSpPr>
          <p:nvPr>
            <p:ph type="body" sz="half" idx="1"/>
          </p:nvPr>
        </p:nvSpPr>
        <p:spPr>
          <a:xfrm>
            <a:off x="5729680" y="1632910"/>
            <a:ext cx="5080000" cy="951579"/>
          </a:xfrm>
        </p:spPr>
        <p:txBody>
          <a:bodyPr>
            <a:normAutofit/>
          </a:bodyPr>
          <a:lstStyle/>
          <a:p>
            <a:pPr algn="just"/>
            <a:r>
              <a:rPr lang="en-US" sz="1600" dirty="0"/>
              <a:t>A decision matrix has been used to decide on the energy storage type and type of fuel cell</a:t>
            </a:r>
          </a:p>
          <a:p>
            <a:pPr algn="just"/>
            <a:r>
              <a:rPr lang="en-US" sz="1600" dirty="0"/>
              <a:t>1 = Poor and 5 = Excellent</a:t>
            </a:r>
          </a:p>
          <a:p>
            <a:pPr marL="0" indent="0">
              <a:buNone/>
            </a:pPr>
            <a:endParaRPr lang="en-US" sz="1600" dirty="0"/>
          </a:p>
        </p:txBody>
      </p:sp>
      <p:pic>
        <p:nvPicPr>
          <p:cNvPr id="4" name="Content Placeholder 3">
            <a:extLst>
              <a:ext uri="{FF2B5EF4-FFF2-40B4-BE49-F238E27FC236}">
                <a16:creationId xmlns:a16="http://schemas.microsoft.com/office/drawing/2014/main" id="{B260C757-2DB5-1BCE-DB5E-8E6C205B0A93}"/>
              </a:ext>
            </a:extLst>
          </p:cNvPr>
          <p:cNvPicPr>
            <a:picLocks noGrp="1" noChangeAspect="1"/>
          </p:cNvPicPr>
          <p:nvPr>
            <p:ph sz="quarter" idx="2"/>
          </p:nvPr>
        </p:nvPicPr>
        <p:blipFill>
          <a:blip r:embed="rId3"/>
          <a:stretch>
            <a:fillRect/>
          </a:stretch>
        </p:blipFill>
        <p:spPr>
          <a:xfrm>
            <a:off x="7314832" y="4188477"/>
            <a:ext cx="4673875" cy="1869550"/>
          </a:xfrm>
          <a:prstGeom prst="rect">
            <a:avLst/>
          </a:prstGeom>
        </p:spPr>
      </p:pic>
      <p:pic>
        <p:nvPicPr>
          <p:cNvPr id="11" name="Picture 10">
            <a:extLst>
              <a:ext uri="{FF2B5EF4-FFF2-40B4-BE49-F238E27FC236}">
                <a16:creationId xmlns:a16="http://schemas.microsoft.com/office/drawing/2014/main" id="{C56F8014-74B2-2275-7ED7-E0ECD391CB31}"/>
              </a:ext>
            </a:extLst>
          </p:cNvPr>
          <p:cNvPicPr>
            <a:picLocks noChangeAspect="1"/>
          </p:cNvPicPr>
          <p:nvPr/>
        </p:nvPicPr>
        <p:blipFill>
          <a:blip r:embed="rId4"/>
          <a:stretch>
            <a:fillRect/>
          </a:stretch>
        </p:blipFill>
        <p:spPr>
          <a:xfrm>
            <a:off x="202830" y="4185954"/>
            <a:ext cx="2912953" cy="1754269"/>
          </a:xfrm>
          <a:prstGeom prst="rect">
            <a:avLst/>
          </a:prstGeom>
        </p:spPr>
      </p:pic>
      <p:pic>
        <p:nvPicPr>
          <p:cNvPr id="9" name="Picture 8">
            <a:extLst>
              <a:ext uri="{FF2B5EF4-FFF2-40B4-BE49-F238E27FC236}">
                <a16:creationId xmlns:a16="http://schemas.microsoft.com/office/drawing/2014/main" id="{8FB63D17-4828-C68A-B69A-2390D10D5EAC}"/>
              </a:ext>
            </a:extLst>
          </p:cNvPr>
          <p:cNvPicPr>
            <a:picLocks noChangeAspect="1"/>
          </p:cNvPicPr>
          <p:nvPr/>
        </p:nvPicPr>
        <p:blipFill>
          <a:blip r:embed="rId5"/>
          <a:stretch>
            <a:fillRect/>
          </a:stretch>
        </p:blipFill>
        <p:spPr>
          <a:xfrm>
            <a:off x="203294" y="1278642"/>
            <a:ext cx="4673411" cy="1554605"/>
          </a:xfrm>
          <a:prstGeom prst="rect">
            <a:avLst/>
          </a:prstGeom>
        </p:spPr>
      </p:pic>
      <p:sp>
        <p:nvSpPr>
          <p:cNvPr id="10" name="TextBox 9">
            <a:extLst>
              <a:ext uri="{FF2B5EF4-FFF2-40B4-BE49-F238E27FC236}">
                <a16:creationId xmlns:a16="http://schemas.microsoft.com/office/drawing/2014/main" id="{190BF898-7C96-E4DA-CD68-6DE7B223DBBF}"/>
              </a:ext>
            </a:extLst>
          </p:cNvPr>
          <p:cNvSpPr txBox="1"/>
          <p:nvPr/>
        </p:nvSpPr>
        <p:spPr>
          <a:xfrm>
            <a:off x="3116247" y="4188477"/>
            <a:ext cx="2714102" cy="1514261"/>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400" b="0" i="0" u="none" strike="noStrike" kern="1200" cap="none" spc="0" normalizeH="0" baseline="0" noProof="0" dirty="0">
                <a:ln>
                  <a:noFill/>
                </a:ln>
                <a:solidFill>
                  <a:prstClr val="black"/>
                </a:solidFill>
                <a:effectLst/>
                <a:uLnTx/>
                <a:uFillTx/>
                <a:latin typeface="Myriad Pro"/>
                <a:ea typeface="+mn-ea"/>
                <a:cs typeface="+mn-cs"/>
              </a:rPr>
              <a:t>Energy Storage Options</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400" b="0" i="0" u="none" strike="noStrike" kern="1200" cap="none" spc="0" normalizeH="0" baseline="0" noProof="0" dirty="0">
                <a:ln>
                  <a:noFill/>
                </a:ln>
                <a:solidFill>
                  <a:prstClr val="black"/>
                </a:solidFill>
                <a:effectLst/>
                <a:uLnTx/>
                <a:uFillTx/>
                <a:latin typeface="Myriad Pro"/>
                <a:ea typeface="+mn-ea"/>
                <a:cs typeface="+mn-cs"/>
              </a:rPr>
              <a:t>Leaving the remaining Tesla Battery is the best option: </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400" b="0" i="0" u="none" strike="noStrike" kern="1200" cap="none" spc="0" normalizeH="0" baseline="0" noProof="0" dirty="0">
                <a:ln>
                  <a:noFill/>
                </a:ln>
                <a:solidFill>
                  <a:prstClr val="black"/>
                </a:solidFill>
                <a:effectLst/>
                <a:uLnTx/>
                <a:uFillTx/>
                <a:latin typeface="Myriad Pro"/>
                <a:ea typeface="+mn-ea"/>
                <a:cs typeface="+mn-cs"/>
              </a:rPr>
              <a:t>Least cost and complexity</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lang="en-US" sz="1400" dirty="0">
                <a:solidFill>
                  <a:prstClr val="black"/>
                </a:solidFill>
                <a:latin typeface="Myriad Pro"/>
              </a:rPr>
              <a:t>No further development required </a:t>
            </a:r>
            <a:endParaRPr kumimoji="0" lang="en-US" sz="1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12" name="TextBox 11">
            <a:extLst>
              <a:ext uri="{FF2B5EF4-FFF2-40B4-BE49-F238E27FC236}">
                <a16:creationId xmlns:a16="http://schemas.microsoft.com/office/drawing/2014/main" id="{5B2FFD94-0F24-5A48-A111-D4927AF3149D}"/>
              </a:ext>
            </a:extLst>
          </p:cNvPr>
          <p:cNvSpPr txBox="1"/>
          <p:nvPr/>
        </p:nvSpPr>
        <p:spPr>
          <a:xfrm>
            <a:off x="203293" y="2833247"/>
            <a:ext cx="4673411" cy="1255728"/>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400" b="0" i="0" u="none" strike="noStrike" kern="1200" cap="none" spc="0" normalizeH="0" baseline="0" noProof="0" dirty="0">
                <a:ln>
                  <a:noFill/>
                </a:ln>
                <a:solidFill>
                  <a:prstClr val="black"/>
                </a:solidFill>
                <a:effectLst/>
                <a:uLnTx/>
                <a:uFillTx/>
                <a:latin typeface="Myriad Pro"/>
                <a:ea typeface="+mn-ea"/>
                <a:cs typeface="+mn-cs"/>
              </a:rPr>
              <a:t>Fuel Cell Types: </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400" b="0" i="0" u="none" strike="noStrike" kern="1200" cap="none" spc="0" normalizeH="0" baseline="0" noProof="0" dirty="0">
                <a:ln>
                  <a:noFill/>
                </a:ln>
                <a:solidFill>
                  <a:prstClr val="black"/>
                </a:solidFill>
                <a:effectLst/>
                <a:uLnTx/>
                <a:uFillTx/>
                <a:latin typeface="Myriad Pro"/>
                <a:ea typeface="+mn-ea"/>
                <a:cs typeface="+mn-cs"/>
              </a:rPr>
              <a:t>PEM suits the applications best:</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400" b="0" i="0" u="none" strike="noStrike" kern="1200" cap="none" spc="0" normalizeH="0" baseline="0" noProof="0" dirty="0">
                <a:ln>
                  <a:noFill/>
                </a:ln>
                <a:solidFill>
                  <a:prstClr val="black"/>
                </a:solidFill>
                <a:effectLst/>
                <a:uLnTx/>
                <a:uFillTx/>
                <a:latin typeface="Myriad Pro"/>
                <a:ea typeface="+mn-ea"/>
                <a:cs typeface="+mn-cs"/>
              </a:rPr>
              <a:t>Quickest start up time, most efficient and highest power density, with suitable power for the application </a:t>
            </a:r>
            <a:r>
              <a:rPr lang="en-US" sz="1400" dirty="0">
                <a:solidFill>
                  <a:prstClr val="black"/>
                </a:solidFill>
                <a:latin typeface="Myriad Pro"/>
              </a:rPr>
              <a:t>in a road</a:t>
            </a:r>
            <a:r>
              <a:rPr kumimoji="0" lang="en-US" sz="1400" b="0" i="0" u="none" strike="noStrike" kern="1200" cap="none" spc="0" normalizeH="0" baseline="0" noProof="0" dirty="0">
                <a:ln>
                  <a:noFill/>
                </a:ln>
                <a:solidFill>
                  <a:prstClr val="black"/>
                </a:solidFill>
                <a:effectLst/>
                <a:uLnTx/>
                <a:uFillTx/>
                <a:latin typeface="Myriad Pro"/>
                <a:ea typeface="+mn-ea"/>
                <a:cs typeface="+mn-cs"/>
              </a:rPr>
              <a:t> vehicle</a:t>
            </a:r>
          </a:p>
        </p:txBody>
      </p:sp>
      <p:sp>
        <p:nvSpPr>
          <p:cNvPr id="13" name="TextBox 12">
            <a:extLst>
              <a:ext uri="{FF2B5EF4-FFF2-40B4-BE49-F238E27FC236}">
                <a16:creationId xmlns:a16="http://schemas.microsoft.com/office/drawing/2014/main" id="{90B3E7EA-A01C-3A6F-A802-8386018F00C0}"/>
              </a:ext>
            </a:extLst>
          </p:cNvPr>
          <p:cNvSpPr txBox="1"/>
          <p:nvPr/>
        </p:nvSpPr>
        <p:spPr>
          <a:xfrm>
            <a:off x="7314832" y="3148192"/>
            <a:ext cx="4673411" cy="1040285"/>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400" b="0" i="0" u="none" strike="noStrike" kern="1200" cap="none" spc="0" normalizeH="0" baseline="0" noProof="0" dirty="0">
                <a:ln>
                  <a:noFill/>
                </a:ln>
                <a:solidFill>
                  <a:prstClr val="black"/>
                </a:solidFill>
                <a:effectLst/>
                <a:uLnTx/>
                <a:uFillTx/>
                <a:latin typeface="Myriad Pro"/>
                <a:ea typeface="+mn-ea"/>
                <a:cs typeface="+mn-cs"/>
              </a:rPr>
              <a:t>Fuel Cell Options:</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400" b="0" i="0" u="none" strike="noStrike" kern="1200" cap="none" spc="0" normalizeH="0" baseline="0" noProof="0" dirty="0">
                <a:ln>
                  <a:noFill/>
                </a:ln>
                <a:solidFill>
                  <a:prstClr val="black"/>
                </a:solidFill>
                <a:effectLst/>
                <a:uLnTx/>
                <a:uFillTx/>
                <a:latin typeface="Myriad Pro"/>
                <a:ea typeface="+mn-ea"/>
                <a:cs typeface="+mn-cs"/>
              </a:rPr>
              <a:t>Using the Toyota </a:t>
            </a:r>
            <a:r>
              <a:rPr kumimoji="0" lang="en-US" sz="1400" b="0" i="0" u="none" strike="noStrike" kern="1200" cap="none" spc="0" normalizeH="0" baseline="0" noProof="0" dirty="0" err="1">
                <a:ln>
                  <a:noFill/>
                </a:ln>
                <a:solidFill>
                  <a:prstClr val="black"/>
                </a:solidFill>
                <a:effectLst/>
                <a:uLnTx/>
                <a:uFillTx/>
                <a:latin typeface="Myriad Pro"/>
                <a:ea typeface="+mn-ea"/>
                <a:cs typeface="+mn-cs"/>
              </a:rPr>
              <a:t>Mirai</a:t>
            </a:r>
            <a:r>
              <a:rPr kumimoji="0" lang="en-US" sz="1400" b="0" i="0" u="none" strike="noStrike" kern="1200" cap="none" spc="0" normalizeH="0" baseline="0" noProof="0" dirty="0">
                <a:ln>
                  <a:noFill/>
                </a:ln>
                <a:solidFill>
                  <a:prstClr val="black"/>
                </a:solidFill>
                <a:effectLst/>
                <a:uLnTx/>
                <a:uFillTx/>
                <a:latin typeface="Myriad Pro"/>
                <a:ea typeface="+mn-ea"/>
                <a:cs typeface="+mn-cs"/>
              </a:rPr>
              <a:t> works best:</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400" b="0" i="0" u="none" strike="noStrike" kern="1200" cap="none" spc="0" normalizeH="0" baseline="0" noProof="0" dirty="0">
                <a:ln>
                  <a:noFill/>
                </a:ln>
                <a:solidFill>
                  <a:prstClr val="black"/>
                </a:solidFill>
                <a:effectLst/>
                <a:uLnTx/>
                <a:uFillTx/>
                <a:latin typeface="Myriad Pro"/>
                <a:ea typeface="+mn-ea"/>
                <a:cs typeface="+mn-cs"/>
              </a:rPr>
              <a:t>Most Power, Least Mass and consumption compared to the two other options</a:t>
            </a:r>
          </a:p>
        </p:txBody>
      </p:sp>
      <p:sp>
        <p:nvSpPr>
          <p:cNvPr id="3" name="Text Placeholder 7">
            <a:extLst>
              <a:ext uri="{FF2B5EF4-FFF2-40B4-BE49-F238E27FC236}">
                <a16:creationId xmlns:a16="http://schemas.microsoft.com/office/drawing/2014/main" id="{1D8EF413-F384-4F74-E3CC-F1C017B05E72}"/>
              </a:ext>
            </a:extLst>
          </p:cNvPr>
          <p:cNvSpPr txBox="1">
            <a:spLocks/>
          </p:cNvSpPr>
          <p:nvPr/>
        </p:nvSpPr>
        <p:spPr>
          <a:xfrm>
            <a:off x="7314831" y="6058027"/>
            <a:ext cx="4673411" cy="353186"/>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500" dirty="0"/>
              <a:t>Table 3: Fuel Cell Options</a:t>
            </a:r>
          </a:p>
        </p:txBody>
      </p:sp>
      <p:sp>
        <p:nvSpPr>
          <p:cNvPr id="5" name="Text Placeholder 7">
            <a:extLst>
              <a:ext uri="{FF2B5EF4-FFF2-40B4-BE49-F238E27FC236}">
                <a16:creationId xmlns:a16="http://schemas.microsoft.com/office/drawing/2014/main" id="{DD3A3147-4A23-667A-A321-FA436A77CFE4}"/>
              </a:ext>
            </a:extLst>
          </p:cNvPr>
          <p:cNvSpPr txBox="1">
            <a:spLocks/>
          </p:cNvSpPr>
          <p:nvPr/>
        </p:nvSpPr>
        <p:spPr>
          <a:xfrm>
            <a:off x="202830" y="5940223"/>
            <a:ext cx="2912953" cy="353186"/>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1500" dirty="0"/>
              <a:t>Table 2: Energy Storage Options</a:t>
            </a:r>
          </a:p>
        </p:txBody>
      </p:sp>
      <p:sp>
        <p:nvSpPr>
          <p:cNvPr id="6" name="Text Placeholder 7">
            <a:extLst>
              <a:ext uri="{FF2B5EF4-FFF2-40B4-BE49-F238E27FC236}">
                <a16:creationId xmlns:a16="http://schemas.microsoft.com/office/drawing/2014/main" id="{A670B011-A23F-1FED-D633-25B1BE996F0D}"/>
              </a:ext>
            </a:extLst>
          </p:cNvPr>
          <p:cNvSpPr txBox="1">
            <a:spLocks/>
          </p:cNvSpPr>
          <p:nvPr/>
        </p:nvSpPr>
        <p:spPr>
          <a:xfrm>
            <a:off x="202830" y="942214"/>
            <a:ext cx="4673411" cy="353186"/>
          </a:xfrm>
          <a:prstGeom prst="rect">
            <a:avLst/>
          </a:prstGeom>
          <a:no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500" dirty="0"/>
              <a:t>Table 1: Fuel Cell Chemistry Options</a:t>
            </a:r>
          </a:p>
        </p:txBody>
      </p:sp>
    </p:spTree>
    <p:extLst>
      <p:ext uri="{BB962C8B-B14F-4D97-AF65-F5344CB8AC3E}">
        <p14:creationId xmlns:p14="http://schemas.microsoft.com/office/powerpoint/2010/main" val="1480677913"/>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5F524-4667-09B8-85EE-3F39BFAFE0B7}"/>
              </a:ext>
            </a:extLst>
          </p:cNvPr>
          <p:cNvSpPr>
            <a:spLocks noGrp="1"/>
          </p:cNvSpPr>
          <p:nvPr>
            <p:ph type="title"/>
          </p:nvPr>
        </p:nvSpPr>
        <p:spPr>
          <a:xfrm>
            <a:off x="609600" y="274638"/>
            <a:ext cx="10972800" cy="1143000"/>
          </a:xfrm>
        </p:spPr>
        <p:txBody>
          <a:bodyPr anchor="ctr">
            <a:normAutofit/>
          </a:bodyPr>
          <a:lstStyle/>
          <a:p>
            <a:r>
              <a:rPr lang="en-GB" dirty="0"/>
              <a:t>Solution</a:t>
            </a:r>
          </a:p>
        </p:txBody>
      </p:sp>
      <p:sp>
        <p:nvSpPr>
          <p:cNvPr id="10" name="Text Placeholder 2">
            <a:extLst>
              <a:ext uri="{FF2B5EF4-FFF2-40B4-BE49-F238E27FC236}">
                <a16:creationId xmlns:a16="http://schemas.microsoft.com/office/drawing/2014/main" id="{4C8A208C-7111-EA19-5CC3-28E9DC5231DE}"/>
              </a:ext>
            </a:extLst>
          </p:cNvPr>
          <p:cNvSpPr>
            <a:spLocks noGrp="1"/>
          </p:cNvSpPr>
          <p:nvPr>
            <p:ph type="body" idx="1"/>
          </p:nvPr>
        </p:nvSpPr>
        <p:spPr>
          <a:xfrm>
            <a:off x="609600" y="1535113"/>
            <a:ext cx="5386917" cy="639762"/>
          </a:xfrm>
        </p:spPr>
        <p:txBody>
          <a:bodyPr/>
          <a:lstStyle/>
          <a:p>
            <a:r>
              <a:rPr lang="en-US" dirty="0"/>
              <a:t>Masses</a:t>
            </a:r>
          </a:p>
        </p:txBody>
      </p:sp>
      <p:sp>
        <p:nvSpPr>
          <p:cNvPr id="5" name="Content Placeholder 4">
            <a:extLst>
              <a:ext uri="{FF2B5EF4-FFF2-40B4-BE49-F238E27FC236}">
                <a16:creationId xmlns:a16="http://schemas.microsoft.com/office/drawing/2014/main" id="{882B02BF-5739-3C3A-F9A7-415D66534305}"/>
              </a:ext>
            </a:extLst>
          </p:cNvPr>
          <p:cNvSpPr>
            <a:spLocks noGrp="1"/>
          </p:cNvSpPr>
          <p:nvPr>
            <p:ph sz="half" idx="2"/>
          </p:nvPr>
        </p:nvSpPr>
        <p:spPr>
          <a:xfrm>
            <a:off x="609600" y="2174876"/>
            <a:ext cx="5386917" cy="3414365"/>
          </a:xfrm>
        </p:spPr>
        <p:txBody>
          <a:bodyPr>
            <a:normAutofit/>
          </a:bodyPr>
          <a:lstStyle/>
          <a:p>
            <a:pPr algn="just"/>
            <a:r>
              <a:rPr lang="en-GB" sz="2000" dirty="0"/>
              <a:t>Battery: 163.2Kg</a:t>
            </a:r>
          </a:p>
          <a:p>
            <a:pPr algn="just"/>
            <a:r>
              <a:rPr lang="en-GB" sz="2000" dirty="0"/>
              <a:t>Fuel Cell: 52kg</a:t>
            </a:r>
          </a:p>
          <a:p>
            <a:pPr algn="just"/>
            <a:r>
              <a:rPr lang="en-GB" sz="2000" dirty="0"/>
              <a:t>Hydrogen: 2.1Kg</a:t>
            </a:r>
          </a:p>
          <a:p>
            <a:pPr algn="just"/>
            <a:r>
              <a:rPr lang="en-GB" sz="2000" dirty="0"/>
              <a:t>Tank: 36kg</a:t>
            </a:r>
          </a:p>
          <a:p>
            <a:pPr algn="just"/>
            <a:r>
              <a:rPr lang="en-GB" sz="2000" dirty="0"/>
              <a:t>Fuel Cell and Battery Total = 253.3Kg</a:t>
            </a:r>
          </a:p>
          <a:p>
            <a:pPr algn="just"/>
            <a:r>
              <a:rPr lang="en-GB" sz="2000" dirty="0"/>
              <a:t>New Tesla Mass: 1753.3Kg</a:t>
            </a:r>
          </a:p>
          <a:p>
            <a:pPr algn="just"/>
            <a:r>
              <a:rPr lang="en-GB" sz="2000" dirty="0"/>
              <a:t>Mass Reduction = 226.7Kg</a:t>
            </a:r>
          </a:p>
          <a:p>
            <a:pPr algn="just"/>
            <a:r>
              <a:rPr lang="en-GB" sz="2000" dirty="0"/>
              <a:t>Old cd = 0.278</a:t>
            </a:r>
          </a:p>
          <a:p>
            <a:pPr algn="just"/>
            <a:r>
              <a:rPr lang="en-GB" sz="2000" dirty="0"/>
              <a:t>New cd = 0.247</a:t>
            </a:r>
          </a:p>
          <a:p>
            <a:endParaRPr lang="en-GB" sz="2000" dirty="0"/>
          </a:p>
          <a:p>
            <a:endParaRPr lang="en-GB" dirty="0"/>
          </a:p>
        </p:txBody>
      </p:sp>
      <p:sp>
        <p:nvSpPr>
          <p:cNvPr id="12" name="Text Placeholder 4">
            <a:extLst>
              <a:ext uri="{FF2B5EF4-FFF2-40B4-BE49-F238E27FC236}">
                <a16:creationId xmlns:a16="http://schemas.microsoft.com/office/drawing/2014/main" id="{1974735E-EFD0-7399-256E-000150E9DF36}"/>
              </a:ext>
            </a:extLst>
          </p:cNvPr>
          <p:cNvSpPr>
            <a:spLocks noGrp="1"/>
          </p:cNvSpPr>
          <p:nvPr>
            <p:ph type="body" sz="quarter" idx="3"/>
          </p:nvPr>
        </p:nvSpPr>
        <p:spPr>
          <a:xfrm>
            <a:off x="6193368" y="1535113"/>
            <a:ext cx="5389033" cy="639762"/>
          </a:xfrm>
        </p:spPr>
        <p:txBody>
          <a:bodyPr/>
          <a:lstStyle/>
          <a:p>
            <a:r>
              <a:rPr lang="en-US" dirty="0"/>
              <a:t>Process</a:t>
            </a:r>
          </a:p>
        </p:txBody>
      </p:sp>
      <p:sp>
        <p:nvSpPr>
          <p:cNvPr id="4" name="Content Placeholder 3">
            <a:extLst>
              <a:ext uri="{FF2B5EF4-FFF2-40B4-BE49-F238E27FC236}">
                <a16:creationId xmlns:a16="http://schemas.microsoft.com/office/drawing/2014/main" id="{49554F7B-1426-9F42-C78C-FCE75F69E844}"/>
              </a:ext>
            </a:extLst>
          </p:cNvPr>
          <p:cNvSpPr>
            <a:spLocks noGrp="1"/>
          </p:cNvSpPr>
          <p:nvPr>
            <p:ph sz="quarter" idx="4"/>
          </p:nvPr>
        </p:nvSpPr>
        <p:spPr>
          <a:xfrm>
            <a:off x="6193368" y="2174876"/>
            <a:ext cx="5389033" cy="3414365"/>
          </a:xfrm>
        </p:spPr>
        <p:txBody>
          <a:bodyPr>
            <a:normAutofit/>
          </a:bodyPr>
          <a:lstStyle/>
          <a:p>
            <a:pPr algn="just"/>
            <a:r>
              <a:rPr lang="en-GB" sz="1800" dirty="0"/>
              <a:t>Use a Toyota </a:t>
            </a:r>
            <a:r>
              <a:rPr lang="en-GB" sz="1800" dirty="0" err="1"/>
              <a:t>Mirai</a:t>
            </a:r>
            <a:r>
              <a:rPr lang="en-GB" sz="1800" dirty="0"/>
              <a:t> Fuel Cell and Fuel Stack Combination, replacing 66% of the Tesla battery</a:t>
            </a:r>
          </a:p>
          <a:p>
            <a:pPr algn="just"/>
            <a:r>
              <a:rPr lang="en-GB" sz="1800" dirty="0"/>
              <a:t>This allows for a 50L tank to be used [10]</a:t>
            </a:r>
          </a:p>
          <a:p>
            <a:pPr algn="just"/>
            <a:r>
              <a:rPr lang="en-GB" sz="1800" dirty="0"/>
              <a:t>2.1kg of Hydrogen required</a:t>
            </a:r>
          </a:p>
          <a:p>
            <a:pPr algn="just"/>
            <a:r>
              <a:rPr lang="en-GB" sz="1800" dirty="0"/>
              <a:t>A Type 4 hydrogen tank will be used [11]</a:t>
            </a:r>
          </a:p>
          <a:p>
            <a:pPr algn="just"/>
            <a:r>
              <a:rPr lang="en-GB" sz="1800" dirty="0"/>
              <a:t>Composite casing </a:t>
            </a:r>
          </a:p>
          <a:p>
            <a:pPr algn="just"/>
            <a:r>
              <a:rPr lang="en-GB" sz="1800" dirty="0"/>
              <a:t>Allows for pressures of up to 700bar, required for the Toyota </a:t>
            </a:r>
            <a:r>
              <a:rPr lang="en-GB" sz="1800" dirty="0" err="1"/>
              <a:t>Mirai</a:t>
            </a:r>
            <a:r>
              <a:rPr lang="en-GB" sz="1800" dirty="0"/>
              <a:t> Fuel Cell which is being used</a:t>
            </a:r>
          </a:p>
        </p:txBody>
      </p:sp>
    </p:spTree>
    <p:extLst>
      <p:ext uri="{BB962C8B-B14F-4D97-AF65-F5344CB8AC3E}">
        <p14:creationId xmlns:p14="http://schemas.microsoft.com/office/powerpoint/2010/main" val="3000440963"/>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AF021-81E8-F7DE-B1CD-342C8D41B179}"/>
              </a:ext>
            </a:extLst>
          </p:cNvPr>
          <p:cNvSpPr>
            <a:spLocks noGrp="1"/>
          </p:cNvSpPr>
          <p:nvPr>
            <p:ph type="title"/>
          </p:nvPr>
        </p:nvSpPr>
        <p:spPr/>
        <p:txBody>
          <a:bodyPr/>
          <a:lstStyle/>
          <a:p>
            <a:r>
              <a:rPr lang="en-GB" dirty="0"/>
              <a:t>Energy Graphs (WLTP)</a:t>
            </a:r>
          </a:p>
        </p:txBody>
      </p:sp>
      <p:pic>
        <p:nvPicPr>
          <p:cNvPr id="17" name="Content Placeholder 16">
            <a:extLst>
              <a:ext uri="{FF2B5EF4-FFF2-40B4-BE49-F238E27FC236}">
                <a16:creationId xmlns:a16="http://schemas.microsoft.com/office/drawing/2014/main" id="{42E9D544-1D91-DBCF-1395-159B1DC51082}"/>
              </a:ext>
            </a:extLst>
          </p:cNvPr>
          <p:cNvPicPr>
            <a:picLocks noGrp="1" noChangeAspect="1"/>
          </p:cNvPicPr>
          <p:nvPr>
            <p:ph sz="quarter" idx="3"/>
          </p:nvPr>
        </p:nvPicPr>
        <p:blipFill>
          <a:blip r:embed="rId3" cstate="print">
            <a:extLst>
              <a:ext uri="{28A0092B-C50C-407E-A947-70E740481C1C}">
                <a14:useLocalDpi xmlns:a14="http://schemas.microsoft.com/office/drawing/2010/main" val="0"/>
              </a:ext>
            </a:extLst>
          </a:blip>
          <a:stretch>
            <a:fillRect/>
          </a:stretch>
        </p:blipFill>
        <p:spPr>
          <a:xfrm>
            <a:off x="702425" y="3069772"/>
            <a:ext cx="5503950" cy="2133600"/>
          </a:xfrm>
        </p:spPr>
      </p:pic>
      <p:sp>
        <p:nvSpPr>
          <p:cNvPr id="25" name="Text Placeholder 24">
            <a:extLst>
              <a:ext uri="{FF2B5EF4-FFF2-40B4-BE49-F238E27FC236}">
                <a16:creationId xmlns:a16="http://schemas.microsoft.com/office/drawing/2014/main" id="{4E76E6E7-367C-CA0C-9A2E-0F3833ED8407}"/>
              </a:ext>
            </a:extLst>
          </p:cNvPr>
          <p:cNvSpPr>
            <a:spLocks noGrp="1"/>
          </p:cNvSpPr>
          <p:nvPr>
            <p:ph type="body" sz="half" idx="1"/>
          </p:nvPr>
        </p:nvSpPr>
        <p:spPr>
          <a:xfrm>
            <a:off x="914400" y="1295400"/>
            <a:ext cx="5080000" cy="1926771"/>
          </a:xfrm>
        </p:spPr>
        <p:txBody>
          <a:bodyPr>
            <a:normAutofit/>
          </a:bodyPr>
          <a:lstStyle/>
          <a:p>
            <a:pPr algn="just"/>
            <a:r>
              <a:rPr lang="en-GB" sz="1600" dirty="0"/>
              <a:t>Figure 1 shows the WLTP drive cycle with a fuel cell added</a:t>
            </a:r>
          </a:p>
          <a:p>
            <a:pPr algn="just"/>
            <a:r>
              <a:rPr lang="en-GB" sz="1600" dirty="0"/>
              <a:t>Figure 2 shows the WLTP drive cycle before</a:t>
            </a:r>
          </a:p>
          <a:p>
            <a:pPr algn="just"/>
            <a:r>
              <a:rPr lang="en-GB" sz="1600" dirty="0"/>
              <a:t>Comparing both the drive cycles, they are identical, therefore the main reason to increased efficiency with the added fuel cell would be down to battery level over time.</a:t>
            </a:r>
          </a:p>
        </p:txBody>
      </p:sp>
      <p:sp>
        <p:nvSpPr>
          <p:cNvPr id="26" name="Text Placeholder 7">
            <a:extLst>
              <a:ext uri="{FF2B5EF4-FFF2-40B4-BE49-F238E27FC236}">
                <a16:creationId xmlns:a16="http://schemas.microsoft.com/office/drawing/2014/main" id="{A908E87D-EBF6-CE52-2EBD-16999BDD4CAA}"/>
              </a:ext>
            </a:extLst>
          </p:cNvPr>
          <p:cNvSpPr txBox="1">
            <a:spLocks/>
          </p:cNvSpPr>
          <p:nvPr/>
        </p:nvSpPr>
        <p:spPr>
          <a:xfrm>
            <a:off x="702425" y="5203372"/>
            <a:ext cx="5503950" cy="3531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500" dirty="0"/>
              <a:t>Figure 1: WLTP With Fuel Cell</a:t>
            </a:r>
          </a:p>
        </p:txBody>
      </p:sp>
      <p:grpSp>
        <p:nvGrpSpPr>
          <p:cNvPr id="10" name="Group 9">
            <a:extLst>
              <a:ext uri="{FF2B5EF4-FFF2-40B4-BE49-F238E27FC236}">
                <a16:creationId xmlns:a16="http://schemas.microsoft.com/office/drawing/2014/main" id="{878BDCD3-0C96-5F0F-9708-26B4EB7C32BC}"/>
              </a:ext>
            </a:extLst>
          </p:cNvPr>
          <p:cNvGrpSpPr/>
          <p:nvPr/>
        </p:nvGrpSpPr>
        <p:grpSpPr>
          <a:xfrm>
            <a:off x="6418350" y="1295400"/>
            <a:ext cx="5503951" cy="2486786"/>
            <a:chOff x="6629683" y="3919131"/>
            <a:chExt cx="5503951" cy="2486786"/>
          </a:xfrm>
        </p:grpSpPr>
        <p:pic>
          <p:nvPicPr>
            <p:cNvPr id="21" name="Picture 20">
              <a:extLst>
                <a:ext uri="{FF2B5EF4-FFF2-40B4-BE49-F238E27FC236}">
                  <a16:creationId xmlns:a16="http://schemas.microsoft.com/office/drawing/2014/main" id="{EE14F0A8-34E3-9FFE-AFC7-28BBD9ED4E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29684" y="3919131"/>
              <a:ext cx="5503950" cy="2133600"/>
            </a:xfrm>
            <a:prstGeom prst="rect">
              <a:avLst/>
            </a:prstGeom>
          </p:spPr>
        </p:pic>
        <p:sp>
          <p:nvSpPr>
            <p:cNvPr id="27" name="Text Placeholder 7">
              <a:extLst>
                <a:ext uri="{FF2B5EF4-FFF2-40B4-BE49-F238E27FC236}">
                  <a16:creationId xmlns:a16="http://schemas.microsoft.com/office/drawing/2014/main" id="{1A0C1EE9-6661-BECD-DA0C-B98D29D19580}"/>
                </a:ext>
              </a:extLst>
            </p:cNvPr>
            <p:cNvSpPr txBox="1">
              <a:spLocks/>
            </p:cNvSpPr>
            <p:nvPr/>
          </p:nvSpPr>
          <p:spPr>
            <a:xfrm>
              <a:off x="6629683" y="6052731"/>
              <a:ext cx="5503950" cy="353186"/>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500" dirty="0"/>
                <a:t>Figure 2: WLTP With out Fuel Cell</a:t>
              </a:r>
            </a:p>
          </p:txBody>
        </p:sp>
      </p:grpSp>
      <p:grpSp>
        <p:nvGrpSpPr>
          <p:cNvPr id="9" name="Group 8">
            <a:extLst>
              <a:ext uri="{FF2B5EF4-FFF2-40B4-BE49-F238E27FC236}">
                <a16:creationId xmlns:a16="http://schemas.microsoft.com/office/drawing/2014/main" id="{190F9FC3-5F84-FB0A-8FE9-599D08EA1592}"/>
              </a:ext>
            </a:extLst>
          </p:cNvPr>
          <p:cNvGrpSpPr/>
          <p:nvPr/>
        </p:nvGrpSpPr>
        <p:grpSpPr>
          <a:xfrm>
            <a:off x="6630325" y="4019063"/>
            <a:ext cx="5080000" cy="1537495"/>
            <a:chOff x="914400" y="3821299"/>
            <a:chExt cx="5080000" cy="1537495"/>
          </a:xfrm>
        </p:grpSpPr>
        <p:sp>
          <p:nvSpPr>
            <p:cNvPr id="7" name="Text Placeholder 7">
              <a:extLst>
                <a:ext uri="{FF2B5EF4-FFF2-40B4-BE49-F238E27FC236}">
                  <a16:creationId xmlns:a16="http://schemas.microsoft.com/office/drawing/2014/main" id="{9C33ECBC-C234-0658-DAA4-69C61488148B}"/>
                </a:ext>
              </a:extLst>
            </p:cNvPr>
            <p:cNvSpPr txBox="1">
              <a:spLocks/>
            </p:cNvSpPr>
            <p:nvPr/>
          </p:nvSpPr>
          <p:spPr>
            <a:xfrm>
              <a:off x="914400" y="3821299"/>
              <a:ext cx="5080000" cy="312530"/>
            </a:xfrm>
            <a:prstGeom prst="rect">
              <a:avLst/>
            </a:prstGeom>
            <a:solidFill>
              <a:schemeClr val="bg1"/>
            </a:solidFill>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500" dirty="0"/>
                <a:t>Table 4: WLTP calculations </a:t>
              </a:r>
            </a:p>
          </p:txBody>
        </p:sp>
        <p:pic>
          <p:nvPicPr>
            <p:cNvPr id="8" name="Picture 7">
              <a:extLst>
                <a:ext uri="{FF2B5EF4-FFF2-40B4-BE49-F238E27FC236}">
                  <a16:creationId xmlns:a16="http://schemas.microsoft.com/office/drawing/2014/main" id="{0CE7A3A6-6938-832D-FCF7-DD886F14E544}"/>
                </a:ext>
              </a:extLst>
            </p:cNvPr>
            <p:cNvPicPr>
              <a:picLocks noChangeAspect="1"/>
            </p:cNvPicPr>
            <p:nvPr/>
          </p:nvPicPr>
          <p:blipFill>
            <a:blip r:embed="rId5"/>
            <a:stretch>
              <a:fillRect/>
            </a:stretch>
          </p:blipFill>
          <p:spPr>
            <a:xfrm>
              <a:off x="914400" y="4133829"/>
              <a:ext cx="5080000" cy="1224965"/>
            </a:xfrm>
            <a:prstGeom prst="rect">
              <a:avLst/>
            </a:prstGeom>
          </p:spPr>
        </p:pic>
      </p:grpSp>
    </p:spTree>
    <p:extLst>
      <p:ext uri="{BB962C8B-B14F-4D97-AF65-F5344CB8AC3E}">
        <p14:creationId xmlns:p14="http://schemas.microsoft.com/office/powerpoint/2010/main" val="3223898646"/>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3F7B4-A7FB-5CD8-A059-1950DAD3E4A7}"/>
              </a:ext>
            </a:extLst>
          </p:cNvPr>
          <p:cNvSpPr>
            <a:spLocks noGrp="1"/>
          </p:cNvSpPr>
          <p:nvPr>
            <p:ph type="title"/>
          </p:nvPr>
        </p:nvSpPr>
        <p:spPr/>
        <p:txBody>
          <a:bodyPr/>
          <a:lstStyle/>
          <a:p>
            <a:r>
              <a:rPr lang="en-GB" dirty="0"/>
              <a:t>Energy Graphs (Battery Store)</a:t>
            </a:r>
          </a:p>
        </p:txBody>
      </p:sp>
      <p:sp>
        <p:nvSpPr>
          <p:cNvPr id="3" name="Text Placeholder 2">
            <a:extLst>
              <a:ext uri="{FF2B5EF4-FFF2-40B4-BE49-F238E27FC236}">
                <a16:creationId xmlns:a16="http://schemas.microsoft.com/office/drawing/2014/main" id="{B568200F-9518-18BA-13FC-4B55AF3839F5}"/>
              </a:ext>
            </a:extLst>
          </p:cNvPr>
          <p:cNvSpPr>
            <a:spLocks noGrp="1"/>
          </p:cNvSpPr>
          <p:nvPr>
            <p:ph type="body" sz="half" idx="1"/>
          </p:nvPr>
        </p:nvSpPr>
        <p:spPr>
          <a:xfrm>
            <a:off x="914400" y="1752600"/>
            <a:ext cx="5080000" cy="3811621"/>
          </a:xfrm>
        </p:spPr>
        <p:txBody>
          <a:bodyPr>
            <a:normAutofit/>
          </a:bodyPr>
          <a:lstStyle/>
          <a:p>
            <a:r>
              <a:rPr lang="en-GB" sz="2000" dirty="0"/>
              <a:t>Figure 3 shows the battery level for the drive cycle ran before without the fuel cell (red) and after, with the fuel cell added (blue)</a:t>
            </a:r>
          </a:p>
          <a:p>
            <a:r>
              <a:rPr lang="en-GB" sz="2000" dirty="0"/>
              <a:t>Without the fuel cell, energy storage depletes faster from around 100s </a:t>
            </a:r>
          </a:p>
          <a:p>
            <a:r>
              <a:rPr lang="en-GB" sz="2000" dirty="0"/>
              <a:t>Battery level decreases at a growing rate</a:t>
            </a:r>
          </a:p>
          <a:p>
            <a:r>
              <a:rPr lang="en-GB" sz="2000" dirty="0"/>
              <a:t>At 600s the difference is around 0.01J</a:t>
            </a:r>
          </a:p>
          <a:p>
            <a:r>
              <a:rPr lang="en-GB" sz="2000" dirty="0"/>
              <a:t>At 1700s the difference is around 0.2J</a:t>
            </a:r>
          </a:p>
          <a:p>
            <a:r>
              <a:rPr lang="en-GB" sz="2000" dirty="0"/>
              <a:t>With Fuel Cell added, less energy is used during the cycle</a:t>
            </a:r>
          </a:p>
          <a:p>
            <a:endParaRPr lang="en-GB" sz="1800" dirty="0"/>
          </a:p>
        </p:txBody>
      </p:sp>
      <p:sp>
        <p:nvSpPr>
          <p:cNvPr id="6" name="Text Placeholder 7">
            <a:extLst>
              <a:ext uri="{FF2B5EF4-FFF2-40B4-BE49-F238E27FC236}">
                <a16:creationId xmlns:a16="http://schemas.microsoft.com/office/drawing/2014/main" id="{5CBDF149-02CB-1344-DECC-E380DD4633AE}"/>
              </a:ext>
            </a:extLst>
          </p:cNvPr>
          <p:cNvSpPr txBox="1">
            <a:spLocks/>
          </p:cNvSpPr>
          <p:nvPr/>
        </p:nvSpPr>
        <p:spPr>
          <a:xfrm>
            <a:off x="6659852" y="5194092"/>
            <a:ext cx="4940568" cy="58366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500" dirty="0"/>
              <a:t>Figure 3: Battery Level without fuel cell (red) and with fuel cell (blue).</a:t>
            </a:r>
          </a:p>
        </p:txBody>
      </p:sp>
      <p:pic>
        <p:nvPicPr>
          <p:cNvPr id="7" name="Content Placeholder 6">
            <a:extLst>
              <a:ext uri="{FF2B5EF4-FFF2-40B4-BE49-F238E27FC236}">
                <a16:creationId xmlns:a16="http://schemas.microsoft.com/office/drawing/2014/main" id="{B3C27FD1-A656-58E4-ACF3-C5C6579DE9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59852" y="1388503"/>
            <a:ext cx="4940568" cy="3712485"/>
          </a:xfrm>
          <a:prstGeom prst="rect">
            <a:avLst/>
          </a:prstGeom>
        </p:spPr>
      </p:pic>
    </p:spTree>
    <p:extLst>
      <p:ext uri="{BB962C8B-B14F-4D97-AF65-F5344CB8AC3E}">
        <p14:creationId xmlns:p14="http://schemas.microsoft.com/office/powerpoint/2010/main" val="2484501199"/>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94C9C-D6D8-BD61-F1FA-73229A58B7E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A64812B-900F-F32D-0487-C5AB2CE551BB}"/>
              </a:ext>
            </a:extLst>
          </p:cNvPr>
          <p:cNvSpPr>
            <a:spLocks noGrp="1"/>
          </p:cNvSpPr>
          <p:nvPr>
            <p:ph sz="half" idx="1"/>
          </p:nvPr>
        </p:nvSpPr>
        <p:spPr/>
        <p:txBody>
          <a:bodyPr>
            <a:normAutofit/>
          </a:bodyPr>
          <a:lstStyle/>
          <a:p>
            <a:pPr marL="0" indent="0">
              <a:buNone/>
            </a:pPr>
            <a:r>
              <a:rPr lang="en-GB" sz="2400" dirty="0"/>
              <a:t>With Fuel Cell added: </a:t>
            </a:r>
          </a:p>
          <a:p>
            <a:r>
              <a:rPr lang="en-GB" sz="2400" dirty="0"/>
              <a:t>Increased Range by 66.8Km</a:t>
            </a:r>
          </a:p>
          <a:p>
            <a:r>
              <a:rPr lang="en-GB" sz="2400" dirty="0"/>
              <a:t>Decreased Consumption by 16.3Wh/Km </a:t>
            </a:r>
          </a:p>
          <a:p>
            <a:r>
              <a:rPr lang="en-GB" sz="2400" dirty="0"/>
              <a:t>Reduced Mass by 226.7Kg</a:t>
            </a:r>
          </a:p>
          <a:p>
            <a:r>
              <a:rPr lang="en-GB" sz="2400" dirty="0"/>
              <a:t>With Reduced Mass, Cd value changes from 0.278 to 0.247 </a:t>
            </a:r>
          </a:p>
        </p:txBody>
      </p:sp>
      <p:sp>
        <p:nvSpPr>
          <p:cNvPr id="4" name="Content Placeholder 3">
            <a:extLst>
              <a:ext uri="{FF2B5EF4-FFF2-40B4-BE49-F238E27FC236}">
                <a16:creationId xmlns:a16="http://schemas.microsoft.com/office/drawing/2014/main" id="{A870FA28-C25D-94CD-5CCE-21CE593587CC}"/>
              </a:ext>
            </a:extLst>
          </p:cNvPr>
          <p:cNvSpPr>
            <a:spLocks noGrp="1"/>
          </p:cNvSpPr>
          <p:nvPr>
            <p:ph sz="half" idx="2"/>
          </p:nvPr>
        </p:nvSpPr>
        <p:spPr>
          <a:xfrm>
            <a:off x="6197600" y="1417639"/>
            <a:ext cx="5384800" cy="1899493"/>
          </a:xfrm>
        </p:spPr>
        <p:txBody>
          <a:bodyPr>
            <a:normAutofit/>
          </a:bodyPr>
          <a:lstStyle/>
          <a:p>
            <a:pPr marL="0" indent="0">
              <a:buNone/>
            </a:pPr>
            <a:r>
              <a:rPr lang="en-GB" sz="1400" dirty="0"/>
              <a:t>Pros:</a:t>
            </a:r>
          </a:p>
          <a:p>
            <a:r>
              <a:rPr lang="en-GB" sz="1400" dirty="0"/>
              <a:t>Increased Range and Efficiency</a:t>
            </a:r>
          </a:p>
          <a:p>
            <a:r>
              <a:rPr lang="en-GB" sz="1400" dirty="0"/>
              <a:t>Reduced Mass</a:t>
            </a:r>
          </a:p>
          <a:p>
            <a:r>
              <a:rPr lang="en-GB" sz="1400" dirty="0"/>
              <a:t>Removes the need to be charged </a:t>
            </a:r>
          </a:p>
          <a:p>
            <a:r>
              <a:rPr lang="en-GB" sz="1400" dirty="0"/>
              <a:t>More convenient </a:t>
            </a:r>
          </a:p>
          <a:p>
            <a:r>
              <a:rPr lang="en-GB" sz="1400" dirty="0"/>
              <a:t>Potentially better for the environment as no electricity from the grid would be used to charge the battery</a:t>
            </a:r>
          </a:p>
        </p:txBody>
      </p:sp>
      <p:sp>
        <p:nvSpPr>
          <p:cNvPr id="7" name="Content Placeholder 3">
            <a:extLst>
              <a:ext uri="{FF2B5EF4-FFF2-40B4-BE49-F238E27FC236}">
                <a16:creationId xmlns:a16="http://schemas.microsoft.com/office/drawing/2014/main" id="{BD59622D-FB21-CB5C-B392-7807313E50B1}"/>
              </a:ext>
            </a:extLst>
          </p:cNvPr>
          <p:cNvSpPr txBox="1">
            <a:spLocks/>
          </p:cNvSpPr>
          <p:nvPr/>
        </p:nvSpPr>
        <p:spPr>
          <a:xfrm>
            <a:off x="6096000" y="3239312"/>
            <a:ext cx="5384800" cy="2349929"/>
          </a:xfrm>
          <a:prstGeom prst="rect">
            <a:avLst/>
          </a:prstGeom>
          <a:solidFill>
            <a:schemeClr val="bg1"/>
          </a:solidFill>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GB" sz="1400" dirty="0"/>
              <a:t>Cons</a:t>
            </a:r>
          </a:p>
          <a:p>
            <a:r>
              <a:rPr lang="en-GB" sz="1400" dirty="0"/>
              <a:t>Increased complexity </a:t>
            </a:r>
          </a:p>
          <a:p>
            <a:r>
              <a:rPr lang="en-GB" sz="1400" dirty="0"/>
              <a:t>Increased cost </a:t>
            </a:r>
          </a:p>
          <a:p>
            <a:r>
              <a:rPr lang="en-GB" sz="1400" dirty="0"/>
              <a:t>WLTP is a very inaccurate calculation compared to real world driving </a:t>
            </a:r>
          </a:p>
          <a:p>
            <a:r>
              <a:rPr lang="en-GB" sz="1400" dirty="0"/>
              <a:t>Tank and Hydrogen usage is only calculated to complete the WLTP cycle</a:t>
            </a:r>
          </a:p>
          <a:p>
            <a:r>
              <a:rPr lang="en-GB" sz="1400" dirty="0"/>
              <a:t>Likely more Hydrogen would need to be stored for real world use </a:t>
            </a:r>
          </a:p>
          <a:p>
            <a:r>
              <a:rPr lang="en-GB" sz="1400" dirty="0"/>
              <a:t>Therefore larger and heavier tank would be required</a:t>
            </a:r>
          </a:p>
        </p:txBody>
      </p:sp>
    </p:spTree>
    <p:extLst>
      <p:ext uri="{BB962C8B-B14F-4D97-AF65-F5344CB8AC3E}">
        <p14:creationId xmlns:p14="http://schemas.microsoft.com/office/powerpoint/2010/main" val="1097150561"/>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95E93-CAF0-8442-9608-6C85130EA89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270ED54-DCC2-5FEE-B93E-E37C342153E9}"/>
              </a:ext>
            </a:extLst>
          </p:cNvPr>
          <p:cNvSpPr>
            <a:spLocks noGrp="1"/>
          </p:cNvSpPr>
          <p:nvPr>
            <p:ph idx="1"/>
          </p:nvPr>
        </p:nvSpPr>
        <p:spPr>
          <a:xfrm>
            <a:off x="491067" y="1417638"/>
            <a:ext cx="10972800" cy="4945062"/>
          </a:xfrm>
          <a:solidFill>
            <a:schemeClr val="bg1"/>
          </a:solidFill>
        </p:spPr>
        <p:txBody>
          <a:bodyPr>
            <a:normAutofit/>
          </a:bodyPr>
          <a:lstStyle/>
          <a:p>
            <a:r>
              <a:rPr lang="fr-FR" sz="1300" i="0" u="none" strike="noStrike" dirty="0">
                <a:effectLst/>
                <a:cs typeface="Calibri" panose="020F0502020204030204" pitchFamily="34" charset="0"/>
              </a:rPr>
              <a:t>[1] Toyota , "TOYOTA MIRAI TECHNICAL SPECIFICATIONS," Toyota.</a:t>
            </a:r>
          </a:p>
          <a:p>
            <a:r>
              <a:rPr lang="fr-FR" sz="1300" dirty="0">
                <a:cs typeface="Calibri" panose="020F0502020204030204" pitchFamily="34" charset="0"/>
              </a:rPr>
              <a:t>[2] </a:t>
            </a:r>
            <a:r>
              <a:rPr lang="en-GB" sz="1300" dirty="0">
                <a:cs typeface="Calibri" panose="020F0502020204030204" pitchFamily="34" charset="0"/>
              </a:rPr>
              <a:t>Hyundai , "All-New NEXO," Hyundai , [Online]. Available: </a:t>
            </a:r>
            <a:r>
              <a:rPr lang="en-GB" sz="1300" dirty="0">
                <a:cs typeface="Calibri" panose="020F0502020204030204" pitchFamily="34" charset="0"/>
                <a:hlinkClick r:id="rId3"/>
              </a:rPr>
              <a:t>https://www.hyundai.co.uk/new-cars/nexo#:~:text=Hydrogen%20power,-</a:t>
            </a:r>
            <a:r>
              <a:rPr lang="en-GB" sz="1300" dirty="0">
                <a:cs typeface="Calibri" panose="020F0502020204030204" pitchFamily="34" charset="0"/>
              </a:rPr>
              <a:t>	All%2DNew%20NEXO's&amp;text=Along%20with%20its%20five%2Dminute,commuting%20and%20long%20drives%20alike.. [Accessed 10 	December 2022].</a:t>
            </a:r>
          </a:p>
          <a:p>
            <a:r>
              <a:rPr lang="en-GB" sz="1300" i="0" u="none" strike="noStrike" dirty="0">
                <a:effectLst/>
                <a:cs typeface="Calibri" panose="020F0502020204030204" pitchFamily="34" charset="0"/>
              </a:rPr>
              <a:t>[3] C. Arcus, "Tesla Model 3 &amp; Chevy Bolt Battery Packs Examined," Clean </a:t>
            </a:r>
            <a:r>
              <a:rPr lang="en-GB" sz="1300" i="0" u="none" strike="noStrike" dirty="0" err="1">
                <a:effectLst/>
                <a:cs typeface="Calibri" panose="020F0502020204030204" pitchFamily="34" charset="0"/>
              </a:rPr>
              <a:t>Technica</a:t>
            </a:r>
            <a:r>
              <a:rPr lang="en-GB" sz="1300" i="0" u="none" strike="noStrike" dirty="0">
                <a:effectLst/>
                <a:cs typeface="Calibri" panose="020F0502020204030204" pitchFamily="34" charset="0"/>
              </a:rPr>
              <a:t>, 8 July 2018. [Online]. Available: 	https://cleantechnica.com/2018/07/08/tesla-model-3-chevy-bolt-battery-packs-examined/. [Accessed 07 December 2022].</a:t>
            </a:r>
          </a:p>
          <a:p>
            <a:r>
              <a:rPr lang="en-GB" sz="1300" dirty="0">
                <a:cs typeface="Calibri" panose="020F0502020204030204" pitchFamily="34" charset="0"/>
              </a:rPr>
              <a:t>[4] Air Liquide, "Storing Hydrogen," [Online]. Available: https://energies.airliquide.com/resources-planet-hydrogen/how-hydrogen-stored. [Accessed 06 	December 2022].</a:t>
            </a:r>
          </a:p>
          <a:p>
            <a:r>
              <a:rPr lang="en-GB" sz="1300" i="0" u="none" strike="noStrike" dirty="0">
                <a:effectLst/>
                <a:cs typeface="Calibri" panose="020F0502020204030204" pitchFamily="34" charset="0"/>
              </a:rPr>
              <a:t>[5] S. </a:t>
            </a:r>
            <a:r>
              <a:rPr lang="en-GB" sz="1300" i="0" u="none" strike="noStrike" dirty="0" err="1">
                <a:effectLst/>
                <a:cs typeface="Calibri" panose="020F0502020204030204" pitchFamily="34" charset="0"/>
              </a:rPr>
              <a:t>Mekhilef</a:t>
            </a:r>
            <a:r>
              <a:rPr lang="en-GB" sz="1300" i="0" u="none" strike="noStrike" dirty="0">
                <a:effectLst/>
                <a:cs typeface="Calibri" panose="020F0502020204030204" pitchFamily="34" charset="0"/>
              </a:rPr>
              <a:t>, R. </a:t>
            </a:r>
            <a:r>
              <a:rPr lang="en-GB" sz="1300" i="0" u="none" strike="noStrike" dirty="0" err="1">
                <a:effectLst/>
                <a:cs typeface="Calibri" panose="020F0502020204030204" pitchFamily="34" charset="0"/>
              </a:rPr>
              <a:t>Saidur</a:t>
            </a:r>
            <a:r>
              <a:rPr lang="en-GB" sz="1300" i="0" u="none" strike="noStrike" dirty="0">
                <a:effectLst/>
                <a:cs typeface="Calibri" panose="020F0502020204030204" pitchFamily="34" charset="0"/>
              </a:rPr>
              <a:t> and A. Safari, "Comparative study of different fuel cell technologies," Renewable and Sustainable Energy Reviews, no. 16, pp. 981-	989, 2011.</a:t>
            </a:r>
          </a:p>
          <a:p>
            <a:r>
              <a:rPr lang="en-GB" sz="1300" dirty="0">
                <a:cs typeface="Calibri" panose="020F0502020204030204" pitchFamily="34" charset="0"/>
              </a:rPr>
              <a:t>[6] Earth Science Australia, "</a:t>
            </a:r>
            <a:r>
              <a:rPr lang="en-GB" sz="1300" dirty="0" err="1">
                <a:cs typeface="Calibri" panose="020F0502020204030204" pitchFamily="34" charset="0"/>
              </a:rPr>
              <a:t>Fuecells</a:t>
            </a:r>
            <a:r>
              <a:rPr lang="en-GB" sz="1300" dirty="0">
                <a:cs typeface="Calibri" panose="020F0502020204030204" pitchFamily="34" charset="0"/>
              </a:rPr>
              <a:t>," [Online]. Available: 		http://earthsci.org/mineral/energy/</a:t>
            </a:r>
            <a:r>
              <a:rPr lang="en-GB" sz="1300" dirty="0" err="1">
                <a:cs typeface="Calibri" panose="020F0502020204030204" pitchFamily="34" charset="0"/>
              </a:rPr>
              <a:t>fuelcell</a:t>
            </a:r>
            <a:r>
              <a:rPr lang="en-GB" sz="1300" dirty="0">
                <a:cs typeface="Calibri" panose="020F0502020204030204" pitchFamily="34" charset="0"/>
              </a:rPr>
              <a:t>/fuelcell.html#:~:text=Liquid%20Phosphoric%20Acid%20is%20the,0.14%20W.cm%2D2.. [Accessed 	12 December 2022].</a:t>
            </a:r>
          </a:p>
          <a:p>
            <a:r>
              <a:rPr lang="en-GB" sz="1300" dirty="0">
                <a:cs typeface="Calibri" panose="020F0502020204030204" pitchFamily="34" charset="0"/>
              </a:rPr>
              <a:t>[7] </a:t>
            </a:r>
            <a:r>
              <a:rPr lang="en-GB" sz="1300" dirty="0" err="1">
                <a:cs typeface="Calibri" panose="020F0502020204030204" pitchFamily="34" charset="0"/>
              </a:rPr>
              <a:t>GenCell</a:t>
            </a:r>
            <a:r>
              <a:rPr lang="en-GB" sz="1300" dirty="0">
                <a:cs typeface="Calibri" panose="020F0502020204030204" pitchFamily="34" charset="0"/>
              </a:rPr>
              <a:t>, "</a:t>
            </a:r>
            <a:r>
              <a:rPr lang="en-GB" sz="1300" dirty="0" err="1">
                <a:cs typeface="Calibri" panose="020F0502020204030204" pitchFamily="34" charset="0"/>
              </a:rPr>
              <a:t>Comapring</a:t>
            </a:r>
            <a:r>
              <a:rPr lang="en-GB" sz="1300" dirty="0">
                <a:cs typeface="Calibri" panose="020F0502020204030204" pitchFamily="34" charset="0"/>
              </a:rPr>
              <a:t> Fuel Cell Technologies," [Online]. Available: https://www.gencellenergy.com/news/comparing-fuel-cell-technologies/. [Accessed 	08 December 2022].</a:t>
            </a:r>
          </a:p>
          <a:p>
            <a:r>
              <a:rPr lang="en-GB" sz="1300" dirty="0">
                <a:cs typeface="Calibri" panose="020F0502020204030204" pitchFamily="34" charset="0"/>
              </a:rPr>
              <a:t>[8] Ballard, "</a:t>
            </a:r>
            <a:r>
              <a:rPr lang="en-GB" sz="1300" dirty="0" err="1">
                <a:cs typeface="Calibri" panose="020F0502020204030204" pitchFamily="34" charset="0"/>
              </a:rPr>
              <a:t>FCgen</a:t>
            </a:r>
            <a:r>
              <a:rPr lang="en-GB" sz="1300" dirty="0">
                <a:cs typeface="Calibri" panose="020F0502020204030204" pitchFamily="34" charset="0"/>
              </a:rPr>
              <a:t>®-HPS Product Data Sheet," [Online]. Available: </a:t>
            </a:r>
            <a:r>
              <a:rPr lang="en-GB" sz="1300" dirty="0">
                <a:cs typeface="Calibri" panose="020F0502020204030204" pitchFamily="34" charset="0"/>
                <a:hlinkClick r:id="rId4"/>
              </a:rPr>
              <a:t>https://www.ballard.com/docs/default-source/spec-sheets/fcgen-</a:t>
            </a:r>
            <a:r>
              <a:rPr lang="en-GB" sz="1300" dirty="0">
                <a:cs typeface="Calibri" panose="020F0502020204030204" pitchFamily="34" charset="0"/>
              </a:rPr>
              <a:t>	</a:t>
            </a:r>
            <a:r>
              <a:rPr lang="en-GB" sz="1300" dirty="0" err="1">
                <a:cs typeface="Calibri" panose="020F0502020204030204" pitchFamily="34" charset="0"/>
              </a:rPr>
              <a:t>hps.pdf?sfvrsn</a:t>
            </a:r>
            <a:r>
              <a:rPr lang="en-GB" sz="1300" dirty="0">
                <a:cs typeface="Calibri" panose="020F0502020204030204" pitchFamily="34" charset="0"/>
              </a:rPr>
              <a:t>=704ddd80_4. [Accessed 05 December 2022].</a:t>
            </a:r>
          </a:p>
          <a:p>
            <a:r>
              <a:rPr lang="en-GB" sz="1300" dirty="0">
                <a:cs typeface="Calibri" panose="020F0502020204030204" pitchFamily="34" charset="0"/>
              </a:rPr>
              <a:t>[9] Loop Energy, "Loop Energy The S1200," [Online]. Available: https://loopenergy.com/s1200/. [Accessed 07 December 2022].</a:t>
            </a:r>
          </a:p>
          <a:p>
            <a:r>
              <a:rPr lang="en-GB" sz="1300" dirty="0">
                <a:cs typeface="Calibri" panose="020F0502020204030204" pitchFamily="34" charset="0"/>
              </a:rPr>
              <a:t>[10] </a:t>
            </a:r>
            <a:r>
              <a:rPr lang="en-GB" sz="1300" dirty="0" err="1">
                <a:cs typeface="Calibri" panose="020F0502020204030204" pitchFamily="34" charset="0"/>
              </a:rPr>
              <a:t>Hyfindr</a:t>
            </a:r>
            <a:r>
              <a:rPr lang="en-GB" sz="1300" dirty="0">
                <a:cs typeface="Calibri" panose="020F0502020204030204" pitchFamily="34" charset="0"/>
              </a:rPr>
              <a:t>, "Hydrogen Tanks," [Online]. Available: </a:t>
            </a:r>
            <a:r>
              <a:rPr lang="en-GB" sz="1300" dirty="0">
                <a:cs typeface="Calibri" panose="020F0502020204030204" pitchFamily="34" charset="0"/>
                <a:hlinkClick r:id="rId5"/>
              </a:rPr>
              <a:t>https://hyfindr.com/marketplace/components/hydrogen-tanks/hydrogen-type-4-cylinder-700-bar-</a:t>
            </a:r>
            <a:r>
              <a:rPr lang="en-GB" sz="1300" dirty="0">
                <a:cs typeface="Calibri" panose="020F0502020204030204" pitchFamily="34" charset="0"/>
              </a:rPr>
              <a:t>	51l/. [Accessed 07 December 2022].</a:t>
            </a:r>
          </a:p>
          <a:p>
            <a:r>
              <a:rPr lang="en-GB" sz="1300" dirty="0">
                <a:cs typeface="Calibri" panose="020F0502020204030204" pitchFamily="34" charset="0"/>
              </a:rPr>
              <a:t>[11] </a:t>
            </a:r>
            <a:r>
              <a:rPr lang="en-GB" sz="1300" dirty="0" err="1">
                <a:cs typeface="Calibri" panose="020F0502020204030204" pitchFamily="34" charset="0"/>
              </a:rPr>
              <a:t>Hyfindr</a:t>
            </a:r>
            <a:r>
              <a:rPr lang="en-GB" sz="1300" dirty="0">
                <a:cs typeface="Calibri" panose="020F0502020204030204" pitchFamily="34" charset="0"/>
              </a:rPr>
              <a:t>, "Hydrogen Tank – FAQ Guide," [Online]. Available: https://hyfindr.com/hydrogen-tank/. [Accessed 07 December 2022]. </a:t>
            </a:r>
            <a:endParaRPr lang="en-GB" sz="1050" i="0" u="none" strike="noStrike" dirty="0">
              <a:effectLst/>
              <a:cs typeface="Calibri" panose="020F0502020204030204" pitchFamily="34" charset="0"/>
            </a:endParaRPr>
          </a:p>
        </p:txBody>
      </p:sp>
    </p:spTree>
    <p:extLst>
      <p:ext uri="{BB962C8B-B14F-4D97-AF65-F5344CB8AC3E}">
        <p14:creationId xmlns:p14="http://schemas.microsoft.com/office/powerpoint/2010/main" val="2689804601"/>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95E93-CAF0-8442-9608-6C85130EA89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270ED54-DCC2-5FEE-B93E-E37C342153E9}"/>
              </a:ext>
            </a:extLst>
          </p:cNvPr>
          <p:cNvSpPr>
            <a:spLocks noGrp="1"/>
          </p:cNvSpPr>
          <p:nvPr>
            <p:ph idx="1"/>
          </p:nvPr>
        </p:nvSpPr>
        <p:spPr>
          <a:xfrm>
            <a:off x="458410" y="1417638"/>
            <a:ext cx="10972800" cy="4945062"/>
          </a:xfrm>
          <a:solidFill>
            <a:schemeClr val="bg1"/>
          </a:solidFill>
        </p:spPr>
        <p:txBody>
          <a:bodyPr>
            <a:normAutofit/>
          </a:bodyPr>
          <a:lstStyle/>
          <a:p>
            <a:r>
              <a:rPr lang="fr-FR" sz="1300" i="0" u="none" strike="noStrike" dirty="0">
                <a:effectLst/>
                <a:cs typeface="Calibri" panose="020F0502020204030204" pitchFamily="34" charset="0"/>
              </a:rPr>
              <a:t>[12] </a:t>
            </a:r>
            <a:r>
              <a:rPr lang="en-GB" sz="1300" i="0" u="none" strike="noStrike" dirty="0">
                <a:effectLst/>
                <a:cs typeface="Calibri" panose="020F0502020204030204" pitchFamily="34" charset="0"/>
              </a:rPr>
              <a:t>Department for </a:t>
            </a:r>
            <a:r>
              <a:rPr lang="en-GB" sz="1300" i="0" u="none" strike="noStrike" dirty="0" err="1">
                <a:effectLst/>
                <a:cs typeface="Calibri" panose="020F0502020204030204" pitchFamily="34" charset="0"/>
              </a:rPr>
              <a:t>Buisness</a:t>
            </a:r>
            <a:r>
              <a:rPr lang="en-GB" sz="1300" i="0" u="none" strike="noStrike" dirty="0">
                <a:effectLst/>
                <a:cs typeface="Calibri" panose="020F0502020204030204" pitchFamily="34" charset="0"/>
              </a:rPr>
              <a:t>, Energy and Industrial </a:t>
            </a:r>
            <a:r>
              <a:rPr lang="en-GB" sz="1300" i="0" u="none" strike="noStrike" dirty="0" err="1">
                <a:effectLst/>
                <a:cs typeface="Calibri" panose="020F0502020204030204" pitchFamily="34" charset="0"/>
              </a:rPr>
              <a:t>Stategy</a:t>
            </a:r>
            <a:r>
              <a:rPr lang="en-GB" sz="1300" i="0" u="none" strike="noStrike" dirty="0">
                <a:effectLst/>
                <a:cs typeface="Calibri" panose="020F0502020204030204" pitchFamily="34" charset="0"/>
              </a:rPr>
              <a:t>, "National statistics: Energy Trends and Prices statistical release: 27 January 2022," United Kingdom Government, 27 January 2022. [Online]. Available: https://www.gov.uk/government/statistics/energy-trends-and-prices-statistical-release-27-january-2022#:~:text=Gas%20provided%2041.9%25%20of%20electricity,1.1%20percentage%20points%20to%2044.6%25.. [Accessed 10 December 2022].</a:t>
            </a:r>
          </a:p>
          <a:p>
            <a:r>
              <a:rPr lang="en-GB" sz="1300" dirty="0">
                <a:cs typeface="Calibri" panose="020F0502020204030204" pitchFamily="34" charset="0"/>
              </a:rPr>
              <a:t>[13] </a:t>
            </a:r>
            <a:r>
              <a:rPr lang="en-GB" sz="1300" dirty="0" err="1">
                <a:cs typeface="Calibri" panose="020F0502020204030204" pitchFamily="34" charset="0"/>
              </a:rPr>
              <a:t>Commerical</a:t>
            </a:r>
            <a:r>
              <a:rPr lang="en-GB" sz="1300" dirty="0">
                <a:cs typeface="Calibri" panose="020F0502020204030204" pitchFamily="34" charset="0"/>
              </a:rPr>
              <a:t> Fleet, "UK loses three hydrogen fuel stations this year," 17 October 2022. [Online]. Available: https://www.commercialfleet.org/news/latest-news/2022/10/17/</a:t>
            </a:r>
            <a:r>
              <a:rPr lang="en-GB" sz="1300" dirty="0" err="1">
                <a:cs typeface="Calibri" panose="020F0502020204030204" pitchFamily="34" charset="0"/>
              </a:rPr>
              <a:t>uk</a:t>
            </a:r>
            <a:r>
              <a:rPr lang="en-GB" sz="1300" dirty="0">
                <a:cs typeface="Calibri" panose="020F0502020204030204" pitchFamily="34" charset="0"/>
              </a:rPr>
              <a:t>-loses-three-hydrogen-fuel-stations-this-year#:~:text=There%20are%20currently%20four%20hydrogen,to%20The%20UK%20H2Mobility%20consortium.. [Accessed 10 December 2022]. </a:t>
            </a:r>
            <a:endParaRPr lang="en-GB" sz="1050" i="0" u="none" strike="noStrike" dirty="0">
              <a:effectLst/>
              <a:cs typeface="Calibri" panose="020F0502020204030204" pitchFamily="34" charset="0"/>
            </a:endParaRPr>
          </a:p>
        </p:txBody>
      </p:sp>
    </p:spTree>
    <p:extLst>
      <p:ext uri="{BB962C8B-B14F-4D97-AF65-F5344CB8AC3E}">
        <p14:creationId xmlns:p14="http://schemas.microsoft.com/office/powerpoint/2010/main" val="1231970331"/>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7" ma:contentTypeDescription="Create a new document." ma:contentTypeScope="" ma:versionID="5d8dcdfed8e0d930cc50f74767984486">
  <xsd:schema xmlns:xsd="http://www.w3.org/2001/XMLSchema" xmlns:xs="http://www.w3.org/2001/XMLSchema" xmlns:p="http://schemas.microsoft.com/office/2006/metadata/properties" xmlns:ns3="4055ddc6-ee7b-4b5b-b8fb-52871646f80e" targetNamespace="http://schemas.microsoft.com/office/2006/metadata/properties" ma:root="true" ma:fieldsID="96c2ec21e1b960e9d447d0036a0f3d09" ns3:_="">
    <xsd:import namespace="4055ddc6-ee7b-4b5b-b8fb-52871646f80e"/>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2.xml><?xml version="1.0" encoding="utf-8"?>
<ds:datastoreItem xmlns:ds="http://schemas.openxmlformats.org/officeDocument/2006/customXml" ds:itemID="{4862D169-CD03-4B36-B4FE-88365FA3F4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9D7A882-B4F1-4C8A-8754-F8E954F94D12}">
  <ds:schemaRefs>
    <ds:schemaRef ds:uri="http://schemas.microsoft.com/office/2006/documentManagement/types"/>
    <ds:schemaRef ds:uri="http://purl.org/dc/elements/1.1/"/>
    <ds:schemaRef ds:uri="http://schemas.microsoft.com/office/2006/metadata/properties"/>
    <ds:schemaRef ds:uri="http://purl.org/dc/terms/"/>
    <ds:schemaRef ds:uri="http://schemas.microsoft.com/office/infopath/2007/PartnerControls"/>
    <ds:schemaRef ds:uri="http://www.w3.org/XML/1998/namespace"/>
    <ds:schemaRef ds:uri="4055ddc6-ee7b-4b5b-b8fb-52871646f80e"/>
    <ds:schemaRef ds:uri="http://purl.org/dc/dcmitype/"/>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791</TotalTime>
  <Words>3072</Words>
  <Application>Microsoft Office PowerPoint</Application>
  <PresentationFormat>Widescreen</PresentationFormat>
  <Paragraphs>140</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Myriad Pro</vt:lpstr>
      <vt:lpstr>UWTSD PPT Theme</vt:lpstr>
      <vt:lpstr>Hybrid Vehicle Presentation</vt:lpstr>
      <vt:lpstr>Introduction</vt:lpstr>
      <vt:lpstr>Methodology </vt:lpstr>
      <vt:lpstr>Decision Matrix</vt:lpstr>
      <vt:lpstr>Solution</vt:lpstr>
      <vt:lpstr>Energy Graphs (WLTP)</vt:lpstr>
      <vt:lpstr>Energy Graphs (Battery Store)</vt:lpstr>
      <vt:lpstr>Conclusion</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Christian Walker (2210144)</cp:lastModifiedBy>
  <cp:revision>46</cp:revision>
  <dcterms:created xsi:type="dcterms:W3CDTF">2020-09-30T08:21:31Z</dcterms:created>
  <dcterms:modified xsi:type="dcterms:W3CDTF">2022-12-11T18:17:55Z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