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27" autoAdjust="0"/>
    <p:restoredTop sz="94660"/>
  </p:normalViewPr>
  <p:slideViewPr>
    <p:cSldViewPr snapToGrid="0">
      <p:cViewPr varScale="1">
        <p:scale>
          <a:sx n="74" d="100"/>
          <a:sy n="74" d="100"/>
        </p:scale>
        <p:origin x="45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D9C42D-CAD2-4D31-BC62-631C347CD319}" type="datetimeFigureOut">
              <a:rPr lang="en-GB" smtClean="0"/>
              <a:t>20/04/2020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453BDB-A737-435F-B788-C06F527AD53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6725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D9C42D-CAD2-4D31-BC62-631C347CD319}" type="datetimeFigureOut">
              <a:rPr lang="en-GB" smtClean="0"/>
              <a:t>20/04/2020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453BDB-A737-435F-B788-C06F527AD53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18423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D9C42D-CAD2-4D31-BC62-631C347CD319}" type="datetimeFigureOut">
              <a:rPr lang="en-GB" smtClean="0"/>
              <a:t>20/04/2020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453BDB-A737-435F-B788-C06F527AD53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34545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D9C42D-CAD2-4D31-BC62-631C347CD319}" type="datetimeFigureOut">
              <a:rPr lang="en-GB" smtClean="0"/>
              <a:t>20/04/2020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453BDB-A737-435F-B788-C06F527AD53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5442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D9C42D-CAD2-4D31-BC62-631C347CD319}" type="datetimeFigureOut">
              <a:rPr lang="en-GB" smtClean="0"/>
              <a:t>20/04/2020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453BDB-A737-435F-B788-C06F527AD53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82943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D9C42D-CAD2-4D31-BC62-631C347CD319}" type="datetimeFigureOut">
              <a:rPr lang="en-GB" smtClean="0"/>
              <a:t>20/04/2020</a:t>
            </a:fld>
            <a:endParaRPr lang="en-GB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453BDB-A737-435F-B788-C06F527AD53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27237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D9C42D-CAD2-4D31-BC62-631C347CD319}" type="datetimeFigureOut">
              <a:rPr lang="en-GB" smtClean="0"/>
              <a:t>20/04/2020</a:t>
            </a:fld>
            <a:endParaRPr lang="en-GB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453BDB-A737-435F-B788-C06F527AD53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07082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3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D9C42D-CAD2-4D31-BC62-631C347CD319}" type="datetimeFigureOut">
              <a:rPr lang="en-GB" smtClean="0"/>
              <a:t>20/04/2020</a:t>
            </a:fld>
            <a:endParaRPr lang="en-GB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453BDB-A737-435F-B788-C06F527AD53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01428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D9C42D-CAD2-4D31-BC62-631C347CD319}" type="datetimeFigureOut">
              <a:rPr lang="en-GB" smtClean="0"/>
              <a:t>20/04/2020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453BDB-A737-435F-B788-C06F527AD53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31262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D9C42D-CAD2-4D31-BC62-631C347CD319}" type="datetimeFigureOut">
              <a:rPr lang="en-GB" smtClean="0"/>
              <a:t>20/04/2020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453BDB-A737-435F-B788-C06F527AD53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14602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D9C42D-CAD2-4D31-BC62-631C347CD319}" type="datetimeFigureOut">
              <a:rPr lang="en-GB" smtClean="0"/>
              <a:t>20/04/2020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453BDB-A737-435F-B788-C06F527AD53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833227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930400" y="3771174"/>
            <a:ext cx="7279649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D9C42D-CAD2-4D31-BC62-631C347CD319}" type="datetimeFigureOut">
              <a:rPr lang="en-GB" smtClean="0"/>
              <a:t>20/04/2020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453BDB-A737-435F-B788-C06F527AD535}" type="slidenum">
              <a:rPr lang="en-GB" smtClean="0"/>
              <a:t>‹#›</a:t>
            </a:fld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28261701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60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777381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D9C42D-CAD2-4D31-BC62-631C347CD319}" type="datetimeFigureOut">
              <a:rPr lang="en-GB" smtClean="0"/>
              <a:t>20/04/2020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453BDB-A737-435F-B788-C06F527AD53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550420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D9C42D-CAD2-4D31-BC62-631C347CD319}" type="datetimeFigureOut">
              <a:rPr lang="en-GB" smtClean="0"/>
              <a:t>20/04/2020</a:t>
            </a:fld>
            <a:endParaRPr lang="en-GB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453BDB-A737-435F-B788-C06F527AD53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131313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D9C42D-CAD2-4D31-BC62-631C347CD319}" type="datetimeFigureOut">
              <a:rPr lang="en-GB" smtClean="0"/>
              <a:t>20/04/2020</a:t>
            </a:fld>
            <a:endParaRPr lang="en-GB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453BDB-A737-435F-B788-C06F527AD53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736607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D9C42D-CAD2-4D31-BC62-631C347CD319}" type="datetimeFigureOut">
              <a:rPr lang="en-GB" smtClean="0"/>
              <a:t>20/04/2020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453BDB-A737-435F-B788-C06F527AD53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641786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D9C42D-CAD2-4D31-BC62-631C347CD319}" type="datetimeFigureOut">
              <a:rPr lang="en-GB" smtClean="0"/>
              <a:t>20/04/2020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453BDB-A737-435F-B788-C06F527AD53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39678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DBD9C42D-CAD2-4D31-BC62-631C347CD319}" type="datetimeFigureOut">
              <a:rPr lang="en-GB" smtClean="0"/>
              <a:t>20/04/2020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453BDB-A737-435F-B788-C06F527AD53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200412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06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65119" y="145774"/>
            <a:ext cx="8825658" cy="2030261"/>
          </a:xfrm>
        </p:spPr>
        <p:txBody>
          <a:bodyPr/>
          <a:lstStyle/>
          <a:p>
            <a:r>
              <a:rPr lang="en-GB" dirty="0" smtClean="0">
                <a:solidFill>
                  <a:srgbClr val="FF0000"/>
                </a:solidFill>
              </a:rPr>
              <a:t>Peak District School for Year 6 Children</a:t>
            </a: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22157" y="5996580"/>
            <a:ext cx="5355791" cy="861420"/>
          </a:xfrm>
        </p:spPr>
        <p:txBody>
          <a:bodyPr/>
          <a:lstStyle/>
          <a:p>
            <a:r>
              <a:rPr lang="en-GB" dirty="0" smtClean="0"/>
              <a:t>RHODRI LENNOX 1703532</a:t>
            </a:r>
            <a:endParaRPr lang="en-GB" dirty="0"/>
          </a:p>
        </p:txBody>
      </p:sp>
      <p:pic>
        <p:nvPicPr>
          <p:cNvPr id="1026" name="Picture 2" descr="Things to do in the Peak District | Top Attractions &amp; Activities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53948" y="2112453"/>
            <a:ext cx="7646504" cy="46465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0630391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>
                <a:solidFill>
                  <a:srgbClr val="FF0000"/>
                </a:solidFill>
              </a:rPr>
              <a:t>Proposed Learning Environment</a:t>
            </a: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853248"/>
            <a:ext cx="6264897" cy="3346173"/>
          </a:xfrm>
        </p:spPr>
        <p:txBody>
          <a:bodyPr>
            <a:normAutofit fontScale="85000" lnSpcReduction="20000"/>
          </a:bodyPr>
          <a:lstStyle/>
          <a:p>
            <a:r>
              <a:rPr lang="en-GB" dirty="0" smtClean="0">
                <a:solidFill>
                  <a:srgbClr val="FFFF00"/>
                </a:solidFill>
              </a:rPr>
              <a:t>School situated in the beautiful Peak District national park in Northern England. </a:t>
            </a:r>
          </a:p>
          <a:p>
            <a:r>
              <a:rPr lang="en-GB" dirty="0" smtClean="0">
                <a:solidFill>
                  <a:srgbClr val="FFFF00"/>
                </a:solidFill>
              </a:rPr>
              <a:t>Compulsory for all English Year 6 children to attend.</a:t>
            </a:r>
          </a:p>
          <a:p>
            <a:r>
              <a:rPr lang="en-GB" dirty="0" smtClean="0">
                <a:solidFill>
                  <a:srgbClr val="FFFF00"/>
                </a:solidFill>
              </a:rPr>
              <a:t>All children will board within the school dormitories. </a:t>
            </a:r>
          </a:p>
          <a:p>
            <a:r>
              <a:rPr lang="en-GB" dirty="0" smtClean="0">
                <a:solidFill>
                  <a:srgbClr val="FFFF00"/>
                </a:solidFill>
              </a:rPr>
              <a:t>Main concept being to remove children from their current environment away from societal norms and culture. </a:t>
            </a:r>
          </a:p>
          <a:p>
            <a:r>
              <a:rPr lang="en-GB" dirty="0" smtClean="0">
                <a:solidFill>
                  <a:srgbClr val="FFFF00"/>
                </a:solidFill>
              </a:rPr>
              <a:t>Classrooms will only be used on site when not possible to provide a lesson in the outdoor environment. Influenced by the concept of De-schooling. </a:t>
            </a:r>
          </a:p>
          <a:p>
            <a:r>
              <a:rPr lang="en-GB" dirty="0" smtClean="0">
                <a:solidFill>
                  <a:srgbClr val="FFFF00"/>
                </a:solidFill>
              </a:rPr>
              <a:t>Core subjects taught in the morning then optional foundation subjects in the afternoon. </a:t>
            </a:r>
            <a:endParaRPr lang="en-GB" dirty="0">
              <a:solidFill>
                <a:srgbClr val="FFFF00"/>
              </a:solidFill>
            </a:endParaRPr>
          </a:p>
        </p:txBody>
      </p:sp>
      <p:pic>
        <p:nvPicPr>
          <p:cNvPr id="2050" name="Picture 2" descr="Home: Peak District National Park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90642" y="2869097"/>
            <a:ext cx="6001358" cy="39889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5082393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>
                <a:solidFill>
                  <a:srgbClr val="FF0000"/>
                </a:solidFill>
              </a:rPr>
              <a:t>Curriculum Structure</a:t>
            </a: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48472" y="2357718"/>
            <a:ext cx="6219975" cy="3990073"/>
          </a:xfrm>
        </p:spPr>
        <p:txBody>
          <a:bodyPr>
            <a:normAutofit fontScale="85000" lnSpcReduction="10000"/>
          </a:bodyPr>
          <a:lstStyle/>
          <a:p>
            <a:r>
              <a:rPr lang="en-GB" dirty="0" smtClean="0">
                <a:solidFill>
                  <a:srgbClr val="FFFF00"/>
                </a:solidFill>
              </a:rPr>
              <a:t>Follows English national curriculum, main difference being the way in which the curriculum is delivered.  </a:t>
            </a:r>
            <a:endParaRPr lang="en-GB" dirty="0">
              <a:solidFill>
                <a:srgbClr val="FFFF00"/>
              </a:solidFill>
            </a:endParaRPr>
          </a:p>
          <a:p>
            <a:r>
              <a:rPr lang="en-GB" dirty="0" smtClean="0">
                <a:solidFill>
                  <a:srgbClr val="FFFF00"/>
                </a:solidFill>
              </a:rPr>
              <a:t>Peak district will act as a carefully prepared learning environment. Influenced by Montessori schools. </a:t>
            </a:r>
          </a:p>
          <a:p>
            <a:r>
              <a:rPr lang="en-GB" dirty="0" smtClean="0">
                <a:solidFill>
                  <a:srgbClr val="FFFF00"/>
                </a:solidFill>
              </a:rPr>
              <a:t>Natural environment will be used as a stimulus by teaching staff to deliver the national curriculum. </a:t>
            </a:r>
          </a:p>
          <a:p>
            <a:r>
              <a:rPr lang="en-GB" dirty="0" smtClean="0">
                <a:solidFill>
                  <a:srgbClr val="FFFF00"/>
                </a:solidFill>
              </a:rPr>
              <a:t>All subjects taught in the natural environment where possible.</a:t>
            </a:r>
          </a:p>
          <a:p>
            <a:r>
              <a:rPr lang="en-GB" dirty="0" smtClean="0">
                <a:solidFill>
                  <a:srgbClr val="FFFF00"/>
                </a:solidFill>
              </a:rPr>
              <a:t>Core subjects compulsory for all children. </a:t>
            </a:r>
          </a:p>
          <a:p>
            <a:r>
              <a:rPr lang="en-GB" dirty="0" smtClean="0">
                <a:solidFill>
                  <a:srgbClr val="FFFF00"/>
                </a:solidFill>
              </a:rPr>
              <a:t>Foundation subjects are optional, children only attend if they want to. Influenced by Summerhill school. </a:t>
            </a:r>
          </a:p>
          <a:p>
            <a:endParaRPr lang="en-GB" dirty="0" smtClean="0"/>
          </a:p>
          <a:p>
            <a:endParaRPr lang="en-GB" dirty="0"/>
          </a:p>
        </p:txBody>
      </p:sp>
      <p:pic>
        <p:nvPicPr>
          <p:cNvPr id="3074" name="Picture 2" descr="Curriculum | John Whitgift Academ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2447" y="2357718"/>
            <a:ext cx="5026025" cy="33487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735581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82215" y="333449"/>
            <a:ext cx="9404723" cy="1400530"/>
          </a:xfrm>
        </p:spPr>
        <p:txBody>
          <a:bodyPr/>
          <a:lstStyle/>
          <a:p>
            <a:pPr algn="ctr"/>
            <a:r>
              <a:rPr lang="en-GB" dirty="0" smtClean="0">
                <a:solidFill>
                  <a:srgbClr val="FF0000"/>
                </a:solidFill>
              </a:rPr>
              <a:t>Why Year 6 children? </a:t>
            </a: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04569" y="1733979"/>
            <a:ext cx="5411592" cy="4195481"/>
          </a:xfrm>
        </p:spPr>
        <p:txBody>
          <a:bodyPr/>
          <a:lstStyle/>
          <a:p>
            <a:r>
              <a:rPr lang="en-GB" dirty="0" smtClean="0">
                <a:solidFill>
                  <a:srgbClr val="FFFF00"/>
                </a:solidFill>
              </a:rPr>
              <a:t>Prepare children for secondary schooling.</a:t>
            </a:r>
          </a:p>
          <a:p>
            <a:r>
              <a:rPr lang="en-GB" dirty="0" smtClean="0">
                <a:solidFill>
                  <a:srgbClr val="FFFF00"/>
                </a:solidFill>
              </a:rPr>
              <a:t>Mature enough to live away from home. </a:t>
            </a:r>
          </a:p>
          <a:p>
            <a:r>
              <a:rPr lang="en-GB" dirty="0" smtClean="0">
                <a:solidFill>
                  <a:srgbClr val="FFFF00"/>
                </a:solidFill>
              </a:rPr>
              <a:t>At this age children are likely to be less stuck within boundaries of certain social norms and culture. </a:t>
            </a:r>
          </a:p>
          <a:p>
            <a:r>
              <a:rPr lang="en-GB" dirty="0" smtClean="0">
                <a:solidFill>
                  <a:srgbClr val="FFFF00"/>
                </a:solidFill>
              </a:rPr>
              <a:t>More likely to be influenced by a progressive educational philosophy at this age. </a:t>
            </a:r>
            <a:endParaRPr lang="en-GB" dirty="0">
              <a:solidFill>
                <a:srgbClr val="FFFF00"/>
              </a:solidFill>
            </a:endParaRPr>
          </a:p>
        </p:txBody>
      </p:sp>
      <p:pic>
        <p:nvPicPr>
          <p:cNvPr id="4098" name="Picture 2" descr="Year 6 go spotty for Children in Need 2018 | All Souls' Catholic ...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96246" y="2343956"/>
            <a:ext cx="5757842" cy="31810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783540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>
                <a:solidFill>
                  <a:srgbClr val="FF0000"/>
                </a:solidFill>
              </a:rPr>
              <a:t>Year 6 Educational Needs</a:t>
            </a: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>
                <a:solidFill>
                  <a:srgbClr val="FFFF00"/>
                </a:solidFill>
              </a:rPr>
              <a:t>Core subjects (Maths, Science and English). </a:t>
            </a:r>
          </a:p>
          <a:p>
            <a:r>
              <a:rPr lang="en-GB" dirty="0" smtClean="0">
                <a:solidFill>
                  <a:srgbClr val="FFFF00"/>
                </a:solidFill>
              </a:rPr>
              <a:t>Able to communicate ideas proficiently using oral and written forms of communication. </a:t>
            </a:r>
          </a:p>
          <a:p>
            <a:r>
              <a:rPr lang="en-GB" dirty="0" smtClean="0">
                <a:solidFill>
                  <a:srgbClr val="FFFF00"/>
                </a:solidFill>
              </a:rPr>
              <a:t>Needs written within the UN convention’s educational children rights. </a:t>
            </a:r>
          </a:p>
          <a:p>
            <a:r>
              <a:rPr lang="en-GB" dirty="0" smtClean="0">
                <a:solidFill>
                  <a:srgbClr val="FFFF00"/>
                </a:solidFill>
              </a:rPr>
              <a:t>Access to teaching staff and provisions to suit all learners needs. </a:t>
            </a:r>
          </a:p>
          <a:p>
            <a:r>
              <a:rPr lang="en-GB" dirty="0" smtClean="0">
                <a:solidFill>
                  <a:srgbClr val="FFFF00"/>
                </a:solidFill>
              </a:rPr>
              <a:t>Lessons need to be engaging and inspiring. </a:t>
            </a:r>
          </a:p>
          <a:p>
            <a:r>
              <a:rPr lang="en-GB" dirty="0" smtClean="0">
                <a:solidFill>
                  <a:srgbClr val="FFFF00"/>
                </a:solidFill>
              </a:rPr>
              <a:t>Opportunity to make connections between the real world and what is being learnt in the classroom. </a:t>
            </a:r>
            <a:endParaRPr lang="en-GB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3983154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solidFill>
                  <a:srgbClr val="FF0000"/>
                </a:solidFill>
              </a:rPr>
              <a:t>How my learning environment meets these needs</a:t>
            </a: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>
                <a:solidFill>
                  <a:srgbClr val="FFFF00"/>
                </a:solidFill>
              </a:rPr>
              <a:t>Core subjects are compulsory for all students and development of these skills are prioritised. </a:t>
            </a:r>
          </a:p>
          <a:p>
            <a:r>
              <a:rPr lang="en-GB" dirty="0" smtClean="0">
                <a:solidFill>
                  <a:srgbClr val="FFFF00"/>
                </a:solidFill>
              </a:rPr>
              <a:t>Pupil choice of foundation subjects complies with UN convention's educational rights through allowing children to develop their own skills and interests. </a:t>
            </a:r>
          </a:p>
          <a:p>
            <a:r>
              <a:rPr lang="en-GB" dirty="0" smtClean="0">
                <a:solidFill>
                  <a:srgbClr val="FFFF00"/>
                </a:solidFill>
              </a:rPr>
              <a:t>Highly skilled staff available to cater to all learning needs. </a:t>
            </a:r>
          </a:p>
          <a:p>
            <a:r>
              <a:rPr lang="en-GB" dirty="0" smtClean="0">
                <a:solidFill>
                  <a:srgbClr val="FFFF00"/>
                </a:solidFill>
              </a:rPr>
              <a:t>Outdoor learning will make lessons engaging and fulfilling, allowing for connections between the natural world and subject areas to be made. </a:t>
            </a:r>
            <a:endParaRPr lang="en-GB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2321036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solidFill>
                  <a:srgbClr val="FF0000"/>
                </a:solidFill>
              </a:rPr>
              <a:t>How children will benefit</a:t>
            </a: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dirty="0" smtClean="0">
                <a:solidFill>
                  <a:srgbClr val="FFFF00"/>
                </a:solidFill>
              </a:rPr>
              <a:t>Children able to concentrate on foundation subject areas where their strengths lie and will be able to further enhance skills and knowledge. </a:t>
            </a:r>
          </a:p>
          <a:p>
            <a:pPr marL="0" indent="0">
              <a:buNone/>
            </a:pPr>
            <a:endParaRPr lang="en-GB" dirty="0">
              <a:solidFill>
                <a:srgbClr val="FFFF00"/>
              </a:solidFill>
            </a:endParaRPr>
          </a:p>
          <a:p>
            <a:pPr marL="0" indent="0">
              <a:buNone/>
            </a:pPr>
            <a:r>
              <a:rPr lang="en-GB" dirty="0" smtClean="0">
                <a:solidFill>
                  <a:srgbClr val="FFFF00"/>
                </a:solidFill>
              </a:rPr>
              <a:t>Year 6 children become empowered, through being able to make their own educational choices.</a:t>
            </a:r>
          </a:p>
          <a:p>
            <a:pPr marL="0" indent="0">
              <a:buNone/>
            </a:pPr>
            <a:endParaRPr lang="en-GB" dirty="0">
              <a:solidFill>
                <a:srgbClr val="FFFF00"/>
              </a:solidFill>
            </a:endParaRPr>
          </a:p>
          <a:p>
            <a:pPr marL="0" indent="0">
              <a:buNone/>
            </a:pPr>
            <a:r>
              <a:rPr lang="en-GB" dirty="0" smtClean="0">
                <a:solidFill>
                  <a:srgbClr val="FFFF00"/>
                </a:solidFill>
              </a:rPr>
              <a:t>All children will develop a feeling of being equal to their peers no matter what so called societal class they would fit into. </a:t>
            </a:r>
          </a:p>
          <a:p>
            <a:pPr marL="0" indent="0">
              <a:buNone/>
            </a:pPr>
            <a:endParaRPr lang="en-GB" dirty="0" smtClean="0">
              <a:solidFill>
                <a:srgbClr val="FFFF00"/>
              </a:solidFill>
            </a:endParaRPr>
          </a:p>
          <a:p>
            <a:pPr marL="0" indent="0">
              <a:buNone/>
            </a:pPr>
            <a:r>
              <a:rPr lang="en-GB" dirty="0" smtClean="0">
                <a:solidFill>
                  <a:srgbClr val="FFFF00"/>
                </a:solidFill>
              </a:rPr>
              <a:t>Through children engaging in a progressive educational philosophy this will enable children to develop critical thinking skills.   </a:t>
            </a:r>
            <a:endParaRPr lang="en-GB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119720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">
  <a:themeElements>
    <a:clrScheme name="Ion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4849A"/>
      </a:accent5>
      <a:accent6>
        <a:srgbClr val="9E5E9B"/>
      </a:accent6>
      <a:hlink>
        <a:srgbClr val="58C1BA"/>
      </a:hlink>
      <a:folHlink>
        <a:srgbClr val="9DFFCB"/>
      </a:folHlink>
    </a:clrScheme>
    <a:fontScheme name="I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292E63A9-BB86-4E3D-B92A-7223C6510D2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61</TotalTime>
  <Words>477</Words>
  <Application>Microsoft Office PowerPoint</Application>
  <PresentationFormat>Widescreen</PresentationFormat>
  <Paragraphs>41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Arial</vt:lpstr>
      <vt:lpstr>Century Gothic</vt:lpstr>
      <vt:lpstr>Wingdings 3</vt:lpstr>
      <vt:lpstr>Ion</vt:lpstr>
      <vt:lpstr>Peak District School for Year 6 Children</vt:lpstr>
      <vt:lpstr>Proposed Learning Environment</vt:lpstr>
      <vt:lpstr>Curriculum Structure</vt:lpstr>
      <vt:lpstr>Why Year 6 children? </vt:lpstr>
      <vt:lpstr>Year 6 Educational Needs</vt:lpstr>
      <vt:lpstr>How my learning environment meets these needs</vt:lpstr>
      <vt:lpstr>How children will benefit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Peak District School for Year 6 Children</dc:title>
  <dc:creator>rachel lennox</dc:creator>
  <cp:lastModifiedBy>rachel lennox</cp:lastModifiedBy>
  <cp:revision>7</cp:revision>
  <dcterms:created xsi:type="dcterms:W3CDTF">2020-04-20T21:52:14Z</dcterms:created>
  <dcterms:modified xsi:type="dcterms:W3CDTF">2020-04-20T22:53:29Z</dcterms:modified>
</cp:coreProperties>
</file>