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0" roundtripDataSignature="AMtx7mioaklKcBIkQjdodSzVofg38W3vT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2" d="100"/>
          <a:sy n="52" d="100"/>
        </p:scale>
        <p:origin x="456" y="1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2: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7" name="Google Shape;117;p2:notes"/>
          <p:cNvSpPr>
            <a:spLocks noGrp="1" noRot="1" noChangeAspect="1"/>
          </p:cNvSpPr>
          <p:nvPr>
            <p:ph type="sldImg" idx="2"/>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30" name="Google Shape;130;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131" name="Google Shape;131;p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a:t>
            </a:r>
            <a:endParaRPr/>
          </a:p>
          <a:p>
            <a:pPr marL="0" lvl="0" indent="0" algn="l" rtl="0">
              <a:spcBef>
                <a:spcPts val="0"/>
              </a:spcBef>
              <a:spcAft>
                <a:spcPts val="0"/>
              </a:spcAft>
              <a:buNone/>
            </a:pPr>
            <a:r>
              <a:rPr lang="en-GB"/>
              <a:t>It will be done completely from the perspective of a professional who is responsible for driving the growth of the company through effective planning, monitoring and implementing productive strategies. The presentation will further identify the training and development needs of the workforce in Marks and Spencer. Three different learning theories will be discussed and analysed to support the analysis. These theories include the behavioural theory, cognitivist theory, and the humanist/experiential learning theory. </a:t>
            </a:r>
            <a:endParaRPr/>
          </a:p>
        </p:txBody>
      </p:sp>
      <p:sp>
        <p:nvSpPr>
          <p:cNvPr id="133" name="Google Shape;133;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34" name="Google Shape;134;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56" name="Google Shape;156;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157" name="Google Shape;157;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a:t>
            </a:r>
            <a:endParaRPr/>
          </a:p>
          <a:p>
            <a:pPr marL="0" lvl="0" indent="0" algn="l" rtl="0">
              <a:spcBef>
                <a:spcPts val="0"/>
              </a:spcBef>
              <a:spcAft>
                <a:spcPts val="0"/>
              </a:spcAft>
              <a:buNone/>
            </a:pPr>
            <a:r>
              <a:rPr lang="en-GB"/>
              <a:t>Global presence: Internationally, the organisation is known to be operating in nations like Europe, the Middle East, and Asia, with a high presence in India. </a:t>
            </a:r>
            <a:endParaRPr/>
          </a:p>
          <a:p>
            <a:pPr marL="0" lvl="0" indent="0" algn="l" rtl="0">
              <a:spcBef>
                <a:spcPts val="0"/>
              </a:spcBef>
              <a:spcAft>
                <a:spcPts val="0"/>
              </a:spcAft>
              <a:buNone/>
            </a:pPr>
            <a:r>
              <a:rPr lang="en-GB"/>
              <a:t>Offered products: The organisation offers a wide range of products with a key focus on clothing for men, women and kids, food, home accessories, and beauty products. </a:t>
            </a:r>
            <a:endParaRPr/>
          </a:p>
          <a:p>
            <a:pPr marL="0" lvl="0" indent="0" algn="l" rtl="0">
              <a:spcBef>
                <a:spcPts val="0"/>
              </a:spcBef>
              <a:spcAft>
                <a:spcPts val="0"/>
              </a:spcAft>
              <a:buNone/>
            </a:pPr>
            <a:r>
              <a:rPr lang="en-GB"/>
              <a:t>Business structure: M&amp;S has a business structure publicly listed on the ¨London Stock Exchange¨ (FTSE 100). The business is known to be emphasising ¨trusted value¨ in a modernising range along with ¨Plan A sustainability initiatives¨ in becoming net-zero by 2040. Other services: Other services offered by the company include M&amp;S Bank, which is operated by the HSBC Bank UK, and M&amp;S Energy, which are aimed to provide financial products with renewable energy services. </a:t>
            </a:r>
            <a:endParaRPr/>
          </a:p>
          <a:p>
            <a:pPr marL="0" lvl="0" indent="0" algn="l" rtl="0">
              <a:spcBef>
                <a:spcPts val="0"/>
              </a:spcBef>
              <a:spcAft>
                <a:spcPts val="0"/>
              </a:spcAft>
              <a:buNone/>
            </a:pPr>
            <a:r>
              <a:rPr lang="en-GB"/>
              <a:t>Digital presence: Marks and Spencer is investing significantly in its digital presence and is reportedly making around 34% sales from the digital platforms (Husband, 2025).</a:t>
            </a:r>
            <a:endParaRPr/>
          </a:p>
        </p:txBody>
      </p:sp>
      <p:sp>
        <p:nvSpPr>
          <p:cNvPr id="159" name="Google Shape;159;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60" name="Google Shape;160;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78" name="Google Shape;178;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179" name="Google Shape;179;p5: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a:t>
            </a:r>
            <a:endParaRPr/>
          </a:p>
          <a:p>
            <a:pPr marL="0" lvl="0" indent="0" algn="l" rtl="0">
              <a:spcBef>
                <a:spcPts val="0"/>
              </a:spcBef>
              <a:spcAft>
                <a:spcPts val="0"/>
              </a:spcAft>
              <a:buNone/>
            </a:pPr>
            <a:r>
              <a:rPr lang="en-GB"/>
              <a:t>About the Recruitment Process</a:t>
            </a:r>
            <a:endParaRPr/>
          </a:p>
          <a:p>
            <a:pPr marL="0" lvl="0" indent="0" algn="l" rtl="0">
              <a:spcBef>
                <a:spcPts val="0"/>
              </a:spcBef>
              <a:spcAft>
                <a:spcPts val="0"/>
              </a:spcAft>
              <a:buNone/>
            </a:pPr>
            <a:r>
              <a:rPr lang="en-GB"/>
              <a:t>There are basically five stages of M&amp;S's recruitment process:</a:t>
            </a:r>
            <a:endParaRPr/>
          </a:p>
          <a:p>
            <a:pPr marL="0" lvl="0" indent="0" algn="l" rtl="0">
              <a:spcBef>
                <a:spcPts val="0"/>
              </a:spcBef>
              <a:spcAft>
                <a:spcPts val="0"/>
              </a:spcAft>
              <a:buNone/>
            </a:pPr>
            <a:r>
              <a:rPr lang="en-GB"/>
              <a:t>Online application and initial screening: This is the first stage of the recruitment process, where the aspirants apply through the M&amp;S careers website by completing an hour-long and multi-part digital assessment (Sylas, 2026). </a:t>
            </a:r>
            <a:endParaRPr/>
          </a:p>
          <a:p>
            <a:pPr marL="0" lvl="0" indent="0" algn="l" rtl="0">
              <a:spcBef>
                <a:spcPts val="0"/>
              </a:spcBef>
              <a:spcAft>
                <a:spcPts val="0"/>
              </a:spcAft>
              <a:buNone/>
            </a:pPr>
            <a:r>
              <a:rPr lang="en-GB"/>
              <a:t>Behavioural and situational tests: In the second stage, the aspirants complete the questionnaires through the evaluation of their own style, decision-making and work ethics within the retail sector. </a:t>
            </a:r>
            <a:endParaRPr/>
          </a:p>
          <a:p>
            <a:pPr marL="0" lvl="0" indent="0" algn="l" rtl="0">
              <a:spcBef>
                <a:spcPts val="0"/>
              </a:spcBef>
              <a:spcAft>
                <a:spcPts val="0"/>
              </a:spcAft>
              <a:buNone/>
            </a:pPr>
            <a:r>
              <a:rPr lang="en-GB"/>
              <a:t>In-store interviews or assessment centres: After the completion of stage two, the selected aspirants are recalled for the in-person interview. This might include role-playing of their jobs, group assessments, or competency-based questions. </a:t>
            </a:r>
            <a:endParaRPr/>
          </a:p>
          <a:p>
            <a:pPr marL="0" lvl="0" indent="0" algn="l" rtl="0">
              <a:spcBef>
                <a:spcPts val="0"/>
              </a:spcBef>
              <a:spcAft>
                <a:spcPts val="0"/>
              </a:spcAft>
              <a:buNone/>
            </a:pPr>
            <a:r>
              <a:rPr lang="en-GB"/>
              <a:t>Role preview: This is a visual module, often short and interactive, to make the selected candidates understand their exact job role before finalising their application (Sylas, 2026). </a:t>
            </a:r>
            <a:endParaRPr/>
          </a:p>
          <a:p>
            <a:pPr marL="0" lvl="0" indent="0" algn="l" rtl="0">
              <a:spcBef>
                <a:spcPts val="0"/>
              </a:spcBef>
              <a:spcAft>
                <a:spcPts val="0"/>
              </a:spcAft>
              <a:buNone/>
            </a:pPr>
            <a:r>
              <a:rPr lang="en-GB"/>
              <a:t>Final selection: This is the final stage where the selected candidates are called by the manager for a last interview, where they are aligned with the company values and policies.</a:t>
            </a:r>
            <a:endParaRPr/>
          </a:p>
        </p:txBody>
      </p:sp>
      <p:sp>
        <p:nvSpPr>
          <p:cNvPr id="181" name="Google Shape;181;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82" name="Google Shape;182;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198" name="Google Shape;198;p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199" name="Google Shape;199;p6: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0" name="Google Shape;200;p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  </a:t>
            </a:r>
            <a:endParaRPr/>
          </a:p>
          <a:p>
            <a:pPr marL="0" lvl="0" indent="0" algn="l" rtl="0">
              <a:spcBef>
                <a:spcPts val="0"/>
              </a:spcBef>
              <a:spcAft>
                <a:spcPts val="0"/>
              </a:spcAft>
              <a:buNone/>
            </a:pPr>
            <a:r>
              <a:rPr lang="en-GB"/>
              <a:t>Job analysis </a:t>
            </a:r>
            <a:endParaRPr/>
          </a:p>
          <a:p>
            <a:pPr marL="0" lvl="0" indent="0" algn="l" rtl="0">
              <a:spcBef>
                <a:spcPts val="0"/>
              </a:spcBef>
              <a:spcAft>
                <a:spcPts val="0"/>
              </a:spcAft>
              <a:buNone/>
            </a:pPr>
            <a:r>
              <a:rPr lang="en-GB"/>
              <a:t>Job Purpose: They are generally responsible for the delivery, customer-centric campaigns and increasing relevance of the brand to drive commercial growth for different categories like Kidswear or Sports. </a:t>
            </a:r>
            <a:endParaRPr/>
          </a:p>
          <a:p>
            <a:pPr marL="0" lvl="0" indent="0" algn="l" rtl="0">
              <a:spcBef>
                <a:spcPts val="0"/>
              </a:spcBef>
              <a:spcAft>
                <a:spcPts val="0"/>
              </a:spcAft>
              <a:buNone/>
            </a:pPr>
            <a:r>
              <a:rPr lang="en-GB"/>
              <a:t>Key Responsibilities: </a:t>
            </a:r>
            <a:endParaRPr/>
          </a:p>
          <a:p>
            <a:pPr marL="0" lvl="0" indent="0" algn="l" rtl="0">
              <a:spcBef>
                <a:spcPts val="0"/>
              </a:spcBef>
              <a:spcAft>
                <a:spcPts val="0"/>
              </a:spcAft>
              <a:buNone/>
            </a:pPr>
            <a:r>
              <a:rPr lang="en-GB"/>
              <a:t>Strategic Planning: They should be well aligned with the overall business unit priorities and other kinds of trading objectives (whatishumanresource, 2024). </a:t>
            </a:r>
            <a:endParaRPr/>
          </a:p>
          <a:p>
            <a:pPr marL="0" lvl="0" indent="0" algn="l" rtl="0">
              <a:spcBef>
                <a:spcPts val="0"/>
              </a:spcBef>
              <a:spcAft>
                <a:spcPts val="0"/>
              </a:spcAft>
              <a:buNone/>
            </a:pPr>
            <a:r>
              <a:rPr lang="en-GB"/>
              <a:t>Commercial Acumen: They generally analyse the marketing ROI, key performance indicators (KPIs) and consumer data for adjusting different strategies and driving profitability.  </a:t>
            </a:r>
            <a:endParaRPr/>
          </a:p>
          <a:p>
            <a:pPr marL="0" lvl="0" indent="0" algn="l" rtl="0">
              <a:spcBef>
                <a:spcPts val="0"/>
              </a:spcBef>
              <a:spcAft>
                <a:spcPts val="0"/>
              </a:spcAft>
              <a:buNone/>
            </a:pPr>
            <a:r>
              <a:rPr lang="en-GB"/>
              <a:t>Required Skills and Qualifications: </a:t>
            </a:r>
            <a:endParaRPr/>
          </a:p>
          <a:p>
            <a:pPr marL="0" lvl="0" indent="0" algn="l" rtl="0">
              <a:spcBef>
                <a:spcPts val="0"/>
              </a:spcBef>
              <a:spcAft>
                <a:spcPts val="0"/>
              </a:spcAft>
              <a:buNone/>
            </a:pPr>
            <a:r>
              <a:rPr lang="en-GB"/>
              <a:t>They must also have strong analytical skills for tracking different campaigns and ROI (Peters, 2023). They should also communicate well with excellent communication and stakeholder management skills. </a:t>
            </a:r>
            <a:endParaRPr/>
          </a:p>
        </p:txBody>
      </p:sp>
      <p:sp>
        <p:nvSpPr>
          <p:cNvPr id="201" name="Google Shape;201;p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02" name="Google Shape;202;p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19" name="Google Shape;219;p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220" name="Google Shape;220;p7: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1" name="Google Shape;221;p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 </a:t>
            </a:r>
            <a:endParaRPr/>
          </a:p>
          <a:p>
            <a:pPr marL="0" lvl="0" indent="0" algn="l" rtl="0">
              <a:spcBef>
                <a:spcPts val="0"/>
              </a:spcBef>
              <a:spcAft>
                <a:spcPts val="0"/>
              </a:spcAft>
              <a:buNone/>
            </a:pPr>
            <a:r>
              <a:rPr lang="en-GB"/>
              <a:t>Job description </a:t>
            </a:r>
            <a:endParaRPr/>
          </a:p>
          <a:p>
            <a:pPr marL="0" lvl="0" indent="0" algn="l" rtl="0">
              <a:spcBef>
                <a:spcPts val="0"/>
              </a:spcBef>
              <a:spcAft>
                <a:spcPts val="0"/>
              </a:spcAft>
              <a:buNone/>
            </a:pPr>
            <a:r>
              <a:rPr lang="en-GB"/>
              <a:t>Company: Marks and Spencer (M&amp;S)</a:t>
            </a:r>
            <a:endParaRPr/>
          </a:p>
          <a:p>
            <a:pPr marL="0" lvl="0" indent="0" algn="l" rtl="0">
              <a:spcBef>
                <a:spcPts val="0"/>
              </a:spcBef>
              <a:spcAft>
                <a:spcPts val="0"/>
              </a:spcAft>
              <a:buNone/>
            </a:pPr>
            <a:r>
              <a:rPr lang="en-GB"/>
              <a:t>Location: London</a:t>
            </a:r>
            <a:endParaRPr/>
          </a:p>
          <a:p>
            <a:pPr marL="0" lvl="0" indent="0" algn="l" rtl="0">
              <a:spcBef>
                <a:spcPts val="0"/>
              </a:spcBef>
              <a:spcAft>
                <a:spcPts val="0"/>
              </a:spcAft>
              <a:buNone/>
            </a:pPr>
            <a:r>
              <a:rPr lang="en-GB"/>
              <a:t>Reports to: Head of Business Unit (BU) Marketing</a:t>
            </a:r>
            <a:endParaRPr/>
          </a:p>
          <a:p>
            <a:pPr marL="0" lvl="0" indent="0" algn="l" rtl="0">
              <a:spcBef>
                <a:spcPts val="0"/>
              </a:spcBef>
              <a:spcAft>
                <a:spcPts val="0"/>
              </a:spcAft>
              <a:buNone/>
            </a:pPr>
            <a:r>
              <a:rPr lang="en-GB"/>
              <a:t>Job Summary: </a:t>
            </a:r>
            <a:endParaRPr/>
          </a:p>
          <a:p>
            <a:pPr marL="0" lvl="0" indent="0" algn="l" rtl="0">
              <a:spcBef>
                <a:spcPts val="0"/>
              </a:spcBef>
              <a:spcAft>
                <a:spcPts val="0"/>
              </a:spcAft>
              <a:buNone/>
            </a:pPr>
            <a:r>
              <a:rPr lang="en-GB"/>
              <a:t>You will be representing the customer voice in the decisions of product, bridging the gap between design, trading and delivering campaigns (Prospects, 2023). One of the key focuses is the transformation of insights into compelling storytelling across multi-channel campaigns for driving engagement and sales. </a:t>
            </a:r>
            <a:endParaRPr/>
          </a:p>
          <a:p>
            <a:pPr marL="0" lvl="0" indent="0" algn="l" rtl="0">
              <a:spcBef>
                <a:spcPts val="0"/>
              </a:spcBef>
              <a:spcAft>
                <a:spcPts val="0"/>
              </a:spcAft>
              <a:buNone/>
            </a:pPr>
            <a:r>
              <a:rPr lang="en-GB"/>
              <a:t>Key Responsibilities: </a:t>
            </a:r>
            <a:endParaRPr/>
          </a:p>
          <a:p>
            <a:pPr marL="0" lvl="0" indent="0" algn="l" rtl="0">
              <a:spcBef>
                <a:spcPts val="0"/>
              </a:spcBef>
              <a:spcAft>
                <a:spcPts val="0"/>
              </a:spcAft>
              <a:buNone/>
            </a:pPr>
            <a:r>
              <a:rPr lang="en-GB"/>
              <a:t>Collaboration: Working across the matrix teams should be a key responsibility for the marketing manager, which will help ensure consistency of the brand voice. </a:t>
            </a:r>
            <a:endParaRPr/>
          </a:p>
          <a:p>
            <a:pPr marL="0" lvl="0" indent="0" algn="l" rtl="0">
              <a:spcBef>
                <a:spcPts val="0"/>
              </a:spcBef>
              <a:spcAft>
                <a:spcPts val="0"/>
              </a:spcAft>
              <a:buNone/>
            </a:pPr>
            <a:r>
              <a:rPr lang="en-GB"/>
              <a:t>Campaign Delivery: The marketing manager should lead end-to-end campaigns and manage creative partners for producing compelling, high-quality assets. </a:t>
            </a:r>
            <a:endParaRPr/>
          </a:p>
          <a:p>
            <a:pPr marL="0" lvl="0" indent="0" algn="l" rtl="0">
              <a:spcBef>
                <a:spcPts val="0"/>
              </a:spcBef>
              <a:spcAft>
                <a:spcPts val="0"/>
              </a:spcAft>
              <a:buNone/>
            </a:pPr>
            <a:r>
              <a:rPr lang="en-GB"/>
              <a:t>Required Skills and Experience: </a:t>
            </a:r>
            <a:endParaRPr/>
          </a:p>
          <a:p>
            <a:pPr marL="0" lvl="0" indent="0" algn="l" rtl="0">
              <a:spcBef>
                <a:spcPts val="0"/>
              </a:spcBef>
              <a:spcAft>
                <a:spcPts val="0"/>
              </a:spcAft>
              <a:buNone/>
            </a:pPr>
            <a:r>
              <a:rPr lang="en-GB"/>
              <a:t>They should also have strong acumen with a complete understanding of consumer behaviour and market changes. Further, they should also be skilled to translate complicated data into clear, actionable and creative briefs. </a:t>
            </a:r>
            <a:endParaRPr/>
          </a:p>
        </p:txBody>
      </p:sp>
      <p:sp>
        <p:nvSpPr>
          <p:cNvPr id="222" name="Google Shape;222;p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23" name="Google Shape;223;p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8: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48" name="Google Shape;248;p8: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249" name="Google Shape;249;p8: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0" name="Google Shape;250;p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 </a:t>
            </a:r>
            <a:endParaRPr/>
          </a:p>
          <a:p>
            <a:pPr marL="0" lvl="0" indent="0" algn="l" rtl="0">
              <a:spcBef>
                <a:spcPts val="0"/>
              </a:spcBef>
              <a:spcAft>
                <a:spcPts val="0"/>
              </a:spcAft>
              <a:buNone/>
            </a:pPr>
            <a:r>
              <a:rPr lang="en-GB"/>
              <a:t>Person specification</a:t>
            </a:r>
            <a:endParaRPr/>
          </a:p>
          <a:p>
            <a:pPr marL="0" lvl="0" indent="0" algn="l" rtl="0">
              <a:spcBef>
                <a:spcPts val="0"/>
              </a:spcBef>
              <a:spcAft>
                <a:spcPts val="0"/>
              </a:spcAft>
              <a:buNone/>
            </a:pPr>
            <a:r>
              <a:rPr lang="en-GB"/>
              <a:t>Essential Skills and Experience</a:t>
            </a:r>
            <a:endParaRPr/>
          </a:p>
          <a:p>
            <a:pPr marL="0" lvl="0" indent="0" algn="l" rtl="0">
              <a:spcBef>
                <a:spcPts val="0"/>
              </a:spcBef>
              <a:spcAft>
                <a:spcPts val="0"/>
              </a:spcAft>
              <a:buNone/>
            </a:pPr>
            <a:r>
              <a:rPr lang="en-GB"/>
              <a:t>A strong strategic capability is very important with a demonstrated ability for planning and executing comprehensive, multi-channel campaigns across in-store, digital, social and TV platforms. The role will require high commercial acumen that will foster trade, margins and performance drivers for ensuring marketing efforts can directly boost sales. </a:t>
            </a:r>
            <a:endParaRPr/>
          </a:p>
          <a:p>
            <a:pPr marL="0" lvl="0" indent="0" algn="l" rtl="0">
              <a:spcBef>
                <a:spcPts val="0"/>
              </a:spcBef>
              <a:spcAft>
                <a:spcPts val="0"/>
              </a:spcAft>
              <a:buNone/>
            </a:pPr>
            <a:r>
              <a:rPr lang="en-GB"/>
              <a:t>Desirable Criteria</a:t>
            </a:r>
            <a:endParaRPr/>
          </a:p>
          <a:p>
            <a:pPr marL="0" lvl="0" indent="0" algn="l" rtl="0">
              <a:spcBef>
                <a:spcPts val="0"/>
              </a:spcBef>
              <a:spcAft>
                <a:spcPts val="0"/>
              </a:spcAft>
              <a:buNone/>
            </a:pPr>
            <a:r>
              <a:rPr lang="en-GB"/>
              <a:t>The specific knowledge or experience with "GoodMove" or similar brand-driven, performance-wear categories is advantageous. </a:t>
            </a:r>
            <a:endParaRPr/>
          </a:p>
          <a:p>
            <a:pPr marL="0" lvl="0" indent="0" algn="l" rtl="0">
              <a:spcBef>
                <a:spcPts val="0"/>
              </a:spcBef>
              <a:spcAft>
                <a:spcPts val="0"/>
              </a:spcAft>
              <a:buNone/>
            </a:pPr>
            <a:r>
              <a:rPr lang="en-GB"/>
              <a:t>Key Attributes</a:t>
            </a:r>
            <a:endParaRPr/>
          </a:p>
          <a:p>
            <a:pPr marL="0" lvl="0" indent="0" algn="l" rtl="0">
              <a:spcBef>
                <a:spcPts val="0"/>
              </a:spcBef>
              <a:spcAft>
                <a:spcPts val="0"/>
              </a:spcAft>
              <a:buNone/>
            </a:pPr>
            <a:r>
              <a:rPr lang="en-GB"/>
              <a:t>They also need to be proactive and highly organised. They must be capable of thriving in a fast-changing and high-pressure retail environment. </a:t>
            </a:r>
            <a:endParaRPr/>
          </a:p>
        </p:txBody>
      </p:sp>
      <p:sp>
        <p:nvSpPr>
          <p:cNvPr id="251" name="Google Shape;251;p8: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52" name="Google Shape;252;p8: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86" name="Google Shape;286;p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287" name="Google Shape;287;p1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8" name="Google Shape;288;p10: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 </a:t>
            </a:r>
            <a:endParaRPr/>
          </a:p>
          <a:p>
            <a:pPr marL="0" lvl="0" indent="0" algn="l" rtl="0">
              <a:spcBef>
                <a:spcPts val="0"/>
              </a:spcBef>
              <a:spcAft>
                <a:spcPts val="0"/>
              </a:spcAft>
              <a:buNone/>
            </a:pPr>
            <a:r>
              <a:rPr lang="en-GB"/>
              <a:t>Behaviourist Theory Application to Training</a:t>
            </a:r>
            <a:endParaRPr/>
          </a:p>
          <a:p>
            <a:pPr marL="0" lvl="0" indent="0" algn="l" rtl="0">
              <a:spcBef>
                <a:spcPts val="0"/>
              </a:spcBef>
              <a:spcAft>
                <a:spcPts val="0"/>
              </a:spcAft>
              <a:buNone/>
            </a:pPr>
            <a:r>
              <a:rPr lang="en-GB"/>
              <a:t>Operant Conditioning for Leadership and Sustainability: Apply the programs of incentive for adjusting the sustainable practices of Plan A or accomplishing the goals of leadership collaboration, enhancing the possibility of behaviour repetition (Councilfire, 2025).</a:t>
            </a:r>
            <a:endParaRPr/>
          </a:p>
          <a:p>
            <a:pPr marL="0" lvl="0" indent="0" algn="l" rtl="0">
              <a:spcBef>
                <a:spcPts val="0"/>
              </a:spcBef>
              <a:spcAft>
                <a:spcPts val="0"/>
              </a:spcAft>
              <a:buNone/>
            </a:pPr>
            <a:r>
              <a:rPr lang="en-GB"/>
              <a:t>Modeling Behaviors which are Desired: Demonstrate the leaders who are performing well using strategies of omnichannel to show the retail mentality which is connected for emulation.</a:t>
            </a:r>
            <a:endParaRPr/>
          </a:p>
          <a:p>
            <a:pPr marL="0" lvl="0" indent="0" algn="l" rtl="0">
              <a:spcBef>
                <a:spcPts val="0"/>
              </a:spcBef>
              <a:spcAft>
                <a:spcPts val="0"/>
              </a:spcAft>
              <a:buNone/>
            </a:pPr>
            <a:r>
              <a:rPr lang="en-GB"/>
              <a:t>Measurable Outcome: Concentrate on monitoring the KPIs, like enhanced engagement of digital campaign or decreased carbon footprint in marketing, rather than the intangible knowledge.</a:t>
            </a:r>
            <a:endParaRPr/>
          </a:p>
        </p:txBody>
      </p:sp>
      <p:sp>
        <p:nvSpPr>
          <p:cNvPr id="289" name="Google Shape;289;p10: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290" name="Google Shape;290;p10: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1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307" name="Google Shape;307;p1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308" name="Google Shape;308;p11: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9" name="Google Shape;309;p1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 </a:t>
            </a:r>
            <a:endParaRPr/>
          </a:p>
          <a:p>
            <a:pPr marL="0" lvl="0" indent="0" algn="l" rtl="0">
              <a:spcBef>
                <a:spcPts val="0"/>
              </a:spcBef>
              <a:spcAft>
                <a:spcPts val="0"/>
              </a:spcAft>
              <a:buNone/>
            </a:pPr>
            <a:r>
              <a:rPr lang="en-GB"/>
              <a:t>Cognitivist Theory </a:t>
            </a:r>
            <a:endParaRPr/>
          </a:p>
          <a:p>
            <a:pPr marL="0" lvl="0" indent="0" algn="l" rtl="0">
              <a:spcBef>
                <a:spcPts val="0"/>
              </a:spcBef>
              <a:spcAft>
                <a:spcPts val="0"/>
              </a:spcAft>
              <a:buNone/>
            </a:pPr>
            <a:r>
              <a:rPr lang="en-GB"/>
              <a:t>Case study/ Business pitch exercise: At the evaluation centre, candidates are sometimes given data on the spot to assess and create a marketing pitch. This analyses cognitive agility in the way they process the unstructured and new data to make strategic and logical decisions (Equalture, 2024). </a:t>
            </a:r>
            <a:endParaRPr/>
          </a:p>
          <a:p>
            <a:pPr marL="0" lvl="0" indent="0" algn="l" rtl="0">
              <a:spcBef>
                <a:spcPts val="0"/>
              </a:spcBef>
              <a:spcAft>
                <a:spcPts val="0"/>
              </a:spcAft>
              <a:buNone/>
            </a:pPr>
            <a:r>
              <a:rPr lang="en-GB"/>
              <a:t>Behavioural/ Competency-based interviews: Using methods like STAR+R, these interviews, which are focused on past action, expose the underlying cognitive maps, inspiration and mental structure of the candidate (Peoplehum, 2024). </a:t>
            </a:r>
            <a:endParaRPr/>
          </a:p>
          <a:p>
            <a:pPr marL="0" lvl="0" indent="0" algn="l" rtl="0">
              <a:spcBef>
                <a:spcPts val="0"/>
              </a:spcBef>
              <a:spcAft>
                <a:spcPts val="0"/>
              </a:spcAft>
              <a:buNone/>
            </a:pPr>
            <a:r>
              <a:rPr lang="en-GB"/>
              <a:t>M&amp;S makes sure that they select the candidates who can promptly learn, embrace a fast-paced retail situation and apply strategic thinking to marketing by using these tools. The focus is on getting candidates with high learning agility and mental adaptability, which are crucial in an evolving market (Peoplehum, 2024). This lines up with a cognitive strategy to hiring, highlighting mental capacity as the best assessor of job performance in the future. </a:t>
            </a:r>
            <a:endParaRPr/>
          </a:p>
        </p:txBody>
      </p:sp>
      <p:sp>
        <p:nvSpPr>
          <p:cNvPr id="310" name="Google Shape;310;p1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311" name="Google Shape;311;p1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1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331" name="Google Shape;331;p1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332" name="Google Shape;332;p1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3" name="Google Shape;333;p1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Speaker Notes: </a:t>
            </a:r>
            <a:endParaRPr/>
          </a:p>
          <a:p>
            <a:pPr marL="0" lvl="0" indent="0" algn="l" rtl="0">
              <a:spcBef>
                <a:spcPts val="0"/>
              </a:spcBef>
              <a:spcAft>
                <a:spcPts val="0"/>
              </a:spcAft>
              <a:buNone/>
            </a:pPr>
            <a:r>
              <a:rPr lang="en-GB"/>
              <a:t>Humanist /Experiential learning Theory</a:t>
            </a:r>
            <a:endParaRPr/>
          </a:p>
          <a:p>
            <a:pPr marL="0" lvl="0" indent="0" algn="l" rtl="0">
              <a:spcBef>
                <a:spcPts val="0"/>
              </a:spcBef>
              <a:spcAft>
                <a:spcPts val="0"/>
              </a:spcAft>
              <a:buNone/>
            </a:pPr>
            <a:r>
              <a:rPr lang="en-GB"/>
              <a:t>Reflective observation: The interview procedure sometimes includes competency-based questions where candidates should reflect on past experience. This helps in fostering self-assessment, which is vital for a marketing role. </a:t>
            </a:r>
            <a:endParaRPr/>
          </a:p>
          <a:p>
            <a:pPr marL="0" lvl="0" indent="0" algn="l" rtl="0">
              <a:spcBef>
                <a:spcPts val="0"/>
              </a:spcBef>
              <a:spcAft>
                <a:spcPts val="0"/>
              </a:spcAft>
              <a:buNone/>
            </a:pPr>
            <a:r>
              <a:rPr lang="en-GB"/>
              <a:t>Humanist approach: The company pays attention to self-actualisation by seeking candidates with a passion for the brand and its values (Mcleod, 2025). This helps in making sure about personal alignment with the culture of the company, rather than just technical skills. </a:t>
            </a:r>
            <a:endParaRPr/>
          </a:p>
          <a:p>
            <a:pPr marL="0" lvl="0" indent="0" algn="l" rtl="0">
              <a:spcBef>
                <a:spcPts val="0"/>
              </a:spcBef>
              <a:spcAft>
                <a:spcPts val="0"/>
              </a:spcAft>
              <a:buNone/>
            </a:pPr>
            <a:r>
              <a:rPr lang="en-GB"/>
              <a:t>Holistic evaluation: M&amp;S analyses the entire person by combining personality questionnaires, interviews, and presentations. This helps in encouraging a safe environment to analyse leadership potential and emotional intelligence. </a:t>
            </a:r>
            <a:endParaRPr/>
          </a:p>
        </p:txBody>
      </p:sp>
      <p:sp>
        <p:nvSpPr>
          <p:cNvPr id="334" name="Google Shape;334;p1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335" name="Google Shape;335;p1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p1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356" name="Google Shape;356;p1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357" name="Google Shape;357;p13: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8" name="Google Shape;358;p1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a:solidFill>
                  <a:schemeClr val="dk1"/>
                </a:solidFill>
                <a:latin typeface="Calibri"/>
                <a:ea typeface="Calibri"/>
                <a:cs typeface="Calibri"/>
                <a:sym typeface="Calibri"/>
              </a:rPr>
              <a:t>Speaker Notes: </a:t>
            </a:r>
            <a:endParaRPr sz="1200">
              <a:solidFill>
                <a:schemeClr val="dk1"/>
              </a:solidFill>
              <a:latin typeface="Calibri"/>
              <a:ea typeface="Calibri"/>
              <a:cs typeface="Calibri"/>
              <a:sym typeface="Calibri"/>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The presentation has discussed the needs of learning, development and training for the individual in the roles of Marketing management, like AI, omnichannel and sustainability marketing. Further, it has applied the behaviourist theory, Cognitivist and Humanist /Experiential learning theory to analyse the needs of training to become a marketing manager at M&amp;S.</a:t>
            </a:r>
            <a:endParaRPr/>
          </a:p>
        </p:txBody>
      </p:sp>
      <p:sp>
        <p:nvSpPr>
          <p:cNvPr id="359" name="Google Shape;359;p1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360" name="Google Shape;360;p1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p1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381" name="Google Shape;381;p1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1.7.2013</a:t>
            </a:r>
            <a:endParaRPr/>
          </a:p>
        </p:txBody>
      </p:sp>
      <p:sp>
        <p:nvSpPr>
          <p:cNvPr id="382" name="Google Shape;382;p14: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3" name="Google Shape;383;p1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Asana (2023). Create a CRM Strategy in 6 Steps (With Examples) [2022] • Asana. [online] Asana. Available at: https://asana.com/resources/crm-strategy [Accessed 27 Feb. 2026].</a:t>
            </a:r>
            <a:endParaRPr/>
          </a:p>
          <a:p>
            <a:pPr marL="0" lvl="0" indent="0" algn="l" rtl="0">
              <a:spcBef>
                <a:spcPts val="0"/>
              </a:spcBef>
              <a:spcAft>
                <a:spcPts val="0"/>
              </a:spcAft>
              <a:buNone/>
            </a:pPr>
            <a:r>
              <a:rPr lang="en-GB"/>
              <a:t>Councilfire (2025). Guide to Aligning Incentives with Sustainability Goals - Council Fire - Guides. [online] Councilfire.org. Available at: https://www.councilfire.org/guides/guide-to-aligning-incentives-with-sustainability-goals/ [Accessed 27 Feb. 2026].</a:t>
            </a:r>
            <a:endParaRPr/>
          </a:p>
          <a:p>
            <a:pPr marL="0" lvl="0" indent="0" algn="l" rtl="0">
              <a:spcBef>
                <a:spcPts val="0"/>
              </a:spcBef>
              <a:spcAft>
                <a:spcPts val="0"/>
              </a:spcAft>
              <a:buNone/>
            </a:pPr>
            <a:r>
              <a:rPr lang="en-GB"/>
              <a:t>Equalture (2024). Cognitive ability tests for employment: all you need to know - Equalture. [online] Equalture - Unbiased, competency-based hiring through gamification. Available at: https://www.equalture.com/blog/cognitive-ability-tests-for-employment/ [Accessed 1 Mar. 2026].</a:t>
            </a:r>
            <a:endParaRPr/>
          </a:p>
          <a:p>
            <a:pPr marL="0" lvl="0" indent="0" algn="l" rtl="0">
              <a:spcBef>
                <a:spcPts val="0"/>
              </a:spcBef>
              <a:spcAft>
                <a:spcPts val="0"/>
              </a:spcAft>
              <a:buNone/>
            </a:pPr>
            <a:r>
              <a:rPr lang="en-GB"/>
              <a:t>Husband, L. (2025). M&amp;S sees fashion supply chain overhaul as key to online growth. [online] Just Style. Available at: https://www.just-style.com/news/ms-sees-fashion-supply-chain-overhaul-as-key-to-online-growth/ [Accessed 1 Mar. 2026].</a:t>
            </a:r>
            <a:endParaRPr/>
          </a:p>
          <a:p>
            <a:pPr marL="0" lvl="0" indent="0" algn="l" rtl="0">
              <a:spcBef>
                <a:spcPts val="0"/>
              </a:spcBef>
              <a:spcAft>
                <a:spcPts val="0"/>
              </a:spcAft>
              <a:buNone/>
            </a:pPr>
            <a:r>
              <a:rPr lang="en-GB"/>
              <a:t>M&amp;S (2025). About Us. [online] Marks &amp; Spencer. Available at: https://corporate.marksandspencer.com/about-us [Accessed 1 Mar. 2026].</a:t>
            </a:r>
            <a:endParaRPr/>
          </a:p>
          <a:p>
            <a:pPr marL="0" lvl="0" indent="0" algn="l" rtl="0">
              <a:spcBef>
                <a:spcPts val="0"/>
              </a:spcBef>
              <a:spcAft>
                <a:spcPts val="0"/>
              </a:spcAft>
              <a:buNone/>
            </a:pPr>
            <a:r>
              <a:rPr lang="en-GB"/>
              <a:t>Main, P. (2026). Behaviourism in Education: Classical and Operant Conditioning in the Classroom. [online] Structural-learning.com. Available at: https://www.structural-learning.com/post/theory-of-behaviorism-in-learning%20 [Accessed 28 Feb. 2026].</a:t>
            </a:r>
            <a:endParaRPr/>
          </a:p>
          <a:p>
            <a:pPr marL="0" lvl="0" indent="0" algn="l" rtl="0">
              <a:spcBef>
                <a:spcPts val="0"/>
              </a:spcBef>
              <a:spcAft>
                <a:spcPts val="0"/>
              </a:spcAft>
              <a:buNone/>
            </a:pPr>
            <a:r>
              <a:rPr lang="en-GB"/>
              <a:t>Marksandspencer (2025). Launching the world’s first data science &amp; AI academy in retail. [online] Marks &amp; Spencer. Available at: https://corporate.marksandspencer.com/newsroom/blog/launching-worlds-first-data-science-ai-academy-retail [Accessed 27 Feb. 2026].</a:t>
            </a:r>
            <a:endParaRPr/>
          </a:p>
          <a:p>
            <a:pPr marL="0" lvl="0" indent="0" algn="l" rtl="0">
              <a:spcBef>
                <a:spcPts val="0"/>
              </a:spcBef>
              <a:spcAft>
                <a:spcPts val="0"/>
              </a:spcAft>
              <a:buNone/>
            </a:pPr>
            <a:r>
              <a:rPr lang="en-GB"/>
              <a:t>Mcleod, S. (2025). Kolb’s Learning Styles and Experiential Learning Cycle. [online] Simply Psychology. Available at: https://www.simplypsychology.org/learning-kolb.html [Accessed 1 Mar. 2026].</a:t>
            </a:r>
            <a:endParaRPr/>
          </a:p>
          <a:p>
            <a:pPr marL="0" lvl="0" indent="0" algn="l" rtl="0">
              <a:spcBef>
                <a:spcPts val="0"/>
              </a:spcBef>
              <a:spcAft>
                <a:spcPts val="0"/>
              </a:spcAft>
              <a:buNone/>
            </a:pPr>
            <a:r>
              <a:rPr lang="en-GB"/>
              <a:t>National Careers Service (2022). Marketing manager | Explore careers. [online] Service.gov.uk. Available at: https://nationalcareers.service.gov.uk/job-profiles/marketing-manager [Accessed 25 Feb. 2026].</a:t>
            </a:r>
            <a:endParaRPr/>
          </a:p>
          <a:p>
            <a:pPr marL="0" lvl="0" indent="0" algn="l" rtl="0">
              <a:spcBef>
                <a:spcPts val="0"/>
              </a:spcBef>
              <a:spcAft>
                <a:spcPts val="0"/>
              </a:spcAft>
              <a:buNone/>
            </a:pPr>
            <a:r>
              <a:rPr lang="en-GB"/>
              <a:t>Peoplehum (2024). Congnitive Recruitment. [online] peoplehum. Available at: https://www.peoplehum.com/glossary/cognitive-recruitment [Accessed 1 Mar. 2026].</a:t>
            </a:r>
            <a:endParaRPr/>
          </a:p>
          <a:p>
            <a:pPr marL="0" lvl="0" indent="0" algn="l" rtl="0">
              <a:spcBef>
                <a:spcPts val="0"/>
              </a:spcBef>
              <a:spcAft>
                <a:spcPts val="0"/>
              </a:spcAft>
              <a:buNone/>
            </a:pPr>
            <a:r>
              <a:rPr lang="en-GB"/>
              <a:t>Peters, P. (2023). Marketing Manager Job Description. [online] Betterteam. Available at: https://www.betterteam.com/marketing-manager-job-description [Accessed 27 Feb. 2026].</a:t>
            </a:r>
            <a:endParaRPr/>
          </a:p>
          <a:p>
            <a:pPr marL="0" lvl="0" indent="0" algn="l" rtl="0">
              <a:spcBef>
                <a:spcPts val="0"/>
              </a:spcBef>
              <a:spcAft>
                <a:spcPts val="0"/>
              </a:spcAft>
              <a:buNone/>
            </a:pPr>
            <a:r>
              <a:rPr lang="en-GB"/>
              <a:t>Prospects (2023). Marketing executive job profile | Prospects.ac.uk. [online] Prospects.ac.uk. Available at: https://www.prospects.ac.uk/job-profiles/marketing-executive [Accessed 26 Feb. 2026].</a:t>
            </a:r>
            <a:endParaRPr/>
          </a:p>
          <a:p>
            <a:pPr marL="0" lvl="0" indent="0" algn="l" rtl="0">
              <a:spcBef>
                <a:spcPts val="0"/>
              </a:spcBef>
              <a:spcAft>
                <a:spcPts val="0"/>
              </a:spcAft>
              <a:buNone/>
            </a:pPr>
            <a:r>
              <a:rPr lang="en-GB"/>
              <a:t>Sylas, J. (2026). MARKS &amp; SPENCER Aptitude tests | MARKS &amp; SPENCER Interview | MARKS &amp; SPENCER Numerical and Verbal Tests | MARKS &amp; SPENCER Assessment Day | Free Aptitude Tests. [online] Graduates First. Available at: https://www.graduatesfirst.com/m-and-s-aptitude-tests [Accessed 1 Mar. 2026].</a:t>
            </a:r>
            <a:endParaRPr/>
          </a:p>
          <a:p>
            <a:pPr marL="0" lvl="0" indent="0" algn="l" rtl="0">
              <a:spcBef>
                <a:spcPts val="0"/>
              </a:spcBef>
              <a:spcAft>
                <a:spcPts val="0"/>
              </a:spcAft>
              <a:buNone/>
            </a:pPr>
            <a:r>
              <a:rPr lang="en-GB"/>
              <a:t>whatishumanresource (2024). Job Specification Sample: Marketing Manager. [online] www.whatishumanresource.com. Available at: https://www.whatishumanresource.com/job-specification-sample-marketing-manager [Accessed 28 Feb. 2026].</a:t>
            </a:r>
            <a:endParaRPr/>
          </a:p>
        </p:txBody>
      </p:sp>
      <p:sp>
        <p:nvSpPr>
          <p:cNvPr id="384" name="Google Shape;384;p1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b="0" i="0" u="none" strike="noStrike" cap="none">
              <a:solidFill>
                <a:schemeClr val="dk1"/>
              </a:solidFill>
              <a:latin typeface="Calibri"/>
              <a:ea typeface="Calibri"/>
              <a:cs typeface="Calibri"/>
              <a:sym typeface="Calibri"/>
            </a:endParaRPr>
          </a:p>
        </p:txBody>
      </p:sp>
      <p:sp>
        <p:nvSpPr>
          <p:cNvPr id="385" name="Google Shape;385;p1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GB"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7"/>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7"/>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9"/>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9"/>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0"/>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20"/>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1"/>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1"/>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1"/>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1"/>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3"/>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3"/>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3"/>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4"/>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4"/>
          <p:cNvSpPr>
            <a:spLocks noGrp="1"/>
          </p:cNvSpPr>
          <p:nvPr>
            <p:ph type="pic" idx="2"/>
          </p:nvPr>
        </p:nvSpPr>
        <p:spPr>
          <a:xfrm>
            <a:off x="1792288" y="612775"/>
            <a:ext cx="5486400" cy="4114800"/>
          </a:xfrm>
          <a:prstGeom prst="rect">
            <a:avLst/>
          </a:prstGeom>
          <a:noFill/>
          <a:ln>
            <a:noFill/>
          </a:ln>
        </p:spPr>
      </p:sp>
      <p:sp>
        <p:nvSpPr>
          <p:cNvPr id="68" name="Google Shape;68;p24"/>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5"/>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0.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3.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9.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1.png"/><Relationship Id="rId4" Type="http://schemas.openxmlformats.org/officeDocument/2006/relationships/image" Target="../media/image1.png"/><Relationship Id="rId9"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10.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0.png"/><Relationship Id="rId7"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0.png"/><Relationship Id="rId7"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11.png"/><Relationship Id="rId4" Type="http://schemas.openxmlformats.org/officeDocument/2006/relationships/image" Target="../media/image1.png"/><Relationship Id="rId9"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11.png"/><Relationship Id="rId10" Type="http://schemas.openxmlformats.org/officeDocument/2006/relationships/image" Target="../media/image27.png"/><Relationship Id="rId4" Type="http://schemas.openxmlformats.org/officeDocument/2006/relationships/image" Target="../media/image1.png"/><Relationship Id="rId9"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DE59">
                <a:alpha val="17647"/>
              </a:srgbClr>
            </a:gs>
            <a:gs pos="33333">
              <a:srgbClr val="6CBF00">
                <a:alpha val="10980"/>
              </a:srgbClr>
            </a:gs>
            <a:gs pos="66667">
              <a:srgbClr val="FDC128">
                <a:alpha val="17647"/>
              </a:srgbClr>
            </a:gs>
            <a:gs pos="100000">
              <a:srgbClr val="FF914D">
                <a:alpha val="17647"/>
              </a:srgbClr>
            </a:gs>
          </a:gsLst>
          <a:lin ang="0" scaled="0"/>
        </a:gradFill>
        <a:effectLst/>
      </p:bgPr>
    </p:bg>
    <p:spTree>
      <p:nvGrpSpPr>
        <p:cNvPr id="1" name="Shape 87"/>
        <p:cNvGrpSpPr/>
        <p:nvPr/>
      </p:nvGrpSpPr>
      <p:grpSpPr>
        <a:xfrm>
          <a:off x="0" y="0"/>
          <a:ext cx="0" cy="0"/>
          <a:chOff x="0" y="0"/>
          <a:chExt cx="0" cy="0"/>
        </a:xfrm>
      </p:grpSpPr>
      <p:sp>
        <p:nvSpPr>
          <p:cNvPr id="88" name="Google Shape;88;p1"/>
          <p:cNvSpPr/>
          <p:nvPr/>
        </p:nvSpPr>
        <p:spPr>
          <a:xfrm>
            <a:off x="9773733" y="9530504"/>
            <a:ext cx="4426307" cy="1512992"/>
          </a:xfrm>
          <a:custGeom>
            <a:avLst/>
            <a:gdLst/>
            <a:ahLst/>
            <a:cxnLst/>
            <a:rect l="l" t="t" r="r" b="b"/>
            <a:pathLst>
              <a:path w="4426307" h="1512992" extrusionOk="0">
                <a:moveTo>
                  <a:pt x="0" y="0"/>
                </a:moveTo>
                <a:lnTo>
                  <a:pt x="4426308" y="0"/>
                </a:lnTo>
                <a:lnTo>
                  <a:pt x="4426308" y="1512992"/>
                </a:lnTo>
                <a:lnTo>
                  <a:pt x="0" y="1512992"/>
                </a:lnTo>
                <a:lnTo>
                  <a:pt x="0" y="0"/>
                </a:lnTo>
                <a:close/>
              </a:path>
            </a:pathLst>
          </a:custGeom>
          <a:blipFill rotWithShape="1">
            <a:blip r:embed="rId3">
              <a:alphaModFix/>
            </a:blip>
            <a:stretch>
              <a:fillRect/>
            </a:stretch>
          </a:blipFill>
          <a:ln>
            <a:noFill/>
          </a:ln>
        </p:spPr>
        <p:txBody>
          <a:bodyPr/>
          <a:lstStyle/>
          <a:p>
            <a:endParaRPr lang="en-GB"/>
          </a:p>
        </p:txBody>
      </p:sp>
      <p:sp>
        <p:nvSpPr>
          <p:cNvPr id="89" name="Google Shape;89;p1"/>
          <p:cNvSpPr/>
          <p:nvPr/>
        </p:nvSpPr>
        <p:spPr>
          <a:xfrm flipH="1">
            <a:off x="11642639" y="7958315"/>
            <a:ext cx="6401250" cy="5470159"/>
          </a:xfrm>
          <a:custGeom>
            <a:avLst/>
            <a:gdLst/>
            <a:ahLst/>
            <a:cxnLst/>
            <a:rect l="l" t="t" r="r" b="b"/>
            <a:pathLst>
              <a:path w="6401250" h="5470159" extrusionOk="0">
                <a:moveTo>
                  <a:pt x="6401250" y="0"/>
                </a:moveTo>
                <a:lnTo>
                  <a:pt x="0" y="0"/>
                </a:lnTo>
                <a:lnTo>
                  <a:pt x="0" y="5470159"/>
                </a:lnTo>
                <a:lnTo>
                  <a:pt x="6401250" y="5470159"/>
                </a:lnTo>
                <a:lnTo>
                  <a:pt x="6401250" y="0"/>
                </a:lnTo>
                <a:close/>
              </a:path>
            </a:pathLst>
          </a:custGeom>
          <a:blipFill rotWithShape="1">
            <a:blip r:embed="rId4">
              <a:alphaModFix/>
            </a:blip>
            <a:stretch>
              <a:fillRect/>
            </a:stretch>
          </a:blipFill>
          <a:ln>
            <a:noFill/>
          </a:ln>
        </p:spPr>
        <p:txBody>
          <a:bodyPr/>
          <a:lstStyle/>
          <a:p>
            <a:endParaRPr lang="en-GB"/>
          </a:p>
        </p:txBody>
      </p:sp>
      <p:sp>
        <p:nvSpPr>
          <p:cNvPr id="90" name="Google Shape;90;p1"/>
          <p:cNvSpPr/>
          <p:nvPr/>
        </p:nvSpPr>
        <p:spPr>
          <a:xfrm>
            <a:off x="6222606" y="1389240"/>
            <a:ext cx="898045" cy="858858"/>
          </a:xfrm>
          <a:custGeom>
            <a:avLst/>
            <a:gdLst/>
            <a:ahLst/>
            <a:cxnLst/>
            <a:rect l="l" t="t" r="r" b="b"/>
            <a:pathLst>
              <a:path w="898045" h="858858" extrusionOk="0">
                <a:moveTo>
                  <a:pt x="0" y="0"/>
                </a:moveTo>
                <a:lnTo>
                  <a:pt x="898046" y="0"/>
                </a:lnTo>
                <a:lnTo>
                  <a:pt x="898046" y="858858"/>
                </a:lnTo>
                <a:lnTo>
                  <a:pt x="0" y="858858"/>
                </a:lnTo>
                <a:lnTo>
                  <a:pt x="0" y="0"/>
                </a:lnTo>
                <a:close/>
              </a:path>
            </a:pathLst>
          </a:custGeom>
          <a:blipFill rotWithShape="1">
            <a:blip r:embed="rId5">
              <a:alphaModFix/>
            </a:blip>
            <a:stretch>
              <a:fillRect/>
            </a:stretch>
          </a:blipFill>
          <a:ln>
            <a:noFill/>
          </a:ln>
        </p:spPr>
        <p:txBody>
          <a:bodyPr/>
          <a:lstStyle/>
          <a:p>
            <a:endParaRPr lang="en-GB"/>
          </a:p>
        </p:txBody>
      </p:sp>
      <p:sp>
        <p:nvSpPr>
          <p:cNvPr id="91" name="Google Shape;91;p1"/>
          <p:cNvSpPr/>
          <p:nvPr/>
        </p:nvSpPr>
        <p:spPr>
          <a:xfrm>
            <a:off x="-773083" y="7341009"/>
            <a:ext cx="9383436" cy="3207429"/>
          </a:xfrm>
          <a:custGeom>
            <a:avLst/>
            <a:gdLst/>
            <a:ahLst/>
            <a:cxnLst/>
            <a:rect l="l" t="t" r="r" b="b"/>
            <a:pathLst>
              <a:path w="9383436" h="3207429" extrusionOk="0">
                <a:moveTo>
                  <a:pt x="0" y="0"/>
                </a:moveTo>
                <a:lnTo>
                  <a:pt x="9383437" y="0"/>
                </a:lnTo>
                <a:lnTo>
                  <a:pt x="9383437" y="3207429"/>
                </a:lnTo>
                <a:lnTo>
                  <a:pt x="0" y="3207429"/>
                </a:lnTo>
                <a:lnTo>
                  <a:pt x="0" y="0"/>
                </a:lnTo>
                <a:close/>
              </a:path>
            </a:pathLst>
          </a:custGeom>
          <a:blipFill rotWithShape="1">
            <a:blip r:embed="rId3">
              <a:alphaModFix/>
            </a:blip>
            <a:stretch>
              <a:fillRect/>
            </a:stretch>
          </a:blipFill>
          <a:ln>
            <a:noFill/>
          </a:ln>
        </p:spPr>
        <p:txBody>
          <a:bodyPr/>
          <a:lstStyle/>
          <a:p>
            <a:endParaRPr lang="en-GB"/>
          </a:p>
        </p:txBody>
      </p:sp>
      <p:sp>
        <p:nvSpPr>
          <p:cNvPr id="92" name="Google Shape;92;p1"/>
          <p:cNvSpPr/>
          <p:nvPr/>
        </p:nvSpPr>
        <p:spPr>
          <a:xfrm>
            <a:off x="818831" y="3309010"/>
            <a:ext cx="6199609" cy="4249550"/>
          </a:xfrm>
          <a:custGeom>
            <a:avLst/>
            <a:gdLst/>
            <a:ahLst/>
            <a:cxnLst/>
            <a:rect l="l" t="t" r="r" b="b"/>
            <a:pathLst>
              <a:path w="6199609" h="4249550" extrusionOk="0">
                <a:moveTo>
                  <a:pt x="0" y="0"/>
                </a:moveTo>
                <a:lnTo>
                  <a:pt x="6199609" y="0"/>
                </a:lnTo>
                <a:lnTo>
                  <a:pt x="6199609" y="4249551"/>
                </a:lnTo>
                <a:lnTo>
                  <a:pt x="0" y="4249551"/>
                </a:lnTo>
                <a:lnTo>
                  <a:pt x="0" y="0"/>
                </a:lnTo>
                <a:close/>
              </a:path>
            </a:pathLst>
          </a:custGeom>
          <a:blipFill rotWithShape="1">
            <a:blip r:embed="rId6">
              <a:alphaModFix/>
            </a:blip>
            <a:stretch>
              <a:fillRect/>
            </a:stretch>
          </a:blipFill>
          <a:ln>
            <a:noFill/>
          </a:ln>
        </p:spPr>
        <p:txBody>
          <a:bodyPr/>
          <a:lstStyle/>
          <a:p>
            <a:endParaRPr lang="en-GB"/>
          </a:p>
        </p:txBody>
      </p:sp>
      <p:sp>
        <p:nvSpPr>
          <p:cNvPr id="93" name="Google Shape;93;p1"/>
          <p:cNvSpPr/>
          <p:nvPr/>
        </p:nvSpPr>
        <p:spPr>
          <a:xfrm flipH="1">
            <a:off x="3918635" y="2248098"/>
            <a:ext cx="2927066" cy="6625046"/>
          </a:xfrm>
          <a:custGeom>
            <a:avLst/>
            <a:gdLst/>
            <a:ahLst/>
            <a:cxnLst/>
            <a:rect l="l" t="t" r="r" b="b"/>
            <a:pathLst>
              <a:path w="2927066" h="6625046" extrusionOk="0">
                <a:moveTo>
                  <a:pt x="2927066" y="0"/>
                </a:moveTo>
                <a:lnTo>
                  <a:pt x="0" y="0"/>
                </a:lnTo>
                <a:lnTo>
                  <a:pt x="0" y="6625046"/>
                </a:lnTo>
                <a:lnTo>
                  <a:pt x="2927066" y="6625046"/>
                </a:lnTo>
                <a:lnTo>
                  <a:pt x="2927066" y="0"/>
                </a:lnTo>
                <a:close/>
              </a:path>
            </a:pathLst>
          </a:custGeom>
          <a:blipFill rotWithShape="1">
            <a:blip r:embed="rId7">
              <a:alphaModFix/>
            </a:blip>
            <a:stretch>
              <a:fillRect/>
            </a:stretch>
          </a:blipFill>
          <a:ln>
            <a:noFill/>
          </a:ln>
        </p:spPr>
        <p:txBody>
          <a:bodyPr/>
          <a:lstStyle/>
          <a:p>
            <a:endParaRPr lang="en-GB"/>
          </a:p>
        </p:txBody>
      </p:sp>
      <p:sp>
        <p:nvSpPr>
          <p:cNvPr id="94" name="Google Shape;94;p1"/>
          <p:cNvSpPr/>
          <p:nvPr/>
        </p:nvSpPr>
        <p:spPr>
          <a:xfrm>
            <a:off x="4635632" y="1389240"/>
            <a:ext cx="529372" cy="758215"/>
          </a:xfrm>
          <a:custGeom>
            <a:avLst/>
            <a:gdLst/>
            <a:ahLst/>
            <a:cxnLst/>
            <a:rect l="l" t="t" r="r" b="b"/>
            <a:pathLst>
              <a:path w="529372" h="758215" extrusionOk="0">
                <a:moveTo>
                  <a:pt x="0" y="0"/>
                </a:moveTo>
                <a:lnTo>
                  <a:pt x="529372" y="0"/>
                </a:lnTo>
                <a:lnTo>
                  <a:pt x="529372" y="758215"/>
                </a:lnTo>
                <a:lnTo>
                  <a:pt x="0" y="758215"/>
                </a:lnTo>
                <a:lnTo>
                  <a:pt x="0" y="0"/>
                </a:lnTo>
                <a:close/>
              </a:path>
            </a:pathLst>
          </a:custGeom>
          <a:blipFill rotWithShape="1">
            <a:blip r:embed="rId8">
              <a:alphaModFix/>
            </a:blip>
            <a:stretch>
              <a:fillRect/>
            </a:stretch>
          </a:blipFill>
          <a:ln>
            <a:noFill/>
          </a:ln>
        </p:spPr>
        <p:txBody>
          <a:bodyPr/>
          <a:lstStyle/>
          <a:p>
            <a:endParaRPr lang="en-GB"/>
          </a:p>
        </p:txBody>
      </p:sp>
      <p:sp>
        <p:nvSpPr>
          <p:cNvPr id="95" name="Google Shape;95;p1"/>
          <p:cNvSpPr/>
          <p:nvPr/>
        </p:nvSpPr>
        <p:spPr>
          <a:xfrm>
            <a:off x="818831" y="1389240"/>
            <a:ext cx="3360501" cy="2804491"/>
          </a:xfrm>
          <a:custGeom>
            <a:avLst/>
            <a:gdLst/>
            <a:ahLst/>
            <a:cxnLst/>
            <a:rect l="l" t="t" r="r" b="b"/>
            <a:pathLst>
              <a:path w="3360501" h="2804491" extrusionOk="0">
                <a:moveTo>
                  <a:pt x="0" y="0"/>
                </a:moveTo>
                <a:lnTo>
                  <a:pt x="3360501" y="0"/>
                </a:lnTo>
                <a:lnTo>
                  <a:pt x="3360501" y="2804491"/>
                </a:lnTo>
                <a:lnTo>
                  <a:pt x="0" y="2804491"/>
                </a:lnTo>
                <a:lnTo>
                  <a:pt x="0" y="0"/>
                </a:lnTo>
                <a:close/>
              </a:path>
            </a:pathLst>
          </a:custGeom>
          <a:blipFill rotWithShape="1">
            <a:blip r:embed="rId9">
              <a:alphaModFix/>
            </a:blip>
            <a:stretch>
              <a:fillRect/>
            </a:stretch>
          </a:blipFill>
          <a:ln>
            <a:noFill/>
          </a:ln>
        </p:spPr>
        <p:txBody>
          <a:bodyPr/>
          <a:lstStyle/>
          <a:p>
            <a:endParaRPr lang="en-GB"/>
          </a:p>
        </p:txBody>
      </p:sp>
      <p:sp>
        <p:nvSpPr>
          <p:cNvPr id="96" name="Google Shape;96;p1"/>
          <p:cNvSpPr/>
          <p:nvPr/>
        </p:nvSpPr>
        <p:spPr>
          <a:xfrm rot="-2067516">
            <a:off x="1452428" y="6663720"/>
            <a:ext cx="2227887" cy="1267870"/>
          </a:xfrm>
          <a:custGeom>
            <a:avLst/>
            <a:gdLst/>
            <a:ahLst/>
            <a:cxnLst/>
            <a:rect l="l" t="t" r="r" b="b"/>
            <a:pathLst>
              <a:path w="2227887" h="1267870" extrusionOk="0">
                <a:moveTo>
                  <a:pt x="0" y="0"/>
                </a:moveTo>
                <a:lnTo>
                  <a:pt x="2227887" y="0"/>
                </a:lnTo>
                <a:lnTo>
                  <a:pt x="2227887" y="1267870"/>
                </a:lnTo>
                <a:lnTo>
                  <a:pt x="0" y="1267870"/>
                </a:lnTo>
                <a:lnTo>
                  <a:pt x="0" y="0"/>
                </a:lnTo>
                <a:close/>
              </a:path>
            </a:pathLst>
          </a:custGeom>
          <a:blipFill rotWithShape="1">
            <a:blip r:embed="rId10">
              <a:alphaModFix/>
            </a:blip>
            <a:stretch>
              <a:fillRect/>
            </a:stretch>
          </a:blipFill>
          <a:ln>
            <a:noFill/>
          </a:ln>
        </p:spPr>
        <p:txBody>
          <a:bodyPr/>
          <a:lstStyle/>
          <a:p>
            <a:endParaRPr lang="en-GB"/>
          </a:p>
        </p:txBody>
      </p:sp>
      <p:sp>
        <p:nvSpPr>
          <p:cNvPr id="97" name="Google Shape;97;p1"/>
          <p:cNvSpPr/>
          <p:nvPr/>
        </p:nvSpPr>
        <p:spPr>
          <a:xfrm rot="3135070">
            <a:off x="4418948" y="7727614"/>
            <a:ext cx="1041155" cy="1446048"/>
          </a:xfrm>
          <a:custGeom>
            <a:avLst/>
            <a:gdLst/>
            <a:ahLst/>
            <a:cxnLst/>
            <a:rect l="l" t="t" r="r" b="b"/>
            <a:pathLst>
              <a:path w="1041155" h="1446048" extrusionOk="0">
                <a:moveTo>
                  <a:pt x="0" y="0"/>
                </a:moveTo>
                <a:lnTo>
                  <a:pt x="1041155" y="0"/>
                </a:lnTo>
                <a:lnTo>
                  <a:pt x="1041155" y="1446048"/>
                </a:lnTo>
                <a:lnTo>
                  <a:pt x="0" y="1446048"/>
                </a:lnTo>
                <a:lnTo>
                  <a:pt x="0" y="0"/>
                </a:lnTo>
                <a:close/>
              </a:path>
            </a:pathLst>
          </a:custGeom>
          <a:blipFill rotWithShape="1">
            <a:blip r:embed="rId11">
              <a:alphaModFix/>
            </a:blip>
            <a:stretch>
              <a:fillRect/>
            </a:stretch>
          </a:blipFill>
          <a:ln>
            <a:noFill/>
          </a:ln>
        </p:spPr>
        <p:txBody>
          <a:bodyPr/>
          <a:lstStyle/>
          <a:p>
            <a:endParaRPr lang="en-GB"/>
          </a:p>
        </p:txBody>
      </p:sp>
      <p:grpSp>
        <p:nvGrpSpPr>
          <p:cNvPr id="98" name="Google Shape;98;p1"/>
          <p:cNvGrpSpPr/>
          <p:nvPr/>
        </p:nvGrpSpPr>
        <p:grpSpPr>
          <a:xfrm>
            <a:off x="15784635" y="1050318"/>
            <a:ext cx="677844" cy="677844"/>
            <a:chOff x="0" y="0"/>
            <a:chExt cx="812800" cy="812800"/>
          </a:xfrm>
        </p:grpSpPr>
        <p:sp>
          <p:nvSpPr>
            <p:cNvPr id="99" name="Google Shape;99;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noFill/>
            <a:ln w="171450" cap="sq" cmpd="sng">
              <a:solidFill>
                <a:srgbClr val="FFC33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1" name="Google Shape;101;p1"/>
          <p:cNvSpPr/>
          <p:nvPr/>
        </p:nvSpPr>
        <p:spPr>
          <a:xfrm>
            <a:off x="16462479" y="6194287"/>
            <a:ext cx="3689031" cy="3528055"/>
          </a:xfrm>
          <a:custGeom>
            <a:avLst/>
            <a:gdLst/>
            <a:ahLst/>
            <a:cxnLst/>
            <a:rect l="l" t="t" r="r" b="b"/>
            <a:pathLst>
              <a:path w="3689031" h="3528055" extrusionOk="0">
                <a:moveTo>
                  <a:pt x="0" y="0"/>
                </a:moveTo>
                <a:lnTo>
                  <a:pt x="3689031" y="0"/>
                </a:lnTo>
                <a:lnTo>
                  <a:pt x="3689031" y="3528055"/>
                </a:lnTo>
                <a:lnTo>
                  <a:pt x="0" y="3528055"/>
                </a:lnTo>
                <a:lnTo>
                  <a:pt x="0" y="0"/>
                </a:lnTo>
                <a:close/>
              </a:path>
            </a:pathLst>
          </a:custGeom>
          <a:blipFill rotWithShape="1">
            <a:blip r:embed="rId12">
              <a:alphaModFix/>
            </a:blip>
            <a:stretch>
              <a:fillRect/>
            </a:stretch>
          </a:blipFill>
          <a:ln>
            <a:noFill/>
          </a:ln>
        </p:spPr>
        <p:txBody>
          <a:bodyPr/>
          <a:lstStyle/>
          <a:p>
            <a:endParaRPr lang="en-GB"/>
          </a:p>
        </p:txBody>
      </p:sp>
      <p:grpSp>
        <p:nvGrpSpPr>
          <p:cNvPr id="102" name="Google Shape;102;p1"/>
          <p:cNvGrpSpPr/>
          <p:nvPr/>
        </p:nvGrpSpPr>
        <p:grpSpPr>
          <a:xfrm>
            <a:off x="17086623" y="2126699"/>
            <a:ext cx="818280" cy="818280"/>
            <a:chOff x="0" y="0"/>
            <a:chExt cx="812800" cy="812800"/>
          </a:xfrm>
        </p:grpSpPr>
        <p:sp>
          <p:nvSpPr>
            <p:cNvPr id="103" name="Google Shape;103;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1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5" name="Google Shape;105;p1"/>
          <p:cNvGrpSpPr/>
          <p:nvPr/>
        </p:nvGrpSpPr>
        <p:grpSpPr>
          <a:xfrm>
            <a:off x="311655" y="6262277"/>
            <a:ext cx="507176" cy="507176"/>
            <a:chOff x="0" y="0"/>
            <a:chExt cx="812800" cy="812800"/>
          </a:xfrm>
        </p:grpSpPr>
        <p:sp>
          <p:nvSpPr>
            <p:cNvPr id="106" name="Google Shape;106;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FCF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8" name="Google Shape;108;p1"/>
          <p:cNvGrpSpPr/>
          <p:nvPr/>
        </p:nvGrpSpPr>
        <p:grpSpPr>
          <a:xfrm>
            <a:off x="15472394" y="434618"/>
            <a:ext cx="1038120" cy="284781"/>
            <a:chOff x="0" y="0"/>
            <a:chExt cx="273414" cy="75004"/>
          </a:xfrm>
        </p:grpSpPr>
        <p:sp>
          <p:nvSpPr>
            <p:cNvPr id="109" name="Google Shape;109;p1"/>
            <p:cNvSpPr/>
            <p:nvPr/>
          </p:nvSpPr>
          <p:spPr>
            <a:xfrm>
              <a:off x="0" y="0"/>
              <a:ext cx="273414" cy="75004"/>
            </a:xfrm>
            <a:custGeom>
              <a:avLst/>
              <a:gdLst/>
              <a:ahLst/>
              <a:cxnLst/>
              <a:rect l="l" t="t" r="r" b="b"/>
              <a:pathLst>
                <a:path w="273414" h="75004" extrusionOk="0">
                  <a:moveTo>
                    <a:pt x="37502" y="0"/>
                  </a:moveTo>
                  <a:lnTo>
                    <a:pt x="235912" y="0"/>
                  </a:lnTo>
                  <a:cubicBezTo>
                    <a:pt x="256624" y="0"/>
                    <a:pt x="273414" y="16790"/>
                    <a:pt x="273414" y="37502"/>
                  </a:cubicBezTo>
                  <a:lnTo>
                    <a:pt x="273414" y="37502"/>
                  </a:lnTo>
                  <a:cubicBezTo>
                    <a:pt x="273414" y="47448"/>
                    <a:pt x="269463" y="56987"/>
                    <a:pt x="262430" y="64020"/>
                  </a:cubicBezTo>
                  <a:cubicBezTo>
                    <a:pt x="255397" y="71053"/>
                    <a:pt x="245858" y="75004"/>
                    <a:pt x="235912" y="75004"/>
                  </a:cubicBezTo>
                  <a:lnTo>
                    <a:pt x="37502" y="75004"/>
                  </a:lnTo>
                  <a:cubicBezTo>
                    <a:pt x="16790" y="75004"/>
                    <a:pt x="0" y="58214"/>
                    <a:pt x="0" y="37502"/>
                  </a:cubicBezTo>
                  <a:lnTo>
                    <a:pt x="0" y="37502"/>
                  </a:lnTo>
                  <a:cubicBezTo>
                    <a:pt x="0" y="16790"/>
                    <a:pt x="16790" y="0"/>
                    <a:pt x="37502" y="0"/>
                  </a:cubicBezTo>
                  <a:close/>
                </a:path>
              </a:pathLst>
            </a:custGeom>
            <a:solidFill>
              <a:srgbClr val="FEFAFA">
                <a:alpha val="45882"/>
              </a:srgbClr>
            </a:solidFill>
            <a:ln w="19050" cap="rnd" cmpd="sng">
              <a:solidFill>
                <a:srgbClr val="000000">
                  <a:alpha val="45882"/>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
            <p:cNvSpPr txBox="1"/>
            <p:nvPr/>
          </p:nvSpPr>
          <p:spPr>
            <a:xfrm>
              <a:off x="0" y="28575"/>
              <a:ext cx="273414" cy="46429"/>
            </a:xfrm>
            <a:prstGeom prst="rect">
              <a:avLst/>
            </a:prstGeom>
            <a:noFill/>
            <a:ln>
              <a:noFill/>
            </a:ln>
          </p:spPr>
          <p:txBody>
            <a:bodyPr spcFirstLastPara="1" wrap="square" lIns="50800" tIns="50800" rIns="50800" bIns="50800" anchor="ctr" anchorCtr="0">
              <a:noAutofit/>
            </a:bodyPr>
            <a:lstStyle/>
            <a:p>
              <a:pPr marL="0" marR="0" lvl="0" indent="0" algn="ctr" rtl="0">
                <a:lnSpc>
                  <a:spcPct val="828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1" name="Google Shape;111;p1"/>
          <p:cNvGrpSpPr/>
          <p:nvPr/>
        </p:nvGrpSpPr>
        <p:grpSpPr>
          <a:xfrm>
            <a:off x="16221180" y="434618"/>
            <a:ext cx="1038120" cy="284781"/>
            <a:chOff x="0" y="0"/>
            <a:chExt cx="273414" cy="75004"/>
          </a:xfrm>
        </p:grpSpPr>
        <p:sp>
          <p:nvSpPr>
            <p:cNvPr id="112" name="Google Shape;112;p1"/>
            <p:cNvSpPr/>
            <p:nvPr/>
          </p:nvSpPr>
          <p:spPr>
            <a:xfrm>
              <a:off x="0" y="0"/>
              <a:ext cx="273414" cy="75004"/>
            </a:xfrm>
            <a:custGeom>
              <a:avLst/>
              <a:gdLst/>
              <a:ahLst/>
              <a:cxnLst/>
              <a:rect l="l" t="t" r="r" b="b"/>
              <a:pathLst>
                <a:path w="273414" h="75004" extrusionOk="0">
                  <a:moveTo>
                    <a:pt x="37502" y="0"/>
                  </a:moveTo>
                  <a:lnTo>
                    <a:pt x="235912" y="0"/>
                  </a:lnTo>
                  <a:cubicBezTo>
                    <a:pt x="256624" y="0"/>
                    <a:pt x="273414" y="16790"/>
                    <a:pt x="273414" y="37502"/>
                  </a:cubicBezTo>
                  <a:lnTo>
                    <a:pt x="273414" y="37502"/>
                  </a:lnTo>
                  <a:cubicBezTo>
                    <a:pt x="273414" y="47448"/>
                    <a:pt x="269463" y="56987"/>
                    <a:pt x="262430" y="64020"/>
                  </a:cubicBezTo>
                  <a:cubicBezTo>
                    <a:pt x="255397" y="71053"/>
                    <a:pt x="245858" y="75004"/>
                    <a:pt x="235912" y="75004"/>
                  </a:cubicBezTo>
                  <a:lnTo>
                    <a:pt x="37502" y="75004"/>
                  </a:lnTo>
                  <a:cubicBezTo>
                    <a:pt x="16790" y="75004"/>
                    <a:pt x="0" y="58214"/>
                    <a:pt x="0" y="37502"/>
                  </a:cubicBezTo>
                  <a:lnTo>
                    <a:pt x="0" y="37502"/>
                  </a:lnTo>
                  <a:cubicBezTo>
                    <a:pt x="0" y="16790"/>
                    <a:pt x="16790" y="0"/>
                    <a:pt x="37502" y="0"/>
                  </a:cubicBezTo>
                  <a:close/>
                </a:path>
              </a:pathLst>
            </a:custGeom>
            <a:solidFill>
              <a:srgbClr val="000000"/>
            </a:solid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
            <p:cNvSpPr txBox="1"/>
            <p:nvPr/>
          </p:nvSpPr>
          <p:spPr>
            <a:xfrm>
              <a:off x="0" y="28575"/>
              <a:ext cx="273414" cy="46429"/>
            </a:xfrm>
            <a:prstGeom prst="rect">
              <a:avLst/>
            </a:prstGeom>
            <a:noFill/>
            <a:ln>
              <a:noFill/>
            </a:ln>
          </p:spPr>
          <p:txBody>
            <a:bodyPr spcFirstLastPara="1" wrap="square" lIns="50800" tIns="50800" rIns="50800" bIns="50800" anchor="ctr" anchorCtr="0">
              <a:noAutofit/>
            </a:bodyPr>
            <a:lstStyle/>
            <a:p>
              <a:pPr marL="0" marR="0" lvl="0" indent="0" algn="ctr" rtl="0">
                <a:lnSpc>
                  <a:spcPct val="828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14" name="Google Shape;114;p1"/>
          <p:cNvSpPr txBox="1"/>
          <p:nvPr/>
        </p:nvSpPr>
        <p:spPr>
          <a:xfrm>
            <a:off x="7590606" y="3309004"/>
            <a:ext cx="9668700" cy="3863237"/>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GB" sz="3400" b="1" dirty="0">
                <a:solidFill>
                  <a:schemeClr val="dk1"/>
                </a:solidFill>
                <a:latin typeface="Times New Roman"/>
                <a:ea typeface="Times New Roman"/>
                <a:cs typeface="Times New Roman"/>
                <a:sym typeface="Times New Roman"/>
              </a:rPr>
              <a:t>LCLM5002- Leadership and Management Skills for the Workplace</a:t>
            </a:r>
            <a:endParaRPr sz="34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GB" sz="3000" b="1" dirty="0">
                <a:solidFill>
                  <a:schemeClr val="dk1"/>
                </a:solidFill>
                <a:latin typeface="Times New Roman"/>
                <a:ea typeface="Times New Roman"/>
                <a:cs typeface="Times New Roman"/>
                <a:sym typeface="Times New Roman"/>
              </a:rPr>
              <a:t>Component 1- Individual Presentation</a:t>
            </a:r>
            <a:endParaRPr sz="30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GB" sz="2600" dirty="0">
                <a:solidFill>
                  <a:schemeClr val="dk1"/>
                </a:solidFill>
                <a:latin typeface="Times New Roman"/>
                <a:ea typeface="Times New Roman"/>
                <a:cs typeface="Times New Roman"/>
                <a:sym typeface="Times New Roman"/>
              </a:rPr>
              <a:t>Student Name: EDINA MARIZA GOMES PEREIRA BERNARDO</a:t>
            </a:r>
            <a:endParaRPr sz="2600" dirty="0">
              <a:solidFill>
                <a:schemeClr val="dk1"/>
              </a:solidFill>
              <a:latin typeface="Times New Roman"/>
              <a:ea typeface="Times New Roman"/>
              <a:cs typeface="Times New Roman"/>
              <a:sym typeface="Times New Roman"/>
            </a:endParaRPr>
          </a:p>
          <a:p>
            <a:pPr lvl="0" algn="ctr">
              <a:lnSpc>
                <a:spcPct val="150000"/>
              </a:lnSpc>
              <a:buClr>
                <a:schemeClr val="dk1"/>
              </a:buClr>
              <a:buSzPts val="1100"/>
            </a:pPr>
            <a:r>
              <a:rPr lang="en-GB" sz="2600" dirty="0">
                <a:solidFill>
                  <a:schemeClr val="dk1"/>
                </a:solidFill>
                <a:latin typeface="Times New Roman"/>
                <a:ea typeface="Times New Roman"/>
                <a:cs typeface="Times New Roman"/>
                <a:sym typeface="Times New Roman"/>
              </a:rPr>
              <a:t>Student ID: 2423590</a:t>
            </a:r>
            <a:endParaRPr sz="1800" dirty="0">
              <a:solidFill>
                <a:schemeClr val="dk1"/>
              </a:solidFill>
              <a:latin typeface="Times New Roman"/>
              <a:ea typeface="Times New Roman"/>
              <a:cs typeface="Times New Roman"/>
              <a:sym typeface="Times New Roman"/>
            </a:endParaRPr>
          </a:p>
          <a:p>
            <a:pPr marL="0" marR="0" lvl="0" indent="0" algn="l" rtl="0">
              <a:lnSpc>
                <a:spcPct val="93000"/>
              </a:lnSpc>
              <a:spcBef>
                <a:spcPts val="0"/>
              </a:spcBef>
              <a:spcAft>
                <a:spcPts val="0"/>
              </a:spcAft>
              <a:buNone/>
            </a:pPr>
            <a:r>
              <a:rPr lang="en-GB" sz="1600" dirty="0">
                <a:solidFill>
                  <a:schemeClr val="dk1"/>
                </a:solidFill>
                <a:latin typeface="Times New Roman"/>
                <a:ea typeface="Times New Roman"/>
                <a:cs typeface="Times New Roman"/>
                <a:sym typeface="Times New Roman"/>
              </a:rPr>
              <a:t>                                                                   </a:t>
            </a:r>
            <a:r>
              <a:rPr lang="en-GB" sz="2800" dirty="0">
                <a:solidFill>
                  <a:schemeClr val="dk1"/>
                </a:solidFill>
                <a:latin typeface="Times New Roman"/>
                <a:ea typeface="Times New Roman"/>
                <a:cs typeface="Times New Roman"/>
                <a:sym typeface="Times New Roman"/>
              </a:rPr>
              <a:t>LECTURER: DR Amer Karrem</a:t>
            </a:r>
            <a:endParaRPr sz="28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FDE59">
                <a:alpha val="17647"/>
              </a:srgbClr>
            </a:gs>
            <a:gs pos="33333">
              <a:srgbClr val="6CBF00">
                <a:alpha val="10980"/>
              </a:srgbClr>
            </a:gs>
            <a:gs pos="66667">
              <a:srgbClr val="FDC128">
                <a:alpha val="17647"/>
              </a:srgbClr>
            </a:gs>
            <a:gs pos="100000">
              <a:srgbClr val="FF914D">
                <a:alpha val="17647"/>
              </a:srgbClr>
            </a:gs>
          </a:gsLst>
          <a:lin ang="0" scaled="0"/>
        </a:gradFill>
        <a:effectLst/>
      </p:bgPr>
    </p:bg>
    <p:spTree>
      <p:nvGrpSpPr>
        <p:cNvPr id="1" name="Shape 118"/>
        <p:cNvGrpSpPr/>
        <p:nvPr/>
      </p:nvGrpSpPr>
      <p:grpSpPr>
        <a:xfrm>
          <a:off x="0" y="0"/>
          <a:ext cx="0" cy="0"/>
          <a:chOff x="0" y="0"/>
          <a:chExt cx="0" cy="0"/>
        </a:xfrm>
      </p:grpSpPr>
      <p:sp>
        <p:nvSpPr>
          <p:cNvPr id="119" name="Google Shape;119;p2"/>
          <p:cNvSpPr/>
          <p:nvPr/>
        </p:nvSpPr>
        <p:spPr>
          <a:xfrm>
            <a:off x="9773733" y="9530504"/>
            <a:ext cx="4426307" cy="1512992"/>
          </a:xfrm>
          <a:custGeom>
            <a:avLst/>
            <a:gdLst/>
            <a:ahLst/>
            <a:cxnLst/>
            <a:rect l="l" t="t" r="r" b="b"/>
            <a:pathLst>
              <a:path w="4426307" h="1512992" extrusionOk="0">
                <a:moveTo>
                  <a:pt x="0" y="0"/>
                </a:moveTo>
                <a:lnTo>
                  <a:pt x="4426308" y="0"/>
                </a:lnTo>
                <a:lnTo>
                  <a:pt x="4426308" y="1512992"/>
                </a:lnTo>
                <a:lnTo>
                  <a:pt x="0" y="1512992"/>
                </a:lnTo>
                <a:lnTo>
                  <a:pt x="0" y="0"/>
                </a:lnTo>
                <a:close/>
              </a:path>
            </a:pathLst>
          </a:custGeom>
          <a:blipFill rotWithShape="1">
            <a:blip r:embed="rId3">
              <a:alphaModFix/>
            </a:blip>
            <a:stretch>
              <a:fillRect/>
            </a:stretch>
          </a:blipFill>
          <a:ln>
            <a:noFill/>
          </a:ln>
        </p:spPr>
        <p:txBody>
          <a:bodyPr/>
          <a:lstStyle/>
          <a:p>
            <a:endParaRPr lang="en-GB"/>
          </a:p>
        </p:txBody>
      </p:sp>
      <p:grpSp>
        <p:nvGrpSpPr>
          <p:cNvPr id="120" name="Google Shape;120;p2"/>
          <p:cNvGrpSpPr/>
          <p:nvPr/>
        </p:nvGrpSpPr>
        <p:grpSpPr>
          <a:xfrm>
            <a:off x="15472394" y="434618"/>
            <a:ext cx="1038120" cy="284781"/>
            <a:chOff x="0" y="0"/>
            <a:chExt cx="273414" cy="75004"/>
          </a:xfrm>
        </p:grpSpPr>
        <p:sp>
          <p:nvSpPr>
            <p:cNvPr id="121" name="Google Shape;121;p2"/>
            <p:cNvSpPr/>
            <p:nvPr/>
          </p:nvSpPr>
          <p:spPr>
            <a:xfrm>
              <a:off x="0" y="0"/>
              <a:ext cx="273414" cy="75004"/>
            </a:xfrm>
            <a:custGeom>
              <a:avLst/>
              <a:gdLst/>
              <a:ahLst/>
              <a:cxnLst/>
              <a:rect l="l" t="t" r="r" b="b"/>
              <a:pathLst>
                <a:path w="273414" h="75004" extrusionOk="0">
                  <a:moveTo>
                    <a:pt x="37502" y="0"/>
                  </a:moveTo>
                  <a:lnTo>
                    <a:pt x="235912" y="0"/>
                  </a:lnTo>
                  <a:cubicBezTo>
                    <a:pt x="256624" y="0"/>
                    <a:pt x="273414" y="16790"/>
                    <a:pt x="273414" y="37502"/>
                  </a:cubicBezTo>
                  <a:lnTo>
                    <a:pt x="273414" y="37502"/>
                  </a:lnTo>
                  <a:cubicBezTo>
                    <a:pt x="273414" y="47448"/>
                    <a:pt x="269463" y="56987"/>
                    <a:pt x="262430" y="64020"/>
                  </a:cubicBezTo>
                  <a:cubicBezTo>
                    <a:pt x="255397" y="71053"/>
                    <a:pt x="245858" y="75004"/>
                    <a:pt x="235912" y="75004"/>
                  </a:cubicBezTo>
                  <a:lnTo>
                    <a:pt x="37502" y="75004"/>
                  </a:lnTo>
                  <a:cubicBezTo>
                    <a:pt x="16790" y="75004"/>
                    <a:pt x="0" y="58214"/>
                    <a:pt x="0" y="37502"/>
                  </a:cubicBezTo>
                  <a:lnTo>
                    <a:pt x="0" y="37502"/>
                  </a:lnTo>
                  <a:cubicBezTo>
                    <a:pt x="0" y="16790"/>
                    <a:pt x="16790" y="0"/>
                    <a:pt x="37502" y="0"/>
                  </a:cubicBezTo>
                  <a:close/>
                </a:path>
              </a:pathLst>
            </a:custGeom>
            <a:solidFill>
              <a:srgbClr val="FEFAFA">
                <a:alpha val="45882"/>
              </a:srgbClr>
            </a:solidFill>
            <a:ln w="19050" cap="rnd" cmpd="sng">
              <a:solidFill>
                <a:srgbClr val="000000">
                  <a:alpha val="45882"/>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txBox="1"/>
            <p:nvPr/>
          </p:nvSpPr>
          <p:spPr>
            <a:xfrm>
              <a:off x="0" y="28575"/>
              <a:ext cx="273414" cy="46429"/>
            </a:xfrm>
            <a:prstGeom prst="rect">
              <a:avLst/>
            </a:prstGeom>
            <a:noFill/>
            <a:ln>
              <a:noFill/>
            </a:ln>
          </p:spPr>
          <p:txBody>
            <a:bodyPr spcFirstLastPara="1" wrap="square" lIns="50800" tIns="50800" rIns="50800" bIns="50800" anchor="ctr" anchorCtr="0">
              <a:noAutofit/>
            </a:bodyPr>
            <a:lstStyle/>
            <a:p>
              <a:pPr marL="0" marR="0" lvl="0" indent="0" algn="ctr" rtl="0">
                <a:lnSpc>
                  <a:spcPct val="828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3" name="Google Shape;123;p2"/>
          <p:cNvGrpSpPr/>
          <p:nvPr/>
        </p:nvGrpSpPr>
        <p:grpSpPr>
          <a:xfrm>
            <a:off x="16221180" y="434618"/>
            <a:ext cx="1038120" cy="284781"/>
            <a:chOff x="0" y="0"/>
            <a:chExt cx="273414" cy="75004"/>
          </a:xfrm>
        </p:grpSpPr>
        <p:sp>
          <p:nvSpPr>
            <p:cNvPr id="124" name="Google Shape;124;p2"/>
            <p:cNvSpPr/>
            <p:nvPr/>
          </p:nvSpPr>
          <p:spPr>
            <a:xfrm>
              <a:off x="0" y="0"/>
              <a:ext cx="273414" cy="75004"/>
            </a:xfrm>
            <a:custGeom>
              <a:avLst/>
              <a:gdLst/>
              <a:ahLst/>
              <a:cxnLst/>
              <a:rect l="l" t="t" r="r" b="b"/>
              <a:pathLst>
                <a:path w="273414" h="75004" extrusionOk="0">
                  <a:moveTo>
                    <a:pt x="37502" y="0"/>
                  </a:moveTo>
                  <a:lnTo>
                    <a:pt x="235912" y="0"/>
                  </a:lnTo>
                  <a:cubicBezTo>
                    <a:pt x="256624" y="0"/>
                    <a:pt x="273414" y="16790"/>
                    <a:pt x="273414" y="37502"/>
                  </a:cubicBezTo>
                  <a:lnTo>
                    <a:pt x="273414" y="37502"/>
                  </a:lnTo>
                  <a:cubicBezTo>
                    <a:pt x="273414" y="47448"/>
                    <a:pt x="269463" y="56987"/>
                    <a:pt x="262430" y="64020"/>
                  </a:cubicBezTo>
                  <a:cubicBezTo>
                    <a:pt x="255397" y="71053"/>
                    <a:pt x="245858" y="75004"/>
                    <a:pt x="235912" y="75004"/>
                  </a:cubicBezTo>
                  <a:lnTo>
                    <a:pt x="37502" y="75004"/>
                  </a:lnTo>
                  <a:cubicBezTo>
                    <a:pt x="16790" y="75004"/>
                    <a:pt x="0" y="58214"/>
                    <a:pt x="0" y="37502"/>
                  </a:cubicBezTo>
                  <a:lnTo>
                    <a:pt x="0" y="37502"/>
                  </a:lnTo>
                  <a:cubicBezTo>
                    <a:pt x="0" y="16790"/>
                    <a:pt x="16790" y="0"/>
                    <a:pt x="37502" y="0"/>
                  </a:cubicBezTo>
                  <a:close/>
                </a:path>
              </a:pathLst>
            </a:custGeom>
            <a:solidFill>
              <a:srgbClr val="000000"/>
            </a:solid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txBox="1"/>
            <p:nvPr/>
          </p:nvSpPr>
          <p:spPr>
            <a:xfrm>
              <a:off x="0" y="28575"/>
              <a:ext cx="273414" cy="46429"/>
            </a:xfrm>
            <a:prstGeom prst="rect">
              <a:avLst/>
            </a:prstGeom>
            <a:noFill/>
            <a:ln>
              <a:noFill/>
            </a:ln>
          </p:spPr>
          <p:txBody>
            <a:bodyPr spcFirstLastPara="1" wrap="square" lIns="50800" tIns="50800" rIns="50800" bIns="50800" anchor="ctr" anchorCtr="0">
              <a:noAutofit/>
            </a:bodyPr>
            <a:lstStyle/>
            <a:p>
              <a:pPr marL="0" marR="0" lvl="0" indent="0" algn="ctr" rtl="0">
                <a:lnSpc>
                  <a:spcPct val="828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26" name="Google Shape;126;p2"/>
          <p:cNvSpPr txBox="1"/>
          <p:nvPr/>
        </p:nvSpPr>
        <p:spPr>
          <a:xfrm>
            <a:off x="3635334" y="1028479"/>
            <a:ext cx="9668700" cy="816000"/>
          </a:xfrm>
          <a:prstGeom prst="rect">
            <a:avLst/>
          </a:prstGeom>
          <a:noFill/>
          <a:ln>
            <a:noFill/>
          </a:ln>
        </p:spPr>
        <p:txBody>
          <a:bodyPr spcFirstLastPara="1" wrap="square" lIns="0" tIns="0" rIns="0" bIns="0" anchor="t" anchorCtr="0">
            <a:spAutoFit/>
          </a:bodyPr>
          <a:lstStyle/>
          <a:p>
            <a:pPr marL="0" marR="0" lvl="0" indent="0" algn="ctr" rtl="0">
              <a:lnSpc>
                <a:spcPct val="93000"/>
              </a:lnSpc>
              <a:spcBef>
                <a:spcPts val="0"/>
              </a:spcBef>
              <a:spcAft>
                <a:spcPts val="0"/>
              </a:spcAft>
              <a:buNone/>
            </a:pPr>
            <a:r>
              <a:rPr lang="en-GB" sz="5700" b="1" i="0" u="none" strike="noStrike" cap="none">
                <a:solidFill>
                  <a:srgbClr val="000000"/>
                </a:solidFill>
                <a:latin typeface="Times"/>
                <a:ea typeface="Times"/>
                <a:cs typeface="Times"/>
                <a:sym typeface="Times"/>
              </a:rPr>
              <a:t>TABLE OF CONTENTS</a:t>
            </a:r>
            <a:endParaRPr sz="4100"/>
          </a:p>
        </p:txBody>
      </p:sp>
      <p:sp>
        <p:nvSpPr>
          <p:cNvPr id="127" name="Google Shape;127;p2"/>
          <p:cNvSpPr txBox="1"/>
          <p:nvPr/>
        </p:nvSpPr>
        <p:spPr>
          <a:xfrm>
            <a:off x="283600" y="2572300"/>
            <a:ext cx="18004500" cy="5631600"/>
          </a:xfrm>
          <a:prstGeom prst="rect">
            <a:avLst/>
          </a:prstGeom>
          <a:noFill/>
          <a:ln>
            <a:noFill/>
          </a:ln>
        </p:spPr>
        <p:txBody>
          <a:bodyPr spcFirstLastPara="1" wrap="square" lIns="0" tIns="0" rIns="0" bIns="0" anchor="t" anchorCtr="0">
            <a:spAutoFit/>
          </a:bodyPr>
          <a:lstStyle/>
          <a:p>
            <a:pPr marL="0" marR="0" lvl="0" indent="0" algn="l" rtl="0">
              <a:lnSpc>
                <a:spcPct val="150027"/>
              </a:lnSpc>
              <a:spcBef>
                <a:spcPts val="0"/>
              </a:spcBef>
              <a:spcAft>
                <a:spcPts val="0"/>
              </a:spcAft>
              <a:buNone/>
            </a:pPr>
            <a:r>
              <a:rPr lang="en-GB" sz="3658" b="1" i="0" u="none" strike="noStrike" cap="none">
                <a:solidFill>
                  <a:srgbClr val="000000"/>
                </a:solidFill>
                <a:latin typeface="Times"/>
                <a:ea typeface="Times"/>
                <a:cs typeface="Times"/>
                <a:sym typeface="Times"/>
              </a:rPr>
              <a:t>Introduction.............................................................3 </a:t>
            </a:r>
            <a:endParaRPr/>
          </a:p>
          <a:p>
            <a:pPr marL="0" marR="0" lvl="0" indent="0" algn="l" rtl="0">
              <a:lnSpc>
                <a:spcPct val="150027"/>
              </a:lnSpc>
              <a:spcBef>
                <a:spcPts val="0"/>
              </a:spcBef>
              <a:spcAft>
                <a:spcPts val="0"/>
              </a:spcAft>
              <a:buNone/>
            </a:pPr>
            <a:r>
              <a:rPr lang="en-GB" sz="3658" b="1" i="0" u="none" strike="noStrike" cap="none">
                <a:solidFill>
                  <a:srgbClr val="000000"/>
                </a:solidFill>
                <a:latin typeface="Times"/>
                <a:ea typeface="Times"/>
                <a:cs typeface="Times"/>
                <a:sym typeface="Times"/>
              </a:rPr>
              <a:t>Overview of the company............................................4</a:t>
            </a:r>
            <a:endParaRPr/>
          </a:p>
          <a:p>
            <a:pPr marL="0" marR="0" lvl="0" indent="0" algn="l" rtl="0">
              <a:lnSpc>
                <a:spcPct val="150027"/>
              </a:lnSpc>
              <a:spcBef>
                <a:spcPts val="0"/>
              </a:spcBef>
              <a:spcAft>
                <a:spcPts val="0"/>
              </a:spcAft>
              <a:buNone/>
            </a:pPr>
            <a:r>
              <a:rPr lang="en-GB" sz="3658" b="1" i="0" u="none" strike="noStrike" cap="none">
                <a:solidFill>
                  <a:srgbClr val="000000"/>
                </a:solidFill>
                <a:latin typeface="Times"/>
                <a:ea typeface="Times"/>
                <a:cs typeface="Times"/>
                <a:sym typeface="Times"/>
              </a:rPr>
              <a:t>Recruitment process of a team member.........................5</a:t>
            </a:r>
            <a:endParaRPr/>
          </a:p>
          <a:p>
            <a:pPr marL="0" marR="0" lvl="0" indent="0" algn="l" rtl="0">
              <a:lnSpc>
                <a:spcPct val="150027"/>
              </a:lnSpc>
              <a:spcBef>
                <a:spcPts val="0"/>
              </a:spcBef>
              <a:spcAft>
                <a:spcPts val="0"/>
              </a:spcAft>
              <a:buNone/>
            </a:pPr>
            <a:r>
              <a:rPr lang="en-GB" sz="3658" b="1" i="0" u="none" strike="noStrike" cap="none">
                <a:solidFill>
                  <a:srgbClr val="000000"/>
                </a:solidFill>
                <a:latin typeface="Times"/>
                <a:ea typeface="Times"/>
                <a:cs typeface="Times"/>
                <a:sym typeface="Times"/>
              </a:rPr>
              <a:t>Learning/training and development needs of an individual within M&amp;S...............9</a:t>
            </a:r>
            <a:endParaRPr/>
          </a:p>
          <a:p>
            <a:pPr marL="0" marR="0" lvl="0" indent="0" algn="l" rtl="0">
              <a:lnSpc>
                <a:spcPct val="150027"/>
              </a:lnSpc>
              <a:spcBef>
                <a:spcPts val="0"/>
              </a:spcBef>
              <a:spcAft>
                <a:spcPts val="0"/>
              </a:spcAft>
              <a:buNone/>
            </a:pPr>
            <a:r>
              <a:rPr lang="en-GB" sz="3658" b="1" i="0" u="none" strike="noStrike" cap="none">
                <a:solidFill>
                  <a:srgbClr val="000000"/>
                </a:solidFill>
                <a:latin typeface="Times"/>
                <a:ea typeface="Times"/>
                <a:cs typeface="Times"/>
                <a:sym typeface="Times"/>
              </a:rPr>
              <a:t>Learning Theories for supporting the analysis..............10</a:t>
            </a:r>
            <a:endParaRPr/>
          </a:p>
          <a:p>
            <a:pPr marL="0" marR="0" lvl="0" indent="0" algn="l" rtl="0">
              <a:lnSpc>
                <a:spcPct val="150027"/>
              </a:lnSpc>
              <a:spcBef>
                <a:spcPts val="0"/>
              </a:spcBef>
              <a:spcAft>
                <a:spcPts val="0"/>
              </a:spcAft>
              <a:buNone/>
            </a:pPr>
            <a:r>
              <a:rPr lang="en-GB" sz="3658" b="1" i="0" u="none" strike="noStrike" cap="none">
                <a:solidFill>
                  <a:srgbClr val="000000"/>
                </a:solidFill>
                <a:latin typeface="Times"/>
                <a:ea typeface="Times"/>
                <a:cs typeface="Times"/>
                <a:sym typeface="Times"/>
              </a:rPr>
              <a:t>Conclusion...............................................................13</a:t>
            </a:r>
            <a:endParaRPr/>
          </a:p>
          <a:p>
            <a:pPr marL="0" marR="0" lvl="0" indent="0" algn="l" rtl="0">
              <a:lnSpc>
                <a:spcPct val="150027"/>
              </a:lnSpc>
              <a:spcBef>
                <a:spcPts val="0"/>
              </a:spcBef>
              <a:spcAft>
                <a:spcPts val="0"/>
              </a:spcAft>
              <a:buNone/>
            </a:pPr>
            <a:r>
              <a:rPr lang="en-GB" sz="3658" b="1" i="0" u="none" strike="noStrike" cap="none">
                <a:solidFill>
                  <a:srgbClr val="000000"/>
                </a:solidFill>
                <a:latin typeface="Times"/>
                <a:ea typeface="Times"/>
                <a:cs typeface="Times"/>
                <a:sym typeface="Times"/>
              </a:rPr>
              <a:t>References...............................................................14</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FDE59">
                <a:alpha val="9019"/>
              </a:srgbClr>
            </a:gs>
            <a:gs pos="50000">
              <a:srgbClr val="B1FF4D">
                <a:alpha val="8627"/>
              </a:srgbClr>
            </a:gs>
            <a:gs pos="100000">
              <a:srgbClr val="FF914D">
                <a:alpha val="20392"/>
              </a:srgbClr>
            </a:gs>
          </a:gsLst>
          <a:lin ang="0" scaled="0"/>
        </a:gradFill>
        <a:effectLst/>
      </p:bgPr>
    </p:bg>
    <p:spTree>
      <p:nvGrpSpPr>
        <p:cNvPr id="1" name="Shape 135"/>
        <p:cNvGrpSpPr/>
        <p:nvPr/>
      </p:nvGrpSpPr>
      <p:grpSpPr>
        <a:xfrm>
          <a:off x="0" y="0"/>
          <a:ext cx="0" cy="0"/>
          <a:chOff x="0" y="0"/>
          <a:chExt cx="0" cy="0"/>
        </a:xfrm>
      </p:grpSpPr>
      <p:grpSp>
        <p:nvGrpSpPr>
          <p:cNvPr id="136" name="Google Shape;136;p3"/>
          <p:cNvGrpSpPr/>
          <p:nvPr/>
        </p:nvGrpSpPr>
        <p:grpSpPr>
          <a:xfrm>
            <a:off x="17086623" y="996222"/>
            <a:ext cx="4147278" cy="4147278"/>
            <a:chOff x="0" y="0"/>
            <a:chExt cx="812800" cy="812800"/>
          </a:xfrm>
        </p:grpSpPr>
        <p:sp>
          <p:nvSpPr>
            <p:cNvPr id="137" name="Google Shape;137;p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noFill/>
            <a:ln w="171450" cap="sq" cmpd="sng">
              <a:solidFill>
                <a:srgbClr val="FFC33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39" name="Google Shape;139;p3"/>
          <p:cNvSpPr/>
          <p:nvPr/>
        </p:nvSpPr>
        <p:spPr>
          <a:xfrm>
            <a:off x="-622476" y="7559811"/>
            <a:ext cx="6860174" cy="2344932"/>
          </a:xfrm>
          <a:custGeom>
            <a:avLst/>
            <a:gdLst/>
            <a:ahLst/>
            <a:cxnLst/>
            <a:rect l="l" t="t" r="r" b="b"/>
            <a:pathLst>
              <a:path w="6860174" h="2344932" extrusionOk="0">
                <a:moveTo>
                  <a:pt x="0" y="0"/>
                </a:moveTo>
                <a:lnTo>
                  <a:pt x="6860173" y="0"/>
                </a:lnTo>
                <a:lnTo>
                  <a:pt x="6860173" y="2344932"/>
                </a:lnTo>
                <a:lnTo>
                  <a:pt x="0" y="2344932"/>
                </a:lnTo>
                <a:lnTo>
                  <a:pt x="0" y="0"/>
                </a:lnTo>
                <a:close/>
              </a:path>
            </a:pathLst>
          </a:custGeom>
          <a:blipFill rotWithShape="1">
            <a:blip r:embed="rId3">
              <a:alphaModFix/>
            </a:blip>
            <a:stretch>
              <a:fillRect/>
            </a:stretch>
          </a:blipFill>
          <a:ln>
            <a:noFill/>
          </a:ln>
        </p:spPr>
        <p:txBody>
          <a:bodyPr/>
          <a:lstStyle/>
          <a:p>
            <a:endParaRPr lang="en-GB"/>
          </a:p>
        </p:txBody>
      </p:sp>
      <p:sp>
        <p:nvSpPr>
          <p:cNvPr id="140" name="Google Shape;140;p3"/>
          <p:cNvSpPr/>
          <p:nvPr/>
        </p:nvSpPr>
        <p:spPr>
          <a:xfrm rot="3833497">
            <a:off x="7845326" y="2627643"/>
            <a:ext cx="636794" cy="884436"/>
          </a:xfrm>
          <a:custGeom>
            <a:avLst/>
            <a:gdLst/>
            <a:ahLst/>
            <a:cxnLst/>
            <a:rect l="l" t="t" r="r" b="b"/>
            <a:pathLst>
              <a:path w="636794" h="884436" extrusionOk="0">
                <a:moveTo>
                  <a:pt x="0" y="0"/>
                </a:moveTo>
                <a:lnTo>
                  <a:pt x="636794" y="0"/>
                </a:lnTo>
                <a:lnTo>
                  <a:pt x="636794" y="884436"/>
                </a:lnTo>
                <a:lnTo>
                  <a:pt x="0" y="884436"/>
                </a:lnTo>
                <a:lnTo>
                  <a:pt x="0" y="0"/>
                </a:lnTo>
                <a:close/>
              </a:path>
            </a:pathLst>
          </a:custGeom>
          <a:blipFill rotWithShape="1">
            <a:blip r:embed="rId4">
              <a:alphaModFix/>
            </a:blip>
            <a:stretch>
              <a:fillRect/>
            </a:stretch>
          </a:blipFill>
          <a:ln>
            <a:noFill/>
          </a:ln>
        </p:spPr>
        <p:txBody>
          <a:bodyPr/>
          <a:lstStyle/>
          <a:p>
            <a:endParaRPr lang="en-GB"/>
          </a:p>
        </p:txBody>
      </p:sp>
      <p:grpSp>
        <p:nvGrpSpPr>
          <p:cNvPr id="141" name="Google Shape;141;p3"/>
          <p:cNvGrpSpPr/>
          <p:nvPr/>
        </p:nvGrpSpPr>
        <p:grpSpPr>
          <a:xfrm>
            <a:off x="5631146" y="2876342"/>
            <a:ext cx="447350" cy="447350"/>
            <a:chOff x="0" y="0"/>
            <a:chExt cx="812800" cy="812800"/>
          </a:xfrm>
        </p:grpSpPr>
        <p:sp>
          <p:nvSpPr>
            <p:cNvPr id="142" name="Google Shape;142;p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1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4" name="Google Shape;144;p3"/>
          <p:cNvSpPr/>
          <p:nvPr/>
        </p:nvSpPr>
        <p:spPr>
          <a:xfrm>
            <a:off x="15212074" y="7055048"/>
            <a:ext cx="1009106" cy="965072"/>
          </a:xfrm>
          <a:custGeom>
            <a:avLst/>
            <a:gdLst/>
            <a:ahLst/>
            <a:cxnLst/>
            <a:rect l="l" t="t" r="r" b="b"/>
            <a:pathLst>
              <a:path w="1009106" h="965072" extrusionOk="0">
                <a:moveTo>
                  <a:pt x="0" y="0"/>
                </a:moveTo>
                <a:lnTo>
                  <a:pt x="1009106" y="0"/>
                </a:lnTo>
                <a:lnTo>
                  <a:pt x="1009106" y="965073"/>
                </a:lnTo>
                <a:lnTo>
                  <a:pt x="0" y="965073"/>
                </a:lnTo>
                <a:lnTo>
                  <a:pt x="0" y="0"/>
                </a:lnTo>
                <a:close/>
              </a:path>
            </a:pathLst>
          </a:custGeom>
          <a:blipFill rotWithShape="1">
            <a:blip r:embed="rId5">
              <a:alphaModFix/>
            </a:blip>
            <a:stretch>
              <a:fillRect/>
            </a:stretch>
          </a:blipFill>
          <a:ln>
            <a:noFill/>
          </a:ln>
        </p:spPr>
        <p:txBody>
          <a:bodyPr/>
          <a:lstStyle/>
          <a:p>
            <a:endParaRPr lang="en-GB"/>
          </a:p>
        </p:txBody>
      </p:sp>
      <p:sp>
        <p:nvSpPr>
          <p:cNvPr id="145" name="Google Shape;145;p3"/>
          <p:cNvSpPr/>
          <p:nvPr/>
        </p:nvSpPr>
        <p:spPr>
          <a:xfrm rot="5824903">
            <a:off x="16803562" y="8379790"/>
            <a:ext cx="490919" cy="704976"/>
          </a:xfrm>
          <a:custGeom>
            <a:avLst/>
            <a:gdLst/>
            <a:ahLst/>
            <a:cxnLst/>
            <a:rect l="l" t="t" r="r" b="b"/>
            <a:pathLst>
              <a:path w="490919" h="704976" extrusionOk="0">
                <a:moveTo>
                  <a:pt x="0" y="0"/>
                </a:moveTo>
                <a:lnTo>
                  <a:pt x="490919" y="0"/>
                </a:lnTo>
                <a:lnTo>
                  <a:pt x="490919" y="704975"/>
                </a:lnTo>
                <a:lnTo>
                  <a:pt x="0" y="704975"/>
                </a:lnTo>
                <a:lnTo>
                  <a:pt x="0" y="0"/>
                </a:lnTo>
                <a:close/>
              </a:path>
            </a:pathLst>
          </a:custGeom>
          <a:blipFill rotWithShape="1">
            <a:blip r:embed="rId6">
              <a:alphaModFix/>
            </a:blip>
            <a:stretch>
              <a:fillRect/>
            </a:stretch>
          </a:blipFill>
          <a:ln>
            <a:noFill/>
          </a:ln>
        </p:spPr>
        <p:txBody>
          <a:bodyPr/>
          <a:lstStyle/>
          <a:p>
            <a:endParaRPr lang="en-GB"/>
          </a:p>
        </p:txBody>
      </p:sp>
      <p:sp>
        <p:nvSpPr>
          <p:cNvPr id="146" name="Google Shape;146;p3"/>
          <p:cNvSpPr/>
          <p:nvPr/>
        </p:nvSpPr>
        <p:spPr>
          <a:xfrm rot="-497009" flipH="1">
            <a:off x="8745631" y="8301380"/>
            <a:ext cx="699047" cy="671085"/>
          </a:xfrm>
          <a:custGeom>
            <a:avLst/>
            <a:gdLst/>
            <a:ahLst/>
            <a:cxnLst/>
            <a:rect l="l" t="t" r="r" b="b"/>
            <a:pathLst>
              <a:path w="699047" h="671085" extrusionOk="0">
                <a:moveTo>
                  <a:pt x="699047" y="0"/>
                </a:moveTo>
                <a:lnTo>
                  <a:pt x="0" y="0"/>
                </a:lnTo>
                <a:lnTo>
                  <a:pt x="0" y="671085"/>
                </a:lnTo>
                <a:lnTo>
                  <a:pt x="699047" y="671085"/>
                </a:lnTo>
                <a:lnTo>
                  <a:pt x="699047" y="0"/>
                </a:lnTo>
                <a:close/>
              </a:path>
            </a:pathLst>
          </a:custGeom>
          <a:blipFill rotWithShape="1">
            <a:blip r:embed="rId7">
              <a:alphaModFix/>
            </a:blip>
            <a:stretch>
              <a:fillRect/>
            </a:stretch>
          </a:blipFill>
          <a:ln>
            <a:noFill/>
          </a:ln>
        </p:spPr>
        <p:txBody>
          <a:bodyPr/>
          <a:lstStyle/>
          <a:p>
            <a:endParaRPr lang="en-GB"/>
          </a:p>
        </p:txBody>
      </p:sp>
      <p:sp>
        <p:nvSpPr>
          <p:cNvPr id="147" name="Google Shape;147;p3"/>
          <p:cNvSpPr/>
          <p:nvPr/>
        </p:nvSpPr>
        <p:spPr>
          <a:xfrm rot="2700000">
            <a:off x="252393" y="1177098"/>
            <a:ext cx="1028493" cy="1053392"/>
          </a:xfrm>
          <a:custGeom>
            <a:avLst/>
            <a:gdLst/>
            <a:ahLst/>
            <a:cxnLst/>
            <a:rect l="l" t="t" r="r" b="b"/>
            <a:pathLst>
              <a:path w="1028493" h="1053392" extrusionOk="0">
                <a:moveTo>
                  <a:pt x="0" y="0"/>
                </a:moveTo>
                <a:lnTo>
                  <a:pt x="1028494" y="0"/>
                </a:lnTo>
                <a:lnTo>
                  <a:pt x="1028494" y="1053391"/>
                </a:lnTo>
                <a:lnTo>
                  <a:pt x="0" y="1053391"/>
                </a:lnTo>
                <a:lnTo>
                  <a:pt x="0" y="0"/>
                </a:lnTo>
                <a:close/>
              </a:path>
            </a:pathLst>
          </a:custGeom>
          <a:blipFill rotWithShape="1">
            <a:blip r:embed="rId8">
              <a:alphaModFix/>
            </a:blip>
            <a:stretch>
              <a:fillRect/>
            </a:stretch>
          </a:blipFill>
          <a:ln>
            <a:noFill/>
          </a:ln>
        </p:spPr>
        <p:txBody>
          <a:bodyPr/>
          <a:lstStyle/>
          <a:p>
            <a:endParaRPr lang="en-GB"/>
          </a:p>
        </p:txBody>
      </p:sp>
      <p:sp>
        <p:nvSpPr>
          <p:cNvPr id="148" name="Google Shape;148;p3"/>
          <p:cNvSpPr/>
          <p:nvPr/>
        </p:nvSpPr>
        <p:spPr>
          <a:xfrm>
            <a:off x="427866" y="2230489"/>
            <a:ext cx="6465803" cy="3612768"/>
          </a:xfrm>
          <a:custGeom>
            <a:avLst/>
            <a:gdLst/>
            <a:ahLst/>
            <a:cxnLst/>
            <a:rect l="l" t="t" r="r" b="b"/>
            <a:pathLst>
              <a:path w="6465803" h="3612768" extrusionOk="0">
                <a:moveTo>
                  <a:pt x="0" y="0"/>
                </a:moveTo>
                <a:lnTo>
                  <a:pt x="6465804" y="0"/>
                </a:lnTo>
                <a:lnTo>
                  <a:pt x="6465804" y="3612768"/>
                </a:lnTo>
                <a:lnTo>
                  <a:pt x="0" y="3612768"/>
                </a:lnTo>
                <a:lnTo>
                  <a:pt x="0" y="0"/>
                </a:lnTo>
                <a:close/>
              </a:path>
            </a:pathLst>
          </a:custGeom>
          <a:blipFill rotWithShape="1">
            <a:blip r:embed="rId9">
              <a:alphaModFix/>
            </a:blip>
            <a:stretch>
              <a:fillRect/>
            </a:stretch>
          </a:blipFill>
          <a:ln>
            <a:noFill/>
          </a:ln>
        </p:spPr>
        <p:txBody>
          <a:bodyPr/>
          <a:lstStyle/>
          <a:p>
            <a:endParaRPr lang="en-GB"/>
          </a:p>
        </p:txBody>
      </p:sp>
      <p:sp>
        <p:nvSpPr>
          <p:cNvPr id="149" name="Google Shape;149;p3"/>
          <p:cNvSpPr/>
          <p:nvPr/>
        </p:nvSpPr>
        <p:spPr>
          <a:xfrm>
            <a:off x="427866" y="6056208"/>
            <a:ext cx="6465803" cy="3386465"/>
          </a:xfrm>
          <a:custGeom>
            <a:avLst/>
            <a:gdLst/>
            <a:ahLst/>
            <a:cxnLst/>
            <a:rect l="l" t="t" r="r" b="b"/>
            <a:pathLst>
              <a:path w="6465803" h="3386465" extrusionOk="0">
                <a:moveTo>
                  <a:pt x="0" y="0"/>
                </a:moveTo>
                <a:lnTo>
                  <a:pt x="6465804" y="0"/>
                </a:lnTo>
                <a:lnTo>
                  <a:pt x="6465804" y="3386464"/>
                </a:lnTo>
                <a:lnTo>
                  <a:pt x="0" y="3386464"/>
                </a:lnTo>
                <a:lnTo>
                  <a:pt x="0" y="0"/>
                </a:lnTo>
                <a:close/>
              </a:path>
            </a:pathLst>
          </a:custGeom>
          <a:blipFill rotWithShape="1">
            <a:blip r:embed="rId10">
              <a:alphaModFix/>
            </a:blip>
            <a:stretch>
              <a:fillRect/>
            </a:stretch>
          </a:blipFill>
          <a:ln>
            <a:noFill/>
          </a:ln>
        </p:spPr>
        <p:txBody>
          <a:bodyPr/>
          <a:lstStyle/>
          <a:p>
            <a:endParaRPr lang="en-GB"/>
          </a:p>
        </p:txBody>
      </p:sp>
      <p:sp>
        <p:nvSpPr>
          <p:cNvPr id="150" name="Google Shape;150;p3"/>
          <p:cNvSpPr txBox="1"/>
          <p:nvPr/>
        </p:nvSpPr>
        <p:spPr>
          <a:xfrm>
            <a:off x="8700936" y="4530851"/>
            <a:ext cx="8291664" cy="4524315"/>
          </a:xfrm>
          <a:prstGeom prst="rect">
            <a:avLst/>
          </a:prstGeom>
          <a:noFill/>
          <a:ln>
            <a:noFill/>
          </a:ln>
        </p:spPr>
        <p:txBody>
          <a:bodyPr spcFirstLastPara="1" wrap="square" lIns="0" tIns="0" rIns="0" bIns="0" anchor="t" anchorCtr="0">
            <a:spAutoFit/>
          </a:bodyPr>
          <a:lstStyle/>
          <a:p>
            <a:pPr marL="431801" marR="0" lvl="1" indent="-215900" algn="just" rtl="0">
              <a:lnSpc>
                <a:spcPct val="150000"/>
              </a:lnSpc>
              <a:spcBef>
                <a:spcPts val="0"/>
              </a:spcBef>
              <a:spcAft>
                <a:spcPts val="0"/>
              </a:spcAft>
              <a:buClr>
                <a:srgbClr val="000000"/>
              </a:buClr>
              <a:buSzPts val="2000"/>
              <a:buFont typeface="Arial"/>
              <a:buChar char="•"/>
            </a:pPr>
            <a:r>
              <a:rPr lang="en-GB" sz="2800" b="1" i="1" u="none" strike="noStrike" cap="none" dirty="0">
                <a:solidFill>
                  <a:srgbClr val="000000"/>
                </a:solidFill>
                <a:latin typeface="Times New Roman"/>
                <a:ea typeface="Times New Roman"/>
                <a:cs typeface="Times New Roman"/>
                <a:sym typeface="Times New Roman"/>
              </a:rPr>
              <a:t>The presentation will be based on Marks and Spencer (M&amp;S) and its recruitment process, job analysis, job description and person specification. </a:t>
            </a:r>
            <a:endParaRPr sz="1800" b="1" i="1" dirty="0"/>
          </a:p>
          <a:p>
            <a:pPr marL="0" marR="0" lvl="0" indent="0" algn="just" rtl="0">
              <a:lnSpc>
                <a:spcPct val="150000"/>
              </a:lnSpc>
              <a:spcBef>
                <a:spcPts val="0"/>
              </a:spcBef>
              <a:spcAft>
                <a:spcPts val="0"/>
              </a:spcAft>
              <a:buNone/>
            </a:pPr>
            <a:endParaRPr sz="2800" b="1" i="1"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2800" b="1" i="1" u="none" strike="noStrike" cap="none" dirty="0">
              <a:solidFill>
                <a:srgbClr val="000000"/>
              </a:solidFill>
              <a:latin typeface="Times New Roman"/>
              <a:ea typeface="Times New Roman"/>
              <a:cs typeface="Times New Roman"/>
              <a:sym typeface="Times New Roman"/>
            </a:endParaRPr>
          </a:p>
          <a:p>
            <a:pPr marL="431801" marR="0" lvl="1" indent="-215900" algn="just" rtl="0">
              <a:lnSpc>
                <a:spcPct val="150000"/>
              </a:lnSpc>
              <a:spcBef>
                <a:spcPts val="0"/>
              </a:spcBef>
              <a:spcAft>
                <a:spcPts val="0"/>
              </a:spcAft>
              <a:buClr>
                <a:srgbClr val="000000"/>
              </a:buClr>
              <a:buSzPts val="2000"/>
              <a:buFont typeface="Arial"/>
              <a:buChar char="•"/>
            </a:pPr>
            <a:r>
              <a:rPr lang="en-GB" sz="2800" b="1" i="1" u="none" strike="noStrike" cap="none" dirty="0">
                <a:solidFill>
                  <a:srgbClr val="000000"/>
                </a:solidFill>
                <a:latin typeface="Times New Roman"/>
                <a:ea typeface="Times New Roman"/>
                <a:cs typeface="Times New Roman"/>
                <a:sym typeface="Times New Roman"/>
              </a:rPr>
              <a:t>The role of a marketing manager, as the chosen job role, will be discussed in the presentation.</a:t>
            </a:r>
            <a:endParaRPr sz="1800" b="1" i="1" dirty="0"/>
          </a:p>
        </p:txBody>
      </p:sp>
      <p:sp>
        <p:nvSpPr>
          <p:cNvPr id="151" name="Google Shape;151;p3"/>
          <p:cNvSpPr txBox="1"/>
          <p:nvPr/>
        </p:nvSpPr>
        <p:spPr>
          <a:xfrm>
            <a:off x="9173043" y="2734411"/>
            <a:ext cx="5634206" cy="589280"/>
          </a:xfrm>
          <a:prstGeom prst="rect">
            <a:avLst/>
          </a:prstGeom>
          <a:noFill/>
          <a:ln>
            <a:noFill/>
          </a:ln>
        </p:spPr>
        <p:txBody>
          <a:bodyPr spcFirstLastPara="1" wrap="square" lIns="0" tIns="0" rIns="0" bIns="0" anchor="t" anchorCtr="0">
            <a:spAutoFit/>
          </a:bodyPr>
          <a:lstStyle/>
          <a:p>
            <a:pPr marL="0" marR="0" lvl="0" indent="0" algn="l" rtl="0">
              <a:lnSpc>
                <a:spcPct val="109002"/>
              </a:lnSpc>
              <a:spcBef>
                <a:spcPts val="0"/>
              </a:spcBef>
              <a:spcAft>
                <a:spcPts val="0"/>
              </a:spcAft>
              <a:buNone/>
            </a:pPr>
            <a:r>
              <a:rPr lang="en-GB" sz="3999" b="1" i="0" u="none" strike="noStrike" cap="none">
                <a:solidFill>
                  <a:srgbClr val="F41B3E"/>
                </a:solidFill>
                <a:latin typeface="Times"/>
                <a:ea typeface="Times"/>
                <a:cs typeface="Times"/>
                <a:sym typeface="Times"/>
              </a:rPr>
              <a:t>INTRODUCTION </a:t>
            </a:r>
            <a:endParaRPr/>
          </a:p>
        </p:txBody>
      </p:sp>
      <p:sp>
        <p:nvSpPr>
          <p:cNvPr id="152" name="Google Shape;152;p3"/>
          <p:cNvSpPr txBox="1"/>
          <p:nvPr/>
        </p:nvSpPr>
        <p:spPr>
          <a:xfrm>
            <a:off x="2661759" y="9610103"/>
            <a:ext cx="1998018"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(Sylas, 2026)</a:t>
            </a:r>
            <a:endParaRPr/>
          </a:p>
        </p:txBody>
      </p:sp>
      <p:sp>
        <p:nvSpPr>
          <p:cNvPr id="153" name="Google Shape;153;p3"/>
          <p:cNvSpPr txBox="1"/>
          <p:nvPr/>
        </p:nvSpPr>
        <p:spPr>
          <a:xfrm>
            <a:off x="2661432" y="1773924"/>
            <a:ext cx="1998345"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(Sylas, 2026)</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DE59">
                <a:alpha val="9019"/>
              </a:srgbClr>
            </a:gs>
            <a:gs pos="50000">
              <a:srgbClr val="B1FF4D">
                <a:alpha val="8627"/>
              </a:srgbClr>
            </a:gs>
            <a:gs pos="100000">
              <a:srgbClr val="FF914D">
                <a:alpha val="20392"/>
              </a:srgbClr>
            </a:gs>
          </a:gsLst>
          <a:lin ang="0" scaled="0"/>
        </a:gradFill>
        <a:effectLst/>
      </p:bgPr>
    </p:bg>
    <p:spTree>
      <p:nvGrpSpPr>
        <p:cNvPr id="1" name="Shape 161"/>
        <p:cNvGrpSpPr/>
        <p:nvPr/>
      </p:nvGrpSpPr>
      <p:grpSpPr>
        <a:xfrm>
          <a:off x="0" y="0"/>
          <a:ext cx="0" cy="0"/>
          <a:chOff x="0" y="0"/>
          <a:chExt cx="0" cy="0"/>
        </a:xfrm>
      </p:grpSpPr>
      <p:sp>
        <p:nvSpPr>
          <p:cNvPr id="162" name="Google Shape;162;p4"/>
          <p:cNvSpPr/>
          <p:nvPr/>
        </p:nvSpPr>
        <p:spPr>
          <a:xfrm>
            <a:off x="7948396" y="-1143433"/>
            <a:ext cx="2391209" cy="2286865"/>
          </a:xfrm>
          <a:custGeom>
            <a:avLst/>
            <a:gdLst/>
            <a:ahLst/>
            <a:cxnLst/>
            <a:rect l="l" t="t" r="r" b="b"/>
            <a:pathLst>
              <a:path w="2391209" h="2286865" extrusionOk="0">
                <a:moveTo>
                  <a:pt x="0" y="0"/>
                </a:moveTo>
                <a:lnTo>
                  <a:pt x="2391208" y="0"/>
                </a:lnTo>
                <a:lnTo>
                  <a:pt x="2391208" y="2286866"/>
                </a:lnTo>
                <a:lnTo>
                  <a:pt x="0" y="2286866"/>
                </a:lnTo>
                <a:lnTo>
                  <a:pt x="0" y="0"/>
                </a:lnTo>
                <a:close/>
              </a:path>
            </a:pathLst>
          </a:custGeom>
          <a:blipFill rotWithShape="1">
            <a:blip r:embed="rId3">
              <a:alphaModFix/>
            </a:blip>
            <a:stretch>
              <a:fillRect/>
            </a:stretch>
          </a:blipFill>
          <a:ln>
            <a:noFill/>
          </a:ln>
        </p:spPr>
        <p:txBody>
          <a:bodyPr/>
          <a:lstStyle/>
          <a:p>
            <a:endParaRPr lang="en-GB"/>
          </a:p>
        </p:txBody>
      </p:sp>
      <p:sp>
        <p:nvSpPr>
          <p:cNvPr id="163" name="Google Shape;163;p4"/>
          <p:cNvSpPr/>
          <p:nvPr/>
        </p:nvSpPr>
        <p:spPr>
          <a:xfrm rot="5824903">
            <a:off x="16803562" y="8379790"/>
            <a:ext cx="490919" cy="704976"/>
          </a:xfrm>
          <a:custGeom>
            <a:avLst/>
            <a:gdLst/>
            <a:ahLst/>
            <a:cxnLst/>
            <a:rect l="l" t="t" r="r" b="b"/>
            <a:pathLst>
              <a:path w="490919" h="704976" extrusionOk="0">
                <a:moveTo>
                  <a:pt x="0" y="0"/>
                </a:moveTo>
                <a:lnTo>
                  <a:pt x="490919" y="0"/>
                </a:lnTo>
                <a:lnTo>
                  <a:pt x="490919" y="704975"/>
                </a:lnTo>
                <a:lnTo>
                  <a:pt x="0" y="704975"/>
                </a:lnTo>
                <a:lnTo>
                  <a:pt x="0" y="0"/>
                </a:lnTo>
                <a:close/>
              </a:path>
            </a:pathLst>
          </a:custGeom>
          <a:blipFill rotWithShape="1">
            <a:blip r:embed="rId4">
              <a:alphaModFix/>
            </a:blip>
            <a:stretch>
              <a:fillRect/>
            </a:stretch>
          </a:blipFill>
          <a:ln>
            <a:noFill/>
          </a:ln>
        </p:spPr>
        <p:txBody>
          <a:bodyPr/>
          <a:lstStyle/>
          <a:p>
            <a:endParaRPr lang="en-GB"/>
          </a:p>
        </p:txBody>
      </p:sp>
      <p:sp>
        <p:nvSpPr>
          <p:cNvPr id="164" name="Google Shape;164;p4"/>
          <p:cNvSpPr/>
          <p:nvPr/>
        </p:nvSpPr>
        <p:spPr>
          <a:xfrm rot="-497009" flipH="1">
            <a:off x="1898613" y="8540359"/>
            <a:ext cx="699047" cy="671085"/>
          </a:xfrm>
          <a:custGeom>
            <a:avLst/>
            <a:gdLst/>
            <a:ahLst/>
            <a:cxnLst/>
            <a:rect l="l" t="t" r="r" b="b"/>
            <a:pathLst>
              <a:path w="699047" h="671085" extrusionOk="0">
                <a:moveTo>
                  <a:pt x="699047" y="0"/>
                </a:moveTo>
                <a:lnTo>
                  <a:pt x="0" y="0"/>
                </a:lnTo>
                <a:lnTo>
                  <a:pt x="0" y="671085"/>
                </a:lnTo>
                <a:lnTo>
                  <a:pt x="699047" y="671085"/>
                </a:lnTo>
                <a:lnTo>
                  <a:pt x="699047" y="0"/>
                </a:lnTo>
                <a:close/>
              </a:path>
            </a:pathLst>
          </a:custGeom>
          <a:blipFill rotWithShape="1">
            <a:blip r:embed="rId5">
              <a:alphaModFix/>
            </a:blip>
            <a:stretch>
              <a:fillRect/>
            </a:stretch>
          </a:blipFill>
          <a:ln>
            <a:noFill/>
          </a:ln>
        </p:spPr>
        <p:txBody>
          <a:bodyPr/>
          <a:lstStyle/>
          <a:p>
            <a:endParaRPr lang="en-GB"/>
          </a:p>
        </p:txBody>
      </p:sp>
      <p:grpSp>
        <p:nvGrpSpPr>
          <p:cNvPr id="165" name="Google Shape;165;p4"/>
          <p:cNvGrpSpPr/>
          <p:nvPr/>
        </p:nvGrpSpPr>
        <p:grpSpPr>
          <a:xfrm>
            <a:off x="16158109" y="1998102"/>
            <a:ext cx="447350" cy="447350"/>
            <a:chOff x="0" y="0"/>
            <a:chExt cx="812800" cy="812800"/>
          </a:xfrm>
        </p:grpSpPr>
        <p:sp>
          <p:nvSpPr>
            <p:cNvPr id="166" name="Google Shape;166;p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1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68" name="Google Shape;168;p4"/>
          <p:cNvSpPr/>
          <p:nvPr/>
        </p:nvSpPr>
        <p:spPr>
          <a:xfrm rot="-7171777">
            <a:off x="17121947" y="3336419"/>
            <a:ext cx="1525384" cy="1056675"/>
          </a:xfrm>
          <a:custGeom>
            <a:avLst/>
            <a:gdLst/>
            <a:ahLst/>
            <a:cxnLst/>
            <a:rect l="l" t="t" r="r" b="b"/>
            <a:pathLst>
              <a:path w="1525384" h="1056675" extrusionOk="0">
                <a:moveTo>
                  <a:pt x="0" y="0"/>
                </a:moveTo>
                <a:lnTo>
                  <a:pt x="1525384" y="0"/>
                </a:lnTo>
                <a:lnTo>
                  <a:pt x="1525384" y="1056675"/>
                </a:lnTo>
                <a:lnTo>
                  <a:pt x="0" y="1056675"/>
                </a:lnTo>
                <a:lnTo>
                  <a:pt x="0" y="0"/>
                </a:lnTo>
                <a:close/>
              </a:path>
            </a:pathLst>
          </a:custGeom>
          <a:blipFill rotWithShape="1">
            <a:blip r:embed="rId6">
              <a:alphaModFix/>
            </a:blip>
            <a:stretch>
              <a:fillRect/>
            </a:stretch>
          </a:blipFill>
          <a:ln>
            <a:noFill/>
          </a:ln>
        </p:spPr>
        <p:txBody>
          <a:bodyPr/>
          <a:lstStyle/>
          <a:p>
            <a:endParaRPr lang="en-GB"/>
          </a:p>
        </p:txBody>
      </p:sp>
      <p:sp>
        <p:nvSpPr>
          <p:cNvPr id="169" name="Google Shape;169;p4"/>
          <p:cNvSpPr/>
          <p:nvPr/>
        </p:nvSpPr>
        <p:spPr>
          <a:xfrm rot="-1532715">
            <a:off x="-472602" y="1500851"/>
            <a:ext cx="1590813" cy="1527181"/>
          </a:xfrm>
          <a:custGeom>
            <a:avLst/>
            <a:gdLst/>
            <a:ahLst/>
            <a:cxnLst/>
            <a:rect l="l" t="t" r="r" b="b"/>
            <a:pathLst>
              <a:path w="1590813" h="1527181" extrusionOk="0">
                <a:moveTo>
                  <a:pt x="0" y="0"/>
                </a:moveTo>
                <a:lnTo>
                  <a:pt x="1590813" y="0"/>
                </a:lnTo>
                <a:lnTo>
                  <a:pt x="1590813" y="1527181"/>
                </a:lnTo>
                <a:lnTo>
                  <a:pt x="0" y="1527181"/>
                </a:lnTo>
                <a:lnTo>
                  <a:pt x="0" y="0"/>
                </a:lnTo>
                <a:close/>
              </a:path>
            </a:pathLst>
          </a:custGeom>
          <a:blipFill rotWithShape="1">
            <a:blip r:embed="rId5">
              <a:alphaModFix/>
            </a:blip>
            <a:stretch>
              <a:fillRect/>
            </a:stretch>
          </a:blipFill>
          <a:ln>
            <a:noFill/>
          </a:ln>
        </p:spPr>
        <p:txBody>
          <a:bodyPr/>
          <a:lstStyle/>
          <a:p>
            <a:endParaRPr lang="en-GB"/>
          </a:p>
        </p:txBody>
      </p:sp>
      <p:sp>
        <p:nvSpPr>
          <p:cNvPr id="170" name="Google Shape;170;p4"/>
          <p:cNvSpPr/>
          <p:nvPr/>
        </p:nvSpPr>
        <p:spPr>
          <a:xfrm>
            <a:off x="9932163" y="6504692"/>
            <a:ext cx="6225945" cy="2371210"/>
          </a:xfrm>
          <a:custGeom>
            <a:avLst/>
            <a:gdLst/>
            <a:ahLst/>
            <a:cxnLst/>
            <a:rect l="l" t="t" r="r" b="b"/>
            <a:pathLst>
              <a:path w="6225945" h="2371210" extrusionOk="0">
                <a:moveTo>
                  <a:pt x="0" y="0"/>
                </a:moveTo>
                <a:lnTo>
                  <a:pt x="6225946" y="0"/>
                </a:lnTo>
                <a:lnTo>
                  <a:pt x="6225946" y="2371210"/>
                </a:lnTo>
                <a:lnTo>
                  <a:pt x="0" y="2371210"/>
                </a:lnTo>
                <a:lnTo>
                  <a:pt x="0" y="0"/>
                </a:lnTo>
                <a:close/>
              </a:path>
            </a:pathLst>
          </a:custGeom>
          <a:blipFill rotWithShape="1">
            <a:blip r:embed="rId7">
              <a:alphaModFix/>
            </a:blip>
            <a:stretch>
              <a:fillRect/>
            </a:stretch>
          </a:blipFill>
          <a:ln>
            <a:noFill/>
          </a:ln>
        </p:spPr>
        <p:txBody>
          <a:bodyPr/>
          <a:lstStyle/>
          <a:p>
            <a:endParaRPr lang="en-GB"/>
          </a:p>
        </p:txBody>
      </p:sp>
      <p:sp>
        <p:nvSpPr>
          <p:cNvPr id="171" name="Google Shape;171;p4"/>
          <p:cNvSpPr/>
          <p:nvPr/>
        </p:nvSpPr>
        <p:spPr>
          <a:xfrm>
            <a:off x="3201719" y="5836334"/>
            <a:ext cx="6236195" cy="4154865"/>
          </a:xfrm>
          <a:custGeom>
            <a:avLst/>
            <a:gdLst/>
            <a:ahLst/>
            <a:cxnLst/>
            <a:rect l="l" t="t" r="r" b="b"/>
            <a:pathLst>
              <a:path w="6236195" h="4154865" extrusionOk="0">
                <a:moveTo>
                  <a:pt x="0" y="0"/>
                </a:moveTo>
                <a:lnTo>
                  <a:pt x="6236195" y="0"/>
                </a:lnTo>
                <a:lnTo>
                  <a:pt x="6236195" y="4154864"/>
                </a:lnTo>
                <a:lnTo>
                  <a:pt x="0" y="4154864"/>
                </a:lnTo>
                <a:lnTo>
                  <a:pt x="0" y="0"/>
                </a:lnTo>
                <a:close/>
              </a:path>
            </a:pathLst>
          </a:custGeom>
          <a:blipFill rotWithShape="1">
            <a:blip r:embed="rId8">
              <a:alphaModFix/>
            </a:blip>
            <a:stretch>
              <a:fillRect/>
            </a:stretch>
          </a:blipFill>
          <a:ln>
            <a:noFill/>
          </a:ln>
        </p:spPr>
        <p:txBody>
          <a:bodyPr/>
          <a:lstStyle/>
          <a:p>
            <a:endParaRPr lang="en-GB"/>
          </a:p>
        </p:txBody>
      </p:sp>
      <p:sp>
        <p:nvSpPr>
          <p:cNvPr id="172" name="Google Shape;172;p4"/>
          <p:cNvSpPr txBox="1"/>
          <p:nvPr/>
        </p:nvSpPr>
        <p:spPr>
          <a:xfrm>
            <a:off x="4899105" y="1495057"/>
            <a:ext cx="8489789" cy="1141730"/>
          </a:xfrm>
          <a:prstGeom prst="rect">
            <a:avLst/>
          </a:prstGeom>
          <a:noFill/>
          <a:ln>
            <a:noFill/>
          </a:ln>
        </p:spPr>
        <p:txBody>
          <a:bodyPr spcFirstLastPara="1" wrap="square" lIns="0" tIns="0" rIns="0" bIns="0" anchor="t" anchorCtr="0">
            <a:spAutoFit/>
          </a:bodyPr>
          <a:lstStyle/>
          <a:p>
            <a:pPr marL="0" marR="0" lvl="0" indent="0" algn="ctr" rtl="0">
              <a:lnSpc>
                <a:spcPct val="109002"/>
              </a:lnSpc>
              <a:spcBef>
                <a:spcPts val="0"/>
              </a:spcBef>
              <a:spcAft>
                <a:spcPts val="0"/>
              </a:spcAft>
              <a:buNone/>
            </a:pPr>
            <a:r>
              <a:rPr lang="en-GB" sz="3999" b="1" i="0" u="none" strike="noStrike" cap="none">
                <a:solidFill>
                  <a:srgbClr val="F41B3E"/>
                </a:solidFill>
                <a:latin typeface="Times"/>
                <a:ea typeface="Times"/>
                <a:cs typeface="Times"/>
                <a:sym typeface="Times"/>
              </a:rPr>
              <a:t>OVERVIEW OF M&amp;S </a:t>
            </a:r>
            <a:endParaRPr/>
          </a:p>
          <a:p>
            <a:pPr marL="0" marR="0" lvl="0" indent="0" algn="ctr" rtl="0">
              <a:lnSpc>
                <a:spcPct val="109002"/>
              </a:lnSpc>
              <a:spcBef>
                <a:spcPts val="0"/>
              </a:spcBef>
              <a:spcAft>
                <a:spcPts val="0"/>
              </a:spcAft>
              <a:buNone/>
            </a:pPr>
            <a:endParaRPr sz="3999" b="1" i="0" u="none" strike="noStrike" cap="none">
              <a:solidFill>
                <a:srgbClr val="F41B3E"/>
              </a:solidFill>
              <a:latin typeface="Times"/>
              <a:ea typeface="Times"/>
              <a:cs typeface="Times"/>
              <a:sym typeface="Times"/>
            </a:endParaRPr>
          </a:p>
        </p:txBody>
      </p:sp>
      <p:sp>
        <p:nvSpPr>
          <p:cNvPr id="173" name="Google Shape;173;p4"/>
          <p:cNvSpPr txBox="1"/>
          <p:nvPr/>
        </p:nvSpPr>
        <p:spPr>
          <a:xfrm>
            <a:off x="3965294" y="2476500"/>
            <a:ext cx="10036629" cy="2667000"/>
          </a:xfrm>
          <a:prstGeom prst="rect">
            <a:avLst/>
          </a:prstGeom>
          <a:noFill/>
          <a:ln>
            <a:noFill/>
          </a:ln>
        </p:spPr>
        <p:txBody>
          <a:bodyPr spcFirstLastPara="1" wrap="square" lIns="0" tIns="0" rIns="0" bIns="0" anchor="t" anchorCtr="0">
            <a:spAutoFit/>
          </a:bodyPr>
          <a:lstStyle/>
          <a:p>
            <a:pPr marL="431801" marR="0" lvl="1" indent="-215900" algn="just" rtl="0">
              <a:lnSpc>
                <a:spcPct val="150000"/>
              </a:lnSpc>
              <a:spcBef>
                <a:spcPts val="0"/>
              </a:spcBef>
              <a:spcAft>
                <a:spcPts val="0"/>
              </a:spcAft>
              <a:buClr>
                <a:srgbClr val="282520"/>
              </a:buClr>
              <a:buSzPts val="2000"/>
              <a:buFont typeface="Arial"/>
              <a:buChar char="•"/>
            </a:pPr>
            <a:r>
              <a:rPr lang="en-GB" sz="2000" b="0" i="0" u="none" strike="noStrike" cap="none">
                <a:solidFill>
                  <a:srgbClr val="282520"/>
                </a:solidFill>
                <a:latin typeface="Times New Roman"/>
                <a:ea typeface="Times New Roman"/>
                <a:cs typeface="Times New Roman"/>
                <a:sym typeface="Times New Roman"/>
              </a:rPr>
              <a:t>Company and history: Marks and Spencer is one of the largest British multinational retail businesses, which was founded in 1884 by Michael Marks and Thomas Spencer, in Leeds (M&amp;S, 2025). </a:t>
            </a:r>
            <a:endParaRPr/>
          </a:p>
          <a:p>
            <a:pPr marL="431801" marR="0" lvl="1" indent="-215900" algn="just" rtl="0">
              <a:lnSpc>
                <a:spcPct val="150000"/>
              </a:lnSpc>
              <a:spcBef>
                <a:spcPts val="0"/>
              </a:spcBef>
              <a:spcAft>
                <a:spcPts val="0"/>
              </a:spcAft>
              <a:buClr>
                <a:srgbClr val="282520"/>
              </a:buClr>
              <a:buSzPts val="2000"/>
              <a:buFont typeface="Arial"/>
              <a:buChar char="•"/>
            </a:pPr>
            <a:r>
              <a:rPr lang="en-GB" sz="2000" b="0" i="0" u="none" strike="noStrike" cap="none">
                <a:solidFill>
                  <a:srgbClr val="282520"/>
                </a:solidFill>
                <a:latin typeface="Times New Roman"/>
                <a:ea typeface="Times New Roman"/>
                <a:cs typeface="Times New Roman"/>
                <a:sym typeface="Times New Roman"/>
              </a:rPr>
              <a:t>The company is reputed for its high-end products, including home appliances, food, and clothing. </a:t>
            </a:r>
            <a:endParaRPr/>
          </a:p>
          <a:p>
            <a:pPr marL="431801" marR="0" lvl="1" indent="-215900" algn="just" rtl="0">
              <a:lnSpc>
                <a:spcPct val="150000"/>
              </a:lnSpc>
              <a:spcBef>
                <a:spcPts val="0"/>
              </a:spcBef>
              <a:spcAft>
                <a:spcPts val="0"/>
              </a:spcAft>
              <a:buClr>
                <a:srgbClr val="282520"/>
              </a:buClr>
              <a:buSzPts val="2000"/>
              <a:buFont typeface="Arial"/>
              <a:buChar char="•"/>
            </a:pPr>
            <a:r>
              <a:rPr lang="en-GB" sz="2000" b="0" i="0" u="none" strike="noStrike" cap="none">
                <a:solidFill>
                  <a:srgbClr val="282520"/>
                </a:solidFill>
                <a:latin typeface="Times New Roman"/>
                <a:ea typeface="Times New Roman"/>
                <a:cs typeface="Times New Roman"/>
                <a:sym typeface="Times New Roman"/>
              </a:rPr>
              <a:t>It has its headquarters located in London, operating in more than 1000 stores in the UK and approximately 400 stores in distinct international locations.</a:t>
            </a:r>
            <a:endParaRPr/>
          </a:p>
        </p:txBody>
      </p:sp>
      <p:sp>
        <p:nvSpPr>
          <p:cNvPr id="174" name="Google Shape;174;p4"/>
          <p:cNvSpPr txBox="1"/>
          <p:nvPr/>
        </p:nvSpPr>
        <p:spPr>
          <a:xfrm>
            <a:off x="5363224" y="10006330"/>
            <a:ext cx="1913186" cy="570865"/>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282520"/>
                </a:solidFill>
                <a:latin typeface="Times New Roman"/>
                <a:ea typeface="Times New Roman"/>
                <a:cs typeface="Times New Roman"/>
                <a:sym typeface="Times New Roman"/>
              </a:rPr>
              <a:t>(M&amp;S, 2025)</a:t>
            </a:r>
            <a:endParaRPr/>
          </a:p>
          <a:p>
            <a:pPr marL="0" marR="0" lvl="0" indent="0" algn="ctr" rtl="0">
              <a:lnSpc>
                <a:spcPct val="109000"/>
              </a:lnSpc>
              <a:spcBef>
                <a:spcPts val="0"/>
              </a:spcBef>
              <a:spcAft>
                <a:spcPts val="0"/>
              </a:spcAft>
              <a:buNone/>
            </a:pPr>
            <a:endParaRPr sz="2000" b="0" i="0" u="none" strike="noStrike" cap="none">
              <a:solidFill>
                <a:srgbClr val="282520"/>
              </a:solidFill>
              <a:latin typeface="Times New Roman"/>
              <a:ea typeface="Times New Roman"/>
              <a:cs typeface="Times New Roman"/>
              <a:sym typeface="Times New Roman"/>
            </a:endParaRPr>
          </a:p>
        </p:txBody>
      </p:sp>
      <p:sp>
        <p:nvSpPr>
          <p:cNvPr id="175" name="Google Shape;175;p4"/>
          <p:cNvSpPr txBox="1"/>
          <p:nvPr/>
        </p:nvSpPr>
        <p:spPr>
          <a:xfrm>
            <a:off x="12088350" y="9267825"/>
            <a:ext cx="1913573" cy="570865"/>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282520"/>
                </a:solidFill>
                <a:latin typeface="Times New Roman"/>
                <a:ea typeface="Times New Roman"/>
                <a:cs typeface="Times New Roman"/>
                <a:sym typeface="Times New Roman"/>
              </a:rPr>
              <a:t>(M&amp;S, 2025)</a:t>
            </a:r>
            <a:endParaRPr/>
          </a:p>
          <a:p>
            <a:pPr marL="0" marR="0" lvl="0" indent="0" algn="ctr" rtl="0">
              <a:lnSpc>
                <a:spcPct val="109000"/>
              </a:lnSpc>
              <a:spcBef>
                <a:spcPts val="0"/>
              </a:spcBef>
              <a:spcAft>
                <a:spcPts val="0"/>
              </a:spcAft>
              <a:buNone/>
            </a:pPr>
            <a:endParaRPr sz="2000" b="0" i="0" u="none" strike="noStrike" cap="none">
              <a:solidFill>
                <a:srgbClr val="282520"/>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FDE59">
                <a:alpha val="9019"/>
              </a:srgbClr>
            </a:gs>
            <a:gs pos="50000">
              <a:srgbClr val="B1FF4D">
                <a:alpha val="8627"/>
              </a:srgbClr>
            </a:gs>
            <a:gs pos="100000">
              <a:srgbClr val="FF914D">
                <a:alpha val="20392"/>
              </a:srgbClr>
            </a:gs>
          </a:gsLst>
          <a:lin ang="0" scaled="0"/>
        </a:gradFill>
        <a:effectLst/>
      </p:bgPr>
    </p:bg>
    <p:spTree>
      <p:nvGrpSpPr>
        <p:cNvPr id="1" name="Shape 183"/>
        <p:cNvGrpSpPr/>
        <p:nvPr/>
      </p:nvGrpSpPr>
      <p:grpSpPr>
        <a:xfrm>
          <a:off x="0" y="0"/>
          <a:ext cx="0" cy="0"/>
          <a:chOff x="0" y="0"/>
          <a:chExt cx="0" cy="0"/>
        </a:xfrm>
      </p:grpSpPr>
      <p:grpSp>
        <p:nvGrpSpPr>
          <p:cNvPr id="184" name="Google Shape;184;p5"/>
          <p:cNvGrpSpPr/>
          <p:nvPr/>
        </p:nvGrpSpPr>
        <p:grpSpPr>
          <a:xfrm>
            <a:off x="7182909" y="8565496"/>
            <a:ext cx="907649" cy="907649"/>
            <a:chOff x="0" y="0"/>
            <a:chExt cx="812800" cy="812800"/>
          </a:xfrm>
        </p:grpSpPr>
        <p:sp>
          <p:nvSpPr>
            <p:cNvPr id="185" name="Google Shape;185;p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noFill/>
            <a:ln w="171450" cap="sq" cmpd="sng">
              <a:solidFill>
                <a:srgbClr val="FFC33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5"/>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87" name="Google Shape;187;p5"/>
          <p:cNvSpPr/>
          <p:nvPr/>
        </p:nvSpPr>
        <p:spPr>
          <a:xfrm>
            <a:off x="7636733" y="-572856"/>
            <a:ext cx="2106884" cy="2014947"/>
          </a:xfrm>
          <a:custGeom>
            <a:avLst/>
            <a:gdLst/>
            <a:ahLst/>
            <a:cxnLst/>
            <a:rect l="l" t="t" r="r" b="b"/>
            <a:pathLst>
              <a:path w="2106884" h="2014947" extrusionOk="0">
                <a:moveTo>
                  <a:pt x="0" y="0"/>
                </a:moveTo>
                <a:lnTo>
                  <a:pt x="2106884" y="0"/>
                </a:lnTo>
                <a:lnTo>
                  <a:pt x="2106884" y="2014948"/>
                </a:lnTo>
                <a:lnTo>
                  <a:pt x="0" y="2014948"/>
                </a:lnTo>
                <a:lnTo>
                  <a:pt x="0" y="0"/>
                </a:lnTo>
                <a:close/>
              </a:path>
            </a:pathLst>
          </a:custGeom>
          <a:blipFill rotWithShape="1">
            <a:blip r:embed="rId3">
              <a:alphaModFix/>
            </a:blip>
            <a:stretch>
              <a:fillRect/>
            </a:stretch>
          </a:blipFill>
          <a:ln>
            <a:noFill/>
          </a:ln>
        </p:spPr>
        <p:txBody>
          <a:bodyPr/>
          <a:lstStyle/>
          <a:p>
            <a:endParaRPr lang="en-GB"/>
          </a:p>
        </p:txBody>
      </p:sp>
      <p:sp>
        <p:nvSpPr>
          <p:cNvPr id="188" name="Google Shape;188;p5"/>
          <p:cNvSpPr/>
          <p:nvPr/>
        </p:nvSpPr>
        <p:spPr>
          <a:xfrm rot="5824903">
            <a:off x="16874841" y="8905812"/>
            <a:ext cx="490919" cy="704976"/>
          </a:xfrm>
          <a:custGeom>
            <a:avLst/>
            <a:gdLst/>
            <a:ahLst/>
            <a:cxnLst/>
            <a:rect l="l" t="t" r="r" b="b"/>
            <a:pathLst>
              <a:path w="490919" h="704976" extrusionOk="0">
                <a:moveTo>
                  <a:pt x="0" y="0"/>
                </a:moveTo>
                <a:lnTo>
                  <a:pt x="490919" y="0"/>
                </a:lnTo>
                <a:lnTo>
                  <a:pt x="490919" y="704976"/>
                </a:lnTo>
                <a:lnTo>
                  <a:pt x="0" y="704976"/>
                </a:lnTo>
                <a:lnTo>
                  <a:pt x="0" y="0"/>
                </a:lnTo>
                <a:close/>
              </a:path>
            </a:pathLst>
          </a:custGeom>
          <a:blipFill rotWithShape="1">
            <a:blip r:embed="rId4">
              <a:alphaModFix/>
            </a:blip>
            <a:stretch>
              <a:fillRect/>
            </a:stretch>
          </a:blipFill>
          <a:ln>
            <a:noFill/>
          </a:ln>
        </p:spPr>
        <p:txBody>
          <a:bodyPr/>
          <a:lstStyle/>
          <a:p>
            <a:endParaRPr lang="en-GB"/>
          </a:p>
        </p:txBody>
      </p:sp>
      <p:sp>
        <p:nvSpPr>
          <p:cNvPr id="189" name="Google Shape;189;p5"/>
          <p:cNvSpPr/>
          <p:nvPr/>
        </p:nvSpPr>
        <p:spPr>
          <a:xfrm rot="2700000">
            <a:off x="16820707" y="1171929"/>
            <a:ext cx="703617" cy="720650"/>
          </a:xfrm>
          <a:custGeom>
            <a:avLst/>
            <a:gdLst/>
            <a:ahLst/>
            <a:cxnLst/>
            <a:rect l="l" t="t" r="r" b="b"/>
            <a:pathLst>
              <a:path w="703617" h="720650" extrusionOk="0">
                <a:moveTo>
                  <a:pt x="0" y="0"/>
                </a:moveTo>
                <a:lnTo>
                  <a:pt x="703617" y="0"/>
                </a:lnTo>
                <a:lnTo>
                  <a:pt x="703617" y="720650"/>
                </a:lnTo>
                <a:lnTo>
                  <a:pt x="0" y="720650"/>
                </a:lnTo>
                <a:lnTo>
                  <a:pt x="0" y="0"/>
                </a:lnTo>
                <a:close/>
              </a:path>
            </a:pathLst>
          </a:custGeom>
          <a:blipFill rotWithShape="1">
            <a:blip r:embed="rId5">
              <a:alphaModFix/>
            </a:blip>
            <a:stretch>
              <a:fillRect/>
            </a:stretch>
          </a:blipFill>
          <a:ln>
            <a:noFill/>
          </a:ln>
        </p:spPr>
        <p:txBody>
          <a:bodyPr/>
          <a:lstStyle/>
          <a:p>
            <a:endParaRPr lang="en-GB"/>
          </a:p>
        </p:txBody>
      </p:sp>
      <p:sp>
        <p:nvSpPr>
          <p:cNvPr id="190" name="Google Shape;190;p5"/>
          <p:cNvSpPr/>
          <p:nvPr/>
        </p:nvSpPr>
        <p:spPr>
          <a:xfrm rot="-1823263">
            <a:off x="16779369" y="6269465"/>
            <a:ext cx="1201631" cy="762861"/>
          </a:xfrm>
          <a:custGeom>
            <a:avLst/>
            <a:gdLst/>
            <a:ahLst/>
            <a:cxnLst/>
            <a:rect l="l" t="t" r="r" b="b"/>
            <a:pathLst>
              <a:path w="1201631" h="762861" extrusionOk="0">
                <a:moveTo>
                  <a:pt x="0" y="0"/>
                </a:moveTo>
                <a:lnTo>
                  <a:pt x="1201631" y="0"/>
                </a:lnTo>
                <a:lnTo>
                  <a:pt x="1201631" y="762862"/>
                </a:lnTo>
                <a:lnTo>
                  <a:pt x="0" y="762862"/>
                </a:lnTo>
                <a:lnTo>
                  <a:pt x="0" y="0"/>
                </a:lnTo>
                <a:close/>
              </a:path>
            </a:pathLst>
          </a:custGeom>
          <a:blipFill rotWithShape="1">
            <a:blip r:embed="rId6">
              <a:alphaModFix/>
            </a:blip>
            <a:stretch>
              <a:fillRect/>
            </a:stretch>
          </a:blipFill>
          <a:ln>
            <a:noFill/>
          </a:ln>
        </p:spPr>
        <p:txBody>
          <a:bodyPr/>
          <a:lstStyle/>
          <a:p>
            <a:endParaRPr lang="en-GB"/>
          </a:p>
        </p:txBody>
      </p:sp>
      <p:sp>
        <p:nvSpPr>
          <p:cNvPr id="191" name="Google Shape;191;p5"/>
          <p:cNvSpPr/>
          <p:nvPr/>
        </p:nvSpPr>
        <p:spPr>
          <a:xfrm>
            <a:off x="10015596" y="2611722"/>
            <a:ext cx="8075812" cy="5953774"/>
          </a:xfrm>
          <a:custGeom>
            <a:avLst/>
            <a:gdLst/>
            <a:ahLst/>
            <a:cxnLst/>
            <a:rect l="l" t="t" r="r" b="b"/>
            <a:pathLst>
              <a:path w="8075812" h="5953774" extrusionOk="0">
                <a:moveTo>
                  <a:pt x="0" y="0"/>
                </a:moveTo>
                <a:lnTo>
                  <a:pt x="8075812" y="0"/>
                </a:lnTo>
                <a:lnTo>
                  <a:pt x="8075812" y="5953774"/>
                </a:lnTo>
                <a:lnTo>
                  <a:pt x="0" y="5953774"/>
                </a:lnTo>
                <a:lnTo>
                  <a:pt x="0" y="0"/>
                </a:lnTo>
                <a:close/>
              </a:path>
            </a:pathLst>
          </a:custGeom>
          <a:blipFill rotWithShape="1">
            <a:blip r:embed="rId7">
              <a:alphaModFix/>
            </a:blip>
            <a:stretch>
              <a:fillRect/>
            </a:stretch>
          </a:blipFill>
          <a:ln>
            <a:noFill/>
          </a:ln>
        </p:spPr>
        <p:txBody>
          <a:bodyPr/>
          <a:lstStyle/>
          <a:p>
            <a:endParaRPr lang="en-GB"/>
          </a:p>
        </p:txBody>
      </p:sp>
      <p:sp>
        <p:nvSpPr>
          <p:cNvPr id="192" name="Google Shape;192;p5"/>
          <p:cNvSpPr txBox="1"/>
          <p:nvPr/>
        </p:nvSpPr>
        <p:spPr>
          <a:xfrm>
            <a:off x="1251063" y="5279296"/>
            <a:ext cx="6839496" cy="2667000"/>
          </a:xfrm>
          <a:prstGeom prst="rect">
            <a:avLst/>
          </a:prstGeom>
          <a:noFill/>
          <a:ln>
            <a:noFill/>
          </a:ln>
        </p:spPr>
        <p:txBody>
          <a:bodyPr spcFirstLastPara="1" wrap="square" lIns="0" tIns="0" rIns="0" bIns="0" anchor="t" anchorCtr="0">
            <a:spAutoFit/>
          </a:bodyPr>
          <a:lstStyle/>
          <a:p>
            <a:pPr marL="431801" marR="0" lvl="1" indent="-215900" algn="just" rtl="0">
              <a:lnSpc>
                <a:spcPct val="150000"/>
              </a:lnSpc>
              <a:spcBef>
                <a:spcPts val="0"/>
              </a:spcBef>
              <a:spcAft>
                <a:spcPts val="0"/>
              </a:spcAft>
              <a:buClr>
                <a:srgbClr val="000000"/>
              </a:buClr>
              <a:buSzPts val="2000"/>
              <a:buFont typeface="Arial"/>
              <a:buChar char="•"/>
            </a:pPr>
            <a:r>
              <a:rPr lang="en-GB" sz="2000" b="0" i="0" u="none" strike="noStrike" cap="none">
                <a:solidFill>
                  <a:srgbClr val="000000"/>
                </a:solidFill>
                <a:latin typeface="Times New Roman"/>
                <a:ea typeface="Times New Roman"/>
                <a:cs typeface="Times New Roman"/>
                <a:sym typeface="Times New Roman"/>
              </a:rPr>
              <a:t>The recruitment process of Marks and Spencer is efficient and tech-driven, which is managed through ¨Oleeo¨ (Sylas, 2026).</a:t>
            </a:r>
            <a:endParaRPr/>
          </a:p>
          <a:p>
            <a:pPr marL="0" marR="0" lvl="0" indent="0" algn="just" rtl="0">
              <a:lnSpc>
                <a:spcPct val="15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a:p>
            <a:pPr marL="431801" marR="0" lvl="1" indent="-215900" algn="just" rtl="0">
              <a:lnSpc>
                <a:spcPct val="150000"/>
              </a:lnSpc>
              <a:spcBef>
                <a:spcPts val="0"/>
              </a:spcBef>
              <a:spcAft>
                <a:spcPts val="0"/>
              </a:spcAft>
              <a:buClr>
                <a:srgbClr val="000000"/>
              </a:buClr>
              <a:buSzPts val="2000"/>
              <a:buFont typeface="Arial"/>
              <a:buChar char="•"/>
            </a:pPr>
            <a:r>
              <a:rPr lang="en-GB" sz="2000" b="0" i="0" u="none" strike="noStrike" cap="none">
                <a:solidFill>
                  <a:srgbClr val="000000"/>
                </a:solidFill>
                <a:latin typeface="Times New Roman"/>
                <a:ea typeface="Times New Roman"/>
                <a:cs typeface="Times New Roman"/>
                <a:sym typeface="Times New Roman"/>
              </a:rPr>
              <a:t>It is to make the team able to manage high volumes of sales with a special focus on cultural fit and values, including motivation and integrity.</a:t>
            </a:r>
            <a:endParaRPr/>
          </a:p>
        </p:txBody>
      </p:sp>
      <p:sp>
        <p:nvSpPr>
          <p:cNvPr id="193" name="Google Shape;193;p5"/>
          <p:cNvSpPr txBox="1"/>
          <p:nvPr/>
        </p:nvSpPr>
        <p:spPr>
          <a:xfrm>
            <a:off x="1028700" y="2182175"/>
            <a:ext cx="7796434" cy="1141730"/>
          </a:xfrm>
          <a:prstGeom prst="rect">
            <a:avLst/>
          </a:prstGeom>
          <a:noFill/>
          <a:ln>
            <a:noFill/>
          </a:ln>
        </p:spPr>
        <p:txBody>
          <a:bodyPr spcFirstLastPara="1" wrap="square" lIns="0" tIns="0" rIns="0" bIns="0" anchor="t" anchorCtr="0">
            <a:spAutoFit/>
          </a:bodyPr>
          <a:lstStyle/>
          <a:p>
            <a:pPr marL="0" marR="0" lvl="0" indent="0" algn="ctr" rtl="0">
              <a:lnSpc>
                <a:spcPct val="109002"/>
              </a:lnSpc>
              <a:spcBef>
                <a:spcPts val="0"/>
              </a:spcBef>
              <a:spcAft>
                <a:spcPts val="0"/>
              </a:spcAft>
              <a:buNone/>
            </a:pPr>
            <a:r>
              <a:rPr lang="en-GB" sz="3999" b="1" i="0" u="none" strike="noStrike" cap="none">
                <a:solidFill>
                  <a:srgbClr val="F41B3E"/>
                </a:solidFill>
                <a:latin typeface="Times"/>
                <a:ea typeface="Times"/>
                <a:cs typeface="Times"/>
                <a:sym typeface="Times"/>
              </a:rPr>
              <a:t>RECRUITMENT PROCESS OF A TEAM MEMBER</a:t>
            </a:r>
            <a:endParaRPr/>
          </a:p>
        </p:txBody>
      </p:sp>
      <p:sp>
        <p:nvSpPr>
          <p:cNvPr id="194" name="Google Shape;194;p5"/>
          <p:cNvSpPr txBox="1"/>
          <p:nvPr/>
        </p:nvSpPr>
        <p:spPr>
          <a:xfrm>
            <a:off x="652142" y="3952555"/>
            <a:ext cx="9236571" cy="441960"/>
          </a:xfrm>
          <a:prstGeom prst="rect">
            <a:avLst/>
          </a:prstGeom>
          <a:noFill/>
          <a:ln>
            <a:noFill/>
          </a:ln>
        </p:spPr>
        <p:txBody>
          <a:bodyPr spcFirstLastPara="1" wrap="square" lIns="0" tIns="0" rIns="0" bIns="0" anchor="t" anchorCtr="0">
            <a:spAutoFit/>
          </a:bodyPr>
          <a:lstStyle/>
          <a:p>
            <a:pPr marL="0" marR="0" lvl="0" indent="0" algn="just" rtl="0">
              <a:lnSpc>
                <a:spcPct val="109000"/>
              </a:lnSpc>
              <a:spcBef>
                <a:spcPts val="0"/>
              </a:spcBef>
              <a:spcAft>
                <a:spcPts val="0"/>
              </a:spcAft>
              <a:buNone/>
            </a:pPr>
            <a:r>
              <a:rPr lang="en-GB" sz="3000" b="1" i="0" u="sng" strike="noStrike" cap="none">
                <a:solidFill>
                  <a:srgbClr val="000000"/>
                </a:solidFill>
                <a:latin typeface="Times"/>
                <a:ea typeface="Times"/>
                <a:cs typeface="Times"/>
                <a:sym typeface="Times"/>
              </a:rPr>
              <a:t>ABOUT THE RECRUITMENT PROCESS</a:t>
            </a:r>
            <a:endParaRPr/>
          </a:p>
        </p:txBody>
      </p:sp>
      <p:sp>
        <p:nvSpPr>
          <p:cNvPr id="195" name="Google Shape;195;p5"/>
          <p:cNvSpPr txBox="1"/>
          <p:nvPr/>
        </p:nvSpPr>
        <p:spPr>
          <a:xfrm>
            <a:off x="13163091" y="8724681"/>
            <a:ext cx="2498527"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(Self-developed)</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FDE59">
                <a:alpha val="9019"/>
              </a:srgbClr>
            </a:gs>
            <a:gs pos="50000">
              <a:srgbClr val="B1FF4D">
                <a:alpha val="8627"/>
              </a:srgbClr>
            </a:gs>
            <a:gs pos="100000">
              <a:srgbClr val="FF914D">
                <a:alpha val="20392"/>
              </a:srgbClr>
            </a:gs>
          </a:gsLst>
          <a:lin ang="0" scaled="0"/>
        </a:gradFill>
        <a:effectLst/>
      </p:bgPr>
    </p:bg>
    <p:spTree>
      <p:nvGrpSpPr>
        <p:cNvPr id="1" name="Shape 203"/>
        <p:cNvGrpSpPr/>
        <p:nvPr/>
      </p:nvGrpSpPr>
      <p:grpSpPr>
        <a:xfrm>
          <a:off x="0" y="0"/>
          <a:ext cx="0" cy="0"/>
          <a:chOff x="0" y="0"/>
          <a:chExt cx="0" cy="0"/>
        </a:xfrm>
      </p:grpSpPr>
      <p:sp>
        <p:nvSpPr>
          <p:cNvPr id="204" name="Google Shape;204;p6"/>
          <p:cNvSpPr/>
          <p:nvPr/>
        </p:nvSpPr>
        <p:spPr>
          <a:xfrm rot="3833497">
            <a:off x="16403690" y="525518"/>
            <a:ext cx="636794" cy="884436"/>
          </a:xfrm>
          <a:custGeom>
            <a:avLst/>
            <a:gdLst/>
            <a:ahLst/>
            <a:cxnLst/>
            <a:rect l="l" t="t" r="r" b="b"/>
            <a:pathLst>
              <a:path w="636794" h="884436" extrusionOk="0">
                <a:moveTo>
                  <a:pt x="0" y="0"/>
                </a:moveTo>
                <a:lnTo>
                  <a:pt x="636794" y="0"/>
                </a:lnTo>
                <a:lnTo>
                  <a:pt x="636794" y="884436"/>
                </a:lnTo>
                <a:lnTo>
                  <a:pt x="0" y="884436"/>
                </a:lnTo>
                <a:lnTo>
                  <a:pt x="0" y="0"/>
                </a:lnTo>
                <a:close/>
              </a:path>
            </a:pathLst>
          </a:custGeom>
          <a:blipFill rotWithShape="1">
            <a:blip r:embed="rId3">
              <a:alphaModFix/>
            </a:blip>
            <a:stretch>
              <a:fillRect/>
            </a:stretch>
          </a:blipFill>
          <a:ln>
            <a:noFill/>
          </a:ln>
        </p:spPr>
        <p:txBody>
          <a:bodyPr/>
          <a:lstStyle/>
          <a:p>
            <a:endParaRPr lang="en-GB"/>
          </a:p>
        </p:txBody>
      </p:sp>
      <p:sp>
        <p:nvSpPr>
          <p:cNvPr id="205" name="Google Shape;205;p6"/>
          <p:cNvSpPr/>
          <p:nvPr/>
        </p:nvSpPr>
        <p:spPr>
          <a:xfrm>
            <a:off x="-1111472" y="6921521"/>
            <a:ext cx="8951553" cy="3059803"/>
          </a:xfrm>
          <a:custGeom>
            <a:avLst/>
            <a:gdLst/>
            <a:ahLst/>
            <a:cxnLst/>
            <a:rect l="l" t="t" r="r" b="b"/>
            <a:pathLst>
              <a:path w="8951553" h="3059803" extrusionOk="0">
                <a:moveTo>
                  <a:pt x="0" y="0"/>
                </a:moveTo>
                <a:lnTo>
                  <a:pt x="8951552" y="0"/>
                </a:lnTo>
                <a:lnTo>
                  <a:pt x="8951552" y="3059803"/>
                </a:lnTo>
                <a:lnTo>
                  <a:pt x="0" y="3059803"/>
                </a:lnTo>
                <a:lnTo>
                  <a:pt x="0" y="0"/>
                </a:lnTo>
                <a:close/>
              </a:path>
            </a:pathLst>
          </a:custGeom>
          <a:blipFill rotWithShape="1">
            <a:blip r:embed="rId4">
              <a:alphaModFix/>
            </a:blip>
            <a:stretch>
              <a:fillRect/>
            </a:stretch>
          </a:blipFill>
          <a:ln>
            <a:noFill/>
          </a:ln>
        </p:spPr>
        <p:txBody>
          <a:bodyPr/>
          <a:lstStyle/>
          <a:p>
            <a:endParaRPr lang="en-GB"/>
          </a:p>
        </p:txBody>
      </p:sp>
      <p:sp>
        <p:nvSpPr>
          <p:cNvPr id="206" name="Google Shape;206;p6"/>
          <p:cNvSpPr/>
          <p:nvPr/>
        </p:nvSpPr>
        <p:spPr>
          <a:xfrm rot="-1823263">
            <a:off x="2215891" y="520042"/>
            <a:ext cx="767431" cy="487207"/>
          </a:xfrm>
          <a:custGeom>
            <a:avLst/>
            <a:gdLst/>
            <a:ahLst/>
            <a:cxnLst/>
            <a:rect l="l" t="t" r="r" b="b"/>
            <a:pathLst>
              <a:path w="767431" h="487207" extrusionOk="0">
                <a:moveTo>
                  <a:pt x="0" y="0"/>
                </a:moveTo>
                <a:lnTo>
                  <a:pt x="767431" y="0"/>
                </a:lnTo>
                <a:lnTo>
                  <a:pt x="767431" y="487208"/>
                </a:lnTo>
                <a:lnTo>
                  <a:pt x="0" y="487208"/>
                </a:lnTo>
                <a:lnTo>
                  <a:pt x="0" y="0"/>
                </a:lnTo>
                <a:close/>
              </a:path>
            </a:pathLst>
          </a:custGeom>
          <a:blipFill rotWithShape="1">
            <a:blip r:embed="rId5">
              <a:alphaModFix/>
            </a:blip>
            <a:stretch>
              <a:fillRect/>
            </a:stretch>
          </a:blipFill>
          <a:ln>
            <a:noFill/>
          </a:ln>
        </p:spPr>
        <p:txBody>
          <a:bodyPr/>
          <a:lstStyle/>
          <a:p>
            <a:endParaRPr lang="en-GB"/>
          </a:p>
        </p:txBody>
      </p:sp>
      <p:sp>
        <p:nvSpPr>
          <p:cNvPr id="207" name="Google Shape;207;p6"/>
          <p:cNvSpPr/>
          <p:nvPr/>
        </p:nvSpPr>
        <p:spPr>
          <a:xfrm>
            <a:off x="17097563" y="2439851"/>
            <a:ext cx="3448909" cy="3298412"/>
          </a:xfrm>
          <a:custGeom>
            <a:avLst/>
            <a:gdLst/>
            <a:ahLst/>
            <a:cxnLst/>
            <a:rect l="l" t="t" r="r" b="b"/>
            <a:pathLst>
              <a:path w="3448909" h="3298412" extrusionOk="0">
                <a:moveTo>
                  <a:pt x="0" y="0"/>
                </a:moveTo>
                <a:lnTo>
                  <a:pt x="3448910" y="0"/>
                </a:lnTo>
                <a:lnTo>
                  <a:pt x="3448910" y="3298411"/>
                </a:lnTo>
                <a:lnTo>
                  <a:pt x="0" y="3298411"/>
                </a:lnTo>
                <a:lnTo>
                  <a:pt x="0" y="0"/>
                </a:lnTo>
                <a:close/>
              </a:path>
            </a:pathLst>
          </a:custGeom>
          <a:blipFill rotWithShape="1">
            <a:blip r:embed="rId6">
              <a:alphaModFix/>
            </a:blip>
            <a:stretch>
              <a:fillRect/>
            </a:stretch>
          </a:blipFill>
          <a:ln>
            <a:noFill/>
          </a:ln>
        </p:spPr>
        <p:txBody>
          <a:bodyPr/>
          <a:lstStyle/>
          <a:p>
            <a:endParaRPr lang="en-GB"/>
          </a:p>
        </p:txBody>
      </p:sp>
      <p:sp>
        <p:nvSpPr>
          <p:cNvPr id="208" name="Google Shape;208;p6"/>
          <p:cNvSpPr/>
          <p:nvPr/>
        </p:nvSpPr>
        <p:spPr>
          <a:xfrm rot="2700000">
            <a:off x="514453" y="136875"/>
            <a:ext cx="1028493" cy="1053392"/>
          </a:xfrm>
          <a:custGeom>
            <a:avLst/>
            <a:gdLst/>
            <a:ahLst/>
            <a:cxnLst/>
            <a:rect l="l" t="t" r="r" b="b"/>
            <a:pathLst>
              <a:path w="1028493" h="1053392" extrusionOk="0">
                <a:moveTo>
                  <a:pt x="0" y="0"/>
                </a:moveTo>
                <a:lnTo>
                  <a:pt x="1028494" y="0"/>
                </a:lnTo>
                <a:lnTo>
                  <a:pt x="1028494" y="1053392"/>
                </a:lnTo>
                <a:lnTo>
                  <a:pt x="0" y="1053392"/>
                </a:lnTo>
                <a:lnTo>
                  <a:pt x="0" y="0"/>
                </a:lnTo>
                <a:close/>
              </a:path>
            </a:pathLst>
          </a:custGeom>
          <a:blipFill rotWithShape="1">
            <a:blip r:embed="rId7">
              <a:alphaModFix/>
            </a:blip>
            <a:stretch>
              <a:fillRect/>
            </a:stretch>
          </a:blipFill>
          <a:ln>
            <a:noFill/>
          </a:ln>
        </p:spPr>
        <p:txBody>
          <a:bodyPr/>
          <a:lstStyle/>
          <a:p>
            <a:endParaRPr lang="en-GB"/>
          </a:p>
        </p:txBody>
      </p:sp>
      <p:grpSp>
        <p:nvGrpSpPr>
          <p:cNvPr id="209" name="Google Shape;209;p6"/>
          <p:cNvGrpSpPr/>
          <p:nvPr/>
        </p:nvGrpSpPr>
        <p:grpSpPr>
          <a:xfrm>
            <a:off x="382859" y="1882447"/>
            <a:ext cx="447350" cy="447350"/>
            <a:chOff x="0" y="0"/>
            <a:chExt cx="812800" cy="812800"/>
          </a:xfrm>
        </p:grpSpPr>
        <p:sp>
          <p:nvSpPr>
            <p:cNvPr id="210" name="Google Shape;210;p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1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6"/>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12" name="Google Shape;212;p6"/>
          <p:cNvSpPr/>
          <p:nvPr/>
        </p:nvSpPr>
        <p:spPr>
          <a:xfrm>
            <a:off x="382859" y="2672697"/>
            <a:ext cx="7457222" cy="3905720"/>
          </a:xfrm>
          <a:custGeom>
            <a:avLst/>
            <a:gdLst/>
            <a:ahLst/>
            <a:cxnLst/>
            <a:rect l="l" t="t" r="r" b="b"/>
            <a:pathLst>
              <a:path w="7457222" h="3905720" extrusionOk="0">
                <a:moveTo>
                  <a:pt x="0" y="0"/>
                </a:moveTo>
                <a:lnTo>
                  <a:pt x="7457221" y="0"/>
                </a:lnTo>
                <a:lnTo>
                  <a:pt x="7457221" y="3905720"/>
                </a:lnTo>
                <a:lnTo>
                  <a:pt x="0" y="3905720"/>
                </a:lnTo>
                <a:lnTo>
                  <a:pt x="0" y="0"/>
                </a:lnTo>
                <a:close/>
              </a:path>
            </a:pathLst>
          </a:custGeom>
          <a:blipFill rotWithShape="1">
            <a:blip r:embed="rId8">
              <a:alphaModFix/>
            </a:blip>
            <a:stretch>
              <a:fillRect/>
            </a:stretch>
          </a:blipFill>
          <a:ln>
            <a:noFill/>
          </a:ln>
        </p:spPr>
        <p:txBody>
          <a:bodyPr/>
          <a:lstStyle/>
          <a:p>
            <a:endParaRPr lang="en-GB"/>
          </a:p>
        </p:txBody>
      </p:sp>
      <p:sp>
        <p:nvSpPr>
          <p:cNvPr id="213" name="Google Shape;213;p6"/>
          <p:cNvSpPr txBox="1"/>
          <p:nvPr/>
        </p:nvSpPr>
        <p:spPr>
          <a:xfrm>
            <a:off x="8302135" y="2126947"/>
            <a:ext cx="8419952" cy="57150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J</a:t>
            </a:r>
            <a:r>
              <a:rPr lang="en-GB" sz="2000" b="1" i="0" u="none" strike="noStrike" cap="none">
                <a:solidFill>
                  <a:srgbClr val="000000"/>
                </a:solidFill>
                <a:latin typeface="Times"/>
                <a:ea typeface="Times"/>
                <a:cs typeface="Times"/>
                <a:sym typeface="Times"/>
              </a:rPr>
              <a:t>ob Purpose:</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 The marketing manager at Marks and Spencer plays an important role in driving the category of performance by bridging the insights of the customers with different product-led storytelling. </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Key Responsibilities: </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Strategic Planning: They are generally responsible for the development and execution of annual category marketing strategies. </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Campaign Management: The Marketing Manager generally plans and implements integrated campaigns across different channels to increase brand awareness and consideration. </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Cross-functional Leadership: They collaborate closely with Buying, Trading and COM teams to ensure the consistency and activation of the products. </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Required Skills and Qualifications: </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For the job role of Marketing Manager at Marks and Spencer, the individual must have 5-10 years of experience in brand/product marketing within retail or fashion.</a:t>
            </a:r>
            <a:endParaRPr/>
          </a:p>
        </p:txBody>
      </p:sp>
      <p:sp>
        <p:nvSpPr>
          <p:cNvPr id="214" name="Google Shape;214;p6"/>
          <p:cNvSpPr txBox="1"/>
          <p:nvPr/>
        </p:nvSpPr>
        <p:spPr>
          <a:xfrm>
            <a:off x="4878408" y="378456"/>
            <a:ext cx="6847453" cy="589280"/>
          </a:xfrm>
          <a:prstGeom prst="rect">
            <a:avLst/>
          </a:prstGeom>
          <a:noFill/>
          <a:ln>
            <a:noFill/>
          </a:ln>
        </p:spPr>
        <p:txBody>
          <a:bodyPr spcFirstLastPara="1" wrap="square" lIns="0" tIns="0" rIns="0" bIns="0" anchor="t" anchorCtr="0">
            <a:spAutoFit/>
          </a:bodyPr>
          <a:lstStyle/>
          <a:p>
            <a:pPr marL="0" marR="0" lvl="0" indent="0" algn="ctr" rtl="0">
              <a:lnSpc>
                <a:spcPct val="109002"/>
              </a:lnSpc>
              <a:spcBef>
                <a:spcPts val="0"/>
              </a:spcBef>
              <a:spcAft>
                <a:spcPts val="0"/>
              </a:spcAft>
              <a:buNone/>
            </a:pPr>
            <a:r>
              <a:rPr lang="en-GB" sz="3999" b="1" i="0" u="none" strike="noStrike" cap="none">
                <a:solidFill>
                  <a:srgbClr val="F41B3E"/>
                </a:solidFill>
                <a:latin typeface="Times"/>
                <a:ea typeface="Times"/>
                <a:cs typeface="Times"/>
                <a:sym typeface="Times"/>
              </a:rPr>
              <a:t>CONTD… </a:t>
            </a:r>
            <a:endParaRPr/>
          </a:p>
        </p:txBody>
      </p:sp>
      <p:sp>
        <p:nvSpPr>
          <p:cNvPr id="215" name="Google Shape;215;p6"/>
          <p:cNvSpPr txBox="1"/>
          <p:nvPr/>
        </p:nvSpPr>
        <p:spPr>
          <a:xfrm>
            <a:off x="6853256" y="1057348"/>
            <a:ext cx="3768090" cy="851535"/>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3000" b="1" i="0" u="none" strike="noStrike" cap="none">
                <a:solidFill>
                  <a:srgbClr val="000000"/>
                </a:solidFill>
                <a:latin typeface="Times"/>
                <a:ea typeface="Times"/>
                <a:cs typeface="Times"/>
                <a:sym typeface="Times"/>
              </a:rPr>
              <a:t>JOB ANALYSIS </a:t>
            </a:r>
            <a:endParaRPr/>
          </a:p>
          <a:p>
            <a:pPr marL="0" marR="0" lvl="0" indent="0" algn="ctr" rtl="0">
              <a:lnSpc>
                <a:spcPct val="109000"/>
              </a:lnSpc>
              <a:spcBef>
                <a:spcPts val="0"/>
              </a:spcBef>
              <a:spcAft>
                <a:spcPts val="0"/>
              </a:spcAft>
              <a:buNone/>
            </a:pPr>
            <a:endParaRPr sz="3000" b="1" i="0" u="none" strike="noStrike" cap="none">
              <a:solidFill>
                <a:srgbClr val="000000"/>
              </a:solidFill>
              <a:latin typeface="Times"/>
              <a:ea typeface="Times"/>
              <a:cs typeface="Times"/>
              <a:sym typeface="Times"/>
            </a:endParaRPr>
          </a:p>
        </p:txBody>
      </p:sp>
      <p:sp>
        <p:nvSpPr>
          <p:cNvPr id="216" name="Google Shape;216;p6"/>
          <p:cNvSpPr txBox="1"/>
          <p:nvPr/>
        </p:nvSpPr>
        <p:spPr>
          <a:xfrm>
            <a:off x="2145378" y="6626881"/>
            <a:ext cx="4355902"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(whatishumanresource, 2024)</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5DE6D1">
                <a:alpha val="10980"/>
              </a:srgbClr>
            </a:gs>
            <a:gs pos="50000">
              <a:srgbClr val="FFD2B2">
                <a:alpha val="10196"/>
              </a:srgbClr>
            </a:gs>
            <a:gs pos="100000">
              <a:srgbClr val="FF0000">
                <a:alpha val="6666"/>
              </a:srgbClr>
            </a:gs>
          </a:gsLst>
          <a:lin ang="2700000" scaled="0"/>
        </a:gradFill>
        <a:effectLst/>
      </p:bgPr>
    </p:bg>
    <p:spTree>
      <p:nvGrpSpPr>
        <p:cNvPr id="1" name="Shape 224"/>
        <p:cNvGrpSpPr/>
        <p:nvPr/>
      </p:nvGrpSpPr>
      <p:grpSpPr>
        <a:xfrm>
          <a:off x="0" y="0"/>
          <a:ext cx="0" cy="0"/>
          <a:chOff x="0" y="0"/>
          <a:chExt cx="0" cy="0"/>
        </a:xfrm>
      </p:grpSpPr>
      <p:grpSp>
        <p:nvGrpSpPr>
          <p:cNvPr id="225" name="Google Shape;225;p7"/>
          <p:cNvGrpSpPr/>
          <p:nvPr/>
        </p:nvGrpSpPr>
        <p:grpSpPr>
          <a:xfrm>
            <a:off x="5963330" y="9540074"/>
            <a:ext cx="746926" cy="746926"/>
            <a:chOff x="0" y="0"/>
            <a:chExt cx="812800" cy="812800"/>
          </a:xfrm>
        </p:grpSpPr>
        <p:sp>
          <p:nvSpPr>
            <p:cNvPr id="226" name="Google Shape;226;p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noFill/>
            <a:ln w="171450" cap="sq" cmpd="sng">
              <a:solidFill>
                <a:srgbClr val="FFC33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7"/>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8" name="Google Shape;228;p7"/>
          <p:cNvGrpSpPr/>
          <p:nvPr/>
        </p:nvGrpSpPr>
        <p:grpSpPr>
          <a:xfrm>
            <a:off x="15472394" y="434618"/>
            <a:ext cx="1038120" cy="284781"/>
            <a:chOff x="0" y="0"/>
            <a:chExt cx="273414" cy="75004"/>
          </a:xfrm>
        </p:grpSpPr>
        <p:sp>
          <p:nvSpPr>
            <p:cNvPr id="229" name="Google Shape;229;p7"/>
            <p:cNvSpPr/>
            <p:nvPr/>
          </p:nvSpPr>
          <p:spPr>
            <a:xfrm>
              <a:off x="0" y="0"/>
              <a:ext cx="273414" cy="75004"/>
            </a:xfrm>
            <a:custGeom>
              <a:avLst/>
              <a:gdLst/>
              <a:ahLst/>
              <a:cxnLst/>
              <a:rect l="l" t="t" r="r" b="b"/>
              <a:pathLst>
                <a:path w="273414" h="75004" extrusionOk="0">
                  <a:moveTo>
                    <a:pt x="37502" y="0"/>
                  </a:moveTo>
                  <a:lnTo>
                    <a:pt x="235912" y="0"/>
                  </a:lnTo>
                  <a:cubicBezTo>
                    <a:pt x="256624" y="0"/>
                    <a:pt x="273414" y="16790"/>
                    <a:pt x="273414" y="37502"/>
                  </a:cubicBezTo>
                  <a:lnTo>
                    <a:pt x="273414" y="37502"/>
                  </a:lnTo>
                  <a:cubicBezTo>
                    <a:pt x="273414" y="47448"/>
                    <a:pt x="269463" y="56987"/>
                    <a:pt x="262430" y="64020"/>
                  </a:cubicBezTo>
                  <a:cubicBezTo>
                    <a:pt x="255397" y="71053"/>
                    <a:pt x="245858" y="75004"/>
                    <a:pt x="235912" y="75004"/>
                  </a:cubicBezTo>
                  <a:lnTo>
                    <a:pt x="37502" y="75004"/>
                  </a:lnTo>
                  <a:cubicBezTo>
                    <a:pt x="16790" y="75004"/>
                    <a:pt x="0" y="58214"/>
                    <a:pt x="0" y="37502"/>
                  </a:cubicBezTo>
                  <a:lnTo>
                    <a:pt x="0" y="37502"/>
                  </a:lnTo>
                  <a:cubicBezTo>
                    <a:pt x="0" y="16790"/>
                    <a:pt x="16790" y="0"/>
                    <a:pt x="37502" y="0"/>
                  </a:cubicBezTo>
                  <a:close/>
                </a:path>
              </a:pathLst>
            </a:custGeom>
            <a:solidFill>
              <a:srgbClr val="FEFAFA">
                <a:alpha val="45882"/>
              </a:srgbClr>
            </a:solidFill>
            <a:ln w="19050" cap="rnd" cmpd="sng">
              <a:solidFill>
                <a:srgbClr val="000000">
                  <a:alpha val="45882"/>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7"/>
            <p:cNvSpPr txBox="1"/>
            <p:nvPr/>
          </p:nvSpPr>
          <p:spPr>
            <a:xfrm>
              <a:off x="0" y="28575"/>
              <a:ext cx="273414" cy="46429"/>
            </a:xfrm>
            <a:prstGeom prst="rect">
              <a:avLst/>
            </a:prstGeom>
            <a:noFill/>
            <a:ln>
              <a:noFill/>
            </a:ln>
          </p:spPr>
          <p:txBody>
            <a:bodyPr spcFirstLastPara="1" wrap="square" lIns="50800" tIns="50800" rIns="50800" bIns="50800" anchor="ctr" anchorCtr="0">
              <a:noAutofit/>
            </a:bodyPr>
            <a:lstStyle/>
            <a:p>
              <a:pPr marL="0" marR="0" lvl="0" indent="0" algn="ctr" rtl="0">
                <a:lnSpc>
                  <a:spcPct val="828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31" name="Google Shape;231;p7"/>
          <p:cNvSpPr/>
          <p:nvPr/>
        </p:nvSpPr>
        <p:spPr>
          <a:xfrm>
            <a:off x="-1053442" y="111069"/>
            <a:ext cx="2106884" cy="2014947"/>
          </a:xfrm>
          <a:custGeom>
            <a:avLst/>
            <a:gdLst/>
            <a:ahLst/>
            <a:cxnLst/>
            <a:rect l="l" t="t" r="r" b="b"/>
            <a:pathLst>
              <a:path w="2106884" h="2014947" extrusionOk="0">
                <a:moveTo>
                  <a:pt x="0" y="0"/>
                </a:moveTo>
                <a:lnTo>
                  <a:pt x="2106884" y="0"/>
                </a:lnTo>
                <a:lnTo>
                  <a:pt x="2106884" y="2014947"/>
                </a:lnTo>
                <a:lnTo>
                  <a:pt x="0" y="2014947"/>
                </a:lnTo>
                <a:lnTo>
                  <a:pt x="0" y="0"/>
                </a:lnTo>
                <a:close/>
              </a:path>
            </a:pathLst>
          </a:custGeom>
          <a:blipFill rotWithShape="1">
            <a:blip r:embed="rId3">
              <a:alphaModFix/>
            </a:blip>
            <a:stretch>
              <a:fillRect/>
            </a:stretch>
          </a:blipFill>
          <a:ln>
            <a:noFill/>
          </a:ln>
        </p:spPr>
        <p:txBody>
          <a:bodyPr/>
          <a:lstStyle/>
          <a:p>
            <a:endParaRPr lang="en-GB"/>
          </a:p>
        </p:txBody>
      </p:sp>
      <p:sp>
        <p:nvSpPr>
          <p:cNvPr id="232" name="Google Shape;232;p7"/>
          <p:cNvSpPr/>
          <p:nvPr/>
        </p:nvSpPr>
        <p:spPr>
          <a:xfrm>
            <a:off x="15099443" y="7571522"/>
            <a:ext cx="3188557" cy="1089907"/>
          </a:xfrm>
          <a:custGeom>
            <a:avLst/>
            <a:gdLst/>
            <a:ahLst/>
            <a:cxnLst/>
            <a:rect l="l" t="t" r="r" b="b"/>
            <a:pathLst>
              <a:path w="3188557" h="1089907" extrusionOk="0">
                <a:moveTo>
                  <a:pt x="0" y="0"/>
                </a:moveTo>
                <a:lnTo>
                  <a:pt x="3188557" y="0"/>
                </a:lnTo>
                <a:lnTo>
                  <a:pt x="3188557" y="1089907"/>
                </a:lnTo>
                <a:lnTo>
                  <a:pt x="0" y="1089907"/>
                </a:lnTo>
                <a:lnTo>
                  <a:pt x="0" y="0"/>
                </a:lnTo>
                <a:close/>
              </a:path>
            </a:pathLst>
          </a:custGeom>
          <a:blipFill rotWithShape="1">
            <a:blip r:embed="rId4">
              <a:alphaModFix/>
            </a:blip>
            <a:stretch>
              <a:fillRect/>
            </a:stretch>
          </a:blipFill>
          <a:ln>
            <a:noFill/>
          </a:ln>
        </p:spPr>
        <p:txBody>
          <a:bodyPr/>
          <a:lstStyle/>
          <a:p>
            <a:endParaRPr lang="en-GB"/>
          </a:p>
        </p:txBody>
      </p:sp>
      <p:sp>
        <p:nvSpPr>
          <p:cNvPr id="233" name="Google Shape;233;p7"/>
          <p:cNvSpPr/>
          <p:nvPr/>
        </p:nvSpPr>
        <p:spPr>
          <a:xfrm>
            <a:off x="9410146" y="6829949"/>
            <a:ext cx="5951039" cy="2034173"/>
          </a:xfrm>
          <a:custGeom>
            <a:avLst/>
            <a:gdLst/>
            <a:ahLst/>
            <a:cxnLst/>
            <a:rect l="l" t="t" r="r" b="b"/>
            <a:pathLst>
              <a:path w="5951039" h="2034173" extrusionOk="0">
                <a:moveTo>
                  <a:pt x="0" y="0"/>
                </a:moveTo>
                <a:lnTo>
                  <a:pt x="5951039" y="0"/>
                </a:lnTo>
                <a:lnTo>
                  <a:pt x="5951039" y="2034173"/>
                </a:lnTo>
                <a:lnTo>
                  <a:pt x="0" y="2034173"/>
                </a:lnTo>
                <a:lnTo>
                  <a:pt x="0" y="0"/>
                </a:lnTo>
                <a:close/>
              </a:path>
            </a:pathLst>
          </a:custGeom>
          <a:blipFill rotWithShape="1">
            <a:blip r:embed="rId4">
              <a:alphaModFix/>
            </a:blip>
            <a:stretch>
              <a:fillRect/>
            </a:stretch>
          </a:blipFill>
          <a:ln>
            <a:noFill/>
          </a:ln>
        </p:spPr>
        <p:txBody>
          <a:bodyPr/>
          <a:lstStyle/>
          <a:p>
            <a:endParaRPr lang="en-GB"/>
          </a:p>
        </p:txBody>
      </p:sp>
      <p:sp>
        <p:nvSpPr>
          <p:cNvPr id="234" name="Google Shape;234;p7"/>
          <p:cNvSpPr/>
          <p:nvPr/>
        </p:nvSpPr>
        <p:spPr>
          <a:xfrm rot="5824903">
            <a:off x="16803562" y="8379790"/>
            <a:ext cx="490919" cy="704976"/>
          </a:xfrm>
          <a:custGeom>
            <a:avLst/>
            <a:gdLst/>
            <a:ahLst/>
            <a:cxnLst/>
            <a:rect l="l" t="t" r="r" b="b"/>
            <a:pathLst>
              <a:path w="490919" h="704976" extrusionOk="0">
                <a:moveTo>
                  <a:pt x="0" y="0"/>
                </a:moveTo>
                <a:lnTo>
                  <a:pt x="490919" y="0"/>
                </a:lnTo>
                <a:lnTo>
                  <a:pt x="490919" y="704975"/>
                </a:lnTo>
                <a:lnTo>
                  <a:pt x="0" y="704975"/>
                </a:lnTo>
                <a:lnTo>
                  <a:pt x="0" y="0"/>
                </a:lnTo>
                <a:close/>
              </a:path>
            </a:pathLst>
          </a:custGeom>
          <a:blipFill rotWithShape="1">
            <a:blip r:embed="rId5">
              <a:alphaModFix/>
            </a:blip>
            <a:stretch>
              <a:fillRect/>
            </a:stretch>
          </a:blipFill>
          <a:ln>
            <a:noFill/>
          </a:ln>
        </p:spPr>
        <p:txBody>
          <a:bodyPr/>
          <a:lstStyle/>
          <a:p>
            <a:endParaRPr lang="en-GB"/>
          </a:p>
        </p:txBody>
      </p:sp>
      <p:sp>
        <p:nvSpPr>
          <p:cNvPr id="235" name="Google Shape;235;p7"/>
          <p:cNvSpPr/>
          <p:nvPr/>
        </p:nvSpPr>
        <p:spPr>
          <a:xfrm rot="2700000">
            <a:off x="16932252" y="1879495"/>
            <a:ext cx="703617" cy="720650"/>
          </a:xfrm>
          <a:custGeom>
            <a:avLst/>
            <a:gdLst/>
            <a:ahLst/>
            <a:cxnLst/>
            <a:rect l="l" t="t" r="r" b="b"/>
            <a:pathLst>
              <a:path w="703617" h="720650" extrusionOk="0">
                <a:moveTo>
                  <a:pt x="0" y="0"/>
                </a:moveTo>
                <a:lnTo>
                  <a:pt x="703617" y="0"/>
                </a:lnTo>
                <a:lnTo>
                  <a:pt x="703617" y="720651"/>
                </a:lnTo>
                <a:lnTo>
                  <a:pt x="0" y="720651"/>
                </a:lnTo>
                <a:lnTo>
                  <a:pt x="0" y="0"/>
                </a:lnTo>
                <a:close/>
              </a:path>
            </a:pathLst>
          </a:custGeom>
          <a:blipFill rotWithShape="1">
            <a:blip r:embed="rId6">
              <a:alphaModFix/>
            </a:blip>
            <a:stretch>
              <a:fillRect/>
            </a:stretch>
          </a:blipFill>
          <a:ln>
            <a:noFill/>
          </a:ln>
        </p:spPr>
        <p:txBody>
          <a:bodyPr/>
          <a:lstStyle/>
          <a:p>
            <a:endParaRPr lang="en-GB"/>
          </a:p>
        </p:txBody>
      </p:sp>
      <p:sp>
        <p:nvSpPr>
          <p:cNvPr id="236" name="Google Shape;236;p7"/>
          <p:cNvSpPr/>
          <p:nvPr/>
        </p:nvSpPr>
        <p:spPr>
          <a:xfrm rot="3086220">
            <a:off x="17014401" y="437204"/>
            <a:ext cx="1201631" cy="762861"/>
          </a:xfrm>
          <a:custGeom>
            <a:avLst/>
            <a:gdLst/>
            <a:ahLst/>
            <a:cxnLst/>
            <a:rect l="l" t="t" r="r" b="b"/>
            <a:pathLst>
              <a:path w="1201631" h="762861" extrusionOk="0">
                <a:moveTo>
                  <a:pt x="0" y="0"/>
                </a:moveTo>
                <a:lnTo>
                  <a:pt x="1201632" y="0"/>
                </a:lnTo>
                <a:lnTo>
                  <a:pt x="1201632" y="762862"/>
                </a:lnTo>
                <a:lnTo>
                  <a:pt x="0" y="762862"/>
                </a:lnTo>
                <a:lnTo>
                  <a:pt x="0" y="0"/>
                </a:lnTo>
                <a:close/>
              </a:path>
            </a:pathLst>
          </a:custGeom>
          <a:blipFill rotWithShape="1">
            <a:blip r:embed="rId7">
              <a:alphaModFix/>
            </a:blip>
            <a:stretch>
              <a:fillRect/>
            </a:stretch>
          </a:blipFill>
          <a:ln>
            <a:noFill/>
          </a:ln>
        </p:spPr>
        <p:txBody>
          <a:bodyPr/>
          <a:lstStyle/>
          <a:p>
            <a:endParaRPr lang="en-GB"/>
          </a:p>
        </p:txBody>
      </p:sp>
      <p:sp>
        <p:nvSpPr>
          <p:cNvPr id="237" name="Google Shape;237;p7"/>
          <p:cNvSpPr txBox="1"/>
          <p:nvPr/>
        </p:nvSpPr>
        <p:spPr>
          <a:xfrm>
            <a:off x="600931" y="2006122"/>
            <a:ext cx="10476372" cy="64770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Company:</a:t>
            </a:r>
            <a:r>
              <a:rPr lang="en-GB" sz="2000" b="0" i="0" u="none" strike="noStrike" cap="none">
                <a:solidFill>
                  <a:srgbClr val="000000"/>
                </a:solidFill>
                <a:latin typeface="Times New Roman"/>
                <a:ea typeface="Times New Roman"/>
                <a:cs typeface="Times New Roman"/>
                <a:sym typeface="Times New Roman"/>
              </a:rPr>
              <a:t> Marks and Spencer (M&amp;S)</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Location: </a:t>
            </a:r>
            <a:r>
              <a:rPr lang="en-GB" sz="2000" b="0" i="0" u="none" strike="noStrike" cap="none">
                <a:solidFill>
                  <a:srgbClr val="000000"/>
                </a:solidFill>
                <a:latin typeface="Times New Roman"/>
                <a:ea typeface="Times New Roman"/>
                <a:cs typeface="Times New Roman"/>
                <a:sym typeface="Times New Roman"/>
              </a:rPr>
              <a:t>London</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Reports to:</a:t>
            </a:r>
            <a:r>
              <a:rPr lang="en-GB" sz="2000" b="0" i="0" u="none" strike="noStrike" cap="none">
                <a:solidFill>
                  <a:srgbClr val="000000"/>
                </a:solidFill>
                <a:latin typeface="Times New Roman"/>
                <a:ea typeface="Times New Roman"/>
                <a:cs typeface="Times New Roman"/>
                <a:sym typeface="Times New Roman"/>
              </a:rPr>
              <a:t> Head of Business Unit (BU) Marketing</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Job Summary: </a:t>
            </a:r>
            <a:r>
              <a:rPr lang="en-GB" sz="2000" b="0" i="0" u="none" strike="noStrike" cap="none">
                <a:solidFill>
                  <a:srgbClr val="000000"/>
                </a:solidFill>
                <a:latin typeface="Times New Roman"/>
                <a:ea typeface="Times New Roman"/>
                <a:cs typeface="Times New Roman"/>
                <a:sym typeface="Times New Roman"/>
              </a:rPr>
              <a:t>As a marketing manager at M&amp;S, one will be required to innovate customer-centric marketing campaigns that can enhance the brand across fashion categories. </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Key Responsibilities: </a:t>
            </a:r>
            <a:endParaRPr/>
          </a:p>
          <a:p>
            <a:pPr marL="431801" marR="0" lvl="1" indent="-215900" algn="just" rtl="0">
              <a:lnSpc>
                <a:spcPct val="150000"/>
              </a:lnSpc>
              <a:spcBef>
                <a:spcPts val="0"/>
              </a:spcBef>
              <a:spcAft>
                <a:spcPts val="0"/>
              </a:spcAft>
              <a:buClr>
                <a:srgbClr val="000000"/>
              </a:buClr>
              <a:buSzPts val="2000"/>
              <a:buFont typeface="Arial"/>
              <a:buChar char="•"/>
            </a:pPr>
            <a:r>
              <a:rPr lang="en-GB" sz="2000" b="0" i="0" u="none" strike="noStrike" cap="none">
                <a:solidFill>
                  <a:srgbClr val="000000"/>
                </a:solidFill>
                <a:latin typeface="Times New Roman"/>
                <a:ea typeface="Times New Roman"/>
                <a:cs typeface="Times New Roman"/>
                <a:sym typeface="Times New Roman"/>
              </a:rPr>
              <a:t>Strategy and Planning: The marketing manager is required to develop and execute annual/seasonal marketing strategies for specified product categories.</a:t>
            </a:r>
            <a:endParaRPr/>
          </a:p>
          <a:p>
            <a:pPr marL="431801" marR="0" lvl="1" indent="-215900" algn="just" rtl="0">
              <a:lnSpc>
                <a:spcPct val="150000"/>
              </a:lnSpc>
              <a:spcBef>
                <a:spcPts val="0"/>
              </a:spcBef>
              <a:spcAft>
                <a:spcPts val="0"/>
              </a:spcAft>
              <a:buClr>
                <a:srgbClr val="000000"/>
              </a:buClr>
              <a:buSzPts val="2000"/>
              <a:buFont typeface="Arial"/>
              <a:buChar char="•"/>
            </a:pPr>
            <a:r>
              <a:rPr lang="en-GB" sz="2000" b="0" i="0" u="none" strike="noStrike" cap="none">
                <a:solidFill>
                  <a:srgbClr val="000000"/>
                </a:solidFill>
                <a:latin typeface="Times New Roman"/>
                <a:ea typeface="Times New Roman"/>
                <a:cs typeface="Times New Roman"/>
                <a:sym typeface="Times New Roman"/>
              </a:rPr>
              <a:t>Insights and Data: They must make use of data, market research and consumer insights to inform the positioning of the products and campaign messaging.</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Required Skills and Experience: </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The individuals applying for this post should have proven experience in brand or product marketing within fashion retail. </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Why Join Us?</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M&amp;S is a 130-year-old brand that has been undergoing digital transformation. We offer a fast-paced and collaborative environment with a 20% staff discount and extensive opportunities for personal and professional growth. </a:t>
            </a:r>
            <a:endParaRPr/>
          </a:p>
        </p:txBody>
      </p:sp>
      <p:grpSp>
        <p:nvGrpSpPr>
          <p:cNvPr id="238" name="Google Shape;238;p7"/>
          <p:cNvGrpSpPr/>
          <p:nvPr/>
        </p:nvGrpSpPr>
        <p:grpSpPr>
          <a:xfrm>
            <a:off x="1419310" y="9258300"/>
            <a:ext cx="447350" cy="447350"/>
            <a:chOff x="0" y="0"/>
            <a:chExt cx="812800" cy="812800"/>
          </a:xfrm>
        </p:grpSpPr>
        <p:sp>
          <p:nvSpPr>
            <p:cNvPr id="239" name="Google Shape;239;p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1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7"/>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41" name="Google Shape;241;p7"/>
          <p:cNvSpPr/>
          <p:nvPr/>
        </p:nvSpPr>
        <p:spPr>
          <a:xfrm rot="-497009" flipH="1">
            <a:off x="10333561" y="8984557"/>
            <a:ext cx="699047" cy="671085"/>
          </a:xfrm>
          <a:custGeom>
            <a:avLst/>
            <a:gdLst/>
            <a:ahLst/>
            <a:cxnLst/>
            <a:rect l="l" t="t" r="r" b="b"/>
            <a:pathLst>
              <a:path w="699047" h="671085" extrusionOk="0">
                <a:moveTo>
                  <a:pt x="699047" y="0"/>
                </a:moveTo>
                <a:lnTo>
                  <a:pt x="0" y="0"/>
                </a:lnTo>
                <a:lnTo>
                  <a:pt x="0" y="671085"/>
                </a:lnTo>
                <a:lnTo>
                  <a:pt x="699047" y="671085"/>
                </a:lnTo>
                <a:lnTo>
                  <a:pt x="699047" y="0"/>
                </a:lnTo>
                <a:close/>
              </a:path>
            </a:pathLst>
          </a:custGeom>
          <a:blipFill rotWithShape="1">
            <a:blip r:embed="rId8">
              <a:alphaModFix/>
            </a:blip>
            <a:stretch>
              <a:fillRect/>
            </a:stretch>
          </a:blipFill>
          <a:ln>
            <a:noFill/>
          </a:ln>
        </p:spPr>
        <p:txBody>
          <a:bodyPr/>
          <a:lstStyle/>
          <a:p>
            <a:endParaRPr lang="en-GB"/>
          </a:p>
        </p:txBody>
      </p:sp>
      <p:sp>
        <p:nvSpPr>
          <p:cNvPr id="242" name="Google Shape;242;p7"/>
          <p:cNvSpPr/>
          <p:nvPr/>
        </p:nvSpPr>
        <p:spPr>
          <a:xfrm>
            <a:off x="11517595" y="2743375"/>
            <a:ext cx="7163696" cy="4283972"/>
          </a:xfrm>
          <a:custGeom>
            <a:avLst/>
            <a:gdLst/>
            <a:ahLst/>
            <a:cxnLst/>
            <a:rect l="l" t="t" r="r" b="b"/>
            <a:pathLst>
              <a:path w="7163696" h="4283972" extrusionOk="0">
                <a:moveTo>
                  <a:pt x="0" y="0"/>
                </a:moveTo>
                <a:lnTo>
                  <a:pt x="7163697" y="0"/>
                </a:lnTo>
                <a:lnTo>
                  <a:pt x="7163697" y="4283972"/>
                </a:lnTo>
                <a:lnTo>
                  <a:pt x="0" y="4283972"/>
                </a:lnTo>
                <a:lnTo>
                  <a:pt x="0" y="0"/>
                </a:lnTo>
                <a:close/>
              </a:path>
            </a:pathLst>
          </a:custGeom>
          <a:blipFill rotWithShape="1">
            <a:blip r:embed="rId9">
              <a:alphaModFix/>
            </a:blip>
            <a:stretch>
              <a:fillRect/>
            </a:stretch>
          </a:blipFill>
          <a:ln>
            <a:noFill/>
          </a:ln>
        </p:spPr>
        <p:txBody>
          <a:bodyPr/>
          <a:lstStyle/>
          <a:p>
            <a:endParaRPr lang="en-GB"/>
          </a:p>
        </p:txBody>
      </p:sp>
      <p:sp>
        <p:nvSpPr>
          <p:cNvPr id="243" name="Google Shape;243;p7"/>
          <p:cNvSpPr txBox="1"/>
          <p:nvPr/>
        </p:nvSpPr>
        <p:spPr>
          <a:xfrm>
            <a:off x="5510489" y="130119"/>
            <a:ext cx="8693033" cy="589280"/>
          </a:xfrm>
          <a:prstGeom prst="rect">
            <a:avLst/>
          </a:prstGeom>
          <a:noFill/>
          <a:ln>
            <a:noFill/>
          </a:ln>
        </p:spPr>
        <p:txBody>
          <a:bodyPr spcFirstLastPara="1" wrap="square" lIns="0" tIns="0" rIns="0" bIns="0" anchor="t" anchorCtr="0">
            <a:spAutoFit/>
          </a:bodyPr>
          <a:lstStyle/>
          <a:p>
            <a:pPr marL="0" marR="0" lvl="0" indent="0" algn="ctr" rtl="0">
              <a:lnSpc>
                <a:spcPct val="109002"/>
              </a:lnSpc>
              <a:spcBef>
                <a:spcPts val="0"/>
              </a:spcBef>
              <a:spcAft>
                <a:spcPts val="0"/>
              </a:spcAft>
              <a:buNone/>
            </a:pPr>
            <a:r>
              <a:rPr lang="en-GB" sz="3999" b="1" i="0" u="none" strike="noStrike" cap="none">
                <a:solidFill>
                  <a:srgbClr val="F41B3E"/>
                </a:solidFill>
                <a:latin typeface="Times"/>
                <a:ea typeface="Times"/>
                <a:cs typeface="Times"/>
                <a:sym typeface="Times"/>
              </a:rPr>
              <a:t>CONTD… </a:t>
            </a:r>
            <a:endParaRPr/>
          </a:p>
        </p:txBody>
      </p:sp>
      <p:sp>
        <p:nvSpPr>
          <p:cNvPr id="244" name="Google Shape;244;p7"/>
          <p:cNvSpPr txBox="1"/>
          <p:nvPr/>
        </p:nvSpPr>
        <p:spPr>
          <a:xfrm>
            <a:off x="7191348" y="1038225"/>
            <a:ext cx="4766548" cy="44196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3000" b="1" i="0" u="none" strike="noStrike" cap="none">
                <a:solidFill>
                  <a:srgbClr val="000000"/>
                </a:solidFill>
                <a:latin typeface="Times"/>
                <a:ea typeface="Times"/>
                <a:cs typeface="Times"/>
                <a:sym typeface="Times"/>
              </a:rPr>
              <a:t>JOB DESCRIPTION </a:t>
            </a:r>
            <a:endParaRPr/>
          </a:p>
        </p:txBody>
      </p:sp>
      <p:sp>
        <p:nvSpPr>
          <p:cNvPr id="245" name="Google Shape;245;p7"/>
          <p:cNvSpPr txBox="1"/>
          <p:nvPr/>
        </p:nvSpPr>
        <p:spPr>
          <a:xfrm>
            <a:off x="14051379" y="7156877"/>
            <a:ext cx="2619613"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(Prospects, 2023)</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5DE6D1">
                <a:alpha val="10980"/>
              </a:srgbClr>
            </a:gs>
            <a:gs pos="50000">
              <a:srgbClr val="FFD2B2">
                <a:alpha val="10196"/>
              </a:srgbClr>
            </a:gs>
            <a:gs pos="100000">
              <a:srgbClr val="FF0000">
                <a:alpha val="6666"/>
              </a:srgbClr>
            </a:gs>
          </a:gsLst>
          <a:lin ang="2700000" scaled="0"/>
        </a:gradFill>
        <a:effectLst/>
      </p:bgPr>
    </p:bg>
    <p:spTree>
      <p:nvGrpSpPr>
        <p:cNvPr id="1" name="Shape 253"/>
        <p:cNvGrpSpPr/>
        <p:nvPr/>
      </p:nvGrpSpPr>
      <p:grpSpPr>
        <a:xfrm>
          <a:off x="0" y="0"/>
          <a:ext cx="0" cy="0"/>
          <a:chOff x="0" y="0"/>
          <a:chExt cx="0" cy="0"/>
        </a:xfrm>
      </p:grpSpPr>
      <p:sp>
        <p:nvSpPr>
          <p:cNvPr id="254" name="Google Shape;254;p8"/>
          <p:cNvSpPr/>
          <p:nvPr/>
        </p:nvSpPr>
        <p:spPr>
          <a:xfrm>
            <a:off x="15099443" y="7571522"/>
            <a:ext cx="3188557" cy="1089907"/>
          </a:xfrm>
          <a:custGeom>
            <a:avLst/>
            <a:gdLst/>
            <a:ahLst/>
            <a:cxnLst/>
            <a:rect l="l" t="t" r="r" b="b"/>
            <a:pathLst>
              <a:path w="3188557" h="1089907" extrusionOk="0">
                <a:moveTo>
                  <a:pt x="0" y="0"/>
                </a:moveTo>
                <a:lnTo>
                  <a:pt x="3188557" y="0"/>
                </a:lnTo>
                <a:lnTo>
                  <a:pt x="3188557" y="1089907"/>
                </a:lnTo>
                <a:lnTo>
                  <a:pt x="0" y="1089907"/>
                </a:lnTo>
                <a:lnTo>
                  <a:pt x="0" y="0"/>
                </a:lnTo>
                <a:close/>
              </a:path>
            </a:pathLst>
          </a:custGeom>
          <a:blipFill rotWithShape="1">
            <a:blip r:embed="rId3">
              <a:alphaModFix/>
            </a:blip>
            <a:stretch>
              <a:fillRect/>
            </a:stretch>
          </a:blipFill>
          <a:ln>
            <a:noFill/>
          </a:ln>
        </p:spPr>
        <p:txBody>
          <a:bodyPr/>
          <a:lstStyle/>
          <a:p>
            <a:endParaRPr lang="en-GB"/>
          </a:p>
        </p:txBody>
      </p:sp>
      <p:sp>
        <p:nvSpPr>
          <p:cNvPr id="255" name="Google Shape;255;p8"/>
          <p:cNvSpPr/>
          <p:nvPr/>
        </p:nvSpPr>
        <p:spPr>
          <a:xfrm>
            <a:off x="9410146" y="6829949"/>
            <a:ext cx="5951039" cy="2034173"/>
          </a:xfrm>
          <a:custGeom>
            <a:avLst/>
            <a:gdLst/>
            <a:ahLst/>
            <a:cxnLst/>
            <a:rect l="l" t="t" r="r" b="b"/>
            <a:pathLst>
              <a:path w="5951039" h="2034173" extrusionOk="0">
                <a:moveTo>
                  <a:pt x="0" y="0"/>
                </a:moveTo>
                <a:lnTo>
                  <a:pt x="5951039" y="0"/>
                </a:lnTo>
                <a:lnTo>
                  <a:pt x="5951039" y="2034173"/>
                </a:lnTo>
                <a:lnTo>
                  <a:pt x="0" y="2034173"/>
                </a:lnTo>
                <a:lnTo>
                  <a:pt x="0" y="0"/>
                </a:lnTo>
                <a:close/>
              </a:path>
            </a:pathLst>
          </a:custGeom>
          <a:blipFill rotWithShape="1">
            <a:blip r:embed="rId3">
              <a:alphaModFix/>
            </a:blip>
            <a:stretch>
              <a:fillRect/>
            </a:stretch>
          </a:blipFill>
          <a:ln>
            <a:noFill/>
          </a:ln>
        </p:spPr>
        <p:txBody>
          <a:bodyPr/>
          <a:lstStyle/>
          <a:p>
            <a:endParaRPr lang="en-GB"/>
          </a:p>
        </p:txBody>
      </p:sp>
      <p:sp>
        <p:nvSpPr>
          <p:cNvPr id="256" name="Google Shape;256;p8"/>
          <p:cNvSpPr/>
          <p:nvPr/>
        </p:nvSpPr>
        <p:spPr>
          <a:xfrm rot="5824903">
            <a:off x="16803562" y="8379790"/>
            <a:ext cx="490919" cy="704976"/>
          </a:xfrm>
          <a:custGeom>
            <a:avLst/>
            <a:gdLst/>
            <a:ahLst/>
            <a:cxnLst/>
            <a:rect l="l" t="t" r="r" b="b"/>
            <a:pathLst>
              <a:path w="490919" h="704976" extrusionOk="0">
                <a:moveTo>
                  <a:pt x="0" y="0"/>
                </a:moveTo>
                <a:lnTo>
                  <a:pt x="490919" y="0"/>
                </a:lnTo>
                <a:lnTo>
                  <a:pt x="490919" y="704975"/>
                </a:lnTo>
                <a:lnTo>
                  <a:pt x="0" y="704975"/>
                </a:lnTo>
                <a:lnTo>
                  <a:pt x="0" y="0"/>
                </a:lnTo>
                <a:close/>
              </a:path>
            </a:pathLst>
          </a:custGeom>
          <a:blipFill rotWithShape="1">
            <a:blip r:embed="rId4">
              <a:alphaModFix/>
            </a:blip>
            <a:stretch>
              <a:fillRect/>
            </a:stretch>
          </a:blipFill>
          <a:ln>
            <a:noFill/>
          </a:ln>
        </p:spPr>
        <p:txBody>
          <a:bodyPr/>
          <a:lstStyle/>
          <a:p>
            <a:endParaRPr lang="en-GB"/>
          </a:p>
        </p:txBody>
      </p:sp>
      <p:sp>
        <p:nvSpPr>
          <p:cNvPr id="257" name="Google Shape;257;p8"/>
          <p:cNvSpPr/>
          <p:nvPr/>
        </p:nvSpPr>
        <p:spPr>
          <a:xfrm>
            <a:off x="7948396" y="-1397253"/>
            <a:ext cx="2391209" cy="2286865"/>
          </a:xfrm>
          <a:custGeom>
            <a:avLst/>
            <a:gdLst/>
            <a:ahLst/>
            <a:cxnLst/>
            <a:rect l="l" t="t" r="r" b="b"/>
            <a:pathLst>
              <a:path w="2391209" h="2286865" extrusionOk="0">
                <a:moveTo>
                  <a:pt x="0" y="0"/>
                </a:moveTo>
                <a:lnTo>
                  <a:pt x="2391208" y="0"/>
                </a:lnTo>
                <a:lnTo>
                  <a:pt x="2391208" y="2286865"/>
                </a:lnTo>
                <a:lnTo>
                  <a:pt x="0" y="2286865"/>
                </a:lnTo>
                <a:lnTo>
                  <a:pt x="0" y="0"/>
                </a:lnTo>
                <a:close/>
              </a:path>
            </a:pathLst>
          </a:custGeom>
          <a:blipFill rotWithShape="1">
            <a:blip r:embed="rId5">
              <a:alphaModFix/>
            </a:blip>
            <a:stretch>
              <a:fillRect/>
            </a:stretch>
          </a:blipFill>
          <a:ln>
            <a:noFill/>
          </a:ln>
        </p:spPr>
        <p:txBody>
          <a:bodyPr/>
          <a:lstStyle/>
          <a:p>
            <a:endParaRPr lang="en-GB"/>
          </a:p>
        </p:txBody>
      </p:sp>
      <p:sp>
        <p:nvSpPr>
          <p:cNvPr id="258" name="Google Shape;258;p8"/>
          <p:cNvSpPr/>
          <p:nvPr/>
        </p:nvSpPr>
        <p:spPr>
          <a:xfrm>
            <a:off x="6855500" y="2502072"/>
            <a:ext cx="5109293" cy="3352973"/>
          </a:xfrm>
          <a:custGeom>
            <a:avLst/>
            <a:gdLst/>
            <a:ahLst/>
            <a:cxnLst/>
            <a:rect l="l" t="t" r="r" b="b"/>
            <a:pathLst>
              <a:path w="5109293" h="3352973" extrusionOk="0">
                <a:moveTo>
                  <a:pt x="0" y="0"/>
                </a:moveTo>
                <a:lnTo>
                  <a:pt x="5109293" y="0"/>
                </a:lnTo>
                <a:lnTo>
                  <a:pt x="5109293" y="3352974"/>
                </a:lnTo>
                <a:lnTo>
                  <a:pt x="0" y="3352974"/>
                </a:lnTo>
                <a:lnTo>
                  <a:pt x="0" y="0"/>
                </a:lnTo>
                <a:close/>
              </a:path>
            </a:pathLst>
          </a:custGeom>
          <a:blipFill rotWithShape="1">
            <a:blip r:embed="rId6">
              <a:alphaModFix/>
            </a:blip>
            <a:stretch>
              <a:fillRect/>
            </a:stretch>
          </a:blipFill>
          <a:ln>
            <a:noFill/>
          </a:ln>
        </p:spPr>
        <p:txBody>
          <a:bodyPr/>
          <a:lstStyle/>
          <a:p>
            <a:endParaRPr lang="en-GB"/>
          </a:p>
        </p:txBody>
      </p:sp>
      <p:sp>
        <p:nvSpPr>
          <p:cNvPr id="259" name="Google Shape;259;p8"/>
          <p:cNvSpPr txBox="1"/>
          <p:nvPr/>
        </p:nvSpPr>
        <p:spPr>
          <a:xfrm>
            <a:off x="945600" y="6363876"/>
            <a:ext cx="16313700" cy="34290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Essential Skills and Experience</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The ideal candidate should possess proven experience in any brand or product marketing within the retail, fashion or consumer goods sector. This will demonstrate a deep understanding of the marketing dynamics. </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Desirable Criteria</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Some of the highly desirable criteria involve management of third-party brand partnerships (JBP), which can demonstrate the ability to cultivate relationships that can enhance brand reach and its cultural relevance (National Careers Service, 2022). </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Key Attributes</a:t>
            </a:r>
            <a:endParaRPr/>
          </a:p>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The successful candidate should be highly collaborative, and they must be capable of working efficiently across different functional teams. This should be inclusive of Buying, Trading and Creative for aligning campaign goals. </a:t>
            </a:r>
            <a:endParaRPr/>
          </a:p>
        </p:txBody>
      </p:sp>
      <p:sp>
        <p:nvSpPr>
          <p:cNvPr id="260" name="Google Shape;260;p8"/>
          <p:cNvSpPr txBox="1"/>
          <p:nvPr/>
        </p:nvSpPr>
        <p:spPr>
          <a:xfrm>
            <a:off x="8258055" y="6005003"/>
            <a:ext cx="2619613"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(Prospects, 2023)</a:t>
            </a:r>
            <a:endParaRPr/>
          </a:p>
        </p:txBody>
      </p:sp>
      <p:sp>
        <p:nvSpPr>
          <p:cNvPr id="261" name="Google Shape;261;p8"/>
          <p:cNvSpPr txBox="1"/>
          <p:nvPr/>
        </p:nvSpPr>
        <p:spPr>
          <a:xfrm>
            <a:off x="4414676" y="1047750"/>
            <a:ext cx="9458647" cy="589280"/>
          </a:xfrm>
          <a:prstGeom prst="rect">
            <a:avLst/>
          </a:prstGeom>
          <a:noFill/>
          <a:ln>
            <a:noFill/>
          </a:ln>
        </p:spPr>
        <p:txBody>
          <a:bodyPr spcFirstLastPara="1" wrap="square" lIns="0" tIns="0" rIns="0" bIns="0" anchor="t" anchorCtr="0">
            <a:spAutoFit/>
          </a:bodyPr>
          <a:lstStyle/>
          <a:p>
            <a:pPr marL="0" marR="0" lvl="0" indent="0" algn="ctr" rtl="0">
              <a:lnSpc>
                <a:spcPct val="109002"/>
              </a:lnSpc>
              <a:spcBef>
                <a:spcPts val="0"/>
              </a:spcBef>
              <a:spcAft>
                <a:spcPts val="0"/>
              </a:spcAft>
              <a:buNone/>
            </a:pPr>
            <a:r>
              <a:rPr lang="en-GB" sz="3999" b="1" i="0" u="none" strike="noStrike" cap="none">
                <a:solidFill>
                  <a:srgbClr val="F41B3E"/>
                </a:solidFill>
                <a:latin typeface="Times"/>
                <a:ea typeface="Times"/>
                <a:cs typeface="Times"/>
                <a:sym typeface="Times"/>
              </a:rPr>
              <a:t>CONTD… </a:t>
            </a:r>
            <a:endParaRPr/>
          </a:p>
        </p:txBody>
      </p:sp>
      <p:sp>
        <p:nvSpPr>
          <p:cNvPr id="262" name="Google Shape;262;p8"/>
          <p:cNvSpPr txBox="1"/>
          <p:nvPr/>
        </p:nvSpPr>
        <p:spPr>
          <a:xfrm>
            <a:off x="6169268" y="1811835"/>
            <a:ext cx="6125646" cy="44196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3000" b="1" i="0" u="none" strike="noStrike" cap="none">
                <a:solidFill>
                  <a:srgbClr val="000000"/>
                </a:solidFill>
                <a:latin typeface="Times"/>
                <a:ea typeface="Times"/>
                <a:cs typeface="Times"/>
                <a:sym typeface="Times"/>
              </a:rPr>
              <a:t>PERSON SPECIFICATION</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10"/>
          <p:cNvSpPr/>
          <p:nvPr/>
        </p:nvSpPr>
        <p:spPr>
          <a:xfrm>
            <a:off x="17097563" y="2439851"/>
            <a:ext cx="3448909" cy="3298412"/>
          </a:xfrm>
          <a:custGeom>
            <a:avLst/>
            <a:gdLst/>
            <a:ahLst/>
            <a:cxnLst/>
            <a:rect l="l" t="t" r="r" b="b"/>
            <a:pathLst>
              <a:path w="3448909" h="3298412" extrusionOk="0">
                <a:moveTo>
                  <a:pt x="0" y="0"/>
                </a:moveTo>
                <a:lnTo>
                  <a:pt x="3448910" y="0"/>
                </a:lnTo>
                <a:lnTo>
                  <a:pt x="3448910" y="3298411"/>
                </a:lnTo>
                <a:lnTo>
                  <a:pt x="0" y="3298411"/>
                </a:lnTo>
                <a:lnTo>
                  <a:pt x="0" y="0"/>
                </a:lnTo>
                <a:close/>
              </a:path>
            </a:pathLst>
          </a:custGeom>
          <a:blipFill rotWithShape="1">
            <a:blip r:embed="rId3">
              <a:alphaModFix/>
            </a:blip>
            <a:stretch>
              <a:fillRect/>
            </a:stretch>
          </a:blipFill>
          <a:ln>
            <a:noFill/>
          </a:ln>
        </p:spPr>
        <p:txBody>
          <a:bodyPr/>
          <a:lstStyle/>
          <a:p>
            <a:endParaRPr lang="en-GB"/>
          </a:p>
        </p:txBody>
      </p:sp>
      <p:sp>
        <p:nvSpPr>
          <p:cNvPr id="293" name="Google Shape;293;p10"/>
          <p:cNvSpPr/>
          <p:nvPr/>
        </p:nvSpPr>
        <p:spPr>
          <a:xfrm rot="5824903">
            <a:off x="17013840" y="8639794"/>
            <a:ext cx="490919" cy="704976"/>
          </a:xfrm>
          <a:custGeom>
            <a:avLst/>
            <a:gdLst/>
            <a:ahLst/>
            <a:cxnLst/>
            <a:rect l="l" t="t" r="r" b="b"/>
            <a:pathLst>
              <a:path w="490919" h="704976" extrusionOk="0">
                <a:moveTo>
                  <a:pt x="0" y="0"/>
                </a:moveTo>
                <a:lnTo>
                  <a:pt x="490920" y="0"/>
                </a:lnTo>
                <a:lnTo>
                  <a:pt x="490920" y="704975"/>
                </a:lnTo>
                <a:lnTo>
                  <a:pt x="0" y="704975"/>
                </a:lnTo>
                <a:lnTo>
                  <a:pt x="0" y="0"/>
                </a:lnTo>
                <a:close/>
              </a:path>
            </a:pathLst>
          </a:custGeom>
          <a:blipFill rotWithShape="1">
            <a:blip r:embed="rId4">
              <a:alphaModFix/>
            </a:blip>
            <a:stretch>
              <a:fillRect/>
            </a:stretch>
          </a:blipFill>
          <a:ln>
            <a:noFill/>
          </a:ln>
        </p:spPr>
        <p:txBody>
          <a:bodyPr/>
          <a:lstStyle/>
          <a:p>
            <a:endParaRPr lang="en-GB"/>
          </a:p>
        </p:txBody>
      </p:sp>
      <p:sp>
        <p:nvSpPr>
          <p:cNvPr id="294" name="Google Shape;294;p10"/>
          <p:cNvSpPr/>
          <p:nvPr/>
        </p:nvSpPr>
        <p:spPr>
          <a:xfrm rot="-497009" flipH="1">
            <a:off x="8236769" y="9305156"/>
            <a:ext cx="699047" cy="671085"/>
          </a:xfrm>
          <a:custGeom>
            <a:avLst/>
            <a:gdLst/>
            <a:ahLst/>
            <a:cxnLst/>
            <a:rect l="l" t="t" r="r" b="b"/>
            <a:pathLst>
              <a:path w="699047" h="671085" extrusionOk="0">
                <a:moveTo>
                  <a:pt x="699047" y="0"/>
                </a:moveTo>
                <a:lnTo>
                  <a:pt x="0" y="0"/>
                </a:lnTo>
                <a:lnTo>
                  <a:pt x="0" y="671085"/>
                </a:lnTo>
                <a:lnTo>
                  <a:pt x="699047" y="671085"/>
                </a:lnTo>
                <a:lnTo>
                  <a:pt x="699047" y="0"/>
                </a:lnTo>
                <a:close/>
              </a:path>
            </a:pathLst>
          </a:custGeom>
          <a:blipFill rotWithShape="1">
            <a:blip r:embed="rId5">
              <a:alphaModFix/>
            </a:blip>
            <a:stretch>
              <a:fillRect/>
            </a:stretch>
          </a:blipFill>
          <a:ln>
            <a:noFill/>
          </a:ln>
        </p:spPr>
        <p:txBody>
          <a:bodyPr/>
          <a:lstStyle/>
          <a:p>
            <a:endParaRPr lang="en-GB"/>
          </a:p>
        </p:txBody>
      </p:sp>
      <p:sp>
        <p:nvSpPr>
          <p:cNvPr id="295" name="Google Shape;295;p10"/>
          <p:cNvSpPr/>
          <p:nvPr/>
        </p:nvSpPr>
        <p:spPr>
          <a:xfrm rot="2700000">
            <a:off x="252393" y="1177098"/>
            <a:ext cx="1028493" cy="1053392"/>
          </a:xfrm>
          <a:custGeom>
            <a:avLst/>
            <a:gdLst/>
            <a:ahLst/>
            <a:cxnLst/>
            <a:rect l="l" t="t" r="r" b="b"/>
            <a:pathLst>
              <a:path w="1028493" h="1053392" extrusionOk="0">
                <a:moveTo>
                  <a:pt x="0" y="0"/>
                </a:moveTo>
                <a:lnTo>
                  <a:pt x="1028494" y="0"/>
                </a:lnTo>
                <a:lnTo>
                  <a:pt x="1028494" y="1053391"/>
                </a:lnTo>
                <a:lnTo>
                  <a:pt x="0" y="1053391"/>
                </a:lnTo>
                <a:lnTo>
                  <a:pt x="0" y="0"/>
                </a:lnTo>
                <a:close/>
              </a:path>
            </a:pathLst>
          </a:custGeom>
          <a:blipFill rotWithShape="1">
            <a:blip r:embed="rId6">
              <a:alphaModFix/>
            </a:blip>
            <a:stretch>
              <a:fillRect/>
            </a:stretch>
          </a:blipFill>
          <a:ln>
            <a:noFill/>
          </a:ln>
        </p:spPr>
        <p:txBody>
          <a:bodyPr/>
          <a:lstStyle/>
          <a:p>
            <a:endParaRPr lang="en-GB"/>
          </a:p>
        </p:txBody>
      </p:sp>
      <p:sp>
        <p:nvSpPr>
          <p:cNvPr id="296" name="Google Shape;296;p10"/>
          <p:cNvSpPr/>
          <p:nvPr/>
        </p:nvSpPr>
        <p:spPr>
          <a:xfrm>
            <a:off x="-365260" y="6686644"/>
            <a:ext cx="8951553" cy="3059803"/>
          </a:xfrm>
          <a:custGeom>
            <a:avLst/>
            <a:gdLst/>
            <a:ahLst/>
            <a:cxnLst/>
            <a:rect l="l" t="t" r="r" b="b"/>
            <a:pathLst>
              <a:path w="8951553" h="3059803" extrusionOk="0">
                <a:moveTo>
                  <a:pt x="0" y="0"/>
                </a:moveTo>
                <a:lnTo>
                  <a:pt x="8951553" y="0"/>
                </a:lnTo>
                <a:lnTo>
                  <a:pt x="8951553" y="3059803"/>
                </a:lnTo>
                <a:lnTo>
                  <a:pt x="0" y="3059803"/>
                </a:lnTo>
                <a:lnTo>
                  <a:pt x="0" y="0"/>
                </a:lnTo>
                <a:close/>
              </a:path>
            </a:pathLst>
          </a:custGeom>
          <a:blipFill rotWithShape="1">
            <a:blip r:embed="rId7">
              <a:alphaModFix/>
            </a:blip>
            <a:stretch>
              <a:fillRect/>
            </a:stretch>
          </a:blipFill>
          <a:ln>
            <a:noFill/>
          </a:ln>
        </p:spPr>
        <p:txBody>
          <a:bodyPr/>
          <a:lstStyle/>
          <a:p>
            <a:endParaRPr lang="en-GB"/>
          </a:p>
        </p:txBody>
      </p:sp>
      <p:sp>
        <p:nvSpPr>
          <p:cNvPr id="297" name="Google Shape;297;p10"/>
          <p:cNvSpPr txBox="1"/>
          <p:nvPr/>
        </p:nvSpPr>
        <p:spPr>
          <a:xfrm>
            <a:off x="8915322" y="3180738"/>
            <a:ext cx="7634888" cy="55245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Depending on the training needed for M&amp;S marketing managers, the theory of behaviour offers a framework which is structured to change from traditional retail to practices which are led by data. This theory concentrates on measurable, observable changes in behaviour with the help of reinforcement and conditioning.</a:t>
            </a:r>
            <a:endParaRPr/>
          </a:p>
          <a:p>
            <a:pPr marL="0" marR="0" lvl="0" indent="0" algn="just" rtl="0">
              <a:lnSpc>
                <a:spcPct val="225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Stimulus-Response &amp; Digital Tools:</a:t>
            </a:r>
            <a:r>
              <a:rPr lang="en-GB" sz="2000" b="0" i="0" u="none" strike="noStrike" cap="none">
                <a:solidFill>
                  <a:srgbClr val="000000"/>
                </a:solidFill>
                <a:latin typeface="Times New Roman"/>
                <a:ea typeface="Times New Roman"/>
                <a:cs typeface="Times New Roman"/>
                <a:sym typeface="Times New Roman"/>
              </a:rPr>
              <a:t> Use the AI-driven platform and interactive simulations, which offer urgent feedback when the managers utilise the new Omnichannel tools and MarTech, implementing accurate actions for digital strategy (Main, 2026).</a:t>
            </a:r>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Drill-and-Practice for Digital Literacy:</a:t>
            </a:r>
            <a:r>
              <a:rPr lang="en-GB" sz="2000" b="0" i="0" u="none" strike="noStrike" cap="none">
                <a:solidFill>
                  <a:srgbClr val="000000"/>
                </a:solidFill>
                <a:latin typeface="Times New Roman"/>
                <a:ea typeface="Times New Roman"/>
                <a:cs typeface="Times New Roman"/>
                <a:sym typeface="Times New Roman"/>
              </a:rPr>
              <a:t> Utilise the modules of microlearning for practical, relevant training to create expertise in AI tools and data analysis, changing the complicated skills with the help of a manageable structure.</a:t>
            </a:r>
            <a:endParaRPr/>
          </a:p>
        </p:txBody>
      </p:sp>
      <p:grpSp>
        <p:nvGrpSpPr>
          <p:cNvPr id="298" name="Google Shape;298;p10"/>
          <p:cNvGrpSpPr/>
          <p:nvPr/>
        </p:nvGrpSpPr>
        <p:grpSpPr>
          <a:xfrm>
            <a:off x="2277421" y="2172267"/>
            <a:ext cx="746926" cy="746926"/>
            <a:chOff x="0" y="0"/>
            <a:chExt cx="812800" cy="812800"/>
          </a:xfrm>
        </p:grpSpPr>
        <p:sp>
          <p:nvSpPr>
            <p:cNvPr id="299" name="Google Shape;299;p1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noFill/>
            <a:ln w="171450" cap="sq" cmpd="sng">
              <a:solidFill>
                <a:srgbClr val="FFC33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0"/>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01" name="Google Shape;301;p10"/>
          <p:cNvSpPr txBox="1"/>
          <p:nvPr/>
        </p:nvSpPr>
        <p:spPr>
          <a:xfrm>
            <a:off x="1792518" y="810358"/>
            <a:ext cx="14876443" cy="1141730"/>
          </a:xfrm>
          <a:prstGeom prst="rect">
            <a:avLst/>
          </a:prstGeom>
          <a:noFill/>
          <a:ln>
            <a:noFill/>
          </a:ln>
        </p:spPr>
        <p:txBody>
          <a:bodyPr spcFirstLastPara="1" wrap="square" lIns="0" tIns="0" rIns="0" bIns="0" anchor="t" anchorCtr="0">
            <a:spAutoFit/>
          </a:bodyPr>
          <a:lstStyle/>
          <a:p>
            <a:pPr marL="0" marR="0" lvl="0" indent="0" algn="ctr" rtl="0">
              <a:lnSpc>
                <a:spcPct val="109002"/>
              </a:lnSpc>
              <a:spcBef>
                <a:spcPts val="0"/>
              </a:spcBef>
              <a:spcAft>
                <a:spcPts val="0"/>
              </a:spcAft>
              <a:buNone/>
            </a:pPr>
            <a:r>
              <a:rPr lang="en-GB" sz="3999" b="1" i="0" u="none" strike="noStrike" cap="none">
                <a:solidFill>
                  <a:srgbClr val="F41B3E"/>
                </a:solidFill>
                <a:latin typeface="Times"/>
                <a:ea typeface="Times"/>
                <a:cs typeface="Times"/>
                <a:sym typeface="Times"/>
              </a:rPr>
              <a:t>LEARNING THEORIES FOR SUPPORTING THE ANALYSIS</a:t>
            </a:r>
            <a:endParaRPr/>
          </a:p>
        </p:txBody>
      </p:sp>
      <p:sp>
        <p:nvSpPr>
          <p:cNvPr id="302" name="Google Shape;302;p10"/>
          <p:cNvSpPr/>
          <p:nvPr/>
        </p:nvSpPr>
        <p:spPr>
          <a:xfrm>
            <a:off x="1028700" y="3279363"/>
            <a:ext cx="6702763" cy="4942704"/>
          </a:xfrm>
          <a:custGeom>
            <a:avLst/>
            <a:gdLst/>
            <a:ahLst/>
            <a:cxnLst/>
            <a:rect l="l" t="t" r="r" b="b"/>
            <a:pathLst>
              <a:path w="6702763" h="4942704" extrusionOk="0">
                <a:moveTo>
                  <a:pt x="0" y="0"/>
                </a:moveTo>
                <a:lnTo>
                  <a:pt x="6702763" y="0"/>
                </a:lnTo>
                <a:lnTo>
                  <a:pt x="6702763" y="4942704"/>
                </a:lnTo>
                <a:lnTo>
                  <a:pt x="0" y="4942704"/>
                </a:lnTo>
                <a:lnTo>
                  <a:pt x="0" y="0"/>
                </a:lnTo>
                <a:close/>
              </a:path>
            </a:pathLst>
          </a:custGeom>
          <a:blipFill rotWithShape="1">
            <a:blip r:embed="rId8">
              <a:alphaModFix/>
            </a:blip>
            <a:stretch>
              <a:fillRect l="-20396" r="-20395"/>
            </a:stretch>
          </a:blipFill>
          <a:ln>
            <a:noFill/>
          </a:ln>
        </p:spPr>
        <p:txBody>
          <a:bodyPr/>
          <a:lstStyle/>
          <a:p>
            <a:endParaRPr lang="en-GB"/>
          </a:p>
        </p:txBody>
      </p:sp>
      <p:sp>
        <p:nvSpPr>
          <p:cNvPr id="303" name="Google Shape;303;p10"/>
          <p:cNvSpPr txBox="1"/>
          <p:nvPr/>
        </p:nvSpPr>
        <p:spPr>
          <a:xfrm>
            <a:off x="3412758" y="8697642"/>
            <a:ext cx="1934647"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(Main, 2026)</a:t>
            </a:r>
            <a:endParaRPr/>
          </a:p>
        </p:txBody>
      </p:sp>
      <p:sp>
        <p:nvSpPr>
          <p:cNvPr id="304" name="Google Shape;304;p10"/>
          <p:cNvSpPr txBox="1"/>
          <p:nvPr/>
        </p:nvSpPr>
        <p:spPr>
          <a:xfrm>
            <a:off x="3239131" y="2214976"/>
            <a:ext cx="13437204" cy="423193"/>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3000" b="1" i="0" u="none" strike="noStrike" cap="none">
                <a:solidFill>
                  <a:srgbClr val="000000"/>
                </a:solidFill>
                <a:latin typeface="Times"/>
                <a:ea typeface="Times"/>
                <a:cs typeface="Times"/>
                <a:sym typeface="Times"/>
              </a:rPr>
              <a:t>BEHAVIOURIST THEORY APPLICATION TO TRAINING</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5DE6D1">
                <a:alpha val="12941"/>
              </a:srgbClr>
            </a:gs>
            <a:gs pos="50000">
              <a:srgbClr val="FFC0B2">
                <a:alpha val="14901"/>
              </a:srgbClr>
            </a:gs>
            <a:gs pos="100000">
              <a:srgbClr val="FF0000">
                <a:alpha val="10980"/>
              </a:srgbClr>
            </a:gs>
          </a:gsLst>
          <a:lin ang="2700000" scaled="0"/>
        </a:gradFill>
        <a:effectLst/>
      </p:bgPr>
    </p:bg>
    <p:spTree>
      <p:nvGrpSpPr>
        <p:cNvPr id="1" name="Shape 312"/>
        <p:cNvGrpSpPr/>
        <p:nvPr/>
      </p:nvGrpSpPr>
      <p:grpSpPr>
        <a:xfrm>
          <a:off x="0" y="0"/>
          <a:ext cx="0" cy="0"/>
          <a:chOff x="0" y="0"/>
          <a:chExt cx="0" cy="0"/>
        </a:xfrm>
      </p:grpSpPr>
      <p:sp>
        <p:nvSpPr>
          <p:cNvPr id="313" name="Google Shape;313;p11"/>
          <p:cNvSpPr/>
          <p:nvPr/>
        </p:nvSpPr>
        <p:spPr>
          <a:xfrm>
            <a:off x="17097563" y="2439851"/>
            <a:ext cx="3448909" cy="3298412"/>
          </a:xfrm>
          <a:custGeom>
            <a:avLst/>
            <a:gdLst/>
            <a:ahLst/>
            <a:cxnLst/>
            <a:rect l="l" t="t" r="r" b="b"/>
            <a:pathLst>
              <a:path w="3448909" h="3298412" extrusionOk="0">
                <a:moveTo>
                  <a:pt x="0" y="0"/>
                </a:moveTo>
                <a:lnTo>
                  <a:pt x="3448910" y="0"/>
                </a:lnTo>
                <a:lnTo>
                  <a:pt x="3448910" y="3298411"/>
                </a:lnTo>
                <a:lnTo>
                  <a:pt x="0" y="3298411"/>
                </a:lnTo>
                <a:lnTo>
                  <a:pt x="0" y="0"/>
                </a:lnTo>
                <a:close/>
              </a:path>
            </a:pathLst>
          </a:custGeom>
          <a:blipFill rotWithShape="1">
            <a:blip r:embed="rId3">
              <a:alphaModFix/>
            </a:blip>
            <a:stretch>
              <a:fillRect/>
            </a:stretch>
          </a:blipFill>
          <a:ln>
            <a:noFill/>
          </a:ln>
        </p:spPr>
        <p:txBody>
          <a:bodyPr/>
          <a:lstStyle/>
          <a:p>
            <a:endParaRPr lang="en-GB"/>
          </a:p>
        </p:txBody>
      </p:sp>
      <p:sp>
        <p:nvSpPr>
          <p:cNvPr id="314" name="Google Shape;314;p11"/>
          <p:cNvSpPr/>
          <p:nvPr/>
        </p:nvSpPr>
        <p:spPr>
          <a:xfrm rot="5824903">
            <a:off x="17200242" y="8543041"/>
            <a:ext cx="490919" cy="704976"/>
          </a:xfrm>
          <a:custGeom>
            <a:avLst/>
            <a:gdLst/>
            <a:ahLst/>
            <a:cxnLst/>
            <a:rect l="l" t="t" r="r" b="b"/>
            <a:pathLst>
              <a:path w="490919" h="704976" extrusionOk="0">
                <a:moveTo>
                  <a:pt x="0" y="0"/>
                </a:moveTo>
                <a:lnTo>
                  <a:pt x="490919" y="0"/>
                </a:lnTo>
                <a:lnTo>
                  <a:pt x="490919" y="704976"/>
                </a:lnTo>
                <a:lnTo>
                  <a:pt x="0" y="704976"/>
                </a:lnTo>
                <a:lnTo>
                  <a:pt x="0" y="0"/>
                </a:lnTo>
                <a:close/>
              </a:path>
            </a:pathLst>
          </a:custGeom>
          <a:blipFill rotWithShape="1">
            <a:blip r:embed="rId4">
              <a:alphaModFix/>
            </a:blip>
            <a:stretch>
              <a:fillRect/>
            </a:stretch>
          </a:blipFill>
          <a:ln>
            <a:noFill/>
          </a:ln>
        </p:spPr>
        <p:txBody>
          <a:bodyPr/>
          <a:lstStyle/>
          <a:p>
            <a:endParaRPr lang="en-GB"/>
          </a:p>
        </p:txBody>
      </p:sp>
      <p:sp>
        <p:nvSpPr>
          <p:cNvPr id="315" name="Google Shape;315;p11"/>
          <p:cNvSpPr/>
          <p:nvPr/>
        </p:nvSpPr>
        <p:spPr>
          <a:xfrm rot="-497009" flipH="1">
            <a:off x="8630988" y="9410905"/>
            <a:ext cx="699047" cy="671085"/>
          </a:xfrm>
          <a:custGeom>
            <a:avLst/>
            <a:gdLst/>
            <a:ahLst/>
            <a:cxnLst/>
            <a:rect l="l" t="t" r="r" b="b"/>
            <a:pathLst>
              <a:path w="699047" h="671085" extrusionOk="0">
                <a:moveTo>
                  <a:pt x="699047" y="0"/>
                </a:moveTo>
                <a:lnTo>
                  <a:pt x="0" y="0"/>
                </a:lnTo>
                <a:lnTo>
                  <a:pt x="0" y="671084"/>
                </a:lnTo>
                <a:lnTo>
                  <a:pt x="699047" y="671084"/>
                </a:lnTo>
                <a:lnTo>
                  <a:pt x="699047" y="0"/>
                </a:lnTo>
                <a:close/>
              </a:path>
            </a:pathLst>
          </a:custGeom>
          <a:blipFill rotWithShape="1">
            <a:blip r:embed="rId5">
              <a:alphaModFix/>
            </a:blip>
            <a:stretch>
              <a:fillRect/>
            </a:stretch>
          </a:blipFill>
          <a:ln>
            <a:noFill/>
          </a:ln>
        </p:spPr>
        <p:txBody>
          <a:bodyPr/>
          <a:lstStyle/>
          <a:p>
            <a:endParaRPr lang="en-GB"/>
          </a:p>
        </p:txBody>
      </p:sp>
      <p:sp>
        <p:nvSpPr>
          <p:cNvPr id="316" name="Google Shape;316;p11"/>
          <p:cNvSpPr/>
          <p:nvPr/>
        </p:nvSpPr>
        <p:spPr>
          <a:xfrm rot="2700000">
            <a:off x="252393" y="1177098"/>
            <a:ext cx="1028493" cy="1053392"/>
          </a:xfrm>
          <a:custGeom>
            <a:avLst/>
            <a:gdLst/>
            <a:ahLst/>
            <a:cxnLst/>
            <a:rect l="l" t="t" r="r" b="b"/>
            <a:pathLst>
              <a:path w="1028493" h="1053392" extrusionOk="0">
                <a:moveTo>
                  <a:pt x="0" y="0"/>
                </a:moveTo>
                <a:lnTo>
                  <a:pt x="1028494" y="0"/>
                </a:lnTo>
                <a:lnTo>
                  <a:pt x="1028494" y="1053391"/>
                </a:lnTo>
                <a:lnTo>
                  <a:pt x="0" y="1053391"/>
                </a:lnTo>
                <a:lnTo>
                  <a:pt x="0" y="0"/>
                </a:lnTo>
                <a:close/>
              </a:path>
            </a:pathLst>
          </a:custGeom>
          <a:blipFill rotWithShape="1">
            <a:blip r:embed="rId6">
              <a:alphaModFix/>
            </a:blip>
            <a:stretch>
              <a:fillRect/>
            </a:stretch>
          </a:blipFill>
          <a:ln>
            <a:noFill/>
          </a:ln>
        </p:spPr>
        <p:txBody>
          <a:bodyPr/>
          <a:lstStyle/>
          <a:p>
            <a:endParaRPr lang="en-GB"/>
          </a:p>
        </p:txBody>
      </p:sp>
      <p:sp>
        <p:nvSpPr>
          <p:cNvPr id="317" name="Google Shape;317;p11"/>
          <p:cNvSpPr/>
          <p:nvPr/>
        </p:nvSpPr>
        <p:spPr>
          <a:xfrm>
            <a:off x="-365260" y="6686644"/>
            <a:ext cx="8951553" cy="3059803"/>
          </a:xfrm>
          <a:custGeom>
            <a:avLst/>
            <a:gdLst/>
            <a:ahLst/>
            <a:cxnLst/>
            <a:rect l="l" t="t" r="r" b="b"/>
            <a:pathLst>
              <a:path w="8951553" h="3059803" extrusionOk="0">
                <a:moveTo>
                  <a:pt x="0" y="0"/>
                </a:moveTo>
                <a:lnTo>
                  <a:pt x="8951553" y="0"/>
                </a:lnTo>
                <a:lnTo>
                  <a:pt x="8951553" y="3059803"/>
                </a:lnTo>
                <a:lnTo>
                  <a:pt x="0" y="3059803"/>
                </a:lnTo>
                <a:lnTo>
                  <a:pt x="0" y="0"/>
                </a:lnTo>
                <a:close/>
              </a:path>
            </a:pathLst>
          </a:custGeom>
          <a:blipFill rotWithShape="1">
            <a:blip r:embed="rId7">
              <a:alphaModFix/>
            </a:blip>
            <a:stretch>
              <a:fillRect/>
            </a:stretch>
          </a:blipFill>
          <a:ln>
            <a:noFill/>
          </a:ln>
        </p:spPr>
        <p:txBody>
          <a:bodyPr/>
          <a:lstStyle/>
          <a:p>
            <a:endParaRPr lang="en-GB"/>
          </a:p>
        </p:txBody>
      </p:sp>
      <p:grpSp>
        <p:nvGrpSpPr>
          <p:cNvPr id="318" name="Google Shape;318;p11"/>
          <p:cNvGrpSpPr/>
          <p:nvPr/>
        </p:nvGrpSpPr>
        <p:grpSpPr>
          <a:xfrm>
            <a:off x="4795730" y="2639062"/>
            <a:ext cx="746926" cy="746926"/>
            <a:chOff x="0" y="0"/>
            <a:chExt cx="812800" cy="812800"/>
          </a:xfrm>
        </p:grpSpPr>
        <p:sp>
          <p:nvSpPr>
            <p:cNvPr id="319" name="Google Shape;319;p1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noFill/>
            <a:ln w="171450" cap="sq" cmpd="sng">
              <a:solidFill>
                <a:srgbClr val="FFC33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1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21" name="Google Shape;321;p11"/>
          <p:cNvGrpSpPr/>
          <p:nvPr/>
        </p:nvGrpSpPr>
        <p:grpSpPr>
          <a:xfrm>
            <a:off x="16219492" y="9296977"/>
            <a:ext cx="898939" cy="898939"/>
            <a:chOff x="0" y="0"/>
            <a:chExt cx="812800" cy="812800"/>
          </a:xfrm>
        </p:grpSpPr>
        <p:sp>
          <p:nvSpPr>
            <p:cNvPr id="322" name="Google Shape;322;p1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1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1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24" name="Google Shape;324;p11"/>
          <p:cNvSpPr/>
          <p:nvPr/>
        </p:nvSpPr>
        <p:spPr>
          <a:xfrm>
            <a:off x="404823" y="3586012"/>
            <a:ext cx="8739177" cy="5309517"/>
          </a:xfrm>
          <a:custGeom>
            <a:avLst/>
            <a:gdLst/>
            <a:ahLst/>
            <a:cxnLst/>
            <a:rect l="l" t="t" r="r" b="b"/>
            <a:pathLst>
              <a:path w="8739177" h="5309517" extrusionOk="0">
                <a:moveTo>
                  <a:pt x="0" y="0"/>
                </a:moveTo>
                <a:lnTo>
                  <a:pt x="8739177" y="0"/>
                </a:lnTo>
                <a:lnTo>
                  <a:pt x="8739177" y="5309517"/>
                </a:lnTo>
                <a:lnTo>
                  <a:pt x="0" y="5309517"/>
                </a:lnTo>
                <a:lnTo>
                  <a:pt x="0" y="0"/>
                </a:lnTo>
                <a:close/>
              </a:path>
            </a:pathLst>
          </a:custGeom>
          <a:blipFill rotWithShape="1">
            <a:blip r:embed="rId8">
              <a:alphaModFix/>
            </a:blip>
            <a:stretch>
              <a:fillRect l="-9128" r="-9128"/>
            </a:stretch>
          </a:blipFill>
          <a:ln>
            <a:noFill/>
          </a:ln>
        </p:spPr>
        <p:txBody>
          <a:bodyPr/>
          <a:lstStyle/>
          <a:p>
            <a:endParaRPr lang="en-GB"/>
          </a:p>
        </p:txBody>
      </p:sp>
      <p:sp>
        <p:nvSpPr>
          <p:cNvPr id="325" name="Google Shape;325;p11"/>
          <p:cNvSpPr txBox="1"/>
          <p:nvPr/>
        </p:nvSpPr>
        <p:spPr>
          <a:xfrm>
            <a:off x="9660480" y="3916671"/>
            <a:ext cx="7405161" cy="49530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Cognitivist Theory pays attention to internal mental procedures on the way information is received, organised, retrieved and stored. This theory provides a strong framework for evaluating the recruitment procedures for a marketing manager at M&amp;S. This strategy highlights analysing the cognitive ability of a candidate, problem-solving capacity and mental flexibility over just past experience (Equalture, 2024). For a senior role like marketing manager, the company's recruitment procedure lines up with cognitive principles, with the help of:</a:t>
            </a:r>
            <a:endParaRPr/>
          </a:p>
          <a:p>
            <a:pPr marL="0" marR="0" lvl="0" indent="0" algn="just" rtl="0">
              <a:lnSpc>
                <a:spcPct val="15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Situational Judgment Tests:</a:t>
            </a:r>
            <a:r>
              <a:rPr lang="en-GB" sz="2000" b="0" i="0" u="none" strike="noStrike" cap="none">
                <a:solidFill>
                  <a:srgbClr val="000000"/>
                </a:solidFill>
                <a:latin typeface="Times New Roman"/>
                <a:ea typeface="Times New Roman"/>
                <a:cs typeface="Times New Roman"/>
                <a:sym typeface="Times New Roman"/>
              </a:rPr>
              <a:t> These tests evaluate cognitive processing under huge stress, analysing the way candidates interpret, prioritise and solve difficult and ambiguous marketing scenarios. </a:t>
            </a:r>
            <a:endParaRPr/>
          </a:p>
          <a:p>
            <a:pPr marL="0" marR="0" lvl="0" indent="0" algn="just" rtl="0">
              <a:lnSpc>
                <a:spcPct val="15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p:txBody>
      </p:sp>
      <p:sp>
        <p:nvSpPr>
          <p:cNvPr id="326" name="Google Shape;326;p11"/>
          <p:cNvSpPr txBox="1"/>
          <p:nvPr/>
        </p:nvSpPr>
        <p:spPr>
          <a:xfrm>
            <a:off x="6573128" y="914019"/>
            <a:ext cx="6847453" cy="789775"/>
          </a:xfrm>
          <a:prstGeom prst="rect">
            <a:avLst/>
          </a:prstGeom>
          <a:noFill/>
          <a:ln>
            <a:noFill/>
          </a:ln>
        </p:spPr>
        <p:txBody>
          <a:bodyPr spcFirstLastPara="1" wrap="square" lIns="0" tIns="0" rIns="0" bIns="0" anchor="t" anchorCtr="0">
            <a:spAutoFit/>
          </a:bodyPr>
          <a:lstStyle/>
          <a:p>
            <a:pPr marL="0" marR="0" lvl="0" indent="0" algn="l" rtl="0">
              <a:lnSpc>
                <a:spcPct val="109005"/>
              </a:lnSpc>
              <a:spcBef>
                <a:spcPts val="0"/>
              </a:spcBef>
              <a:spcAft>
                <a:spcPts val="0"/>
              </a:spcAft>
              <a:buNone/>
            </a:pPr>
            <a:r>
              <a:rPr lang="en-GB" sz="5397" b="1" i="0" u="none" strike="noStrike" cap="none">
                <a:solidFill>
                  <a:srgbClr val="F41B3E"/>
                </a:solidFill>
                <a:latin typeface="Times"/>
                <a:ea typeface="Times"/>
                <a:cs typeface="Times"/>
                <a:sym typeface="Times"/>
              </a:rPr>
              <a:t>CONTD… </a:t>
            </a:r>
            <a:endParaRPr/>
          </a:p>
        </p:txBody>
      </p:sp>
      <p:sp>
        <p:nvSpPr>
          <p:cNvPr id="327" name="Google Shape;327;p11"/>
          <p:cNvSpPr txBox="1"/>
          <p:nvPr/>
        </p:nvSpPr>
        <p:spPr>
          <a:xfrm>
            <a:off x="5169193" y="1997891"/>
            <a:ext cx="5795248" cy="44196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3000" b="1" i="0" u="none" strike="noStrike" cap="none">
                <a:solidFill>
                  <a:srgbClr val="000000"/>
                </a:solidFill>
                <a:latin typeface="Times"/>
                <a:ea typeface="Times"/>
                <a:cs typeface="Times"/>
                <a:sym typeface="Times"/>
              </a:rPr>
              <a:t>COGNITIVIST THEORY </a:t>
            </a:r>
            <a:endParaRPr/>
          </a:p>
        </p:txBody>
      </p:sp>
      <p:sp>
        <p:nvSpPr>
          <p:cNvPr id="328" name="Google Shape;328;p11"/>
          <p:cNvSpPr txBox="1"/>
          <p:nvPr/>
        </p:nvSpPr>
        <p:spPr>
          <a:xfrm>
            <a:off x="3820123" y="9036498"/>
            <a:ext cx="2633424"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(Equalture, 2024)</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5DE6D1">
                <a:alpha val="12941"/>
              </a:srgbClr>
            </a:gs>
            <a:gs pos="50000">
              <a:srgbClr val="FFC0B2">
                <a:alpha val="14901"/>
              </a:srgbClr>
            </a:gs>
            <a:gs pos="100000">
              <a:srgbClr val="FF0000">
                <a:alpha val="10980"/>
              </a:srgbClr>
            </a:gs>
          </a:gsLst>
          <a:lin ang="2700000" scaled="0"/>
        </a:gradFill>
        <a:effectLst/>
      </p:bgPr>
    </p:bg>
    <p:spTree>
      <p:nvGrpSpPr>
        <p:cNvPr id="1" name="Shape 336"/>
        <p:cNvGrpSpPr/>
        <p:nvPr/>
      </p:nvGrpSpPr>
      <p:grpSpPr>
        <a:xfrm>
          <a:off x="0" y="0"/>
          <a:ext cx="0" cy="0"/>
          <a:chOff x="0" y="0"/>
          <a:chExt cx="0" cy="0"/>
        </a:xfrm>
      </p:grpSpPr>
      <p:grpSp>
        <p:nvGrpSpPr>
          <p:cNvPr id="337" name="Google Shape;337;p12"/>
          <p:cNvGrpSpPr/>
          <p:nvPr/>
        </p:nvGrpSpPr>
        <p:grpSpPr>
          <a:xfrm>
            <a:off x="9313264" y="8835872"/>
            <a:ext cx="746926" cy="746926"/>
            <a:chOff x="0" y="0"/>
            <a:chExt cx="812800" cy="812800"/>
          </a:xfrm>
        </p:grpSpPr>
        <p:sp>
          <p:nvSpPr>
            <p:cNvPr id="338" name="Google Shape;338;p1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noFill/>
            <a:ln w="171450" cap="sq" cmpd="sng">
              <a:solidFill>
                <a:srgbClr val="FFC33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12"/>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40" name="Google Shape;340;p12"/>
          <p:cNvSpPr/>
          <p:nvPr/>
        </p:nvSpPr>
        <p:spPr>
          <a:xfrm>
            <a:off x="-1053442" y="1028700"/>
            <a:ext cx="2106884" cy="2014947"/>
          </a:xfrm>
          <a:custGeom>
            <a:avLst/>
            <a:gdLst/>
            <a:ahLst/>
            <a:cxnLst/>
            <a:rect l="l" t="t" r="r" b="b"/>
            <a:pathLst>
              <a:path w="2106884" h="2014947" extrusionOk="0">
                <a:moveTo>
                  <a:pt x="0" y="0"/>
                </a:moveTo>
                <a:lnTo>
                  <a:pt x="2106884" y="0"/>
                </a:lnTo>
                <a:lnTo>
                  <a:pt x="2106884" y="2014947"/>
                </a:lnTo>
                <a:lnTo>
                  <a:pt x="0" y="2014947"/>
                </a:lnTo>
                <a:lnTo>
                  <a:pt x="0" y="0"/>
                </a:lnTo>
                <a:close/>
              </a:path>
            </a:pathLst>
          </a:custGeom>
          <a:blipFill rotWithShape="1">
            <a:blip r:embed="rId3">
              <a:alphaModFix/>
            </a:blip>
            <a:stretch>
              <a:fillRect/>
            </a:stretch>
          </a:blipFill>
          <a:ln>
            <a:noFill/>
          </a:ln>
        </p:spPr>
        <p:txBody>
          <a:bodyPr/>
          <a:lstStyle/>
          <a:p>
            <a:endParaRPr lang="en-GB"/>
          </a:p>
        </p:txBody>
      </p:sp>
      <p:sp>
        <p:nvSpPr>
          <p:cNvPr id="341" name="Google Shape;341;p12"/>
          <p:cNvSpPr/>
          <p:nvPr/>
        </p:nvSpPr>
        <p:spPr>
          <a:xfrm>
            <a:off x="10690884" y="7518745"/>
            <a:ext cx="5089125" cy="1739555"/>
          </a:xfrm>
          <a:custGeom>
            <a:avLst/>
            <a:gdLst/>
            <a:ahLst/>
            <a:cxnLst/>
            <a:rect l="l" t="t" r="r" b="b"/>
            <a:pathLst>
              <a:path w="5089125" h="1739555" extrusionOk="0">
                <a:moveTo>
                  <a:pt x="0" y="0"/>
                </a:moveTo>
                <a:lnTo>
                  <a:pt x="5089125" y="0"/>
                </a:lnTo>
                <a:lnTo>
                  <a:pt x="5089125" y="1739555"/>
                </a:lnTo>
                <a:lnTo>
                  <a:pt x="0" y="1739555"/>
                </a:lnTo>
                <a:lnTo>
                  <a:pt x="0" y="0"/>
                </a:lnTo>
                <a:close/>
              </a:path>
            </a:pathLst>
          </a:custGeom>
          <a:blipFill rotWithShape="1">
            <a:blip r:embed="rId4">
              <a:alphaModFix/>
            </a:blip>
            <a:stretch>
              <a:fillRect/>
            </a:stretch>
          </a:blipFill>
          <a:ln>
            <a:noFill/>
          </a:ln>
        </p:spPr>
        <p:txBody>
          <a:bodyPr/>
          <a:lstStyle/>
          <a:p>
            <a:endParaRPr lang="en-GB"/>
          </a:p>
        </p:txBody>
      </p:sp>
      <p:sp>
        <p:nvSpPr>
          <p:cNvPr id="342" name="Google Shape;342;p12"/>
          <p:cNvSpPr/>
          <p:nvPr/>
        </p:nvSpPr>
        <p:spPr>
          <a:xfrm rot="5824903">
            <a:off x="16915107" y="8943266"/>
            <a:ext cx="490919" cy="704976"/>
          </a:xfrm>
          <a:custGeom>
            <a:avLst/>
            <a:gdLst/>
            <a:ahLst/>
            <a:cxnLst/>
            <a:rect l="l" t="t" r="r" b="b"/>
            <a:pathLst>
              <a:path w="490919" h="704976" extrusionOk="0">
                <a:moveTo>
                  <a:pt x="0" y="0"/>
                </a:moveTo>
                <a:lnTo>
                  <a:pt x="490919" y="0"/>
                </a:lnTo>
                <a:lnTo>
                  <a:pt x="490919" y="704976"/>
                </a:lnTo>
                <a:lnTo>
                  <a:pt x="0" y="704976"/>
                </a:lnTo>
                <a:lnTo>
                  <a:pt x="0" y="0"/>
                </a:lnTo>
                <a:close/>
              </a:path>
            </a:pathLst>
          </a:custGeom>
          <a:blipFill rotWithShape="1">
            <a:blip r:embed="rId5">
              <a:alphaModFix/>
            </a:blip>
            <a:stretch>
              <a:fillRect/>
            </a:stretch>
          </a:blipFill>
          <a:ln>
            <a:noFill/>
          </a:ln>
        </p:spPr>
        <p:txBody>
          <a:bodyPr/>
          <a:lstStyle/>
          <a:p>
            <a:endParaRPr lang="en-GB"/>
          </a:p>
        </p:txBody>
      </p:sp>
      <p:sp>
        <p:nvSpPr>
          <p:cNvPr id="343" name="Google Shape;343;p12"/>
          <p:cNvSpPr/>
          <p:nvPr/>
        </p:nvSpPr>
        <p:spPr>
          <a:xfrm rot="-3784620" flipH="1">
            <a:off x="8456410" y="2601429"/>
            <a:ext cx="636794" cy="884436"/>
          </a:xfrm>
          <a:custGeom>
            <a:avLst/>
            <a:gdLst/>
            <a:ahLst/>
            <a:cxnLst/>
            <a:rect l="l" t="t" r="r" b="b"/>
            <a:pathLst>
              <a:path w="636794" h="884436" extrusionOk="0">
                <a:moveTo>
                  <a:pt x="636795" y="0"/>
                </a:moveTo>
                <a:lnTo>
                  <a:pt x="0" y="0"/>
                </a:lnTo>
                <a:lnTo>
                  <a:pt x="0" y="884436"/>
                </a:lnTo>
                <a:lnTo>
                  <a:pt x="636795" y="884436"/>
                </a:lnTo>
                <a:lnTo>
                  <a:pt x="636795" y="0"/>
                </a:lnTo>
                <a:close/>
              </a:path>
            </a:pathLst>
          </a:custGeom>
          <a:blipFill rotWithShape="1">
            <a:blip r:embed="rId6">
              <a:alphaModFix/>
            </a:blip>
            <a:stretch>
              <a:fillRect/>
            </a:stretch>
          </a:blipFill>
          <a:ln>
            <a:noFill/>
          </a:ln>
        </p:spPr>
        <p:txBody>
          <a:bodyPr/>
          <a:lstStyle/>
          <a:p>
            <a:endParaRPr lang="en-GB"/>
          </a:p>
        </p:txBody>
      </p:sp>
      <p:sp>
        <p:nvSpPr>
          <p:cNvPr id="344" name="Google Shape;344;p12"/>
          <p:cNvSpPr/>
          <p:nvPr/>
        </p:nvSpPr>
        <p:spPr>
          <a:xfrm rot="2700000">
            <a:off x="16932252" y="1879495"/>
            <a:ext cx="703617" cy="720650"/>
          </a:xfrm>
          <a:custGeom>
            <a:avLst/>
            <a:gdLst/>
            <a:ahLst/>
            <a:cxnLst/>
            <a:rect l="l" t="t" r="r" b="b"/>
            <a:pathLst>
              <a:path w="703617" h="720650" extrusionOk="0">
                <a:moveTo>
                  <a:pt x="0" y="0"/>
                </a:moveTo>
                <a:lnTo>
                  <a:pt x="703617" y="0"/>
                </a:lnTo>
                <a:lnTo>
                  <a:pt x="703617" y="720651"/>
                </a:lnTo>
                <a:lnTo>
                  <a:pt x="0" y="720651"/>
                </a:lnTo>
                <a:lnTo>
                  <a:pt x="0" y="0"/>
                </a:lnTo>
                <a:close/>
              </a:path>
            </a:pathLst>
          </a:custGeom>
          <a:blipFill rotWithShape="1">
            <a:blip r:embed="rId7">
              <a:alphaModFix/>
            </a:blip>
            <a:stretch>
              <a:fillRect/>
            </a:stretch>
          </a:blipFill>
          <a:ln>
            <a:noFill/>
          </a:ln>
        </p:spPr>
        <p:txBody>
          <a:bodyPr/>
          <a:lstStyle/>
          <a:p>
            <a:endParaRPr lang="en-GB"/>
          </a:p>
        </p:txBody>
      </p:sp>
      <p:grpSp>
        <p:nvGrpSpPr>
          <p:cNvPr id="345" name="Google Shape;345;p12"/>
          <p:cNvGrpSpPr/>
          <p:nvPr/>
        </p:nvGrpSpPr>
        <p:grpSpPr>
          <a:xfrm>
            <a:off x="1154820" y="8576963"/>
            <a:ext cx="447350" cy="447350"/>
            <a:chOff x="0" y="0"/>
            <a:chExt cx="812800" cy="812800"/>
          </a:xfrm>
        </p:grpSpPr>
        <p:sp>
          <p:nvSpPr>
            <p:cNvPr id="346" name="Google Shape;346;p1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1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12"/>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48" name="Google Shape;348;p12"/>
          <p:cNvSpPr/>
          <p:nvPr/>
        </p:nvSpPr>
        <p:spPr>
          <a:xfrm rot="-497009" flipH="1">
            <a:off x="10333561" y="8984557"/>
            <a:ext cx="699047" cy="671085"/>
          </a:xfrm>
          <a:custGeom>
            <a:avLst/>
            <a:gdLst/>
            <a:ahLst/>
            <a:cxnLst/>
            <a:rect l="l" t="t" r="r" b="b"/>
            <a:pathLst>
              <a:path w="699047" h="671085" extrusionOk="0">
                <a:moveTo>
                  <a:pt x="699047" y="0"/>
                </a:moveTo>
                <a:lnTo>
                  <a:pt x="0" y="0"/>
                </a:lnTo>
                <a:lnTo>
                  <a:pt x="0" y="671085"/>
                </a:lnTo>
                <a:lnTo>
                  <a:pt x="699047" y="671085"/>
                </a:lnTo>
                <a:lnTo>
                  <a:pt x="699047" y="0"/>
                </a:lnTo>
                <a:close/>
              </a:path>
            </a:pathLst>
          </a:custGeom>
          <a:blipFill rotWithShape="1">
            <a:blip r:embed="rId8">
              <a:alphaModFix/>
            </a:blip>
            <a:stretch>
              <a:fillRect/>
            </a:stretch>
          </a:blipFill>
          <a:ln>
            <a:noFill/>
          </a:ln>
        </p:spPr>
        <p:txBody>
          <a:bodyPr/>
          <a:lstStyle/>
          <a:p>
            <a:endParaRPr lang="en-GB"/>
          </a:p>
        </p:txBody>
      </p:sp>
      <p:sp>
        <p:nvSpPr>
          <p:cNvPr id="349" name="Google Shape;349;p12"/>
          <p:cNvSpPr/>
          <p:nvPr/>
        </p:nvSpPr>
        <p:spPr>
          <a:xfrm>
            <a:off x="9686727" y="3043647"/>
            <a:ext cx="8404792" cy="5387693"/>
          </a:xfrm>
          <a:custGeom>
            <a:avLst/>
            <a:gdLst/>
            <a:ahLst/>
            <a:cxnLst/>
            <a:rect l="l" t="t" r="r" b="b"/>
            <a:pathLst>
              <a:path w="8404792" h="5387693" extrusionOk="0">
                <a:moveTo>
                  <a:pt x="0" y="0"/>
                </a:moveTo>
                <a:lnTo>
                  <a:pt x="8404792" y="0"/>
                </a:lnTo>
                <a:lnTo>
                  <a:pt x="8404792" y="5387693"/>
                </a:lnTo>
                <a:lnTo>
                  <a:pt x="0" y="5387693"/>
                </a:lnTo>
                <a:lnTo>
                  <a:pt x="0" y="0"/>
                </a:lnTo>
                <a:close/>
              </a:path>
            </a:pathLst>
          </a:custGeom>
          <a:blipFill rotWithShape="1">
            <a:blip r:embed="rId9">
              <a:alphaModFix/>
            </a:blip>
            <a:stretch>
              <a:fillRect t="-305" b="-305"/>
            </a:stretch>
          </a:blipFill>
          <a:ln>
            <a:noFill/>
          </a:ln>
        </p:spPr>
        <p:txBody>
          <a:bodyPr/>
          <a:lstStyle/>
          <a:p>
            <a:endParaRPr lang="en-GB"/>
          </a:p>
        </p:txBody>
      </p:sp>
      <p:sp>
        <p:nvSpPr>
          <p:cNvPr id="350" name="Google Shape;350;p12"/>
          <p:cNvSpPr txBox="1"/>
          <p:nvPr/>
        </p:nvSpPr>
        <p:spPr>
          <a:xfrm>
            <a:off x="739385" y="3870668"/>
            <a:ext cx="8035422" cy="41910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The recruitment procedure for the role of Marketing Manager at Marks and Spencer can be evaluated with the help of Humanist /Experiential learning theory, which is mainly focused on holistic candidate potential and practical application. </a:t>
            </a:r>
            <a:endParaRPr/>
          </a:p>
          <a:p>
            <a:pPr marL="0" marR="0" lvl="0" indent="0" algn="just" rtl="0">
              <a:lnSpc>
                <a:spcPct val="15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1" i="0" u="none" strike="noStrike" cap="none">
                <a:solidFill>
                  <a:srgbClr val="000000"/>
                </a:solidFill>
                <a:latin typeface="Times"/>
                <a:ea typeface="Times"/>
                <a:cs typeface="Times"/>
                <a:sym typeface="Times"/>
              </a:rPr>
              <a:t>Experimental learning (Kolb’s Cycle): </a:t>
            </a:r>
            <a:r>
              <a:rPr lang="en-GB" sz="2000" b="0" i="0" u="none" strike="noStrike" cap="none">
                <a:solidFill>
                  <a:srgbClr val="000000"/>
                </a:solidFill>
                <a:latin typeface="Times New Roman"/>
                <a:ea typeface="Times New Roman"/>
                <a:cs typeface="Times New Roman"/>
                <a:sym typeface="Times New Roman"/>
              </a:rPr>
              <a:t>M&amp;S uses concrete experience with the help of situational judgment tests and role-play exercises. This allows the candidates to showcase active experimentation by solving real-world retail marketing scenarios rather than depending on academic qualifications (Mcleod, 2025). </a:t>
            </a:r>
            <a:endParaRPr/>
          </a:p>
          <a:p>
            <a:pPr marL="0" marR="0" lvl="0" indent="0" algn="just" rtl="0">
              <a:lnSpc>
                <a:spcPct val="15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p:txBody>
      </p:sp>
      <p:sp>
        <p:nvSpPr>
          <p:cNvPr id="351" name="Google Shape;351;p12"/>
          <p:cNvSpPr txBox="1"/>
          <p:nvPr/>
        </p:nvSpPr>
        <p:spPr>
          <a:xfrm>
            <a:off x="2554130" y="1047750"/>
            <a:ext cx="6759134" cy="589280"/>
          </a:xfrm>
          <a:prstGeom prst="rect">
            <a:avLst/>
          </a:prstGeom>
          <a:noFill/>
          <a:ln>
            <a:noFill/>
          </a:ln>
        </p:spPr>
        <p:txBody>
          <a:bodyPr spcFirstLastPara="1" wrap="square" lIns="0" tIns="0" rIns="0" bIns="0" anchor="t" anchorCtr="0">
            <a:spAutoFit/>
          </a:bodyPr>
          <a:lstStyle/>
          <a:p>
            <a:pPr marL="0" marR="0" lvl="0" indent="0" algn="l" rtl="0">
              <a:lnSpc>
                <a:spcPct val="109000"/>
              </a:lnSpc>
              <a:spcBef>
                <a:spcPts val="0"/>
              </a:spcBef>
              <a:spcAft>
                <a:spcPts val="0"/>
              </a:spcAft>
              <a:buNone/>
            </a:pPr>
            <a:r>
              <a:rPr lang="en-GB" sz="4000" b="1" i="0" u="none" strike="noStrike" cap="none">
                <a:solidFill>
                  <a:srgbClr val="F41B3E"/>
                </a:solidFill>
                <a:latin typeface="Times"/>
                <a:ea typeface="Times"/>
                <a:cs typeface="Times"/>
                <a:sym typeface="Times"/>
              </a:rPr>
              <a:t>CONTD… </a:t>
            </a:r>
            <a:endParaRPr/>
          </a:p>
        </p:txBody>
      </p:sp>
      <p:sp>
        <p:nvSpPr>
          <p:cNvPr id="352" name="Google Shape;352;p12"/>
          <p:cNvSpPr txBox="1"/>
          <p:nvPr/>
        </p:nvSpPr>
        <p:spPr>
          <a:xfrm>
            <a:off x="1043446" y="1802139"/>
            <a:ext cx="12192000" cy="846386"/>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3000" b="1" i="0" u="none" strike="noStrike" cap="none">
                <a:solidFill>
                  <a:srgbClr val="000000"/>
                </a:solidFill>
                <a:latin typeface="Times"/>
                <a:ea typeface="Times"/>
                <a:cs typeface="Times"/>
                <a:sym typeface="Times"/>
              </a:rPr>
              <a:t>HUMANIST /EXPERIENTIAL LEARNING THEORY</a:t>
            </a:r>
            <a:endParaRPr/>
          </a:p>
          <a:p>
            <a:pPr marL="0" marR="0" lvl="0" indent="0" algn="ctr" rtl="0">
              <a:lnSpc>
                <a:spcPct val="109000"/>
              </a:lnSpc>
              <a:spcBef>
                <a:spcPts val="0"/>
              </a:spcBef>
              <a:spcAft>
                <a:spcPts val="0"/>
              </a:spcAft>
              <a:buNone/>
            </a:pPr>
            <a:endParaRPr sz="3000" b="1" i="0" u="none" strike="noStrike" cap="none">
              <a:solidFill>
                <a:srgbClr val="000000"/>
              </a:solidFill>
              <a:latin typeface="Times"/>
              <a:ea typeface="Times"/>
              <a:cs typeface="Times"/>
              <a:sym typeface="Times"/>
            </a:endParaRPr>
          </a:p>
        </p:txBody>
      </p:sp>
      <p:sp>
        <p:nvSpPr>
          <p:cNvPr id="353" name="Google Shape;353;p12"/>
          <p:cNvSpPr txBox="1"/>
          <p:nvPr/>
        </p:nvSpPr>
        <p:spPr>
          <a:xfrm>
            <a:off x="13168414" y="8845397"/>
            <a:ext cx="2273379"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(Mcleod, 2025)</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5DE6D1">
                <a:alpha val="12941"/>
              </a:srgbClr>
            </a:gs>
            <a:gs pos="50000">
              <a:srgbClr val="FFC0B2">
                <a:alpha val="14901"/>
              </a:srgbClr>
            </a:gs>
            <a:gs pos="100000">
              <a:srgbClr val="FF0000">
                <a:alpha val="10980"/>
              </a:srgbClr>
            </a:gs>
          </a:gsLst>
          <a:lin ang="2700000" scaled="0"/>
        </a:gradFill>
        <a:effectLst/>
      </p:bgPr>
    </p:bg>
    <p:spTree>
      <p:nvGrpSpPr>
        <p:cNvPr id="1" name="Shape 361"/>
        <p:cNvGrpSpPr/>
        <p:nvPr/>
      </p:nvGrpSpPr>
      <p:grpSpPr>
        <a:xfrm>
          <a:off x="0" y="0"/>
          <a:ext cx="0" cy="0"/>
          <a:chOff x="0" y="0"/>
          <a:chExt cx="0" cy="0"/>
        </a:xfrm>
      </p:grpSpPr>
      <p:grpSp>
        <p:nvGrpSpPr>
          <p:cNvPr id="362" name="Google Shape;362;p13"/>
          <p:cNvGrpSpPr/>
          <p:nvPr/>
        </p:nvGrpSpPr>
        <p:grpSpPr>
          <a:xfrm>
            <a:off x="8236351" y="8144609"/>
            <a:ext cx="746926" cy="746926"/>
            <a:chOff x="0" y="0"/>
            <a:chExt cx="812800" cy="812800"/>
          </a:xfrm>
        </p:grpSpPr>
        <p:sp>
          <p:nvSpPr>
            <p:cNvPr id="363" name="Google Shape;363;p1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noFill/>
            <a:ln w="171450" cap="sq" cmpd="sng">
              <a:solidFill>
                <a:srgbClr val="FFC33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1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65" name="Google Shape;365;p13"/>
          <p:cNvSpPr/>
          <p:nvPr/>
        </p:nvSpPr>
        <p:spPr>
          <a:xfrm>
            <a:off x="-1053442" y="1028700"/>
            <a:ext cx="2106884" cy="2014947"/>
          </a:xfrm>
          <a:custGeom>
            <a:avLst/>
            <a:gdLst/>
            <a:ahLst/>
            <a:cxnLst/>
            <a:rect l="l" t="t" r="r" b="b"/>
            <a:pathLst>
              <a:path w="2106884" h="2014947" extrusionOk="0">
                <a:moveTo>
                  <a:pt x="0" y="0"/>
                </a:moveTo>
                <a:lnTo>
                  <a:pt x="2106884" y="0"/>
                </a:lnTo>
                <a:lnTo>
                  <a:pt x="2106884" y="2014947"/>
                </a:lnTo>
                <a:lnTo>
                  <a:pt x="0" y="2014947"/>
                </a:lnTo>
                <a:lnTo>
                  <a:pt x="0" y="0"/>
                </a:lnTo>
                <a:close/>
              </a:path>
            </a:pathLst>
          </a:custGeom>
          <a:blipFill rotWithShape="1">
            <a:blip r:embed="rId3">
              <a:alphaModFix/>
            </a:blip>
            <a:stretch>
              <a:fillRect/>
            </a:stretch>
          </a:blipFill>
          <a:ln>
            <a:noFill/>
          </a:ln>
        </p:spPr>
        <p:txBody>
          <a:bodyPr/>
          <a:lstStyle/>
          <a:p>
            <a:endParaRPr lang="en-GB"/>
          </a:p>
        </p:txBody>
      </p:sp>
      <p:sp>
        <p:nvSpPr>
          <p:cNvPr id="366" name="Google Shape;366;p13"/>
          <p:cNvSpPr/>
          <p:nvPr/>
        </p:nvSpPr>
        <p:spPr>
          <a:xfrm>
            <a:off x="10690884" y="7518745"/>
            <a:ext cx="5089125" cy="1739555"/>
          </a:xfrm>
          <a:custGeom>
            <a:avLst/>
            <a:gdLst/>
            <a:ahLst/>
            <a:cxnLst/>
            <a:rect l="l" t="t" r="r" b="b"/>
            <a:pathLst>
              <a:path w="5089125" h="1739555" extrusionOk="0">
                <a:moveTo>
                  <a:pt x="0" y="0"/>
                </a:moveTo>
                <a:lnTo>
                  <a:pt x="5089125" y="0"/>
                </a:lnTo>
                <a:lnTo>
                  <a:pt x="5089125" y="1739555"/>
                </a:lnTo>
                <a:lnTo>
                  <a:pt x="0" y="1739555"/>
                </a:lnTo>
                <a:lnTo>
                  <a:pt x="0" y="0"/>
                </a:lnTo>
                <a:close/>
              </a:path>
            </a:pathLst>
          </a:custGeom>
          <a:blipFill rotWithShape="1">
            <a:blip r:embed="rId4">
              <a:alphaModFix/>
            </a:blip>
            <a:stretch>
              <a:fillRect/>
            </a:stretch>
          </a:blipFill>
          <a:ln>
            <a:noFill/>
          </a:ln>
        </p:spPr>
        <p:txBody>
          <a:bodyPr/>
          <a:lstStyle/>
          <a:p>
            <a:endParaRPr lang="en-GB"/>
          </a:p>
        </p:txBody>
      </p:sp>
      <p:sp>
        <p:nvSpPr>
          <p:cNvPr id="367" name="Google Shape;367;p13"/>
          <p:cNvSpPr/>
          <p:nvPr/>
        </p:nvSpPr>
        <p:spPr>
          <a:xfrm rot="5824903">
            <a:off x="16803562" y="8379790"/>
            <a:ext cx="490919" cy="704976"/>
          </a:xfrm>
          <a:custGeom>
            <a:avLst/>
            <a:gdLst/>
            <a:ahLst/>
            <a:cxnLst/>
            <a:rect l="l" t="t" r="r" b="b"/>
            <a:pathLst>
              <a:path w="490919" h="704976" extrusionOk="0">
                <a:moveTo>
                  <a:pt x="0" y="0"/>
                </a:moveTo>
                <a:lnTo>
                  <a:pt x="490919" y="0"/>
                </a:lnTo>
                <a:lnTo>
                  <a:pt x="490919" y="704975"/>
                </a:lnTo>
                <a:lnTo>
                  <a:pt x="0" y="704975"/>
                </a:lnTo>
                <a:lnTo>
                  <a:pt x="0" y="0"/>
                </a:lnTo>
                <a:close/>
              </a:path>
            </a:pathLst>
          </a:custGeom>
          <a:blipFill rotWithShape="1">
            <a:blip r:embed="rId5">
              <a:alphaModFix/>
            </a:blip>
            <a:stretch>
              <a:fillRect/>
            </a:stretch>
          </a:blipFill>
          <a:ln>
            <a:noFill/>
          </a:ln>
        </p:spPr>
        <p:txBody>
          <a:bodyPr/>
          <a:lstStyle/>
          <a:p>
            <a:endParaRPr lang="en-GB"/>
          </a:p>
        </p:txBody>
      </p:sp>
      <p:sp>
        <p:nvSpPr>
          <p:cNvPr id="368" name="Google Shape;368;p13"/>
          <p:cNvSpPr/>
          <p:nvPr/>
        </p:nvSpPr>
        <p:spPr>
          <a:xfrm rot="-3784620" flipH="1">
            <a:off x="8456410" y="2601429"/>
            <a:ext cx="636794" cy="884436"/>
          </a:xfrm>
          <a:custGeom>
            <a:avLst/>
            <a:gdLst/>
            <a:ahLst/>
            <a:cxnLst/>
            <a:rect l="l" t="t" r="r" b="b"/>
            <a:pathLst>
              <a:path w="636794" h="884436" extrusionOk="0">
                <a:moveTo>
                  <a:pt x="636795" y="0"/>
                </a:moveTo>
                <a:lnTo>
                  <a:pt x="0" y="0"/>
                </a:lnTo>
                <a:lnTo>
                  <a:pt x="0" y="884436"/>
                </a:lnTo>
                <a:lnTo>
                  <a:pt x="636795" y="884436"/>
                </a:lnTo>
                <a:lnTo>
                  <a:pt x="636795" y="0"/>
                </a:lnTo>
                <a:close/>
              </a:path>
            </a:pathLst>
          </a:custGeom>
          <a:blipFill rotWithShape="1">
            <a:blip r:embed="rId6">
              <a:alphaModFix/>
            </a:blip>
            <a:stretch>
              <a:fillRect/>
            </a:stretch>
          </a:blipFill>
          <a:ln>
            <a:noFill/>
          </a:ln>
        </p:spPr>
        <p:txBody>
          <a:bodyPr/>
          <a:lstStyle/>
          <a:p>
            <a:endParaRPr lang="en-GB"/>
          </a:p>
        </p:txBody>
      </p:sp>
      <p:sp>
        <p:nvSpPr>
          <p:cNvPr id="369" name="Google Shape;369;p13"/>
          <p:cNvSpPr/>
          <p:nvPr/>
        </p:nvSpPr>
        <p:spPr>
          <a:xfrm rot="2700000">
            <a:off x="16932252" y="1879495"/>
            <a:ext cx="703617" cy="720650"/>
          </a:xfrm>
          <a:custGeom>
            <a:avLst/>
            <a:gdLst/>
            <a:ahLst/>
            <a:cxnLst/>
            <a:rect l="l" t="t" r="r" b="b"/>
            <a:pathLst>
              <a:path w="703617" h="720650" extrusionOk="0">
                <a:moveTo>
                  <a:pt x="0" y="0"/>
                </a:moveTo>
                <a:lnTo>
                  <a:pt x="703617" y="0"/>
                </a:lnTo>
                <a:lnTo>
                  <a:pt x="703617" y="720651"/>
                </a:lnTo>
                <a:lnTo>
                  <a:pt x="0" y="720651"/>
                </a:lnTo>
                <a:lnTo>
                  <a:pt x="0" y="0"/>
                </a:lnTo>
                <a:close/>
              </a:path>
            </a:pathLst>
          </a:custGeom>
          <a:blipFill rotWithShape="1">
            <a:blip r:embed="rId7">
              <a:alphaModFix/>
            </a:blip>
            <a:stretch>
              <a:fillRect/>
            </a:stretch>
          </a:blipFill>
          <a:ln>
            <a:noFill/>
          </a:ln>
        </p:spPr>
        <p:txBody>
          <a:bodyPr/>
          <a:lstStyle/>
          <a:p>
            <a:endParaRPr lang="en-GB"/>
          </a:p>
        </p:txBody>
      </p:sp>
      <p:sp>
        <p:nvSpPr>
          <p:cNvPr id="370" name="Google Shape;370;p13"/>
          <p:cNvSpPr/>
          <p:nvPr/>
        </p:nvSpPr>
        <p:spPr>
          <a:xfrm rot="3086220">
            <a:off x="11207869" y="1676388"/>
            <a:ext cx="1201631" cy="762861"/>
          </a:xfrm>
          <a:custGeom>
            <a:avLst/>
            <a:gdLst/>
            <a:ahLst/>
            <a:cxnLst/>
            <a:rect l="l" t="t" r="r" b="b"/>
            <a:pathLst>
              <a:path w="1201631" h="762861" extrusionOk="0">
                <a:moveTo>
                  <a:pt x="0" y="0"/>
                </a:moveTo>
                <a:lnTo>
                  <a:pt x="1201631" y="0"/>
                </a:lnTo>
                <a:lnTo>
                  <a:pt x="1201631" y="762862"/>
                </a:lnTo>
                <a:lnTo>
                  <a:pt x="0" y="762862"/>
                </a:lnTo>
                <a:lnTo>
                  <a:pt x="0" y="0"/>
                </a:lnTo>
                <a:close/>
              </a:path>
            </a:pathLst>
          </a:custGeom>
          <a:blipFill rotWithShape="1">
            <a:blip r:embed="rId8">
              <a:alphaModFix/>
            </a:blip>
            <a:stretch>
              <a:fillRect/>
            </a:stretch>
          </a:blipFill>
          <a:ln>
            <a:noFill/>
          </a:ln>
        </p:spPr>
        <p:txBody>
          <a:bodyPr/>
          <a:lstStyle/>
          <a:p>
            <a:endParaRPr lang="en-GB"/>
          </a:p>
        </p:txBody>
      </p:sp>
      <p:grpSp>
        <p:nvGrpSpPr>
          <p:cNvPr id="371" name="Google Shape;371;p13"/>
          <p:cNvGrpSpPr/>
          <p:nvPr/>
        </p:nvGrpSpPr>
        <p:grpSpPr>
          <a:xfrm>
            <a:off x="1850680" y="8284928"/>
            <a:ext cx="447350" cy="447350"/>
            <a:chOff x="0" y="0"/>
            <a:chExt cx="812800" cy="812800"/>
          </a:xfrm>
        </p:grpSpPr>
        <p:sp>
          <p:nvSpPr>
            <p:cNvPr id="372" name="Google Shape;372;p1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1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1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74" name="Google Shape;374;p13"/>
          <p:cNvSpPr/>
          <p:nvPr/>
        </p:nvSpPr>
        <p:spPr>
          <a:xfrm rot="-497009" flipH="1">
            <a:off x="10333561" y="8984557"/>
            <a:ext cx="699047" cy="671085"/>
          </a:xfrm>
          <a:custGeom>
            <a:avLst/>
            <a:gdLst/>
            <a:ahLst/>
            <a:cxnLst/>
            <a:rect l="l" t="t" r="r" b="b"/>
            <a:pathLst>
              <a:path w="699047" h="671085" extrusionOk="0">
                <a:moveTo>
                  <a:pt x="699047" y="0"/>
                </a:moveTo>
                <a:lnTo>
                  <a:pt x="0" y="0"/>
                </a:lnTo>
                <a:lnTo>
                  <a:pt x="0" y="671085"/>
                </a:lnTo>
                <a:lnTo>
                  <a:pt x="699047" y="671085"/>
                </a:lnTo>
                <a:lnTo>
                  <a:pt x="699047" y="0"/>
                </a:lnTo>
                <a:close/>
              </a:path>
            </a:pathLst>
          </a:custGeom>
          <a:blipFill rotWithShape="1">
            <a:blip r:embed="rId9">
              <a:alphaModFix/>
            </a:blip>
            <a:stretch>
              <a:fillRect/>
            </a:stretch>
          </a:blipFill>
          <a:ln>
            <a:noFill/>
          </a:ln>
        </p:spPr>
        <p:txBody>
          <a:bodyPr/>
          <a:lstStyle/>
          <a:p>
            <a:endParaRPr lang="en-GB"/>
          </a:p>
        </p:txBody>
      </p:sp>
      <p:sp>
        <p:nvSpPr>
          <p:cNvPr id="375" name="Google Shape;375;p13"/>
          <p:cNvSpPr/>
          <p:nvPr/>
        </p:nvSpPr>
        <p:spPr>
          <a:xfrm>
            <a:off x="10113364" y="2765385"/>
            <a:ext cx="6876806" cy="5157605"/>
          </a:xfrm>
          <a:custGeom>
            <a:avLst/>
            <a:gdLst/>
            <a:ahLst/>
            <a:cxnLst/>
            <a:rect l="l" t="t" r="r" b="b"/>
            <a:pathLst>
              <a:path w="6876806" h="5157605" extrusionOk="0">
                <a:moveTo>
                  <a:pt x="0" y="0"/>
                </a:moveTo>
                <a:lnTo>
                  <a:pt x="6876806" y="0"/>
                </a:lnTo>
                <a:lnTo>
                  <a:pt x="6876806" y="5157605"/>
                </a:lnTo>
                <a:lnTo>
                  <a:pt x="0" y="5157605"/>
                </a:lnTo>
                <a:lnTo>
                  <a:pt x="0" y="0"/>
                </a:lnTo>
                <a:close/>
              </a:path>
            </a:pathLst>
          </a:custGeom>
          <a:blipFill rotWithShape="1">
            <a:blip r:embed="rId10">
              <a:alphaModFix/>
            </a:blip>
            <a:stretch>
              <a:fillRect/>
            </a:stretch>
          </a:blipFill>
          <a:ln>
            <a:noFill/>
          </a:ln>
        </p:spPr>
        <p:txBody>
          <a:bodyPr/>
          <a:lstStyle/>
          <a:p>
            <a:endParaRPr lang="en-GB"/>
          </a:p>
        </p:txBody>
      </p:sp>
      <p:sp>
        <p:nvSpPr>
          <p:cNvPr id="376" name="Google Shape;376;p13"/>
          <p:cNvSpPr txBox="1"/>
          <p:nvPr/>
        </p:nvSpPr>
        <p:spPr>
          <a:xfrm>
            <a:off x="1770318" y="4118914"/>
            <a:ext cx="6839496" cy="2667000"/>
          </a:xfrm>
          <a:prstGeom prst="rect">
            <a:avLst/>
          </a:prstGeom>
          <a:noFill/>
          <a:ln>
            <a:noFill/>
          </a:ln>
        </p:spPr>
        <p:txBody>
          <a:bodyPr spcFirstLastPara="1" wrap="square" lIns="0" tIns="0" rIns="0" bIns="0" anchor="t" anchorCtr="0">
            <a:spAutoFit/>
          </a:bodyPr>
          <a:lstStyle/>
          <a:p>
            <a:pPr marL="431801" marR="0" lvl="1" indent="-215900" algn="just" rtl="0">
              <a:lnSpc>
                <a:spcPct val="150000"/>
              </a:lnSpc>
              <a:spcBef>
                <a:spcPts val="0"/>
              </a:spcBef>
              <a:spcAft>
                <a:spcPts val="0"/>
              </a:spcAft>
              <a:buClr>
                <a:srgbClr val="000000"/>
              </a:buClr>
              <a:buSzPts val="2000"/>
              <a:buFont typeface="Arial"/>
              <a:buChar char="•"/>
            </a:pPr>
            <a:r>
              <a:rPr lang="en-GB" sz="2000" b="0" i="0" u="none" strike="noStrike" cap="none">
                <a:solidFill>
                  <a:srgbClr val="000000"/>
                </a:solidFill>
                <a:latin typeface="Times New Roman"/>
                <a:ea typeface="Times New Roman"/>
                <a:cs typeface="Times New Roman"/>
                <a:sym typeface="Times New Roman"/>
              </a:rPr>
              <a:t>The presentation focused on the Marketing Manager of M&amp;S and analysed what the roles needed in order to successfully implement the strategy in an individual's own company. </a:t>
            </a:r>
            <a:endParaRPr/>
          </a:p>
          <a:p>
            <a:pPr marL="0" marR="0" lvl="0" indent="0" algn="just" rtl="0">
              <a:lnSpc>
                <a:spcPct val="15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a:p>
            <a:pPr marL="431801" marR="0" lvl="1" indent="-215900" algn="just" rtl="0">
              <a:lnSpc>
                <a:spcPct val="150000"/>
              </a:lnSpc>
              <a:spcBef>
                <a:spcPts val="0"/>
              </a:spcBef>
              <a:spcAft>
                <a:spcPts val="0"/>
              </a:spcAft>
              <a:buClr>
                <a:srgbClr val="000000"/>
              </a:buClr>
              <a:buSzPts val="2000"/>
              <a:buFont typeface="Arial"/>
              <a:buChar char="•"/>
            </a:pPr>
            <a:r>
              <a:rPr lang="en-GB" sz="2000" b="0" i="0" u="none" strike="noStrike" cap="none">
                <a:solidFill>
                  <a:srgbClr val="000000"/>
                </a:solidFill>
                <a:latin typeface="Times New Roman"/>
                <a:ea typeface="Times New Roman"/>
                <a:cs typeface="Times New Roman"/>
                <a:sym typeface="Times New Roman"/>
              </a:rPr>
              <a:t>By discussing the process of recruitment and the important experiences and skills, the role has been critically examined. </a:t>
            </a:r>
            <a:endParaRPr/>
          </a:p>
        </p:txBody>
      </p:sp>
      <p:sp>
        <p:nvSpPr>
          <p:cNvPr id="377" name="Google Shape;377;p13"/>
          <p:cNvSpPr txBox="1"/>
          <p:nvPr/>
        </p:nvSpPr>
        <p:spPr>
          <a:xfrm>
            <a:off x="1850680" y="2374568"/>
            <a:ext cx="6759134" cy="589280"/>
          </a:xfrm>
          <a:prstGeom prst="rect">
            <a:avLst/>
          </a:prstGeom>
          <a:noFill/>
          <a:ln>
            <a:noFill/>
          </a:ln>
        </p:spPr>
        <p:txBody>
          <a:bodyPr spcFirstLastPara="1" wrap="square" lIns="0" tIns="0" rIns="0" bIns="0" anchor="t" anchorCtr="0">
            <a:spAutoFit/>
          </a:bodyPr>
          <a:lstStyle/>
          <a:p>
            <a:pPr marL="0" marR="0" lvl="0" indent="0" algn="l" rtl="0">
              <a:lnSpc>
                <a:spcPct val="109002"/>
              </a:lnSpc>
              <a:spcBef>
                <a:spcPts val="0"/>
              </a:spcBef>
              <a:spcAft>
                <a:spcPts val="0"/>
              </a:spcAft>
              <a:buNone/>
            </a:pPr>
            <a:r>
              <a:rPr lang="en-GB" sz="3999" b="1" i="0" u="none" strike="noStrike" cap="none">
                <a:solidFill>
                  <a:srgbClr val="F41B3E"/>
                </a:solidFill>
                <a:latin typeface="Times"/>
                <a:ea typeface="Times"/>
                <a:cs typeface="Times"/>
                <a:sym typeface="Times"/>
              </a:rPr>
              <a:t>CONCLUSION</a:t>
            </a:r>
            <a:endParaRPr/>
          </a:p>
        </p:txBody>
      </p:sp>
      <p:sp>
        <p:nvSpPr>
          <p:cNvPr id="378" name="Google Shape;378;p13"/>
          <p:cNvSpPr txBox="1"/>
          <p:nvPr/>
        </p:nvSpPr>
        <p:spPr>
          <a:xfrm>
            <a:off x="12317089" y="8223432"/>
            <a:ext cx="1913573" cy="294640"/>
          </a:xfrm>
          <a:prstGeom prst="rect">
            <a:avLst/>
          </a:prstGeom>
          <a:noFill/>
          <a:ln>
            <a:noFill/>
          </a:ln>
        </p:spPr>
        <p:txBody>
          <a:bodyPr spcFirstLastPara="1" wrap="square" lIns="0" tIns="0" rIns="0" bIns="0" anchor="t" anchorCtr="0">
            <a:spAutoFit/>
          </a:bodyPr>
          <a:lstStyle/>
          <a:p>
            <a:pPr marL="0" marR="0" lvl="0" indent="0" algn="ctr" rtl="0">
              <a:lnSpc>
                <a:spcPct val="109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(M&amp;S, 2025)</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FFDE59">
                <a:alpha val="17647"/>
              </a:srgbClr>
            </a:gs>
            <a:gs pos="33333">
              <a:srgbClr val="6CBF00">
                <a:alpha val="10980"/>
              </a:srgbClr>
            </a:gs>
            <a:gs pos="66667">
              <a:srgbClr val="FDC128">
                <a:alpha val="17647"/>
              </a:srgbClr>
            </a:gs>
            <a:gs pos="100000">
              <a:srgbClr val="FF914D">
                <a:alpha val="17647"/>
              </a:srgbClr>
            </a:gs>
          </a:gsLst>
          <a:lin ang="0" scaled="0"/>
        </a:gradFill>
        <a:effectLst/>
      </p:bgPr>
    </p:bg>
    <p:spTree>
      <p:nvGrpSpPr>
        <p:cNvPr id="1" name="Shape 386"/>
        <p:cNvGrpSpPr/>
        <p:nvPr/>
      </p:nvGrpSpPr>
      <p:grpSpPr>
        <a:xfrm>
          <a:off x="0" y="0"/>
          <a:ext cx="0" cy="0"/>
          <a:chOff x="0" y="0"/>
          <a:chExt cx="0" cy="0"/>
        </a:xfrm>
      </p:grpSpPr>
      <p:sp>
        <p:nvSpPr>
          <p:cNvPr id="387" name="Google Shape;387;p14"/>
          <p:cNvSpPr/>
          <p:nvPr/>
        </p:nvSpPr>
        <p:spPr>
          <a:xfrm>
            <a:off x="9773733" y="9530504"/>
            <a:ext cx="4426307" cy="1512992"/>
          </a:xfrm>
          <a:custGeom>
            <a:avLst/>
            <a:gdLst/>
            <a:ahLst/>
            <a:cxnLst/>
            <a:rect l="l" t="t" r="r" b="b"/>
            <a:pathLst>
              <a:path w="4426307" h="1512992" extrusionOk="0">
                <a:moveTo>
                  <a:pt x="0" y="0"/>
                </a:moveTo>
                <a:lnTo>
                  <a:pt x="4426308" y="0"/>
                </a:lnTo>
                <a:lnTo>
                  <a:pt x="4426308" y="1512992"/>
                </a:lnTo>
                <a:lnTo>
                  <a:pt x="0" y="1512992"/>
                </a:lnTo>
                <a:lnTo>
                  <a:pt x="0" y="0"/>
                </a:lnTo>
                <a:close/>
              </a:path>
            </a:pathLst>
          </a:custGeom>
          <a:blipFill rotWithShape="1">
            <a:blip r:embed="rId3">
              <a:alphaModFix/>
            </a:blip>
            <a:stretch>
              <a:fillRect/>
            </a:stretch>
          </a:blipFill>
          <a:ln>
            <a:noFill/>
          </a:ln>
        </p:spPr>
        <p:txBody>
          <a:bodyPr/>
          <a:lstStyle/>
          <a:p>
            <a:endParaRPr lang="en-GB"/>
          </a:p>
        </p:txBody>
      </p:sp>
      <p:sp>
        <p:nvSpPr>
          <p:cNvPr id="388" name="Google Shape;388;p14"/>
          <p:cNvSpPr/>
          <p:nvPr/>
        </p:nvSpPr>
        <p:spPr>
          <a:xfrm>
            <a:off x="-773083" y="7341009"/>
            <a:ext cx="9383436" cy="3207429"/>
          </a:xfrm>
          <a:custGeom>
            <a:avLst/>
            <a:gdLst/>
            <a:ahLst/>
            <a:cxnLst/>
            <a:rect l="l" t="t" r="r" b="b"/>
            <a:pathLst>
              <a:path w="9383436" h="3207429" extrusionOk="0">
                <a:moveTo>
                  <a:pt x="0" y="0"/>
                </a:moveTo>
                <a:lnTo>
                  <a:pt x="9383437" y="0"/>
                </a:lnTo>
                <a:lnTo>
                  <a:pt x="9383437" y="3207429"/>
                </a:lnTo>
                <a:lnTo>
                  <a:pt x="0" y="3207429"/>
                </a:lnTo>
                <a:lnTo>
                  <a:pt x="0" y="0"/>
                </a:lnTo>
                <a:close/>
              </a:path>
            </a:pathLst>
          </a:custGeom>
          <a:blipFill rotWithShape="1">
            <a:blip r:embed="rId3">
              <a:alphaModFix/>
            </a:blip>
            <a:stretch>
              <a:fillRect/>
            </a:stretch>
          </a:blipFill>
          <a:ln>
            <a:noFill/>
          </a:ln>
        </p:spPr>
        <p:txBody>
          <a:bodyPr/>
          <a:lstStyle/>
          <a:p>
            <a:endParaRPr lang="en-GB"/>
          </a:p>
        </p:txBody>
      </p:sp>
      <p:sp>
        <p:nvSpPr>
          <p:cNvPr id="389" name="Google Shape;389;p14"/>
          <p:cNvSpPr txBox="1"/>
          <p:nvPr/>
        </p:nvSpPr>
        <p:spPr>
          <a:xfrm>
            <a:off x="6709511" y="57150"/>
            <a:ext cx="7252708" cy="549275"/>
          </a:xfrm>
          <a:prstGeom prst="rect">
            <a:avLst/>
          </a:prstGeom>
          <a:noFill/>
          <a:ln>
            <a:noFill/>
          </a:ln>
        </p:spPr>
        <p:txBody>
          <a:bodyPr spcFirstLastPara="1" wrap="square" lIns="0" tIns="0" rIns="0" bIns="0" anchor="t" anchorCtr="0">
            <a:spAutoFit/>
          </a:bodyPr>
          <a:lstStyle/>
          <a:p>
            <a:pPr marL="0" marR="0" lvl="0" indent="0" algn="just" rtl="0">
              <a:lnSpc>
                <a:spcPct val="100000"/>
              </a:lnSpc>
              <a:spcBef>
                <a:spcPts val="0"/>
              </a:spcBef>
              <a:spcAft>
                <a:spcPts val="0"/>
              </a:spcAft>
              <a:buNone/>
            </a:pPr>
            <a:r>
              <a:rPr lang="en-GB" sz="3999" b="1" i="0" u="none" strike="noStrike" cap="none">
                <a:solidFill>
                  <a:srgbClr val="F41B3E"/>
                </a:solidFill>
                <a:latin typeface="Times"/>
                <a:ea typeface="Times"/>
                <a:cs typeface="Times"/>
                <a:sym typeface="Times"/>
              </a:rPr>
              <a:t>REFERENCES</a:t>
            </a:r>
            <a:endParaRPr/>
          </a:p>
        </p:txBody>
      </p:sp>
      <p:sp>
        <p:nvSpPr>
          <p:cNvPr id="390" name="Google Shape;390;p14"/>
          <p:cNvSpPr txBox="1"/>
          <p:nvPr/>
        </p:nvSpPr>
        <p:spPr>
          <a:xfrm>
            <a:off x="885159" y="1595014"/>
            <a:ext cx="16880741" cy="6965950"/>
          </a:xfrm>
          <a:prstGeom prst="rect">
            <a:avLst/>
          </a:prstGeom>
          <a:noFill/>
          <a:ln>
            <a:noFill/>
          </a:ln>
        </p:spPr>
        <p:txBody>
          <a:bodyPr spcFirstLastPara="1" wrap="square" lIns="0" tIns="0" rIns="0" bIns="0" anchor="t" anchorCtr="0">
            <a:spAutoFit/>
          </a:bodyPr>
          <a:lstStyle/>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Asana (2023). Create a CRM Strategy in 6 Steps (With Examples) [2022] • Asana. [online] Asana. Available at: https://asana.com/resources/crm-strategy [Accessed 27 Feb.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Councilfire (2025). Guide to Aligning Incentives with Sustainability Goals - Council Fire - Guides. [online] Councilfire.org. Available at: https://www.councilfire.org/guides/guide-to-aligning-incentives-with-sustainability-goals/ [Accessed 27 Feb.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Equalture (2024). Cognitive ability tests for employment: all you need to know - Equalture. [online] Equalture - Unbiased, competency-based hiring through gamification. Available at: https://www.equalture.com/blog/cognitive-ability-tests-for-employment/ [Accessed 1 Mar.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Husband, L. (2025). M&amp;S sees fashion supply chain overhaul as key to online growth. [online] Just Style. Available at: https://www.just-style.com/news/ms-sees-fashion-supply-chain-overhaul-as-key-to-online-growth/ [Accessed 1 Mar.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M&amp;S (2025). About Us. [online] Marks &amp; Spencer. Available at: https://corporate.marksandspencer.com/about-us [Accessed 1 Mar.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Main, P. (2026). Behaviourism in Education: Classical and Operant Conditioning in the Classroom. [online] Structural-learning.com. Available at: https://www.structural-learning.com/post/theory-of-behaviorism-in-learning%20 [Accessed 28 Feb.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Marksandspencer (2025). Launching the world’s first data science &amp; AI academy in retail. [online] Marks &amp; Spencer. Available at: https://corporate.marksandspencer.com/newsroom/blog/launching-worlds-first-data-science-ai-academy-retail [Accessed 27 Feb.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Mcleod, S. (2025). Kolb’s Learning Styles and Experiential Learning Cycle. [online] Simply Psychology. Available at: https://www.simplypsychology.org/learning-kolb.html [Accessed 1 Mar.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National Careers Service (2022). Marketing manager | Explore careers. [online] Service.gov.uk. Available at: https://nationalcareers.service.gov.uk/job-profiles/marketing-manager [Accessed 25 Feb.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Peoplehum (2024). Congnitive Recruitment. [online] peoplehum. Available at: https://www.peoplehum.com/glossary/cognitive-recruitment [Accessed 1 Mar.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Peters, P. (2023). Marketing Manager Job Description. [online] Betterteam. Available at: https://www.betterteam.com/marketing-manager-job-description [Accessed 27 Feb.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Prospects (2023). Marketing executive job profile | Prospects.ac.uk. [online] Prospects.ac.uk. Available at: https://www.prospects.ac.uk/job-profiles/marketing-executive [Accessed 26 Feb.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Sylas, J. (2026). MARKS &amp; SPENCER Aptitude tests | MARKS &amp; SPENCER Interview | MARKS &amp; SPENCER Numerical and Verbal Tests | MARKS &amp; SPENCER Assessment Day | Free Aptitude Tests. [online] Graduates First. Available at: https://www.graduatesfirst.com/m-and-s-aptitude-tests [Accessed 1 Mar. 2026].</a:t>
            </a:r>
            <a:endParaRPr/>
          </a:p>
          <a:p>
            <a:pPr marL="0" marR="0" lvl="0" indent="0" algn="just" rtl="0">
              <a:lnSpc>
                <a:spcPct val="100000"/>
              </a:lnSpc>
              <a:spcBef>
                <a:spcPts val="0"/>
              </a:spcBef>
              <a:spcAft>
                <a:spcPts val="0"/>
              </a:spcAft>
              <a:buNone/>
            </a:pPr>
            <a:r>
              <a:rPr lang="en-GB" sz="2000" b="0" i="0" u="none" strike="noStrike" cap="none">
                <a:solidFill>
                  <a:srgbClr val="000000"/>
                </a:solidFill>
                <a:latin typeface="Times New Roman"/>
                <a:ea typeface="Times New Roman"/>
                <a:cs typeface="Times New Roman"/>
                <a:sym typeface="Times New Roman"/>
              </a:rPr>
              <a:t>whatishumanresource (2024). Job Specification Sample: Marketing Manager. [online] www.whatishumanresource.com. Available at: https://www.whatishumanresource.com/job-specification-sample-marketing-manager [Accessed 28 Feb. 2026].</a:t>
            </a:r>
            <a:endParaRPr/>
          </a:p>
          <a:p>
            <a:pPr marL="0" marR="0" lvl="0" indent="0" algn="just" rtl="0">
              <a:lnSpc>
                <a:spcPct val="100000"/>
              </a:lnSpc>
              <a:spcBef>
                <a:spcPts val="0"/>
              </a:spcBef>
              <a:spcAft>
                <a:spcPts val="0"/>
              </a:spcAft>
              <a:buNone/>
            </a:pPr>
            <a:endParaRPr sz="20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TotalTime>
  <Words>3800</Words>
  <Application>Microsoft Office PowerPoint</Application>
  <PresentationFormat>Custom</PresentationFormat>
  <Paragraphs>203</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Cash Generator</dc:creator>
  <cp:lastModifiedBy>edna bernardo</cp:lastModifiedBy>
  <cp:revision>2</cp:revision>
  <dcterms:created xsi:type="dcterms:W3CDTF">2006-08-16T00:00:00Z</dcterms:created>
  <dcterms:modified xsi:type="dcterms:W3CDTF">2026-03-14T12:35:23Z</dcterms:modified>
</cp:coreProperties>
</file>