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2" r:id="rId4"/>
    <p:sldMasterId id="2147483661" r:id="rId5"/>
  </p:sldMasterIdLst>
  <p:notesMasterIdLst>
    <p:notesMasterId r:id="rId31"/>
  </p:notesMasterIdLst>
  <p:sldIdLst>
    <p:sldId id="719" r:id="rId6"/>
    <p:sldId id="301" r:id="rId7"/>
    <p:sldId id="302" r:id="rId8"/>
    <p:sldId id="740" r:id="rId9"/>
    <p:sldId id="742" r:id="rId10"/>
    <p:sldId id="769" r:id="rId11"/>
    <p:sldId id="770" r:id="rId12"/>
    <p:sldId id="771" r:id="rId13"/>
    <p:sldId id="739" r:id="rId14"/>
    <p:sldId id="741" r:id="rId15"/>
    <p:sldId id="764" r:id="rId16"/>
    <p:sldId id="772" r:id="rId17"/>
    <p:sldId id="773" r:id="rId18"/>
    <p:sldId id="743" r:id="rId19"/>
    <p:sldId id="744" r:id="rId20"/>
    <p:sldId id="745" r:id="rId21"/>
    <p:sldId id="746" r:id="rId22"/>
    <p:sldId id="767" r:id="rId23"/>
    <p:sldId id="766" r:id="rId24"/>
    <p:sldId id="748" r:id="rId25"/>
    <p:sldId id="774" r:id="rId26"/>
    <p:sldId id="768" r:id="rId27"/>
    <p:sldId id="750" r:id="rId28"/>
    <p:sldId id="931" r:id="rId29"/>
    <p:sldId id="721"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01D4C9-7B25-4D2B-B4FC-C540849FE34A}" v="1" dt="2025-12-11T11:49:40.7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88" autoAdjust="0"/>
    <p:restoredTop sz="77253"/>
  </p:normalViewPr>
  <p:slideViewPr>
    <p:cSldViewPr snapToGrid="0">
      <p:cViewPr varScale="1">
        <p:scale>
          <a:sx n="65" d="100"/>
          <a:sy n="65" d="100"/>
        </p:scale>
        <p:origin x="847"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alin Jacob Wilson Packia Dhas" userId="050d7d71-3621-4503-95e8-1c9a9d962492" providerId="ADAL" clId="{00722E61-A757-4134-8CBB-8B7208677708}"/>
    <pc:docChg chg="addSld modSld">
      <pc:chgData name="Stalin Jacob Wilson Packia Dhas" userId="050d7d71-3621-4503-95e8-1c9a9d962492" providerId="ADAL" clId="{00722E61-A757-4134-8CBB-8B7208677708}" dt="2025-12-11T11:49:55.408" v="7" actId="20577"/>
      <pc:docMkLst>
        <pc:docMk/>
      </pc:docMkLst>
      <pc:sldChg chg="modSp add mod">
        <pc:chgData name="Stalin Jacob Wilson Packia Dhas" userId="050d7d71-3621-4503-95e8-1c9a9d962492" providerId="ADAL" clId="{00722E61-A757-4134-8CBB-8B7208677708}" dt="2025-12-11T11:49:55.408" v="7" actId="20577"/>
        <pc:sldMkLst>
          <pc:docMk/>
          <pc:sldMk cId="67339031" sldId="931"/>
        </pc:sldMkLst>
        <pc:spChg chg="mod">
          <ac:chgData name="Stalin Jacob Wilson Packia Dhas" userId="050d7d71-3621-4503-95e8-1c9a9d962492" providerId="ADAL" clId="{00722E61-A757-4134-8CBB-8B7208677708}" dt="2025-12-11T11:49:55.408" v="7" actId="20577"/>
          <ac:spMkLst>
            <pc:docMk/>
            <pc:sldMk cId="67339031" sldId="931"/>
            <ac:spMk id="7" creationId="{2135FCB7-9408-4329-48BC-B481D8B56B3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43E031-8EA7-4CC5-A13E-73C0167506AA}" type="datetimeFigureOut">
              <a:rPr lang="en-GB" smtClean="0"/>
              <a:t>11/12/2025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74F67A-0874-45E3-BD6B-71B178B0D08F}" type="slidenum">
              <a:rPr lang="en-GB" smtClean="0"/>
              <a:t>‹#›</a:t>
            </a:fld>
            <a:endParaRPr lang="en-GB"/>
          </a:p>
        </p:txBody>
      </p:sp>
    </p:spTree>
    <p:extLst>
      <p:ext uri="{BB962C8B-B14F-4D97-AF65-F5344CB8AC3E}">
        <p14:creationId xmlns:p14="http://schemas.microsoft.com/office/powerpoint/2010/main" val="1790153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t>3</a:t>
            </a:fld>
            <a:endParaRPr lang="en-US" dirty="0"/>
          </a:p>
        </p:txBody>
      </p:sp>
    </p:spTree>
    <p:extLst>
      <p:ext uri="{BB962C8B-B14F-4D97-AF65-F5344CB8AC3E}">
        <p14:creationId xmlns:p14="http://schemas.microsoft.com/office/powerpoint/2010/main" val="20489134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a:t>
            </a:fld>
            <a:endParaRPr lang="en-US" dirty="0"/>
          </a:p>
        </p:txBody>
      </p:sp>
    </p:spTree>
    <p:extLst>
      <p:ext uri="{BB962C8B-B14F-4D97-AF65-F5344CB8AC3E}">
        <p14:creationId xmlns:p14="http://schemas.microsoft.com/office/powerpoint/2010/main" val="1783356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a:t>
            </a:fld>
            <a:endParaRPr lang="en-US" dirty="0"/>
          </a:p>
        </p:txBody>
      </p:sp>
    </p:spTree>
    <p:extLst>
      <p:ext uri="{BB962C8B-B14F-4D97-AF65-F5344CB8AC3E}">
        <p14:creationId xmlns:p14="http://schemas.microsoft.com/office/powerpoint/2010/main" val="2587699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6</a:t>
            </a:fld>
            <a:endParaRPr lang="en-US" dirty="0"/>
          </a:p>
        </p:txBody>
      </p:sp>
    </p:spTree>
    <p:extLst>
      <p:ext uri="{BB962C8B-B14F-4D97-AF65-F5344CB8AC3E}">
        <p14:creationId xmlns:p14="http://schemas.microsoft.com/office/powerpoint/2010/main" val="14743033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7</a:t>
            </a:fld>
            <a:endParaRPr lang="en-US" dirty="0"/>
          </a:p>
        </p:txBody>
      </p:sp>
    </p:spTree>
    <p:extLst>
      <p:ext uri="{BB962C8B-B14F-4D97-AF65-F5344CB8AC3E}">
        <p14:creationId xmlns:p14="http://schemas.microsoft.com/office/powerpoint/2010/main" val="10505365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8</a:t>
            </a:fld>
            <a:endParaRPr lang="en-US" dirty="0"/>
          </a:p>
        </p:txBody>
      </p:sp>
    </p:spTree>
    <p:extLst>
      <p:ext uri="{BB962C8B-B14F-4D97-AF65-F5344CB8AC3E}">
        <p14:creationId xmlns:p14="http://schemas.microsoft.com/office/powerpoint/2010/main" val="19117269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9</a:t>
            </a:fld>
            <a:endParaRPr lang="en-US" dirty="0"/>
          </a:p>
        </p:txBody>
      </p:sp>
    </p:spTree>
    <p:extLst>
      <p:ext uri="{BB962C8B-B14F-4D97-AF65-F5344CB8AC3E}">
        <p14:creationId xmlns:p14="http://schemas.microsoft.com/office/powerpoint/2010/main" val="430966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10</a:t>
            </a:fld>
            <a:endParaRPr lang="en-US" dirty="0"/>
          </a:p>
        </p:txBody>
      </p:sp>
    </p:spTree>
    <p:extLst>
      <p:ext uri="{BB962C8B-B14F-4D97-AF65-F5344CB8AC3E}">
        <p14:creationId xmlns:p14="http://schemas.microsoft.com/office/powerpoint/2010/main" val="32660435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11</a:t>
            </a:fld>
            <a:endParaRPr lang="en-US" dirty="0"/>
          </a:p>
        </p:txBody>
      </p:sp>
    </p:spTree>
    <p:extLst>
      <p:ext uri="{BB962C8B-B14F-4D97-AF65-F5344CB8AC3E}">
        <p14:creationId xmlns:p14="http://schemas.microsoft.com/office/powerpoint/2010/main" val="40580785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Small office/ Home office</a:t>
            </a:r>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12</a:t>
            </a:fld>
            <a:endParaRPr lang="en-US" dirty="0"/>
          </a:p>
        </p:txBody>
      </p:sp>
    </p:spTree>
    <p:extLst>
      <p:ext uri="{BB962C8B-B14F-4D97-AF65-F5344CB8AC3E}">
        <p14:creationId xmlns:p14="http://schemas.microsoft.com/office/powerpoint/2010/main" val="21528880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13</a:t>
            </a:fld>
            <a:endParaRPr lang="en-US" dirty="0"/>
          </a:p>
        </p:txBody>
      </p:sp>
    </p:spTree>
    <p:extLst>
      <p:ext uri="{BB962C8B-B14F-4D97-AF65-F5344CB8AC3E}">
        <p14:creationId xmlns:p14="http://schemas.microsoft.com/office/powerpoint/2010/main" val="38420379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D0D0D"/>
                </a:solidFill>
                <a:effectLst/>
                <a:highlight>
                  <a:srgbClr val="FFFFFF"/>
                </a:highlight>
                <a:latin typeface="Söhne"/>
              </a:rPr>
              <a:t>Typically utilizing Fibre Channel, which offers data transfer speeds of up to 16 Gbps or more.</a:t>
            </a:r>
          </a:p>
          <a:p>
            <a:pPr algn="l">
              <a:buFont typeface="+mj-lt"/>
              <a:buAutoNum type="arabicPeriod"/>
            </a:pPr>
            <a:r>
              <a:rPr lang="en-GB" b="0" i="0" dirty="0">
                <a:solidFill>
                  <a:srgbClr val="0D0D0D"/>
                </a:solidFill>
                <a:effectLst/>
                <a:highlight>
                  <a:srgbClr val="FFFFFF"/>
                </a:highlight>
                <a:latin typeface="Söhne"/>
              </a:rPr>
              <a:t>SANs can be easily scaled up by adding more storage hardware without disrupting existing servers or applications.</a:t>
            </a:r>
          </a:p>
          <a:p>
            <a:pPr algn="l">
              <a:buFont typeface="+mj-lt"/>
              <a:buAutoNum type="arabicPeriod"/>
            </a:pPr>
            <a:r>
              <a:rPr lang="en-GB" b="0" i="0" dirty="0">
                <a:solidFill>
                  <a:srgbClr val="0D0D0D"/>
                </a:solidFill>
                <a:effectLst/>
                <a:highlight>
                  <a:srgbClr val="FFFFFF"/>
                </a:highlight>
                <a:latin typeface="Söhne"/>
              </a:rPr>
              <a:t>SANs store large medical imaging files in hospitals and medical </a:t>
            </a:r>
            <a:r>
              <a:rPr lang="en-GB" b="0" i="0" dirty="0" err="1">
                <a:solidFill>
                  <a:srgbClr val="0D0D0D"/>
                </a:solidFill>
                <a:effectLst/>
                <a:highlight>
                  <a:srgbClr val="FFFFFF"/>
                </a:highlight>
                <a:latin typeface="Söhne"/>
              </a:rPr>
              <a:t>centers</a:t>
            </a:r>
            <a:r>
              <a:rPr lang="en-GB" b="0" i="0" dirty="0">
                <a:solidFill>
                  <a:srgbClr val="0D0D0D"/>
                </a:solidFill>
                <a:effectLst/>
                <a:highlight>
                  <a:srgbClr val="FFFFFF"/>
                </a:highlight>
                <a:latin typeface="Söhne"/>
              </a:rPr>
              <a:t> where quick access is essential.</a:t>
            </a:r>
          </a:p>
          <a:p>
            <a:pPr algn="l">
              <a:buFont typeface="+mj-lt"/>
              <a:buAutoNum type="arabicPeriod"/>
            </a:pPr>
            <a:r>
              <a:rPr lang="en-GB" b="0" i="0" dirty="0">
                <a:solidFill>
                  <a:srgbClr val="0D0D0D"/>
                </a:solidFill>
                <a:effectLst/>
                <a:highlight>
                  <a:srgbClr val="FFFFFF"/>
                </a:highlight>
                <a:latin typeface="Söhne"/>
              </a:rPr>
              <a:t>SANs are used in media production for video editing and rendering, where large files are transferred and accessed rapidly.</a:t>
            </a:r>
          </a:p>
          <a:p>
            <a:pPr algn="l">
              <a:buFont typeface="+mj-lt"/>
              <a:buAutoNum type="arabicPeriod"/>
            </a:pPr>
            <a:r>
              <a:rPr lang="en-GB" b="0" i="0" dirty="0">
                <a:solidFill>
                  <a:srgbClr val="0D0D0D"/>
                </a:solidFill>
                <a:effectLst/>
                <a:highlight>
                  <a:srgbClr val="FFFFFF"/>
                </a:highlight>
                <a:latin typeface="Söhne"/>
              </a:rPr>
              <a:t>SANs are fundamental to data </a:t>
            </a:r>
            <a:r>
              <a:rPr lang="en-GB" b="0" i="0" dirty="0" err="1">
                <a:solidFill>
                  <a:srgbClr val="0D0D0D"/>
                </a:solidFill>
                <a:effectLst/>
                <a:highlight>
                  <a:srgbClr val="FFFFFF"/>
                </a:highlight>
                <a:latin typeface="Söhne"/>
              </a:rPr>
              <a:t>center</a:t>
            </a:r>
            <a:r>
              <a:rPr lang="en-GB" b="0" i="0" dirty="0">
                <a:solidFill>
                  <a:srgbClr val="0D0D0D"/>
                </a:solidFill>
                <a:effectLst/>
                <a:highlight>
                  <a:srgbClr val="FFFFFF"/>
                </a:highlight>
                <a:latin typeface="Söhne"/>
              </a:rPr>
              <a:t> operations, providing the bulk of storage capacity for applications and services.</a:t>
            </a:r>
          </a:p>
          <a:p>
            <a:pPr algn="l">
              <a:buFont typeface="+mj-lt"/>
              <a:buAutoNum type="arabicPeriod"/>
            </a:pPr>
            <a:r>
              <a:rPr lang="en-GB" b="0" i="0" dirty="0">
                <a:solidFill>
                  <a:srgbClr val="0D0D0D"/>
                </a:solidFill>
                <a:effectLst/>
                <a:highlight>
                  <a:srgbClr val="FFFFFF"/>
                </a:highlight>
                <a:latin typeface="Söhne"/>
              </a:rPr>
              <a:t>SANs are fundamental to data </a:t>
            </a:r>
            <a:r>
              <a:rPr lang="en-GB" b="0" i="0" dirty="0" err="1">
                <a:solidFill>
                  <a:srgbClr val="0D0D0D"/>
                </a:solidFill>
                <a:effectLst/>
                <a:highlight>
                  <a:srgbClr val="FFFFFF"/>
                </a:highlight>
                <a:latin typeface="Söhne"/>
              </a:rPr>
              <a:t>center</a:t>
            </a:r>
            <a:r>
              <a:rPr lang="en-GB" b="0" i="0" dirty="0">
                <a:solidFill>
                  <a:srgbClr val="0D0D0D"/>
                </a:solidFill>
                <a:effectLst/>
                <a:highlight>
                  <a:srgbClr val="FFFFFF"/>
                </a:highlight>
                <a:latin typeface="Söhne"/>
              </a:rPr>
              <a:t> operations, providing the bulk of storage capacity for applications and services.</a:t>
            </a:r>
          </a:p>
          <a:p>
            <a:br>
              <a:rPr lang="en-GB" dirty="0"/>
            </a:br>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14</a:t>
            </a:fld>
            <a:endParaRPr lang="en-US" dirty="0"/>
          </a:p>
        </p:txBody>
      </p:sp>
    </p:spTree>
    <p:extLst>
      <p:ext uri="{BB962C8B-B14F-4D97-AF65-F5344CB8AC3E}">
        <p14:creationId xmlns:p14="http://schemas.microsoft.com/office/powerpoint/2010/main" val="7166852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15</a:t>
            </a:fld>
            <a:endParaRPr lang="en-US" dirty="0"/>
          </a:p>
        </p:txBody>
      </p:sp>
    </p:spTree>
    <p:extLst>
      <p:ext uri="{BB962C8B-B14F-4D97-AF65-F5344CB8AC3E}">
        <p14:creationId xmlns:p14="http://schemas.microsoft.com/office/powerpoint/2010/main" val="6797851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16</a:t>
            </a:fld>
            <a:endParaRPr lang="en-US" dirty="0"/>
          </a:p>
        </p:txBody>
      </p:sp>
    </p:spTree>
    <p:extLst>
      <p:ext uri="{BB962C8B-B14F-4D97-AF65-F5344CB8AC3E}">
        <p14:creationId xmlns:p14="http://schemas.microsoft.com/office/powerpoint/2010/main" val="4693471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17</a:t>
            </a:fld>
            <a:endParaRPr lang="en-US" dirty="0"/>
          </a:p>
        </p:txBody>
      </p:sp>
    </p:spTree>
    <p:extLst>
      <p:ext uri="{BB962C8B-B14F-4D97-AF65-F5344CB8AC3E}">
        <p14:creationId xmlns:p14="http://schemas.microsoft.com/office/powerpoint/2010/main" val="19083229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18</a:t>
            </a:fld>
            <a:endParaRPr lang="en-US" dirty="0"/>
          </a:p>
        </p:txBody>
      </p:sp>
    </p:spTree>
    <p:extLst>
      <p:ext uri="{BB962C8B-B14F-4D97-AF65-F5344CB8AC3E}">
        <p14:creationId xmlns:p14="http://schemas.microsoft.com/office/powerpoint/2010/main" val="42224081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19</a:t>
            </a:fld>
            <a:endParaRPr lang="en-US" dirty="0"/>
          </a:p>
        </p:txBody>
      </p:sp>
    </p:spTree>
    <p:extLst>
      <p:ext uri="{BB962C8B-B14F-4D97-AF65-F5344CB8AC3E}">
        <p14:creationId xmlns:p14="http://schemas.microsoft.com/office/powerpoint/2010/main" val="11713902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20</a:t>
            </a:fld>
            <a:endParaRPr lang="en-US" dirty="0"/>
          </a:p>
        </p:txBody>
      </p:sp>
    </p:spTree>
    <p:extLst>
      <p:ext uri="{BB962C8B-B14F-4D97-AF65-F5344CB8AC3E}">
        <p14:creationId xmlns:p14="http://schemas.microsoft.com/office/powerpoint/2010/main" val="18758637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21</a:t>
            </a:fld>
            <a:endParaRPr lang="en-US" dirty="0"/>
          </a:p>
        </p:txBody>
      </p:sp>
    </p:spTree>
    <p:extLst>
      <p:ext uri="{BB962C8B-B14F-4D97-AF65-F5344CB8AC3E}">
        <p14:creationId xmlns:p14="http://schemas.microsoft.com/office/powerpoint/2010/main" val="8893943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22</a:t>
            </a:fld>
            <a:endParaRPr lang="en-US" dirty="0"/>
          </a:p>
        </p:txBody>
      </p:sp>
    </p:spTree>
    <p:extLst>
      <p:ext uri="{BB962C8B-B14F-4D97-AF65-F5344CB8AC3E}">
        <p14:creationId xmlns:p14="http://schemas.microsoft.com/office/powerpoint/2010/main" val="27677913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23</a:t>
            </a:fld>
            <a:endParaRPr lang="en-US" dirty="0"/>
          </a:p>
        </p:txBody>
      </p:sp>
    </p:spTree>
    <p:extLst>
      <p:ext uri="{BB962C8B-B14F-4D97-AF65-F5344CB8AC3E}">
        <p14:creationId xmlns:p14="http://schemas.microsoft.com/office/powerpoint/2010/main" val="18512890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E7395-09C1-5AD0-EFC2-FB5F63CCF0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3BB76A-8AE7-F336-3D9F-0E4B578E9D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C2F0CD-BA04-930A-91EA-29706FCBDBD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CD31AA5-71A7-9CB3-D713-FE04A592E6CB}"/>
              </a:ext>
            </a:extLst>
          </p:cNvPr>
          <p:cNvSpPr>
            <a:spLocks noGrp="1"/>
          </p:cNvSpPr>
          <p:nvPr>
            <p:ph type="sldNum" sz="quarter" idx="5"/>
          </p:nvPr>
        </p:nvSpPr>
        <p:spPr/>
        <p:txBody>
          <a:bodyPr/>
          <a:lstStyle/>
          <a:p>
            <a:fld id="{8374F67A-0874-45E3-BD6B-71B178B0D08F}" type="slidenum">
              <a:rPr lang="en-GB" smtClean="0"/>
              <a:t>24</a:t>
            </a:fld>
            <a:endParaRPr lang="en-GB"/>
          </a:p>
        </p:txBody>
      </p:sp>
    </p:spTree>
    <p:extLst>
      <p:ext uri="{BB962C8B-B14F-4D97-AF65-F5344CB8AC3E}">
        <p14:creationId xmlns:p14="http://schemas.microsoft.com/office/powerpoint/2010/main" val="3218972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374F67A-0874-45E3-BD6B-71B178B0D08F}" type="slidenum">
              <a:rPr lang="en-GB" smtClean="0"/>
              <a:t>25</a:t>
            </a:fld>
            <a:endParaRPr lang="en-GB"/>
          </a:p>
        </p:txBody>
      </p:sp>
    </p:spTree>
    <p:extLst>
      <p:ext uri="{BB962C8B-B14F-4D97-AF65-F5344CB8AC3E}">
        <p14:creationId xmlns:p14="http://schemas.microsoft.com/office/powerpoint/2010/main" val="1493633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B47ADEC-2B17-4C92-BF53-17D4C1969749}" type="datetime1">
              <a:rPr lang="en-GB" smtClean="0"/>
              <a:t>11/12/2025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Computer Systems Fundamentals </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856373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547197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5"/>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 id="2147483713" r:id="rId2"/>
    <p:sldLayoutId id="2147483714" r:id="rId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F40EAB-6954-8B5E-C784-2A455332F66A}"/>
              </a:ext>
            </a:extLst>
          </p:cNvPr>
          <p:cNvSpPr>
            <a:spLocks noGrp="1"/>
          </p:cNvSpPr>
          <p:nvPr>
            <p:ph idx="1"/>
          </p:nvPr>
        </p:nvSpPr>
        <p:spPr>
          <a:xfrm>
            <a:off x="630810" y="1889370"/>
            <a:ext cx="5315818" cy="3331157"/>
          </a:xfrm>
        </p:spPr>
        <p:txBody>
          <a:bodyPr/>
          <a:lstStyle/>
          <a:p>
            <a:r>
              <a:rPr lang="en-GB" sz="4800" dirty="0"/>
              <a:t>Computer Systems </a:t>
            </a:r>
          </a:p>
          <a:p>
            <a:r>
              <a:rPr lang="en-GB" sz="4800" dirty="0"/>
              <a:t>Fundamentals</a:t>
            </a:r>
          </a:p>
          <a:p>
            <a:r>
              <a:rPr lang="en-GB" sz="4800" dirty="0"/>
              <a:t>(ACCA4028)</a:t>
            </a:r>
          </a:p>
          <a:p>
            <a:r>
              <a:rPr lang="en-GB" sz="3600" i="1" dirty="0">
                <a:solidFill>
                  <a:srgbClr val="FFC000"/>
                </a:solidFill>
              </a:rPr>
              <a:t>Lecture - 9</a:t>
            </a:r>
          </a:p>
        </p:txBody>
      </p:sp>
    </p:spTree>
    <p:extLst>
      <p:ext uri="{BB962C8B-B14F-4D97-AF65-F5344CB8AC3E}">
        <p14:creationId xmlns:p14="http://schemas.microsoft.com/office/powerpoint/2010/main" val="3119007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29150" y="-77932"/>
            <a:ext cx="4707082" cy="1325563"/>
          </a:xfrm>
        </p:spPr>
        <p:txBody>
          <a:bodyPr>
            <a:normAutofit/>
          </a:bodyPr>
          <a:lstStyle/>
          <a:p>
            <a:pPr algn="l"/>
            <a:r>
              <a:rPr lang="en-IN" b="1" dirty="0">
                <a:solidFill>
                  <a:schemeClr val="bg1"/>
                </a:solidFill>
                <a:latin typeface="+mn-lt"/>
              </a:rPr>
              <a:t>Content</a:t>
            </a:r>
          </a:p>
        </p:txBody>
      </p:sp>
      <p:sp>
        <p:nvSpPr>
          <p:cNvPr id="3" name="Content Placeholder 2"/>
          <p:cNvSpPr>
            <a:spLocks noGrp="1"/>
          </p:cNvSpPr>
          <p:nvPr>
            <p:ph idx="1"/>
          </p:nvPr>
        </p:nvSpPr>
        <p:spPr>
          <a:xfrm>
            <a:off x="971379" y="1545700"/>
            <a:ext cx="10624875" cy="5230549"/>
          </a:xfrm>
        </p:spPr>
        <p:txBody>
          <a:bodyPr>
            <a:normAutofit/>
          </a:bodyPr>
          <a:lstStyle/>
          <a:p>
            <a:pPr marL="446088" indent="-357188"/>
            <a:r>
              <a:rPr lang="en-IN" sz="3600" dirty="0"/>
              <a:t>Types of Network</a:t>
            </a:r>
            <a:endParaRPr lang="en-IN" sz="3627" b="1"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a:t>
            </a:fld>
            <a:endParaRPr lang="en-US" dirty="0"/>
          </a:p>
        </p:txBody>
      </p:sp>
      <p:sp>
        <p:nvSpPr>
          <p:cNvPr id="4" name="Footer Placeholder 3">
            <a:extLst>
              <a:ext uri="{FF2B5EF4-FFF2-40B4-BE49-F238E27FC236}">
                <a16:creationId xmlns:a16="http://schemas.microsoft.com/office/drawing/2014/main" id="{7E2EBC05-CB4F-406D-2F45-D8D94E4ABFE4}"/>
              </a:ext>
            </a:extLst>
          </p:cNvPr>
          <p:cNvSpPr>
            <a:spLocks noGrp="1"/>
          </p:cNvSpPr>
          <p:nvPr>
            <p:ph type="ftr" sz="quarter" idx="11"/>
          </p:nvPr>
        </p:nvSpPr>
        <p:spPr>
          <a:xfrm>
            <a:off x="4175786" y="6461781"/>
            <a:ext cx="4432185" cy="365125"/>
          </a:xfrm>
        </p:spPr>
        <p:txBody>
          <a:bodyPr/>
          <a:lstStyle/>
          <a:p>
            <a:r>
              <a:rPr lang="en-GB" i="1" dirty="0"/>
              <a:t>Computer Systems Fundamentals </a:t>
            </a:r>
          </a:p>
        </p:txBody>
      </p:sp>
    </p:spTree>
    <p:extLst>
      <p:ext uri="{BB962C8B-B14F-4D97-AF65-F5344CB8AC3E}">
        <p14:creationId xmlns:p14="http://schemas.microsoft.com/office/powerpoint/2010/main" val="36571306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9308" y="0"/>
            <a:ext cx="5245300" cy="1325563"/>
          </a:xfrm>
        </p:spPr>
        <p:txBody>
          <a:bodyPr/>
          <a:lstStyle/>
          <a:p>
            <a:pPr algn="l"/>
            <a:r>
              <a:rPr lang="en-IN" b="1" dirty="0">
                <a:solidFill>
                  <a:schemeClr val="bg1"/>
                </a:solidFill>
              </a:rPr>
              <a:t>Learning Outcome</a:t>
            </a:r>
          </a:p>
        </p:txBody>
      </p:sp>
      <p:sp>
        <p:nvSpPr>
          <p:cNvPr id="3" name="Content Placeholder 2"/>
          <p:cNvSpPr>
            <a:spLocks noGrp="1"/>
          </p:cNvSpPr>
          <p:nvPr>
            <p:ph idx="1"/>
          </p:nvPr>
        </p:nvSpPr>
        <p:spPr>
          <a:xfrm>
            <a:off x="609600" y="1600201"/>
            <a:ext cx="10972800" cy="4419094"/>
          </a:xfrm>
        </p:spPr>
        <p:txBody>
          <a:bodyPr>
            <a:normAutofit/>
          </a:bodyPr>
          <a:lstStyle/>
          <a:p>
            <a:pPr marL="0" indent="0">
              <a:buNone/>
            </a:pPr>
            <a:r>
              <a:rPr lang="en-IN" sz="3200" b="1" dirty="0"/>
              <a:t>The student upon completion of the lecture will be able to:</a:t>
            </a:r>
          </a:p>
          <a:p>
            <a:r>
              <a:rPr lang="en-IN" sz="3200" dirty="0"/>
              <a:t>Describe the types of Network</a:t>
            </a:r>
          </a:p>
        </p:txBody>
      </p:sp>
      <p:sp>
        <p:nvSpPr>
          <p:cNvPr id="5" name="Slide Number Placeholder 4"/>
          <p:cNvSpPr>
            <a:spLocks noGrp="1"/>
          </p:cNvSpPr>
          <p:nvPr>
            <p:ph type="sldNum" sz="quarter" idx="12"/>
          </p:nvPr>
        </p:nvSpPr>
        <p:spPr/>
        <p:txBody>
          <a:bodyPr/>
          <a:lstStyle/>
          <a:p>
            <a:fld id="{A465DFF1-0632-DC41-8079-D9882AFED7B7}" type="slidenum">
              <a:rPr lang="en-US" smtClean="0"/>
              <a:pPr/>
              <a:t>3</a:t>
            </a:fld>
            <a:endParaRPr lang="en-US" dirty="0"/>
          </a:p>
        </p:txBody>
      </p:sp>
      <p:sp>
        <p:nvSpPr>
          <p:cNvPr id="4" name="Footer Placeholder 3">
            <a:extLst>
              <a:ext uri="{FF2B5EF4-FFF2-40B4-BE49-F238E27FC236}">
                <a16:creationId xmlns:a16="http://schemas.microsoft.com/office/drawing/2014/main" id="{B7C3BA83-DFFF-457C-32C5-B0990E246EC3}"/>
              </a:ext>
            </a:extLst>
          </p:cNvPr>
          <p:cNvSpPr>
            <a:spLocks noGrp="1"/>
          </p:cNvSpPr>
          <p:nvPr>
            <p:ph type="ftr" sz="quarter" idx="11"/>
          </p:nvPr>
        </p:nvSpPr>
        <p:spPr>
          <a:xfrm>
            <a:off x="4175786" y="6461781"/>
            <a:ext cx="4413267" cy="365125"/>
          </a:xfrm>
        </p:spPr>
        <p:txBody>
          <a:bodyPr/>
          <a:lstStyle/>
          <a:p>
            <a:r>
              <a:rPr lang="en-GB"/>
              <a:t>Computer Systems Fundamentals </a:t>
            </a:r>
            <a:endParaRPr lang="en-GB" dirty="0"/>
          </a:p>
        </p:txBody>
      </p:sp>
    </p:spTree>
    <p:extLst>
      <p:ext uri="{BB962C8B-B14F-4D97-AF65-F5344CB8AC3E}">
        <p14:creationId xmlns:p14="http://schemas.microsoft.com/office/powerpoint/2010/main" val="3192266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29395" y="187037"/>
            <a:ext cx="5663937" cy="734168"/>
          </a:xfrm>
        </p:spPr>
        <p:txBody>
          <a:bodyPr>
            <a:normAutofit fontScale="90000"/>
          </a:bodyPr>
          <a:lstStyle/>
          <a:p>
            <a:pPr algn="l"/>
            <a:r>
              <a:rPr lang="en-IN" dirty="0">
                <a:solidFill>
                  <a:schemeClr val="bg1"/>
                </a:solidFill>
              </a:rPr>
              <a:t>Computer Network - Types</a:t>
            </a:r>
          </a:p>
        </p:txBody>
      </p:sp>
      <p:sp>
        <p:nvSpPr>
          <p:cNvPr id="3" name="Content Placeholder 2"/>
          <p:cNvSpPr>
            <a:spLocks noGrp="1"/>
          </p:cNvSpPr>
          <p:nvPr>
            <p:ph idx="1"/>
          </p:nvPr>
        </p:nvSpPr>
        <p:spPr>
          <a:xfrm>
            <a:off x="753288" y="1474516"/>
            <a:ext cx="10401353" cy="5044170"/>
          </a:xfrm>
        </p:spPr>
        <p:txBody>
          <a:bodyPr>
            <a:normAutofit/>
          </a:bodyPr>
          <a:lstStyle/>
          <a:p>
            <a:pPr fontAlgn="base">
              <a:buFont typeface="+mj-lt"/>
              <a:buAutoNum type="arabicPeriod"/>
            </a:pPr>
            <a:r>
              <a:rPr lang="en-GB" b="1" i="0" dirty="0">
                <a:solidFill>
                  <a:srgbClr val="0D0D0D"/>
                </a:solidFill>
                <a:effectLst/>
              </a:rPr>
              <a:t>Internet of Things (IoT) Network</a:t>
            </a:r>
            <a:r>
              <a:rPr lang="en-GB" b="0" i="0" dirty="0">
                <a:solidFill>
                  <a:srgbClr val="0D0D0D"/>
                </a:solidFill>
                <a:effectLst/>
              </a:rPr>
              <a:t> </a:t>
            </a:r>
          </a:p>
          <a:p>
            <a:pPr algn="l" fontAlgn="base">
              <a:buFont typeface="+mj-lt"/>
              <a:buAutoNum type="arabicPeriod"/>
            </a:pPr>
            <a:r>
              <a:rPr lang="en-GB" b="1" i="0" dirty="0">
                <a:solidFill>
                  <a:srgbClr val="0D0D0D"/>
                </a:solidFill>
                <a:effectLst/>
              </a:rPr>
              <a:t>Personal area network (PAN)</a:t>
            </a:r>
          </a:p>
          <a:p>
            <a:pPr algn="l" fontAlgn="base">
              <a:buFont typeface="+mj-lt"/>
              <a:buAutoNum type="arabicPeriod"/>
            </a:pPr>
            <a:r>
              <a:rPr lang="en-GB" b="1" i="0" dirty="0">
                <a:solidFill>
                  <a:srgbClr val="0D0D0D"/>
                </a:solidFill>
                <a:effectLst/>
              </a:rPr>
              <a:t>Local area network (LAN)</a:t>
            </a:r>
          </a:p>
          <a:p>
            <a:pPr fontAlgn="base">
              <a:buFont typeface="+mj-lt"/>
              <a:buAutoNum type="arabicPeriod"/>
            </a:pPr>
            <a:r>
              <a:rPr lang="en-GB" b="1" i="0" dirty="0">
                <a:solidFill>
                  <a:srgbClr val="0D0D0D"/>
                </a:solidFill>
                <a:effectLst/>
              </a:rPr>
              <a:t>Storage area network (SAN)</a:t>
            </a:r>
            <a:endParaRPr lang="en-GB" b="0" i="0" dirty="0">
              <a:solidFill>
                <a:srgbClr val="0D0D0D"/>
              </a:solidFill>
              <a:effectLst/>
            </a:endParaRPr>
          </a:p>
          <a:p>
            <a:pPr fontAlgn="base">
              <a:buFont typeface="+mj-lt"/>
              <a:buAutoNum type="arabicPeriod"/>
            </a:pPr>
            <a:r>
              <a:rPr lang="en-GB" b="1" i="0" dirty="0">
                <a:solidFill>
                  <a:srgbClr val="0D0D0D"/>
                </a:solidFill>
                <a:effectLst/>
              </a:rPr>
              <a:t>Campus area network (CAN)</a:t>
            </a:r>
            <a:r>
              <a:rPr lang="en-GB" dirty="0">
                <a:solidFill>
                  <a:srgbClr val="0D0D0D"/>
                </a:solidFill>
              </a:rPr>
              <a:t> </a:t>
            </a:r>
          </a:p>
          <a:p>
            <a:pPr algn="l" fontAlgn="base">
              <a:buFont typeface="+mj-lt"/>
              <a:buAutoNum type="arabicPeriod"/>
            </a:pPr>
            <a:r>
              <a:rPr lang="en-GB" b="1" i="0" dirty="0">
                <a:solidFill>
                  <a:srgbClr val="0D0D0D"/>
                </a:solidFill>
                <a:effectLst/>
              </a:rPr>
              <a:t>Wide area network (WAN)</a:t>
            </a:r>
            <a:r>
              <a:rPr lang="en-GB" b="0" i="0" dirty="0">
                <a:solidFill>
                  <a:srgbClr val="0D0D0D"/>
                </a:solidFill>
                <a:effectLst/>
              </a:rPr>
              <a:t> </a:t>
            </a:r>
          </a:p>
          <a:p>
            <a:pPr fontAlgn="base">
              <a:buFont typeface="+mj-lt"/>
              <a:buAutoNum type="arabicPeriod"/>
            </a:pPr>
            <a:r>
              <a:rPr lang="en-GB" b="1" i="0" dirty="0">
                <a:solidFill>
                  <a:srgbClr val="0D0D0D"/>
                </a:solidFill>
                <a:effectLst/>
              </a:rPr>
              <a:t>Metropolitan area network (MAN)</a:t>
            </a:r>
            <a:endParaRPr lang="en-GB" b="0" i="0" dirty="0">
              <a:solidFill>
                <a:srgbClr val="0D0D0D"/>
              </a:solidFill>
              <a:effectLst/>
            </a:endParaRPr>
          </a:p>
          <a:p>
            <a:pPr fontAlgn="base">
              <a:buFont typeface="+mj-lt"/>
              <a:buAutoNum type="arabicPeriod"/>
            </a:pPr>
            <a:r>
              <a:rPr lang="en-GB" b="1" i="0" dirty="0">
                <a:solidFill>
                  <a:srgbClr val="0D0D0D"/>
                </a:solidFill>
                <a:effectLst/>
              </a:rPr>
              <a:t>Virtual private network (VPN)</a:t>
            </a:r>
            <a:endParaRPr lang="en-GB" dirty="0">
              <a:solidFill>
                <a:srgbClr val="0D0D0D"/>
              </a:solidFill>
            </a:endParaRP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4</a:t>
            </a:fld>
            <a:endParaRPr lang="en-US" dirty="0"/>
          </a:p>
        </p:txBody>
      </p:sp>
    </p:spTree>
    <p:extLst>
      <p:ext uri="{BB962C8B-B14F-4D97-AF65-F5344CB8AC3E}">
        <p14:creationId xmlns:p14="http://schemas.microsoft.com/office/powerpoint/2010/main" val="25940275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fontScale="90000"/>
          </a:bodyPr>
          <a:lstStyle/>
          <a:p>
            <a:pPr algn="ctr"/>
            <a:r>
              <a:rPr lang="en-GB" b="1" i="0" dirty="0">
                <a:solidFill>
                  <a:schemeClr val="bg1"/>
                </a:solidFill>
                <a:effectLst/>
              </a:rPr>
              <a:t>Internet of Things (IoT) Network</a:t>
            </a:r>
            <a:endParaRPr lang="en-IN" dirty="0">
              <a:solidFill>
                <a:schemeClr val="bg1"/>
              </a:solidFill>
            </a:endParaRPr>
          </a:p>
        </p:txBody>
      </p:sp>
      <p:sp>
        <p:nvSpPr>
          <p:cNvPr id="3" name="Content Placeholder 2"/>
          <p:cNvSpPr>
            <a:spLocks noGrp="1"/>
          </p:cNvSpPr>
          <p:nvPr>
            <p:ph idx="1"/>
          </p:nvPr>
        </p:nvSpPr>
        <p:spPr>
          <a:xfrm>
            <a:off x="271628" y="1417611"/>
            <a:ext cx="6695842" cy="5044170"/>
          </a:xfrm>
        </p:spPr>
        <p:txBody>
          <a:bodyPr>
            <a:normAutofit/>
          </a:bodyPr>
          <a:lstStyle/>
          <a:p>
            <a:pPr marL="0" indent="0" fontAlgn="base">
              <a:buNone/>
            </a:pPr>
            <a:r>
              <a:rPr lang="en-GB" b="1" i="0" dirty="0">
                <a:solidFill>
                  <a:srgbClr val="0D0D0D"/>
                </a:solidFill>
                <a:effectLst/>
              </a:rPr>
              <a:t>Internet of Things (IoT) Network</a:t>
            </a:r>
            <a:r>
              <a:rPr lang="en-GB" b="0" i="0" dirty="0">
                <a:solidFill>
                  <a:srgbClr val="0D0D0D"/>
                </a:solidFill>
                <a:effectLst/>
              </a:rPr>
              <a:t> </a:t>
            </a:r>
          </a:p>
          <a:p>
            <a:pPr fontAlgn="base"/>
            <a:r>
              <a:rPr lang="en-GB" i="0" dirty="0">
                <a:solidFill>
                  <a:srgbClr val="0D0D0D"/>
                </a:solidFill>
                <a:effectLst/>
              </a:rPr>
              <a:t>These networks enable communication between </a:t>
            </a:r>
            <a:r>
              <a:rPr lang="en-GB" b="1" i="0" dirty="0">
                <a:solidFill>
                  <a:srgbClr val="0D0D0D"/>
                </a:solidFill>
                <a:effectLst/>
              </a:rPr>
              <a:t>minuscule sensors, actuators and embedded microprocessors</a:t>
            </a:r>
            <a:r>
              <a:rPr lang="en-GB" i="0" dirty="0">
                <a:solidFill>
                  <a:srgbClr val="0D0D0D"/>
                </a:solidFill>
                <a:effectLst/>
              </a:rPr>
              <a:t>.</a:t>
            </a:r>
          </a:p>
          <a:p>
            <a:pPr fontAlgn="base"/>
            <a:r>
              <a:rPr lang="en-GB" i="0" dirty="0">
                <a:solidFill>
                  <a:srgbClr val="0D0D0D"/>
                </a:solidFill>
                <a:effectLst/>
              </a:rPr>
              <a:t>IoT devices are connected to the internet through various forms of network connections, including </a:t>
            </a:r>
            <a:r>
              <a:rPr lang="en-GB" b="1" i="0" dirty="0">
                <a:solidFill>
                  <a:srgbClr val="0D0D0D"/>
                </a:solidFill>
                <a:effectLst/>
              </a:rPr>
              <a:t>Wi-Fi, cellular, Bluetooth, Zigbee.</a:t>
            </a: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5</a:t>
            </a:fld>
            <a:endParaRPr lang="en-US" dirty="0"/>
          </a:p>
        </p:txBody>
      </p:sp>
      <p:pic>
        <p:nvPicPr>
          <p:cNvPr id="9" name="Picture 8" descr="Diagram&#10;&#10;Description automatically generated">
            <a:extLst>
              <a:ext uri="{FF2B5EF4-FFF2-40B4-BE49-F238E27FC236}">
                <a16:creationId xmlns:a16="http://schemas.microsoft.com/office/drawing/2014/main" id="{03E65C28-1B53-83ED-BEAA-B68966CB7097}"/>
              </a:ext>
            </a:extLst>
          </p:cNvPr>
          <p:cNvPicPr>
            <a:picLocks noChangeAspect="1"/>
          </p:cNvPicPr>
          <p:nvPr/>
        </p:nvPicPr>
        <p:blipFill>
          <a:blip r:embed="rId3"/>
          <a:stretch>
            <a:fillRect/>
          </a:stretch>
        </p:blipFill>
        <p:spPr>
          <a:xfrm>
            <a:off x="7138121" y="1986518"/>
            <a:ext cx="4676775" cy="3467100"/>
          </a:xfrm>
          <a:prstGeom prst="rect">
            <a:avLst/>
          </a:prstGeom>
        </p:spPr>
      </p:pic>
    </p:spTree>
    <p:extLst>
      <p:ext uri="{BB962C8B-B14F-4D97-AF65-F5344CB8AC3E}">
        <p14:creationId xmlns:p14="http://schemas.microsoft.com/office/powerpoint/2010/main" val="2159934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fontScale="90000"/>
          </a:bodyPr>
          <a:lstStyle/>
          <a:p>
            <a:pPr algn="ctr"/>
            <a:r>
              <a:rPr lang="en-GB" b="1" i="0" dirty="0">
                <a:solidFill>
                  <a:schemeClr val="bg1"/>
                </a:solidFill>
                <a:effectLst/>
              </a:rPr>
              <a:t>Internet of Things (IoT) Network</a:t>
            </a:r>
            <a:endParaRPr lang="en-IN" dirty="0">
              <a:solidFill>
                <a:schemeClr val="bg1"/>
              </a:solidFill>
            </a:endParaRPr>
          </a:p>
        </p:txBody>
      </p:sp>
      <p:sp>
        <p:nvSpPr>
          <p:cNvPr id="3" name="Content Placeholder 2"/>
          <p:cNvSpPr>
            <a:spLocks noGrp="1"/>
          </p:cNvSpPr>
          <p:nvPr>
            <p:ph idx="1"/>
          </p:nvPr>
        </p:nvSpPr>
        <p:spPr>
          <a:xfrm>
            <a:off x="271628" y="1417611"/>
            <a:ext cx="5146533" cy="5044170"/>
          </a:xfrm>
        </p:spPr>
        <p:txBody>
          <a:bodyPr>
            <a:normAutofit/>
          </a:bodyPr>
          <a:lstStyle/>
          <a:p>
            <a:pPr marL="0" indent="0" fontAlgn="base">
              <a:buNone/>
            </a:pPr>
            <a:r>
              <a:rPr lang="en-GB" b="1" i="0" dirty="0">
                <a:solidFill>
                  <a:srgbClr val="0D0D0D"/>
                </a:solidFill>
                <a:effectLst/>
              </a:rPr>
              <a:t>Smart Homes: </a:t>
            </a:r>
            <a:r>
              <a:rPr lang="en-GB" i="0" dirty="0">
                <a:solidFill>
                  <a:srgbClr val="0D0D0D"/>
                </a:solidFill>
                <a:effectLst/>
              </a:rPr>
              <a:t>IoT technologies enable home automation, which includes </a:t>
            </a:r>
            <a:r>
              <a:rPr lang="en-GB" b="1" i="0" dirty="0">
                <a:solidFill>
                  <a:srgbClr val="0D0D0D"/>
                </a:solidFill>
                <a:effectLst/>
              </a:rPr>
              <a:t>smart thermostats, smart lights, security systems</a:t>
            </a:r>
            <a:r>
              <a:rPr lang="en-GB" i="0" dirty="0">
                <a:solidFill>
                  <a:srgbClr val="0D0D0D"/>
                </a:solidFill>
                <a:effectLst/>
              </a:rPr>
              <a:t>, and other appliances that can communicate with each other and be managed remotely via smartphones or other network devices.</a:t>
            </a: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6</a:t>
            </a:fld>
            <a:endParaRPr lang="en-US" dirty="0"/>
          </a:p>
        </p:txBody>
      </p:sp>
      <p:pic>
        <p:nvPicPr>
          <p:cNvPr id="1026" name="Picture 2" descr="Smart home setup, TV &amp; Home Appliances, TV &amp; Entertainment, Entertainment  Systems &amp; Smart Home Devices on Carousell">
            <a:extLst>
              <a:ext uri="{FF2B5EF4-FFF2-40B4-BE49-F238E27FC236}">
                <a16:creationId xmlns:a16="http://schemas.microsoft.com/office/drawing/2014/main" id="{3B1287BF-B7D7-E3FA-92AE-2AD1860846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6746" y="1602517"/>
            <a:ext cx="6625254" cy="4674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191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fontScale="90000"/>
          </a:bodyPr>
          <a:lstStyle/>
          <a:p>
            <a:pPr algn="ctr"/>
            <a:r>
              <a:rPr lang="en-GB" b="1" i="0" dirty="0">
                <a:solidFill>
                  <a:schemeClr val="bg1"/>
                </a:solidFill>
                <a:effectLst/>
              </a:rPr>
              <a:t>Internet of Things (IoT) Network</a:t>
            </a:r>
            <a:endParaRPr lang="en-IN" dirty="0">
              <a:solidFill>
                <a:schemeClr val="bg1"/>
              </a:solidFill>
            </a:endParaRPr>
          </a:p>
        </p:txBody>
      </p:sp>
      <p:sp>
        <p:nvSpPr>
          <p:cNvPr id="3" name="Content Placeholder 2"/>
          <p:cNvSpPr>
            <a:spLocks noGrp="1"/>
          </p:cNvSpPr>
          <p:nvPr>
            <p:ph idx="1"/>
          </p:nvPr>
        </p:nvSpPr>
        <p:spPr>
          <a:xfrm>
            <a:off x="271628" y="1417611"/>
            <a:ext cx="11629220" cy="5044170"/>
          </a:xfrm>
        </p:spPr>
        <p:txBody>
          <a:bodyPr>
            <a:normAutofit/>
          </a:bodyPr>
          <a:lstStyle/>
          <a:p>
            <a:pPr marL="0" indent="0" fontAlgn="base">
              <a:buNone/>
            </a:pPr>
            <a:r>
              <a:rPr lang="en-GB" b="1" i="0" dirty="0">
                <a:solidFill>
                  <a:srgbClr val="0D0D0D"/>
                </a:solidFill>
                <a:effectLst/>
              </a:rPr>
              <a:t>Healthcare: </a:t>
            </a:r>
            <a:r>
              <a:rPr lang="en-GB" i="0" dirty="0">
                <a:solidFill>
                  <a:srgbClr val="0D0D0D"/>
                </a:solidFill>
                <a:effectLst/>
              </a:rPr>
              <a:t>IoT devices in healthcare include wearable fitness trackers, wireless medical devices, and remote monitoring tools that can send data directly to healthcare providers for more personalised care.</a:t>
            </a: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7</a:t>
            </a:fld>
            <a:endParaRPr lang="en-US" dirty="0"/>
          </a:p>
        </p:txBody>
      </p:sp>
      <p:pic>
        <p:nvPicPr>
          <p:cNvPr id="4" name="Picture 2" descr="A typical Wireless Body Sensor Network (WBSN) | Download Scientific Diagram">
            <a:extLst>
              <a:ext uri="{FF2B5EF4-FFF2-40B4-BE49-F238E27FC236}">
                <a16:creationId xmlns:a16="http://schemas.microsoft.com/office/drawing/2014/main" id="{43FD1D9E-1B2E-4B32-A3C6-3B85A41980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5374" y="3025206"/>
            <a:ext cx="6252576" cy="3619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7428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fontScale="90000"/>
          </a:bodyPr>
          <a:lstStyle/>
          <a:p>
            <a:pPr algn="ctr"/>
            <a:r>
              <a:rPr lang="en-GB" b="1" i="0" dirty="0">
                <a:solidFill>
                  <a:schemeClr val="bg1"/>
                </a:solidFill>
                <a:effectLst/>
              </a:rPr>
              <a:t>Internet of Things (IoT) Network</a:t>
            </a:r>
            <a:endParaRPr lang="en-IN" dirty="0">
              <a:solidFill>
                <a:schemeClr val="bg1"/>
              </a:solidFill>
            </a:endParaRPr>
          </a:p>
        </p:txBody>
      </p:sp>
      <p:sp>
        <p:nvSpPr>
          <p:cNvPr id="3" name="Content Placeholder 2"/>
          <p:cNvSpPr>
            <a:spLocks noGrp="1"/>
          </p:cNvSpPr>
          <p:nvPr>
            <p:ph idx="1"/>
          </p:nvPr>
        </p:nvSpPr>
        <p:spPr>
          <a:xfrm>
            <a:off x="271628" y="1417611"/>
            <a:ext cx="7430198" cy="5044170"/>
          </a:xfrm>
        </p:spPr>
        <p:txBody>
          <a:bodyPr>
            <a:normAutofit/>
          </a:bodyPr>
          <a:lstStyle/>
          <a:p>
            <a:pPr marL="0" indent="0" fontAlgn="base">
              <a:buNone/>
            </a:pPr>
            <a:r>
              <a:rPr lang="en-GB" b="1" i="0" dirty="0">
                <a:solidFill>
                  <a:srgbClr val="0D0D0D"/>
                </a:solidFill>
                <a:effectLst/>
              </a:rPr>
              <a:t>Industrial IoT (</a:t>
            </a:r>
            <a:r>
              <a:rPr lang="en-GB" b="1" i="0" dirty="0" err="1">
                <a:solidFill>
                  <a:srgbClr val="0D0D0D"/>
                </a:solidFill>
                <a:effectLst/>
              </a:rPr>
              <a:t>IIoT</a:t>
            </a:r>
            <a:r>
              <a:rPr lang="en-GB" b="1" i="0" dirty="0">
                <a:solidFill>
                  <a:srgbClr val="0D0D0D"/>
                </a:solidFill>
                <a:effectLst/>
              </a:rPr>
              <a:t>): </a:t>
            </a:r>
            <a:r>
              <a:rPr lang="en-GB" i="0" dirty="0">
                <a:solidFill>
                  <a:srgbClr val="0D0D0D"/>
                </a:solidFill>
                <a:effectLst/>
              </a:rPr>
              <a:t>In industrial settings, IoT helps in optimising manufacturing processes using sensors and actuators that ensure equipment functions at peak efficiency.</a:t>
            </a: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8</a:t>
            </a:fld>
            <a:endParaRPr lang="en-US" dirty="0"/>
          </a:p>
        </p:txBody>
      </p:sp>
      <p:pic>
        <p:nvPicPr>
          <p:cNvPr id="10" name="Picture 9">
            <a:extLst>
              <a:ext uri="{FF2B5EF4-FFF2-40B4-BE49-F238E27FC236}">
                <a16:creationId xmlns:a16="http://schemas.microsoft.com/office/drawing/2014/main" id="{6C91AC88-5184-A893-964F-5BC2C3776EAA}"/>
              </a:ext>
            </a:extLst>
          </p:cNvPr>
          <p:cNvPicPr>
            <a:picLocks noChangeAspect="1"/>
          </p:cNvPicPr>
          <p:nvPr/>
        </p:nvPicPr>
        <p:blipFill>
          <a:blip r:embed="rId3"/>
          <a:stretch>
            <a:fillRect/>
          </a:stretch>
        </p:blipFill>
        <p:spPr>
          <a:xfrm>
            <a:off x="8340064" y="908614"/>
            <a:ext cx="3580308" cy="5918292"/>
          </a:xfrm>
          <a:prstGeom prst="rect">
            <a:avLst/>
          </a:prstGeom>
        </p:spPr>
      </p:pic>
    </p:spTree>
    <p:extLst>
      <p:ext uri="{BB962C8B-B14F-4D97-AF65-F5344CB8AC3E}">
        <p14:creationId xmlns:p14="http://schemas.microsoft.com/office/powerpoint/2010/main" val="1164572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fontScale="90000"/>
          </a:bodyPr>
          <a:lstStyle/>
          <a:p>
            <a:pPr algn="ctr"/>
            <a:r>
              <a:rPr lang="en-GB" b="1" i="0" dirty="0">
                <a:solidFill>
                  <a:schemeClr val="bg1"/>
                </a:solidFill>
                <a:effectLst/>
              </a:rPr>
              <a:t>Personal area network (PAN)</a:t>
            </a:r>
            <a:endParaRPr lang="en-IN" dirty="0">
              <a:solidFill>
                <a:schemeClr val="bg1"/>
              </a:solidFill>
            </a:endParaRPr>
          </a:p>
        </p:txBody>
      </p:sp>
      <p:sp>
        <p:nvSpPr>
          <p:cNvPr id="3" name="Content Placeholder 2"/>
          <p:cNvSpPr>
            <a:spLocks noGrp="1"/>
          </p:cNvSpPr>
          <p:nvPr>
            <p:ph idx="1"/>
          </p:nvPr>
        </p:nvSpPr>
        <p:spPr>
          <a:xfrm>
            <a:off x="271627" y="1417611"/>
            <a:ext cx="7105917" cy="5044170"/>
          </a:xfrm>
        </p:spPr>
        <p:txBody>
          <a:bodyPr>
            <a:normAutofit/>
          </a:bodyPr>
          <a:lstStyle/>
          <a:p>
            <a:pPr marL="0" indent="0" algn="l" fontAlgn="base">
              <a:buNone/>
            </a:pPr>
            <a:r>
              <a:rPr lang="en-GB" b="1" i="0" dirty="0">
                <a:solidFill>
                  <a:srgbClr val="0D0D0D"/>
                </a:solidFill>
                <a:effectLst/>
              </a:rPr>
              <a:t>Personal area network (PAN)</a:t>
            </a:r>
            <a:r>
              <a:rPr lang="en-GB" b="0" i="0" dirty="0">
                <a:solidFill>
                  <a:srgbClr val="0D0D0D"/>
                </a:solidFill>
                <a:effectLst/>
              </a:rPr>
              <a:t>: </a:t>
            </a:r>
          </a:p>
          <a:p>
            <a:pPr fontAlgn="base"/>
            <a:r>
              <a:rPr lang="en-GB" dirty="0"/>
              <a:t>Personal devices to </a:t>
            </a:r>
            <a:r>
              <a:rPr lang="en-GB" b="1" dirty="0"/>
              <a:t>connect and communicate over a short distance</a:t>
            </a:r>
            <a:r>
              <a:rPr lang="en-GB" dirty="0"/>
              <a:t>, typically within a range of a few meters. </a:t>
            </a:r>
          </a:p>
          <a:p>
            <a:pPr fontAlgn="base"/>
            <a:r>
              <a:rPr lang="en-GB" b="1" dirty="0"/>
              <a:t>Allows devices owned by a single user to interconnect and share data or interact seamlessly. </a:t>
            </a:r>
          </a:p>
          <a:p>
            <a:pPr fontAlgn="base"/>
            <a:r>
              <a:rPr lang="en-GB" b="1" dirty="0"/>
              <a:t>Example </a:t>
            </a:r>
            <a:r>
              <a:rPr lang="en-GB" dirty="0"/>
              <a:t>is a </a:t>
            </a:r>
            <a:r>
              <a:rPr lang="en-GB" b="1" dirty="0"/>
              <a:t>wireless network </a:t>
            </a:r>
            <a:r>
              <a:rPr lang="en-GB" dirty="0"/>
              <a:t>that </a:t>
            </a:r>
            <a:r>
              <a:rPr lang="en-GB" b="1" dirty="0"/>
              <a:t>connects a computer </a:t>
            </a:r>
            <a:r>
              <a:rPr lang="en-GB" dirty="0"/>
              <a:t>with its </a:t>
            </a:r>
            <a:r>
              <a:rPr lang="en-GB" b="1" dirty="0"/>
              <a:t>peripherals. </a:t>
            </a:r>
          </a:p>
          <a:p>
            <a:pPr fontAlgn="base"/>
            <a:r>
              <a:rPr lang="en-GB" dirty="0"/>
              <a:t>Almost every computer has an </a:t>
            </a:r>
            <a:r>
              <a:rPr lang="en-GB" b="1" dirty="0"/>
              <a:t>attached monitor, keyboard, mouse, and printer. </a:t>
            </a:r>
            <a:endParaRPr lang="en-GB" b="1" i="0" dirty="0">
              <a:solidFill>
                <a:srgbClr val="0D0D0D"/>
              </a:solidFill>
              <a:effectLst/>
              <a:latin typeface="PT Serif" panose="020B0604020202020204" pitchFamily="18" charset="0"/>
            </a:endParaRP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9</a:t>
            </a:fld>
            <a:endParaRPr lang="en-US" dirty="0"/>
          </a:p>
        </p:txBody>
      </p:sp>
      <p:pic>
        <p:nvPicPr>
          <p:cNvPr id="2050" name="Picture 2" descr="Types of Computer Network - javatpoint">
            <a:extLst>
              <a:ext uri="{FF2B5EF4-FFF2-40B4-BE49-F238E27FC236}">
                <a16:creationId xmlns:a16="http://schemas.microsoft.com/office/drawing/2014/main" id="{1068DD2A-11A0-055F-707B-DF74D84856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9655" y="2249514"/>
            <a:ext cx="4810125" cy="3190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4559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64031" y="207366"/>
            <a:ext cx="5663937" cy="734168"/>
          </a:xfrm>
        </p:spPr>
        <p:txBody>
          <a:bodyPr>
            <a:normAutofit fontScale="90000"/>
          </a:bodyPr>
          <a:lstStyle/>
          <a:p>
            <a:pPr algn="ctr"/>
            <a:r>
              <a:rPr lang="en-GB" b="1" i="0" dirty="0">
                <a:solidFill>
                  <a:schemeClr val="bg1"/>
                </a:solidFill>
                <a:effectLst/>
              </a:rPr>
              <a:t>Local area network (LAN)</a:t>
            </a:r>
            <a:endParaRPr lang="en-IN" dirty="0">
              <a:solidFill>
                <a:schemeClr val="bg1"/>
              </a:solidFill>
            </a:endParaRPr>
          </a:p>
        </p:txBody>
      </p:sp>
      <p:sp>
        <p:nvSpPr>
          <p:cNvPr id="3" name="Content Placeholder 2"/>
          <p:cNvSpPr>
            <a:spLocks noGrp="1"/>
          </p:cNvSpPr>
          <p:nvPr>
            <p:ph idx="1"/>
          </p:nvPr>
        </p:nvSpPr>
        <p:spPr>
          <a:xfrm>
            <a:off x="271628" y="1417611"/>
            <a:ext cx="11293600" cy="5044170"/>
          </a:xfrm>
        </p:spPr>
        <p:txBody>
          <a:bodyPr>
            <a:normAutofit/>
          </a:bodyPr>
          <a:lstStyle/>
          <a:p>
            <a:pPr marL="0" indent="0" algn="l" fontAlgn="base">
              <a:buNone/>
            </a:pPr>
            <a:r>
              <a:rPr lang="en-GB" b="1" i="0" dirty="0">
                <a:solidFill>
                  <a:srgbClr val="0D0D0D"/>
                </a:solidFill>
                <a:effectLst/>
              </a:rPr>
              <a:t>Local area network (LAN)</a:t>
            </a:r>
            <a:r>
              <a:rPr lang="en-GB" b="0" i="0" dirty="0">
                <a:solidFill>
                  <a:srgbClr val="0D0D0D"/>
                </a:solidFill>
                <a:effectLst/>
              </a:rPr>
              <a:t>: </a:t>
            </a:r>
          </a:p>
          <a:p>
            <a:pPr fontAlgn="base"/>
            <a:r>
              <a:rPr lang="en-GB" dirty="0"/>
              <a:t>A LAN covers a </a:t>
            </a:r>
            <a:r>
              <a:rPr lang="en-GB" b="1" dirty="0"/>
              <a:t>small geographic area like a </a:t>
            </a:r>
            <a:r>
              <a:rPr lang="en-GB" b="1" i="0" dirty="0">
                <a:effectLst/>
                <a:highlight>
                  <a:srgbClr val="FFFFFF"/>
                </a:highlight>
                <a:latin typeface="Söhne"/>
              </a:rPr>
              <a:t>home, school, office building</a:t>
            </a:r>
            <a:r>
              <a:rPr lang="en-GB" i="0" dirty="0">
                <a:effectLst/>
                <a:highlight>
                  <a:srgbClr val="FFFFFF"/>
                </a:highlight>
                <a:latin typeface="Söhne"/>
              </a:rPr>
              <a:t>, or closely positioned group of buildings. </a:t>
            </a:r>
          </a:p>
          <a:p>
            <a:pPr fontAlgn="base"/>
            <a:r>
              <a:rPr lang="en-GB" dirty="0"/>
              <a:t>LANs provide high data transfer rates. Typically, LANs deliver speeds from </a:t>
            </a:r>
            <a:r>
              <a:rPr lang="en-GB" b="1" dirty="0"/>
              <a:t>100 Mbps to 10 Gbps. </a:t>
            </a:r>
          </a:p>
          <a:p>
            <a:pPr fontAlgn="base"/>
            <a:r>
              <a:rPr lang="en-GB" dirty="0"/>
              <a:t>Devices within a LAN are usually connected by </a:t>
            </a:r>
            <a:r>
              <a:rPr lang="en-GB" b="1" dirty="0"/>
              <a:t>Ethernet cables or Wi-Fi.</a:t>
            </a:r>
          </a:p>
          <a:p>
            <a:pPr fontAlgn="base"/>
            <a:r>
              <a:rPr lang="en-GB" dirty="0"/>
              <a:t>Ethernet uses physical cabling which provides faster and more secure communication.</a:t>
            </a: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10</a:t>
            </a:fld>
            <a:endParaRPr lang="en-US" dirty="0"/>
          </a:p>
        </p:txBody>
      </p:sp>
    </p:spTree>
    <p:extLst>
      <p:ext uri="{BB962C8B-B14F-4D97-AF65-F5344CB8AC3E}">
        <p14:creationId xmlns:p14="http://schemas.microsoft.com/office/powerpoint/2010/main" val="3306701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a:bodyPr>
          <a:lstStyle/>
          <a:p>
            <a:pPr algn="l"/>
            <a:r>
              <a:rPr lang="en-IN" dirty="0">
                <a:solidFill>
                  <a:schemeClr val="bg1"/>
                </a:solidFill>
              </a:rPr>
              <a:t>Computer Networks</a:t>
            </a:r>
          </a:p>
        </p:txBody>
      </p:sp>
      <p:sp>
        <p:nvSpPr>
          <p:cNvPr id="3" name="Content Placeholder 2"/>
          <p:cNvSpPr>
            <a:spLocks noGrp="1"/>
          </p:cNvSpPr>
          <p:nvPr>
            <p:ph idx="1"/>
          </p:nvPr>
        </p:nvSpPr>
        <p:spPr>
          <a:xfrm>
            <a:off x="271628" y="1417611"/>
            <a:ext cx="11293600" cy="5044170"/>
          </a:xfrm>
        </p:spPr>
        <p:txBody>
          <a:bodyPr>
            <a:normAutofit/>
          </a:bodyPr>
          <a:lstStyle/>
          <a:p>
            <a:pPr fontAlgn="base"/>
            <a:r>
              <a:rPr lang="en-GB" dirty="0"/>
              <a:t>Wired LANs use a </a:t>
            </a:r>
            <a:r>
              <a:rPr lang="en-GB" b="1" dirty="0"/>
              <a:t>range of different transmission technologies</a:t>
            </a:r>
            <a:r>
              <a:rPr lang="en-GB" dirty="0"/>
              <a:t>. </a:t>
            </a:r>
            <a:endParaRPr lang="en-GB" b="1" i="0" dirty="0">
              <a:solidFill>
                <a:srgbClr val="0D0D0D"/>
              </a:solidFill>
              <a:effectLst/>
            </a:endParaRP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11</a:t>
            </a:fld>
            <a:endParaRPr lang="en-US" dirty="0"/>
          </a:p>
        </p:txBody>
      </p:sp>
      <p:pic>
        <p:nvPicPr>
          <p:cNvPr id="5" name="Picture 4">
            <a:extLst>
              <a:ext uri="{FF2B5EF4-FFF2-40B4-BE49-F238E27FC236}">
                <a16:creationId xmlns:a16="http://schemas.microsoft.com/office/drawing/2014/main" id="{6730BB93-7563-2582-9359-E26978E9AB09}"/>
              </a:ext>
            </a:extLst>
          </p:cNvPr>
          <p:cNvPicPr>
            <a:picLocks noChangeAspect="1"/>
          </p:cNvPicPr>
          <p:nvPr/>
        </p:nvPicPr>
        <p:blipFill>
          <a:blip r:embed="rId3"/>
          <a:stretch>
            <a:fillRect/>
          </a:stretch>
        </p:blipFill>
        <p:spPr>
          <a:xfrm>
            <a:off x="2414381" y="2859644"/>
            <a:ext cx="6316373" cy="2580745"/>
          </a:xfrm>
          <a:prstGeom prst="rect">
            <a:avLst/>
          </a:prstGeom>
        </p:spPr>
      </p:pic>
    </p:spTree>
    <p:extLst>
      <p:ext uri="{BB962C8B-B14F-4D97-AF65-F5344CB8AC3E}">
        <p14:creationId xmlns:p14="http://schemas.microsoft.com/office/powerpoint/2010/main" val="13703544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fontScale="90000"/>
          </a:bodyPr>
          <a:lstStyle/>
          <a:p>
            <a:pPr algn="ctr"/>
            <a:r>
              <a:rPr lang="en-GB" b="1" i="0" dirty="0">
                <a:solidFill>
                  <a:schemeClr val="bg1"/>
                </a:solidFill>
                <a:effectLst/>
              </a:rPr>
              <a:t>Local area network (LAN)</a:t>
            </a:r>
            <a:endParaRPr lang="en-IN" dirty="0">
              <a:solidFill>
                <a:schemeClr val="bg1"/>
              </a:solidFill>
            </a:endParaRPr>
          </a:p>
        </p:txBody>
      </p:sp>
      <p:sp>
        <p:nvSpPr>
          <p:cNvPr id="3" name="Content Placeholder 2"/>
          <p:cNvSpPr>
            <a:spLocks noGrp="1"/>
          </p:cNvSpPr>
          <p:nvPr>
            <p:ph idx="1"/>
          </p:nvPr>
        </p:nvSpPr>
        <p:spPr>
          <a:xfrm>
            <a:off x="271628" y="1417611"/>
            <a:ext cx="4705408" cy="5044170"/>
          </a:xfrm>
        </p:spPr>
        <p:txBody>
          <a:bodyPr>
            <a:normAutofit/>
          </a:bodyPr>
          <a:lstStyle/>
          <a:p>
            <a:pPr marL="0" indent="0" fontAlgn="base">
              <a:buNone/>
            </a:pPr>
            <a:r>
              <a:rPr lang="en-US" sz="2800" dirty="0">
                <a:cs typeface="Arial" panose="020B0604020202020204" pitchFamily="34" charset="0"/>
              </a:rPr>
              <a:t>Small home networks connect a few computers to each other and to the internet.</a:t>
            </a:r>
          </a:p>
          <a:p>
            <a:pPr marL="0" indent="0" algn="l" fontAlgn="base">
              <a:buNone/>
            </a:pPr>
            <a:endParaRPr lang="en-GB" dirty="0"/>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12</a:t>
            </a:fld>
            <a:endParaRPr lang="en-US" dirty="0"/>
          </a:p>
        </p:txBody>
      </p:sp>
      <p:pic>
        <p:nvPicPr>
          <p:cNvPr id="4" name="Picture 3">
            <a:extLst>
              <a:ext uri="{FF2B5EF4-FFF2-40B4-BE49-F238E27FC236}">
                <a16:creationId xmlns:a16="http://schemas.microsoft.com/office/drawing/2014/main" id="{981FA82A-B66A-51F8-A0EC-528277FF381F}"/>
              </a:ext>
            </a:extLst>
          </p:cNvPr>
          <p:cNvPicPr>
            <a:picLocks noChangeAspect="1"/>
          </p:cNvPicPr>
          <p:nvPr/>
        </p:nvPicPr>
        <p:blipFill>
          <a:blip r:embed="rId3"/>
          <a:stretch>
            <a:fillRect/>
          </a:stretch>
        </p:blipFill>
        <p:spPr>
          <a:xfrm>
            <a:off x="1192445" y="3159453"/>
            <a:ext cx="3400393" cy="3377521"/>
          </a:xfrm>
          <a:prstGeom prst="rect">
            <a:avLst/>
          </a:prstGeom>
        </p:spPr>
      </p:pic>
      <p:sp>
        <p:nvSpPr>
          <p:cNvPr id="6" name="TextBox 5">
            <a:extLst>
              <a:ext uri="{FF2B5EF4-FFF2-40B4-BE49-F238E27FC236}">
                <a16:creationId xmlns:a16="http://schemas.microsoft.com/office/drawing/2014/main" id="{673CB7AE-27D8-8EA0-AE1F-FD8D7D042DC3}"/>
              </a:ext>
            </a:extLst>
          </p:cNvPr>
          <p:cNvSpPr txBox="1"/>
          <p:nvPr/>
        </p:nvSpPr>
        <p:spPr>
          <a:xfrm>
            <a:off x="5428100" y="1311903"/>
            <a:ext cx="6167596" cy="1815882"/>
          </a:xfrm>
          <a:prstGeom prst="rect">
            <a:avLst/>
          </a:prstGeom>
          <a:noFill/>
        </p:spPr>
        <p:txBody>
          <a:bodyPr wrap="square">
            <a:spAutoFit/>
          </a:bodyPr>
          <a:lstStyle/>
          <a:p>
            <a:r>
              <a:rPr lang="en-US" sz="2800" dirty="0">
                <a:cs typeface="Arial" panose="020B0604020202020204" pitchFamily="34" charset="0"/>
              </a:rPr>
              <a:t>The SOHO network allows computers in a home office or a remote office to connect to a corporate network, or access </a:t>
            </a:r>
            <a:r>
              <a:rPr lang="en-US" sz="2800" dirty="0" err="1">
                <a:cs typeface="Arial" panose="020B0604020202020204" pitchFamily="34" charset="0"/>
              </a:rPr>
              <a:t>centralised</a:t>
            </a:r>
            <a:r>
              <a:rPr lang="en-US" sz="2800" dirty="0">
                <a:cs typeface="Arial" panose="020B0604020202020204" pitchFamily="34" charset="0"/>
              </a:rPr>
              <a:t>, shared resources</a:t>
            </a:r>
            <a:endParaRPr lang="en-GB" sz="2800" dirty="0"/>
          </a:p>
        </p:txBody>
      </p:sp>
      <p:pic>
        <p:nvPicPr>
          <p:cNvPr id="9" name="Picture 8">
            <a:extLst>
              <a:ext uri="{FF2B5EF4-FFF2-40B4-BE49-F238E27FC236}">
                <a16:creationId xmlns:a16="http://schemas.microsoft.com/office/drawing/2014/main" id="{FF29B573-2FEE-4ACD-90D3-681E5E3E03F5}"/>
              </a:ext>
            </a:extLst>
          </p:cNvPr>
          <p:cNvPicPr>
            <a:picLocks noChangeAspect="1"/>
          </p:cNvPicPr>
          <p:nvPr/>
        </p:nvPicPr>
        <p:blipFill>
          <a:blip r:embed="rId4"/>
          <a:stretch>
            <a:fillRect/>
          </a:stretch>
        </p:blipFill>
        <p:spPr>
          <a:xfrm>
            <a:off x="6818108" y="3228002"/>
            <a:ext cx="4267117" cy="3133562"/>
          </a:xfrm>
          <a:prstGeom prst="rect">
            <a:avLst/>
          </a:prstGeom>
        </p:spPr>
      </p:pic>
    </p:spTree>
    <p:extLst>
      <p:ext uri="{BB962C8B-B14F-4D97-AF65-F5344CB8AC3E}">
        <p14:creationId xmlns:p14="http://schemas.microsoft.com/office/powerpoint/2010/main" val="3472424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23353" y="238050"/>
            <a:ext cx="5663937" cy="734168"/>
          </a:xfrm>
        </p:spPr>
        <p:txBody>
          <a:bodyPr>
            <a:normAutofit fontScale="90000"/>
          </a:bodyPr>
          <a:lstStyle/>
          <a:p>
            <a:pPr algn="ctr"/>
            <a:r>
              <a:rPr lang="en-GB" b="1" i="0" dirty="0">
                <a:solidFill>
                  <a:schemeClr val="bg1"/>
                </a:solidFill>
                <a:effectLst/>
              </a:rPr>
              <a:t>Local area network (LAN)</a:t>
            </a:r>
            <a:endParaRPr lang="en-IN" dirty="0">
              <a:solidFill>
                <a:schemeClr val="bg1"/>
              </a:solidFill>
            </a:endParaRPr>
          </a:p>
        </p:txBody>
      </p:sp>
      <p:sp>
        <p:nvSpPr>
          <p:cNvPr id="3" name="Content Placeholder 2"/>
          <p:cNvSpPr>
            <a:spLocks noGrp="1"/>
          </p:cNvSpPr>
          <p:nvPr>
            <p:ph idx="1"/>
          </p:nvPr>
        </p:nvSpPr>
        <p:spPr>
          <a:xfrm>
            <a:off x="271627" y="1264189"/>
            <a:ext cx="5883695" cy="5044170"/>
          </a:xfrm>
        </p:spPr>
        <p:txBody>
          <a:bodyPr>
            <a:normAutofit/>
          </a:bodyPr>
          <a:lstStyle/>
          <a:p>
            <a:r>
              <a:rPr lang="en-US" sz="3200" dirty="0">
                <a:cs typeface="Arial" panose="020B0604020202020204" pitchFamily="34" charset="0"/>
              </a:rPr>
              <a:t>Medium to large networks, such as those used by corporations and schools, can have many locations with hundreds or thousands of interconnected hosts.</a:t>
            </a:r>
          </a:p>
          <a:p>
            <a:pPr marL="0" indent="0" algn="l" fontAlgn="base">
              <a:buNone/>
            </a:pPr>
            <a:endParaRPr lang="en-GB" dirty="0"/>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13</a:t>
            </a:fld>
            <a:endParaRPr lang="en-US" dirty="0"/>
          </a:p>
        </p:txBody>
      </p:sp>
      <p:pic>
        <p:nvPicPr>
          <p:cNvPr id="5" name="Picture 4">
            <a:extLst>
              <a:ext uri="{FF2B5EF4-FFF2-40B4-BE49-F238E27FC236}">
                <a16:creationId xmlns:a16="http://schemas.microsoft.com/office/drawing/2014/main" id="{C814B17E-4F26-F71F-3A1B-B15EE5C2637E}"/>
              </a:ext>
            </a:extLst>
          </p:cNvPr>
          <p:cNvPicPr>
            <a:picLocks noChangeAspect="1"/>
          </p:cNvPicPr>
          <p:nvPr/>
        </p:nvPicPr>
        <p:blipFill>
          <a:blip r:embed="rId3"/>
          <a:stretch>
            <a:fillRect/>
          </a:stretch>
        </p:blipFill>
        <p:spPr>
          <a:xfrm>
            <a:off x="6871606" y="1661193"/>
            <a:ext cx="4647379" cy="4800588"/>
          </a:xfrm>
          <a:prstGeom prst="rect">
            <a:avLst/>
          </a:prstGeom>
        </p:spPr>
      </p:pic>
    </p:spTree>
    <p:extLst>
      <p:ext uri="{BB962C8B-B14F-4D97-AF65-F5344CB8AC3E}">
        <p14:creationId xmlns:p14="http://schemas.microsoft.com/office/powerpoint/2010/main" val="1045816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a:bodyPr>
          <a:lstStyle/>
          <a:p>
            <a:pPr algn="l"/>
            <a:r>
              <a:rPr lang="en-IN" dirty="0">
                <a:solidFill>
                  <a:schemeClr val="bg1"/>
                </a:solidFill>
              </a:rPr>
              <a:t>Computer Networks</a:t>
            </a:r>
          </a:p>
        </p:txBody>
      </p:sp>
      <p:sp>
        <p:nvSpPr>
          <p:cNvPr id="3" name="Content Placeholder 2"/>
          <p:cNvSpPr>
            <a:spLocks noGrp="1"/>
          </p:cNvSpPr>
          <p:nvPr>
            <p:ph idx="1"/>
          </p:nvPr>
        </p:nvSpPr>
        <p:spPr>
          <a:xfrm>
            <a:off x="271628" y="1417611"/>
            <a:ext cx="6100194" cy="5044170"/>
          </a:xfrm>
        </p:spPr>
        <p:txBody>
          <a:bodyPr>
            <a:normAutofit fontScale="92500" lnSpcReduction="10000"/>
          </a:bodyPr>
          <a:lstStyle/>
          <a:p>
            <a:pPr marL="0" indent="0" algn="l" fontAlgn="base">
              <a:buNone/>
            </a:pPr>
            <a:r>
              <a:rPr lang="en-GB" b="1" i="0" dirty="0">
                <a:solidFill>
                  <a:srgbClr val="0D0D0D"/>
                </a:solidFill>
                <a:effectLst/>
              </a:rPr>
              <a:t>Storage area network (SAN)</a:t>
            </a:r>
            <a:r>
              <a:rPr lang="en-GB" b="0" i="0" dirty="0">
                <a:solidFill>
                  <a:srgbClr val="0D0D0D"/>
                </a:solidFill>
                <a:effectLst/>
              </a:rPr>
              <a:t>: </a:t>
            </a:r>
          </a:p>
          <a:p>
            <a:pPr fontAlgn="base"/>
            <a:r>
              <a:rPr lang="en-GB" b="0" i="0" dirty="0">
                <a:solidFill>
                  <a:srgbClr val="0D0D0D"/>
                </a:solidFill>
                <a:effectLst/>
              </a:rPr>
              <a:t>A Storage Area Network (SAN) is a </a:t>
            </a:r>
            <a:r>
              <a:rPr lang="en-GB" b="1" i="0" dirty="0">
                <a:solidFill>
                  <a:srgbClr val="0D0D0D"/>
                </a:solidFill>
                <a:effectLst/>
              </a:rPr>
              <a:t>high-speed network</a:t>
            </a:r>
            <a:r>
              <a:rPr lang="en-GB" b="0" i="0" dirty="0">
                <a:solidFill>
                  <a:srgbClr val="0D0D0D"/>
                </a:solidFill>
                <a:effectLst/>
              </a:rPr>
              <a:t> that connects and presents shared pools of storage devices to multiple servers.</a:t>
            </a:r>
          </a:p>
          <a:p>
            <a:pPr fontAlgn="base"/>
            <a:r>
              <a:rPr lang="en-GB" b="0" i="0" dirty="0">
                <a:solidFill>
                  <a:srgbClr val="0D0D0D"/>
                </a:solidFill>
                <a:effectLst/>
              </a:rPr>
              <a:t>A </a:t>
            </a:r>
            <a:r>
              <a:rPr lang="en-GB" dirty="0">
                <a:solidFill>
                  <a:srgbClr val="0D0D0D"/>
                </a:solidFill>
              </a:rPr>
              <a:t>network infrastructure designed to support </a:t>
            </a:r>
            <a:r>
              <a:rPr lang="en-GB" b="1" dirty="0">
                <a:solidFill>
                  <a:srgbClr val="0D0D0D"/>
                </a:solidFill>
              </a:rPr>
              <a:t>file servers and provide data storage, retrieval and replication</a:t>
            </a:r>
            <a:r>
              <a:rPr lang="en-GB" dirty="0">
                <a:solidFill>
                  <a:srgbClr val="0D0D0D"/>
                </a:solidFill>
              </a:rPr>
              <a:t>.</a:t>
            </a:r>
          </a:p>
          <a:p>
            <a:pPr fontAlgn="base"/>
            <a:r>
              <a:rPr lang="en-GB" b="0" i="0" dirty="0">
                <a:solidFill>
                  <a:srgbClr val="0D0D0D"/>
                </a:solidFill>
                <a:effectLst/>
              </a:rPr>
              <a:t>SAN is a dedicated network that facilitates </a:t>
            </a:r>
            <a:r>
              <a:rPr lang="en-GB" b="1" i="0" dirty="0">
                <a:solidFill>
                  <a:srgbClr val="0D0D0D"/>
                </a:solidFill>
                <a:effectLst/>
              </a:rPr>
              <a:t>block-level data storage</a:t>
            </a:r>
            <a:r>
              <a:rPr lang="en-GB" b="0" i="0" dirty="0">
                <a:solidFill>
                  <a:srgbClr val="0D0D0D"/>
                </a:solidFill>
                <a:effectLst/>
              </a:rPr>
              <a:t>.</a:t>
            </a:r>
            <a:endParaRPr lang="en-GB" b="1" i="0" dirty="0">
              <a:solidFill>
                <a:srgbClr val="0D0D0D"/>
              </a:solidFill>
              <a:effectLst/>
            </a:endParaRPr>
          </a:p>
          <a:p>
            <a:pPr fontAlgn="base"/>
            <a:r>
              <a:rPr lang="en-GB" b="0" i="0" dirty="0">
                <a:solidFill>
                  <a:srgbClr val="202122"/>
                </a:solidFill>
                <a:effectLst/>
              </a:rPr>
              <a:t> A SAN typically is a </a:t>
            </a:r>
            <a:r>
              <a:rPr lang="en-GB" b="1" i="0" dirty="0">
                <a:solidFill>
                  <a:srgbClr val="202122"/>
                </a:solidFill>
                <a:effectLst/>
              </a:rPr>
              <a:t>dedicated network </a:t>
            </a:r>
            <a:r>
              <a:rPr lang="en-GB" b="0" i="0" dirty="0">
                <a:solidFill>
                  <a:srgbClr val="202122"/>
                </a:solidFill>
                <a:effectLst/>
              </a:rPr>
              <a:t>of storage devices </a:t>
            </a:r>
            <a:r>
              <a:rPr lang="en-GB" b="1" i="0" dirty="0">
                <a:solidFill>
                  <a:srgbClr val="202122"/>
                </a:solidFill>
                <a:effectLst/>
              </a:rPr>
              <a:t>not accessible through the </a:t>
            </a:r>
            <a:r>
              <a:rPr lang="en-GB" b="1" i="0" u="none" strike="noStrike" dirty="0">
                <a:effectLst/>
              </a:rPr>
              <a:t>local area network</a:t>
            </a:r>
            <a:r>
              <a:rPr lang="en-GB" b="1" i="0" dirty="0">
                <a:effectLst/>
              </a:rPr>
              <a:t> </a:t>
            </a:r>
            <a:r>
              <a:rPr lang="en-GB" b="1" i="0" dirty="0">
                <a:solidFill>
                  <a:srgbClr val="202122"/>
                </a:solidFill>
                <a:effectLst/>
              </a:rPr>
              <a:t>(LAN).</a:t>
            </a:r>
            <a:endParaRPr lang="en-GB" b="1" i="0" dirty="0">
              <a:solidFill>
                <a:srgbClr val="0D0D0D"/>
              </a:solidFill>
              <a:effectLst/>
            </a:endParaRP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14</a:t>
            </a:fld>
            <a:endParaRPr lang="en-US" dirty="0"/>
          </a:p>
        </p:txBody>
      </p:sp>
      <p:pic>
        <p:nvPicPr>
          <p:cNvPr id="4098" name="Picture 2" descr="What is Storage Area Network (SAN) - Friktoria.com - Data Center Services">
            <a:extLst>
              <a:ext uri="{FF2B5EF4-FFF2-40B4-BE49-F238E27FC236}">
                <a16:creationId xmlns:a16="http://schemas.microsoft.com/office/drawing/2014/main" id="{34B879C6-3F31-0664-1087-EBBD90A850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1822" y="1485498"/>
            <a:ext cx="533400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9864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a:bodyPr>
          <a:lstStyle/>
          <a:p>
            <a:pPr algn="l"/>
            <a:r>
              <a:rPr lang="en-IN" dirty="0">
                <a:solidFill>
                  <a:schemeClr val="bg1"/>
                </a:solidFill>
              </a:rPr>
              <a:t>Computer Networks</a:t>
            </a:r>
          </a:p>
        </p:txBody>
      </p:sp>
      <p:sp>
        <p:nvSpPr>
          <p:cNvPr id="3" name="Content Placeholder 2"/>
          <p:cNvSpPr>
            <a:spLocks noGrp="1"/>
          </p:cNvSpPr>
          <p:nvPr>
            <p:ph idx="1"/>
          </p:nvPr>
        </p:nvSpPr>
        <p:spPr>
          <a:xfrm>
            <a:off x="271627" y="1417611"/>
            <a:ext cx="11210327" cy="5044170"/>
          </a:xfrm>
        </p:spPr>
        <p:txBody>
          <a:bodyPr>
            <a:normAutofit/>
          </a:bodyPr>
          <a:lstStyle/>
          <a:p>
            <a:pPr marL="0" indent="0" algn="l" fontAlgn="base">
              <a:buNone/>
            </a:pPr>
            <a:r>
              <a:rPr lang="en-GB" b="1" i="0" dirty="0">
                <a:solidFill>
                  <a:srgbClr val="0D0D0D"/>
                </a:solidFill>
                <a:effectLst/>
              </a:rPr>
              <a:t>Campus area network (CAN)</a:t>
            </a:r>
            <a:r>
              <a:rPr lang="en-GB" b="0" i="0" dirty="0">
                <a:solidFill>
                  <a:srgbClr val="0D0D0D"/>
                </a:solidFill>
                <a:effectLst/>
              </a:rPr>
              <a:t>: </a:t>
            </a:r>
          </a:p>
          <a:p>
            <a:pPr fontAlgn="base"/>
            <a:r>
              <a:rPr lang="en-GB" b="1" i="0" dirty="0">
                <a:effectLst/>
              </a:rPr>
              <a:t>Campus area networks are a collection of interconnected LANs</a:t>
            </a:r>
            <a:r>
              <a:rPr lang="en-GB" b="0" i="0" dirty="0">
                <a:effectLst/>
              </a:rPr>
              <a:t>. </a:t>
            </a:r>
          </a:p>
          <a:p>
            <a:pPr fontAlgn="base"/>
            <a:r>
              <a:rPr lang="en-GB" b="0" i="0" dirty="0">
                <a:effectLst/>
              </a:rPr>
              <a:t>Used by </a:t>
            </a:r>
            <a:r>
              <a:rPr lang="en-GB" b="1" i="0" dirty="0">
                <a:effectLst/>
              </a:rPr>
              <a:t>larger entities such as universities and governments.</a:t>
            </a:r>
          </a:p>
          <a:p>
            <a:pPr fontAlgn="base"/>
            <a:r>
              <a:rPr lang="en-GB" b="0" i="0" dirty="0">
                <a:effectLst/>
              </a:rPr>
              <a:t>CANs are </a:t>
            </a:r>
            <a:r>
              <a:rPr lang="en-GB" b="1" i="0" dirty="0">
                <a:effectLst/>
              </a:rPr>
              <a:t>smaller</a:t>
            </a:r>
            <a:r>
              <a:rPr lang="en-GB" b="0" i="0" dirty="0">
                <a:effectLst/>
              </a:rPr>
              <a:t> than </a:t>
            </a:r>
            <a:r>
              <a:rPr lang="en-GB" b="1" i="0" u="none" strike="noStrike" dirty="0">
                <a:effectLst/>
              </a:rPr>
              <a:t>metropolitan area networks (MAN)</a:t>
            </a:r>
            <a:r>
              <a:rPr lang="en-GB" b="1" i="0" dirty="0">
                <a:effectLst/>
              </a:rPr>
              <a:t> and </a:t>
            </a:r>
            <a:r>
              <a:rPr lang="en-GB" b="1" i="0" u="none" strike="noStrike" dirty="0">
                <a:effectLst/>
              </a:rPr>
              <a:t>wide area networks (WAN)</a:t>
            </a:r>
            <a:r>
              <a:rPr lang="en-GB" b="1" u="none" strike="noStrike" dirty="0"/>
              <a:t>.</a:t>
            </a:r>
            <a:endParaRPr lang="en-GB" b="0" i="0" dirty="0">
              <a:effectLst/>
            </a:endParaRPr>
          </a:p>
          <a:p>
            <a:pPr fontAlgn="base"/>
            <a:r>
              <a:rPr lang="en-GB" i="0" dirty="0">
                <a:effectLst/>
              </a:rPr>
              <a:t>The range can extend from a few hundred meters to a few </a:t>
            </a:r>
            <a:r>
              <a:rPr lang="en-GB" i="0" dirty="0" err="1">
                <a:effectLst/>
              </a:rPr>
              <a:t>kilometers</a:t>
            </a:r>
            <a:r>
              <a:rPr lang="en-GB" i="0" dirty="0">
                <a:effectLst/>
              </a:rPr>
              <a:t>.</a:t>
            </a:r>
          </a:p>
          <a:p>
            <a:pPr fontAlgn="base"/>
            <a:r>
              <a:rPr lang="en-GB" i="0" dirty="0">
                <a:effectLst/>
              </a:rPr>
              <a:t>It may use the </a:t>
            </a:r>
            <a:r>
              <a:rPr lang="en-GB" b="1" i="0" dirty="0">
                <a:effectLst/>
              </a:rPr>
              <a:t>same technology as LANs</a:t>
            </a:r>
            <a:r>
              <a:rPr lang="en-GB" i="0" dirty="0">
                <a:effectLst/>
              </a:rPr>
              <a:t>, such as Ethernet and Wi-Fi, for individual connections, and may incorporate technologies typically used in WANs, like </a:t>
            </a:r>
            <a:r>
              <a:rPr lang="en-GB" i="0" dirty="0" err="1">
                <a:effectLst/>
              </a:rPr>
              <a:t>fiber</a:t>
            </a:r>
            <a:r>
              <a:rPr lang="en-GB" i="0" dirty="0">
                <a:effectLst/>
              </a:rPr>
              <a:t> optic cabling, for connections between buildings.</a:t>
            </a: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15</a:t>
            </a:fld>
            <a:endParaRPr lang="en-US" dirty="0"/>
          </a:p>
        </p:txBody>
      </p:sp>
    </p:spTree>
    <p:extLst>
      <p:ext uri="{BB962C8B-B14F-4D97-AF65-F5344CB8AC3E}">
        <p14:creationId xmlns:p14="http://schemas.microsoft.com/office/powerpoint/2010/main" val="2452384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a:bodyPr>
          <a:lstStyle/>
          <a:p>
            <a:pPr algn="l"/>
            <a:r>
              <a:rPr lang="en-IN" dirty="0">
                <a:solidFill>
                  <a:schemeClr val="bg1"/>
                </a:solidFill>
              </a:rPr>
              <a:t>Computer Networks</a:t>
            </a:r>
          </a:p>
        </p:txBody>
      </p:sp>
      <p:sp>
        <p:nvSpPr>
          <p:cNvPr id="3" name="Content Placeholder 2"/>
          <p:cNvSpPr>
            <a:spLocks noGrp="1"/>
          </p:cNvSpPr>
          <p:nvPr>
            <p:ph idx="1"/>
          </p:nvPr>
        </p:nvSpPr>
        <p:spPr>
          <a:xfrm>
            <a:off x="271628" y="1417611"/>
            <a:ext cx="6100194" cy="5044170"/>
          </a:xfrm>
        </p:spPr>
        <p:txBody>
          <a:bodyPr>
            <a:normAutofit/>
          </a:bodyPr>
          <a:lstStyle/>
          <a:p>
            <a:pPr marL="0" indent="0" algn="l" fontAlgn="base">
              <a:buNone/>
            </a:pPr>
            <a:endParaRPr lang="en-GB" b="0" i="0" dirty="0">
              <a:solidFill>
                <a:srgbClr val="0D0D0D"/>
              </a:solidFill>
              <a:effectLst/>
            </a:endParaRP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16</a:t>
            </a:fld>
            <a:endParaRPr lang="en-US" dirty="0"/>
          </a:p>
        </p:txBody>
      </p:sp>
      <p:pic>
        <p:nvPicPr>
          <p:cNvPr id="6146" name="Picture 2" descr="What is Campus Area Network (CAN): Advantages and Disadvantages!!">
            <a:extLst>
              <a:ext uri="{FF2B5EF4-FFF2-40B4-BE49-F238E27FC236}">
                <a16:creationId xmlns:a16="http://schemas.microsoft.com/office/drawing/2014/main" id="{AF65EB80-8C54-0B03-0E10-37223688BA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4540" y="2299119"/>
            <a:ext cx="4754641" cy="225976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13CD9B7B-F96C-91B1-D205-0578478FBC85}"/>
              </a:ext>
            </a:extLst>
          </p:cNvPr>
          <p:cNvPicPr>
            <a:picLocks noChangeAspect="1"/>
          </p:cNvPicPr>
          <p:nvPr/>
        </p:nvPicPr>
        <p:blipFill>
          <a:blip r:embed="rId4"/>
          <a:stretch>
            <a:fillRect/>
          </a:stretch>
        </p:blipFill>
        <p:spPr>
          <a:xfrm>
            <a:off x="909788" y="1975405"/>
            <a:ext cx="5462034" cy="3712133"/>
          </a:xfrm>
          <a:prstGeom prst="rect">
            <a:avLst/>
          </a:prstGeom>
        </p:spPr>
      </p:pic>
    </p:spTree>
    <p:extLst>
      <p:ext uri="{BB962C8B-B14F-4D97-AF65-F5344CB8AC3E}">
        <p14:creationId xmlns:p14="http://schemas.microsoft.com/office/powerpoint/2010/main" val="3282907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a:bodyPr>
          <a:lstStyle/>
          <a:p>
            <a:pPr algn="l"/>
            <a:r>
              <a:rPr lang="en-IN" dirty="0">
                <a:solidFill>
                  <a:schemeClr val="bg1"/>
                </a:solidFill>
              </a:rPr>
              <a:t>Computer Networks</a:t>
            </a:r>
          </a:p>
        </p:txBody>
      </p:sp>
      <p:sp>
        <p:nvSpPr>
          <p:cNvPr id="3" name="Content Placeholder 2"/>
          <p:cNvSpPr>
            <a:spLocks noGrp="1"/>
          </p:cNvSpPr>
          <p:nvPr>
            <p:ph idx="1"/>
          </p:nvPr>
        </p:nvSpPr>
        <p:spPr>
          <a:xfrm>
            <a:off x="271627" y="1417611"/>
            <a:ext cx="11609267" cy="5044170"/>
          </a:xfrm>
        </p:spPr>
        <p:txBody>
          <a:bodyPr>
            <a:normAutofit/>
          </a:bodyPr>
          <a:lstStyle/>
          <a:p>
            <a:pPr marL="0" indent="0" algn="l" fontAlgn="base">
              <a:buNone/>
            </a:pPr>
            <a:r>
              <a:rPr lang="en-GB" b="1" i="0" dirty="0">
                <a:effectLst/>
              </a:rPr>
              <a:t>Metropolitan area network (MAN)</a:t>
            </a:r>
            <a:r>
              <a:rPr lang="en-GB" b="0" i="0" dirty="0">
                <a:effectLst/>
              </a:rPr>
              <a:t>: </a:t>
            </a:r>
          </a:p>
          <a:p>
            <a:pPr fontAlgn="base"/>
            <a:r>
              <a:rPr lang="en-GB" b="0" i="0" dirty="0">
                <a:effectLst/>
              </a:rPr>
              <a:t>MAN is a </a:t>
            </a:r>
            <a:r>
              <a:rPr lang="en-GB" b="1" i="0" dirty="0">
                <a:effectLst/>
              </a:rPr>
              <a:t>large computer network </a:t>
            </a:r>
            <a:r>
              <a:rPr lang="en-GB" b="0" i="0" dirty="0">
                <a:effectLst/>
              </a:rPr>
              <a:t>that </a:t>
            </a:r>
            <a:r>
              <a:rPr lang="en-GB" b="1" i="0" dirty="0">
                <a:effectLst/>
              </a:rPr>
              <a:t>spans across a city.</a:t>
            </a:r>
          </a:p>
          <a:p>
            <a:pPr fontAlgn="base"/>
            <a:r>
              <a:rPr lang="en-GB" b="0" i="0" dirty="0">
                <a:effectLst/>
              </a:rPr>
              <a:t>A metropolitan area network traditionally refers to a </a:t>
            </a:r>
            <a:r>
              <a:rPr lang="en-GB" b="1" i="0" dirty="0">
                <a:effectLst/>
              </a:rPr>
              <a:t>private data network used by a single organisation in several buildings or by several organizations interconnected in the same geographic vicinity. </a:t>
            </a:r>
          </a:p>
          <a:p>
            <a:pPr fontAlgn="base"/>
            <a:r>
              <a:rPr lang="en-GB" b="0" i="0" dirty="0">
                <a:effectLst/>
              </a:rPr>
              <a:t>It is larger than a LAN in a single </a:t>
            </a:r>
            <a:r>
              <a:rPr lang="en-GB" b="1" i="0" dirty="0">
                <a:effectLst/>
              </a:rPr>
              <a:t>building but not large enough to be considered a WAN. </a:t>
            </a:r>
          </a:p>
          <a:p>
            <a:pPr fontAlgn="base"/>
            <a:r>
              <a:rPr lang="en-GB" dirty="0"/>
              <a:t>Cable </a:t>
            </a:r>
            <a:r>
              <a:rPr lang="en-GB" b="1" dirty="0"/>
              <a:t>television, wireless internet access provider </a:t>
            </a:r>
            <a:r>
              <a:rPr lang="en-GB" dirty="0"/>
              <a:t>are examples of MAN</a:t>
            </a:r>
            <a:endParaRPr lang="en-GB" b="1" i="0" dirty="0">
              <a:effectLst/>
            </a:endParaRPr>
          </a:p>
          <a:p>
            <a:pPr fontAlgn="base"/>
            <a:r>
              <a:rPr lang="en-GB" b="0" i="0" dirty="0">
                <a:effectLst/>
              </a:rPr>
              <a:t>The size usually ranges </a:t>
            </a:r>
            <a:r>
              <a:rPr lang="en-GB" dirty="0"/>
              <a:t>for few miles</a:t>
            </a:r>
            <a:endParaRPr lang="en-GB" b="1" i="0" dirty="0">
              <a:effectLst/>
            </a:endParaRP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17</a:t>
            </a:fld>
            <a:endParaRPr lang="en-US" dirty="0"/>
          </a:p>
        </p:txBody>
      </p:sp>
    </p:spTree>
    <p:extLst>
      <p:ext uri="{BB962C8B-B14F-4D97-AF65-F5344CB8AC3E}">
        <p14:creationId xmlns:p14="http://schemas.microsoft.com/office/powerpoint/2010/main" val="3732386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a:bodyPr>
          <a:lstStyle/>
          <a:p>
            <a:pPr algn="l"/>
            <a:r>
              <a:rPr lang="en-IN" dirty="0">
                <a:solidFill>
                  <a:schemeClr val="bg1"/>
                </a:solidFill>
              </a:rPr>
              <a:t>Computer Networks</a:t>
            </a:r>
          </a:p>
        </p:txBody>
      </p:sp>
      <p:sp>
        <p:nvSpPr>
          <p:cNvPr id="3" name="Content Placeholder 2"/>
          <p:cNvSpPr>
            <a:spLocks noGrp="1"/>
          </p:cNvSpPr>
          <p:nvPr>
            <p:ph idx="1"/>
          </p:nvPr>
        </p:nvSpPr>
        <p:spPr>
          <a:xfrm>
            <a:off x="271627" y="1417611"/>
            <a:ext cx="10633631" cy="5044170"/>
          </a:xfrm>
        </p:spPr>
        <p:txBody>
          <a:bodyPr>
            <a:normAutofit/>
          </a:bodyPr>
          <a:lstStyle/>
          <a:p>
            <a:pPr marL="0" indent="0" algn="l" fontAlgn="base">
              <a:buNone/>
            </a:pPr>
            <a:endParaRPr lang="en-GB" b="1" i="0" dirty="0">
              <a:effectLst/>
            </a:endParaRP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18</a:t>
            </a:fld>
            <a:endParaRPr lang="en-US" dirty="0"/>
          </a:p>
        </p:txBody>
      </p:sp>
      <p:pic>
        <p:nvPicPr>
          <p:cNvPr id="5" name="Picture 4">
            <a:extLst>
              <a:ext uri="{FF2B5EF4-FFF2-40B4-BE49-F238E27FC236}">
                <a16:creationId xmlns:a16="http://schemas.microsoft.com/office/drawing/2014/main" id="{89D2E4FF-34AF-8749-A12B-F2289FA61FA7}"/>
              </a:ext>
            </a:extLst>
          </p:cNvPr>
          <p:cNvPicPr>
            <a:picLocks noChangeAspect="1"/>
          </p:cNvPicPr>
          <p:nvPr/>
        </p:nvPicPr>
        <p:blipFill>
          <a:blip r:embed="rId3"/>
          <a:stretch>
            <a:fillRect/>
          </a:stretch>
        </p:blipFill>
        <p:spPr>
          <a:xfrm>
            <a:off x="2140528" y="1417611"/>
            <a:ext cx="8194530" cy="4667138"/>
          </a:xfrm>
          <a:prstGeom prst="rect">
            <a:avLst/>
          </a:prstGeom>
        </p:spPr>
      </p:pic>
    </p:spTree>
    <p:extLst>
      <p:ext uri="{BB962C8B-B14F-4D97-AF65-F5344CB8AC3E}">
        <p14:creationId xmlns:p14="http://schemas.microsoft.com/office/powerpoint/2010/main" val="28367316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a:bodyPr>
          <a:lstStyle/>
          <a:p>
            <a:pPr algn="l"/>
            <a:r>
              <a:rPr lang="en-IN" dirty="0">
                <a:solidFill>
                  <a:schemeClr val="bg1"/>
                </a:solidFill>
              </a:rPr>
              <a:t>Computer Networks</a:t>
            </a:r>
          </a:p>
        </p:txBody>
      </p:sp>
      <p:sp>
        <p:nvSpPr>
          <p:cNvPr id="3" name="Content Placeholder 2"/>
          <p:cNvSpPr>
            <a:spLocks noGrp="1"/>
          </p:cNvSpPr>
          <p:nvPr>
            <p:ph idx="1"/>
          </p:nvPr>
        </p:nvSpPr>
        <p:spPr>
          <a:xfrm>
            <a:off x="271627" y="1417611"/>
            <a:ext cx="10633631" cy="5044170"/>
          </a:xfrm>
        </p:spPr>
        <p:txBody>
          <a:bodyPr>
            <a:normAutofit/>
          </a:bodyPr>
          <a:lstStyle/>
          <a:p>
            <a:pPr marL="0" indent="0" algn="l" fontAlgn="base">
              <a:buNone/>
            </a:pPr>
            <a:endParaRPr lang="en-GB" b="1" i="0" dirty="0">
              <a:effectLst/>
            </a:endParaRP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19</a:t>
            </a:fld>
            <a:endParaRPr lang="en-US" dirty="0"/>
          </a:p>
        </p:txBody>
      </p:sp>
      <p:pic>
        <p:nvPicPr>
          <p:cNvPr id="7170" name="Picture 2" descr="Metropolitan Area Network - an overview | ScienceDirect Topics">
            <a:extLst>
              <a:ext uri="{FF2B5EF4-FFF2-40B4-BE49-F238E27FC236}">
                <a16:creationId xmlns:a16="http://schemas.microsoft.com/office/drawing/2014/main" id="{A8961178-D962-987F-9FAB-58AB722883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8704" y="1944399"/>
            <a:ext cx="5187828" cy="3905895"/>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Metropolitan Area Networks | Media Converter | Perle">
            <a:extLst>
              <a:ext uri="{FF2B5EF4-FFF2-40B4-BE49-F238E27FC236}">
                <a16:creationId xmlns:a16="http://schemas.microsoft.com/office/drawing/2014/main" id="{E9A06B17-C5E8-0DDF-1030-2E9EC62104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7905" y="2088381"/>
            <a:ext cx="5004522" cy="3494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45377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a:bodyPr>
          <a:lstStyle/>
          <a:p>
            <a:pPr algn="l"/>
            <a:r>
              <a:rPr lang="en-IN" dirty="0">
                <a:solidFill>
                  <a:schemeClr val="bg1"/>
                </a:solidFill>
              </a:rPr>
              <a:t>Computer Networks</a:t>
            </a:r>
          </a:p>
        </p:txBody>
      </p:sp>
      <p:sp>
        <p:nvSpPr>
          <p:cNvPr id="3" name="Content Placeholder 2"/>
          <p:cNvSpPr>
            <a:spLocks noGrp="1"/>
          </p:cNvSpPr>
          <p:nvPr>
            <p:ph idx="1"/>
          </p:nvPr>
        </p:nvSpPr>
        <p:spPr>
          <a:xfrm>
            <a:off x="271627" y="1417611"/>
            <a:ext cx="11631159" cy="5044170"/>
          </a:xfrm>
        </p:spPr>
        <p:txBody>
          <a:bodyPr>
            <a:normAutofit lnSpcReduction="10000"/>
          </a:bodyPr>
          <a:lstStyle/>
          <a:p>
            <a:pPr marL="0" indent="0" algn="l" fontAlgn="base">
              <a:buNone/>
            </a:pPr>
            <a:r>
              <a:rPr lang="en-GB" b="1" i="0" dirty="0">
                <a:effectLst/>
              </a:rPr>
              <a:t>Wide area network (WAN)</a:t>
            </a:r>
            <a:r>
              <a:rPr lang="en-GB" b="0" i="0" dirty="0">
                <a:effectLst/>
              </a:rPr>
              <a:t>: </a:t>
            </a:r>
          </a:p>
          <a:p>
            <a:pPr fontAlgn="base"/>
            <a:r>
              <a:rPr lang="en-GB" b="0" i="0" dirty="0">
                <a:effectLst/>
              </a:rPr>
              <a:t>Wide area networks cover </a:t>
            </a:r>
            <a:r>
              <a:rPr lang="en-GB" b="1" i="0" dirty="0">
                <a:effectLst/>
              </a:rPr>
              <a:t>larger areas such as large cities, states, and even countries.</a:t>
            </a:r>
          </a:p>
          <a:p>
            <a:pPr fontAlgn="base"/>
            <a:r>
              <a:rPr lang="en-GB" i="0" dirty="0">
                <a:solidFill>
                  <a:srgbClr val="080809"/>
                </a:solidFill>
                <a:effectLst/>
              </a:rPr>
              <a:t>Wide area network (WAN) is a connected collection of </a:t>
            </a:r>
            <a:r>
              <a:rPr lang="en-GB" b="1" i="0" dirty="0">
                <a:solidFill>
                  <a:srgbClr val="080809"/>
                </a:solidFill>
                <a:effectLst/>
              </a:rPr>
              <a:t>telecommunication networks distributed across a large geographic area spanning multiple cities, territories, or nations.</a:t>
            </a:r>
          </a:p>
          <a:p>
            <a:pPr fontAlgn="base"/>
            <a:r>
              <a:rPr lang="en-GB" i="0" dirty="0">
                <a:solidFill>
                  <a:srgbClr val="080809"/>
                </a:solidFill>
                <a:effectLst/>
              </a:rPr>
              <a:t>WANs are used to connect local area networks (LANs) and other types of networks together, so that users and computers in one location can communicate with users and computers in other locations. </a:t>
            </a:r>
          </a:p>
          <a:p>
            <a:pPr fontAlgn="base"/>
            <a:r>
              <a:rPr lang="en-GB" i="0" dirty="0">
                <a:solidFill>
                  <a:srgbClr val="080809"/>
                </a:solidFill>
                <a:effectLst/>
              </a:rPr>
              <a:t>built using leased lines, satellites, or the internet.</a:t>
            </a:r>
          </a:p>
          <a:p>
            <a:pPr fontAlgn="base"/>
            <a:r>
              <a:rPr lang="en-GB" dirty="0">
                <a:solidFill>
                  <a:srgbClr val="080809"/>
                </a:solidFill>
              </a:rPr>
              <a:t>S</a:t>
            </a:r>
            <a:r>
              <a:rPr lang="en-GB" i="0" dirty="0">
                <a:solidFill>
                  <a:srgbClr val="080809"/>
                </a:solidFill>
                <a:effectLst/>
              </a:rPr>
              <a:t>peeds can vary significantly, often slower than LANs due to the distance data must travel and the complexities of wide-area communication.</a:t>
            </a:r>
          </a:p>
          <a:p>
            <a:pPr marL="0" indent="0" algn="l" fontAlgn="base">
              <a:buNone/>
            </a:pPr>
            <a:endParaRPr lang="en-GB" b="0" i="0" dirty="0">
              <a:effectLst/>
            </a:endParaRP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20</a:t>
            </a:fld>
            <a:endParaRPr lang="en-US" dirty="0"/>
          </a:p>
        </p:txBody>
      </p:sp>
    </p:spTree>
    <p:extLst>
      <p:ext uri="{BB962C8B-B14F-4D97-AF65-F5344CB8AC3E}">
        <p14:creationId xmlns:p14="http://schemas.microsoft.com/office/powerpoint/2010/main" val="2327825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a:bodyPr>
          <a:lstStyle/>
          <a:p>
            <a:pPr algn="l"/>
            <a:r>
              <a:rPr lang="en-IN" dirty="0">
                <a:solidFill>
                  <a:schemeClr val="bg1"/>
                </a:solidFill>
              </a:rPr>
              <a:t>Computer Networks</a:t>
            </a:r>
          </a:p>
        </p:txBody>
      </p:sp>
      <p:sp>
        <p:nvSpPr>
          <p:cNvPr id="3" name="Content Placeholder 2"/>
          <p:cNvSpPr>
            <a:spLocks noGrp="1"/>
          </p:cNvSpPr>
          <p:nvPr>
            <p:ph idx="1"/>
          </p:nvPr>
        </p:nvSpPr>
        <p:spPr>
          <a:xfrm>
            <a:off x="449048" y="1417611"/>
            <a:ext cx="11631159" cy="5044170"/>
          </a:xfrm>
        </p:spPr>
        <p:txBody>
          <a:bodyPr>
            <a:normAutofit/>
          </a:bodyPr>
          <a:lstStyle/>
          <a:p>
            <a:pPr marL="0" indent="0" algn="l" fontAlgn="base">
              <a:buNone/>
            </a:pPr>
            <a:r>
              <a:rPr lang="en-GB" b="1" i="0" dirty="0">
                <a:effectLst/>
              </a:rPr>
              <a:t>Enterprise Networking: </a:t>
            </a:r>
            <a:r>
              <a:rPr lang="en-GB" b="0" i="0" dirty="0">
                <a:effectLst/>
              </a:rPr>
              <a:t>Companies with multiple branches use WANs to connect their LANs, enabling email, file sharing, and access to enterprise applications and services.</a:t>
            </a:r>
          </a:p>
          <a:p>
            <a:pPr marL="0" indent="0" algn="l" fontAlgn="base">
              <a:buNone/>
            </a:pPr>
            <a:r>
              <a:rPr lang="en-GB" b="1" i="0" dirty="0">
                <a:effectLst/>
              </a:rPr>
              <a:t>Education and Research: </a:t>
            </a:r>
            <a:r>
              <a:rPr lang="en-GB" b="0" i="0" dirty="0">
                <a:effectLst/>
              </a:rPr>
              <a:t>Educational institutions and research facilities use WANs to connect with each other and share resources on a national or international scale.</a:t>
            </a:r>
          </a:p>
          <a:p>
            <a:pPr marL="0" indent="0" algn="l" fontAlgn="base">
              <a:buNone/>
            </a:pPr>
            <a:r>
              <a:rPr lang="en-GB" b="1" i="0" dirty="0">
                <a:effectLst/>
              </a:rPr>
              <a:t>Government Services</a:t>
            </a:r>
            <a:r>
              <a:rPr lang="en-GB" b="0" i="0" dirty="0">
                <a:effectLst/>
              </a:rPr>
              <a:t>: WANs enable government entities to communicate and offer services across different regions and administrative domains.</a:t>
            </a:r>
          </a:p>
          <a:p>
            <a:pPr marL="0" indent="0" algn="l" fontAlgn="base">
              <a:buNone/>
            </a:pPr>
            <a:r>
              <a:rPr lang="en-GB" b="1" i="0" dirty="0">
                <a:effectLst/>
              </a:rPr>
              <a:t>Financial Services: </a:t>
            </a:r>
            <a:r>
              <a:rPr lang="en-GB" b="0" i="0" dirty="0">
                <a:effectLst/>
              </a:rPr>
              <a:t>Banks and financial companies rely on WANs for secure transactions and real-time communication between branches.</a:t>
            </a: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21</a:t>
            </a:fld>
            <a:endParaRPr lang="en-US" dirty="0"/>
          </a:p>
        </p:txBody>
      </p:sp>
    </p:spTree>
    <p:extLst>
      <p:ext uri="{BB962C8B-B14F-4D97-AF65-F5344CB8AC3E}">
        <p14:creationId xmlns:p14="http://schemas.microsoft.com/office/powerpoint/2010/main" val="1910018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a:bodyPr>
          <a:lstStyle/>
          <a:p>
            <a:pPr algn="l"/>
            <a:r>
              <a:rPr lang="en-IN" dirty="0">
                <a:solidFill>
                  <a:schemeClr val="bg1"/>
                </a:solidFill>
              </a:rPr>
              <a:t>Computer Networks</a:t>
            </a:r>
          </a:p>
        </p:txBody>
      </p:sp>
      <p:sp>
        <p:nvSpPr>
          <p:cNvPr id="3" name="Content Placeholder 2"/>
          <p:cNvSpPr>
            <a:spLocks noGrp="1"/>
          </p:cNvSpPr>
          <p:nvPr>
            <p:ph idx="1"/>
          </p:nvPr>
        </p:nvSpPr>
        <p:spPr>
          <a:xfrm>
            <a:off x="271627" y="1417611"/>
            <a:ext cx="6498049" cy="5044170"/>
          </a:xfrm>
        </p:spPr>
        <p:txBody>
          <a:bodyPr>
            <a:normAutofit/>
          </a:bodyPr>
          <a:lstStyle/>
          <a:p>
            <a:pPr marL="0" indent="0" algn="l" fontAlgn="base">
              <a:buNone/>
            </a:pPr>
            <a:endParaRPr lang="en-GB" b="0" i="0" dirty="0">
              <a:effectLst/>
            </a:endParaRP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22</a:t>
            </a:fld>
            <a:endParaRPr lang="en-US" dirty="0"/>
          </a:p>
        </p:txBody>
      </p:sp>
      <p:pic>
        <p:nvPicPr>
          <p:cNvPr id="5" name="Picture 4">
            <a:extLst>
              <a:ext uri="{FF2B5EF4-FFF2-40B4-BE49-F238E27FC236}">
                <a16:creationId xmlns:a16="http://schemas.microsoft.com/office/drawing/2014/main" id="{57DA74F5-9123-EB77-EAC0-2C83E7D58F88}"/>
              </a:ext>
            </a:extLst>
          </p:cNvPr>
          <p:cNvPicPr>
            <a:picLocks noChangeAspect="1"/>
          </p:cNvPicPr>
          <p:nvPr/>
        </p:nvPicPr>
        <p:blipFill>
          <a:blip r:embed="rId3"/>
          <a:stretch>
            <a:fillRect/>
          </a:stretch>
        </p:blipFill>
        <p:spPr>
          <a:xfrm>
            <a:off x="2866030" y="1541304"/>
            <a:ext cx="6729642" cy="4641132"/>
          </a:xfrm>
          <a:prstGeom prst="rect">
            <a:avLst/>
          </a:prstGeom>
        </p:spPr>
      </p:pic>
    </p:spTree>
    <p:extLst>
      <p:ext uri="{BB962C8B-B14F-4D97-AF65-F5344CB8AC3E}">
        <p14:creationId xmlns:p14="http://schemas.microsoft.com/office/powerpoint/2010/main" val="3773625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2572" y="244187"/>
            <a:ext cx="5663937" cy="734168"/>
          </a:xfrm>
        </p:spPr>
        <p:txBody>
          <a:bodyPr>
            <a:normAutofit/>
          </a:bodyPr>
          <a:lstStyle/>
          <a:p>
            <a:pPr algn="l"/>
            <a:r>
              <a:rPr lang="en-IN" dirty="0">
                <a:solidFill>
                  <a:schemeClr val="bg1"/>
                </a:solidFill>
              </a:rPr>
              <a:t>Computer Networks</a:t>
            </a:r>
          </a:p>
        </p:txBody>
      </p:sp>
      <p:sp>
        <p:nvSpPr>
          <p:cNvPr id="3" name="Content Placeholder 2"/>
          <p:cNvSpPr>
            <a:spLocks noGrp="1"/>
          </p:cNvSpPr>
          <p:nvPr>
            <p:ph idx="1"/>
          </p:nvPr>
        </p:nvSpPr>
        <p:spPr>
          <a:xfrm>
            <a:off x="271627" y="1417611"/>
            <a:ext cx="6498049" cy="5044170"/>
          </a:xfrm>
        </p:spPr>
        <p:txBody>
          <a:bodyPr>
            <a:normAutofit/>
          </a:bodyPr>
          <a:lstStyle/>
          <a:p>
            <a:pPr marL="0" indent="0" algn="l" fontAlgn="base">
              <a:buNone/>
            </a:pPr>
            <a:r>
              <a:rPr lang="en-GB" b="1" i="0" dirty="0">
                <a:solidFill>
                  <a:srgbClr val="0D0D0D"/>
                </a:solidFill>
                <a:effectLst/>
              </a:rPr>
              <a:t>Virtual private network (VPN)</a:t>
            </a:r>
            <a:r>
              <a:rPr lang="en-GB" b="0" i="0" dirty="0">
                <a:solidFill>
                  <a:srgbClr val="0D0D0D"/>
                </a:solidFill>
                <a:effectLst/>
              </a:rPr>
              <a:t>: </a:t>
            </a:r>
          </a:p>
          <a:p>
            <a:pPr fontAlgn="base"/>
            <a:r>
              <a:rPr lang="en-GB" b="0" i="0" dirty="0">
                <a:effectLst/>
              </a:rPr>
              <a:t>Creates a secure, encrypted connection over a less secure network, such as the internet.</a:t>
            </a:r>
          </a:p>
          <a:p>
            <a:pPr fontAlgn="base"/>
            <a:r>
              <a:rPr lang="en-GB" b="0" i="0" dirty="0">
                <a:effectLst/>
              </a:rPr>
              <a:t>They encrypt data that is sent over the connection, allowing for secure transmission of sensitive information.</a:t>
            </a:r>
          </a:p>
          <a:p>
            <a:pPr fontAlgn="base"/>
            <a:r>
              <a:rPr lang="en-GB" b="0" i="0" dirty="0">
                <a:effectLst/>
              </a:rPr>
              <a:t>VPN</a:t>
            </a:r>
            <a:r>
              <a:rPr lang="en-GB" b="0" i="0" dirty="0">
                <a:solidFill>
                  <a:srgbClr val="0D0D0D"/>
                </a:solidFill>
                <a:effectLst/>
              </a:rPr>
              <a:t> is an </a:t>
            </a:r>
            <a:r>
              <a:rPr lang="en-GB" b="1" i="0" dirty="0">
                <a:solidFill>
                  <a:srgbClr val="0D0D0D"/>
                </a:solidFill>
                <a:effectLst/>
              </a:rPr>
              <a:t>overlay private network stretched on top of a public network.</a:t>
            </a:r>
          </a:p>
          <a:p>
            <a:pPr marL="0" indent="0" algn="l" fontAlgn="base">
              <a:buNone/>
            </a:pPr>
            <a:endParaRPr lang="en-GB" b="0" i="0" dirty="0">
              <a:effectLst/>
            </a:endParaRPr>
          </a:p>
        </p:txBody>
      </p:sp>
      <p:sp>
        <p:nvSpPr>
          <p:cNvPr id="7" name="Footer Placeholder 6"/>
          <p:cNvSpPr>
            <a:spLocks noGrp="1"/>
          </p:cNvSpPr>
          <p:nvPr>
            <p:ph type="ftr" sz="quarter" idx="11"/>
          </p:nvPr>
        </p:nvSpPr>
        <p:spPr/>
        <p:txBody>
          <a:bodyPr/>
          <a:lstStyle/>
          <a:p>
            <a:r>
              <a:rPr lang="fr-FR"/>
              <a:t>Computer Systems Fundamentals </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23</a:t>
            </a:fld>
            <a:endParaRPr lang="en-US" dirty="0"/>
          </a:p>
        </p:txBody>
      </p:sp>
      <p:pic>
        <p:nvPicPr>
          <p:cNvPr id="10242" name="Picture 2" descr="Explainer: what is a virtual private network (VPN)?">
            <a:extLst>
              <a:ext uri="{FF2B5EF4-FFF2-40B4-BE49-F238E27FC236}">
                <a16:creationId xmlns:a16="http://schemas.microsoft.com/office/drawing/2014/main" id="{77D09C9A-C22C-324A-394B-8A7F4A9920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1966" y="2779201"/>
            <a:ext cx="4987667" cy="3330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0377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7C833-CA67-AEF9-AC71-EA7DBCC5D269}"/>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9700B42B-D802-E7D6-798B-6BCBE01D380F}"/>
              </a:ext>
            </a:extLst>
          </p:cNvPr>
          <p:cNvSpPr txBox="1">
            <a:spLocks/>
          </p:cNvSpPr>
          <p:nvPr/>
        </p:nvSpPr>
        <p:spPr>
          <a:xfrm>
            <a:off x="4089118" y="251169"/>
            <a:ext cx="4803709" cy="720080"/>
          </a:xfr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endParaRPr lang="en-GB" sz="4000" b="1" dirty="0">
              <a:solidFill>
                <a:schemeClr val="bg1"/>
              </a:solidFill>
            </a:endParaRPr>
          </a:p>
        </p:txBody>
      </p:sp>
      <p:sp>
        <p:nvSpPr>
          <p:cNvPr id="3" name="Slide Number Placeholder 2">
            <a:extLst>
              <a:ext uri="{FF2B5EF4-FFF2-40B4-BE49-F238E27FC236}">
                <a16:creationId xmlns:a16="http://schemas.microsoft.com/office/drawing/2014/main" id="{292DA879-AAD1-304D-CEAF-4ACA26A250F1}"/>
              </a:ext>
            </a:extLst>
          </p:cNvPr>
          <p:cNvSpPr>
            <a:spLocks noGrp="1"/>
          </p:cNvSpPr>
          <p:nvPr>
            <p:ph type="sldNum" sz="quarter" idx="12"/>
          </p:nvPr>
        </p:nvSpPr>
        <p:spPr/>
        <p:txBody>
          <a:bodyPr/>
          <a:lstStyle/>
          <a:p>
            <a:fld id="{AC82685A-BD3A-4230-8D85-804689F67293}" type="slidenum">
              <a:rPr lang="en-GB" smtClean="0"/>
              <a:t>24</a:t>
            </a:fld>
            <a:endParaRPr lang="en-GB"/>
          </a:p>
        </p:txBody>
      </p:sp>
      <p:sp>
        <p:nvSpPr>
          <p:cNvPr id="5" name="Footer Placeholder 4">
            <a:extLst>
              <a:ext uri="{FF2B5EF4-FFF2-40B4-BE49-F238E27FC236}">
                <a16:creationId xmlns:a16="http://schemas.microsoft.com/office/drawing/2014/main" id="{11EFDE3E-7BEA-6604-BB5C-A5F9E9AB4514}"/>
              </a:ext>
            </a:extLst>
          </p:cNvPr>
          <p:cNvSpPr>
            <a:spLocks noGrp="1"/>
          </p:cNvSpPr>
          <p:nvPr>
            <p:ph type="ftr" sz="quarter" idx="11"/>
          </p:nvPr>
        </p:nvSpPr>
        <p:spPr/>
        <p:txBody>
          <a:bodyPr/>
          <a:lstStyle/>
          <a:p>
            <a:r>
              <a:rPr lang="en-GB" dirty="0"/>
              <a:t>Computer Systems Fundamentals</a:t>
            </a:r>
          </a:p>
        </p:txBody>
      </p:sp>
      <p:sp>
        <p:nvSpPr>
          <p:cNvPr id="6" name="Rectangle 2">
            <a:extLst>
              <a:ext uri="{FF2B5EF4-FFF2-40B4-BE49-F238E27FC236}">
                <a16:creationId xmlns:a16="http://schemas.microsoft.com/office/drawing/2014/main" id="{8DA9CFB2-3B2A-9F47-52EA-663C64DFBCC2}"/>
              </a:ext>
            </a:extLst>
          </p:cNvPr>
          <p:cNvSpPr txBox="1">
            <a:spLocks noChangeArrowheads="1"/>
          </p:cNvSpPr>
          <p:nvPr/>
        </p:nvSpPr>
        <p:spPr>
          <a:xfrm>
            <a:off x="3474441" y="150585"/>
            <a:ext cx="4834939" cy="88655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chemeClr val="bg1"/>
                </a:solidFill>
              </a:rPr>
              <a:t>References</a:t>
            </a:r>
          </a:p>
        </p:txBody>
      </p:sp>
      <p:sp>
        <p:nvSpPr>
          <p:cNvPr id="7" name="Rectangle 1">
            <a:extLst>
              <a:ext uri="{FF2B5EF4-FFF2-40B4-BE49-F238E27FC236}">
                <a16:creationId xmlns:a16="http://schemas.microsoft.com/office/drawing/2014/main" id="{2135FCB7-9408-4329-48BC-B481D8B56B30}"/>
              </a:ext>
            </a:extLst>
          </p:cNvPr>
          <p:cNvSpPr>
            <a:spLocks noGrp="1" noChangeArrowheads="1"/>
          </p:cNvSpPr>
          <p:nvPr>
            <p:ph type="title"/>
          </p:nvPr>
        </p:nvSpPr>
        <p:spPr bwMode="auto">
          <a:xfrm>
            <a:off x="646515" y="1568348"/>
            <a:ext cx="10898969"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lnSpc>
                <a:spcPct val="100000"/>
              </a:lnSpc>
              <a:spcAft>
                <a:spcPct val="0"/>
              </a:spcAft>
            </a:pPr>
            <a:r>
              <a:rPr kumimoji="0" lang="en-US" altLang="en-US" sz="2000" b="0" u="none" strike="noStrike" cap="none" normalizeH="0" baseline="0" dirty="0">
                <a:ln>
                  <a:noFill/>
                </a:ln>
                <a:solidFill>
                  <a:schemeClr val="tx1"/>
                </a:solidFill>
                <a:effectLst/>
                <a:latin typeface="+mn-lt"/>
              </a:rPr>
              <a:t>[1]</a:t>
            </a:r>
            <a:r>
              <a:rPr lang="en-US" sz="2000" dirty="0"/>
              <a:t> </a:t>
            </a:r>
            <a:r>
              <a:rPr lang="en-US" sz="2000" dirty="0">
                <a:latin typeface="+mn-lt"/>
              </a:rPr>
              <a:t>A. S. Tanenbaum and D. J. Wetherall, </a:t>
            </a:r>
            <a:r>
              <a:rPr lang="en-US" sz="2000" i="1" dirty="0">
                <a:latin typeface="+mn-lt"/>
              </a:rPr>
              <a:t>Computer Networks</a:t>
            </a:r>
            <a:r>
              <a:rPr lang="en-US" sz="2000" dirty="0">
                <a:latin typeface="+mn-lt"/>
              </a:rPr>
              <a:t>, 5th ed. Upper Saddle River, NJ, USA: Prentice Hall, 2011.</a:t>
            </a:r>
            <a:br>
              <a:rPr lang="en-US" sz="2000" dirty="0">
                <a:latin typeface="+mn-lt"/>
              </a:rPr>
            </a:br>
            <a:r>
              <a:rPr lang="en-US" sz="2000" dirty="0">
                <a:latin typeface="+mn-lt"/>
              </a:rPr>
              <a:t>[2] B. A. Forouzan, </a:t>
            </a:r>
            <a:r>
              <a:rPr lang="en-US" sz="2000" i="1" dirty="0">
                <a:latin typeface="+mn-lt"/>
              </a:rPr>
              <a:t>Data Communications and Networking</a:t>
            </a:r>
            <a:r>
              <a:rPr lang="en-US" sz="2000" dirty="0">
                <a:latin typeface="+mn-lt"/>
              </a:rPr>
              <a:t>, 5th ed. New York, NY, USA: McGraw-Hill, 2013.</a:t>
            </a:r>
            <a:br>
              <a:rPr kumimoji="0" lang="en-US" altLang="en-US" sz="2000" b="0" u="none" strike="noStrike" cap="none" normalizeH="0" baseline="0" dirty="0">
                <a:ln>
                  <a:noFill/>
                </a:ln>
                <a:solidFill>
                  <a:schemeClr val="tx1"/>
                </a:solidFill>
                <a:effectLst/>
                <a:latin typeface="+mn-lt"/>
              </a:rPr>
            </a:br>
            <a:r>
              <a:rPr lang="en-GB" sz="2000" b="1" dirty="0"/>
              <a:t>[3]</a:t>
            </a:r>
            <a:r>
              <a:rPr lang="en-GB" sz="2000" dirty="0"/>
              <a:t> </a:t>
            </a:r>
            <a:r>
              <a:rPr lang="en-GB" sz="2000" b="1" dirty="0"/>
              <a:t>Cisco Networking Academy, </a:t>
            </a:r>
            <a:r>
              <a:rPr lang="en-GB" sz="2000" b="1" i="1" dirty="0"/>
              <a:t>Official website</a:t>
            </a:r>
            <a:r>
              <a:rPr lang="en-GB" sz="2000" b="1" dirty="0"/>
              <a:t>. </a:t>
            </a:r>
            <a:r>
              <a:rPr lang="en-GB" sz="2000" b="1" dirty="0" err="1"/>
              <a:t>NetAcad</a:t>
            </a:r>
            <a:r>
              <a:rPr lang="en-GB" sz="2000" b="1" dirty="0"/>
              <a:t>. [Online]. Available: https://www.netacad.com/. Accessed: 09 sept. 2025.</a:t>
            </a:r>
            <a:br>
              <a:rPr kumimoji="0" lang="en-US" altLang="en-US" sz="2000" b="0" u="none" strike="noStrike" cap="none" normalizeH="0" baseline="0" dirty="0">
                <a:ln>
                  <a:noFill/>
                </a:ln>
                <a:solidFill>
                  <a:schemeClr val="tx1"/>
                </a:solidFill>
                <a:effectLst/>
                <a:latin typeface="+mn-lt"/>
              </a:rPr>
            </a:br>
            <a:br>
              <a:rPr kumimoji="0" lang="en-US" altLang="en-US" sz="2000" b="0" i="0" u="none" strike="noStrike" cap="none" normalizeH="0" baseline="0" dirty="0">
                <a:ln>
                  <a:noFill/>
                </a:ln>
                <a:solidFill>
                  <a:schemeClr val="tx1"/>
                </a:solidFill>
                <a:effectLst/>
                <a:latin typeface="Arial" panose="020B0604020202020204" pitchFamily="34" charset="0"/>
              </a:rPr>
            </a:b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73390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000"/>
            <a:lum/>
            <a:extLst>
              <a:ext uri="{BEBA8EAE-BF5A-486C-A8C5-ECC9F3942E4B}">
                <a14:imgProps xmlns:a14="http://schemas.microsoft.com/office/drawing/2010/main">
                  <a14:imgLayer r:embed="rId4">
                    <a14:imgEffect>
                      <a14:sharpenSoften amount="19000"/>
                    </a14:imgEffect>
                    <a14:imgEffect>
                      <a14:brightnessContrast bright="-2000" contrast="4000"/>
                    </a14:imgEffect>
                  </a14:imgLayer>
                </a14:imgProps>
              </a:ext>
            </a:extLst>
          </a:blip>
          <a:srcRect/>
          <a:stretch>
            <a:fillRect l="36000" t="9000" r="-2000" b="-23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3DB1F-90B0-42CC-ABF2-3259D70B3186}"/>
              </a:ext>
            </a:extLst>
          </p:cNvPr>
          <p:cNvSpPr>
            <a:spLocks noGrp="1"/>
          </p:cNvSpPr>
          <p:nvPr>
            <p:ph type="title"/>
          </p:nvPr>
        </p:nvSpPr>
        <p:spPr>
          <a:xfrm>
            <a:off x="795337" y="1280198"/>
            <a:ext cx="10601325" cy="5409709"/>
          </a:xfrm>
        </p:spPr>
        <p:txBody>
          <a:bodyPr vert="horz" lIns="91440" tIns="45720" rIns="91440" bIns="45720" rtlCol="0" anchor="b">
            <a:normAutofit/>
          </a:bodyPr>
          <a:lstStyle/>
          <a:p>
            <a:r>
              <a:rPr lang="en-US" sz="6600" kern="1200">
                <a:solidFill>
                  <a:schemeClr val="tx1"/>
                </a:solidFill>
                <a:latin typeface="+mj-lt"/>
                <a:ea typeface="+mj-ea"/>
                <a:cs typeface="+mj-cs"/>
              </a:rPr>
              <a:t>Thank You</a:t>
            </a:r>
            <a:br>
              <a:rPr lang="en-US" sz="6600" kern="1200">
                <a:solidFill>
                  <a:schemeClr val="tx1"/>
                </a:solidFill>
                <a:latin typeface="+mj-lt"/>
                <a:ea typeface="+mj-ea"/>
                <a:cs typeface="+mj-cs"/>
              </a:rPr>
            </a:br>
            <a:br>
              <a:rPr lang="en-US" sz="6600" kern="1200">
                <a:solidFill>
                  <a:schemeClr val="tx1"/>
                </a:solidFill>
                <a:latin typeface="+mj-lt"/>
                <a:ea typeface="+mj-ea"/>
                <a:cs typeface="+mj-cs"/>
              </a:rPr>
            </a:br>
            <a:br>
              <a:rPr lang="en-US" sz="6600" kern="1200">
                <a:solidFill>
                  <a:schemeClr val="tx1"/>
                </a:solidFill>
                <a:latin typeface="+mj-lt"/>
                <a:ea typeface="+mj-ea"/>
                <a:cs typeface="+mj-cs"/>
              </a:rPr>
            </a:br>
            <a:endParaRPr lang="en-US" sz="6600" kern="1200" dirty="0">
              <a:solidFill>
                <a:schemeClr val="tx1"/>
              </a:solidFill>
              <a:latin typeface="+mj-lt"/>
              <a:ea typeface="+mj-ea"/>
              <a:cs typeface="+mj-cs"/>
            </a:endParaRPr>
          </a:p>
        </p:txBody>
      </p:sp>
      <p:sp>
        <p:nvSpPr>
          <p:cNvPr id="4" name="Title 1">
            <a:extLst>
              <a:ext uri="{FF2B5EF4-FFF2-40B4-BE49-F238E27FC236}">
                <a16:creationId xmlns:a16="http://schemas.microsoft.com/office/drawing/2014/main" id="{32C3C7A6-E982-4ABF-9D9D-B78A86B2D4DF}"/>
              </a:ext>
            </a:extLst>
          </p:cNvPr>
          <p:cNvSpPr txBox="1">
            <a:spLocks/>
          </p:cNvSpPr>
          <p:nvPr/>
        </p:nvSpPr>
        <p:spPr>
          <a:xfrm>
            <a:off x="4089118" y="251169"/>
            <a:ext cx="4803709" cy="720080"/>
          </a:xfr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endParaRPr lang="en-GB" sz="4000" b="1" dirty="0">
              <a:solidFill>
                <a:schemeClr val="bg1"/>
              </a:solidFill>
            </a:endParaRPr>
          </a:p>
        </p:txBody>
      </p:sp>
      <p:sp>
        <p:nvSpPr>
          <p:cNvPr id="3" name="Slide Number Placeholder 2">
            <a:extLst>
              <a:ext uri="{FF2B5EF4-FFF2-40B4-BE49-F238E27FC236}">
                <a16:creationId xmlns:a16="http://schemas.microsoft.com/office/drawing/2014/main" id="{89F19F10-3701-F54D-6D52-66C3EE8AD3CE}"/>
              </a:ext>
            </a:extLst>
          </p:cNvPr>
          <p:cNvSpPr>
            <a:spLocks noGrp="1"/>
          </p:cNvSpPr>
          <p:nvPr>
            <p:ph type="sldNum" sz="quarter" idx="12"/>
          </p:nvPr>
        </p:nvSpPr>
        <p:spPr/>
        <p:txBody>
          <a:bodyPr/>
          <a:lstStyle/>
          <a:p>
            <a:fld id="{AC82685A-BD3A-4230-8D85-804689F67293}" type="slidenum">
              <a:rPr lang="en-GB" smtClean="0"/>
              <a:t>25</a:t>
            </a:fld>
            <a:endParaRPr lang="en-GB"/>
          </a:p>
        </p:txBody>
      </p:sp>
      <p:sp>
        <p:nvSpPr>
          <p:cNvPr id="5" name="Footer Placeholder 4">
            <a:extLst>
              <a:ext uri="{FF2B5EF4-FFF2-40B4-BE49-F238E27FC236}">
                <a16:creationId xmlns:a16="http://schemas.microsoft.com/office/drawing/2014/main" id="{36151967-A607-1C5C-E865-FAA75F0DC0F9}"/>
              </a:ext>
            </a:extLst>
          </p:cNvPr>
          <p:cNvSpPr>
            <a:spLocks noGrp="1"/>
          </p:cNvSpPr>
          <p:nvPr>
            <p:ph type="ftr" sz="quarter" idx="11"/>
          </p:nvPr>
        </p:nvSpPr>
        <p:spPr>
          <a:xfrm>
            <a:off x="4175786" y="6461781"/>
            <a:ext cx="4440439" cy="365125"/>
          </a:xfrm>
        </p:spPr>
        <p:txBody>
          <a:bodyPr/>
          <a:lstStyle/>
          <a:p>
            <a:r>
              <a:rPr lang="en-GB"/>
              <a:t>Computer Systems Fundamentals </a:t>
            </a:r>
            <a:endParaRPr lang="en-GB" dirty="0"/>
          </a:p>
        </p:txBody>
      </p:sp>
    </p:spTree>
    <p:extLst>
      <p:ext uri="{BB962C8B-B14F-4D97-AF65-F5344CB8AC3E}">
        <p14:creationId xmlns:p14="http://schemas.microsoft.com/office/powerpoint/2010/main" val="1608782815"/>
      </p:ext>
    </p:extLst>
  </p:cSld>
  <p:clrMapOvr>
    <a:masterClrMapping/>
  </p:clrMapOvr>
</p:sld>
</file>

<file path=ppt/theme/theme1.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D09DC4-48CE-45C2-9393-0A8E48C8FD95}">
  <ds:schemaRefs>
    <ds:schemaRef ds:uri="http://purl.org/dc/terms/"/>
    <ds:schemaRef ds:uri="http://schemas.microsoft.com/office/infopath/2007/PartnerControls"/>
    <ds:schemaRef ds:uri="http://schemas.microsoft.com/office/2006/documentManagement/types"/>
    <ds:schemaRef ds:uri="http://purl.org/dc/dcmitype/"/>
    <ds:schemaRef ds:uri="211f9404-bca0-4bcf-9c1d-965ccb6f8d2d"/>
    <ds:schemaRef ds:uri="303dbf9b-b85b-46a0-94f1-894078c07ecd"/>
    <ds:schemaRef ds:uri="http://schemas.microsoft.com/office/2006/metadata/properties"/>
    <ds:schemaRef ds:uri="http://schemas.openxmlformats.org/package/2006/metadata/core-properties"/>
    <ds:schemaRef ds:uri="http://www.w3.org/XML/1998/namespace"/>
    <ds:schemaRef ds:uri="http://purl.org/dc/elements/1.1/"/>
  </ds:schemaRefs>
</ds:datastoreItem>
</file>

<file path=customXml/itemProps2.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3.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TotalTime>
  <Words>1410</Words>
  <Application>Microsoft Office PowerPoint</Application>
  <PresentationFormat>Widescreen</PresentationFormat>
  <Paragraphs>190</Paragraphs>
  <Slides>25</Slides>
  <Notes>23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25</vt:i4>
      </vt:variant>
    </vt:vector>
  </HeadingPairs>
  <TitlesOfParts>
    <vt:vector size="32" baseType="lpstr">
      <vt:lpstr>Söhne</vt:lpstr>
      <vt:lpstr>Arial</vt:lpstr>
      <vt:lpstr>Calibri</vt:lpstr>
      <vt:lpstr>Calibri Light</vt:lpstr>
      <vt:lpstr>PT Serif</vt:lpstr>
      <vt:lpstr>UWTSD 200_Title Page 2</vt:lpstr>
      <vt:lpstr>UWTSD 200_Text 4</vt:lpstr>
      <vt:lpstr>PowerPoint Presentation</vt:lpstr>
      <vt:lpstr>Content</vt:lpstr>
      <vt:lpstr>Learning Outcome</vt:lpstr>
      <vt:lpstr>Computer Network - Types</vt:lpstr>
      <vt:lpstr>Internet of Things (IoT) Network</vt:lpstr>
      <vt:lpstr>Internet of Things (IoT) Network</vt:lpstr>
      <vt:lpstr>Internet of Things (IoT) Network</vt:lpstr>
      <vt:lpstr>Internet of Things (IoT) Network</vt:lpstr>
      <vt:lpstr>Personal area network (PAN)</vt:lpstr>
      <vt:lpstr>Local area network (LAN)</vt:lpstr>
      <vt:lpstr>Computer Networks</vt:lpstr>
      <vt:lpstr>Local area network (LAN)</vt:lpstr>
      <vt:lpstr>Local area network (LAN)</vt:lpstr>
      <vt:lpstr>Computer Networks</vt:lpstr>
      <vt:lpstr>Computer Networks</vt:lpstr>
      <vt:lpstr>Computer Networks</vt:lpstr>
      <vt:lpstr>Computer Networks</vt:lpstr>
      <vt:lpstr>Computer Networks</vt:lpstr>
      <vt:lpstr>Computer Networks</vt:lpstr>
      <vt:lpstr>Computer Networks</vt:lpstr>
      <vt:lpstr>Computer Networks</vt:lpstr>
      <vt:lpstr>Computer Networks</vt:lpstr>
      <vt:lpstr>Computer Networks</vt:lpstr>
      <vt:lpstr>[1] A. S. Tanenbaum and D. J. Wetherall, Computer Networks, 5th ed. Upper Saddle River, NJ, USA: Prentice Hall, 2011. [2] B. A. Forouzan, Data Communications and Networking, 5th ed. New York, NY, USA: McGraw-Hill, 2013. [3] Cisco Networking Academy, Official website. NetAcad. [Online]. Available: https://www.netacad.com/. Accessed: 09 sept. 2025.  </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Stalin Jacob Wilson Packia Dhas</cp:lastModifiedBy>
  <cp:revision>150</cp:revision>
  <dcterms:created xsi:type="dcterms:W3CDTF">2021-03-09T15:35:42Z</dcterms:created>
  <dcterms:modified xsi:type="dcterms:W3CDTF">2025-12-11T11:49:58Z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