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8" r:id="rId5"/>
    <p:sldId id="273" r:id="rId6"/>
    <p:sldId id="649" r:id="rId7"/>
    <p:sldId id="591" r:id="rId8"/>
    <p:sldId id="635" r:id="rId9"/>
    <p:sldId id="615" r:id="rId10"/>
    <p:sldId id="660" r:id="rId11"/>
    <p:sldId id="617" r:id="rId12"/>
    <p:sldId id="661" r:id="rId13"/>
    <p:sldId id="655" r:id="rId14"/>
    <p:sldId id="652" r:id="rId15"/>
    <p:sldId id="656" r:id="rId16"/>
    <p:sldId id="629" r:id="rId17"/>
    <p:sldId id="628" r:id="rId18"/>
    <p:sldId id="650" r:id="rId19"/>
    <p:sldId id="658" r:id="rId20"/>
    <p:sldId id="653" r:id="rId21"/>
    <p:sldId id="643" r:id="rId22"/>
    <p:sldId id="657" r:id="rId23"/>
    <p:sldId id="659" r:id="rId24"/>
    <p:sldId id="665" r:id="rId25"/>
    <p:sldId id="666" r:id="rId26"/>
    <p:sldId id="669" r:id="rId27"/>
    <p:sldId id="668" r:id="rId28"/>
    <p:sldId id="667" r:id="rId29"/>
    <p:sldId id="648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30B9DB-E779-5F78-C257-B2153A2E8669}" v="4" dt="2026-02-08T12:20:17.316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440" autoAdjust="0"/>
  </p:normalViewPr>
  <p:slideViewPr>
    <p:cSldViewPr>
      <p:cViewPr varScale="1">
        <p:scale>
          <a:sx n="100" d="100"/>
          <a:sy n="100" d="100"/>
        </p:scale>
        <p:origin x="191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mdi Hussain" userId="S::h.hussain@uwtsd.ac.uk::13caa6ac-9b40-4889-b031-a06d1854f9c6" providerId="AD" clId="Web-{E830B9DB-E779-5F78-C257-B2153A2E8669}"/>
    <pc:docChg chg="delSld modSld">
      <pc:chgData name="Hamdi Hussain" userId="S::h.hussain@uwtsd.ac.uk::13caa6ac-9b40-4889-b031-a06d1854f9c6" providerId="AD" clId="Web-{E830B9DB-E779-5F78-C257-B2153A2E8669}" dt="2026-02-08T12:20:17.316" v="3" actId="20577"/>
      <pc:docMkLst>
        <pc:docMk/>
      </pc:docMkLst>
      <pc:sldChg chg="modSp">
        <pc:chgData name="Hamdi Hussain" userId="S::h.hussain@uwtsd.ac.uk::13caa6ac-9b40-4889-b031-a06d1854f9c6" providerId="AD" clId="Web-{E830B9DB-E779-5F78-C257-B2153A2E8669}" dt="2026-02-08T12:20:17.316" v="3" actId="20577"/>
        <pc:sldMkLst>
          <pc:docMk/>
          <pc:sldMk cId="2963742636" sldId="629"/>
        </pc:sldMkLst>
        <pc:spChg chg="mod">
          <ac:chgData name="Hamdi Hussain" userId="S::h.hussain@uwtsd.ac.uk::13caa6ac-9b40-4889-b031-a06d1854f9c6" providerId="AD" clId="Web-{E830B9DB-E779-5F78-C257-B2153A2E8669}" dt="2026-02-08T12:20:17.316" v="3" actId="20577"/>
          <ac:spMkLst>
            <pc:docMk/>
            <pc:sldMk cId="2963742636" sldId="629"/>
            <ac:spMk id="3" creationId="{688E310F-AC0F-6247-A1A3-D83D22A66EFE}"/>
          </ac:spMkLst>
        </pc:spChg>
      </pc:sldChg>
      <pc:sldChg chg="del">
        <pc:chgData name="Hamdi Hussain" userId="S::h.hussain@uwtsd.ac.uk::13caa6ac-9b40-4889-b031-a06d1854f9c6" providerId="AD" clId="Web-{E830B9DB-E779-5F78-C257-B2153A2E8669}" dt="2026-02-08T12:20:01.894" v="0"/>
        <pc:sldMkLst>
          <pc:docMk/>
          <pc:sldMk cId="2413527920" sldId="663"/>
        </pc:sldMkLst>
      </pc:sldChg>
      <pc:sldChg chg="del">
        <pc:chgData name="Hamdi Hussain" userId="S::h.hussain@uwtsd.ac.uk::13caa6ac-9b40-4889-b031-a06d1854f9c6" providerId="AD" clId="Web-{E830B9DB-E779-5F78-C257-B2153A2E8669}" dt="2026-02-08T12:20:02.941" v="1"/>
        <pc:sldMkLst>
          <pc:docMk/>
          <pc:sldMk cId="3266340360" sldId="66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hlxxJrWLUE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youtube.com/watch?v=yJhKheZNGpM" TargetMode="External"/><Relationship Id="rId4" Type="http://schemas.openxmlformats.org/officeDocument/2006/relationships/hyperlink" Target="https://www.youtube.com/watch?v=ee9jInPpkUc" TargetMode="Externa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hlxxJrWLUE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youtube.com/watch?v=yJhKheZNGpM" TargetMode="External"/><Relationship Id="rId4" Type="http://schemas.openxmlformats.org/officeDocument/2006/relationships/hyperlink" Target="https://www.youtube.com/watch?v=ee9jInPpkUc" TargetMode="Externa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534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65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2378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https://www.youtube.com/watch?v=YfGEbT_RSIE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566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695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006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5245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923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6572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3987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Theory of Planned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Behavior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4"/>
              </a:rPr>
              <a:t>–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YouTube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5"/>
              </a:rPr>
              <a:t>Theory of Reasoned Action and Planned </a:t>
            </a:r>
            <a:r>
              <a:rPr lang="en-GB" dirty="0" err="1">
                <a:hlinkClick r:id="rId5"/>
              </a:rPr>
              <a:t>Behavior</a:t>
            </a:r>
            <a:r>
              <a:rPr lang="en-GB" dirty="0">
                <a:hlinkClick r:id="rId5"/>
              </a:rPr>
              <a:t> | </a:t>
            </a:r>
            <a:r>
              <a:rPr lang="en-GB" dirty="0" err="1">
                <a:hlinkClick r:id="rId5"/>
              </a:rPr>
              <a:t>LearnPsychology</a:t>
            </a:r>
            <a:r>
              <a:rPr lang="en-GB" dirty="0">
                <a:hlinkClick r:id="rId5"/>
              </a:rPr>
              <a:t> - YouTube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0518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016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5426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5285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http://www.cres.gr/behave/pdf/Theory_of_Planned_Behaviour.pdf</a:t>
            </a:r>
          </a:p>
        </p:txBody>
      </p:sp>
    </p:spTree>
    <p:extLst>
      <p:ext uri="{BB962C8B-B14F-4D97-AF65-F5344CB8AC3E}">
        <p14:creationId xmlns:p14="http://schemas.microsoft.com/office/powerpoint/2010/main" val="25792356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33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https://courses.lumenlearning.com/suny-buffalo-environmentalhealth/chapter/development-of-theory-of-planned-behavior/</a:t>
            </a:r>
          </a:p>
        </p:txBody>
      </p:sp>
    </p:spTree>
    <p:extLst>
      <p:ext uri="{BB962C8B-B14F-4D97-AF65-F5344CB8AC3E}">
        <p14:creationId xmlns:p14="http://schemas.microsoft.com/office/powerpoint/2010/main" val="21144398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https://courses.lumenlearning.com/suny-buffalo-environmentalhealth/chapter/development-of-theory-of-planned-behavior/</a:t>
            </a:r>
          </a:p>
        </p:txBody>
      </p:sp>
    </p:spTree>
    <p:extLst>
      <p:ext uri="{BB962C8B-B14F-4D97-AF65-F5344CB8AC3E}">
        <p14:creationId xmlns:p14="http://schemas.microsoft.com/office/powerpoint/2010/main" val="24940541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Theory of Planned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Behavior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4"/>
              </a:rPr>
              <a:t>–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YouTube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5"/>
              </a:rPr>
              <a:t>Theory of Reasoned Action and Planned </a:t>
            </a:r>
            <a:r>
              <a:rPr lang="en-GB" dirty="0" err="1">
                <a:hlinkClick r:id="rId5"/>
              </a:rPr>
              <a:t>Behavior</a:t>
            </a:r>
            <a:r>
              <a:rPr lang="en-GB" dirty="0">
                <a:hlinkClick r:id="rId5"/>
              </a:rPr>
              <a:t> | </a:t>
            </a:r>
            <a:r>
              <a:rPr lang="en-GB" dirty="0" err="1">
                <a:hlinkClick r:id="rId5"/>
              </a:rPr>
              <a:t>LearnPsychology</a:t>
            </a:r>
            <a:r>
              <a:rPr lang="en-GB" dirty="0">
                <a:hlinkClick r:id="rId5"/>
              </a:rPr>
              <a:t> - YouTube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5235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219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Shape, icon, circle&#10;&#10;Description automatically generated">
            <a:extLst>
              <a:ext uri="{FF2B5EF4-FFF2-40B4-BE49-F238E27FC236}">
                <a16:creationId xmlns:a16="http://schemas.microsoft.com/office/drawing/2014/main" id="{50FF8467-65FA-4344-83C9-97C43737DDC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982961" y="823992"/>
            <a:ext cx="5143500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3D18F35-95AA-6E41-8827-13947BD06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5748293" y="-701780"/>
            <a:ext cx="5143500" cy="6858000"/>
          </a:xfrm>
          <a:prstGeom prst="rect">
            <a:avLst/>
          </a:prstGeom>
        </p:spPr>
      </p:pic>
      <p:pic>
        <p:nvPicPr>
          <p:cNvPr id="19" name="Picture 18" descr="Icon&#10;&#10;Description automatically generated with medium confidence">
            <a:extLst>
              <a:ext uri="{FF2B5EF4-FFF2-40B4-BE49-F238E27FC236}">
                <a16:creationId xmlns:a16="http://schemas.microsoft.com/office/drawing/2014/main" id="{ACB4BD71-6C84-AC4A-A48E-965B6282C30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 amt="50000"/>
          </a:blip>
          <a:stretch>
            <a:fillRect/>
          </a:stretch>
        </p:blipFill>
        <p:spPr>
          <a:xfrm rot="7923834">
            <a:off x="2446877" y="5434487"/>
            <a:ext cx="4894518" cy="3670889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16370A69-6BE0-9544-B618-8CCD4CF07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793" y="161212"/>
            <a:ext cx="7886700" cy="1325563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01321C3-01BF-E148-ACD3-0BDA93E257B8}"/>
              </a:ext>
            </a:extLst>
          </p:cNvPr>
          <p:cNvCxnSpPr>
            <a:cxnSpLocks/>
          </p:cNvCxnSpPr>
          <p:nvPr userDrawn="1"/>
        </p:nvCxnSpPr>
        <p:spPr>
          <a:xfrm>
            <a:off x="592865" y="1274922"/>
            <a:ext cx="7910557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03421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23">
            <a:extLst>
              <a:ext uri="{FF2B5EF4-FFF2-40B4-BE49-F238E27FC236}">
                <a16:creationId xmlns:a16="http://schemas.microsoft.com/office/drawing/2014/main" id="{E90710C3-BF7A-F548-B418-3A0A821363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97154" y="4811315"/>
            <a:ext cx="2635793" cy="597434"/>
          </a:xfrm>
        </p:spPr>
        <p:txBody>
          <a:bodyPr/>
          <a:lstStyle>
            <a:lvl1pPr marL="0" indent="0">
              <a:buNone/>
              <a:defRPr b="0" i="0">
                <a:solidFill>
                  <a:srgbClr val="0F375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Caption of image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A060D27-FA01-9B46-B9F6-9222EF68258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897007" y="1774903"/>
            <a:ext cx="2436086" cy="2815289"/>
          </a:xfrm>
        </p:spPr>
        <p:txBody>
          <a:bodyPr>
            <a:normAutofit/>
          </a:bodyPr>
          <a:lstStyle>
            <a:lvl1pPr algn="l">
              <a:defRPr sz="1800" b="1" i="0">
                <a:latin typeface="Montserrat SemiBold" pitchFamily="2" charset="77"/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46B7075-00A2-0F41-81C1-8D5FEDEBC8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04794" y="1364061"/>
            <a:ext cx="2949178" cy="4382677"/>
          </a:xfrm>
        </p:spPr>
        <p:txBody>
          <a:bodyPr>
            <a:normAutofit/>
          </a:bodyPr>
          <a:lstStyle>
            <a:lvl1pPr marL="0" indent="0">
              <a:buNone/>
              <a:defRPr sz="1800" b="0">
                <a:solidFill>
                  <a:srgbClr val="0F3758"/>
                </a:solidFill>
                <a:latin typeface="+mn-lt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 dirty="0"/>
              <a:t>text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B215AE-78AD-A54E-BE54-BA055DAA7055}"/>
              </a:ext>
            </a:extLst>
          </p:cNvPr>
          <p:cNvCxnSpPr>
            <a:cxnSpLocks/>
          </p:cNvCxnSpPr>
          <p:nvPr userDrawn="1"/>
        </p:nvCxnSpPr>
        <p:spPr>
          <a:xfrm>
            <a:off x="592865" y="1274922"/>
            <a:ext cx="7910557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73D6E85-05C5-F149-BE2A-4CE3C338CD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865" y="111353"/>
            <a:ext cx="7886700" cy="1325563"/>
          </a:xfrm>
        </p:spPr>
        <p:txBody>
          <a:bodyPr/>
          <a:lstStyle/>
          <a:p>
            <a:r>
              <a:rPr lang="en-GB" dirty="0"/>
              <a:t>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882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A25D2-E983-2441-BDA9-BEC2F997F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97CB7C96-47A2-0640-B89C-2F40F5E06439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628650" y="1922463"/>
            <a:ext cx="7886700" cy="4273550"/>
          </a:xfrm>
        </p:spPr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927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youtube.com/watch?v=yJhKheZNGp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ZsxuD3gExE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0749-5978(91)90020-T" TargetMode="External"/><Relationship Id="rId7" Type="http://schemas.openxmlformats.org/officeDocument/2006/relationships/hyperlink" Target="https://courses.lumenlearning.com/suny-buffalo-environmentalhealth/chapter/development-of-theory-of-planned-behavior/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doi.org/10.1007/978-3-319-28099-8_1191-1" TargetMode="External"/><Relationship Id="rId5" Type="http://schemas.openxmlformats.org/officeDocument/2006/relationships/hyperlink" Target="NULL" TargetMode="External"/><Relationship Id="rId4" Type="http://schemas.openxmlformats.org/officeDocument/2006/relationships/hyperlink" Target="https://link.springer.com/referenceworkentry/10.1007%2F978-3-319-28099-8_1191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6742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Social Epidemiology and Public Health Development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973934" y="2681496"/>
            <a:ext cx="77620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i="1">
                <a:solidFill>
                  <a:schemeClr val="bg1"/>
                </a:solidFill>
              </a:rPr>
              <a:t>Foundations of Social Epidemiology </a:t>
            </a:r>
            <a:endParaRPr lang="en-GB" sz="3200" b="1" i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AFB9D2-7A42-AAAD-4E60-B2168D04DAAE}"/>
              </a:ext>
            </a:extLst>
          </p:cNvPr>
          <p:cNvSpPr txBox="1"/>
          <p:nvPr/>
        </p:nvSpPr>
        <p:spPr>
          <a:xfrm>
            <a:off x="2514786" y="3429000"/>
            <a:ext cx="52255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1" dirty="0">
                <a:solidFill>
                  <a:schemeClr val="bg1"/>
                </a:solidFill>
                <a:cs typeface="Arial" panose="020B0604020202020204" pitchFamily="34" charset="0"/>
              </a:rPr>
              <a:t>Theory of planned behaviour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DDBF62-4D39-E3A6-F89B-221F3821376E}"/>
              </a:ext>
            </a:extLst>
          </p:cNvPr>
          <p:cNvSpPr txBox="1"/>
          <p:nvPr/>
        </p:nvSpPr>
        <p:spPr>
          <a:xfrm>
            <a:off x="683568" y="52292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May 25</a:t>
            </a:r>
          </a:p>
        </p:txBody>
      </p:sp>
    </p:spTree>
    <p:extLst>
      <p:ext uri="{BB962C8B-B14F-4D97-AF65-F5344CB8AC3E}">
        <p14:creationId xmlns:p14="http://schemas.microsoft.com/office/powerpoint/2010/main" val="1006088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AE554-579C-3A40-B8CD-51B7AFB9D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229" y="404664"/>
            <a:ext cx="7886700" cy="994172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04B3F-DEEF-7743-A3EE-39C8D8D83AFC}"/>
              </a:ext>
            </a:extLst>
          </p:cNvPr>
          <p:cNvSpPr txBox="1"/>
          <p:nvPr/>
        </p:nvSpPr>
        <p:spPr>
          <a:xfrm>
            <a:off x="1421176" y="2101714"/>
            <a:ext cx="6568807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To understand: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term theory of planned behaviour (TPB)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component of the theory of planned behaviour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Application of the Theory of planned behaviour </a:t>
            </a:r>
          </a:p>
        </p:txBody>
      </p:sp>
    </p:spTree>
    <p:extLst>
      <p:ext uri="{BB962C8B-B14F-4D97-AF65-F5344CB8AC3E}">
        <p14:creationId xmlns:p14="http://schemas.microsoft.com/office/powerpoint/2010/main" val="3073188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Theory of planned behaviour 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324" y="4131078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29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214754"/>
            <a:ext cx="7920880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dirty="0"/>
              <a:t>What are the components </a:t>
            </a:r>
            <a:br>
              <a:rPr lang="en-GB" b="1" i="1" dirty="0"/>
            </a:br>
            <a:r>
              <a:rPr lang="en-GB" b="1" i="1" dirty="0"/>
              <a:t>of TPB 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3890" y="3429000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369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127957" y="1484784"/>
            <a:ext cx="7141937" cy="35045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The theory of planned behaviour is a psychological theory used to predict and understand behaviours. </a:t>
            </a:r>
            <a:endParaRPr lang="en-US" dirty="0"/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theory maintains that three core components, namely,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Attitude toward the behaviour,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/>
                <a:cs typeface="Arial"/>
              </a:rPr>
              <a:t>Subjective (social) norms, and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Perceived behavioural control,</a:t>
            </a: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together shape an individual's behavioural intentions.                                  </a:t>
            </a:r>
            <a:r>
              <a:rPr lang="en-GB" sz="2000" dirty="0">
                <a:latin typeface="Arial"/>
                <a:cs typeface="Arial"/>
              </a:rPr>
              <a:t>        (Ajzen, 1991)</a:t>
            </a:r>
          </a:p>
          <a:p>
            <a:pPr marL="0" indent="0">
              <a:buNone/>
            </a:pP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332656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Component of Theory of planned behaviour </a:t>
            </a:r>
          </a:p>
        </p:txBody>
      </p:sp>
    </p:spTree>
    <p:extLst>
      <p:ext uri="{BB962C8B-B14F-4D97-AF65-F5344CB8AC3E}">
        <p14:creationId xmlns:p14="http://schemas.microsoft.com/office/powerpoint/2010/main" val="3732023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683991" y="1710535"/>
            <a:ext cx="7766289" cy="3190079"/>
          </a:xfrm>
        </p:spPr>
        <p:txBody>
          <a:bodyPr vert="horz" lIns="91440" tIns="45720" rIns="91440" bIns="45720" rtlCol="0" anchor="t">
            <a:noAutofit/>
          </a:bodyPr>
          <a:lstStyle/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Attitude toward the behaviour refers to the degree to which a person has a favourable or unfavourable evaluation or appraisal of the behaviour in question.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Attitudes involves an individual’s positive or negative thoughts towards performing a certain behaviour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 That is the opinions of oneself about the behaviour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latin typeface="Arial"/>
              <a:cs typeface="Arial"/>
            </a:endParaRPr>
          </a:p>
          <a:p>
            <a:pPr marL="0" indent="0" algn="r" defTabSz="685800">
              <a:spcBef>
                <a:spcPts val="0"/>
              </a:spcBef>
              <a:buNone/>
              <a:defRPr/>
            </a:pPr>
            <a:r>
              <a:rPr lang="en-GB" sz="2100" dirty="0">
                <a:latin typeface="Arial"/>
                <a:cs typeface="Arial"/>
              </a:rPr>
              <a:t>(Ajzen, 1991)</a:t>
            </a:r>
            <a:endParaRPr lang="en-US" sz="2100" dirty="0"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476672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Attitude towards the behaviour</a:t>
            </a:r>
            <a:endParaRPr lang="en-US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32354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67651" y="1628800"/>
            <a:ext cx="6608698" cy="31998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/>
                <a:cs typeface="Arial"/>
              </a:rPr>
              <a:t>Attitude is influenced by a person's: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Behavioural belief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about the consequences of undertaking a certain behaviour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Outcome evaluation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positive or negative of the consequences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(Ajzen, 1991)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Attitude toward the behaviour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0830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7" y="2051349"/>
            <a:ext cx="6608698" cy="3199806"/>
          </a:xfrm>
        </p:spPr>
        <p:txBody>
          <a:bodyPr>
            <a:normAutofit/>
          </a:bodyPr>
          <a:lstStyle/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subjective norm/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means opinions of others about the behaviour</a:t>
            </a:r>
          </a:p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That is the social influence on a particular behaviour</a:t>
            </a:r>
          </a:p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 the degree to which an individual feels social pressure to perform or not to perform a behaviour.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subjective norm </a:t>
            </a:r>
          </a:p>
        </p:txBody>
      </p:sp>
    </p:spTree>
    <p:extLst>
      <p:ext uri="{BB962C8B-B14F-4D97-AF65-F5344CB8AC3E}">
        <p14:creationId xmlns:p14="http://schemas.microsoft.com/office/powerpoint/2010/main" val="3073712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7" y="2051349"/>
            <a:ext cx="6608698" cy="31998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1350"/>
              </a:spcBef>
              <a:buSzPct val="100000"/>
              <a:buNone/>
              <a:defRPr/>
            </a:pPr>
            <a:r>
              <a:rPr lang="en-GB" sz="2400" dirty="0">
                <a:latin typeface="Arial"/>
                <a:cs typeface="Arial"/>
              </a:rPr>
              <a:t>This can be predicted by:</a:t>
            </a:r>
          </a:p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b="1" dirty="0">
                <a:latin typeface="Arial"/>
                <a:cs typeface="Arial"/>
              </a:rPr>
              <a:t>Normative belief</a:t>
            </a:r>
            <a:r>
              <a:rPr lang="en-GB" sz="2400" dirty="0">
                <a:latin typeface="Arial"/>
                <a:cs typeface="Arial"/>
              </a:rPr>
              <a:t>: perception about the expectation of significant others.</a:t>
            </a:r>
          </a:p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b="1" dirty="0">
                <a:latin typeface="Arial"/>
                <a:cs typeface="Arial"/>
              </a:rPr>
              <a:t>Motivation to comply </a:t>
            </a:r>
            <a:r>
              <a:rPr lang="en-GB" sz="2400" dirty="0">
                <a:latin typeface="Arial"/>
                <a:cs typeface="Arial"/>
              </a:rPr>
              <a:t>with the perceived expectation of other people.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subjective norm </a:t>
            </a:r>
          </a:p>
        </p:txBody>
      </p:sp>
    </p:spTree>
    <p:extLst>
      <p:ext uri="{BB962C8B-B14F-4D97-AF65-F5344CB8AC3E}">
        <p14:creationId xmlns:p14="http://schemas.microsoft.com/office/powerpoint/2010/main" val="1214277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032206" y="1710881"/>
            <a:ext cx="7246767" cy="319980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The extent to which an individual perceives that they can control the outcome of a behaviour can make them engage in certain behaviours.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An individual might try harder to engage in a behaviour if they believe they can control it.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</a:t>
            </a:r>
            <a:r>
              <a:rPr lang="en-GB" sz="36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erceived</a:t>
            </a:r>
            <a:r>
              <a:rPr lang="en-GB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behavioural control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1085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701466" y="1827613"/>
            <a:ext cx="7421865" cy="319980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Control is made up of an external factors to the individual intending to decide on a particular behaviour.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It is also related to the person cognitive evaluation of the external factors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The perceived behavioural control  involves </a:t>
            </a:r>
            <a:r>
              <a:rPr lang="en-GB" sz="2400" b="1" dirty="0">
                <a:solidFill>
                  <a:prstClr val="black"/>
                </a:solidFill>
                <a:latin typeface="Arial"/>
                <a:cs typeface="Arial"/>
              </a:rPr>
              <a:t>self-efficacy </a:t>
            </a: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towards the behaviour.</a:t>
            </a:r>
            <a:endParaRPr lang="en-US"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</a:t>
            </a:r>
            <a:r>
              <a:rPr lang="en-GB" sz="36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erceived</a:t>
            </a:r>
            <a:r>
              <a:rPr lang="en-GB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behavioural control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587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012751" y="2051349"/>
            <a:ext cx="6682563" cy="31998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/>
                <a:cs typeface="Arial"/>
              </a:rPr>
              <a:t>Belief about health behaviour </a:t>
            </a:r>
            <a:r>
              <a:rPr lang="en-GB" sz="2400" dirty="0">
                <a:latin typeface="Arial"/>
                <a:cs typeface="Arial"/>
              </a:rPr>
              <a:t>shape behavioural intention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/>
                <a:cs typeface="Arial"/>
              </a:rPr>
              <a:t>Subjective norms </a:t>
            </a:r>
            <a:r>
              <a:rPr lang="en-GB" sz="2400" dirty="0">
                <a:latin typeface="Arial"/>
                <a:cs typeface="Arial"/>
              </a:rPr>
              <a:t>or social influence shapes behavioural intent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/>
                <a:cs typeface="Arial"/>
              </a:rPr>
              <a:t>perceived control </a:t>
            </a:r>
            <a:r>
              <a:rPr lang="en-GB" sz="2400" dirty="0">
                <a:latin typeface="Arial"/>
                <a:cs typeface="Arial"/>
              </a:rPr>
              <a:t>shapes behavioural intent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Theory of Planned Behaviour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598734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/>
                <a:cs typeface="Arial"/>
              </a:rPr>
              <a:t>Watch the video below, then discuss and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Franklin Gothic Medium"/>
              <a:hlinkClick r:id="rId3" invalidUrl="http://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400" dirty="0">
                <a:latin typeface="Arial"/>
                <a:cs typeface="Arial"/>
                <a:hlinkClick r:id="rId4"/>
              </a:rPr>
              <a:t>https://www.youtube.com/watch?v=yJhKheZNGpM</a:t>
            </a:r>
            <a:endParaRPr lang="en-GB" sz="2400">
              <a:latin typeface="Arial"/>
              <a:cs typeface="Arial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/>
                <a:cs typeface="Arial"/>
              </a:rPr>
              <a:t>Feedback your findings to the whole class</a:t>
            </a:r>
          </a:p>
          <a:p>
            <a:endParaRPr lang="en-US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2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7426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14829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Theory of Planned Behaviour </a:t>
            </a:r>
            <a:endParaRPr lang="en-GB" sz="3300" b="1" dirty="0">
              <a:latin typeface="Arial"/>
              <a:cs typeface="Arial"/>
            </a:endParaRPr>
          </a:p>
        </p:txBody>
      </p:sp>
      <p:pic>
        <p:nvPicPr>
          <p:cNvPr id="3" name="Picture 2" descr="A diagram of a model&#10;&#10;AI-generated content may be incorrect.">
            <a:extLst>
              <a:ext uri="{FF2B5EF4-FFF2-40B4-BE49-F238E27FC236}">
                <a16:creationId xmlns:a16="http://schemas.microsoft.com/office/drawing/2014/main" id="{C658C197-7903-249C-1A4C-ED766742B1D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2" t="1594" r="1671" b="1195"/>
          <a:stretch>
            <a:fillRect/>
          </a:stretch>
        </p:blipFill>
        <p:spPr>
          <a:xfrm>
            <a:off x="2084917" y="1988608"/>
            <a:ext cx="5137044" cy="30609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034524-5330-C73B-0925-1192B4561153}"/>
              </a:ext>
            </a:extLst>
          </p:cNvPr>
          <p:cNvSpPr txBox="1"/>
          <p:nvPr/>
        </p:nvSpPr>
        <p:spPr>
          <a:xfrm>
            <a:off x="6709833" y="5206999"/>
            <a:ext cx="1524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Ajzen, 2005</a:t>
            </a:r>
          </a:p>
        </p:txBody>
      </p:sp>
    </p:spTree>
    <p:extLst>
      <p:ext uri="{BB962C8B-B14F-4D97-AF65-F5344CB8AC3E}">
        <p14:creationId xmlns:p14="http://schemas.microsoft.com/office/powerpoint/2010/main" val="13468975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E61D0-9DA5-4676-9789-4AD5D2E72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119" y="208667"/>
            <a:ext cx="8477943" cy="99417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Diagram of application of Theory of planned behaviour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7498E64F-89FE-4822-BEA7-FE836CA6F2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32260"/>
            <a:ext cx="7714338" cy="3793479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4416352-3CAF-0E8A-C0FE-377AB9BE3D41}"/>
              </a:ext>
            </a:extLst>
          </p:cNvPr>
          <p:cNvSpPr txBox="1"/>
          <p:nvPr/>
        </p:nvSpPr>
        <p:spPr>
          <a:xfrm>
            <a:off x="5894916" y="5344583"/>
            <a:ext cx="2487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(Booth et al.</a:t>
            </a:r>
            <a:r>
              <a:rPr lang="en-GB" i="1" dirty="0">
                <a:latin typeface="Arial"/>
                <a:cs typeface="Arial"/>
              </a:rPr>
              <a:t>, </a:t>
            </a:r>
            <a:r>
              <a:rPr lang="en-GB" dirty="0">
                <a:latin typeface="Arial"/>
                <a:cs typeface="Arial"/>
              </a:rPr>
              <a:t>2012)</a:t>
            </a:r>
          </a:p>
        </p:txBody>
      </p:sp>
    </p:spTree>
    <p:extLst>
      <p:ext uri="{BB962C8B-B14F-4D97-AF65-F5344CB8AC3E}">
        <p14:creationId xmlns:p14="http://schemas.microsoft.com/office/powerpoint/2010/main" val="302302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318" y="40466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latin typeface="Arial"/>
                <a:cs typeface="Arial"/>
              </a:rPr>
              <a:t>Summary of Theory of Planned Behaviour</a:t>
            </a:r>
            <a:endParaRPr lang="en-US" sz="3000" b="1" dirty="0">
              <a:latin typeface="Arial"/>
              <a:cs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0354D22-4950-4950-9EE7-B9FE6CA5C0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7062908"/>
              </p:ext>
            </p:extLst>
          </p:nvPr>
        </p:nvGraphicFramePr>
        <p:xfrm>
          <a:off x="730250" y="1714500"/>
          <a:ext cx="7886700" cy="3165851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1203864654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4144231738"/>
                    </a:ext>
                  </a:extLst>
                </a:gridCol>
              </a:tblGrid>
              <a:tr h="497416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Concept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Definition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1309614965"/>
                  </a:ext>
                </a:extLst>
              </a:tr>
              <a:tr h="721199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Attitude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A person’s individual feelings and evaluation of the behaviour. Do they see this behaviour or action as good or bad?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1291090276"/>
                  </a:ext>
                </a:extLst>
              </a:tr>
              <a:tr h="504839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Subjective Norm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How others in society view this behaviour. Do others approve or disapprove of this action?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4250878255"/>
                  </a:ext>
                </a:extLst>
              </a:tr>
              <a:tr h="721199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Perceived Behavioural Control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The individual belief that one has control over a specific action or behaviour. Do they believe that they can successfully carry out this behaviour?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828014242"/>
                  </a:ext>
                </a:extLst>
              </a:tr>
              <a:tr h="7211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1" dirty="0">
                          <a:latin typeface="Arial"/>
                        </a:rPr>
                        <a:t>Behavioural Intention</a:t>
                      </a:r>
                      <a:endParaRPr lang="en-US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/>
                        </a:rPr>
                        <a:t>The perceived likelihood of a person carrying out this behaviour. Are they likely or unlikely to carry out this behaviour?</a:t>
                      </a:r>
                      <a:endParaRPr lang="en-US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33986973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F610A153-1928-48EF-9492-A114399AAB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7050" y="5268924"/>
            <a:ext cx="458577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350" dirty="0">
                <a:latin typeface="Arial" panose="020B0604020202020204" pitchFamily="34" charset="0"/>
              </a:rPr>
              <a:t>(U.S. Department of Health and Human Services, 2005)</a:t>
            </a:r>
          </a:p>
        </p:txBody>
      </p:sp>
    </p:spTree>
    <p:extLst>
      <p:ext uri="{BB962C8B-B14F-4D97-AF65-F5344CB8AC3E}">
        <p14:creationId xmlns:p14="http://schemas.microsoft.com/office/powerpoint/2010/main" val="29700907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7" y="1906087"/>
            <a:ext cx="6966499" cy="3345068"/>
          </a:xfrm>
        </p:spPr>
        <p:txBody>
          <a:bodyPr>
            <a:normAutofit lnSpcReduction="10000"/>
          </a:bodyPr>
          <a:lstStyle/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According to the model, attitudes, subjective norms and perceived behavioural control predict the intention, which in turn predicts the behaviour.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Background variables, as demographical factors, are supposed to influence the behaviour through the three determinants and the intention. 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Attitudes, subjective norms and the perceived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behavioural control, explain the behavioural intention before the behaviour takes place.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300" b="1" dirty="0">
                <a:latin typeface="Arial"/>
                <a:cs typeface="Arial"/>
              </a:rPr>
              <a:t>Theory of Planned Behaviour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03867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dirty="0">
                <a:solidFill>
                  <a:schemeClr val="tx1"/>
                </a:solidFill>
              </a:rPr>
              <a:t>How can Theory of planned behaviour be applied?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446933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43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7" y="2051349"/>
            <a:ext cx="6608698" cy="31998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/>
                <a:cs typeface="Arial"/>
              </a:rPr>
              <a:t>The application of this theory can be used in all different sorts of fields and industries ranging from the healthcare field, politics, and even general businesses and organisations.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This theory is based around understanding and predicting human behaviours, which allows for such a wide range of uses. 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Within the healthcare field, it can be used to study disease prevention, pharmacology companies, birth control, and even family planning (Martin, 2017).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300" b="1" dirty="0">
                <a:latin typeface="Arial"/>
                <a:cs typeface="Arial"/>
              </a:rPr>
              <a:t>Theory of Planned Behaviour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42307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73269"/>
            <a:ext cx="8068016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b="1" dirty="0">
                <a:latin typeface="Arial"/>
                <a:cs typeface="Arial"/>
              </a:rPr>
              <a:t>Application of Theory of Planned Behaviour</a:t>
            </a:r>
            <a:endParaRPr lang="en-US" sz="3000" b="1" dirty="0">
              <a:latin typeface="Arial"/>
              <a:cs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1FD295C-ED0B-4318-8337-2BE77A3450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0210530"/>
              </p:ext>
            </p:extLst>
          </p:nvPr>
        </p:nvGraphicFramePr>
        <p:xfrm>
          <a:off x="1261778" y="1817547"/>
          <a:ext cx="6610794" cy="247650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305397">
                  <a:extLst>
                    <a:ext uri="{9D8B030D-6E8A-4147-A177-3AD203B41FA5}">
                      <a16:colId xmlns:a16="http://schemas.microsoft.com/office/drawing/2014/main" val="1725245525"/>
                    </a:ext>
                  </a:extLst>
                </a:gridCol>
                <a:gridCol w="3305397">
                  <a:extLst>
                    <a:ext uri="{9D8B030D-6E8A-4147-A177-3AD203B41FA5}">
                      <a16:colId xmlns:a16="http://schemas.microsoft.com/office/drawing/2014/main" val="2968418395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Concept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Definition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1820571619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Attitude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Getting regular exams and screenings are a good thing for me to do.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70201623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Subjective Norm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Getting regular checkups and screenings are supported by society and my doctors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009787676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Perceived Behavioural Control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I have places that I can go to get this done and it is within my control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792614489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1" dirty="0">
                          <a:latin typeface="Arial"/>
                        </a:rPr>
                        <a:t>Behavioural Intention</a:t>
                      </a:r>
                      <a:endParaRPr lang="en-US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/>
                        </a:rPr>
                        <a:t>I intend to get my regular exams and screenings to check for breast cancer</a:t>
                      </a:r>
                      <a:endParaRPr lang="en-US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61025372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2683BD3-DAA6-48EE-9DF7-FDFB1278C286}"/>
              </a:ext>
            </a:extLst>
          </p:cNvPr>
          <p:cNvSpPr txBox="1"/>
          <p:nvPr/>
        </p:nvSpPr>
        <p:spPr>
          <a:xfrm>
            <a:off x="1277186" y="4546955"/>
            <a:ext cx="6610793" cy="7155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The attitude, subjective norm, and perceived behavioural control all support getting regular check-ups and screenings, which makes the action of getting the screening much more likely.</a:t>
            </a:r>
          </a:p>
        </p:txBody>
      </p:sp>
    </p:spTree>
    <p:extLst>
      <p:ext uri="{BB962C8B-B14F-4D97-AF65-F5344CB8AC3E}">
        <p14:creationId xmlns:p14="http://schemas.microsoft.com/office/powerpoint/2010/main" val="3808822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Watch the video below then discuss and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1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1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100" dirty="0">
                <a:solidFill>
                  <a:prstClr val="black"/>
                </a:solidFill>
                <a:latin typeface="Franklin Gothic Medium"/>
                <a:hlinkClick r:id="rId3"/>
              </a:rPr>
              <a:t>https://www.youtube.com/watch?v=nZsxuD3gExE</a:t>
            </a:r>
            <a:endParaRPr lang="en-GB" sz="2100" dirty="0">
              <a:solidFill>
                <a:prstClr val="black"/>
              </a:solidFill>
              <a:latin typeface="Franklin Gothic Medium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Franklin Gothic Medium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defRPr/>
            </a:pP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60648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Activity </a:t>
            </a:r>
            <a:endParaRPr lang="en-GB" sz="33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094177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F9174F-3ECB-5C46-9D7B-66CAAD8F8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/>
                <a:ea typeface="+mj-lt"/>
                <a:cs typeface="Arial"/>
              </a:rPr>
              <a:t>Activity</a:t>
            </a:r>
            <a:endParaRPr lang="en-US" sz="3600" dirty="0">
              <a:cs typeface="Arial"/>
            </a:endParaRP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7BE3E82-332F-F77B-01CB-4A6D2A9F1CBC}"/>
              </a:ext>
            </a:extLst>
          </p:cNvPr>
          <p:cNvSpPr txBox="1">
            <a:spLocks/>
          </p:cNvSpPr>
          <p:nvPr/>
        </p:nvSpPr>
        <p:spPr>
          <a:xfrm>
            <a:off x="856293" y="1944345"/>
            <a:ext cx="6608698" cy="31998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Using Health Belief Model &amp; Theory of Planned Behaviour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Apply theoretical models to real-life public health scenarios</a:t>
            </a: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Understand how cultural background shapes health beliefs</a:t>
            </a:r>
          </a:p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Myriad Pro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36252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D1CE8-9C2B-4214-5B6A-4A4C34B66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57E85DF-1AF6-FF3F-DDB8-11139488C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/>
                <a:ea typeface="+mj-lt"/>
                <a:cs typeface="Arial"/>
              </a:rPr>
              <a:t>Activity</a:t>
            </a:r>
            <a:endParaRPr lang="en-US" sz="3600" dirty="0">
              <a:cs typeface="Arial"/>
            </a:endParaRP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B7EA340-1778-3BDE-19BB-9AE915C48341}"/>
              </a:ext>
            </a:extLst>
          </p:cNvPr>
          <p:cNvSpPr txBox="1">
            <a:spLocks/>
          </p:cNvSpPr>
          <p:nvPr/>
        </p:nvSpPr>
        <p:spPr>
          <a:xfrm>
            <a:off x="856293" y="1944345"/>
            <a:ext cx="6608698" cy="31998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Form groups of 5-6 students </a:t>
            </a:r>
            <a:endParaRPr lang="en-GB" sz="2400">
              <a:latin typeface="Arial"/>
              <a:ea typeface="+mn-lt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Choose either the HBM or TPB to apply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Read and discuss your scenario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Use your chosen model to analyse the behaviour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Reflect on how cultural perspectives may shape beliefs</a:t>
            </a:r>
          </a:p>
          <a:p>
            <a:pPr defTabSz="685800">
              <a:buFont typeface="Arial" panose="05000000000000000000" pitchFamily="2" charset="2"/>
              <a:buChar char="•"/>
              <a:defRPr/>
            </a:pPr>
            <a:endParaRPr lang="en-GB" sz="2100" dirty="0">
              <a:latin typeface="Arial"/>
              <a:cs typeface="Arial" panose="020B0604020202020204" pitchFamily="34" charset="0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buNone/>
              <a:defRPr/>
            </a:pPr>
            <a:endParaRPr lang="en-GB" sz="2800" b="1" dirty="0">
              <a:latin typeface="Arial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9570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6D932B-4A03-164E-C9F0-9CBFBAFC01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F779ED-B35D-B3E4-7B54-7AC40B356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/>
                <a:cs typeface="Arial"/>
              </a:rPr>
              <a:t>Instructions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870E67-B949-F85D-912E-B5EB99092C95}"/>
              </a:ext>
            </a:extLst>
          </p:cNvPr>
          <p:cNvSpPr txBox="1">
            <a:spLocks/>
          </p:cNvSpPr>
          <p:nvPr/>
        </p:nvSpPr>
        <p:spPr>
          <a:xfrm>
            <a:off x="1002208" y="1603877"/>
            <a:ext cx="6608698" cy="31998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What are the core components of your chosen model?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How does the scenario reflect these components?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How might cultural or social factors influence the behaviour?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What would an effective health promotion strategy look like?</a:t>
            </a:r>
            <a:endParaRPr lang="en-GB" sz="2400">
              <a:latin typeface="Arial"/>
              <a:cs typeface="Arial"/>
            </a:endParaRPr>
          </a:p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Arial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400" b="1" dirty="0">
                <a:latin typeface="Arial"/>
                <a:cs typeface="Arial"/>
              </a:rPr>
              <a:t>30 minutes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037076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F6CC6B-49C4-03C5-6F4F-DD5F322B7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/>
                <a:cs typeface="Arial"/>
              </a:rPr>
              <a:t>Takeaways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ACA6C97-DCB4-8482-A76C-CC281CA811C7}"/>
              </a:ext>
            </a:extLst>
          </p:cNvPr>
          <p:cNvSpPr txBox="1">
            <a:spLocks/>
          </p:cNvSpPr>
          <p:nvPr/>
        </p:nvSpPr>
        <p:spPr>
          <a:xfrm>
            <a:off x="1002208" y="1603877"/>
            <a:ext cx="6608698" cy="31998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Myriad Pro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Health behaviours are shaped by more than knowledge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Models help us structure our understanding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Always consider context and culture in health promotion</a:t>
            </a:r>
            <a:endParaRPr lang="en-GB" sz="2400">
              <a:latin typeface="Arial"/>
              <a:ea typeface="+mn-lt"/>
              <a:cs typeface="+mn-lt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Arial"/>
              <a:cs typeface="Arial"/>
            </a:endParaRPr>
          </a:p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Arial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endParaRPr lang="en-GB" sz="24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893344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60648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References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BFCA3E-ED72-46BB-9EAA-764C63C663C4}"/>
              </a:ext>
            </a:extLst>
          </p:cNvPr>
          <p:cNvSpPr txBox="1"/>
          <p:nvPr/>
        </p:nvSpPr>
        <p:spPr>
          <a:xfrm>
            <a:off x="1639224" y="1712411"/>
            <a:ext cx="5861198" cy="39703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Ajzen, I. (1985). From intentions to actions: A theory of planned </a:t>
            </a:r>
            <a:r>
              <a:rPr lang="en-GB" sz="1400" err="1">
                <a:solidFill>
                  <a:srgbClr val="333333"/>
                </a:solidFill>
                <a:latin typeface="Arial"/>
                <a:cs typeface="Arial"/>
              </a:rPr>
              <a:t>behavior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. In J. Kuhl &amp; J. Beckman (Eds.), </a:t>
            </a:r>
            <a:r>
              <a:rPr lang="en-GB" sz="1400" i="1" dirty="0">
                <a:solidFill>
                  <a:srgbClr val="333333"/>
                </a:solidFill>
                <a:latin typeface="Arial"/>
                <a:cs typeface="Arial"/>
              </a:rPr>
              <a:t>Action-control: From cognition to </a:t>
            </a:r>
            <a:r>
              <a:rPr lang="en-GB" sz="1400" i="1" err="1">
                <a:solidFill>
                  <a:srgbClr val="333333"/>
                </a:solidFill>
                <a:latin typeface="Arial"/>
                <a:cs typeface="Arial"/>
              </a:rPr>
              <a:t>behavior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 (pp. 11–39). Heidelberg: Springer.</a:t>
            </a:r>
          </a:p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Ajzen, I. (1991). The theory of planned </a:t>
            </a:r>
            <a:r>
              <a:rPr lang="en-GB" sz="1400" err="1">
                <a:solidFill>
                  <a:srgbClr val="333333"/>
                </a:solidFill>
                <a:latin typeface="Arial"/>
                <a:cs typeface="Arial"/>
              </a:rPr>
              <a:t>behavior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. </a:t>
            </a:r>
            <a:r>
              <a:rPr lang="en-GB" sz="1400" i="1" dirty="0">
                <a:solidFill>
                  <a:srgbClr val="333333"/>
                </a:solidFill>
                <a:latin typeface="Arial"/>
                <a:cs typeface="Arial"/>
              </a:rPr>
              <a:t>Organizational </a:t>
            </a:r>
            <a:r>
              <a:rPr lang="en-GB" sz="1400" i="1" err="1">
                <a:solidFill>
                  <a:srgbClr val="333333"/>
                </a:solidFill>
                <a:latin typeface="Arial"/>
                <a:cs typeface="Arial"/>
              </a:rPr>
              <a:t>Behavior</a:t>
            </a:r>
            <a:r>
              <a:rPr lang="en-GB" sz="1400" i="1" dirty="0">
                <a:solidFill>
                  <a:srgbClr val="333333"/>
                </a:solidFill>
                <a:latin typeface="Arial"/>
                <a:cs typeface="Arial"/>
              </a:rPr>
              <a:t> and Human Decision Processes, 50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(2), 179–211. </a:t>
            </a:r>
            <a:r>
              <a:rPr lang="en-GB" sz="1400" err="1">
                <a:solidFill>
                  <a:srgbClr val="333333"/>
                </a:solidFill>
                <a:latin typeface="Arial"/>
                <a:cs typeface="Arial"/>
              </a:rPr>
              <a:t>doi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: </a:t>
            </a:r>
            <a:r>
              <a:rPr lang="en-GB" sz="1400" u="sng" dirty="0">
                <a:solidFill>
                  <a:srgbClr val="004AA7"/>
                </a:solidFill>
                <a:latin typeface="Arial"/>
                <a:cs typeface="Arial"/>
                <a:hlinkClick r:id="rId3"/>
              </a:rPr>
              <a:t>10.1016/0749-5978(91)90020-T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endParaRPr lang="en-GB" sz="1400" dirty="0">
              <a:latin typeface="Arial"/>
              <a:cs typeface="Arial"/>
              <a:hlinkClick r:id="rId4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5" invalidUrl="http://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latin typeface="Arial"/>
                <a:cs typeface="Arial"/>
                <a:hlinkClick r:id="rId4"/>
              </a:rPr>
              <a:t>https://link.springer.com/referenceworkentry/10.1007%2F978-3-319-28099-8_1191-1</a:t>
            </a:r>
            <a:endParaRPr lang="en-GB" sz="1400" dirty="0">
              <a:latin typeface="Arial"/>
              <a:cs typeface="Arial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latin typeface="Arial"/>
                <a:cs typeface="Arial"/>
              </a:rPr>
              <a:t>Kan M.P.H., </a:t>
            </a:r>
            <a:r>
              <a:rPr lang="en-GB" sz="1400" err="1">
                <a:latin typeface="Arial"/>
                <a:cs typeface="Arial"/>
              </a:rPr>
              <a:t>Fabrigar</a:t>
            </a:r>
            <a:r>
              <a:rPr lang="en-GB" sz="1400" dirty="0">
                <a:latin typeface="Arial"/>
                <a:cs typeface="Arial"/>
              </a:rPr>
              <a:t> L.R. (2017) Theory of Planned </a:t>
            </a:r>
            <a:r>
              <a:rPr lang="en-GB" sz="1400" err="1">
                <a:latin typeface="Arial"/>
                <a:cs typeface="Arial"/>
              </a:rPr>
              <a:t>Behavior</a:t>
            </a:r>
            <a:r>
              <a:rPr lang="en-GB" sz="1400" dirty="0">
                <a:latin typeface="Arial"/>
                <a:cs typeface="Arial"/>
              </a:rPr>
              <a:t>. In: Zeigler-Hill V., Shackelford T. (eds) </a:t>
            </a:r>
            <a:r>
              <a:rPr lang="en-GB" sz="1400" err="1">
                <a:latin typeface="Arial"/>
                <a:cs typeface="Arial"/>
              </a:rPr>
              <a:t>Encyclopedia</a:t>
            </a:r>
            <a:r>
              <a:rPr lang="en-GB" sz="1400" dirty="0">
                <a:latin typeface="Arial"/>
                <a:cs typeface="Arial"/>
              </a:rPr>
              <a:t> of Personality and Individual Differences. Springer, Cham. </a:t>
            </a:r>
            <a:r>
              <a:rPr lang="en-GB" sz="1400" dirty="0">
                <a:latin typeface="Arial"/>
                <a:cs typeface="Arial"/>
                <a:hlinkClick r:id="rId6"/>
              </a:rPr>
              <a:t>https://doi.org/10.1007/978-3-319-28099-8_1191-1</a:t>
            </a:r>
            <a:endParaRPr lang="en-GB" sz="1400" dirty="0">
              <a:latin typeface="Arial"/>
              <a:cs typeface="Arial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latin typeface="Arial"/>
                <a:cs typeface="Arial"/>
                <a:hlinkClick r:id="rId7"/>
              </a:rPr>
              <a:t>https://courses.lumenlearning.com/suny-buffalo-environmentalhealth/chapter/development-of-theory-of-planned-behavior/</a:t>
            </a:r>
            <a:endParaRPr lang="en-GB" sz="1400" dirty="0">
              <a:latin typeface="Arial"/>
              <a:cs typeface="Arial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26963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a58411759823b45a87f0d7115a7c9522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7b23c0637ddf4a8bd5c7e8e656337f92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metadata/properties"/>
    <ds:schemaRef ds:uri="http://schemas.openxmlformats.org/package/2006/metadata/core-properties"/>
    <ds:schemaRef ds:uri="04c7059f-bde8-4ce9-bb0f-e52888740953"/>
    <ds:schemaRef ds:uri="http://schemas.microsoft.com/office/2006/documentManagement/types"/>
    <ds:schemaRef ds:uri="d8e79d84-78fb-44a9-92e9-d04bdd8f0359"/>
    <ds:schemaRef ds:uri="http://purl.org/dc/elements/1.1/"/>
    <ds:schemaRef ds:uri="http://www.w3.org/XML/1998/namespace"/>
    <ds:schemaRef ds:uri="http://schemas.microsoft.com/office/infopath/2007/PartnerControl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7309A1D-7BCB-43A4-96A6-50871246E2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</TotalTime>
  <Words>1305</Words>
  <Application>Microsoft Office PowerPoint</Application>
  <PresentationFormat>On-screen Show (4:3)</PresentationFormat>
  <Paragraphs>167</Paragraphs>
  <Slides>26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20140311PresentationUWTSDTemplate</vt:lpstr>
      <vt:lpstr>  Social Epidemiology and Public Health Development      </vt:lpstr>
      <vt:lpstr>Aims of the Session</vt:lpstr>
      <vt:lpstr>What is Theory of planned behaviour ?</vt:lpstr>
      <vt:lpstr>What are the components  of TPB ?</vt:lpstr>
      <vt:lpstr>Component of Theory of planned behaviour </vt:lpstr>
      <vt:lpstr>Attitude towards the behaviour</vt:lpstr>
      <vt:lpstr>Attitude toward the behaviour</vt:lpstr>
      <vt:lpstr>The subjective norm </vt:lpstr>
      <vt:lpstr>The subjective norm </vt:lpstr>
      <vt:lpstr>Perceived behavioural control</vt:lpstr>
      <vt:lpstr>Perceived behavioural control</vt:lpstr>
      <vt:lpstr>Theory of Planned Behaviour</vt:lpstr>
      <vt:lpstr>Activity 2</vt:lpstr>
      <vt:lpstr>Theory of Planned Behaviour </vt:lpstr>
      <vt:lpstr>Diagram of application of Theory of planned behaviour</vt:lpstr>
      <vt:lpstr>Summary of Theory of Planned Behaviour</vt:lpstr>
      <vt:lpstr>Theory of Planned Behaviour</vt:lpstr>
      <vt:lpstr>How can Theory of planned behaviour be applied?</vt:lpstr>
      <vt:lpstr>Theory of Planned Behaviour</vt:lpstr>
      <vt:lpstr>Application of Theory of Planned Behaviour</vt:lpstr>
      <vt:lpstr>Activity </vt:lpstr>
      <vt:lpstr>Activity</vt:lpstr>
      <vt:lpstr>Activity</vt:lpstr>
      <vt:lpstr>Instructions</vt:lpstr>
      <vt:lpstr>Takeaways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Hamdi Hussain</cp:lastModifiedBy>
  <cp:revision>249</cp:revision>
  <dcterms:created xsi:type="dcterms:W3CDTF">2015-04-14T15:21:28Z</dcterms:created>
  <dcterms:modified xsi:type="dcterms:W3CDTF">2026-02-08T12:20:48Z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