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333333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000" autoAdjust="0"/>
    <p:restoredTop sz="94660"/>
  </p:normalViewPr>
  <p:slideViewPr>
    <p:cSldViewPr snapToGrid="0">
      <p:cViewPr varScale="1">
        <p:scale>
          <a:sx n="72" d="100"/>
          <a:sy n="72" d="100"/>
        </p:scale>
        <p:origin x="1230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BB9569-FE14-444D-93F5-3E31034FC9A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860FF53-8107-47EB-A164-D2B408825BC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47F2C90-B07F-495B-8D74-18AACDDB388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E45354-2873-42F2-9695-3F063F1B1260}" type="datetimeFigureOut">
              <a:rPr lang="en-GB" smtClean="0"/>
              <a:t>31/05/2020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E9008C1-0941-4799-8BAD-26BE74016DC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21CDC5B-51EC-42B5-8A62-50261AEA3B3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8022E7-34A8-4C1D-8BDE-D1C7821666B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244124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C61C7D-8DB6-4859-B045-B9E1C4A4631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9B8BDF6-C8DC-4423-801C-D1FD43A9393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E863C5E-6EE7-42BB-9F80-3E2226B8919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E45354-2873-42F2-9695-3F063F1B1260}" type="datetimeFigureOut">
              <a:rPr lang="en-GB" smtClean="0"/>
              <a:t>31/05/2020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32AD841-FD7B-4A4B-BBF3-02953704E5B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72E9394-7A09-403A-BDF2-4A94430540F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8022E7-34A8-4C1D-8BDE-D1C7821666B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054685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4A37AD-660D-43F0-81CF-FF8536DCAF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7043B02-0E7D-42DC-B7F4-BE5B3C76A14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8A19E3E-3ED1-4647-9227-4BA20AB6D44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E45354-2873-42F2-9695-3F063F1B1260}" type="datetimeFigureOut">
              <a:rPr lang="en-GB" smtClean="0"/>
              <a:t>31/05/2020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31890BD-FE07-4BEE-9A61-9F161378C9D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458F192-88A1-4549-9F05-2753E37E888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8022E7-34A8-4C1D-8BDE-D1C7821666B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18844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0EABB6-88F8-479D-8583-B6FF4A361D4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DB567C9-75D1-4F64-AF6E-1715E7555C9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0C452F0-E385-4BC7-B281-E4A1F74F708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5C3294E-37CE-4F94-B9BC-05BAE44ADE3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E45354-2873-42F2-9695-3F063F1B1260}" type="datetimeFigureOut">
              <a:rPr lang="en-GB" smtClean="0"/>
              <a:t>31/05/2020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CDB8E3E-0019-407E-8968-108A2806121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7C529AB-D874-4492-99E8-1EE68FDC0CA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8022E7-34A8-4C1D-8BDE-D1C7821666B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962828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42ED9D0-50EB-475C-850C-986A7FCFA89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F1A27E7-A839-43DB-AC88-3AAE4996810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BC52C73-058F-48E4-89A6-318F3B74C63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743B026-5509-416B-BE39-A8D9F0628EA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FE37CFA-5614-409C-88AF-F5248ADFFF3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B93515A-0500-4977-B599-75D003427AE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E45354-2873-42F2-9695-3F063F1B1260}" type="datetimeFigureOut">
              <a:rPr lang="en-GB" smtClean="0"/>
              <a:t>31/05/2020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BF30DF2-D3AF-4074-A62D-3E306C6C30A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0B7E8F71-E8A7-475B-B5A4-4938BAFE22E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8022E7-34A8-4C1D-8BDE-D1C7821666B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5608006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380A29E-4EFA-469D-ABED-7863102F448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E7C40DD-DDA4-4111-8E80-26F39452AC6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E45354-2873-42F2-9695-3F063F1B1260}" type="datetimeFigureOut">
              <a:rPr lang="en-GB" smtClean="0"/>
              <a:t>31/05/2020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BD07CD0-743D-4DB9-8395-8B925BD18D8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C9CAD5E-AB4B-41F5-97F6-92DF9133695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8022E7-34A8-4C1D-8BDE-D1C7821666B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1360118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2A12376-2C9C-42A9-A390-D5992D415D4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E45354-2873-42F2-9695-3F063F1B1260}" type="datetimeFigureOut">
              <a:rPr lang="en-GB" smtClean="0"/>
              <a:t>31/05/2020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5712ED0-6596-495F-A26F-93CEF4EC07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C57DAE2-9FEB-4227-BEE5-E57598774C1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8022E7-34A8-4C1D-8BDE-D1C7821666B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6960144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272A43-EA33-4FF2-9432-C0B94797DBA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163E2F5-CBA6-4849-834B-BE253C48AFB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728265E-7FE9-48F8-8D92-5C1B2EFDE8F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F0E84BB-EBBF-47E6-A0A1-C6736339AC7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E45354-2873-42F2-9695-3F063F1B1260}" type="datetimeFigureOut">
              <a:rPr lang="en-GB" smtClean="0"/>
              <a:t>31/05/2020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5C47219-F571-42E3-AD1E-06F256D8DEF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CA479BA-9F0C-42D1-A943-F9AD2D60EF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8022E7-34A8-4C1D-8BDE-D1C7821666B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674415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79EE111-E91F-471B-B16F-076EB5E9D7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91F6A42-1A94-4DC6-A87C-4BBB41BA021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80CECE7-A73F-4375-90FF-8ACEA92F488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23EFEE3-CD32-4476-B264-22709C7186D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E45354-2873-42F2-9695-3F063F1B1260}" type="datetimeFigureOut">
              <a:rPr lang="en-GB" smtClean="0"/>
              <a:t>31/05/2020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5277F56-4858-4E43-A9F2-F7F875D2FE3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3B67634-3AD8-4287-AEE7-F951EB3F11C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8022E7-34A8-4C1D-8BDE-D1C7821666B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5440039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83728B-8D87-4BE3-82F7-856DFBC79BD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80DF1C4-1A9B-472C-9FCB-EAD03C553DD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10B5D6B-7E23-46F4-A6E9-AFDEE1B243B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E45354-2873-42F2-9695-3F063F1B1260}" type="datetimeFigureOut">
              <a:rPr lang="en-GB" smtClean="0"/>
              <a:t>31/05/2020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53752B9-521F-45B0-B06E-3A5C0E93C66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B75D412-3FD9-4D78-A41C-77A5EA24820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8022E7-34A8-4C1D-8BDE-D1C7821666B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4919116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9CBF67A8-1420-47ED-A39F-A6C1C676A093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1D2EA81-C565-4A39-9D2C-8D30E6F1262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24A90E2-E492-4234-B554-D7FDABD21C7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E45354-2873-42F2-9695-3F063F1B1260}" type="datetimeFigureOut">
              <a:rPr lang="en-GB" smtClean="0"/>
              <a:t>31/05/2020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BF79B40-7AFA-4641-A9D7-CC35918191D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CA1A665-D3AA-402F-AA4D-4A92B99A36F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8022E7-34A8-4C1D-8BDE-D1C7821666B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249858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3DE35ADF-B3F8-4AFB-AA53-FFD0DB15F8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A53322C-A5C0-4B45-8D1C-21932C430D5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58C3360-335D-463F-8A2F-9F8F3D57A582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1E45354-2873-42F2-9695-3F063F1B1260}" type="datetimeFigureOut">
              <a:rPr lang="en-GB" smtClean="0"/>
              <a:t>31/05/2020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93AC5B9-72A5-4851-9A27-D4BC6704CCF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3300410-9CC6-4148-BC45-F130FDA7F7C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58022E7-34A8-4C1D-8BDE-D1C7821666B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3274213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4.jpeg"/><Relationship Id="rId4" Type="http://schemas.openxmlformats.org/officeDocument/2006/relationships/image" Target="../media/image3.jpe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.jpeg"/><Relationship Id="rId5" Type="http://schemas.openxmlformats.org/officeDocument/2006/relationships/image" Target="../media/image9.jpeg"/><Relationship Id="rId4" Type="http://schemas.openxmlformats.org/officeDocument/2006/relationships/image" Target="../media/image8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png"/><Relationship Id="rId3" Type="http://schemas.openxmlformats.org/officeDocument/2006/relationships/image" Target="../media/image1.jpeg"/><Relationship Id="rId7" Type="http://schemas.openxmlformats.org/officeDocument/2006/relationships/image" Target="../media/image16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5.jpeg"/><Relationship Id="rId11" Type="http://schemas.openxmlformats.org/officeDocument/2006/relationships/image" Target="../media/image20.png"/><Relationship Id="rId5" Type="http://schemas.openxmlformats.org/officeDocument/2006/relationships/image" Target="../media/image14.png"/><Relationship Id="rId10" Type="http://schemas.openxmlformats.org/officeDocument/2006/relationships/image" Target="../media/image19.png"/><Relationship Id="rId4" Type="http://schemas.openxmlformats.org/officeDocument/2006/relationships/image" Target="../media/image13.png"/><Relationship Id="rId9" Type="http://schemas.openxmlformats.org/officeDocument/2006/relationships/image" Target="../media/image18.pn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-365919"/>
            <a:ext cx="9144000" cy="2387600"/>
          </a:xfrm>
        </p:spPr>
        <p:txBody>
          <a:bodyPr/>
          <a:lstStyle/>
          <a:p>
            <a:r>
              <a:rPr lang="en-GB" dirty="0">
                <a:cs typeface="Calibri Light"/>
              </a:rPr>
              <a:t>Management of Change: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-2597834" y="0"/>
            <a:ext cx="9144000" cy="1655762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>
                <a:cs typeface="Calibri"/>
              </a:rPr>
              <a:t>Mohamed Ali Akbor (1709499)</a:t>
            </a:r>
          </a:p>
        </p:txBody>
      </p:sp>
      <p:pic>
        <p:nvPicPr>
          <p:cNvPr id="1026" name="Picture 2" descr="assets1.csnews.com/files/styles/content_sm/s3/2...">
            <a:extLst>
              <a:ext uri="{FF2B5EF4-FFF2-40B4-BE49-F238E27FC236}">
                <a16:creationId xmlns:a16="http://schemas.microsoft.com/office/drawing/2014/main" id="{1C1BD6C6-59F5-49AF-B342-66BFDC6AEE9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14750" y="1007554"/>
            <a:ext cx="4762500" cy="381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2" descr="Amazon Go: Lines form in Seattle to try checkout-free shopping">
            <a:extLst>
              <a:ext uri="{FF2B5EF4-FFF2-40B4-BE49-F238E27FC236}">
                <a16:creationId xmlns:a16="http://schemas.microsoft.com/office/drawing/2014/main" id="{D9152084-8DF3-44BC-B6E4-1E0A149730D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29539" y="4521269"/>
            <a:ext cx="3332922" cy="1878556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1028" name="Picture 4" descr="Amazon Go cashierless convenience store opens to the public in ...">
            <a:extLst>
              <a:ext uri="{FF2B5EF4-FFF2-40B4-BE49-F238E27FC236}">
                <a16:creationId xmlns:a16="http://schemas.microsoft.com/office/drawing/2014/main" id="{B804E82B-E1F5-4183-901A-FC622398AA9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477250" y="4521269"/>
            <a:ext cx="3353002" cy="1878556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1030" name="Picture 6" descr="Amazon Go: No cashiers, hundreds of cameras, and lots of data - CNN">
            <a:extLst>
              <a:ext uri="{FF2B5EF4-FFF2-40B4-BE49-F238E27FC236}">
                <a16:creationId xmlns:a16="http://schemas.microsoft.com/office/drawing/2014/main" id="{1A6F093F-4E18-4FFD-B27A-E156A0A3787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1828" y="4521269"/>
            <a:ext cx="3332922" cy="1874769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9D7FDC-60C8-4F53-A1B8-04B676A17B0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cs typeface="Calibri Light"/>
              </a:rPr>
              <a:t>Task 1 - Outline of the change examined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00CC993-796F-4DD5-945C-5363BA0996F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2731697"/>
            <a:ext cx="10515600" cy="4351338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2400" dirty="0">
                <a:cs typeface="Calibri"/>
              </a:rPr>
              <a:t>Largest online company in the world </a:t>
            </a:r>
          </a:p>
          <a:p>
            <a:r>
              <a:rPr lang="en-GB" sz="2400" dirty="0">
                <a:cs typeface="Calibri"/>
              </a:rPr>
              <a:t>Is a cashless food convenience store in USA </a:t>
            </a:r>
          </a:p>
          <a:p>
            <a:r>
              <a:rPr lang="en-GB" sz="2400" dirty="0">
                <a:cs typeface="Calibri"/>
              </a:rPr>
              <a:t>It opened its first store in January 2018</a:t>
            </a:r>
          </a:p>
          <a:p>
            <a:r>
              <a:rPr lang="en-GB" sz="2400" dirty="0">
                <a:cs typeface="Calibri"/>
              </a:rPr>
              <a:t>In 2020 it expanded by twenty five extra stores</a:t>
            </a:r>
          </a:p>
          <a:p>
            <a:r>
              <a:rPr lang="en-GB" sz="2400" dirty="0">
                <a:cs typeface="Calibri"/>
              </a:rPr>
              <a:t>This was part of Amazon's growth strategy</a:t>
            </a:r>
          </a:p>
          <a:p>
            <a:pPr marL="0" indent="0">
              <a:buNone/>
            </a:pPr>
            <a:endParaRPr lang="en-GB" dirty="0">
              <a:cs typeface="Calibri"/>
            </a:endParaRPr>
          </a:p>
        </p:txBody>
      </p:sp>
      <p:pic>
        <p:nvPicPr>
          <p:cNvPr id="2050" name="Picture 2" descr="Amazon Go Just Walk Out Shopping by fred carriedo on Dribbble">
            <a:extLst>
              <a:ext uri="{FF2B5EF4-FFF2-40B4-BE49-F238E27FC236}">
                <a16:creationId xmlns:a16="http://schemas.microsoft.com/office/drawing/2014/main" id="{0836EFC3-479A-425D-BF4D-E1292A8414CA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6870" t="7160" r="30869" b="8203"/>
          <a:stretch/>
        </p:blipFill>
        <p:spPr bwMode="auto">
          <a:xfrm>
            <a:off x="7295321" y="1497496"/>
            <a:ext cx="3220279" cy="4837044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3319596001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797683F0-DB9F-4FCE-B784-BA68C82E993B}"/>
              </a:ext>
            </a:extLst>
          </p:cNvPr>
          <p:cNvCxnSpPr/>
          <p:nvPr/>
        </p:nvCxnSpPr>
        <p:spPr>
          <a:xfrm>
            <a:off x="225287" y="4346712"/>
            <a:ext cx="11701670" cy="0"/>
          </a:xfrm>
          <a:prstGeom prst="line">
            <a:avLst/>
          </a:prstGeom>
          <a:ln w="57150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555BDC6F-5C48-4852-9B31-0818A7896F77}"/>
              </a:ext>
            </a:extLst>
          </p:cNvPr>
          <p:cNvCxnSpPr>
            <a:cxnSpLocks/>
          </p:cNvCxnSpPr>
          <p:nvPr/>
        </p:nvCxnSpPr>
        <p:spPr>
          <a:xfrm flipV="1">
            <a:off x="232210" y="3809999"/>
            <a:ext cx="0" cy="536713"/>
          </a:xfrm>
          <a:prstGeom prst="line">
            <a:avLst/>
          </a:prstGeom>
          <a:ln w="57150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10" name="Rectangle 9">
            <a:extLst>
              <a:ext uri="{FF2B5EF4-FFF2-40B4-BE49-F238E27FC236}">
                <a16:creationId xmlns:a16="http://schemas.microsoft.com/office/drawing/2014/main" id="{ABAE4787-69EC-4C0C-A407-14943BFCBF2D}"/>
              </a:ext>
            </a:extLst>
          </p:cNvPr>
          <p:cNvSpPr/>
          <p:nvPr/>
        </p:nvSpPr>
        <p:spPr>
          <a:xfrm>
            <a:off x="0" y="2886668"/>
            <a:ext cx="2279176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>
                <a:cs typeface="Calibri"/>
              </a:rPr>
              <a:t>5 July 1994 Amazon formed as an online bookstore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FD44B674-982B-4A4C-A25A-F50B3C787B83}"/>
              </a:ext>
            </a:extLst>
          </p:cNvPr>
          <p:cNvSpPr/>
          <p:nvPr/>
        </p:nvSpPr>
        <p:spPr>
          <a:xfrm>
            <a:off x="1076473" y="5080406"/>
            <a:ext cx="3959155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>
                <a:cs typeface="Calibri"/>
              </a:rPr>
              <a:t>30 Sept 1999 Amazon launches online marketplace</a:t>
            </a:r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BC4908E6-09E4-492F-95DE-EF88A961EB05}"/>
              </a:ext>
            </a:extLst>
          </p:cNvPr>
          <p:cNvCxnSpPr>
            <a:cxnSpLocks/>
          </p:cNvCxnSpPr>
          <p:nvPr/>
        </p:nvCxnSpPr>
        <p:spPr>
          <a:xfrm flipV="1">
            <a:off x="2586646" y="4330146"/>
            <a:ext cx="0" cy="536713"/>
          </a:xfrm>
          <a:prstGeom prst="line">
            <a:avLst/>
          </a:prstGeom>
          <a:ln w="57150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13" name="Rectangle 12">
            <a:extLst>
              <a:ext uri="{FF2B5EF4-FFF2-40B4-BE49-F238E27FC236}">
                <a16:creationId xmlns:a16="http://schemas.microsoft.com/office/drawing/2014/main" id="{66915F67-C32D-431A-8DC5-B7C691B47A9B}"/>
              </a:ext>
            </a:extLst>
          </p:cNvPr>
          <p:cNvSpPr/>
          <p:nvPr/>
        </p:nvSpPr>
        <p:spPr>
          <a:xfrm>
            <a:off x="3251215" y="3163664"/>
            <a:ext cx="3839194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>
                <a:cs typeface="Calibri"/>
              </a:rPr>
              <a:t>2005 Amazon launches Prime delivery service</a:t>
            </a:r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72148BEE-132C-40B4-9783-E4837F7BB0A3}"/>
              </a:ext>
            </a:extLst>
          </p:cNvPr>
          <p:cNvCxnSpPr>
            <a:cxnSpLocks/>
          </p:cNvCxnSpPr>
          <p:nvPr/>
        </p:nvCxnSpPr>
        <p:spPr>
          <a:xfrm flipV="1">
            <a:off x="5035628" y="3809997"/>
            <a:ext cx="0" cy="536713"/>
          </a:xfrm>
          <a:prstGeom prst="line">
            <a:avLst/>
          </a:prstGeom>
          <a:ln w="57150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15" name="Rectangle 14">
            <a:extLst>
              <a:ext uri="{FF2B5EF4-FFF2-40B4-BE49-F238E27FC236}">
                <a16:creationId xmlns:a16="http://schemas.microsoft.com/office/drawing/2014/main" id="{1073CFBA-F3F4-4489-985D-9954CF42A6BA}"/>
              </a:ext>
            </a:extLst>
          </p:cNvPr>
          <p:cNvSpPr/>
          <p:nvPr/>
        </p:nvSpPr>
        <p:spPr>
          <a:xfrm>
            <a:off x="7623129" y="4988795"/>
            <a:ext cx="2887468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>
                <a:cs typeface="Calibri"/>
              </a:rPr>
              <a:t>2009 Amazon acquires </a:t>
            </a:r>
            <a:r>
              <a:rPr lang="en-GB" dirty="0" err="1">
                <a:cs typeface="Calibri"/>
              </a:rPr>
              <a:t>Kieva</a:t>
            </a:r>
            <a:r>
              <a:rPr lang="en-GB" dirty="0">
                <a:cs typeface="Calibri"/>
              </a:rPr>
              <a:t> Robotics </a:t>
            </a:r>
          </a:p>
        </p:txBody>
      </p: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09D41C12-EA7E-417F-8EB5-40E74CD8BAFC}"/>
              </a:ext>
            </a:extLst>
          </p:cNvPr>
          <p:cNvCxnSpPr>
            <a:cxnSpLocks/>
          </p:cNvCxnSpPr>
          <p:nvPr/>
        </p:nvCxnSpPr>
        <p:spPr>
          <a:xfrm flipV="1">
            <a:off x="8928032" y="4346710"/>
            <a:ext cx="0" cy="536713"/>
          </a:xfrm>
          <a:prstGeom prst="line">
            <a:avLst/>
          </a:prstGeom>
          <a:ln w="57150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17" name="Rectangle 16">
            <a:extLst>
              <a:ext uri="{FF2B5EF4-FFF2-40B4-BE49-F238E27FC236}">
                <a16:creationId xmlns:a16="http://schemas.microsoft.com/office/drawing/2014/main" id="{211D947F-81BC-4D5C-B635-43D69E2F9727}"/>
              </a:ext>
            </a:extLst>
          </p:cNvPr>
          <p:cNvSpPr/>
          <p:nvPr/>
        </p:nvSpPr>
        <p:spPr>
          <a:xfrm>
            <a:off x="10376451" y="3025167"/>
            <a:ext cx="2173357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>
                <a:cs typeface="Calibri"/>
              </a:rPr>
              <a:t>2018 Amazon Go opens first store</a:t>
            </a:r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155385BB-D928-412A-ACF3-083609E3D253}"/>
              </a:ext>
            </a:extLst>
          </p:cNvPr>
          <p:cNvCxnSpPr>
            <a:cxnSpLocks/>
          </p:cNvCxnSpPr>
          <p:nvPr/>
        </p:nvCxnSpPr>
        <p:spPr>
          <a:xfrm flipV="1">
            <a:off x="11893827" y="3809998"/>
            <a:ext cx="0" cy="536713"/>
          </a:xfrm>
          <a:prstGeom prst="line">
            <a:avLst/>
          </a:prstGeom>
          <a:ln w="57150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21" name="Title 1">
            <a:extLst>
              <a:ext uri="{FF2B5EF4-FFF2-40B4-BE49-F238E27FC236}">
                <a16:creationId xmlns:a16="http://schemas.microsoft.com/office/drawing/2014/main" id="{0B2CD414-EDA8-47D9-B476-3626D7EE3C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6473" y="100082"/>
            <a:ext cx="10515600" cy="1325563"/>
          </a:xfrm>
        </p:spPr>
        <p:txBody>
          <a:bodyPr/>
          <a:lstStyle/>
          <a:p>
            <a:r>
              <a:rPr lang="en-GB" dirty="0">
                <a:cs typeface="Calibri Light"/>
              </a:rPr>
              <a:t>Task 2 – Historical development &amp; timeline</a:t>
            </a:r>
            <a:endParaRPr lang="en-GB" dirty="0"/>
          </a:p>
        </p:txBody>
      </p:sp>
      <p:pic>
        <p:nvPicPr>
          <p:cNvPr id="3074" name="Picture 2" descr="Amazon is born">
            <a:extLst>
              <a:ext uri="{FF2B5EF4-FFF2-40B4-BE49-F238E27FC236}">
                <a16:creationId xmlns:a16="http://schemas.microsoft.com/office/drawing/2014/main" id="{22880C39-E609-40FE-8FA0-5D788AA2FB3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5287" y="1813935"/>
            <a:ext cx="1530329" cy="861301"/>
          </a:xfrm>
          <a:prstGeom prst="ellipse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The Amazon logo story">
            <a:extLst>
              <a:ext uri="{FF2B5EF4-FFF2-40B4-BE49-F238E27FC236}">
                <a16:creationId xmlns:a16="http://schemas.microsoft.com/office/drawing/2014/main" id="{599A48BF-E89F-4F77-9310-7F4676F26EA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79176" y="5600552"/>
            <a:ext cx="1465603" cy="9233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Your eyes aren't deceiving you: Amazon just quietly redesigned the ...">
            <a:extLst>
              <a:ext uri="{FF2B5EF4-FFF2-40B4-BE49-F238E27FC236}">
                <a16:creationId xmlns:a16="http://schemas.microsoft.com/office/drawing/2014/main" id="{CDA67341-1480-45B3-9BE8-C980C46E4753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7619" r="44003"/>
          <a:stretch/>
        </p:blipFill>
        <p:spPr bwMode="auto">
          <a:xfrm>
            <a:off x="4107562" y="2454257"/>
            <a:ext cx="1856131" cy="7011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0" name="Picture 8" descr="How Robots Helped Create 100,000 Jobs at Amazon">
            <a:extLst>
              <a:ext uri="{FF2B5EF4-FFF2-40B4-BE49-F238E27FC236}">
                <a16:creationId xmlns:a16="http://schemas.microsoft.com/office/drawing/2014/main" id="{9373BA02-19FE-4D2B-9933-48B429F44FF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777047" y="5606243"/>
            <a:ext cx="2089728" cy="1174005"/>
          </a:xfrm>
          <a:prstGeom prst="ellipse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6" name="Picture 2" descr="assets1.csnews.com/files/styles/content_sm/s3/2...">
            <a:extLst>
              <a:ext uri="{FF2B5EF4-FFF2-40B4-BE49-F238E27FC236}">
                <a16:creationId xmlns:a16="http://schemas.microsoft.com/office/drawing/2014/main" id="{8B3B1339-2FE8-45D0-80E4-82F65037A19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980937" y="1652565"/>
            <a:ext cx="2089729" cy="16717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4203680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75D182-BAA9-4416-A532-3D94202F719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1" y="-318052"/>
            <a:ext cx="12192001" cy="1325563"/>
          </a:xfrm>
        </p:spPr>
        <p:txBody>
          <a:bodyPr>
            <a:normAutofit/>
          </a:bodyPr>
          <a:lstStyle/>
          <a:p>
            <a:pPr algn="ctr"/>
            <a:r>
              <a:rPr lang="en-GB" sz="3600" b="1" dirty="0">
                <a:latin typeface="Aharoni" panose="02010803020104030203" pitchFamily="2" charset="-79"/>
                <a:cs typeface="Aharoni" panose="02010803020104030203" pitchFamily="2" charset="-79"/>
              </a:rPr>
              <a:t>Background information on the organisation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84387A1-61D5-4B82-820C-BC1DAF9EDFD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2583" y="1160256"/>
            <a:ext cx="7205869" cy="4351338"/>
          </a:xfrm>
        </p:spPr>
        <p:txBody>
          <a:bodyPr/>
          <a:lstStyle/>
          <a:p>
            <a:r>
              <a:rPr lang="en-GB" sz="2400" dirty="0">
                <a:cs typeface="Calibri"/>
              </a:rPr>
              <a:t>Most cost effective public company in the world</a:t>
            </a:r>
          </a:p>
          <a:p>
            <a:r>
              <a:rPr lang="en-GB" sz="2400" dirty="0">
                <a:cs typeface="Calibri"/>
              </a:rPr>
              <a:t>No of employees </a:t>
            </a:r>
            <a:r>
              <a:rPr lang="en-GB" sz="2400" dirty="0">
                <a:ea typeface="+mn-lt"/>
                <a:cs typeface="+mn-lt"/>
              </a:rPr>
              <a:t>worldwide </a:t>
            </a:r>
            <a:r>
              <a:rPr lang="en-GB" sz="2400" dirty="0">
                <a:cs typeface="Calibri"/>
              </a:rPr>
              <a:t>613,000 in 2019</a:t>
            </a:r>
          </a:p>
          <a:p>
            <a:r>
              <a:rPr lang="en-GB" sz="2400" dirty="0">
                <a:cs typeface="Calibri"/>
              </a:rPr>
              <a:t>Head office based in Seattle, USA</a:t>
            </a:r>
          </a:p>
          <a:p>
            <a:r>
              <a:rPr lang="en-GB" sz="2400" dirty="0">
                <a:cs typeface="Calibri"/>
              </a:rPr>
              <a:t>Strategic business units are based in Virginia</a:t>
            </a:r>
            <a:endParaRPr lang="en-GB" sz="2400" dirty="0"/>
          </a:p>
          <a:p>
            <a:r>
              <a:rPr lang="en-GB" sz="2400" dirty="0">
                <a:cs typeface="Calibri"/>
              </a:rPr>
              <a:t>Go stores are based in the following locations</a:t>
            </a:r>
          </a:p>
          <a:p>
            <a:pPr lvl="1"/>
            <a:r>
              <a:rPr lang="en-GB" sz="2000" dirty="0">
                <a:cs typeface="Calibri"/>
              </a:rPr>
              <a:t>Seattle</a:t>
            </a:r>
          </a:p>
          <a:p>
            <a:pPr lvl="1"/>
            <a:r>
              <a:rPr lang="en-GB" sz="2000" dirty="0">
                <a:cs typeface="Calibri"/>
              </a:rPr>
              <a:t>Chicago</a:t>
            </a:r>
          </a:p>
          <a:p>
            <a:pPr lvl="1"/>
            <a:r>
              <a:rPr lang="en-GB" sz="2000" dirty="0">
                <a:ea typeface="+mn-lt"/>
                <a:cs typeface="+mn-lt"/>
              </a:rPr>
              <a:t>San Francisco</a:t>
            </a:r>
          </a:p>
          <a:p>
            <a:pPr lvl="1"/>
            <a:r>
              <a:rPr lang="en-GB" sz="2000" dirty="0">
                <a:ea typeface="+mn-lt"/>
                <a:cs typeface="+mn-lt"/>
              </a:rPr>
              <a:t>New York</a:t>
            </a:r>
          </a:p>
          <a:p>
            <a:endParaRPr lang="en-GB" dirty="0"/>
          </a:p>
        </p:txBody>
      </p:sp>
      <p:pic>
        <p:nvPicPr>
          <p:cNvPr id="1026" name="Picture 2" descr="Amazon Headquarters Tours">
            <a:extLst>
              <a:ext uri="{FF2B5EF4-FFF2-40B4-BE49-F238E27FC236}">
                <a16:creationId xmlns:a16="http://schemas.microsoft.com/office/drawing/2014/main" id="{268DDD5A-878C-4517-AB80-9717340F456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746435" y="1344750"/>
            <a:ext cx="3180522" cy="23853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Amazon's employee growth from 1995-2019: a wild ride">
            <a:extLst>
              <a:ext uri="{FF2B5EF4-FFF2-40B4-BE49-F238E27FC236}">
                <a16:creationId xmlns:a16="http://schemas.microsoft.com/office/drawing/2014/main" id="{B605F097-0F6D-4A9C-B68F-6F0D1441CDE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03305" y="4067381"/>
            <a:ext cx="7023652" cy="24394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0903522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>
            <a:extLst>
              <a:ext uri="{FF2B5EF4-FFF2-40B4-BE49-F238E27FC236}">
                <a16:creationId xmlns:a16="http://schemas.microsoft.com/office/drawing/2014/main" id="{00908D79-5920-447F-9571-332635A530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0"/>
            <a:ext cx="12192001" cy="1325563"/>
          </a:xfrm>
        </p:spPr>
        <p:txBody>
          <a:bodyPr>
            <a:normAutofit/>
          </a:bodyPr>
          <a:lstStyle/>
          <a:p>
            <a:pPr algn="ctr"/>
            <a:r>
              <a:rPr lang="en-GB" sz="3600" b="1" dirty="0">
                <a:latin typeface="Aharoni" panose="02010803020104030203" pitchFamily="2" charset="-79"/>
                <a:cs typeface="Aharoni" panose="02010803020104030203" pitchFamily="2" charset="-79"/>
              </a:rPr>
              <a:t>Amazon Products</a:t>
            </a:r>
          </a:p>
        </p:txBody>
      </p:sp>
      <p:pic>
        <p:nvPicPr>
          <p:cNvPr id="2050" name="Picture 2" descr="Is Amazons Logo a Phallus Symbol? - Pickle Fork - Medium">
            <a:extLst>
              <a:ext uri="{FF2B5EF4-FFF2-40B4-BE49-F238E27FC236}">
                <a16:creationId xmlns:a16="http://schemas.microsoft.com/office/drawing/2014/main" id="{6D7119C3-F28B-4F8D-B1E0-9DD804CA322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9945" y="1205392"/>
            <a:ext cx="2282275" cy="13255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2" descr="assets1.csnews.com/files/styles/content_sm/s3/2...">
            <a:extLst>
              <a:ext uri="{FF2B5EF4-FFF2-40B4-BE49-F238E27FC236}">
                <a16:creationId xmlns:a16="http://schemas.microsoft.com/office/drawing/2014/main" id="{8B70A1F8-8467-4B62-B30E-3BCC58922BF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73304" y="1524000"/>
            <a:ext cx="4762500" cy="381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>
            <a:extLst>
              <a:ext uri="{FF2B5EF4-FFF2-40B4-BE49-F238E27FC236}">
                <a16:creationId xmlns:a16="http://schemas.microsoft.com/office/drawing/2014/main" id="{F30FF8B7-57CA-4905-9334-7F6E72B2EF5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7348" y="4999702"/>
            <a:ext cx="2415208" cy="9077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>
            <a:extLst>
              <a:ext uri="{FF2B5EF4-FFF2-40B4-BE49-F238E27FC236}">
                <a16:creationId xmlns:a16="http://schemas.microsoft.com/office/drawing/2014/main" id="{5A1078EF-EFB9-4688-B1D9-C1731424C12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25157" y="1808750"/>
            <a:ext cx="2415208" cy="7426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6" name="Picture 8" descr="Amazon Music | Brands of the World™ | Download vector logos and ...">
            <a:extLst>
              <a:ext uri="{FF2B5EF4-FFF2-40B4-BE49-F238E27FC236}">
                <a16:creationId xmlns:a16="http://schemas.microsoft.com/office/drawing/2014/main" id="{578DF2EC-F66A-408D-BB35-F43998C7813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clrChange>
              <a:clrFrom>
                <a:srgbClr val="FEFEFE"/>
              </a:clrFrom>
              <a:clrTo>
                <a:srgbClr val="FEFEFE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11342" y="4213335"/>
            <a:ext cx="1857375" cy="18573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10" descr="How to Factory Reset an Amazon Fire Tablet - Support.com">
            <a:extLst>
              <a:ext uri="{FF2B5EF4-FFF2-40B4-BE49-F238E27FC236}">
                <a16:creationId xmlns:a16="http://schemas.microsoft.com/office/drawing/2014/main" id="{F6C26EB4-37B1-41EB-8412-5EAD49626AA7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41652"/>
          <a:stretch/>
        </p:blipFill>
        <p:spPr bwMode="auto">
          <a:xfrm>
            <a:off x="6470646" y="1059334"/>
            <a:ext cx="1433744" cy="16176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0" name="Picture 12" descr="Amazon Fire TV | Brands of the World™ | Download vector logos and ...">
            <a:extLst>
              <a:ext uri="{FF2B5EF4-FFF2-40B4-BE49-F238E27FC236}">
                <a16:creationId xmlns:a16="http://schemas.microsoft.com/office/drawing/2014/main" id="{69A0BA3F-0890-49F5-A32F-1258A10F8A6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8356" y="2642912"/>
            <a:ext cx="1857375" cy="18573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2" name="Picture 14" descr="Amazon Echo – Logos Download">
            <a:extLst>
              <a:ext uri="{FF2B5EF4-FFF2-40B4-BE49-F238E27FC236}">
                <a16:creationId xmlns:a16="http://schemas.microsoft.com/office/drawing/2014/main" id="{E720ADC6-F707-413B-8B2C-791069DAD42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09811" y="5532437"/>
            <a:ext cx="3329686" cy="7426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4" name="Picture 16" descr="amazon-alexa-logo | Propel Marketing &amp; Design, Inc.">
            <a:extLst>
              <a:ext uri="{FF2B5EF4-FFF2-40B4-BE49-F238E27FC236}">
                <a16:creationId xmlns:a16="http://schemas.microsoft.com/office/drawing/2014/main" id="{3FEDEAC7-9B37-493C-A3CF-8D1CF0B9F33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489515" y="3777289"/>
            <a:ext cx="2372139" cy="11094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6" name="Picture 18" descr="Amazon kindle logo – 3 Minute Languages">
            <a:extLst>
              <a:ext uri="{FF2B5EF4-FFF2-40B4-BE49-F238E27FC236}">
                <a16:creationId xmlns:a16="http://schemas.microsoft.com/office/drawing/2014/main" id="{A25422D0-C781-40E0-B901-3048C150574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1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437698" y="596556"/>
            <a:ext cx="3138912" cy="31389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4009082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>
            <a:extLst>
              <a:ext uri="{FF2B5EF4-FFF2-40B4-BE49-F238E27FC236}">
                <a16:creationId xmlns:a16="http://schemas.microsoft.com/office/drawing/2014/main" id="{EB0BA098-CB54-4FB0-A221-45FB83879A7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0"/>
            <a:ext cx="12192001" cy="1325563"/>
          </a:xfrm>
        </p:spPr>
        <p:txBody>
          <a:bodyPr>
            <a:normAutofit/>
          </a:bodyPr>
          <a:lstStyle/>
          <a:p>
            <a:pPr algn="ctr"/>
            <a:r>
              <a:rPr lang="en-GB" sz="3600" b="1" dirty="0">
                <a:latin typeface="Aharoni" panose="02010803020104030203" pitchFamily="2" charset="-79"/>
                <a:cs typeface="Aharoni" panose="02010803020104030203" pitchFamily="2" charset="-79"/>
              </a:rPr>
              <a:t>Current Market Position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2EC3D7A8-B457-4C31-A65D-B99771661A18}"/>
              </a:ext>
            </a:extLst>
          </p:cNvPr>
          <p:cNvSpPr/>
          <p:nvPr/>
        </p:nvSpPr>
        <p:spPr>
          <a:xfrm>
            <a:off x="0" y="1149433"/>
            <a:ext cx="6877878" cy="455913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>
              <a:lnSpc>
                <a:spcPct val="2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Abadi" panose="020B0604020104020204" pitchFamily="34" charset="0"/>
              </a:rPr>
              <a:t>$75 billion from all sale</a:t>
            </a:r>
          </a:p>
          <a:p>
            <a:pPr marL="342900" indent="-342900">
              <a:lnSpc>
                <a:spcPct val="2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Abadi" panose="020B0604020104020204" pitchFamily="34" charset="0"/>
              </a:rPr>
              <a:t>Amazon has 38% of USA market</a:t>
            </a:r>
          </a:p>
          <a:p>
            <a:pPr marL="342900" indent="-342900">
              <a:lnSpc>
                <a:spcPct val="2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Abadi" panose="020B0604020104020204" pitchFamily="34" charset="0"/>
              </a:rPr>
              <a:t>Fifth largest UK retail store</a:t>
            </a:r>
          </a:p>
          <a:p>
            <a:pPr marL="342900" indent="-342900">
              <a:lnSpc>
                <a:spcPct val="2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Abadi" panose="020B0604020104020204" pitchFamily="34" charset="0"/>
              </a:rPr>
              <a:t>Amazon go store  $1.1-1.9 million </a:t>
            </a:r>
          </a:p>
          <a:p>
            <a:pPr marL="342900" indent="-342900">
              <a:lnSpc>
                <a:spcPct val="2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Abadi" panose="020B0604020104020204" pitchFamily="34" charset="0"/>
              </a:rPr>
              <a:t>CEO Jeff Bezos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8644BC7A-9E8E-4F8E-A947-545B13EC23F0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2717" t="47921" r="32826" b="11866"/>
          <a:stretch/>
        </p:blipFill>
        <p:spPr>
          <a:xfrm>
            <a:off x="5337540" y="1994218"/>
            <a:ext cx="6632315" cy="33729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5499616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2A806A5-9F5F-4387-8FB8-D37E8F161D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904758"/>
          </a:xfrm>
        </p:spPr>
        <p:txBody>
          <a:bodyPr/>
          <a:lstStyle/>
          <a:p>
            <a:r>
              <a:rPr lang="en-GB"/>
              <a:t>Task 3</a:t>
            </a:r>
          </a:p>
        </p:txBody>
      </p:sp>
      <p:graphicFrame>
        <p:nvGraphicFramePr>
          <p:cNvPr id="4" name="Table 4">
            <a:extLst>
              <a:ext uri="{FF2B5EF4-FFF2-40B4-BE49-F238E27FC236}">
                <a16:creationId xmlns:a16="http://schemas.microsoft.com/office/drawing/2014/main" id="{79195BC6-B165-4F1F-9ACC-07CE041DC81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711755683"/>
              </p:ext>
            </p:extLst>
          </p:nvPr>
        </p:nvGraphicFramePr>
        <p:xfrm>
          <a:off x="838200" y="1120490"/>
          <a:ext cx="4933261" cy="427369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94039">
                  <a:extLst>
                    <a:ext uri="{9D8B030D-6E8A-4147-A177-3AD203B41FA5}">
                      <a16:colId xmlns:a16="http://schemas.microsoft.com/office/drawing/2014/main" val="2450539083"/>
                    </a:ext>
                  </a:extLst>
                </a:gridCol>
                <a:gridCol w="2839222">
                  <a:extLst>
                    <a:ext uri="{9D8B030D-6E8A-4147-A177-3AD203B41FA5}">
                      <a16:colId xmlns:a16="http://schemas.microsoft.com/office/drawing/2014/main" val="4040807692"/>
                    </a:ext>
                  </a:extLst>
                </a:gridCol>
              </a:tblGrid>
              <a:tr h="608306">
                <a:tc gridSpan="2">
                  <a:txBody>
                    <a:bodyPr/>
                    <a:lstStyle/>
                    <a:p>
                      <a:pPr algn="ctr"/>
                      <a:r>
                        <a:rPr lang="en-GB" sz="2000"/>
                        <a:t>PESTLE Analysis</a:t>
                      </a: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330964953"/>
                  </a:ext>
                </a:extLst>
              </a:tr>
              <a:tr h="1499039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b="1" dirty="0"/>
                        <a:t>Economic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dirty="0"/>
                        <a:t>Generates another income opportunity for Amazon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042808492"/>
                  </a:ext>
                </a:extLst>
              </a:tr>
              <a:tr h="1151436">
                <a:tc>
                  <a:txBody>
                    <a:bodyPr/>
                    <a:lstStyle/>
                    <a:p>
                      <a:r>
                        <a:rPr lang="en-GB" b="1" dirty="0"/>
                        <a:t>Social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Created a limited number of job roles in camera surveillance and stocking shelves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215348162"/>
                  </a:ext>
                </a:extLst>
              </a:tr>
              <a:tr h="977633">
                <a:tc>
                  <a:txBody>
                    <a:bodyPr/>
                    <a:lstStyle/>
                    <a:p>
                      <a:r>
                        <a:rPr lang="en-GB" b="1" dirty="0"/>
                        <a:t>Technological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Innovative use of technology that eliminates the need for checkout staff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479363757"/>
                  </a:ext>
                </a:extLst>
              </a:tr>
            </a:tbl>
          </a:graphicData>
        </a:graphic>
      </p:graphicFrame>
      <p:graphicFrame>
        <p:nvGraphicFramePr>
          <p:cNvPr id="6" name="Table 4">
            <a:extLst>
              <a:ext uri="{FF2B5EF4-FFF2-40B4-BE49-F238E27FC236}">
                <a16:creationId xmlns:a16="http://schemas.microsoft.com/office/drawing/2014/main" id="{9B97FDEB-CB3E-410B-A456-E36A3823744A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1811921551"/>
              </p:ext>
            </p:extLst>
          </p:nvPr>
        </p:nvGraphicFramePr>
        <p:xfrm>
          <a:off x="6404812" y="1152575"/>
          <a:ext cx="4698618" cy="534029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994439">
                  <a:extLst>
                    <a:ext uri="{9D8B030D-6E8A-4147-A177-3AD203B41FA5}">
                      <a16:colId xmlns:a16="http://schemas.microsoft.com/office/drawing/2014/main" val="2450539083"/>
                    </a:ext>
                  </a:extLst>
                </a:gridCol>
                <a:gridCol w="2704179">
                  <a:extLst>
                    <a:ext uri="{9D8B030D-6E8A-4147-A177-3AD203B41FA5}">
                      <a16:colId xmlns:a16="http://schemas.microsoft.com/office/drawing/2014/main" val="4040807692"/>
                    </a:ext>
                  </a:extLst>
                </a:gridCol>
              </a:tblGrid>
              <a:tr h="460823">
                <a:tc gridSpan="2">
                  <a:txBody>
                    <a:bodyPr/>
                    <a:lstStyle/>
                    <a:p>
                      <a:pPr algn="ctr"/>
                      <a:r>
                        <a:rPr lang="en-GB" sz="2000"/>
                        <a:t>SWOT Analysis</a:t>
                      </a: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330964953"/>
                  </a:ext>
                </a:extLst>
              </a:tr>
              <a:tr h="1744546">
                <a:tc>
                  <a:txBody>
                    <a:bodyPr/>
                    <a:lstStyle/>
                    <a:p>
                      <a:r>
                        <a:rPr lang="en-GB" b="1"/>
                        <a:t>Strengths</a:t>
                      </a:r>
                    </a:p>
                    <a:p>
                      <a:pPr lvl="0">
                        <a:buNone/>
                      </a:pPr>
                      <a:r>
                        <a:rPr lang="en-GB"/>
                        <a:t>Clever use of scanning technology to register purchases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/>
                        <a:t>Weaknesses</a:t>
                      </a:r>
                    </a:p>
                    <a:p>
                      <a:pPr lvl="0">
                        <a:buNone/>
                      </a:pPr>
                      <a:r>
                        <a:rPr lang="en-GB" b="0"/>
                        <a:t>Increased risk of shoplifting goods</a:t>
                      </a:r>
                      <a:endParaRPr lang="en-GB" b="1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004378803"/>
                  </a:ext>
                </a:extLst>
              </a:tr>
              <a:tr h="3134929">
                <a:tc>
                  <a:txBody>
                    <a:bodyPr/>
                    <a:lstStyle/>
                    <a:p>
                      <a:r>
                        <a:rPr lang="en-GB" b="1" dirty="0"/>
                        <a:t>Opportunities</a:t>
                      </a:r>
                    </a:p>
                    <a:p>
                      <a:pPr lvl="0">
                        <a:buNone/>
                      </a:pPr>
                      <a:r>
                        <a:rPr lang="en-GB" dirty="0"/>
                        <a:t>May lead to other types of physical shops.</a:t>
                      </a:r>
                    </a:p>
                    <a:p>
                      <a:pPr lvl="0">
                        <a:buNone/>
                      </a:pPr>
                      <a:r>
                        <a:rPr lang="en-GB" dirty="0"/>
                        <a:t>Concept could be attractive to other companies/organisations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 dirty="0"/>
                        <a:t>Threats</a:t>
                      </a:r>
                    </a:p>
                    <a:p>
                      <a:pPr lvl="0">
                        <a:buNone/>
                      </a:pPr>
                      <a:r>
                        <a:rPr lang="en-GB" dirty="0"/>
                        <a:t>Any IT outages could result in loss of income as there are no tills to pay manually</a:t>
                      </a:r>
                    </a:p>
                    <a:p>
                      <a:pPr lvl="0">
                        <a:buNone/>
                      </a:pPr>
                      <a:endParaRPr lang="en-GB" dirty="0"/>
                    </a:p>
                    <a:p>
                      <a:pPr lvl="0">
                        <a:buNone/>
                      </a:pPr>
                      <a:endParaRPr lang="en-GB" dirty="0"/>
                    </a:p>
                    <a:p>
                      <a:pPr lvl="0">
                        <a:buNone/>
                      </a:pPr>
                      <a:endParaRPr lang="en-GB" dirty="0"/>
                    </a:p>
                    <a:p>
                      <a:pPr lvl="0">
                        <a:buNone/>
                      </a:pPr>
                      <a:endParaRPr lang="en-GB" dirty="0"/>
                    </a:p>
                    <a:p>
                      <a:pPr lvl="0">
                        <a:buNone/>
                      </a:pPr>
                      <a:endParaRPr lang="en-GB" dirty="0"/>
                    </a:p>
                    <a:p>
                      <a:pPr lvl="0">
                        <a:buNone/>
                      </a:pPr>
                      <a:endParaRPr lang="en-GB" dirty="0"/>
                    </a:p>
                    <a:p>
                      <a:pPr lvl="0">
                        <a:buNone/>
                      </a:pP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042808492"/>
                  </a:ext>
                </a:extLst>
              </a:tr>
            </a:tbl>
          </a:graphicData>
        </a:graphic>
      </p:graphicFrame>
      <p:graphicFrame>
        <p:nvGraphicFramePr>
          <p:cNvPr id="5" name="Table 6">
            <a:extLst>
              <a:ext uri="{FF2B5EF4-FFF2-40B4-BE49-F238E27FC236}">
                <a16:creationId xmlns:a16="http://schemas.microsoft.com/office/drawing/2014/main" id="{4F620780-091F-4BA3-9FAA-091ACBA40331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260419718"/>
              </p:ext>
            </p:extLst>
          </p:nvPr>
        </p:nvGraphicFramePr>
        <p:xfrm>
          <a:off x="838200" y="5380935"/>
          <a:ext cx="4933263" cy="1111939"/>
        </p:xfrm>
        <a:graphic>
          <a:graphicData uri="http://schemas.openxmlformats.org/drawingml/2006/table">
            <a:tbl>
              <a:tblPr bandRow="1">
                <a:tableStyleId>{5C22544A-7EE6-4342-B048-85BDC9FD1C3A}</a:tableStyleId>
              </a:tblPr>
              <a:tblGrid>
                <a:gridCol w="2090530">
                  <a:extLst>
                    <a:ext uri="{9D8B030D-6E8A-4147-A177-3AD203B41FA5}">
                      <a16:colId xmlns:a16="http://schemas.microsoft.com/office/drawing/2014/main" val="690191380"/>
                    </a:ext>
                  </a:extLst>
                </a:gridCol>
                <a:gridCol w="2842733">
                  <a:extLst>
                    <a:ext uri="{9D8B030D-6E8A-4147-A177-3AD203B41FA5}">
                      <a16:colId xmlns:a16="http://schemas.microsoft.com/office/drawing/2014/main" val="280899398"/>
                    </a:ext>
                  </a:extLst>
                </a:gridCol>
              </a:tblGrid>
              <a:tr h="1111939">
                <a:tc>
                  <a:txBody>
                    <a:bodyPr/>
                    <a:lstStyle/>
                    <a:p>
                      <a:r>
                        <a:rPr lang="en-GB" sz="1800" b="1" i="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Environmental</a:t>
                      </a:r>
                      <a:endParaRPr lang="en-GB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The store provides free reusable shopping bag to its customers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701299910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541036174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D2A7F3-014D-45D6-9E0A-3C6DC3CD1E2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sz="3100" b="1" dirty="0"/>
              <a:t>Task 4</a:t>
            </a:r>
            <a:br>
              <a:rPr lang="en-GB" dirty="0"/>
            </a:br>
            <a:r>
              <a:rPr lang="en-GB" dirty="0"/>
              <a:t>                    </a:t>
            </a:r>
            <a:r>
              <a:rPr lang="en-GB" b="1" dirty="0"/>
              <a:t>Management theories</a:t>
            </a:r>
            <a:r>
              <a:rPr lang="en-US" b="1" dirty="0"/>
              <a:t>​</a:t>
            </a:r>
            <a:br>
              <a:rPr lang="en-US" b="1" dirty="0"/>
            </a:br>
            <a:endParaRPr lang="en-GB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8C2668B-8E19-4464-9EFD-A6E01097EC8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pPr marL="0" indent="0" fontAlgn="base">
              <a:buNone/>
            </a:pPr>
            <a:r>
              <a:rPr lang="en-GB" b="1" dirty="0"/>
              <a:t>McKinsey</a:t>
            </a:r>
            <a:r>
              <a:rPr lang="en-US" b="1" dirty="0"/>
              <a:t>​</a:t>
            </a:r>
          </a:p>
          <a:p>
            <a:pPr marL="0" indent="0" fontAlgn="base">
              <a:buNone/>
            </a:pPr>
            <a:r>
              <a:rPr lang="en-US" dirty="0"/>
              <a:t>McKinsey 7s model focuses on  7 key elements on organisational design as a means of obtaining  organisational objectives. </a:t>
            </a:r>
          </a:p>
          <a:p>
            <a:pPr marL="0" indent="0" fontAlgn="base">
              <a:buNone/>
            </a:pPr>
            <a:r>
              <a:rPr lang="en-GB" sz="2200" dirty="0"/>
              <a:t>(</a:t>
            </a:r>
            <a:r>
              <a:rPr lang="en-GB" sz="2200" dirty="0" err="1"/>
              <a:t>Ravanfar</a:t>
            </a:r>
            <a:r>
              <a:rPr lang="en-GB" sz="2200" dirty="0"/>
              <a:t>, 2015)</a:t>
            </a:r>
            <a:endParaRPr lang="en-US" sz="2200" dirty="0"/>
          </a:p>
          <a:p>
            <a:pPr fontAlgn="base"/>
            <a:endParaRPr lang="en-GB" dirty="0"/>
          </a:p>
          <a:p>
            <a:pPr marL="0" indent="0" fontAlgn="base">
              <a:buNone/>
            </a:pPr>
            <a:r>
              <a:rPr lang="en-GB" b="1" dirty="0"/>
              <a:t>ADKAR</a:t>
            </a:r>
          </a:p>
          <a:p>
            <a:pPr marL="0" indent="0" fontAlgn="base">
              <a:buNone/>
            </a:pPr>
            <a:r>
              <a:rPr lang="en-GB" dirty="0"/>
              <a:t>According to the  Adkar model effective management consists of  5  founder mental  goals it was used as a form of deciding if change management  activities  were leading to the desired objectives.​</a:t>
            </a:r>
          </a:p>
          <a:p>
            <a:pPr marL="0" indent="0" fontAlgn="base">
              <a:buNone/>
            </a:pPr>
            <a:r>
              <a:rPr lang="en-GB" sz="2200" dirty="0"/>
              <a:t>Goya and Patwardhan, (2018)</a:t>
            </a:r>
            <a:endParaRPr lang="en-US" sz="2200" b="1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5384983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D2A7F3-014D-45D6-9E0A-3C6DC3CD1E2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fontAlgn="base"/>
            <a:r>
              <a:rPr lang="en-US" dirty="0"/>
              <a:t>​</a:t>
            </a:r>
            <a:br>
              <a:rPr lang="en-US" dirty="0"/>
            </a:br>
            <a:r>
              <a:rPr lang="en-GB" b="1" dirty="0"/>
              <a:t>Application of Lewin's Theory and Amazon Go</a:t>
            </a:r>
            <a:br>
              <a:rPr lang="en-US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8C2668B-8E19-4464-9EFD-A6E01097EC8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pPr marL="0" indent="0">
              <a:buNone/>
            </a:pPr>
            <a:r>
              <a:rPr lang="en-GB" b="1" dirty="0"/>
              <a:t>Unfreeze stage </a:t>
            </a:r>
            <a:r>
              <a:rPr lang="en-GB" dirty="0"/>
              <a:t>– The path of the company is going the right way forward.</a:t>
            </a:r>
          </a:p>
          <a:p>
            <a:pPr marL="0" indent="0">
              <a:buNone/>
            </a:pPr>
            <a:r>
              <a:rPr lang="en-GB" dirty="0"/>
              <a:t>Initially to help Amazon staff have a quicker time accessing food.​</a:t>
            </a:r>
          </a:p>
          <a:p>
            <a:pPr marL="0" indent="0">
              <a:buNone/>
            </a:pPr>
            <a:r>
              <a:rPr lang="en-GB" dirty="0"/>
              <a:t>​</a:t>
            </a:r>
          </a:p>
          <a:p>
            <a:pPr marL="0" indent="0">
              <a:buNone/>
            </a:pPr>
            <a:r>
              <a:rPr lang="en-GB" b="1" dirty="0"/>
              <a:t>Change</a:t>
            </a:r>
            <a:r>
              <a:rPr lang="en-GB" dirty="0"/>
              <a:t> – This is a transition through a period of change.</a:t>
            </a:r>
          </a:p>
          <a:p>
            <a:pPr marL="0" indent="0">
              <a:buNone/>
            </a:pPr>
            <a:r>
              <a:rPr lang="en-GB" dirty="0"/>
              <a:t>This change developed into an idea to generate income for the company and enter into fresh food market.​</a:t>
            </a:r>
          </a:p>
          <a:p>
            <a:pPr marL="0" indent="0">
              <a:buNone/>
            </a:pPr>
            <a:endParaRPr lang="en-GB" b="1" dirty="0"/>
          </a:p>
          <a:p>
            <a:pPr marL="0" indent="0">
              <a:buNone/>
            </a:pPr>
            <a:r>
              <a:rPr lang="en-GB" b="1" dirty="0"/>
              <a:t>Freeze</a:t>
            </a:r>
            <a:r>
              <a:rPr lang="en-GB" dirty="0"/>
              <a:t> - Adjusting to the "new normal" .</a:t>
            </a:r>
          </a:p>
          <a:p>
            <a:pPr marL="0" indent="0">
              <a:buNone/>
            </a:pPr>
            <a:r>
              <a:rPr lang="en-GB" dirty="0"/>
              <a:t>Workers are more efficient due to time keeping when having their meal breaks. ​</a:t>
            </a:r>
          </a:p>
          <a:p>
            <a:pPr marL="0" indent="0">
              <a:buNone/>
            </a:pPr>
            <a:endParaRPr lang="en-GB" sz="1700" dirty="0"/>
          </a:p>
          <a:p>
            <a:pPr marL="0" indent="0">
              <a:buNone/>
            </a:pPr>
            <a:r>
              <a:rPr lang="en-GB" sz="1700" dirty="0"/>
              <a:t>(Hussain et al, 2018).</a:t>
            </a:r>
          </a:p>
        </p:txBody>
      </p:sp>
    </p:spTree>
    <p:extLst>
      <p:ext uri="{BB962C8B-B14F-4D97-AF65-F5344CB8AC3E}">
        <p14:creationId xmlns:p14="http://schemas.microsoft.com/office/powerpoint/2010/main" val="172486583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D2A7F3-014D-45D6-9E0A-3C6DC3CD1E2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-58599"/>
            <a:ext cx="10515600" cy="1325563"/>
          </a:xfrm>
        </p:spPr>
        <p:txBody>
          <a:bodyPr>
            <a:normAutofit/>
          </a:bodyPr>
          <a:lstStyle/>
          <a:p>
            <a:r>
              <a:rPr lang="en-GB" sz="2800" dirty="0"/>
              <a:t>Task 5 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06D79685-83C9-40AC-8482-A77BFE8CF064}"/>
              </a:ext>
            </a:extLst>
          </p:cNvPr>
          <p:cNvSpPr/>
          <p:nvPr/>
        </p:nvSpPr>
        <p:spPr>
          <a:xfrm>
            <a:off x="3154017" y="2042327"/>
            <a:ext cx="8839199" cy="107721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3200" dirty="0">
                <a:solidFill>
                  <a:srgbClr val="000000"/>
                </a:solidFill>
                <a:latin typeface="Calibri" panose="020F0502020204030204" pitchFamily="34" charset="0"/>
              </a:rPr>
              <a:t>Amazon Go is very popular  to younger customers such as millennials​ (Cheng, 2019).</a:t>
            </a:r>
            <a:endParaRPr lang="en-GB" sz="3200" dirty="0"/>
          </a:p>
        </p:txBody>
      </p:sp>
      <p:sp>
        <p:nvSpPr>
          <p:cNvPr id="5" name="Oval 4">
            <a:extLst>
              <a:ext uri="{FF2B5EF4-FFF2-40B4-BE49-F238E27FC236}">
                <a16:creationId xmlns:a16="http://schemas.microsoft.com/office/drawing/2014/main" id="{C01C344F-AA09-433B-B540-A6569DD30F4D}"/>
              </a:ext>
            </a:extLst>
          </p:cNvPr>
          <p:cNvSpPr/>
          <p:nvPr/>
        </p:nvSpPr>
        <p:spPr>
          <a:xfrm>
            <a:off x="397566" y="1690688"/>
            <a:ext cx="1885001" cy="1895061"/>
          </a:xfrm>
          <a:prstGeom prst="ellipse">
            <a:avLst/>
          </a:prstGeom>
          <a:solidFill>
            <a:srgbClr val="33333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4A2D80F9-4DAE-4E56-9134-CE03C0BDE3C9}"/>
              </a:ext>
            </a:extLst>
          </p:cNvPr>
          <p:cNvSpPr txBox="1"/>
          <p:nvPr/>
        </p:nvSpPr>
        <p:spPr>
          <a:xfrm>
            <a:off x="555987" y="2103882"/>
            <a:ext cx="2888974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6000" b="1" dirty="0">
                <a:solidFill>
                  <a:schemeClr val="bg1"/>
                </a:solidFill>
                <a:latin typeface="AngsanaUPC" panose="02020603050405020304" pitchFamily="18" charset="-34"/>
                <a:cs typeface="AngsanaUPC" panose="02020603050405020304" pitchFamily="18" charset="-34"/>
              </a:rPr>
              <a:t>Forbes</a:t>
            </a:r>
          </a:p>
        </p:txBody>
      </p:sp>
      <p:pic>
        <p:nvPicPr>
          <p:cNvPr id="1028" name="Picture 4" descr="Business Insider - YouTube">
            <a:extLst>
              <a:ext uri="{FF2B5EF4-FFF2-40B4-BE49-F238E27FC236}">
                <a16:creationId xmlns:a16="http://schemas.microsoft.com/office/drawing/2014/main" id="{F7C751A6-535C-4370-9491-AD9276F7CF7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8188" y="4179749"/>
            <a:ext cx="2170043" cy="21700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Rectangle 8">
            <a:extLst>
              <a:ext uri="{FF2B5EF4-FFF2-40B4-BE49-F238E27FC236}">
                <a16:creationId xmlns:a16="http://schemas.microsoft.com/office/drawing/2014/main" id="{93FECC32-B380-434E-B0CC-EC1208FFF703}"/>
              </a:ext>
            </a:extLst>
          </p:cNvPr>
          <p:cNvSpPr/>
          <p:nvPr/>
        </p:nvSpPr>
        <p:spPr>
          <a:xfrm>
            <a:off x="188723" y="4619073"/>
            <a:ext cx="2888974" cy="1291397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60DD51B-430A-44AC-A8EB-B0523B063E1C}"/>
              </a:ext>
            </a:extLst>
          </p:cNvPr>
          <p:cNvSpPr/>
          <p:nvPr/>
        </p:nvSpPr>
        <p:spPr>
          <a:xfrm>
            <a:off x="3444961" y="4599885"/>
            <a:ext cx="8080633" cy="107721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3200" dirty="0">
                <a:solidFill>
                  <a:srgbClr val="000000"/>
                </a:solidFill>
                <a:latin typeface="Calibri" panose="020F0502020204030204" pitchFamily="34" charset="0"/>
              </a:rPr>
              <a:t> Amazon Go has regular customers due to the fast service </a:t>
            </a:r>
            <a:r>
              <a:rPr lang="en-GB" sz="3200" dirty="0">
                <a:solidFill>
                  <a:srgbClr val="000000"/>
                </a:solidFill>
              </a:rPr>
              <a:t>​(</a:t>
            </a:r>
            <a:r>
              <a:rPr lang="en-GB" sz="3200" dirty="0"/>
              <a:t>Keyes, 2019).</a:t>
            </a:r>
          </a:p>
        </p:txBody>
      </p:sp>
    </p:spTree>
    <p:extLst>
      <p:ext uri="{BB962C8B-B14F-4D97-AF65-F5344CB8AC3E}">
        <p14:creationId xmlns:p14="http://schemas.microsoft.com/office/powerpoint/2010/main" val="107557799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D2A7F3-014D-45D6-9E0A-3C6DC3CD1E2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450849"/>
          </a:xfrm>
        </p:spPr>
        <p:txBody>
          <a:bodyPr>
            <a:normAutofit/>
          </a:bodyPr>
          <a:lstStyle/>
          <a:p>
            <a:r>
              <a:rPr lang="en-GB" sz="2400" b="1" dirty="0"/>
              <a:t>Reference List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8C2668B-8E19-4464-9EFD-A6E01097EC8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2669" y="954157"/>
            <a:ext cx="10515600" cy="5777947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GB" sz="1400" dirty="0"/>
              <a:t>Amazon (2020). About Amazon</a:t>
            </a:r>
            <a:r>
              <a:rPr lang="en-GB" sz="1400" i="1" dirty="0"/>
              <a:t> </a:t>
            </a:r>
            <a:r>
              <a:rPr lang="en-GB" sz="1400" dirty="0"/>
              <a:t>[online] available at: </a:t>
            </a:r>
            <a:r>
              <a:rPr lang="en-GB" sz="1400" i="1" u="sng" dirty="0"/>
              <a:t>https://www.aboutamazon.com/</a:t>
            </a:r>
            <a:r>
              <a:rPr lang="en-GB" sz="1400" dirty="0"/>
              <a:t> [accessed on 19.5.20]</a:t>
            </a:r>
          </a:p>
          <a:p>
            <a:pPr marL="0" indent="0">
              <a:buNone/>
            </a:pPr>
            <a:r>
              <a:rPr lang="en-GB" sz="1400" dirty="0"/>
              <a:t>Aydin, R. (2019). MacKenzie Bezos is officially Amazon's second-largest individual shareholder and the third-wealthiest woman in the world</a:t>
            </a:r>
            <a:r>
              <a:rPr lang="en-GB" sz="1400" i="1" dirty="0"/>
              <a:t> </a:t>
            </a:r>
            <a:r>
              <a:rPr lang="en-GB" sz="1400" dirty="0"/>
              <a:t>[online] available at: </a:t>
            </a:r>
            <a:r>
              <a:rPr lang="en-GB" sz="1400" i="1" u="sng" dirty="0"/>
              <a:t>https://www.businessinsider.com/mackenzie-bezos-amazon-stake-stock-divorce-2019-8?r=US&amp;IR=T</a:t>
            </a:r>
            <a:r>
              <a:rPr lang="en-GB" sz="1400" dirty="0"/>
              <a:t> [accessed on 20.5.20]</a:t>
            </a:r>
          </a:p>
          <a:p>
            <a:pPr marL="0" indent="0">
              <a:buNone/>
            </a:pPr>
            <a:r>
              <a:rPr lang="en-GB" sz="1400" dirty="0"/>
              <a:t>Cheng, A. (2019). New York Proves Amazon Go Works, And An Even Bigger Rollout Is Only A Matter Of Time</a:t>
            </a:r>
            <a:r>
              <a:rPr lang="en-GB" sz="1400" i="1" dirty="0"/>
              <a:t> </a:t>
            </a:r>
            <a:r>
              <a:rPr lang="en-GB" sz="1400" dirty="0"/>
              <a:t>[online] available at: </a:t>
            </a:r>
            <a:r>
              <a:rPr lang="en-GB" sz="1400" i="1" u="sng" dirty="0"/>
              <a:t>https://www.forbes.com/sites/andriacheng/2019/06/26/amazon-gos-even-bigger-rollout-is-not-a-matter-of-if-but-when/#2f80c93b6f52</a:t>
            </a:r>
            <a:r>
              <a:rPr lang="en-GB" sz="1400" dirty="0"/>
              <a:t> [accessed on 21.5.20]</a:t>
            </a:r>
          </a:p>
          <a:p>
            <a:pPr marL="0" indent="0">
              <a:buNone/>
            </a:pPr>
            <a:r>
              <a:rPr lang="en-GB" sz="1400" dirty="0"/>
              <a:t>Day, M., Soper, S. (2019). Amazon U.S. Online Market Share Estimate Cut to 38% From 47%</a:t>
            </a:r>
            <a:r>
              <a:rPr lang="en-GB" sz="1400" i="1" dirty="0"/>
              <a:t> </a:t>
            </a:r>
            <a:r>
              <a:rPr lang="en-GB" sz="1400" dirty="0"/>
              <a:t>[online] available at: </a:t>
            </a:r>
            <a:r>
              <a:rPr lang="en-GB" sz="1400" i="1" u="sng" dirty="0"/>
              <a:t>https://www.bloomberg.com/news/articles/2019-06-13/emarketer-cuts-estimate-of-amazon-s-u-s-online-market-share</a:t>
            </a:r>
            <a:r>
              <a:rPr lang="en-GB" sz="1400" dirty="0"/>
              <a:t> [accessed on 20.5.20]</a:t>
            </a:r>
          </a:p>
          <a:p>
            <a:pPr marL="0" indent="0">
              <a:buNone/>
            </a:pPr>
            <a:r>
              <a:rPr lang="en-GB" sz="1400" dirty="0"/>
              <a:t>Feiner, L. (2019). Amazon is the most valuable public company in the world after passing Microsoft</a:t>
            </a:r>
            <a:r>
              <a:rPr lang="en-GB" sz="1400" i="1" dirty="0"/>
              <a:t> </a:t>
            </a:r>
            <a:r>
              <a:rPr lang="en-GB" sz="1400" dirty="0"/>
              <a:t>[online] </a:t>
            </a:r>
            <a:r>
              <a:rPr lang="en-GB" sz="1400" i="1" dirty="0"/>
              <a:t>a</a:t>
            </a:r>
            <a:r>
              <a:rPr lang="en-GB" sz="1400" dirty="0"/>
              <a:t>vailable at: </a:t>
            </a:r>
            <a:r>
              <a:rPr lang="en-GB" sz="1400" i="1" u="sng" dirty="0"/>
              <a:t>https://www.cnbc.com/2019/01/07/amazon-passes-microsoft-market-value-becomes-largest.html</a:t>
            </a:r>
            <a:r>
              <a:rPr lang="en-GB" sz="1400" dirty="0"/>
              <a:t> [accessed on 18.5.20]</a:t>
            </a:r>
          </a:p>
          <a:p>
            <a:pPr marL="0" indent="0">
              <a:buNone/>
            </a:pPr>
            <a:r>
              <a:rPr lang="en-GB" sz="1400" dirty="0"/>
              <a:t>Goyal, C., Patwardhan, M. (2018). 'Role of change management using ADKAR model: A study of the gender perspective in a leading bank organisation of India', International Journal of Human Resources Development and Management, 18(3/4), pp. 297 [Online] available at: </a:t>
            </a:r>
            <a:r>
              <a:rPr lang="en-GB" sz="1400" i="1" u="sng" dirty="0"/>
              <a:t>https://www.researchgate.net/publication/326666071_Role_of_change_management_using_ADKAR_model_A_study_of_the_gender_perspective_in_a_leading_bank_organisation_of_India/stats</a:t>
            </a:r>
            <a:r>
              <a:rPr lang="en-GB" sz="1400" dirty="0"/>
              <a:t> [accessed on 21.5.20]</a:t>
            </a:r>
          </a:p>
          <a:p>
            <a:pPr marL="0" indent="0">
              <a:buNone/>
            </a:pPr>
            <a:r>
              <a:rPr lang="en-GB" sz="1400" dirty="0"/>
              <a:t>Hussain, S. et al (2018). 'Kurt Lewin's change model: A critical review of the role of leadership and employee involvement in organizational change', </a:t>
            </a:r>
            <a:r>
              <a:rPr lang="en-GB" sz="1400" i="1" dirty="0"/>
              <a:t>Journal of Innovation &amp; Knowledge, </a:t>
            </a:r>
            <a:r>
              <a:rPr lang="en-GB" sz="1400" dirty="0"/>
              <a:t>3(3), pp. 123-127 [Online] available at: </a:t>
            </a:r>
            <a:r>
              <a:rPr lang="en-GB" sz="1400" i="1" u="sng" dirty="0"/>
              <a:t>https://www.sciencedirect.com/science/article/pii/S2444569X16300087 </a:t>
            </a:r>
            <a:r>
              <a:rPr lang="en-GB" sz="1400" dirty="0"/>
              <a:t>[accessed on 21.5.20]</a:t>
            </a:r>
          </a:p>
          <a:p>
            <a:pPr marL="0" indent="0">
              <a:buNone/>
            </a:pPr>
            <a:r>
              <a:rPr lang="en-GB" sz="1400" dirty="0"/>
              <a:t>Keyes, D. (2019). Amazon Go is spelling trouble for quick-service stores</a:t>
            </a:r>
            <a:r>
              <a:rPr lang="en-GB" sz="1400" i="1" dirty="0"/>
              <a:t> </a:t>
            </a:r>
            <a:r>
              <a:rPr lang="en-GB" sz="1400" dirty="0"/>
              <a:t>[online]</a:t>
            </a:r>
            <a:r>
              <a:rPr lang="en-GB" sz="1400" i="1" dirty="0"/>
              <a:t> a</a:t>
            </a:r>
            <a:r>
              <a:rPr lang="en-GB" sz="1400" dirty="0"/>
              <a:t>vailable at: </a:t>
            </a:r>
            <a:r>
              <a:rPr lang="en-GB" sz="1400" i="1" u="sng" dirty="0"/>
              <a:t>https://www.businessinsider.com/retailers-worried-about-amazon-go-2019-2?r=US&amp;IR=T</a:t>
            </a:r>
            <a:r>
              <a:rPr lang="en-GB" sz="1400" dirty="0"/>
              <a:t> [accessed on 21.5.20]</a:t>
            </a:r>
          </a:p>
          <a:p>
            <a:pPr marL="0" indent="0">
              <a:buNone/>
            </a:pPr>
            <a:r>
              <a:rPr lang="en-GB" sz="1400" dirty="0"/>
              <a:t>Palmer, A. (2020). Amazon just opened a cashier less supermarket – here are all the ways it’s trying to upend the grocery industry</a:t>
            </a:r>
            <a:r>
              <a:rPr lang="en-GB" sz="1400" i="1" dirty="0"/>
              <a:t> </a:t>
            </a:r>
            <a:r>
              <a:rPr lang="en-GB" sz="1400" dirty="0"/>
              <a:t>[online] available at: </a:t>
            </a:r>
            <a:r>
              <a:rPr lang="en-GB" sz="1400" i="1" u="sng" dirty="0"/>
              <a:t>https://www.cnbc.com/2020/02/25/how-amazon-is-trying-to-upend-the-grocery-industry.html</a:t>
            </a:r>
            <a:r>
              <a:rPr lang="en-GB" sz="1400" dirty="0"/>
              <a:t> [accessed on 18.5.20]</a:t>
            </a:r>
          </a:p>
          <a:p>
            <a:pPr marL="0" indent="0">
              <a:buNone/>
            </a:pPr>
            <a:r>
              <a:rPr lang="en-GB" sz="1400" dirty="0" err="1"/>
              <a:t>Ravanfar</a:t>
            </a:r>
            <a:r>
              <a:rPr lang="en-GB" sz="1400" dirty="0"/>
              <a:t>, M. (2015). '</a:t>
            </a:r>
            <a:r>
              <a:rPr lang="en-GB" sz="1400" dirty="0" err="1"/>
              <a:t>Analyzing</a:t>
            </a:r>
            <a:r>
              <a:rPr lang="en-GB" sz="1400" dirty="0"/>
              <a:t> Organizational Structure Based on 7s Model of Mckinsey', Global Journal of Management and Business Research: A Administration and Management </a:t>
            </a:r>
            <a:r>
              <a:rPr lang="en-GB" sz="1400" i="1" dirty="0"/>
              <a:t>, </a:t>
            </a:r>
            <a:r>
              <a:rPr lang="en-GB" sz="1400" dirty="0"/>
              <a:t>15(10), pp. 2249-4588 [Online] available at: </a:t>
            </a:r>
            <a:r>
              <a:rPr lang="en-GB" sz="1400" i="1" u="sng" dirty="0"/>
              <a:t>https://pdfs.semanticscholar.org/9fd1/4d415ed96b1dcafa9d84ddde97ecabe5dbda.pdf</a:t>
            </a:r>
            <a:r>
              <a:rPr lang="en-GB" sz="1400" dirty="0"/>
              <a:t> [accessed on 21.5.20]</a:t>
            </a:r>
          </a:p>
          <a:p>
            <a:pPr marL="0" indent="0">
              <a:buNone/>
            </a:pPr>
            <a:r>
              <a:rPr lang="en-GB" sz="1400" dirty="0"/>
              <a:t>Rushe, D., Sainato, M. (2020). Amazon posts $75bn first-quarter revenues but expects to spend $4bn in Covid-19 costs</a:t>
            </a:r>
            <a:r>
              <a:rPr lang="en-GB" sz="1400" i="1" dirty="0"/>
              <a:t> </a:t>
            </a:r>
            <a:r>
              <a:rPr lang="en-GB" sz="1400" dirty="0"/>
              <a:t>[online] available at: </a:t>
            </a:r>
            <a:r>
              <a:rPr lang="en-GB" sz="1400" i="1" u="sng" dirty="0"/>
              <a:t>https://www.theguardian.com/technology/2020/apr/30/amazon-revenues-jeff-bezos-coronavirus-pandemic</a:t>
            </a:r>
            <a:r>
              <a:rPr lang="en-GB" sz="1400" dirty="0"/>
              <a:t> [accessed on 19.5.20]</a:t>
            </a:r>
          </a:p>
          <a:p>
            <a:pPr marL="0" indent="0">
              <a:buNone/>
            </a:pPr>
            <a:r>
              <a:rPr lang="en-GB" sz="1400" dirty="0"/>
              <a:t>Stevens, B. (2018). Amazon now 5th largest retailer in UK</a:t>
            </a:r>
            <a:r>
              <a:rPr lang="en-GB" sz="1400" i="1" dirty="0"/>
              <a:t> </a:t>
            </a:r>
            <a:r>
              <a:rPr lang="en-GB" sz="1400" dirty="0"/>
              <a:t>[online] available at: </a:t>
            </a:r>
            <a:r>
              <a:rPr lang="en-GB" sz="1400" i="1" u="sng" dirty="0"/>
              <a:t>https://www.retailgazette.co.uk/blog/2018/04/amazon-now-5th-largest-retailer-uk/</a:t>
            </a:r>
            <a:r>
              <a:rPr lang="en-GB" sz="1400" dirty="0"/>
              <a:t> [Accessed on 20.5.20]</a:t>
            </a:r>
          </a:p>
          <a:p>
            <a:pPr marL="0" indent="0">
              <a:buNone/>
            </a:pPr>
            <a:endParaRPr lang="en-GB" sz="1200" dirty="0"/>
          </a:p>
        </p:txBody>
      </p:sp>
    </p:spTree>
    <p:extLst>
      <p:ext uri="{BB962C8B-B14F-4D97-AF65-F5344CB8AC3E}">
        <p14:creationId xmlns:p14="http://schemas.microsoft.com/office/powerpoint/2010/main" val="84493554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2162</TotalTime>
  <Words>1143</Words>
  <Application>Microsoft Office PowerPoint</Application>
  <PresentationFormat>Widescreen</PresentationFormat>
  <Paragraphs>92</Paragraphs>
  <Slides>11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8" baseType="lpstr">
      <vt:lpstr>Abadi</vt:lpstr>
      <vt:lpstr>Aharoni</vt:lpstr>
      <vt:lpstr>AngsanaUPC</vt:lpstr>
      <vt:lpstr>Arial</vt:lpstr>
      <vt:lpstr>Calibri</vt:lpstr>
      <vt:lpstr>Calibri Light</vt:lpstr>
      <vt:lpstr>Office Theme</vt:lpstr>
      <vt:lpstr>Management of Change:</vt:lpstr>
      <vt:lpstr>Task 1 - Outline of the change examined</vt:lpstr>
      <vt:lpstr>Task 2 – Historical development &amp; timeline</vt:lpstr>
      <vt:lpstr>Background information on the organisation</vt:lpstr>
      <vt:lpstr>Amazon Products</vt:lpstr>
      <vt:lpstr>Current Market Position</vt:lpstr>
      <vt:lpstr>Task 3</vt:lpstr>
      <vt:lpstr>Task 4                     Management theories​ </vt:lpstr>
      <vt:lpstr>​ Application of Lewin's Theory and Amazon Go </vt:lpstr>
      <vt:lpstr>Task 5 </vt:lpstr>
      <vt:lpstr>Reference List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Mohamed Akbor (1709499)</dc:creator>
  <cp:lastModifiedBy>Mohamed Akbor (1709499)</cp:lastModifiedBy>
  <cp:revision>61</cp:revision>
  <dcterms:created xsi:type="dcterms:W3CDTF">2020-05-15T09:59:49Z</dcterms:created>
  <dcterms:modified xsi:type="dcterms:W3CDTF">2020-05-31T10:21:43Z</dcterms:modified>
</cp:coreProperties>
</file>