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theme/theme4.xml" ContentType="application/vnd.openxmlformats-officedocument.theme+xml"/>
  <Override PartName="/ppt/slideLayouts/slideLayout15.xml" ContentType="application/vnd.openxmlformats-officedocument.presentationml.slideLayout+xml"/>
  <Override PartName="/ppt/theme/theme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  <p:sldMasterId id="2147483664" r:id="rId4"/>
    <p:sldMasterId id="2147483666" r:id="rId5"/>
    <p:sldMasterId id="2147483668" r:id="rId6"/>
  </p:sldMasterIdLst>
  <p:notesMasterIdLst>
    <p:notesMasterId r:id="rId27"/>
  </p:notesMasterIdLst>
  <p:sldIdLst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9" r:id="rId17"/>
    <p:sldId id="267" r:id="rId18"/>
    <p:sldId id="270" r:id="rId19"/>
    <p:sldId id="271" r:id="rId20"/>
    <p:sldId id="273" r:id="rId21"/>
    <p:sldId id="274" r:id="rId22"/>
    <p:sldId id="278" r:id="rId23"/>
    <p:sldId id="275" r:id="rId24"/>
    <p:sldId id="276" r:id="rId25"/>
    <p:sldId id="268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32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3C2A6F-5BAF-44CD-8AAE-B57EE9F256B2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0726C-3F68-4A59-97C3-056FCC5200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077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Handout - Learning Outcomes and Assessment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069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913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0639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199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1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Curriculum%20or%20hidden%20curriculum.docx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youtu.be/w3OHhFgk1-w" TargetMode="Externa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Dominant%20Values%20vs%20Sub-cultural%20values.docx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Functionalist%20Marxist%20comparison.potx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nservativehome.com/parliament/2016/09/the-prime-ministers-speech-on-schools-and-meritocracy-full-text.html" TargetMode="External"/><Relationship Id="rId2" Type="http://schemas.openxmlformats.org/officeDocument/2006/relationships/hyperlink" Target="http://www.shieldsgazette.com/news/anger-after-schoolgirl-excluded-from-class-for-dying-her-hair-purple-1-8117156" TargetMode="Externa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academic+posters&amp;rlz=1C1NHXL_enGB711GB711&amp;tbm=isch&amp;tbo=u&amp;source=univ&amp;sa=X&amp;ved=0ahUKEwjalu_IoaPPAhWGK8AKHRHpBtUQsAQIJA&amp;biw=1366&amp;bih=662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nservativehome.com/parliament/2016/09/the-prime-ministers-speech-on-schools-and-meritocracy-full-text.html" TargetMode="External"/><Relationship Id="rId2" Type="http://schemas.openxmlformats.org/officeDocument/2006/relationships/hyperlink" Target="http://www.shieldsgazette.com/news/anger-after-schoolgirl-excluded-from-class-for-dying-her-hair-purple-1-8117156" TargetMode="External"/><Relationship Id="rId1" Type="http://schemas.openxmlformats.org/officeDocument/2006/relationships/slideLayout" Target="../slideLayouts/slideLayout16.xml"/><Relationship Id="rId5" Type="http://schemas.openxmlformats.org/officeDocument/2006/relationships/hyperlink" Target="http://valuesbasededucation.com/vbe.values.html" TargetMode="External"/><Relationship Id="rId4" Type="http://schemas.openxmlformats.org/officeDocument/2006/relationships/hyperlink" Target="https://ezproxy.uwtsd.ac.uk/login?url=http://search.ebscohost.com/login.aspx?direct=true&amp;db=s3h&amp;AN=19754378&amp;site=ehost-l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en-GB" b="1" dirty="0" smtClean="0"/>
              <a:t>Exploring the ‘Hidden Curriculum’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354" y="4465890"/>
            <a:ext cx="6400800" cy="1752600"/>
          </a:xfrm>
        </p:spPr>
        <p:txBody>
          <a:bodyPr/>
          <a:lstStyle/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Module Code: </a:t>
            </a:r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SJIE6001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Heike Griffiths Heike.Griffiths@uwtsd.ac.uk</a:t>
            </a: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04864"/>
            <a:ext cx="3167844" cy="2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Aims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8229600" cy="3661867"/>
          </a:xfrm>
        </p:spPr>
        <p:txBody>
          <a:bodyPr>
            <a:normAutofit/>
          </a:bodyPr>
          <a:lstStyle/>
          <a:p>
            <a:r>
              <a:rPr lang="en-US" sz="3600" dirty="0"/>
              <a:t>To identify the elements which comprise of the ‘Hidden Curriculum’ in our education system</a:t>
            </a:r>
            <a:r>
              <a:rPr lang="en-US" sz="3600" dirty="0" smtClean="0"/>
              <a:t>.</a:t>
            </a:r>
          </a:p>
          <a:p>
            <a:pPr lvl="0"/>
            <a:endParaRPr lang="en-GB" sz="3600" dirty="0"/>
          </a:p>
          <a:p>
            <a:r>
              <a:rPr lang="en-US" sz="3600" dirty="0"/>
              <a:t>To explore the relevance of the ‘Hidden Curriculum’ in promoting social cohesion. </a:t>
            </a:r>
            <a:endParaRPr lang="en-GB" sz="3600" dirty="0"/>
          </a:p>
          <a:p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2656"/>
            <a:ext cx="1008112" cy="1008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332656"/>
            <a:ext cx="1008112" cy="1008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5943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2404864"/>
          </a:xfrm>
        </p:spPr>
        <p:txBody>
          <a:bodyPr>
            <a:normAutofit/>
          </a:bodyPr>
          <a:lstStyle/>
          <a:p>
            <a:pPr lvl="0"/>
            <a:r>
              <a:rPr lang="en-GB" sz="3600" dirty="0"/>
              <a:t>Critically evaluate the approaches adopted to deliver the ‘Hidden Curriculum’ within a range of different educational settings.</a:t>
            </a:r>
          </a:p>
          <a:p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293096"/>
            <a:ext cx="2196455" cy="219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825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prstClr val="black"/>
                </a:solidFill>
              </a:rPr>
              <a:t>Learning Outcomes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67544" y="1556792"/>
            <a:ext cx="8229600" cy="240486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solidFill>
                  <a:prstClr val="black"/>
                </a:solidFill>
              </a:rPr>
              <a:t>Critically analyse and discuss the elements that comprise of the ‘Hidden Curriculum’ in your setting and the potential impact on the attitudes of the learners. </a:t>
            </a:r>
          </a:p>
          <a:p>
            <a:endParaRPr lang="en-GB" sz="36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293096"/>
            <a:ext cx="2196455" cy="219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41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prstClr val="black"/>
                </a:solidFill>
              </a:rPr>
              <a:t>Learning Outcomes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7544" y="1556792"/>
            <a:ext cx="8229600" cy="2404864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>
                <a:solidFill>
                  <a:prstClr val="black"/>
                </a:solidFill>
              </a:rPr>
              <a:t>Organise </a:t>
            </a:r>
            <a:r>
              <a:rPr lang="en-GB" sz="3600" dirty="0" smtClean="0">
                <a:solidFill>
                  <a:prstClr val="black"/>
                </a:solidFill>
              </a:rPr>
              <a:t>your </a:t>
            </a:r>
            <a:r>
              <a:rPr lang="en-GB" sz="3600" dirty="0">
                <a:solidFill>
                  <a:prstClr val="black"/>
                </a:solidFill>
              </a:rPr>
              <a:t>knowledge and learning through the use of a range of information sources, including ICT and present their work at the appropriate level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293096"/>
            <a:ext cx="2196455" cy="219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1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Re-cap - What is the ‘hidden curriculum?’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683568" y="2248272"/>
            <a:ext cx="8136904" cy="305293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800" b="1" i="1" dirty="0" smtClean="0">
                <a:solidFill>
                  <a:prstClr val="black"/>
                </a:solidFill>
                <a:ea typeface="ＭＳ Ｐゴシック" pitchFamily="34" charset="-128"/>
              </a:rPr>
              <a:t>The ‘Official Curriculum’</a:t>
            </a:r>
          </a:p>
          <a:p>
            <a:pPr lvl="1"/>
            <a:r>
              <a:rPr lang="en-GB" altLang="en-US" i="1" dirty="0" smtClean="0">
                <a:solidFill>
                  <a:prstClr val="black"/>
                </a:solidFill>
                <a:ea typeface="ＭＳ Ｐゴシック" pitchFamily="34" charset="-128"/>
              </a:rPr>
              <a:t>What is formally taught in school through subjects on the time tables</a:t>
            </a:r>
          </a:p>
          <a:p>
            <a:r>
              <a:rPr lang="en-GB" altLang="en-US" sz="2800" b="1" i="1" dirty="0" smtClean="0">
                <a:solidFill>
                  <a:prstClr val="black"/>
                </a:solidFill>
                <a:ea typeface="ＭＳ Ｐゴシック" pitchFamily="34" charset="-128"/>
              </a:rPr>
              <a:t>The ‘Hidden Curriculum’</a:t>
            </a:r>
          </a:p>
          <a:p>
            <a:pPr lvl="1"/>
            <a:r>
              <a:rPr lang="en-GB" altLang="en-US" i="1" dirty="0" smtClean="0">
                <a:solidFill>
                  <a:prstClr val="black"/>
                </a:solidFill>
                <a:ea typeface="ＭＳ Ｐゴシック" pitchFamily="34" charset="-128"/>
              </a:rPr>
              <a:t>Is all that is taught and learned unofficially through the process of schooling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87824" y="5517232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In small groups look at the various subjects or activities given to you and decide if they are part of the curriculum or the hidden curriculum.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1181" y="5661248"/>
            <a:ext cx="710809" cy="710809"/>
          </a:xfrm>
          <a:prstGeom prst="rect">
            <a:avLst/>
          </a:prstGeom>
        </p:spPr>
      </p:pic>
      <p:pic>
        <p:nvPicPr>
          <p:cNvPr id="7" name="Picture 6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321" y="5634524"/>
            <a:ext cx="737533" cy="73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2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The Hidden Curriculum - Values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683568" y="2248272"/>
            <a:ext cx="8136904" cy="305293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800" dirty="0"/>
              <a:t>Define our morality and aspirations</a:t>
            </a:r>
          </a:p>
          <a:p>
            <a:pPr>
              <a:defRPr/>
            </a:pPr>
            <a:r>
              <a:rPr lang="en-GB" sz="2800" dirty="0"/>
              <a:t>Represent our vision of the person we would like to be – they drive our behaviour</a:t>
            </a:r>
          </a:p>
          <a:p>
            <a:pPr>
              <a:defRPr/>
            </a:pPr>
            <a:r>
              <a:rPr lang="en-GB" sz="2800" dirty="0"/>
              <a:t>Common approach needed between home and school</a:t>
            </a:r>
          </a:p>
          <a:p>
            <a:pPr>
              <a:defRPr/>
            </a:pPr>
            <a:r>
              <a:rPr lang="en-GB" sz="2800" dirty="0"/>
              <a:t>Examples include: </a:t>
            </a:r>
          </a:p>
          <a:p>
            <a:pPr marL="109537" indent="0">
              <a:buFont typeface="Wingdings 3" pitchFamily="18" charset="2"/>
              <a:buNone/>
              <a:defRPr/>
            </a:pPr>
            <a:r>
              <a:rPr lang="en-GB" sz="2800" dirty="0"/>
              <a:t>       Values-Based Education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6103" y="1268760"/>
            <a:ext cx="285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smtClean="0">
                <a:solidFill>
                  <a:prstClr val="black"/>
                </a:solidFill>
              </a:rPr>
              <a:t>Values</a:t>
            </a:r>
            <a:endParaRPr lang="en-GB" sz="4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7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Values Based Education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611560" y="1124744"/>
            <a:ext cx="8136904" cy="305293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800" dirty="0"/>
              <a:t>School as a microcosm of the world</a:t>
            </a:r>
          </a:p>
          <a:p>
            <a:pPr>
              <a:defRPr/>
            </a:pPr>
            <a:r>
              <a:rPr lang="en-US" sz="2800" dirty="0"/>
              <a:t>Values-based schools promote an educational philosophy based on valuing self, others and the environment through the consideration of ethical values and principles that guide </a:t>
            </a:r>
            <a:r>
              <a:rPr lang="en-US" sz="2800" dirty="0" smtClean="0"/>
              <a:t>behaviour. </a:t>
            </a:r>
          </a:p>
          <a:p>
            <a:pPr>
              <a:defRPr/>
            </a:pPr>
            <a:r>
              <a:rPr lang="en-US" sz="2800" dirty="0" smtClean="0"/>
              <a:t>Adults </a:t>
            </a:r>
            <a:r>
              <a:rPr lang="en-US" sz="2800" dirty="0"/>
              <a:t>model values and give time for reflective practices that aim to empower individuals to be effective learners and good citizens.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8946" y="4895850"/>
            <a:ext cx="981046" cy="10348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80012" y="5661248"/>
            <a:ext cx="3970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youtu.be/w3OHhFgk1-w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80012" y="4895850"/>
            <a:ext cx="3276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‘Aspects of Values Based Education’. Dr. Neil Hawkes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4831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But Whose Values?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21320" y="1262902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‘Dominant’ Values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1988840"/>
            <a:ext cx="369819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‘middle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‘ruling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</a:t>
            </a:r>
            <a:r>
              <a:rPr lang="en-GB" sz="2800" dirty="0" smtClean="0"/>
              <a:t>olitical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l</a:t>
            </a:r>
            <a:r>
              <a:rPr lang="en-GB" sz="2800" dirty="0" smtClean="0"/>
              <a:t>egal system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s</a:t>
            </a:r>
            <a:r>
              <a:rPr lang="en-GB" sz="2800" dirty="0" smtClean="0"/>
              <a:t>tate religion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0" y="1251283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‘Sub-cultural’ Values</a:t>
            </a:r>
            <a:endParaRPr lang="en-GB" sz="3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34248" y="1977221"/>
            <a:ext cx="391421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‘working 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‘under-class’ values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</a:t>
            </a:r>
            <a:r>
              <a:rPr lang="en-GB" sz="2800" dirty="0" smtClean="0"/>
              <a:t>eer group values e.g.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gangs, goths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 smtClean="0"/>
              <a:t>‘radical’ values e.g.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</a:t>
            </a:r>
            <a:r>
              <a:rPr lang="en-GB" sz="2800" dirty="0" smtClean="0"/>
              <a:t>eminism, environmentalism</a:t>
            </a:r>
          </a:p>
        </p:txBody>
      </p:sp>
    </p:spTree>
    <p:extLst>
      <p:ext uri="{BB962C8B-B14F-4D97-AF65-F5344CB8AC3E}">
        <p14:creationId xmlns:p14="http://schemas.microsoft.com/office/powerpoint/2010/main" val="90823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20263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Dominant vs Sub-cultural Values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4869160"/>
            <a:ext cx="8039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In small groups, discuss what might be considered to be ‘dominant’ and ‘sub-cultural’ values. How many of each can you think of. Share these with the whole group.</a:t>
            </a:r>
            <a:endParaRPr lang="en-GB" sz="24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0715" y="4158351"/>
            <a:ext cx="710809" cy="710809"/>
          </a:xfrm>
          <a:prstGeom prst="rect">
            <a:avLst/>
          </a:prstGeom>
        </p:spPr>
      </p:pic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5733256"/>
            <a:ext cx="864025" cy="8640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1560" y="1340768"/>
            <a:ext cx="79208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“</a:t>
            </a:r>
            <a:r>
              <a:rPr lang="en-GB" sz="2800" i="1" dirty="0" smtClean="0"/>
              <a:t>Work gives you a sense of purpose and reward and allows you to contribute to society by paying taxes and taking part in the economy”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068960"/>
            <a:ext cx="792080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“</a:t>
            </a:r>
            <a:r>
              <a:rPr lang="en-GB" sz="2800" i="1" dirty="0" smtClean="0"/>
              <a:t>Work is a mug’s game. You get told what to do and treated like dirt. The only reason to work is to earn money”.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2968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850106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altLang="en-US" b="1" dirty="0" smtClean="0"/>
              <a:t>Cultural Capital</a:t>
            </a:r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755576" y="1600200"/>
            <a:ext cx="8208912" cy="4419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457200">
              <a:lnSpc>
                <a:spcPct val="80000"/>
              </a:lnSpc>
            </a:pPr>
            <a:r>
              <a:rPr lang="en-GB" altLang="en-US" i="1" dirty="0" smtClean="0">
                <a:ea typeface="ＭＳ Ｐゴシック" pitchFamily="34" charset="-128"/>
              </a:rPr>
              <a:t>One main way that education ensures the reproduction of society is by the passing on of cultural values from one generation to another</a:t>
            </a:r>
          </a:p>
          <a:p>
            <a:pPr marL="514350" indent="-457200">
              <a:lnSpc>
                <a:spcPct val="80000"/>
              </a:lnSpc>
            </a:pPr>
            <a:r>
              <a:rPr lang="en-GB" altLang="en-US" i="1" dirty="0" smtClean="0">
                <a:ea typeface="ＭＳ Ｐゴシック" pitchFamily="34" charset="-128"/>
              </a:rPr>
              <a:t>Cultural capital </a:t>
            </a:r>
            <a:r>
              <a:rPr lang="en-GB" altLang="en-US" i="1" dirty="0">
                <a:ea typeface="ＭＳ Ｐゴシック" pitchFamily="34" charset="-128"/>
              </a:rPr>
              <a:t>is a set of </a:t>
            </a:r>
            <a:r>
              <a:rPr lang="en-GB" altLang="en-US" i="1" dirty="0" smtClean="0">
                <a:ea typeface="ＭＳ Ｐゴシック" pitchFamily="34" charset="-128"/>
              </a:rPr>
              <a:t>values, characteristics and behaviours that </a:t>
            </a:r>
            <a:r>
              <a:rPr lang="en-GB" altLang="en-US" i="1" dirty="0">
                <a:ea typeface="ＭＳ Ｐゴシック" pitchFamily="34" charset="-128"/>
              </a:rPr>
              <a:t>the </a:t>
            </a:r>
            <a:r>
              <a:rPr lang="en-GB" altLang="en-US" i="1" dirty="0" smtClean="0">
                <a:ea typeface="ＭＳ Ｐゴシック" pitchFamily="34" charset="-128"/>
              </a:rPr>
              <a:t>dominant </a:t>
            </a:r>
            <a:r>
              <a:rPr lang="en-GB" altLang="en-US" i="1" dirty="0">
                <a:ea typeface="ＭＳ Ｐゴシック" pitchFamily="34" charset="-128"/>
              </a:rPr>
              <a:t>class groups already </a:t>
            </a:r>
            <a:r>
              <a:rPr lang="en-GB" altLang="en-US" i="1" dirty="0" smtClean="0">
                <a:ea typeface="ＭＳ Ｐゴシック" pitchFamily="34" charset="-128"/>
              </a:rPr>
              <a:t>have and </a:t>
            </a:r>
            <a:r>
              <a:rPr lang="en-GB" altLang="en-US" i="1" dirty="0">
                <a:ea typeface="ＭＳ Ｐゴシック" pitchFamily="34" charset="-128"/>
              </a:rPr>
              <a:t>that subordinate class groups must strive to acquire if they want to compete for educational success</a:t>
            </a:r>
          </a:p>
          <a:p>
            <a:pPr marL="514350" indent="-457200">
              <a:lnSpc>
                <a:spcPct val="80000"/>
              </a:lnSpc>
            </a:pPr>
            <a:endParaRPr lang="en-GB" altLang="en-US" i="1" dirty="0" smtClean="0">
              <a:ea typeface="ＭＳ Ｐゴシック" pitchFamily="34" charset="-128"/>
            </a:endParaRPr>
          </a:p>
          <a:p>
            <a:endParaRPr lang="en-GB" altLang="en-US" dirty="0" smtClean="0">
              <a:ea typeface="ＭＳ Ｐゴシック" pitchFamily="34" charset="-12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3568" y="1052736"/>
            <a:ext cx="5976664" cy="496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en-US" sz="3200" b="1" i="1" dirty="0">
                <a:ea typeface="ＭＳ Ｐゴシック" pitchFamily="34" charset="-128"/>
              </a:rPr>
              <a:t>Bourdieu and </a:t>
            </a:r>
            <a:r>
              <a:rPr lang="en-GB" altLang="en-US" sz="3200" b="1" i="1" dirty="0" err="1">
                <a:ea typeface="ＭＳ Ｐゴシック" pitchFamily="34" charset="-128"/>
              </a:rPr>
              <a:t>Passeron</a:t>
            </a:r>
            <a:r>
              <a:rPr lang="en-GB" altLang="en-US" sz="3200" b="1" i="1" dirty="0">
                <a:ea typeface="ＭＳ Ｐゴシック" pitchFamily="34" charset="-128"/>
              </a:rPr>
              <a:t> (1977)</a:t>
            </a:r>
          </a:p>
        </p:txBody>
      </p:sp>
    </p:spTree>
    <p:extLst>
      <p:ext uri="{BB962C8B-B14F-4D97-AF65-F5344CB8AC3E}">
        <p14:creationId xmlns:p14="http://schemas.microsoft.com/office/powerpoint/2010/main" val="1137748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40466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Critical Approaches to the Hidden Curriculum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76536" y="1988840"/>
            <a:ext cx="80393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Functionalist – </a:t>
            </a:r>
            <a:r>
              <a:rPr lang="en-GB" sz="2800" dirty="0" smtClean="0"/>
              <a:t>education plays a role in making sure that society ‘functions’ properly by teaching children appropriate values and behaviours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3717032"/>
            <a:ext cx="80393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Marxist – </a:t>
            </a:r>
            <a:r>
              <a:rPr lang="en-GB" sz="2800" dirty="0" smtClean="0"/>
              <a:t>education allows the dominant culture (e.g. capitalism) to keep everyone in their place. It teaches the workers, women etc. to follow the rules and do as they are told.</a:t>
            </a:r>
            <a:endParaRPr lang="en-GB" sz="28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5805264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627784" y="5532914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In small groups decide which statements are represent Functionalist views and which represent </a:t>
            </a:r>
            <a:r>
              <a:rPr lang="en-GB" sz="2000" i="1" dirty="0"/>
              <a:t>M</a:t>
            </a:r>
            <a:r>
              <a:rPr lang="en-GB" sz="2000" i="1" dirty="0" smtClean="0"/>
              <a:t>arxist views.</a:t>
            </a:r>
            <a:endParaRPr lang="en-GB" sz="2000" i="1" dirty="0"/>
          </a:p>
        </p:txBody>
      </p:sp>
      <p:pic>
        <p:nvPicPr>
          <p:cNvPr id="7" name="Picture 6">
            <a:hlinkClick r:id="rId3" action="ppaction://hlinkpres?slideindex=1&amp;slidetitle=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9896" y="5776894"/>
            <a:ext cx="771684" cy="771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493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40466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Examples of ‘functionalism’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‘Anger </a:t>
            </a:r>
            <a:r>
              <a:rPr lang="en-GB" sz="2800" b="1" dirty="0"/>
              <a:t>after schoolgirl excluded from class for dying her hair </a:t>
            </a:r>
            <a:r>
              <a:rPr lang="en-GB" sz="2800" b="1" dirty="0" smtClean="0"/>
              <a:t>purple’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Read more at: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www.shieldsgazette.com/news/anger-after-schoolgirl-excluded-from-class-for-dying-her-hair-purple-1-8117156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552" y="3717032"/>
            <a:ext cx="784887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Prime Minister’s speech on schools and </a:t>
            </a:r>
            <a:r>
              <a:rPr lang="en-GB" sz="2800" b="1" dirty="0" smtClean="0"/>
              <a:t>meritocracy</a:t>
            </a:r>
          </a:p>
          <a:p>
            <a:endParaRPr lang="en-GB" sz="2800" b="1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www.conservativehome.com/parliament/2016/09/the-prime-ministers-speech-on-schools-and-meritocracy-full-text.html</a:t>
            </a: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73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40466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Example of ‘Marxism’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1560" y="1182762"/>
            <a:ext cx="4019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3200" b="1" dirty="0">
                <a:ea typeface="ＭＳ Ｐゴシック" pitchFamily="34" charset="-128"/>
              </a:rPr>
              <a:t>Bowles &amp; </a:t>
            </a:r>
            <a:r>
              <a:rPr lang="en-GB" altLang="en-US" sz="3200" b="1" dirty="0" err="1">
                <a:ea typeface="ＭＳ Ｐゴシック" pitchFamily="34" charset="-128"/>
              </a:rPr>
              <a:t>Gintis</a:t>
            </a:r>
            <a:r>
              <a:rPr lang="en-GB" altLang="en-US" sz="3200" b="1" dirty="0">
                <a:ea typeface="ＭＳ Ｐゴシック" pitchFamily="34" charset="-128"/>
              </a:rPr>
              <a:t> (1976) 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>
          <a:xfrm>
            <a:off x="611560" y="1767537"/>
            <a:ext cx="8352928" cy="1805479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457200"/>
            <a:r>
              <a:rPr lang="en-GB" altLang="en-US" sz="2800" dirty="0" smtClean="0">
                <a:ea typeface="ＭＳ Ｐゴシック" pitchFamily="34" charset="-128"/>
              </a:rPr>
              <a:t>Noticed in their study that the prevalent practices in school include:</a:t>
            </a:r>
          </a:p>
          <a:p>
            <a:pPr lvl="2">
              <a:spcBef>
                <a:spcPts val="0"/>
              </a:spcBef>
            </a:pPr>
            <a:r>
              <a:rPr lang="en-GB" altLang="en-US" dirty="0" smtClean="0">
                <a:ea typeface="ＭＳ Ｐゴシック" pitchFamily="34" charset="-128"/>
              </a:rPr>
              <a:t>Uniform, Time keeping, Seating in classrooms, Rules for corridor movement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3429000"/>
            <a:ext cx="83529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4</a:t>
            </a:r>
            <a:r>
              <a:rPr lang="en-GB" altLang="en-US" sz="2800" dirty="0" smtClean="0">
                <a:ea typeface="ＭＳ Ｐゴシック" pitchFamily="34" charset="-128"/>
              </a:rPr>
              <a:t>0 </a:t>
            </a:r>
            <a:r>
              <a:rPr lang="en-GB" altLang="en-US" sz="2800" dirty="0">
                <a:ea typeface="ＭＳ Ｐゴシック" pitchFamily="34" charset="-128"/>
              </a:rPr>
              <a:t>years since </a:t>
            </a:r>
            <a:r>
              <a:rPr lang="en-GB" altLang="en-US" sz="2800" dirty="0" smtClean="0">
                <a:ea typeface="ＭＳ Ｐゴシック" pitchFamily="34" charset="-128"/>
              </a:rPr>
              <a:t>Bowles </a:t>
            </a:r>
            <a:r>
              <a:rPr lang="en-GB" altLang="en-US" sz="2800" dirty="0">
                <a:ea typeface="ＭＳ Ｐゴシック" pitchFamily="34" charset="-128"/>
              </a:rPr>
              <a:t>and </a:t>
            </a:r>
            <a:r>
              <a:rPr lang="en-GB" altLang="en-US" sz="2800" dirty="0" err="1">
                <a:ea typeface="ＭＳ Ｐゴシック" pitchFamily="34" charset="-128"/>
              </a:rPr>
              <a:t>Gintis</a:t>
            </a:r>
            <a:r>
              <a:rPr lang="en-GB" altLang="en-US" sz="2800" dirty="0">
                <a:ea typeface="ＭＳ Ｐゴシック" pitchFamily="34" charset="-128"/>
              </a:rPr>
              <a:t>’ 1976 </a:t>
            </a:r>
            <a:r>
              <a:rPr lang="en-GB" altLang="en-US" sz="2800" dirty="0" smtClean="0">
                <a:ea typeface="ＭＳ Ｐゴシック" pitchFamily="34" charset="-128"/>
              </a:rPr>
              <a:t>study but the rituals </a:t>
            </a:r>
            <a:r>
              <a:rPr lang="en-GB" altLang="en-US" sz="2800" dirty="0">
                <a:ea typeface="ＭＳ Ｐゴシック" pitchFamily="34" charset="-128"/>
              </a:rPr>
              <a:t>and routines still prevail in schools </a:t>
            </a:r>
            <a:r>
              <a:rPr lang="en-GB" altLang="en-US" sz="2800" dirty="0" smtClean="0">
                <a:ea typeface="ＭＳ Ｐゴシック" pitchFamily="34" charset="-128"/>
              </a:rPr>
              <a:t>today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altLang="en-US" sz="2800" dirty="0">
              <a:ea typeface="ＭＳ Ｐゴシック" pitchFamily="34" charset="-128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 smtClean="0">
                <a:ea typeface="ＭＳ Ｐゴシック" pitchFamily="34" charset="-128"/>
              </a:rPr>
              <a:t>In </a:t>
            </a:r>
            <a:r>
              <a:rPr lang="en-GB" altLang="en-US" sz="2800" dirty="0">
                <a:ea typeface="ＭＳ Ｐゴシック" pitchFamily="34" charset="-128"/>
              </a:rPr>
              <a:t>addition further forms of control are now exercised through the organisation of pupils into groups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7865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40466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Effects of grouping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05136" y="1268760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Pupils are being given different ‘values</a:t>
            </a:r>
            <a:r>
              <a:rPr lang="en-GB" altLang="en-US" sz="2800" dirty="0" smtClean="0">
                <a:ea typeface="ＭＳ Ｐゴシック" pitchFamily="34" charset="-128"/>
              </a:rPr>
              <a:t>’ e.g. academic versus vocational</a:t>
            </a:r>
            <a:endParaRPr lang="en-GB" altLang="en-US" sz="2800" dirty="0">
              <a:ea typeface="ＭＳ Ｐゴシック" pitchFamily="34" charset="-128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Different ‘experiences’ for the individual pupil in terms of the ‘enthusiasm’ and ‘behaviour’ of their peers in the group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The ‘attitude’ of the </a:t>
            </a:r>
            <a:r>
              <a:rPr lang="en-GB" altLang="en-US" sz="2800" dirty="0" smtClean="0">
                <a:ea typeface="ＭＳ Ｐゴシック" pitchFamily="34" charset="-128"/>
              </a:rPr>
              <a:t>teachers to different groups .</a:t>
            </a:r>
            <a:r>
              <a:rPr lang="en-GB" altLang="en-US" sz="2800" dirty="0" err="1" smtClean="0">
                <a:ea typeface="ＭＳ Ｐゴシック" pitchFamily="34" charset="-128"/>
              </a:rPr>
              <a:t>e.g</a:t>
            </a:r>
            <a:r>
              <a:rPr lang="en-GB" altLang="en-US" sz="2800" dirty="0" smtClean="0">
                <a:ea typeface="ＭＳ Ｐゴシック" pitchFamily="34" charset="-128"/>
              </a:rPr>
              <a:t> “That lot are trouble”</a:t>
            </a:r>
            <a:endParaRPr lang="en-GB" altLang="en-US" sz="2800" dirty="0">
              <a:ea typeface="ＭＳ Ｐゴシック" pitchFamily="34" charset="-128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The ‘type of work’ given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‘Expectations’ of the ‘amount’ and ‘level of work’ they need to produce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6386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320" y="404664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 smtClean="0">
                <a:solidFill>
                  <a:prstClr val="black"/>
                </a:solidFill>
              </a:rPr>
              <a:t>The truly ‘Hidden’ curriculum</a:t>
            </a:r>
            <a:endParaRPr lang="en-GB" b="1" dirty="0">
              <a:solidFill>
                <a:prstClr val="black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1674961"/>
            <a:ext cx="803936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>
                <a:ea typeface="ＭＳ Ｐゴシック" pitchFamily="34" charset="-128"/>
              </a:rPr>
              <a:t>Pupils learn how to survive on the corridors and in unsupervised areas such as the </a:t>
            </a:r>
            <a:r>
              <a:rPr lang="en-GB" altLang="en-US" sz="2800" dirty="0" smtClean="0">
                <a:ea typeface="ＭＳ Ｐゴシック" pitchFamily="34" charset="-128"/>
              </a:rPr>
              <a:t>toilets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 smtClean="0">
                <a:ea typeface="ＭＳ Ｐゴシック" pitchFamily="34" charset="-128"/>
              </a:rPr>
              <a:t>They </a:t>
            </a:r>
            <a:r>
              <a:rPr lang="en-GB" altLang="en-US" sz="2800" dirty="0">
                <a:ea typeface="ＭＳ Ｐゴシック" pitchFamily="34" charset="-128"/>
              </a:rPr>
              <a:t>are aware of the pecking order that goes unnoticed by the official school </a:t>
            </a:r>
            <a:r>
              <a:rPr lang="en-GB" altLang="en-US" sz="2800" dirty="0" smtClean="0">
                <a:ea typeface="ＭＳ Ｐゴシック" pitchFamily="34" charset="-128"/>
              </a:rPr>
              <a:t>system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altLang="en-US" sz="2800" dirty="0" smtClean="0">
                <a:ea typeface="ＭＳ Ｐゴシック" pitchFamily="34" charset="-128"/>
              </a:rPr>
              <a:t>An </a:t>
            </a:r>
            <a:r>
              <a:rPr lang="en-GB" altLang="en-US" sz="2800" dirty="0">
                <a:ea typeface="ＭＳ Ｐゴシック" pitchFamily="34" charset="-128"/>
              </a:rPr>
              <a:t>unofficial process of learning that these pupils go </a:t>
            </a:r>
            <a:r>
              <a:rPr lang="en-GB" altLang="en-US" sz="2800" dirty="0" smtClean="0">
                <a:ea typeface="ＭＳ Ｐゴシック" pitchFamily="34" charset="-128"/>
              </a:rPr>
              <a:t>through the </a:t>
            </a:r>
            <a:r>
              <a:rPr lang="en-GB" altLang="en-US" sz="2800" dirty="0">
                <a:ea typeface="ＭＳ Ｐゴシック" pitchFamily="34" charset="-128"/>
              </a:rPr>
              <a:t>school is </a:t>
            </a:r>
            <a:r>
              <a:rPr lang="en-GB" altLang="en-US" sz="2800" dirty="0" smtClean="0">
                <a:ea typeface="ＭＳ Ｐゴシック" pitchFamily="34" charset="-128"/>
              </a:rPr>
              <a:t>a </a:t>
            </a:r>
            <a:r>
              <a:rPr lang="en-GB" altLang="en-US" sz="2800" dirty="0">
                <a:ea typeface="ＭＳ Ｐゴシック" pitchFamily="34" charset="-128"/>
              </a:rPr>
              <a:t>preparation for, and reflects, the communities that they will live 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586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en-GB" b="1" dirty="0" smtClean="0"/>
              <a:t>Exploring the ‘Hidden Curriculum’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3354" y="4465890"/>
            <a:ext cx="6400800" cy="1752600"/>
          </a:xfrm>
        </p:spPr>
        <p:txBody>
          <a:bodyPr/>
          <a:lstStyle/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Module Code: SJIE6001</a:t>
            </a:r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Ken Dicks – ken.dicks@uwtsd.ac.uk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204864"/>
            <a:ext cx="3167844" cy="211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74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ey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176" y="4023066"/>
            <a:ext cx="1277888" cy="95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99592" y="3276273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Looking at  our own settings</a:t>
            </a:r>
            <a:endParaRPr lang="en-GB" sz="3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195736" y="620688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/>
              <a:t>Seminar</a:t>
            </a:r>
            <a:endParaRPr lang="en-GB" sz="4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953585" y="1390129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Looking at  academic posters</a:t>
            </a:r>
            <a:endParaRPr lang="en-GB" sz="3200" b="1" dirty="0"/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3627" y="2132856"/>
            <a:ext cx="994471" cy="96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01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5616" y="332656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Student Voice Exercise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412776"/>
            <a:ext cx="8208912" cy="4047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Teaching &amp; Learning		- Positives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Teaching &amp; Learning		- Could Be Better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Resources and Facilities		- Positives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Resources &amp; Facilities		- Could Be Better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Support for Learning		- Positives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Support for Learning		- Could be better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b="1" dirty="0" smtClean="0"/>
              <a:t>Questions</a:t>
            </a: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7417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19672" y="26064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Bibliography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836712"/>
            <a:ext cx="813690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www.shieldsgazette.com/news/anger-after-schoolgirl-excluded-from-class-for-dying-her-hair-purple-1-8117156</a:t>
            </a:r>
            <a:r>
              <a:rPr lang="en-GB" dirty="0" smtClean="0"/>
              <a:t> [accessed 15/09/2016]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http://www.conservativehome.com/parliament/2016/09/the-prime-ministers-speech-on-schools-and-meritocracy-full-text.html</a:t>
            </a:r>
            <a:r>
              <a:rPr lang="en-GB" dirty="0"/>
              <a:t> </a:t>
            </a:r>
            <a:r>
              <a:rPr lang="en-GB" dirty="0" smtClean="0"/>
              <a:t>[accessed 15/09/2016]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Bain, Linda (1985) </a:t>
            </a:r>
            <a:r>
              <a:rPr lang="en-GB" i="1" dirty="0" smtClean="0"/>
              <a:t>Quest </a:t>
            </a:r>
            <a:r>
              <a:rPr lang="en-GB" dirty="0" smtClean="0"/>
              <a:t>Vol. 37 Issue 2 pp 145-154 </a:t>
            </a:r>
            <a:r>
              <a:rPr lang="en-GB" dirty="0"/>
              <a:t>available online at </a:t>
            </a:r>
            <a:r>
              <a:rPr lang="en-GB" dirty="0">
                <a:hlinkClick r:id="rId4"/>
              </a:rPr>
              <a:t>https://ezproxy.uwtsd.ac.uk/login?url=http://</a:t>
            </a:r>
            <a:r>
              <a:rPr lang="en-GB" dirty="0" smtClean="0">
                <a:hlinkClick r:id="rId4"/>
              </a:rPr>
              <a:t>search.ebscohost.com/login.aspx?direct=true&amp;db=s3h&amp;AN=19754378&amp;site=ehost-live</a:t>
            </a:r>
            <a:r>
              <a:rPr lang="en-GB" dirty="0" smtClean="0"/>
              <a:t> [accessed 15/09/2016]</a:t>
            </a:r>
          </a:p>
          <a:p>
            <a:endParaRPr lang="en-GB" dirty="0"/>
          </a:p>
          <a:p>
            <a:r>
              <a:rPr lang="en-GB" altLang="en-US" dirty="0">
                <a:ea typeface="ＭＳ Ｐゴシック" pitchFamily="34" charset="-128"/>
              </a:rPr>
              <a:t>Bourdieu P &amp; </a:t>
            </a:r>
            <a:r>
              <a:rPr lang="en-GB" altLang="en-US" dirty="0" err="1">
                <a:ea typeface="ＭＳ Ｐゴシック" pitchFamily="34" charset="-128"/>
              </a:rPr>
              <a:t>Passeron</a:t>
            </a:r>
            <a:r>
              <a:rPr lang="en-GB" altLang="en-US" dirty="0">
                <a:ea typeface="ＭＳ Ｐゴシック" pitchFamily="34" charset="-128"/>
              </a:rPr>
              <a:t> J (1977) </a:t>
            </a:r>
            <a:r>
              <a:rPr lang="en-GB" altLang="en-US" i="1" dirty="0">
                <a:ea typeface="ＭＳ Ｐゴシック" pitchFamily="34" charset="-128"/>
              </a:rPr>
              <a:t> Reproduction in Education, Society and Culture, </a:t>
            </a:r>
            <a:r>
              <a:rPr lang="en-GB" altLang="en-US" dirty="0">
                <a:ea typeface="ＭＳ Ｐゴシック" pitchFamily="34" charset="-128"/>
              </a:rPr>
              <a:t>London: </a:t>
            </a:r>
            <a:r>
              <a:rPr lang="en-GB" altLang="en-US" dirty="0" smtClean="0">
                <a:ea typeface="ＭＳ Ｐゴシック" pitchFamily="34" charset="-128"/>
              </a:rPr>
              <a:t>Sage</a:t>
            </a:r>
          </a:p>
          <a:p>
            <a:endParaRPr lang="en-GB" dirty="0">
              <a:ea typeface="ＭＳ Ｐゴシック" pitchFamily="34" charset="-128"/>
            </a:endParaRPr>
          </a:p>
          <a:p>
            <a:r>
              <a:rPr lang="en-GB" altLang="en-US" dirty="0">
                <a:ea typeface="ＭＳ Ｐゴシック" pitchFamily="34" charset="-128"/>
              </a:rPr>
              <a:t>Bowles S &amp; </a:t>
            </a:r>
            <a:r>
              <a:rPr lang="en-GB" altLang="en-US" dirty="0" err="1">
                <a:ea typeface="ＭＳ Ｐゴシック" pitchFamily="34" charset="-128"/>
              </a:rPr>
              <a:t>Gintis</a:t>
            </a:r>
            <a:r>
              <a:rPr lang="en-GB" altLang="en-US" dirty="0">
                <a:ea typeface="ＭＳ Ｐゴシック" pitchFamily="34" charset="-128"/>
              </a:rPr>
              <a:t> H (1976) Schooling in Capitalist America: Educational Reform and the Contradictions of Economic Life,  London: Routledge &amp; Kegan </a:t>
            </a:r>
            <a:r>
              <a:rPr lang="en-GB" altLang="en-US" dirty="0" smtClean="0">
                <a:ea typeface="ＭＳ Ｐゴシック" pitchFamily="34" charset="-128"/>
              </a:rPr>
              <a:t>Paul</a:t>
            </a:r>
          </a:p>
          <a:p>
            <a:endParaRPr lang="en-GB" dirty="0">
              <a:ea typeface="ＭＳ Ｐゴシック" pitchFamily="34" charset="-128"/>
            </a:endParaRPr>
          </a:p>
          <a:p>
            <a:r>
              <a:rPr lang="en-GB" altLang="en-US" dirty="0">
                <a:ea typeface="ＭＳ Ｐゴシック" pitchFamily="34" charset="-128"/>
              </a:rPr>
              <a:t>Values Based Education. Available at </a:t>
            </a:r>
            <a:r>
              <a:rPr lang="en-GB" altLang="en-US" dirty="0">
                <a:ea typeface="ＭＳ Ｐゴシック" pitchFamily="34" charset="-128"/>
                <a:hlinkClick r:id="rId5"/>
              </a:rPr>
              <a:t>http://valuesbasededucation.com/vbe.values.html</a:t>
            </a:r>
            <a:r>
              <a:rPr lang="en-GB" altLang="en-US" dirty="0">
                <a:ea typeface="ＭＳ Ｐゴシック" pitchFamily="34" charset="-128"/>
              </a:rPr>
              <a:t> [Accessed </a:t>
            </a:r>
            <a:r>
              <a:rPr lang="en-GB" altLang="en-US" dirty="0" smtClean="0">
                <a:ea typeface="ＭＳ Ｐゴシック" pitchFamily="34" charset="-128"/>
              </a:rPr>
              <a:t>15/09/2016]</a:t>
            </a:r>
            <a:endParaRPr lang="en-GB" altLang="en-US" dirty="0">
              <a:ea typeface="ＭＳ Ｐゴシック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13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1117</TotalTime>
  <Words>996</Words>
  <Application>Microsoft Office PowerPoint</Application>
  <PresentationFormat>On-screen Show (4:3)</PresentationFormat>
  <Paragraphs>111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ＭＳ Ｐゴシック</vt:lpstr>
      <vt:lpstr>Arial</vt:lpstr>
      <vt:lpstr>Calibri</vt:lpstr>
      <vt:lpstr>Wingdings 3</vt:lpstr>
      <vt:lpstr>UWTSD blue background</vt:lpstr>
      <vt:lpstr>Office Theme</vt:lpstr>
      <vt:lpstr>1_Office Theme</vt:lpstr>
      <vt:lpstr>2_Office Theme</vt:lpstr>
      <vt:lpstr>3_Office Theme</vt:lpstr>
      <vt:lpstr>4_Office Theme</vt:lpstr>
      <vt:lpstr>Exploring the ‘Hidden Curriculum’</vt:lpstr>
      <vt:lpstr>Module Aims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Exploring the ‘Hidden Curriculum’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Heike Griffiths</cp:lastModifiedBy>
  <cp:revision>31</cp:revision>
  <dcterms:created xsi:type="dcterms:W3CDTF">2016-09-14T13:50:14Z</dcterms:created>
  <dcterms:modified xsi:type="dcterms:W3CDTF">2018-10-22T10:52:05Z</dcterms:modified>
</cp:coreProperties>
</file>