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7" r:id="rId7"/>
    <p:sldId id="262"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CD62E"/>
    <a:srgbClr val="FF0066"/>
    <a:srgbClr val="FF6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75" d="100"/>
          <a:sy n="75" d="100"/>
        </p:scale>
        <p:origin x="-1218" y="6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rgbClr val="1CD62E"/>
            </a:gs>
            <a:gs pos="22000">
              <a:srgbClr val="FF0000"/>
            </a:gs>
            <a:gs pos="100000">
              <a:srgbClr val="FFEBFA"/>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D308FE-67D0-4856-A057-A192F1191F12}" type="datetimeFigureOut">
              <a:rPr lang="en-US" smtClean="0"/>
              <a:pPr/>
              <a:t>10/30/2020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5B1FD1-84E4-4DAB-8D40-5471CBC0C02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gov.wales/sites/default/files/publications/2018-03/succesful-futures-a-summary-of-professor-graham-donaldsons-report.pdf" TargetMode="External"/><Relationship Id="rId13" Type="http://schemas.openxmlformats.org/officeDocument/2006/relationships/hyperlink" Target="https://industrialrevolutiongroupbuddies.weebly.com/education.html" TargetMode="External"/><Relationship Id="rId3" Type="http://schemas.openxmlformats.org/officeDocument/2006/relationships/hyperlink" Target="http://www.bbc.co.uk/wales/history/sites/themes/guide/ch16_religion_19th_and_20th_centuries.shtml" TargetMode="External"/><Relationship Id="rId7" Type="http://schemas.openxmlformats.org/officeDocument/2006/relationships/hyperlink" Target="https://www.bbc.co.uk/bitesize/guides/zvmv4wx/revision/9" TargetMode="External"/><Relationship Id="rId12" Type="http://schemas.openxmlformats.org/officeDocument/2006/relationships/hyperlink" Target="https://www.walesonline.co.uk/news/wales-news/welsh-history-month-merthyr-tydfil-2047282" TargetMode="External"/><Relationship Id="rId2" Type="http://schemas.openxmlformats.org/officeDocument/2006/relationships/hyperlink" Target="https://www.britannica.com/event/Industrial-Revolution" TargetMode="External"/><Relationship Id="rId1" Type="http://schemas.openxmlformats.org/officeDocument/2006/relationships/slideLayout" Target="../slideLayouts/slideLayout2.xml"/><Relationship Id="rId6" Type="http://schemas.openxmlformats.org/officeDocument/2006/relationships/hyperlink" Target="https://www.golleyslater.com/understanding-welsh-language-laws/" TargetMode="External"/><Relationship Id="rId11" Type="http://schemas.openxmlformats.org/officeDocument/2006/relationships/hyperlink" Target="http://www.estherlederberg.com/EImages/Extracurricular/Coal/scan0073%20South%20Wales%20tip%20girls%20(1865).html" TargetMode="External"/><Relationship Id="rId5" Type="http://schemas.openxmlformats.org/officeDocument/2006/relationships/hyperlink" Target="https://www.bbc.co.uk/bitesize/guides/zvmv4wx/revision/4" TargetMode="External"/><Relationship Id="rId10" Type="http://schemas.openxmlformats.org/officeDocument/2006/relationships/hyperlink" Target="https://www.walesonline.co.uk/news/wales-news/uncomfortable-truth-wales-industrial-revolution-15272677" TargetMode="External"/><Relationship Id="rId4" Type="http://schemas.openxmlformats.org/officeDocument/2006/relationships/hyperlink" Target="http://www.bbc.co.uk/wales/history/sites/themes/society/language_industrialrevolution.shtml" TargetMode="External"/><Relationship Id="rId9" Type="http://schemas.openxmlformats.org/officeDocument/2006/relationships/hyperlink" Target="https://www.raspberrypi.org/blog/picademy-cymru/" TargetMode="External"/><Relationship Id="rId14" Type="http://schemas.openxmlformats.org/officeDocument/2006/relationships/hyperlink" Target="https://eyewitnesssheffield.wordpres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0000" r="-2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85786" y="2643182"/>
            <a:ext cx="7772400" cy="1655765"/>
          </a:xfrm>
        </p:spPr>
        <p:txBody>
          <a:bodyPr>
            <a:normAutofit fontScale="90000"/>
          </a:bodyPr>
          <a:lstStyle/>
          <a:p>
            <a:r>
              <a:rPr lang="en-GB" b="1" u="sng" dirty="0" smtClean="0">
                <a:solidFill>
                  <a:srgbClr val="FFC000"/>
                </a:solidFill>
              </a:rPr>
              <a:t>The industrial revolution and how it effected the </a:t>
            </a:r>
            <a:r>
              <a:rPr lang="en-GB" b="1" u="sng" dirty="0">
                <a:solidFill>
                  <a:srgbClr val="FFC000"/>
                </a:solidFill>
              </a:rPr>
              <a:t>W</a:t>
            </a:r>
            <a:r>
              <a:rPr lang="en-GB" b="1" u="sng" dirty="0" smtClean="0">
                <a:solidFill>
                  <a:srgbClr val="FFC000"/>
                </a:solidFill>
              </a:rPr>
              <a:t>elsh cultural and language.</a:t>
            </a:r>
            <a:endParaRPr lang="en-GB" b="1" u="sng" dirty="0">
              <a:solidFill>
                <a:srgbClr val="FFC000"/>
              </a:solidFill>
            </a:endParaRPr>
          </a:p>
        </p:txBody>
      </p:sp>
      <p:sp>
        <p:nvSpPr>
          <p:cNvPr id="3" name="Subtitle 2"/>
          <p:cNvSpPr>
            <a:spLocks noGrp="1"/>
          </p:cNvSpPr>
          <p:nvPr>
            <p:ph type="subTitle" idx="1"/>
          </p:nvPr>
        </p:nvSpPr>
        <p:spPr>
          <a:xfrm>
            <a:off x="1357290" y="6143620"/>
            <a:ext cx="6400800" cy="714380"/>
          </a:xfrm>
        </p:spPr>
        <p:txBody>
          <a:bodyPr/>
          <a:lstStyle/>
          <a:p>
            <a:r>
              <a:rPr lang="en-GB" dirty="0" smtClean="0">
                <a:solidFill>
                  <a:schemeClr val="tx1"/>
                </a:solidFill>
              </a:rPr>
              <a:t>By Danielle Richards</a:t>
            </a:r>
          </a:p>
          <a:p>
            <a:endParaRPr lang="en-GB"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How it began….</a:t>
            </a:r>
            <a:endParaRPr lang="en-GB" u="sng" dirty="0"/>
          </a:p>
        </p:txBody>
      </p:sp>
      <p:sp>
        <p:nvSpPr>
          <p:cNvPr id="3" name="Content Placeholder 2"/>
          <p:cNvSpPr>
            <a:spLocks noGrp="1"/>
          </p:cNvSpPr>
          <p:nvPr>
            <p:ph idx="1"/>
          </p:nvPr>
        </p:nvSpPr>
        <p:spPr>
          <a:xfrm>
            <a:off x="500034" y="1571612"/>
            <a:ext cx="3829048" cy="4525963"/>
          </a:xfrm>
          <a:solidFill>
            <a:srgbClr val="FFFF00"/>
          </a:solidFill>
          <a:ln w="19050">
            <a:solidFill>
              <a:schemeClr val="tx1"/>
            </a:solidFill>
          </a:ln>
        </p:spPr>
        <p:txBody>
          <a:bodyPr>
            <a:normAutofit fontScale="70000" lnSpcReduction="20000"/>
          </a:bodyPr>
          <a:lstStyle/>
          <a:p>
            <a:r>
              <a:rPr lang="en-GB" dirty="0" smtClean="0"/>
              <a:t>Starting in Britain in 1760, starting in Wales mainly in the 18</a:t>
            </a:r>
            <a:r>
              <a:rPr lang="en-GB" baseline="30000" dirty="0" smtClean="0"/>
              <a:t>th</a:t>
            </a:r>
            <a:r>
              <a:rPr lang="en-GB" dirty="0" smtClean="0"/>
              <a:t> century.</a:t>
            </a:r>
          </a:p>
          <a:p>
            <a:r>
              <a:rPr lang="en-GB" dirty="0" smtClean="0"/>
              <a:t>In Britain the ‘Industrial Revolution centred in iron, coal, and textiles’.(Augustyn</a:t>
            </a:r>
            <a:r>
              <a:rPr lang="en-GB" i="1" dirty="0" smtClean="0"/>
              <a:t>,</a:t>
            </a:r>
            <a:r>
              <a:rPr lang="en-GB" dirty="0" smtClean="0"/>
              <a:t>2020</a:t>
            </a:r>
            <a:r>
              <a:rPr lang="en-GB" i="1" dirty="0" smtClean="0"/>
              <a:t>)</a:t>
            </a:r>
            <a:endParaRPr lang="en-GB" dirty="0" smtClean="0"/>
          </a:p>
          <a:p>
            <a:r>
              <a:rPr lang="en-GB" dirty="0" smtClean="0"/>
              <a:t> ‘Iron-making in Pontypool and </a:t>
            </a:r>
            <a:r>
              <a:rPr lang="en-GB" dirty="0" err="1" smtClean="0"/>
              <a:t>Bersham</a:t>
            </a:r>
            <a:r>
              <a:rPr lang="en-GB" dirty="0" smtClean="0"/>
              <a:t>, lead and silver mining in Flintshire and Cardiganshire, copper smelting in Neath and Swansea and coalmining in west Glamorgan.’(BBC, 2014)</a:t>
            </a:r>
          </a:p>
          <a:p>
            <a:endParaRPr lang="en-GB" dirty="0"/>
          </a:p>
        </p:txBody>
      </p:sp>
      <p:pic>
        <p:nvPicPr>
          <p:cNvPr id="8194" name="Picture 2" descr="See the source image"/>
          <p:cNvPicPr>
            <a:picLocks noChangeAspect="1" noChangeArrowheads="1"/>
          </p:cNvPicPr>
          <p:nvPr/>
        </p:nvPicPr>
        <p:blipFill>
          <a:blip r:embed="rId2"/>
          <a:srcRect/>
          <a:stretch>
            <a:fillRect/>
          </a:stretch>
        </p:blipFill>
        <p:spPr bwMode="auto">
          <a:xfrm>
            <a:off x="4929190" y="1643050"/>
            <a:ext cx="3609975" cy="4200526"/>
          </a:xfrm>
          <a:prstGeom prst="rect">
            <a:avLst/>
          </a:prstGeom>
          <a:noFill/>
        </p:spPr>
      </p:pic>
      <p:sp>
        <p:nvSpPr>
          <p:cNvPr id="5" name="TextBox 4"/>
          <p:cNvSpPr txBox="1"/>
          <p:nvPr/>
        </p:nvSpPr>
        <p:spPr>
          <a:xfrm>
            <a:off x="5357818" y="5857892"/>
            <a:ext cx="3214710" cy="369332"/>
          </a:xfrm>
          <a:prstGeom prst="rect">
            <a:avLst/>
          </a:prstGeom>
          <a:noFill/>
        </p:spPr>
        <p:txBody>
          <a:bodyPr wrap="square" rtlCol="0">
            <a:spAutoFit/>
          </a:bodyPr>
          <a:lstStyle/>
          <a:p>
            <a:r>
              <a:rPr lang="en-GB" dirty="0" smtClean="0"/>
              <a:t>Picture 1-(Philbin,2014)</a:t>
            </a:r>
            <a:endParaRPr lang="en-GB" dirty="0"/>
          </a:p>
        </p:txBody>
      </p:sp>
    </p:spTree>
  </p:cSld>
  <p:clrMapOvr>
    <a:masterClrMapping/>
  </p:clrMapOvr>
  <p:transition spd="med">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u="sng" dirty="0" smtClean="0"/>
              <a:t>People’s lifestyle </a:t>
            </a:r>
            <a:endParaRPr lang="en-GB" u="sng" dirty="0"/>
          </a:p>
        </p:txBody>
      </p:sp>
      <p:sp>
        <p:nvSpPr>
          <p:cNvPr id="3" name="Content Placeholder 2"/>
          <p:cNvSpPr>
            <a:spLocks noGrp="1"/>
          </p:cNvSpPr>
          <p:nvPr>
            <p:ph idx="1"/>
          </p:nvPr>
        </p:nvSpPr>
        <p:spPr>
          <a:xfrm>
            <a:off x="500034" y="3857628"/>
            <a:ext cx="8258204" cy="2554287"/>
          </a:xfrm>
        </p:spPr>
        <p:txBody>
          <a:bodyPr>
            <a:normAutofit/>
          </a:bodyPr>
          <a:lstStyle/>
          <a:p>
            <a:endParaRPr lang="en-GB" dirty="0" smtClean="0"/>
          </a:p>
          <a:p>
            <a:endParaRPr lang="en-GB" dirty="0"/>
          </a:p>
        </p:txBody>
      </p:sp>
      <p:pic>
        <p:nvPicPr>
          <p:cNvPr id="4" name="Picture 3" descr="https://i2-prod.walesonline.co.uk/incoming/article15274075.ece/ALTERNATES/s615b/0_MRW_SWA_110817_HafodJPG.jpg"/>
          <p:cNvPicPr/>
          <p:nvPr/>
        </p:nvPicPr>
        <p:blipFill>
          <a:blip r:embed="rId2">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ne="http://schemas.microsoft.com/office/word/2006/wordml" xmlns:wpi="http://schemas.microsoft.com/office/word/2010/wordprocessingInk" xmlns:wpg="http://schemas.microsoft.com/office/word/2010/wordprocessingGroup" xmlns:w16se="http://schemas.microsoft.com/office/word/2015/wordml/symex" xmlns:w15="http://schemas.microsoft.com/office/word/2012/wordml"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c="http://schemas.openxmlformats.org/markup-compatibility/2006" xmlns:cx1="http://schemas.microsoft.com/office/drawing/2015/9/8/chartex" xmlns:cx="http://schemas.microsoft.com/office/drawing/2014/chartex" xmlns:wpc="http://schemas.microsoft.com/office/word/2010/wordprocessingCanvas" xmlns="" val="0"/>
              </a:ext>
            </a:extLst>
          </a:blip>
          <a:srcRect/>
          <a:stretch>
            <a:fillRect/>
          </a:stretch>
        </p:blipFill>
        <p:spPr bwMode="auto">
          <a:xfrm>
            <a:off x="1714480" y="928670"/>
            <a:ext cx="5429288" cy="2663635"/>
          </a:xfrm>
          <a:prstGeom prst="rect">
            <a:avLst/>
          </a:prstGeom>
          <a:noFill/>
          <a:ln>
            <a:noFill/>
          </a:ln>
        </p:spPr>
      </p:pic>
      <p:sp>
        <p:nvSpPr>
          <p:cNvPr id="5" name="TextBox 4"/>
          <p:cNvSpPr txBox="1"/>
          <p:nvPr/>
        </p:nvSpPr>
        <p:spPr>
          <a:xfrm>
            <a:off x="7286644" y="1357298"/>
            <a:ext cx="1571636" cy="1477328"/>
          </a:xfrm>
          <a:prstGeom prst="rect">
            <a:avLst/>
          </a:prstGeom>
          <a:noFill/>
        </p:spPr>
        <p:txBody>
          <a:bodyPr wrap="square" rtlCol="0">
            <a:spAutoFit/>
          </a:bodyPr>
          <a:lstStyle/>
          <a:p>
            <a:r>
              <a:rPr lang="en-GB" dirty="0" smtClean="0"/>
              <a:t>Picture 2- (O'Sullivan, 2018)</a:t>
            </a:r>
          </a:p>
          <a:p>
            <a:r>
              <a:rPr lang="en-GB" dirty="0" smtClean="0"/>
              <a:t>Swansea copper works.</a:t>
            </a:r>
            <a:endParaRPr lang="en-GB" dirty="0"/>
          </a:p>
        </p:txBody>
      </p:sp>
      <p:sp>
        <p:nvSpPr>
          <p:cNvPr id="6" name="TextBox 5"/>
          <p:cNvSpPr txBox="1"/>
          <p:nvPr/>
        </p:nvSpPr>
        <p:spPr>
          <a:xfrm>
            <a:off x="571472" y="3786190"/>
            <a:ext cx="8215370" cy="2862322"/>
          </a:xfrm>
          <a:prstGeom prst="rect">
            <a:avLst/>
          </a:prstGeom>
          <a:solidFill>
            <a:srgbClr val="FFFF00"/>
          </a:solidFill>
          <a:ln>
            <a:solidFill>
              <a:schemeClr val="tx1"/>
            </a:solidFill>
          </a:ln>
        </p:spPr>
        <p:txBody>
          <a:bodyPr wrap="square" rtlCol="0">
            <a:spAutoFit/>
          </a:bodyPr>
          <a:lstStyle/>
          <a:p>
            <a:pPr>
              <a:buFont typeface="Arial" pitchFamily="34" charset="0"/>
              <a:buChar char="•"/>
            </a:pPr>
            <a:r>
              <a:rPr lang="en-GB" dirty="0" smtClean="0"/>
              <a:t>Wales had become an ‘industrialisation that has created a working class. People are becoming political ’ . This means that areas that were once rural are now an industry which has created a new class of people. </a:t>
            </a:r>
          </a:p>
          <a:p>
            <a:pPr>
              <a:buFont typeface="Arial" pitchFamily="34" charset="0"/>
              <a:buChar char="•"/>
            </a:pPr>
            <a:r>
              <a:rPr lang="en-GB" dirty="0" smtClean="0"/>
              <a:t>Wales was a place to come to find wealth and glory but has a downside as most became over populated  creating:</a:t>
            </a:r>
          </a:p>
          <a:p>
            <a:pPr marL="342900" indent="-342900">
              <a:buFont typeface="+mj-lt"/>
              <a:buAutoNum type="arabicPeriod"/>
            </a:pPr>
            <a:r>
              <a:rPr lang="en-GB" dirty="0" smtClean="0"/>
              <a:t>A public health concern – diseases and illnesses </a:t>
            </a:r>
          </a:p>
          <a:p>
            <a:pPr marL="342900" indent="-342900">
              <a:buFont typeface="+mj-lt"/>
              <a:buAutoNum type="arabicPeriod"/>
            </a:pPr>
            <a:r>
              <a:rPr lang="en-GB" dirty="0" smtClean="0"/>
              <a:t>Suffering from gases which can create lung diseases. </a:t>
            </a:r>
          </a:p>
          <a:p>
            <a:pPr marL="342900" indent="-342900">
              <a:buFont typeface="+mj-lt"/>
              <a:buAutoNum type="arabicPeriod"/>
            </a:pPr>
            <a:r>
              <a:rPr lang="en-GB" dirty="0" smtClean="0"/>
              <a:t>Poor living environments from the smallest houses being only 4 ½ ft by 7ft . </a:t>
            </a:r>
          </a:p>
          <a:p>
            <a:pPr marL="342900" indent="-342900"/>
            <a:r>
              <a:rPr lang="en-GB" dirty="0" smtClean="0"/>
              <a:t>(The story of Wales, 2012)</a:t>
            </a:r>
          </a:p>
          <a:p>
            <a:pPr marL="342900" indent="-342900">
              <a:buFont typeface="+mj-lt"/>
              <a:buAutoNum type="arabicPeriod"/>
            </a:pPr>
            <a:endParaRPr lang="en-GB" dirty="0"/>
          </a:p>
        </p:txBody>
      </p:sp>
    </p:spTree>
  </p:cSld>
  <p:clrMapOvr>
    <a:masterClrMapping/>
  </p:clrMapOvr>
  <p:transition>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Language </a:t>
            </a:r>
            <a:endParaRPr lang="en-GB" u="sng" dirty="0"/>
          </a:p>
        </p:txBody>
      </p:sp>
      <p:sp>
        <p:nvSpPr>
          <p:cNvPr id="3" name="Content Placeholder 2"/>
          <p:cNvSpPr>
            <a:spLocks noGrp="1"/>
          </p:cNvSpPr>
          <p:nvPr>
            <p:ph idx="1"/>
          </p:nvPr>
        </p:nvSpPr>
        <p:spPr>
          <a:xfrm>
            <a:off x="457200" y="1600200"/>
            <a:ext cx="5472122" cy="4525963"/>
          </a:xfrm>
          <a:solidFill>
            <a:srgbClr val="FFFF00"/>
          </a:solidFill>
          <a:ln>
            <a:solidFill>
              <a:schemeClr val="tx1"/>
            </a:solidFill>
          </a:ln>
        </p:spPr>
        <p:txBody>
          <a:bodyPr>
            <a:normAutofit fontScale="70000" lnSpcReduction="20000"/>
          </a:bodyPr>
          <a:lstStyle/>
          <a:p>
            <a:pPr>
              <a:buNone/>
            </a:pPr>
            <a:endParaRPr lang="en-GB" dirty="0"/>
          </a:p>
          <a:p>
            <a:r>
              <a:rPr lang="en-GB" dirty="0" smtClean="0"/>
              <a:t>The ‘rate </a:t>
            </a:r>
            <a:r>
              <a:rPr lang="en-GB" dirty="0"/>
              <a:t>of immigration from outside Wales increased. Most of the new arrivals came from England; if they did learn the native language, it was for practical reasons or out of good will and a desire to integrate</a:t>
            </a:r>
            <a:r>
              <a:rPr lang="en-GB" dirty="0" smtClean="0"/>
              <a:t>.’</a:t>
            </a:r>
            <a:endParaRPr lang="en-GB" dirty="0"/>
          </a:p>
          <a:p>
            <a:r>
              <a:rPr lang="en-GB" dirty="0" smtClean="0"/>
              <a:t>In 1911, ‘it shows us </a:t>
            </a:r>
            <a:r>
              <a:rPr lang="en-GB" dirty="0"/>
              <a:t>that for the first time </a:t>
            </a:r>
            <a:r>
              <a:rPr lang="en-GB" dirty="0" smtClean="0"/>
              <a:t>in  </a:t>
            </a:r>
            <a:r>
              <a:rPr lang="en-GB" dirty="0"/>
              <a:t>2,000 years Welsh was a minority language, spoken by just 43.5% of the </a:t>
            </a:r>
            <a:r>
              <a:rPr lang="en-GB" dirty="0" smtClean="0"/>
              <a:t>population.’ (BBC, 2014)</a:t>
            </a:r>
          </a:p>
          <a:p>
            <a:r>
              <a:rPr lang="en-GB" dirty="0" smtClean="0"/>
              <a:t> ‘English had an official statues that made it administratively superior to Welsh’  this lead to the divide between Welsh and English speakers. (</a:t>
            </a:r>
            <a:r>
              <a:rPr lang="en-GB" dirty="0" err="1" smtClean="0"/>
              <a:t>Scaglia</a:t>
            </a:r>
            <a:r>
              <a:rPr lang="en-GB" dirty="0" smtClean="0"/>
              <a:t>, 2012, P.39) </a:t>
            </a:r>
          </a:p>
          <a:p>
            <a:endParaRPr lang="en-GB" dirty="0" smtClean="0"/>
          </a:p>
          <a:p>
            <a:endParaRPr lang="en-GB" dirty="0"/>
          </a:p>
          <a:p>
            <a:endParaRPr lang="en-GB" dirty="0"/>
          </a:p>
        </p:txBody>
      </p:sp>
      <p:pic>
        <p:nvPicPr>
          <p:cNvPr id="7170" name="Picture 2" descr="See the source image"/>
          <p:cNvPicPr>
            <a:picLocks noChangeAspect="1" noChangeArrowheads="1"/>
          </p:cNvPicPr>
          <p:nvPr/>
        </p:nvPicPr>
        <p:blipFill>
          <a:blip r:embed="rId2"/>
          <a:srcRect/>
          <a:stretch>
            <a:fillRect/>
          </a:stretch>
        </p:blipFill>
        <p:spPr bwMode="auto">
          <a:xfrm>
            <a:off x="6072198" y="1500174"/>
            <a:ext cx="2719359" cy="4429156"/>
          </a:xfrm>
          <a:prstGeom prst="rect">
            <a:avLst/>
          </a:prstGeom>
          <a:noFill/>
        </p:spPr>
      </p:pic>
      <p:sp>
        <p:nvSpPr>
          <p:cNvPr id="5" name="TextBox 4"/>
          <p:cNvSpPr txBox="1"/>
          <p:nvPr/>
        </p:nvSpPr>
        <p:spPr>
          <a:xfrm>
            <a:off x="5929322" y="5929330"/>
            <a:ext cx="3000396" cy="707886"/>
          </a:xfrm>
          <a:prstGeom prst="rect">
            <a:avLst/>
          </a:prstGeom>
          <a:noFill/>
        </p:spPr>
        <p:txBody>
          <a:bodyPr wrap="square" rtlCol="0">
            <a:spAutoFit/>
          </a:bodyPr>
          <a:lstStyle/>
          <a:p>
            <a:r>
              <a:rPr lang="en-GB" sz="2000" dirty="0" smtClean="0"/>
              <a:t>Picture 3- (Zimmer Lederberg,2016).</a:t>
            </a:r>
            <a:r>
              <a:rPr lang="en-GB" sz="1000" dirty="0" smtClean="0"/>
              <a:t> </a:t>
            </a:r>
            <a:endParaRPr lang="en-GB" sz="1000" dirty="0"/>
          </a:p>
        </p:txBody>
      </p:sp>
    </p:spTree>
  </p:cSld>
  <p:clrMapOvr>
    <a:masterClrMapping/>
  </p:clrMapOvr>
  <p:transition>
    <p:wipe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Culture </a:t>
            </a:r>
            <a:endParaRPr lang="en-GB" u="sng" dirty="0"/>
          </a:p>
        </p:txBody>
      </p:sp>
      <p:sp>
        <p:nvSpPr>
          <p:cNvPr id="3" name="Content Placeholder 2"/>
          <p:cNvSpPr>
            <a:spLocks noGrp="1"/>
          </p:cNvSpPr>
          <p:nvPr>
            <p:ph idx="1"/>
          </p:nvPr>
        </p:nvSpPr>
        <p:spPr>
          <a:xfrm>
            <a:off x="4714876" y="1600200"/>
            <a:ext cx="3971924" cy="4686320"/>
          </a:xfrm>
          <a:solidFill>
            <a:srgbClr val="FFFF00"/>
          </a:solidFill>
          <a:ln>
            <a:solidFill>
              <a:schemeClr val="tx1"/>
            </a:solidFill>
          </a:ln>
        </p:spPr>
        <p:txBody>
          <a:bodyPr>
            <a:normAutofit fontScale="85000" lnSpcReduction="20000"/>
          </a:bodyPr>
          <a:lstStyle/>
          <a:p>
            <a:r>
              <a:rPr lang="en-GB" sz="2600" dirty="0" smtClean="0"/>
              <a:t>‘Welsh </a:t>
            </a:r>
            <a:r>
              <a:rPr lang="en-GB" sz="2600" dirty="0" smtClean="0"/>
              <a:t>industrial communities rarely had ancient civic roots, and the shape of the settlements was determined by the contours of the surrounding mountains. They were very much frontier societies, reliant for their growth on immigration</a:t>
            </a:r>
            <a:r>
              <a:rPr lang="en-GB" sz="2600" dirty="0" smtClean="0"/>
              <a:t>.’(</a:t>
            </a:r>
            <a:r>
              <a:rPr lang="en-GB" sz="2600" dirty="0" smtClean="0"/>
              <a:t>BBC, 2014)</a:t>
            </a:r>
          </a:p>
          <a:p>
            <a:r>
              <a:rPr lang="en-GB" sz="2600" dirty="0" smtClean="0"/>
              <a:t>‘Britain's </a:t>
            </a:r>
            <a:r>
              <a:rPr lang="en-GB" sz="2600" dirty="0" smtClean="0"/>
              <a:t>one and only religious census was held in 1851. It revealed that, of the 898,442 sittings available in Welsh places of </a:t>
            </a:r>
            <a:r>
              <a:rPr lang="en-GB" sz="2600" dirty="0" smtClean="0"/>
              <a:t>worship</a:t>
            </a:r>
            <a:r>
              <a:rPr lang="en-GB" sz="2600" dirty="0" smtClean="0"/>
              <a:t>.’</a:t>
            </a:r>
            <a:r>
              <a:rPr lang="en-GB" sz="2600" dirty="0" smtClean="0"/>
              <a:t>(BBC, 2014</a:t>
            </a:r>
            <a:r>
              <a:rPr lang="en-GB" sz="2600" dirty="0" smtClean="0"/>
              <a:t>) </a:t>
            </a:r>
          </a:p>
          <a:p>
            <a:endParaRPr lang="en-GB" dirty="0"/>
          </a:p>
        </p:txBody>
      </p:sp>
      <p:pic>
        <p:nvPicPr>
          <p:cNvPr id="5" name="Picture 4" descr="Welsh History Month: Merthyr Tydfil - Wales Online"/>
          <p:cNvPicPr/>
          <p:nvPr/>
        </p:nvPicPr>
        <p:blipFill>
          <a:blip r:embed="rId2">
            <a:extLst>
              <a:ext uri="{28A0092B-C50C-407E-A947-70E740481C1C}">
                <a14:useLocalDpi xmln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285720" y="1500174"/>
            <a:ext cx="4286280" cy="3806925"/>
          </a:xfrm>
          <a:prstGeom prst="rect">
            <a:avLst/>
          </a:prstGeom>
          <a:noFill/>
          <a:ln>
            <a:noFill/>
          </a:ln>
        </p:spPr>
      </p:pic>
      <p:sp>
        <p:nvSpPr>
          <p:cNvPr id="8" name="TextBox 7"/>
          <p:cNvSpPr txBox="1"/>
          <p:nvPr/>
        </p:nvSpPr>
        <p:spPr>
          <a:xfrm>
            <a:off x="428596" y="5357826"/>
            <a:ext cx="3286148" cy="800219"/>
          </a:xfrm>
          <a:prstGeom prst="rect">
            <a:avLst/>
          </a:prstGeom>
          <a:noFill/>
        </p:spPr>
        <p:txBody>
          <a:bodyPr wrap="square" rtlCol="0">
            <a:spAutoFit/>
          </a:bodyPr>
          <a:lstStyle/>
          <a:p>
            <a:r>
              <a:rPr lang="en-GB" sz="1400" dirty="0" smtClean="0"/>
              <a:t>Picture 4 –(Wales online,2012)</a:t>
            </a:r>
          </a:p>
          <a:p>
            <a:r>
              <a:rPr lang="en-GB" sz="1400" dirty="0" err="1" smtClean="0"/>
              <a:t>Dowlais</a:t>
            </a:r>
            <a:r>
              <a:rPr lang="en-GB" sz="1400" dirty="0" smtClean="0"/>
              <a:t> Ironworks in 1870.</a:t>
            </a:r>
            <a:endParaRPr lang="en-GB" sz="1400" dirty="0"/>
          </a:p>
          <a:p>
            <a:endParaRPr lang="en-GB" dirty="0"/>
          </a:p>
        </p:txBody>
      </p:sp>
    </p:spTree>
  </p:cSld>
  <p:clrMapOvr>
    <a:masterClrMapping/>
  </p:clrMapOvr>
  <p:transition>
    <p:wedg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Education</a:t>
            </a:r>
            <a:r>
              <a:rPr lang="en-GB" dirty="0" smtClean="0"/>
              <a:t> </a:t>
            </a:r>
            <a:endParaRPr lang="en-GB" dirty="0"/>
          </a:p>
        </p:txBody>
      </p:sp>
      <p:sp>
        <p:nvSpPr>
          <p:cNvPr id="3" name="Content Placeholder 2"/>
          <p:cNvSpPr>
            <a:spLocks noGrp="1"/>
          </p:cNvSpPr>
          <p:nvPr>
            <p:ph idx="1"/>
          </p:nvPr>
        </p:nvSpPr>
        <p:spPr>
          <a:xfrm>
            <a:off x="571472" y="1428736"/>
            <a:ext cx="8115328" cy="2686056"/>
          </a:xfrm>
          <a:solidFill>
            <a:srgbClr val="FFFF00"/>
          </a:solidFill>
          <a:ln>
            <a:solidFill>
              <a:schemeClr val="tx1"/>
            </a:solidFill>
          </a:ln>
        </p:spPr>
        <p:txBody>
          <a:bodyPr>
            <a:normAutofit fontScale="92500"/>
          </a:bodyPr>
          <a:lstStyle/>
          <a:p>
            <a:r>
              <a:rPr lang="en-GB" sz="1800" dirty="0" smtClean="0"/>
              <a:t>In the 1800s, formal education became available even to the poorest people.</a:t>
            </a:r>
            <a:r>
              <a:rPr lang="en-GB" sz="1800" b="1" dirty="0" smtClean="0"/>
              <a:t> </a:t>
            </a:r>
            <a:r>
              <a:rPr lang="en-GB" sz="1800" dirty="0" smtClean="0"/>
              <a:t>Before the 1800s, education was not free and poor children got what education they could in Dame schools or Sunday Schools.</a:t>
            </a:r>
          </a:p>
          <a:p>
            <a:r>
              <a:rPr lang="en-GB" sz="1800" dirty="0" smtClean="0"/>
              <a:t>In 1833, the government passed the Factory Act making two hours of education a day compulsory for children working in factories. The government also granted money to charities to help schools for the first time.</a:t>
            </a:r>
          </a:p>
          <a:p>
            <a:r>
              <a:rPr lang="en-GB" sz="1800" dirty="0" smtClean="0"/>
              <a:t>The 1902 Education Act established a system of secondary schools. (</a:t>
            </a:r>
            <a:r>
              <a:rPr lang="en-GB" sz="1800" dirty="0" err="1" smtClean="0"/>
              <a:t>Bitesize</a:t>
            </a:r>
            <a:r>
              <a:rPr lang="en-GB" sz="1800" dirty="0" smtClean="0"/>
              <a:t>, 2020)</a:t>
            </a:r>
          </a:p>
          <a:p>
            <a:r>
              <a:rPr lang="en-GB" sz="1800" dirty="0" smtClean="0"/>
              <a:t>‘English law  was then passed to be taught in schools later being called the “Welsh not” as a rule.’ (</a:t>
            </a:r>
            <a:r>
              <a:rPr lang="en-GB" sz="1800" dirty="0" err="1" smtClean="0"/>
              <a:t>Scaglia</a:t>
            </a:r>
            <a:r>
              <a:rPr lang="en-GB" sz="1800" dirty="0" smtClean="0"/>
              <a:t>, 2012, P.39) </a:t>
            </a:r>
          </a:p>
          <a:p>
            <a:endParaRPr lang="en-GB" dirty="0"/>
          </a:p>
        </p:txBody>
      </p:sp>
      <p:pic>
        <p:nvPicPr>
          <p:cNvPr id="22530" name="Picture 2" descr="See the source image"/>
          <p:cNvPicPr>
            <a:picLocks noChangeAspect="1" noChangeArrowheads="1"/>
          </p:cNvPicPr>
          <p:nvPr/>
        </p:nvPicPr>
        <p:blipFill>
          <a:blip r:embed="rId2"/>
          <a:srcRect/>
          <a:stretch>
            <a:fillRect/>
          </a:stretch>
        </p:blipFill>
        <p:spPr bwMode="auto">
          <a:xfrm>
            <a:off x="2714612" y="4357694"/>
            <a:ext cx="3619500" cy="2162176"/>
          </a:xfrm>
          <a:prstGeom prst="rect">
            <a:avLst/>
          </a:prstGeom>
          <a:noFill/>
        </p:spPr>
      </p:pic>
      <p:sp>
        <p:nvSpPr>
          <p:cNvPr id="5" name="TextBox 4"/>
          <p:cNvSpPr txBox="1"/>
          <p:nvPr/>
        </p:nvSpPr>
        <p:spPr>
          <a:xfrm>
            <a:off x="3214678" y="6488668"/>
            <a:ext cx="2357422" cy="253916"/>
          </a:xfrm>
          <a:prstGeom prst="rect">
            <a:avLst/>
          </a:prstGeom>
          <a:noFill/>
        </p:spPr>
        <p:txBody>
          <a:bodyPr wrap="square" rtlCol="0">
            <a:spAutoFit/>
          </a:bodyPr>
          <a:lstStyle/>
          <a:p>
            <a:r>
              <a:rPr lang="en-GB" sz="1050" dirty="0" smtClean="0"/>
              <a:t>Picture 5- (Yuko,2020)</a:t>
            </a:r>
            <a:endParaRPr lang="en-GB" sz="1050" dirty="0"/>
          </a:p>
        </p:txBody>
      </p:sp>
    </p:spTree>
  </p:cSld>
  <p:clrMapOvr>
    <a:masterClrMapping/>
  </p:clrMapOvr>
  <p:transition>
    <p:pull di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5918" y="0"/>
            <a:ext cx="5214974" cy="785794"/>
          </a:xfrm>
        </p:spPr>
        <p:txBody>
          <a:bodyPr/>
          <a:lstStyle/>
          <a:p>
            <a:r>
              <a:rPr lang="en-GB" u="sng" dirty="0" smtClean="0"/>
              <a:t>Welsh Laws  </a:t>
            </a:r>
            <a:endParaRPr lang="en-GB" u="sng" dirty="0"/>
          </a:p>
        </p:txBody>
      </p:sp>
      <p:sp>
        <p:nvSpPr>
          <p:cNvPr id="3" name="Content Placeholder 2"/>
          <p:cNvSpPr>
            <a:spLocks noGrp="1"/>
          </p:cNvSpPr>
          <p:nvPr>
            <p:ph idx="1"/>
          </p:nvPr>
        </p:nvSpPr>
        <p:spPr>
          <a:xfrm>
            <a:off x="6000728" y="2428868"/>
            <a:ext cx="3143272" cy="714380"/>
          </a:xfrm>
          <a:solidFill>
            <a:srgbClr val="1CD62E"/>
          </a:solidFill>
          <a:ln>
            <a:solidFill>
              <a:srgbClr val="1CD62E"/>
            </a:solidFill>
          </a:ln>
        </p:spPr>
        <p:txBody>
          <a:bodyPr>
            <a:normAutofit lnSpcReduction="10000"/>
          </a:bodyPr>
          <a:lstStyle/>
          <a:p>
            <a:pPr>
              <a:buNone/>
            </a:pPr>
            <a:r>
              <a:rPr lang="en-GB" sz="1400" dirty="0" smtClean="0"/>
              <a:t>‘Welsh was not a valid form of pleading in court until the Welsh Courts Act in 1942.’(Davies, 2020)</a:t>
            </a:r>
          </a:p>
          <a:p>
            <a:endParaRPr lang="en-GB" dirty="0"/>
          </a:p>
          <a:p>
            <a:endParaRPr lang="en-GB" dirty="0" smtClean="0"/>
          </a:p>
          <a:p>
            <a:endParaRPr lang="en-GB" dirty="0"/>
          </a:p>
        </p:txBody>
      </p:sp>
      <p:cxnSp>
        <p:nvCxnSpPr>
          <p:cNvPr id="5" name="Straight Connector 4"/>
          <p:cNvCxnSpPr/>
          <p:nvPr/>
        </p:nvCxnSpPr>
        <p:spPr>
          <a:xfrm>
            <a:off x="285720" y="3857628"/>
            <a:ext cx="8715404"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5400000" flipH="1" flipV="1">
            <a:off x="750067" y="3464719"/>
            <a:ext cx="785818"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1571604" y="4286256"/>
            <a:ext cx="857256"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42844" y="1857364"/>
            <a:ext cx="2571768" cy="1200329"/>
          </a:xfrm>
          <a:prstGeom prst="rect">
            <a:avLst/>
          </a:prstGeom>
          <a:solidFill>
            <a:srgbClr val="FFFF00"/>
          </a:solidFill>
          <a:ln>
            <a:solidFill>
              <a:srgbClr val="FFFF00"/>
            </a:solidFill>
          </a:ln>
        </p:spPr>
        <p:txBody>
          <a:bodyPr wrap="square" rtlCol="0">
            <a:spAutoFit/>
          </a:bodyPr>
          <a:lstStyle/>
          <a:p>
            <a:r>
              <a:rPr lang="en-GB" dirty="0" smtClean="0"/>
              <a:t> The Laws in Wales Acts 1535–1542 made speaking Welsh in court illegal .(Jones,1986,p.43)</a:t>
            </a:r>
          </a:p>
        </p:txBody>
      </p:sp>
      <p:sp>
        <p:nvSpPr>
          <p:cNvPr id="14" name="TextBox 13"/>
          <p:cNvSpPr txBox="1"/>
          <p:nvPr/>
        </p:nvSpPr>
        <p:spPr>
          <a:xfrm>
            <a:off x="285720" y="4643446"/>
            <a:ext cx="4643470" cy="2031325"/>
          </a:xfrm>
          <a:prstGeom prst="rect">
            <a:avLst/>
          </a:prstGeom>
          <a:solidFill>
            <a:srgbClr val="FF6600"/>
          </a:solidFill>
          <a:ln>
            <a:solidFill>
              <a:srgbClr val="FF6600"/>
            </a:solidFill>
          </a:ln>
        </p:spPr>
        <p:txBody>
          <a:bodyPr wrap="square" rtlCol="0">
            <a:spAutoFit/>
          </a:bodyPr>
          <a:lstStyle/>
          <a:p>
            <a:r>
              <a:rPr lang="en-GB" dirty="0" smtClean="0"/>
              <a:t> ’During the 18th century and the industrial revolution, it was reported that workers speaking Welsh down the mines could lose their jobs, the only family income in most cases. It was not passed down to new generations in fear that it would be detrimental to future careers and work opportunities’.(Davies , 2020)</a:t>
            </a:r>
          </a:p>
        </p:txBody>
      </p:sp>
      <p:cxnSp>
        <p:nvCxnSpPr>
          <p:cNvPr id="16" name="Straight Connector 15"/>
          <p:cNvCxnSpPr/>
          <p:nvPr/>
        </p:nvCxnSpPr>
        <p:spPr>
          <a:xfrm rot="5400000" flipH="1" flipV="1">
            <a:off x="2928132" y="3000372"/>
            <a:ext cx="1715306" cy="79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2857488" y="928670"/>
            <a:ext cx="5429288" cy="1477328"/>
          </a:xfrm>
          <a:prstGeom prst="rect">
            <a:avLst/>
          </a:prstGeom>
          <a:solidFill>
            <a:schemeClr val="accent5">
              <a:lumMod val="75000"/>
            </a:schemeClr>
          </a:solidFill>
          <a:ln>
            <a:solidFill>
              <a:schemeClr val="accent5">
                <a:lumMod val="75000"/>
              </a:schemeClr>
            </a:solidFill>
          </a:ln>
        </p:spPr>
        <p:txBody>
          <a:bodyPr wrap="square" rtlCol="0">
            <a:spAutoFit/>
          </a:bodyPr>
          <a:lstStyle/>
          <a:p>
            <a:r>
              <a:rPr lang="en-GB" dirty="0" smtClean="0"/>
              <a:t>The ’Welsh Not was a practice (reportedly started around 1840-1940s) where school children would be punished for speaking Welsh in school. There are reports of this still happening up until the 1940s’.(Davies , 2020)</a:t>
            </a:r>
            <a:endParaRPr lang="en-GB" dirty="0"/>
          </a:p>
        </p:txBody>
      </p:sp>
      <p:sp>
        <p:nvSpPr>
          <p:cNvPr id="18" name="TextBox 17"/>
          <p:cNvSpPr txBox="1"/>
          <p:nvPr/>
        </p:nvSpPr>
        <p:spPr>
          <a:xfrm>
            <a:off x="5214942" y="4429132"/>
            <a:ext cx="3714776" cy="1477328"/>
          </a:xfrm>
          <a:prstGeom prst="rect">
            <a:avLst/>
          </a:prstGeom>
          <a:solidFill>
            <a:srgbClr val="FF0066"/>
          </a:solidFill>
          <a:ln>
            <a:solidFill>
              <a:srgbClr val="FF0066"/>
            </a:solidFill>
          </a:ln>
        </p:spPr>
        <p:txBody>
          <a:bodyPr wrap="square" rtlCol="0">
            <a:spAutoFit/>
          </a:bodyPr>
          <a:lstStyle/>
          <a:p>
            <a:r>
              <a:rPr lang="en-GB" dirty="0" smtClean="0"/>
              <a:t>The Welsh Language Act (1993) was an act that officially put the Welsh language on an equal footing with the English language within Wales. (Davies , 2020)</a:t>
            </a:r>
          </a:p>
        </p:txBody>
      </p:sp>
      <p:cxnSp>
        <p:nvCxnSpPr>
          <p:cNvPr id="21" name="Straight Connector 20"/>
          <p:cNvCxnSpPr/>
          <p:nvPr/>
        </p:nvCxnSpPr>
        <p:spPr>
          <a:xfrm rot="5400000">
            <a:off x="5214942" y="4143380"/>
            <a:ext cx="571504"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flipH="1" flipV="1">
            <a:off x="7571602" y="3500438"/>
            <a:ext cx="715174" cy="79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Positives and </a:t>
            </a:r>
            <a:r>
              <a:rPr lang="en-GB" u="sng" dirty="0"/>
              <a:t>N</a:t>
            </a:r>
            <a:r>
              <a:rPr lang="en-GB" u="sng" dirty="0" smtClean="0"/>
              <a:t>egatives </a:t>
            </a:r>
            <a:endParaRPr lang="en-GB" u="sng" dirty="0"/>
          </a:p>
        </p:txBody>
      </p:sp>
      <p:sp>
        <p:nvSpPr>
          <p:cNvPr id="4" name="Text Placeholder 3"/>
          <p:cNvSpPr>
            <a:spLocks noGrp="1"/>
          </p:cNvSpPr>
          <p:nvPr>
            <p:ph type="body" idx="1"/>
          </p:nvPr>
        </p:nvSpPr>
        <p:spPr>
          <a:solidFill>
            <a:schemeClr val="accent1">
              <a:lumMod val="75000"/>
            </a:schemeClr>
          </a:solidFill>
          <a:ln w="28575">
            <a:solidFill>
              <a:schemeClr val="tx1"/>
            </a:solidFill>
          </a:ln>
        </p:spPr>
        <p:txBody>
          <a:bodyPr/>
          <a:lstStyle/>
          <a:p>
            <a:pPr algn="ctr"/>
            <a:r>
              <a:rPr lang="en-GB" dirty="0" smtClean="0"/>
              <a:t>Negatives </a:t>
            </a:r>
            <a:endParaRPr lang="en-GB" dirty="0"/>
          </a:p>
        </p:txBody>
      </p:sp>
      <p:sp>
        <p:nvSpPr>
          <p:cNvPr id="3" name="Content Placeholder 2"/>
          <p:cNvSpPr>
            <a:spLocks noGrp="1"/>
          </p:cNvSpPr>
          <p:nvPr>
            <p:ph sz="half" idx="2"/>
          </p:nvPr>
        </p:nvSpPr>
        <p:spPr>
          <a:solidFill>
            <a:schemeClr val="accent1">
              <a:lumMod val="75000"/>
            </a:schemeClr>
          </a:solidFill>
          <a:ln w="28575">
            <a:solidFill>
              <a:schemeClr val="tx1"/>
            </a:solidFill>
          </a:ln>
        </p:spPr>
        <p:txBody>
          <a:bodyPr>
            <a:normAutofit/>
          </a:bodyPr>
          <a:lstStyle/>
          <a:p>
            <a:r>
              <a:rPr lang="en-GB" dirty="0" smtClean="0"/>
              <a:t>‘Our booming age of industrialisation may have been a source of pride, but it also was at the core of Wales' relationship with slavery’( O'Sullivan,2018)</a:t>
            </a:r>
          </a:p>
          <a:p>
            <a:r>
              <a:rPr lang="en-GB" dirty="0" smtClean="0"/>
              <a:t>Loss of Wales independence in language and society. </a:t>
            </a:r>
          </a:p>
          <a:p>
            <a:r>
              <a:rPr lang="en-GB" dirty="0" smtClean="0"/>
              <a:t>Population increasing, more pollution.  </a:t>
            </a:r>
          </a:p>
          <a:p>
            <a:endParaRPr lang="en-GB" dirty="0" smtClean="0"/>
          </a:p>
          <a:p>
            <a:endParaRPr lang="en-GB" dirty="0"/>
          </a:p>
          <a:p>
            <a:endParaRPr lang="en-GB" dirty="0" smtClean="0"/>
          </a:p>
          <a:p>
            <a:endParaRPr lang="en-GB" dirty="0"/>
          </a:p>
        </p:txBody>
      </p:sp>
      <p:sp>
        <p:nvSpPr>
          <p:cNvPr id="5" name="Text Placeholder 4"/>
          <p:cNvSpPr>
            <a:spLocks noGrp="1"/>
          </p:cNvSpPr>
          <p:nvPr>
            <p:ph type="body" sz="quarter" idx="3"/>
          </p:nvPr>
        </p:nvSpPr>
        <p:spPr>
          <a:solidFill>
            <a:srgbClr val="FFFF00"/>
          </a:solidFill>
          <a:ln w="28575">
            <a:solidFill>
              <a:schemeClr val="tx1"/>
            </a:solidFill>
          </a:ln>
        </p:spPr>
        <p:txBody>
          <a:bodyPr/>
          <a:lstStyle/>
          <a:p>
            <a:pPr algn="ctr"/>
            <a:r>
              <a:rPr lang="en-GB" dirty="0" smtClean="0"/>
              <a:t>Positives </a:t>
            </a:r>
            <a:endParaRPr lang="en-GB" dirty="0"/>
          </a:p>
        </p:txBody>
      </p:sp>
      <p:sp>
        <p:nvSpPr>
          <p:cNvPr id="6" name="Content Placeholder 5"/>
          <p:cNvSpPr>
            <a:spLocks noGrp="1"/>
          </p:cNvSpPr>
          <p:nvPr>
            <p:ph sz="quarter" idx="4"/>
          </p:nvPr>
        </p:nvSpPr>
        <p:spPr>
          <a:solidFill>
            <a:srgbClr val="FFFF00"/>
          </a:solidFill>
          <a:ln w="28575">
            <a:solidFill>
              <a:schemeClr val="tx1"/>
            </a:solidFill>
          </a:ln>
        </p:spPr>
        <p:txBody>
          <a:bodyPr>
            <a:normAutofit fontScale="92500"/>
          </a:bodyPr>
          <a:lstStyle/>
          <a:p>
            <a:r>
              <a:rPr lang="en-GB" dirty="0" smtClean="0"/>
              <a:t>New cultures being brought together. </a:t>
            </a:r>
          </a:p>
          <a:p>
            <a:r>
              <a:rPr lang="en-GB" dirty="0" smtClean="0"/>
              <a:t>Brought new methods of transport and communication </a:t>
            </a:r>
          </a:p>
          <a:p>
            <a:r>
              <a:rPr lang="en-GB" dirty="0" smtClean="0"/>
              <a:t>Education was given to the poor and the rich. </a:t>
            </a:r>
          </a:p>
          <a:p>
            <a:r>
              <a:rPr lang="en-GB" dirty="0" smtClean="0"/>
              <a:t>Wales became the second biggest export for iron and coal. </a:t>
            </a:r>
          </a:p>
          <a:p>
            <a:pPr>
              <a:buNone/>
            </a:pPr>
            <a:r>
              <a:rPr lang="en-GB" dirty="0" smtClean="0"/>
              <a:t>( </a:t>
            </a:r>
            <a:r>
              <a:rPr lang="en-GB" dirty="0" err="1" smtClean="0"/>
              <a:t>Bitesize</a:t>
            </a:r>
            <a:r>
              <a:rPr lang="en-GB" dirty="0" smtClean="0"/>
              <a:t> , 2020)</a:t>
            </a:r>
          </a:p>
          <a:p>
            <a:pPr>
              <a:buNone/>
            </a:pPr>
            <a:endParaRPr lang="en-GB" dirty="0"/>
          </a:p>
        </p:txBody>
      </p:sp>
      <p:pic>
        <p:nvPicPr>
          <p:cNvPr id="3074" name="Picture 2" descr="See the source image"/>
          <p:cNvPicPr>
            <a:picLocks noChangeAspect="1" noChangeArrowheads="1"/>
          </p:cNvPicPr>
          <p:nvPr/>
        </p:nvPicPr>
        <p:blipFill>
          <a:blip r:embed="rId2"/>
          <a:srcRect/>
          <a:stretch>
            <a:fillRect/>
          </a:stretch>
        </p:blipFill>
        <p:spPr bwMode="auto">
          <a:xfrm>
            <a:off x="357158" y="142852"/>
            <a:ext cx="1312870" cy="1312870"/>
          </a:xfrm>
          <a:prstGeom prst="rect">
            <a:avLst/>
          </a:prstGeom>
          <a:noFill/>
        </p:spPr>
      </p:pic>
      <p:pic>
        <p:nvPicPr>
          <p:cNvPr id="3080" name="Picture 8" descr="See the source image"/>
          <p:cNvPicPr>
            <a:picLocks noChangeAspect="1" noChangeArrowheads="1"/>
          </p:cNvPicPr>
          <p:nvPr/>
        </p:nvPicPr>
        <p:blipFill>
          <a:blip r:embed="rId3"/>
          <a:srcRect/>
          <a:stretch>
            <a:fillRect/>
          </a:stretch>
        </p:blipFill>
        <p:spPr bwMode="auto">
          <a:xfrm>
            <a:off x="7429520" y="0"/>
            <a:ext cx="1571604" cy="1476548"/>
          </a:xfrm>
          <a:prstGeom prst="rect">
            <a:avLst/>
          </a:prstGeom>
          <a:noFill/>
        </p:spPr>
      </p:pic>
    </p:spTree>
  </p:cSld>
  <p:clrMapOvr>
    <a:masterClrMapping/>
  </p:clrMapOvr>
  <p:transition>
    <p:wheel spokes="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 Modern Wales</a:t>
            </a:r>
            <a:endParaRPr lang="en-GB" u="sng" dirty="0"/>
          </a:p>
        </p:txBody>
      </p:sp>
      <p:sp>
        <p:nvSpPr>
          <p:cNvPr id="3" name="Content Placeholder 2"/>
          <p:cNvSpPr>
            <a:spLocks noGrp="1"/>
          </p:cNvSpPr>
          <p:nvPr>
            <p:ph idx="1"/>
          </p:nvPr>
        </p:nvSpPr>
        <p:spPr>
          <a:xfrm>
            <a:off x="428596" y="1214422"/>
            <a:ext cx="8229600" cy="3614750"/>
          </a:xfrm>
          <a:solidFill>
            <a:srgbClr val="FFFF00"/>
          </a:solidFill>
          <a:ln>
            <a:solidFill>
              <a:schemeClr val="tx1"/>
            </a:solidFill>
          </a:ln>
        </p:spPr>
        <p:txBody>
          <a:bodyPr>
            <a:normAutofit fontScale="62500" lnSpcReduction="20000"/>
          </a:bodyPr>
          <a:lstStyle/>
          <a:p>
            <a:r>
              <a:rPr lang="en-GB" sz="3100" u="sng" dirty="0" smtClean="0"/>
              <a:t>In education: </a:t>
            </a:r>
          </a:p>
          <a:p>
            <a:pPr>
              <a:buNone/>
            </a:pPr>
            <a:r>
              <a:rPr lang="en-GB" sz="3100" dirty="0" smtClean="0"/>
              <a:t>Donaldson’s Successful future's report states  that there will be ‘greater </a:t>
            </a:r>
            <a:r>
              <a:rPr lang="en-GB" sz="3100" dirty="0" smtClean="0"/>
              <a:t>focus on children and young people’s ability to speak Welsh confidently in everyday </a:t>
            </a:r>
            <a:r>
              <a:rPr lang="en-GB" sz="3100" dirty="0" smtClean="0"/>
              <a:t>settings’. It states that there ‘should </a:t>
            </a:r>
            <a:r>
              <a:rPr lang="en-GB" sz="3100" dirty="0" smtClean="0"/>
              <a:t>be a focus in schools on learning Welsh to communicate, in conversation and </a:t>
            </a:r>
            <a:r>
              <a:rPr lang="en-GB" sz="3100" dirty="0" smtClean="0"/>
              <a:t>understanding’ up until the age of 16 (Donaldson,2015) </a:t>
            </a:r>
          </a:p>
          <a:p>
            <a:endParaRPr lang="en-GB" sz="3100" u="sng" dirty="0" smtClean="0"/>
          </a:p>
          <a:p>
            <a:r>
              <a:rPr lang="en-GB" sz="3100" u="sng" dirty="0" smtClean="0"/>
              <a:t>Modern </a:t>
            </a:r>
            <a:r>
              <a:rPr lang="en-GB" sz="3100" u="sng" dirty="0" smtClean="0"/>
              <a:t>W</a:t>
            </a:r>
            <a:r>
              <a:rPr lang="en-GB" sz="3100" u="sng" dirty="0" smtClean="0"/>
              <a:t>ales:</a:t>
            </a:r>
          </a:p>
          <a:p>
            <a:pPr>
              <a:buNone/>
            </a:pPr>
            <a:r>
              <a:rPr lang="en-GB" sz="3100" dirty="0" smtClean="0"/>
              <a:t>Today we are now able to produce mass amounts of technology and a society that has the right have a fair living standard , the right to free speech and the right for a better future. </a:t>
            </a:r>
            <a:endParaRPr lang="en-GB" sz="3100" dirty="0" smtClean="0"/>
          </a:p>
          <a:p>
            <a:endParaRPr lang="en-GB" dirty="0" smtClean="0"/>
          </a:p>
          <a:p>
            <a:pPr>
              <a:buNone/>
            </a:pPr>
            <a:r>
              <a:rPr lang="en-GB" dirty="0" smtClean="0"/>
              <a:t> </a:t>
            </a:r>
            <a:endParaRPr lang="en-GB" dirty="0"/>
          </a:p>
        </p:txBody>
      </p:sp>
      <p:pic>
        <p:nvPicPr>
          <p:cNvPr id="2050" name="Picture 2" descr="See the source image"/>
          <p:cNvPicPr>
            <a:picLocks noChangeAspect="1" noChangeArrowheads="1"/>
          </p:cNvPicPr>
          <p:nvPr/>
        </p:nvPicPr>
        <p:blipFill>
          <a:blip r:embed="rId2" cstate="print"/>
          <a:srcRect/>
          <a:stretch>
            <a:fillRect/>
          </a:stretch>
        </p:blipFill>
        <p:spPr bwMode="auto">
          <a:xfrm>
            <a:off x="2500298" y="4071942"/>
            <a:ext cx="3740136" cy="2643206"/>
          </a:xfrm>
          <a:prstGeom prst="rect">
            <a:avLst/>
          </a:prstGeom>
          <a:noFill/>
        </p:spPr>
      </p:pic>
      <p:sp>
        <p:nvSpPr>
          <p:cNvPr id="5" name="TextBox 4"/>
          <p:cNvSpPr txBox="1"/>
          <p:nvPr/>
        </p:nvSpPr>
        <p:spPr>
          <a:xfrm>
            <a:off x="6429388" y="5786454"/>
            <a:ext cx="2000264" cy="646331"/>
          </a:xfrm>
          <a:prstGeom prst="rect">
            <a:avLst/>
          </a:prstGeom>
          <a:noFill/>
        </p:spPr>
        <p:txBody>
          <a:bodyPr wrap="square" rtlCol="0">
            <a:spAutoFit/>
          </a:bodyPr>
          <a:lstStyle/>
          <a:p>
            <a:r>
              <a:rPr lang="en-GB" dirty="0" smtClean="0"/>
              <a:t>Picture 6-(Eyewitness, 2013)</a:t>
            </a:r>
            <a:endParaRPr lang="en-GB" dirty="0"/>
          </a:p>
        </p:txBody>
      </p:sp>
    </p:spTree>
  </p:cSld>
  <p:clrMapOvr>
    <a:masterClrMapping/>
  </p:clrMapOvr>
  <p:transition>
    <p:zoom/>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428596" y="1000108"/>
            <a:ext cx="8229600" cy="5429288"/>
          </a:xfrm>
        </p:spPr>
        <p:txBody>
          <a:bodyPr>
            <a:noAutofit/>
          </a:bodyPr>
          <a:lstStyle/>
          <a:p>
            <a:pPr>
              <a:buNone/>
            </a:pPr>
            <a:endParaRPr lang="en-GB" sz="1000" dirty="0" smtClean="0"/>
          </a:p>
          <a:p>
            <a:r>
              <a:rPr lang="en-GB" sz="1000" dirty="0" smtClean="0"/>
              <a:t>Augustynn</a:t>
            </a:r>
            <a:r>
              <a:rPr lang="en-GB" sz="1000" i="1" dirty="0" smtClean="0"/>
              <a:t>,A.A (2020) Industrial Revolution, </a:t>
            </a:r>
            <a:r>
              <a:rPr lang="en-GB" sz="1000" dirty="0" smtClean="0"/>
              <a:t>Available at : </a:t>
            </a:r>
            <a:r>
              <a:rPr lang="en-GB" sz="1000" dirty="0" smtClean="0">
                <a:hlinkClick r:id="rId2"/>
              </a:rPr>
              <a:t>https://www.britannica.com/event/Industrial-Revolution</a:t>
            </a:r>
            <a:r>
              <a:rPr lang="en-GB" sz="1000" dirty="0" smtClean="0"/>
              <a:t> (Accessed: 27/10/2020)</a:t>
            </a:r>
            <a:endParaRPr lang="en-GB" sz="1000" i="1" dirty="0" smtClean="0"/>
          </a:p>
          <a:p>
            <a:r>
              <a:rPr lang="en-GB" sz="1000" dirty="0" smtClean="0"/>
              <a:t>BBC (2014) </a:t>
            </a:r>
            <a:r>
              <a:rPr lang="en-GB" sz="1000" i="1" dirty="0" smtClean="0"/>
              <a:t>Industrial revolution in Wales</a:t>
            </a:r>
            <a:r>
              <a:rPr lang="en-GB" sz="1000" dirty="0" smtClean="0"/>
              <a:t>, Available at: http://www.bbc.co.uk/wales/history/sites/themes/guide/ch15_industrial_revolution.shtml    (Accessed:28/10/2020) </a:t>
            </a:r>
            <a:endParaRPr lang="en-GB" sz="1000" dirty="0" smtClean="0"/>
          </a:p>
          <a:p>
            <a:r>
              <a:rPr lang="en-GB" sz="1000" dirty="0" smtClean="0"/>
              <a:t>The story of Wales(2012) BBC One Television, 12</a:t>
            </a:r>
            <a:r>
              <a:rPr lang="en-GB" sz="1000" baseline="30000" dirty="0" smtClean="0"/>
              <a:t>th</a:t>
            </a:r>
            <a:r>
              <a:rPr lang="en-GB" sz="1000" dirty="0" smtClean="0"/>
              <a:t> March.</a:t>
            </a:r>
            <a:endParaRPr lang="en-GB" sz="1000" dirty="0" smtClean="0"/>
          </a:p>
          <a:p>
            <a:r>
              <a:rPr lang="en-GB" sz="1000" dirty="0" smtClean="0"/>
              <a:t>BBC(2014)</a:t>
            </a:r>
            <a:r>
              <a:rPr lang="en-GB" sz="1000" i="1" dirty="0" smtClean="0"/>
              <a:t>  Religion in the nineteenth and twentieth centuries, </a:t>
            </a:r>
            <a:r>
              <a:rPr lang="en-GB" sz="1000" dirty="0" smtClean="0"/>
              <a:t>Available at: </a:t>
            </a:r>
            <a:r>
              <a:rPr lang="en-GB" sz="1000" dirty="0" smtClean="0">
                <a:hlinkClick r:id="rId3"/>
              </a:rPr>
              <a:t>http://www.bbc.co.uk/wales/history/sites/themes/guide/ch16_religion_19th_and_20th_centuries.shtml</a:t>
            </a:r>
            <a:r>
              <a:rPr lang="en-GB" sz="1000" dirty="0" smtClean="0"/>
              <a:t> (Accessed:27/10/2020) </a:t>
            </a:r>
          </a:p>
          <a:p>
            <a:r>
              <a:rPr lang="en-GB" sz="1000" dirty="0" smtClean="0"/>
              <a:t>BBC (2014)I</a:t>
            </a:r>
            <a:r>
              <a:rPr lang="en-GB" sz="1000" i="1" dirty="0" smtClean="0"/>
              <a:t>ndustrial Revolution, Welsh Language, </a:t>
            </a:r>
            <a:r>
              <a:rPr lang="en-GB" sz="1000" dirty="0" smtClean="0"/>
              <a:t>Available at : </a:t>
            </a:r>
            <a:r>
              <a:rPr lang="en-GB" sz="1000" dirty="0" smtClean="0">
                <a:hlinkClick r:id="rId4"/>
              </a:rPr>
              <a:t>http://www.bbc.co.uk/wales/history/sites/themes/society/language_industrialrevolution.shtml</a:t>
            </a:r>
            <a:r>
              <a:rPr lang="en-GB" sz="1000" dirty="0" smtClean="0"/>
              <a:t> (Accessed: 27/10,2020)</a:t>
            </a:r>
          </a:p>
          <a:p>
            <a:r>
              <a:rPr lang="en-GB" sz="1000" dirty="0" err="1" smtClean="0"/>
              <a:t>Scaglia</a:t>
            </a:r>
            <a:r>
              <a:rPr lang="en-GB" sz="1000" dirty="0" smtClean="0"/>
              <a:t>, S.S (2012)</a:t>
            </a:r>
            <a:r>
              <a:rPr lang="en-GB" sz="1000" i="1" dirty="0" smtClean="0"/>
              <a:t>The role and importance of the Welsh language in Wales’s cultural independence within the United Kingdom, </a:t>
            </a:r>
            <a:r>
              <a:rPr lang="en-GB" sz="1000" dirty="0" smtClean="0"/>
              <a:t>France: University Toulon . </a:t>
            </a:r>
          </a:p>
          <a:p>
            <a:r>
              <a:rPr lang="en-GB" sz="1000" dirty="0" err="1" smtClean="0"/>
              <a:t>Bitesize</a:t>
            </a:r>
            <a:r>
              <a:rPr lang="en-GB" sz="1000" dirty="0" smtClean="0"/>
              <a:t> ,(2020) </a:t>
            </a:r>
            <a:r>
              <a:rPr lang="en-GB" sz="1000" i="1" dirty="0" smtClean="0"/>
              <a:t>Education during the Industrial Revolution</a:t>
            </a:r>
            <a:r>
              <a:rPr lang="en-GB" sz="1000" dirty="0" smtClean="0"/>
              <a:t>, Available at </a:t>
            </a:r>
            <a:r>
              <a:rPr lang="en-GB" sz="1000" b="1" dirty="0" smtClean="0"/>
              <a:t>: </a:t>
            </a:r>
            <a:r>
              <a:rPr lang="en-GB" sz="1000" dirty="0" smtClean="0">
                <a:hlinkClick r:id="rId5"/>
              </a:rPr>
              <a:t>https://www.bbc.co.uk/bitesize/guides/zvmv4wx/revision/4</a:t>
            </a:r>
            <a:r>
              <a:rPr lang="en-GB" sz="1000" dirty="0" smtClean="0"/>
              <a:t> (Accessed:28/10/2020)</a:t>
            </a:r>
          </a:p>
          <a:p>
            <a:r>
              <a:rPr lang="en-GB" sz="1000" dirty="0" smtClean="0"/>
              <a:t>Davies , G.D (2020)</a:t>
            </a:r>
            <a:r>
              <a:rPr lang="en-GB" sz="1000" i="1" dirty="0" smtClean="0"/>
              <a:t>Understanding Welsh language Law, </a:t>
            </a:r>
            <a:r>
              <a:rPr lang="en-GB" sz="1000" dirty="0" smtClean="0"/>
              <a:t> Available at : </a:t>
            </a:r>
            <a:r>
              <a:rPr lang="en-GB" sz="1000" dirty="0" smtClean="0">
                <a:hlinkClick r:id="rId6"/>
              </a:rPr>
              <a:t>https://www.golleyslater.com/understanding-welsh-language-laws/</a:t>
            </a:r>
            <a:r>
              <a:rPr lang="en-GB" sz="1000" dirty="0" smtClean="0"/>
              <a:t> (Accessed: 27/10/2020) </a:t>
            </a:r>
          </a:p>
          <a:p>
            <a:r>
              <a:rPr lang="en-GB" sz="1000" dirty="0" smtClean="0"/>
              <a:t>Jones, G.E.J(1986) </a:t>
            </a:r>
            <a:r>
              <a:rPr lang="en-GB" sz="1000" i="1" dirty="0" smtClean="0"/>
              <a:t>Tudor </a:t>
            </a:r>
            <a:r>
              <a:rPr lang="en-GB" sz="1000" i="1" dirty="0" err="1" smtClean="0"/>
              <a:t>Wales,Dyfed</a:t>
            </a:r>
            <a:r>
              <a:rPr lang="en-GB" sz="1000" i="1" dirty="0" smtClean="0"/>
              <a:t>, </a:t>
            </a:r>
            <a:r>
              <a:rPr lang="en-GB" sz="1000" i="1" dirty="0" err="1" smtClean="0"/>
              <a:t>Gomer</a:t>
            </a:r>
            <a:r>
              <a:rPr lang="en-GB" sz="1000" i="1" dirty="0" smtClean="0"/>
              <a:t> Press. </a:t>
            </a:r>
            <a:endParaRPr lang="en-GB" sz="1000" dirty="0" smtClean="0"/>
          </a:p>
          <a:p>
            <a:r>
              <a:rPr lang="en-GB" sz="1000" dirty="0" err="1" smtClean="0"/>
              <a:t>Bitesize</a:t>
            </a:r>
            <a:r>
              <a:rPr lang="en-GB" sz="1000" dirty="0" smtClean="0"/>
              <a:t>,(2020) </a:t>
            </a:r>
            <a:r>
              <a:rPr lang="en-GB" sz="1000" i="1" dirty="0" smtClean="0"/>
              <a:t>Effects of the Industrial Revolution on transport and communication</a:t>
            </a:r>
            <a:r>
              <a:rPr lang="en-GB" sz="1000" dirty="0" smtClean="0"/>
              <a:t>, Available at :  </a:t>
            </a:r>
            <a:r>
              <a:rPr lang="en-GB" sz="1000" dirty="0" smtClean="0">
                <a:hlinkClick r:id="rId7"/>
              </a:rPr>
              <a:t>https://www.bbc.co.uk/bitesize/guides/zvmv4wx/revision/9</a:t>
            </a:r>
            <a:r>
              <a:rPr lang="en-GB" sz="1000" dirty="0" smtClean="0"/>
              <a:t> (Accessed, 27/10/2020</a:t>
            </a:r>
            <a:r>
              <a:rPr lang="en-GB" sz="1000" dirty="0" smtClean="0"/>
              <a:t>)</a:t>
            </a:r>
          </a:p>
          <a:p>
            <a:r>
              <a:rPr lang="en-GB" sz="1000" dirty="0" smtClean="0"/>
              <a:t>Donaldson, G.D (2015) </a:t>
            </a:r>
            <a:r>
              <a:rPr lang="en-GB" sz="1000" i="1" dirty="0" smtClean="0"/>
              <a:t>Successful Futures Looking at the Curriculum and Assessment Arrangements in </a:t>
            </a:r>
            <a:r>
              <a:rPr lang="en-GB" sz="1000" i="1" dirty="0" smtClean="0"/>
              <a:t>Wales, A</a:t>
            </a:r>
            <a:r>
              <a:rPr lang="en-GB" sz="1000" dirty="0" smtClean="0"/>
              <a:t>vailable at </a:t>
            </a:r>
            <a:r>
              <a:rPr lang="en-GB" sz="1000" dirty="0" smtClean="0"/>
              <a:t>: </a:t>
            </a:r>
            <a:r>
              <a:rPr lang="en-GB" sz="1000" dirty="0" smtClean="0">
                <a:hlinkClick r:id="rId8"/>
              </a:rPr>
              <a:t>https://</a:t>
            </a:r>
            <a:r>
              <a:rPr lang="en-GB" sz="1000" dirty="0" smtClean="0">
                <a:hlinkClick r:id="rId8"/>
              </a:rPr>
              <a:t>gov.wales/sites/default/files/publications/2018-03/succesful-futures-a-summary-of-professor-graham-donaldsons-report.pdf</a:t>
            </a:r>
            <a:r>
              <a:rPr lang="en-GB" sz="1000" dirty="0" smtClean="0"/>
              <a:t> (Accessed:27/02/2020) </a:t>
            </a:r>
          </a:p>
          <a:p>
            <a:r>
              <a:rPr lang="en-GB" sz="1000" dirty="0" smtClean="0"/>
              <a:t>Picture </a:t>
            </a:r>
            <a:r>
              <a:rPr lang="en-GB" sz="1000" dirty="0" smtClean="0"/>
              <a:t>1- </a:t>
            </a:r>
            <a:r>
              <a:rPr lang="en-GB" sz="1000" dirty="0" err="1" smtClean="0"/>
              <a:t>Philbin</a:t>
            </a:r>
            <a:r>
              <a:rPr lang="en-GB" sz="1000" dirty="0" smtClean="0"/>
              <a:t>, C.A.P (2014)</a:t>
            </a:r>
            <a:r>
              <a:rPr lang="en-GB" sz="1000" i="1" dirty="0" smtClean="0"/>
              <a:t> Road Trip </a:t>
            </a:r>
            <a:r>
              <a:rPr lang="en-GB" sz="1000" dirty="0" smtClean="0"/>
              <a:t>[BLOG] Available at : </a:t>
            </a:r>
            <a:r>
              <a:rPr lang="en-GB" sz="1000" dirty="0" smtClean="0">
                <a:hlinkClick r:id="rId9"/>
              </a:rPr>
              <a:t>https://www.raspberrypi.org/blog/picademy-cymru/</a:t>
            </a:r>
            <a:r>
              <a:rPr lang="en-GB" sz="1000" dirty="0" smtClean="0"/>
              <a:t> (Accessed: 27/10/2020)</a:t>
            </a:r>
          </a:p>
          <a:p>
            <a:r>
              <a:rPr lang="en-GB" sz="1000" dirty="0" smtClean="0"/>
              <a:t>Picture 2- O'Sullivan, C.OS(2018) </a:t>
            </a:r>
            <a:r>
              <a:rPr lang="en-GB" sz="1000" i="1" dirty="0" smtClean="0"/>
              <a:t>The uncomfortable truth about Wales, the industrial revolution and the slave trade</a:t>
            </a:r>
            <a:r>
              <a:rPr lang="en-GB" sz="1000" dirty="0" smtClean="0"/>
              <a:t>, Available at : </a:t>
            </a:r>
            <a:r>
              <a:rPr lang="en-GB" sz="1000" dirty="0" smtClean="0">
                <a:hlinkClick r:id="rId10"/>
              </a:rPr>
              <a:t>https://www.walesonline.co.uk/news/wales-news/uncomfortable-truth-wales-industrial-revolution-15272677</a:t>
            </a:r>
            <a:r>
              <a:rPr lang="en-GB" sz="1000" dirty="0" smtClean="0"/>
              <a:t> (Accessed; 27/10/2020) </a:t>
            </a:r>
          </a:p>
          <a:p>
            <a:r>
              <a:rPr lang="en-GB" sz="1000" dirty="0" smtClean="0"/>
              <a:t>Picture 3- Available at : </a:t>
            </a:r>
            <a:r>
              <a:rPr lang="en-GB" sz="1000" dirty="0" smtClean="0">
                <a:hlinkClick r:id="rId11"/>
              </a:rPr>
              <a:t>http://www.estherlederberg.com/EImages/Extracurricular/Coal/scan0073%20South%20Wales%20tip%20girls%20(1865).html</a:t>
            </a:r>
            <a:r>
              <a:rPr lang="en-GB" sz="1000" dirty="0" smtClean="0"/>
              <a:t> </a:t>
            </a:r>
            <a:r>
              <a:rPr lang="en-GB" sz="1000" b="1" dirty="0" smtClean="0"/>
              <a:t>( </a:t>
            </a:r>
            <a:r>
              <a:rPr lang="en-GB" sz="1000" dirty="0" smtClean="0"/>
              <a:t>Accessed:27/10/2020)</a:t>
            </a:r>
          </a:p>
          <a:p>
            <a:r>
              <a:rPr lang="en-GB" sz="1000" dirty="0" smtClean="0"/>
              <a:t>Picture 4, Wales online(2012) </a:t>
            </a:r>
            <a:r>
              <a:rPr lang="en-GB" sz="1000" i="1" dirty="0" smtClean="0"/>
              <a:t>Welsh History Month: Merthyr Tydfil, </a:t>
            </a:r>
            <a:r>
              <a:rPr lang="en-GB" sz="1000" dirty="0" smtClean="0"/>
              <a:t>Available at : </a:t>
            </a:r>
            <a:r>
              <a:rPr lang="en-GB" sz="1000" dirty="0" smtClean="0">
                <a:hlinkClick r:id="rId12"/>
              </a:rPr>
              <a:t>https://www.walesonline.co.uk/news/wales-news/welsh-history-month-merthyr-tydfil-2047282</a:t>
            </a:r>
            <a:r>
              <a:rPr lang="en-GB" sz="1000" dirty="0" smtClean="0"/>
              <a:t> Accessed:27/10/2020)</a:t>
            </a:r>
          </a:p>
          <a:p>
            <a:r>
              <a:rPr lang="en-GB" sz="1000" dirty="0" smtClean="0"/>
              <a:t>Picture 5 – Yuko(2020) </a:t>
            </a:r>
            <a:r>
              <a:rPr lang="en-GB" sz="1000" i="1" dirty="0" smtClean="0"/>
              <a:t>Industrial </a:t>
            </a:r>
            <a:r>
              <a:rPr lang="en-GB" sz="1000" i="1" dirty="0" err="1" smtClean="0"/>
              <a:t>Revulution</a:t>
            </a:r>
            <a:r>
              <a:rPr lang="en-GB" sz="1000" dirty="0" smtClean="0"/>
              <a:t>, Available at : </a:t>
            </a:r>
            <a:r>
              <a:rPr lang="en-GB" sz="1000" dirty="0" smtClean="0">
                <a:hlinkClick r:id="rId13"/>
              </a:rPr>
              <a:t>https://industrialrevolutiongroupbuddies.weebly.com/education.html</a:t>
            </a:r>
            <a:r>
              <a:rPr lang="en-GB" sz="1000" dirty="0" smtClean="0"/>
              <a:t> (Accessed: 27/10/2020</a:t>
            </a:r>
            <a:r>
              <a:rPr lang="en-GB" sz="1000" dirty="0" smtClean="0"/>
              <a:t>)</a:t>
            </a:r>
          </a:p>
          <a:p>
            <a:r>
              <a:rPr lang="en-GB" sz="1000" dirty="0" smtClean="0"/>
              <a:t>Picture 6- Eyewitness(2013)</a:t>
            </a:r>
            <a:r>
              <a:rPr lang="en-GB" sz="1000" b="1" dirty="0" smtClean="0"/>
              <a:t> </a:t>
            </a:r>
            <a:r>
              <a:rPr lang="en-GB" sz="1000" i="1" dirty="0" smtClean="0"/>
              <a:t>Death of The Ironing Lady at the age of </a:t>
            </a:r>
            <a:r>
              <a:rPr lang="en-GB" sz="1000" i="1" dirty="0" smtClean="0"/>
              <a:t>87,</a:t>
            </a:r>
            <a:r>
              <a:rPr lang="en-GB" sz="1000" dirty="0" smtClean="0"/>
              <a:t> Available </a:t>
            </a:r>
            <a:r>
              <a:rPr lang="en-GB" sz="1000" dirty="0" smtClean="0"/>
              <a:t>at : </a:t>
            </a:r>
            <a:r>
              <a:rPr lang="en-GB" sz="1000" dirty="0" smtClean="0">
                <a:hlinkClick r:id="rId14"/>
              </a:rPr>
              <a:t>https://eyewitnesssheffield.wordpress.com</a:t>
            </a:r>
            <a:r>
              <a:rPr lang="en-GB" sz="1000" dirty="0" smtClean="0">
                <a:hlinkClick r:id="rId14"/>
              </a:rPr>
              <a:t>/</a:t>
            </a:r>
            <a:r>
              <a:rPr lang="en-GB" sz="1000" dirty="0" smtClean="0"/>
              <a:t> (Accessed: 27/10/2020)</a:t>
            </a:r>
            <a:endParaRPr lang="en-GB" sz="1000" dirty="0"/>
          </a:p>
        </p:txBody>
      </p:sp>
    </p:spTree>
  </p:cSld>
  <p:clrMapOvr>
    <a:masterClrMapping/>
  </p:clrMapOvr>
  <p:transition>
    <p:split orient="vert" dir="in"/>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3765</TotalTime>
  <Words>779</Words>
  <Application>Microsoft Office PowerPoint</Application>
  <PresentationFormat>On-screen Show (4:3)</PresentationFormat>
  <Paragraphs>82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The industrial revolution and how it effected the Welsh cultural and language.</vt:lpstr>
      <vt:lpstr>How it began….</vt:lpstr>
      <vt:lpstr>People’s lifestyle </vt:lpstr>
      <vt:lpstr>Language </vt:lpstr>
      <vt:lpstr>Culture </vt:lpstr>
      <vt:lpstr>Education </vt:lpstr>
      <vt:lpstr>Welsh Laws  </vt:lpstr>
      <vt:lpstr>Positives and Negatives </vt:lpstr>
      <vt:lpstr> Modern Wales</vt:lpstr>
      <vt:lpstr>References' </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industrial revolution and how it effected the Welsh cultural and language.</dc:title>
  <dc:creator>Brodie Kelly</dc:creator>
  <cp:lastModifiedBy>Brodie Kelly</cp:lastModifiedBy>
  <cp:revision>21</cp:revision>
  <dcterms:created xsi:type="dcterms:W3CDTF">2020-10-18T09:09:52Z</dcterms:created>
  <dcterms:modified xsi:type="dcterms:W3CDTF">2020-10-30T12:27:42Z</dcterms:modified>
</cp:coreProperties>
</file>