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67" r:id="rId14"/>
    <p:sldId id="268" r:id="rId15"/>
    <p:sldId id="271" r:id="rId16"/>
    <p:sldId id="273" r:id="rId17"/>
    <p:sldId id="272"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362C42-ECFF-2447-9D02-A416F3488EC7}" v="251" dt="2023-11-03T22:25:32.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264"/>
    <p:restoredTop sz="94664"/>
  </p:normalViewPr>
  <p:slideViewPr>
    <p:cSldViewPr snapToGrid="0">
      <p:cViewPr>
        <p:scale>
          <a:sx n="60" d="100"/>
          <a:sy n="60" d="100"/>
        </p:scale>
        <p:origin x="-192" y="9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65A248-CCE8-4866-952B-64DFA8CCB0B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85CA6A9-D7AD-4161-B3A9-A9A1A6F11A7C}">
      <dgm:prSet/>
      <dgm:spPr/>
      <dgm:t>
        <a:bodyPr/>
        <a:lstStyle/>
        <a:p>
          <a:r>
            <a:rPr lang="en-GB" dirty="0"/>
            <a:t>S43 Terrorism act 2000- a police officer may stop and search a person who they honestly suspect to be a terrorist in order to discover if the person has anything in their possession that may indicate evidence that they are a terrorist. </a:t>
          </a:r>
          <a:endParaRPr lang="en-US" dirty="0"/>
        </a:p>
      </dgm:t>
    </dgm:pt>
    <dgm:pt modelId="{623F066C-96D5-4124-80FE-83AB8B042F97}" type="parTrans" cxnId="{DD8AE68F-DEDD-4470-A1A4-D78C7FAB8B70}">
      <dgm:prSet/>
      <dgm:spPr/>
      <dgm:t>
        <a:bodyPr/>
        <a:lstStyle/>
        <a:p>
          <a:endParaRPr lang="en-US"/>
        </a:p>
      </dgm:t>
    </dgm:pt>
    <dgm:pt modelId="{15C29B78-5029-4114-8FF5-28673E1B1E05}" type="sibTrans" cxnId="{DD8AE68F-DEDD-4470-A1A4-D78C7FAB8B70}">
      <dgm:prSet/>
      <dgm:spPr/>
      <dgm:t>
        <a:bodyPr/>
        <a:lstStyle/>
        <a:p>
          <a:endParaRPr lang="en-US"/>
        </a:p>
      </dgm:t>
    </dgm:pt>
    <dgm:pt modelId="{1457A163-23AA-4661-A23F-7DB8E0FB8B9D}">
      <dgm:prSet/>
      <dgm:spPr/>
      <dgm:t>
        <a:bodyPr/>
        <a:lstStyle/>
        <a:p>
          <a:r>
            <a:rPr lang="en-GB"/>
            <a:t>S23 Misuse drugs act 1971 is associated when dealing with controlled drug offences, using or selling.</a:t>
          </a:r>
          <a:endParaRPr lang="en-US"/>
        </a:p>
      </dgm:t>
    </dgm:pt>
    <dgm:pt modelId="{40AE3ED9-D4A2-47B3-94D0-2303237BD1C4}" type="parTrans" cxnId="{51B35FB3-D213-4FE9-8C1C-7AC7230B543C}">
      <dgm:prSet/>
      <dgm:spPr/>
      <dgm:t>
        <a:bodyPr/>
        <a:lstStyle/>
        <a:p>
          <a:endParaRPr lang="en-US"/>
        </a:p>
      </dgm:t>
    </dgm:pt>
    <dgm:pt modelId="{88BA7925-F71C-4345-9429-941C7D2C96A6}" type="sibTrans" cxnId="{51B35FB3-D213-4FE9-8C1C-7AC7230B543C}">
      <dgm:prSet/>
      <dgm:spPr/>
      <dgm:t>
        <a:bodyPr/>
        <a:lstStyle/>
        <a:p>
          <a:endParaRPr lang="en-US"/>
        </a:p>
      </dgm:t>
    </dgm:pt>
    <dgm:pt modelId="{2403B4B4-BF5A-4EFC-ACC4-07164133E80E}">
      <dgm:prSet/>
      <dgm:spPr/>
      <dgm:t>
        <a:bodyPr/>
        <a:lstStyle/>
        <a:p>
          <a:r>
            <a:rPr lang="en-GB" dirty="0"/>
            <a:t>S47 Firearms act 1968 is associated when dealing with a person who potentially has a firearm, either with or without ammunition, in their possession (</a:t>
          </a:r>
          <a:r>
            <a:rPr lang="en-GB" dirty="0" err="1"/>
            <a:t>Legislation.gov.uk</a:t>
          </a:r>
          <a:r>
            <a:rPr lang="en-GB" dirty="0"/>
            <a:t>, 2023)</a:t>
          </a:r>
          <a:endParaRPr lang="en-US" dirty="0"/>
        </a:p>
      </dgm:t>
    </dgm:pt>
    <dgm:pt modelId="{FEEDB583-5134-4857-B196-AED48567BA33}" type="parTrans" cxnId="{26542CD7-395F-431F-B507-79D19BA84324}">
      <dgm:prSet/>
      <dgm:spPr/>
      <dgm:t>
        <a:bodyPr/>
        <a:lstStyle/>
        <a:p>
          <a:endParaRPr lang="en-US"/>
        </a:p>
      </dgm:t>
    </dgm:pt>
    <dgm:pt modelId="{5E4D64CD-E527-457B-952E-63EBC10C3CAC}" type="sibTrans" cxnId="{26542CD7-395F-431F-B507-79D19BA84324}">
      <dgm:prSet/>
      <dgm:spPr/>
      <dgm:t>
        <a:bodyPr/>
        <a:lstStyle/>
        <a:p>
          <a:endParaRPr lang="en-US"/>
        </a:p>
      </dgm:t>
    </dgm:pt>
    <dgm:pt modelId="{2EFB98D9-CE99-194B-BA7F-1A878BEA1884}" type="pres">
      <dgm:prSet presAssocID="{AC65A248-CCE8-4866-952B-64DFA8CCB0B0}" presName="linear" presStyleCnt="0">
        <dgm:presLayoutVars>
          <dgm:animLvl val="lvl"/>
          <dgm:resizeHandles val="exact"/>
        </dgm:presLayoutVars>
      </dgm:prSet>
      <dgm:spPr/>
    </dgm:pt>
    <dgm:pt modelId="{B6F6B7F2-E6DA-CC49-AA97-F9B1E9A0EC84}" type="pres">
      <dgm:prSet presAssocID="{C85CA6A9-D7AD-4161-B3A9-A9A1A6F11A7C}" presName="parentText" presStyleLbl="node1" presStyleIdx="0" presStyleCnt="3">
        <dgm:presLayoutVars>
          <dgm:chMax val="0"/>
          <dgm:bulletEnabled val="1"/>
        </dgm:presLayoutVars>
      </dgm:prSet>
      <dgm:spPr/>
    </dgm:pt>
    <dgm:pt modelId="{138F1CE1-DC33-8E4D-A8C6-EBBE1D2A0F95}" type="pres">
      <dgm:prSet presAssocID="{15C29B78-5029-4114-8FF5-28673E1B1E05}" presName="spacer" presStyleCnt="0"/>
      <dgm:spPr/>
    </dgm:pt>
    <dgm:pt modelId="{A314BB59-DCB1-EA4A-9086-5B3487927A59}" type="pres">
      <dgm:prSet presAssocID="{1457A163-23AA-4661-A23F-7DB8E0FB8B9D}" presName="parentText" presStyleLbl="node1" presStyleIdx="1" presStyleCnt="3">
        <dgm:presLayoutVars>
          <dgm:chMax val="0"/>
          <dgm:bulletEnabled val="1"/>
        </dgm:presLayoutVars>
      </dgm:prSet>
      <dgm:spPr/>
    </dgm:pt>
    <dgm:pt modelId="{016AA445-867D-0941-A3E5-71075B1A0BB1}" type="pres">
      <dgm:prSet presAssocID="{88BA7925-F71C-4345-9429-941C7D2C96A6}" presName="spacer" presStyleCnt="0"/>
      <dgm:spPr/>
    </dgm:pt>
    <dgm:pt modelId="{5B3E9545-8F0C-134E-A547-C86DBF43690D}" type="pres">
      <dgm:prSet presAssocID="{2403B4B4-BF5A-4EFC-ACC4-07164133E80E}" presName="parentText" presStyleLbl="node1" presStyleIdx="2" presStyleCnt="3">
        <dgm:presLayoutVars>
          <dgm:chMax val="0"/>
          <dgm:bulletEnabled val="1"/>
        </dgm:presLayoutVars>
      </dgm:prSet>
      <dgm:spPr/>
    </dgm:pt>
  </dgm:ptLst>
  <dgm:cxnLst>
    <dgm:cxn modelId="{3AEF5034-C6E4-D849-B023-6CC31914F05A}" type="presOf" srcId="{2403B4B4-BF5A-4EFC-ACC4-07164133E80E}" destId="{5B3E9545-8F0C-134E-A547-C86DBF43690D}" srcOrd="0" destOrd="0" presId="urn:microsoft.com/office/officeart/2005/8/layout/vList2"/>
    <dgm:cxn modelId="{807AC656-92C1-8A40-B2C4-B4247E7B5518}" type="presOf" srcId="{AC65A248-CCE8-4866-952B-64DFA8CCB0B0}" destId="{2EFB98D9-CE99-194B-BA7F-1A878BEA1884}" srcOrd="0" destOrd="0" presId="urn:microsoft.com/office/officeart/2005/8/layout/vList2"/>
    <dgm:cxn modelId="{DD8AE68F-DEDD-4470-A1A4-D78C7FAB8B70}" srcId="{AC65A248-CCE8-4866-952B-64DFA8CCB0B0}" destId="{C85CA6A9-D7AD-4161-B3A9-A9A1A6F11A7C}" srcOrd="0" destOrd="0" parTransId="{623F066C-96D5-4124-80FE-83AB8B042F97}" sibTransId="{15C29B78-5029-4114-8FF5-28673E1B1E05}"/>
    <dgm:cxn modelId="{8E13CB94-3DD8-AC49-A090-6542B937EDBE}" type="presOf" srcId="{C85CA6A9-D7AD-4161-B3A9-A9A1A6F11A7C}" destId="{B6F6B7F2-E6DA-CC49-AA97-F9B1E9A0EC84}" srcOrd="0" destOrd="0" presId="urn:microsoft.com/office/officeart/2005/8/layout/vList2"/>
    <dgm:cxn modelId="{51B35FB3-D213-4FE9-8C1C-7AC7230B543C}" srcId="{AC65A248-CCE8-4866-952B-64DFA8CCB0B0}" destId="{1457A163-23AA-4661-A23F-7DB8E0FB8B9D}" srcOrd="1" destOrd="0" parTransId="{40AE3ED9-D4A2-47B3-94D0-2303237BD1C4}" sibTransId="{88BA7925-F71C-4345-9429-941C7D2C96A6}"/>
    <dgm:cxn modelId="{26542CD7-395F-431F-B507-79D19BA84324}" srcId="{AC65A248-CCE8-4866-952B-64DFA8CCB0B0}" destId="{2403B4B4-BF5A-4EFC-ACC4-07164133E80E}" srcOrd="2" destOrd="0" parTransId="{FEEDB583-5134-4857-B196-AED48567BA33}" sibTransId="{5E4D64CD-E527-457B-952E-63EBC10C3CAC}"/>
    <dgm:cxn modelId="{FACF46E5-EE8C-FD42-BE8A-AE5D564FF072}" type="presOf" srcId="{1457A163-23AA-4661-A23F-7DB8E0FB8B9D}" destId="{A314BB59-DCB1-EA4A-9086-5B3487927A59}" srcOrd="0" destOrd="0" presId="urn:microsoft.com/office/officeart/2005/8/layout/vList2"/>
    <dgm:cxn modelId="{F2500D15-9324-5442-AD5D-4B144434C17B}" type="presParOf" srcId="{2EFB98D9-CE99-194B-BA7F-1A878BEA1884}" destId="{B6F6B7F2-E6DA-CC49-AA97-F9B1E9A0EC84}" srcOrd="0" destOrd="0" presId="urn:microsoft.com/office/officeart/2005/8/layout/vList2"/>
    <dgm:cxn modelId="{1C8EDC73-642A-4D41-BE6A-C9FC69A519D0}" type="presParOf" srcId="{2EFB98D9-CE99-194B-BA7F-1A878BEA1884}" destId="{138F1CE1-DC33-8E4D-A8C6-EBBE1D2A0F95}" srcOrd="1" destOrd="0" presId="urn:microsoft.com/office/officeart/2005/8/layout/vList2"/>
    <dgm:cxn modelId="{B44A9390-8F6D-F248-B716-675DAEF87BC5}" type="presParOf" srcId="{2EFB98D9-CE99-194B-BA7F-1A878BEA1884}" destId="{A314BB59-DCB1-EA4A-9086-5B3487927A59}" srcOrd="2" destOrd="0" presId="urn:microsoft.com/office/officeart/2005/8/layout/vList2"/>
    <dgm:cxn modelId="{579852B1-EFF3-1F48-835E-7D098500EEDD}" type="presParOf" srcId="{2EFB98D9-CE99-194B-BA7F-1A878BEA1884}" destId="{016AA445-867D-0941-A3E5-71075B1A0BB1}" srcOrd="3" destOrd="0" presId="urn:microsoft.com/office/officeart/2005/8/layout/vList2"/>
    <dgm:cxn modelId="{48A19660-C0A1-A547-8BB7-00FF6DE1EB5A}" type="presParOf" srcId="{2EFB98D9-CE99-194B-BA7F-1A878BEA1884}" destId="{5B3E9545-8F0C-134E-A547-C86DBF43690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525E55-C267-4D98-80D0-7198E92FBA4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5E0C275-F058-4199-BBEA-5D70F96116AE}">
      <dgm:prSet/>
      <dgm:spPr/>
      <dgm:t>
        <a:bodyPr/>
        <a:lstStyle/>
        <a:p>
          <a:r>
            <a:rPr lang="en-GB" dirty="0"/>
            <a:t>In most cases, public place, </a:t>
          </a:r>
          <a:endParaRPr lang="en-US" dirty="0"/>
        </a:p>
      </dgm:t>
    </dgm:pt>
    <dgm:pt modelId="{D18B0632-2888-4A32-9725-A9A53C77A6CD}" type="parTrans" cxnId="{8662F5CA-D629-4CDD-A598-90C8C159B3BF}">
      <dgm:prSet/>
      <dgm:spPr/>
      <dgm:t>
        <a:bodyPr/>
        <a:lstStyle/>
        <a:p>
          <a:endParaRPr lang="en-US"/>
        </a:p>
      </dgm:t>
    </dgm:pt>
    <dgm:pt modelId="{09DEE6CC-1362-4B73-A6F8-1F8FC63DC2A2}" type="sibTrans" cxnId="{8662F5CA-D629-4CDD-A598-90C8C159B3BF}">
      <dgm:prSet/>
      <dgm:spPr/>
      <dgm:t>
        <a:bodyPr/>
        <a:lstStyle/>
        <a:p>
          <a:endParaRPr lang="en-US"/>
        </a:p>
      </dgm:t>
    </dgm:pt>
    <dgm:pt modelId="{C81E215E-F71C-4B3F-AB90-09FC5E63552C}">
      <dgm:prSet/>
      <dgm:spPr/>
      <dgm:t>
        <a:bodyPr/>
        <a:lstStyle/>
        <a:p>
          <a:r>
            <a:rPr lang="en-GB" dirty="0"/>
            <a:t>When in public place, there may be requirements to remove coats or jackets and gloves,</a:t>
          </a:r>
          <a:endParaRPr lang="en-US" dirty="0"/>
        </a:p>
      </dgm:t>
    </dgm:pt>
    <dgm:pt modelId="{21008173-19A9-4363-80DC-80C767274A63}" type="parTrans" cxnId="{7E7F97FB-F51F-46BC-B208-73319EAE1D90}">
      <dgm:prSet/>
      <dgm:spPr/>
      <dgm:t>
        <a:bodyPr/>
        <a:lstStyle/>
        <a:p>
          <a:endParaRPr lang="en-US"/>
        </a:p>
      </dgm:t>
    </dgm:pt>
    <dgm:pt modelId="{64699A27-7D1F-4F55-BCC9-E63D51A98EEF}" type="sibTrans" cxnId="{7E7F97FB-F51F-46BC-B208-73319EAE1D90}">
      <dgm:prSet/>
      <dgm:spPr/>
      <dgm:t>
        <a:bodyPr/>
        <a:lstStyle/>
        <a:p>
          <a:endParaRPr lang="en-US"/>
        </a:p>
      </dgm:t>
    </dgm:pt>
    <dgm:pt modelId="{526CE44B-FAAB-4426-BF37-8C9D22C4B1E0}">
      <dgm:prSet/>
      <dgm:spPr/>
      <dgm:t>
        <a:bodyPr/>
        <a:lstStyle/>
        <a:p>
          <a:r>
            <a:rPr lang="en-GB"/>
            <a:t>If the officer asks a person to take off more than this, they must take them out of public view. </a:t>
          </a:r>
          <a:endParaRPr lang="en-US"/>
        </a:p>
      </dgm:t>
    </dgm:pt>
    <dgm:pt modelId="{7BE15842-FD29-4101-874E-968D121BD61E}" type="parTrans" cxnId="{83A3BA80-C5DD-4ACA-A043-047A98122EFF}">
      <dgm:prSet/>
      <dgm:spPr/>
      <dgm:t>
        <a:bodyPr/>
        <a:lstStyle/>
        <a:p>
          <a:endParaRPr lang="en-US"/>
        </a:p>
      </dgm:t>
    </dgm:pt>
    <dgm:pt modelId="{FFFD0DFC-DA0B-41BB-B378-E27F6C7E802B}" type="sibTrans" cxnId="{83A3BA80-C5DD-4ACA-A043-047A98122EFF}">
      <dgm:prSet/>
      <dgm:spPr/>
      <dgm:t>
        <a:bodyPr/>
        <a:lstStyle/>
        <a:p>
          <a:endParaRPr lang="en-US"/>
        </a:p>
      </dgm:t>
    </dgm:pt>
    <dgm:pt modelId="{BFB5EF3D-5EF7-41C0-BE1E-4B613C01BEFC}">
      <dgm:prSet/>
      <dgm:spPr/>
      <dgm:t>
        <a:bodyPr/>
        <a:lstStyle/>
        <a:p>
          <a:r>
            <a:rPr lang="en-GB"/>
            <a:t>There are some powers when searching for firearms or drugs that allow officers to search people anywhere (Metropolitan Police, 2023)</a:t>
          </a:r>
          <a:endParaRPr lang="en-US"/>
        </a:p>
      </dgm:t>
    </dgm:pt>
    <dgm:pt modelId="{6EC656D2-EA7E-4377-A5CC-41570C24D4CD}" type="parTrans" cxnId="{49969F1B-93B9-425B-865D-62377E2A3643}">
      <dgm:prSet/>
      <dgm:spPr/>
      <dgm:t>
        <a:bodyPr/>
        <a:lstStyle/>
        <a:p>
          <a:endParaRPr lang="en-US"/>
        </a:p>
      </dgm:t>
    </dgm:pt>
    <dgm:pt modelId="{0FA2EBF5-92B1-40F4-AF9E-360B94DD1971}" type="sibTrans" cxnId="{49969F1B-93B9-425B-865D-62377E2A3643}">
      <dgm:prSet/>
      <dgm:spPr/>
      <dgm:t>
        <a:bodyPr/>
        <a:lstStyle/>
        <a:p>
          <a:endParaRPr lang="en-US"/>
        </a:p>
      </dgm:t>
    </dgm:pt>
    <dgm:pt modelId="{0B432D55-9A70-0749-B2F1-A4C135B62B16}" type="pres">
      <dgm:prSet presAssocID="{40525E55-C267-4D98-80D0-7198E92FBA47}" presName="linear" presStyleCnt="0">
        <dgm:presLayoutVars>
          <dgm:animLvl val="lvl"/>
          <dgm:resizeHandles val="exact"/>
        </dgm:presLayoutVars>
      </dgm:prSet>
      <dgm:spPr/>
    </dgm:pt>
    <dgm:pt modelId="{03178366-28C1-5D40-A86E-BFF4879B2957}" type="pres">
      <dgm:prSet presAssocID="{75E0C275-F058-4199-BBEA-5D70F96116AE}" presName="parentText" presStyleLbl="node1" presStyleIdx="0" presStyleCnt="4">
        <dgm:presLayoutVars>
          <dgm:chMax val="0"/>
          <dgm:bulletEnabled val="1"/>
        </dgm:presLayoutVars>
      </dgm:prSet>
      <dgm:spPr/>
    </dgm:pt>
    <dgm:pt modelId="{BE24A181-3A05-634C-B94B-24E615676260}" type="pres">
      <dgm:prSet presAssocID="{09DEE6CC-1362-4B73-A6F8-1F8FC63DC2A2}" presName="spacer" presStyleCnt="0"/>
      <dgm:spPr/>
    </dgm:pt>
    <dgm:pt modelId="{58E4DC1D-9EBF-C44B-9D4B-731EAF4231A5}" type="pres">
      <dgm:prSet presAssocID="{C81E215E-F71C-4B3F-AB90-09FC5E63552C}" presName="parentText" presStyleLbl="node1" presStyleIdx="1" presStyleCnt="4">
        <dgm:presLayoutVars>
          <dgm:chMax val="0"/>
          <dgm:bulletEnabled val="1"/>
        </dgm:presLayoutVars>
      </dgm:prSet>
      <dgm:spPr/>
    </dgm:pt>
    <dgm:pt modelId="{69949AB0-839A-3E4D-813F-EB0B6FB0C493}" type="pres">
      <dgm:prSet presAssocID="{64699A27-7D1F-4F55-BCC9-E63D51A98EEF}" presName="spacer" presStyleCnt="0"/>
      <dgm:spPr/>
    </dgm:pt>
    <dgm:pt modelId="{5DE5B0BF-3259-3D44-AF06-AA1C00209F40}" type="pres">
      <dgm:prSet presAssocID="{526CE44B-FAAB-4426-BF37-8C9D22C4B1E0}" presName="parentText" presStyleLbl="node1" presStyleIdx="2" presStyleCnt="4">
        <dgm:presLayoutVars>
          <dgm:chMax val="0"/>
          <dgm:bulletEnabled val="1"/>
        </dgm:presLayoutVars>
      </dgm:prSet>
      <dgm:spPr/>
    </dgm:pt>
    <dgm:pt modelId="{640743E9-48DF-A14B-93D4-3303CA1D07AD}" type="pres">
      <dgm:prSet presAssocID="{FFFD0DFC-DA0B-41BB-B378-E27F6C7E802B}" presName="spacer" presStyleCnt="0"/>
      <dgm:spPr/>
    </dgm:pt>
    <dgm:pt modelId="{DAC8107F-76DD-9D42-9CF5-0697D6CC209A}" type="pres">
      <dgm:prSet presAssocID="{BFB5EF3D-5EF7-41C0-BE1E-4B613C01BEFC}" presName="parentText" presStyleLbl="node1" presStyleIdx="3" presStyleCnt="4">
        <dgm:presLayoutVars>
          <dgm:chMax val="0"/>
          <dgm:bulletEnabled val="1"/>
        </dgm:presLayoutVars>
      </dgm:prSet>
      <dgm:spPr/>
    </dgm:pt>
  </dgm:ptLst>
  <dgm:cxnLst>
    <dgm:cxn modelId="{49969F1B-93B9-425B-865D-62377E2A3643}" srcId="{40525E55-C267-4D98-80D0-7198E92FBA47}" destId="{BFB5EF3D-5EF7-41C0-BE1E-4B613C01BEFC}" srcOrd="3" destOrd="0" parTransId="{6EC656D2-EA7E-4377-A5CC-41570C24D4CD}" sibTransId="{0FA2EBF5-92B1-40F4-AF9E-360B94DD1971}"/>
    <dgm:cxn modelId="{C4412922-5F4A-A241-A8A4-4C2BB4631F36}" type="presOf" srcId="{BFB5EF3D-5EF7-41C0-BE1E-4B613C01BEFC}" destId="{DAC8107F-76DD-9D42-9CF5-0697D6CC209A}" srcOrd="0" destOrd="0" presId="urn:microsoft.com/office/officeart/2005/8/layout/vList2"/>
    <dgm:cxn modelId="{29553839-F5CB-2044-8001-64C421BF0DCF}" type="presOf" srcId="{75E0C275-F058-4199-BBEA-5D70F96116AE}" destId="{03178366-28C1-5D40-A86E-BFF4879B2957}" srcOrd="0" destOrd="0" presId="urn:microsoft.com/office/officeart/2005/8/layout/vList2"/>
    <dgm:cxn modelId="{14CFAB77-CDB8-B245-8C70-63513ED7A084}" type="presOf" srcId="{40525E55-C267-4D98-80D0-7198E92FBA47}" destId="{0B432D55-9A70-0749-B2F1-A4C135B62B16}" srcOrd="0" destOrd="0" presId="urn:microsoft.com/office/officeart/2005/8/layout/vList2"/>
    <dgm:cxn modelId="{83A3BA80-C5DD-4ACA-A043-047A98122EFF}" srcId="{40525E55-C267-4D98-80D0-7198E92FBA47}" destId="{526CE44B-FAAB-4426-BF37-8C9D22C4B1E0}" srcOrd="2" destOrd="0" parTransId="{7BE15842-FD29-4101-874E-968D121BD61E}" sibTransId="{FFFD0DFC-DA0B-41BB-B378-E27F6C7E802B}"/>
    <dgm:cxn modelId="{13C04EB6-DEF0-E247-9C6D-6C038003BB10}" type="presOf" srcId="{C81E215E-F71C-4B3F-AB90-09FC5E63552C}" destId="{58E4DC1D-9EBF-C44B-9D4B-731EAF4231A5}" srcOrd="0" destOrd="0" presId="urn:microsoft.com/office/officeart/2005/8/layout/vList2"/>
    <dgm:cxn modelId="{8662F5CA-D629-4CDD-A598-90C8C159B3BF}" srcId="{40525E55-C267-4D98-80D0-7198E92FBA47}" destId="{75E0C275-F058-4199-BBEA-5D70F96116AE}" srcOrd="0" destOrd="0" parTransId="{D18B0632-2888-4A32-9725-A9A53C77A6CD}" sibTransId="{09DEE6CC-1362-4B73-A6F8-1F8FC63DC2A2}"/>
    <dgm:cxn modelId="{99D1FCF2-FD41-A94C-B5D8-B4B2D958B7E5}" type="presOf" srcId="{526CE44B-FAAB-4426-BF37-8C9D22C4B1E0}" destId="{5DE5B0BF-3259-3D44-AF06-AA1C00209F40}" srcOrd="0" destOrd="0" presId="urn:microsoft.com/office/officeart/2005/8/layout/vList2"/>
    <dgm:cxn modelId="{7E7F97FB-F51F-46BC-B208-73319EAE1D90}" srcId="{40525E55-C267-4D98-80D0-7198E92FBA47}" destId="{C81E215E-F71C-4B3F-AB90-09FC5E63552C}" srcOrd="1" destOrd="0" parTransId="{21008173-19A9-4363-80DC-80C767274A63}" sibTransId="{64699A27-7D1F-4F55-BCC9-E63D51A98EEF}"/>
    <dgm:cxn modelId="{C73FB05E-BAA3-F645-A80E-E2872ED11BE1}" type="presParOf" srcId="{0B432D55-9A70-0749-B2F1-A4C135B62B16}" destId="{03178366-28C1-5D40-A86E-BFF4879B2957}" srcOrd="0" destOrd="0" presId="urn:microsoft.com/office/officeart/2005/8/layout/vList2"/>
    <dgm:cxn modelId="{97C8C07A-3037-F44D-A8FF-56FE7AA8CA58}" type="presParOf" srcId="{0B432D55-9A70-0749-B2F1-A4C135B62B16}" destId="{BE24A181-3A05-634C-B94B-24E615676260}" srcOrd="1" destOrd="0" presId="urn:microsoft.com/office/officeart/2005/8/layout/vList2"/>
    <dgm:cxn modelId="{CA1EF634-EE6E-3D43-98ED-0235B631374D}" type="presParOf" srcId="{0B432D55-9A70-0749-B2F1-A4C135B62B16}" destId="{58E4DC1D-9EBF-C44B-9D4B-731EAF4231A5}" srcOrd="2" destOrd="0" presId="urn:microsoft.com/office/officeart/2005/8/layout/vList2"/>
    <dgm:cxn modelId="{E44DA374-975E-1D45-8ADA-E0597D1C16E4}" type="presParOf" srcId="{0B432D55-9A70-0749-B2F1-A4C135B62B16}" destId="{69949AB0-839A-3E4D-813F-EB0B6FB0C493}" srcOrd="3" destOrd="0" presId="urn:microsoft.com/office/officeart/2005/8/layout/vList2"/>
    <dgm:cxn modelId="{5459977B-7F67-F049-A7DF-0DE5937FE52D}" type="presParOf" srcId="{0B432D55-9A70-0749-B2F1-A4C135B62B16}" destId="{5DE5B0BF-3259-3D44-AF06-AA1C00209F40}" srcOrd="4" destOrd="0" presId="urn:microsoft.com/office/officeart/2005/8/layout/vList2"/>
    <dgm:cxn modelId="{54E32ACE-7A65-B348-957E-98D658BF7AF4}" type="presParOf" srcId="{0B432D55-9A70-0749-B2F1-A4C135B62B16}" destId="{640743E9-48DF-A14B-93D4-3303CA1D07AD}" srcOrd="5" destOrd="0" presId="urn:microsoft.com/office/officeart/2005/8/layout/vList2"/>
    <dgm:cxn modelId="{E75C1032-4D98-E441-8358-68291ED5A0A4}" type="presParOf" srcId="{0B432D55-9A70-0749-B2F1-A4C135B62B16}" destId="{DAC8107F-76DD-9D42-9CF5-0697D6CC209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858FFE-4326-4779-82CD-9E7D118AFEA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7AD5571-4B8A-40AE-A97A-46328BD63C65}">
      <dgm:prSet custT="1"/>
      <dgm:spPr/>
      <dgm:t>
        <a:bodyPr/>
        <a:lstStyle/>
        <a:p>
          <a:r>
            <a:rPr lang="en-GB" sz="2400" dirty="0"/>
            <a:t>Between 2014 and 2021, only six Metropolitan police constables were disciplined due to having almost five thousand complaints against their use of stop and search in the communities. Of the five thousand complaint allegations, 748 of them were recorded as breach of Code A. </a:t>
          </a:r>
          <a:endParaRPr lang="en-US" sz="2400" dirty="0"/>
        </a:p>
      </dgm:t>
    </dgm:pt>
    <dgm:pt modelId="{608D5E77-E449-44E5-9428-D1E8FE8F4E3A}" type="parTrans" cxnId="{DA7675FA-2D61-407D-83A5-41D535AE8595}">
      <dgm:prSet/>
      <dgm:spPr/>
      <dgm:t>
        <a:bodyPr/>
        <a:lstStyle/>
        <a:p>
          <a:endParaRPr lang="en-US"/>
        </a:p>
      </dgm:t>
    </dgm:pt>
    <dgm:pt modelId="{79CDE655-597C-4A3C-91E4-1F47040CC7A2}" type="sibTrans" cxnId="{DA7675FA-2D61-407D-83A5-41D535AE8595}">
      <dgm:prSet/>
      <dgm:spPr/>
      <dgm:t>
        <a:bodyPr/>
        <a:lstStyle/>
        <a:p>
          <a:endParaRPr lang="en-US"/>
        </a:p>
      </dgm:t>
    </dgm:pt>
    <dgm:pt modelId="{46B6FC4C-C09A-4D79-BEBD-37E1EE7366DC}">
      <dgm:prSet custT="1"/>
      <dgm:spPr/>
      <dgm:t>
        <a:bodyPr/>
        <a:lstStyle/>
        <a:p>
          <a:r>
            <a:rPr lang="en-GB" sz="2400" dirty="0"/>
            <a:t>Other allegations included disrespect, assault, oppressive behaviour or harassment. The former shadow home secretary stated that “nothing has caused more antagonism between the community and the police than the misuse of stop and search </a:t>
          </a:r>
          <a:endParaRPr lang="en-US" sz="2400" dirty="0"/>
        </a:p>
      </dgm:t>
    </dgm:pt>
    <dgm:pt modelId="{3D073DAC-7C42-4D63-8B07-10D379C47FAA}" type="parTrans" cxnId="{BB370577-7060-40A1-BFDA-6B1BB6B25186}">
      <dgm:prSet/>
      <dgm:spPr/>
      <dgm:t>
        <a:bodyPr/>
        <a:lstStyle/>
        <a:p>
          <a:endParaRPr lang="en-US"/>
        </a:p>
      </dgm:t>
    </dgm:pt>
    <dgm:pt modelId="{8B5B48CB-2D50-474A-9E68-EE0A3A4C29AF}" type="sibTrans" cxnId="{BB370577-7060-40A1-BFDA-6B1BB6B25186}">
      <dgm:prSet/>
      <dgm:spPr/>
      <dgm:t>
        <a:bodyPr/>
        <a:lstStyle/>
        <a:p>
          <a:endParaRPr lang="en-US"/>
        </a:p>
      </dgm:t>
    </dgm:pt>
    <dgm:pt modelId="{0B413185-181A-4962-B080-7AD23DD6AC60}">
      <dgm:prSet custT="1"/>
      <dgm:spPr/>
      <dgm:t>
        <a:bodyPr/>
        <a:lstStyle/>
        <a:p>
          <a:r>
            <a:rPr lang="en-GB" sz="1000" dirty="0"/>
            <a:t>(BBC News, 2021). </a:t>
          </a:r>
          <a:endParaRPr lang="en-US" sz="1000" dirty="0"/>
        </a:p>
      </dgm:t>
    </dgm:pt>
    <dgm:pt modelId="{4F49901C-5374-45AF-8547-6B3D41AB544A}" type="parTrans" cxnId="{6045F43D-9EBE-4E8F-8325-6D2DD54BAE5C}">
      <dgm:prSet/>
      <dgm:spPr/>
      <dgm:t>
        <a:bodyPr/>
        <a:lstStyle/>
        <a:p>
          <a:endParaRPr lang="en-US"/>
        </a:p>
      </dgm:t>
    </dgm:pt>
    <dgm:pt modelId="{277D6619-F3C0-4643-8B5E-3807DD4A4E70}" type="sibTrans" cxnId="{6045F43D-9EBE-4E8F-8325-6D2DD54BAE5C}">
      <dgm:prSet/>
      <dgm:spPr/>
      <dgm:t>
        <a:bodyPr/>
        <a:lstStyle/>
        <a:p>
          <a:endParaRPr lang="en-US"/>
        </a:p>
      </dgm:t>
    </dgm:pt>
    <dgm:pt modelId="{F6D7C2DB-03F9-8848-8C60-70453AF4EFA7}" type="pres">
      <dgm:prSet presAssocID="{A3858FFE-4326-4779-82CD-9E7D118AFEA3}" presName="vert0" presStyleCnt="0">
        <dgm:presLayoutVars>
          <dgm:dir/>
          <dgm:animOne val="branch"/>
          <dgm:animLvl val="lvl"/>
        </dgm:presLayoutVars>
      </dgm:prSet>
      <dgm:spPr/>
    </dgm:pt>
    <dgm:pt modelId="{8EF69243-46FB-A641-963A-8FC77F962A92}" type="pres">
      <dgm:prSet presAssocID="{77AD5571-4B8A-40AE-A97A-46328BD63C65}" presName="thickLine" presStyleLbl="alignNode1" presStyleIdx="0" presStyleCnt="3"/>
      <dgm:spPr/>
    </dgm:pt>
    <dgm:pt modelId="{56C1D56C-A155-B044-9640-F996612BEDAB}" type="pres">
      <dgm:prSet presAssocID="{77AD5571-4B8A-40AE-A97A-46328BD63C65}" presName="horz1" presStyleCnt="0"/>
      <dgm:spPr/>
    </dgm:pt>
    <dgm:pt modelId="{F5596F26-3AB5-4C4E-89E2-54E0C118AC00}" type="pres">
      <dgm:prSet presAssocID="{77AD5571-4B8A-40AE-A97A-46328BD63C65}" presName="tx1" presStyleLbl="revTx" presStyleIdx="0" presStyleCnt="3"/>
      <dgm:spPr/>
    </dgm:pt>
    <dgm:pt modelId="{40F3AC2F-C9E6-3847-8B2F-F1835377AC98}" type="pres">
      <dgm:prSet presAssocID="{77AD5571-4B8A-40AE-A97A-46328BD63C65}" presName="vert1" presStyleCnt="0"/>
      <dgm:spPr/>
    </dgm:pt>
    <dgm:pt modelId="{B4E6876F-9576-0841-977C-C3AAC2099201}" type="pres">
      <dgm:prSet presAssocID="{46B6FC4C-C09A-4D79-BEBD-37E1EE7366DC}" presName="thickLine" presStyleLbl="alignNode1" presStyleIdx="1" presStyleCnt="3"/>
      <dgm:spPr/>
    </dgm:pt>
    <dgm:pt modelId="{B267F7D2-3621-5D46-897E-82252AC4A43B}" type="pres">
      <dgm:prSet presAssocID="{46B6FC4C-C09A-4D79-BEBD-37E1EE7366DC}" presName="horz1" presStyleCnt="0"/>
      <dgm:spPr/>
    </dgm:pt>
    <dgm:pt modelId="{5A2A6046-50E0-584A-BE60-1686601B492F}" type="pres">
      <dgm:prSet presAssocID="{46B6FC4C-C09A-4D79-BEBD-37E1EE7366DC}" presName="tx1" presStyleLbl="revTx" presStyleIdx="1" presStyleCnt="3" custScaleY="60530" custLinFactNeighborY="-22202"/>
      <dgm:spPr/>
    </dgm:pt>
    <dgm:pt modelId="{BA20B5AE-5C7A-C345-A346-ADA277A037B0}" type="pres">
      <dgm:prSet presAssocID="{46B6FC4C-C09A-4D79-BEBD-37E1EE7366DC}" presName="vert1" presStyleCnt="0"/>
      <dgm:spPr/>
    </dgm:pt>
    <dgm:pt modelId="{92E11F57-B013-B442-AC39-34460E225B14}" type="pres">
      <dgm:prSet presAssocID="{0B413185-181A-4962-B080-7AD23DD6AC60}" presName="thickLine" presStyleLbl="alignNode1" presStyleIdx="2" presStyleCnt="3"/>
      <dgm:spPr/>
    </dgm:pt>
    <dgm:pt modelId="{F32E9B36-FF8F-2742-8DD4-4C3C75C1CCF2}" type="pres">
      <dgm:prSet presAssocID="{0B413185-181A-4962-B080-7AD23DD6AC60}" presName="horz1" presStyleCnt="0"/>
      <dgm:spPr/>
    </dgm:pt>
    <dgm:pt modelId="{0CC5CA0A-2361-6040-9B63-CE9C7C2B4519}" type="pres">
      <dgm:prSet presAssocID="{0B413185-181A-4962-B080-7AD23DD6AC60}" presName="tx1" presStyleLbl="revTx" presStyleIdx="2" presStyleCnt="3" custScaleY="47972" custLinFactNeighborX="73608" custLinFactNeighborY="19501"/>
      <dgm:spPr/>
    </dgm:pt>
    <dgm:pt modelId="{97DE8B57-4389-D047-9444-540A91D0962D}" type="pres">
      <dgm:prSet presAssocID="{0B413185-181A-4962-B080-7AD23DD6AC60}" presName="vert1" presStyleCnt="0"/>
      <dgm:spPr/>
    </dgm:pt>
  </dgm:ptLst>
  <dgm:cxnLst>
    <dgm:cxn modelId="{25F84920-17E4-5842-A8D2-89352BE226A7}" type="presOf" srcId="{A3858FFE-4326-4779-82CD-9E7D118AFEA3}" destId="{F6D7C2DB-03F9-8848-8C60-70453AF4EFA7}" srcOrd="0" destOrd="0" presId="urn:microsoft.com/office/officeart/2008/layout/LinedList"/>
    <dgm:cxn modelId="{6045F43D-9EBE-4E8F-8325-6D2DD54BAE5C}" srcId="{A3858FFE-4326-4779-82CD-9E7D118AFEA3}" destId="{0B413185-181A-4962-B080-7AD23DD6AC60}" srcOrd="2" destOrd="0" parTransId="{4F49901C-5374-45AF-8547-6B3D41AB544A}" sibTransId="{277D6619-F3C0-4643-8B5E-3807DD4A4E70}"/>
    <dgm:cxn modelId="{75891956-F9FB-3047-888C-D5613ED83292}" type="presOf" srcId="{46B6FC4C-C09A-4D79-BEBD-37E1EE7366DC}" destId="{5A2A6046-50E0-584A-BE60-1686601B492F}" srcOrd="0" destOrd="0" presId="urn:microsoft.com/office/officeart/2008/layout/LinedList"/>
    <dgm:cxn modelId="{BB370577-7060-40A1-BFDA-6B1BB6B25186}" srcId="{A3858FFE-4326-4779-82CD-9E7D118AFEA3}" destId="{46B6FC4C-C09A-4D79-BEBD-37E1EE7366DC}" srcOrd="1" destOrd="0" parTransId="{3D073DAC-7C42-4D63-8B07-10D379C47FAA}" sibTransId="{8B5B48CB-2D50-474A-9E68-EE0A3A4C29AF}"/>
    <dgm:cxn modelId="{88130979-32EE-EA4D-AD96-480A07512AD6}" type="presOf" srcId="{0B413185-181A-4962-B080-7AD23DD6AC60}" destId="{0CC5CA0A-2361-6040-9B63-CE9C7C2B4519}" srcOrd="0" destOrd="0" presId="urn:microsoft.com/office/officeart/2008/layout/LinedList"/>
    <dgm:cxn modelId="{6FA83BF5-FA5B-414B-90AB-979D41280C63}" type="presOf" srcId="{77AD5571-4B8A-40AE-A97A-46328BD63C65}" destId="{F5596F26-3AB5-4C4E-89E2-54E0C118AC00}" srcOrd="0" destOrd="0" presId="urn:microsoft.com/office/officeart/2008/layout/LinedList"/>
    <dgm:cxn modelId="{DA7675FA-2D61-407D-83A5-41D535AE8595}" srcId="{A3858FFE-4326-4779-82CD-9E7D118AFEA3}" destId="{77AD5571-4B8A-40AE-A97A-46328BD63C65}" srcOrd="0" destOrd="0" parTransId="{608D5E77-E449-44E5-9428-D1E8FE8F4E3A}" sibTransId="{79CDE655-597C-4A3C-91E4-1F47040CC7A2}"/>
    <dgm:cxn modelId="{46DBE0D1-69D1-D447-9ABD-53F86F2A01D3}" type="presParOf" srcId="{F6D7C2DB-03F9-8848-8C60-70453AF4EFA7}" destId="{8EF69243-46FB-A641-963A-8FC77F962A92}" srcOrd="0" destOrd="0" presId="urn:microsoft.com/office/officeart/2008/layout/LinedList"/>
    <dgm:cxn modelId="{61B73496-66BD-9646-8427-ECE451FC4CA4}" type="presParOf" srcId="{F6D7C2DB-03F9-8848-8C60-70453AF4EFA7}" destId="{56C1D56C-A155-B044-9640-F996612BEDAB}" srcOrd="1" destOrd="0" presId="urn:microsoft.com/office/officeart/2008/layout/LinedList"/>
    <dgm:cxn modelId="{B2571295-FBB6-0F49-A416-B0C1F87E1E7F}" type="presParOf" srcId="{56C1D56C-A155-B044-9640-F996612BEDAB}" destId="{F5596F26-3AB5-4C4E-89E2-54E0C118AC00}" srcOrd="0" destOrd="0" presId="urn:microsoft.com/office/officeart/2008/layout/LinedList"/>
    <dgm:cxn modelId="{8B74EA18-2225-7347-9DDF-72E56B77B620}" type="presParOf" srcId="{56C1D56C-A155-B044-9640-F996612BEDAB}" destId="{40F3AC2F-C9E6-3847-8B2F-F1835377AC98}" srcOrd="1" destOrd="0" presId="urn:microsoft.com/office/officeart/2008/layout/LinedList"/>
    <dgm:cxn modelId="{437AB7DA-6FC6-EC4D-80AD-247BA39D3874}" type="presParOf" srcId="{F6D7C2DB-03F9-8848-8C60-70453AF4EFA7}" destId="{B4E6876F-9576-0841-977C-C3AAC2099201}" srcOrd="2" destOrd="0" presId="urn:microsoft.com/office/officeart/2008/layout/LinedList"/>
    <dgm:cxn modelId="{4A94C0CD-089D-7B41-8A89-8C82C29109FA}" type="presParOf" srcId="{F6D7C2DB-03F9-8848-8C60-70453AF4EFA7}" destId="{B267F7D2-3621-5D46-897E-82252AC4A43B}" srcOrd="3" destOrd="0" presId="urn:microsoft.com/office/officeart/2008/layout/LinedList"/>
    <dgm:cxn modelId="{BC631001-B854-5D4F-92F0-9BE170F96E37}" type="presParOf" srcId="{B267F7D2-3621-5D46-897E-82252AC4A43B}" destId="{5A2A6046-50E0-584A-BE60-1686601B492F}" srcOrd="0" destOrd="0" presId="urn:microsoft.com/office/officeart/2008/layout/LinedList"/>
    <dgm:cxn modelId="{30F3A3F8-9F97-574E-8B72-BCCADD16A076}" type="presParOf" srcId="{B267F7D2-3621-5D46-897E-82252AC4A43B}" destId="{BA20B5AE-5C7A-C345-A346-ADA277A037B0}" srcOrd="1" destOrd="0" presId="urn:microsoft.com/office/officeart/2008/layout/LinedList"/>
    <dgm:cxn modelId="{C78BE3A8-6150-7F4C-B432-FEDC4DE255DC}" type="presParOf" srcId="{F6D7C2DB-03F9-8848-8C60-70453AF4EFA7}" destId="{92E11F57-B013-B442-AC39-34460E225B14}" srcOrd="4" destOrd="0" presId="urn:microsoft.com/office/officeart/2008/layout/LinedList"/>
    <dgm:cxn modelId="{AE22B9C2-7F62-3844-AA7C-FD4EBED7D8F6}" type="presParOf" srcId="{F6D7C2DB-03F9-8848-8C60-70453AF4EFA7}" destId="{F32E9B36-FF8F-2742-8DD4-4C3C75C1CCF2}" srcOrd="5" destOrd="0" presId="urn:microsoft.com/office/officeart/2008/layout/LinedList"/>
    <dgm:cxn modelId="{BFEA1A7B-E619-894C-A24D-7853689BDE90}" type="presParOf" srcId="{F32E9B36-FF8F-2742-8DD4-4C3C75C1CCF2}" destId="{0CC5CA0A-2361-6040-9B63-CE9C7C2B4519}" srcOrd="0" destOrd="0" presId="urn:microsoft.com/office/officeart/2008/layout/LinedList"/>
    <dgm:cxn modelId="{FE61CB79-AF41-9142-994E-2B8FF1FC4BD5}" type="presParOf" srcId="{F32E9B36-FF8F-2742-8DD4-4C3C75C1CCF2}" destId="{97DE8B57-4389-D047-9444-540A91D0962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F6B7F2-E6DA-CC49-AA97-F9B1E9A0EC84}">
      <dsp:nvSpPr>
        <dsp:cNvPr id="0" name=""/>
        <dsp:cNvSpPr/>
      </dsp:nvSpPr>
      <dsp:spPr>
        <a:xfrm>
          <a:off x="0" y="139043"/>
          <a:ext cx="6245265" cy="17339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S43 Terrorism act 2000- a police officer may stop and search a person who they honestly suspect to be a terrorist in order to discover if the person has anything in their possession that may indicate evidence that they are a terrorist. </a:t>
          </a:r>
          <a:endParaRPr lang="en-US" sz="1900" kern="1200" dirty="0"/>
        </a:p>
      </dsp:txBody>
      <dsp:txXfrm>
        <a:off x="84644" y="223687"/>
        <a:ext cx="6075977" cy="1564652"/>
      </dsp:txXfrm>
    </dsp:sp>
    <dsp:sp modelId="{A314BB59-DCB1-EA4A-9086-5B3487927A59}">
      <dsp:nvSpPr>
        <dsp:cNvPr id="0" name=""/>
        <dsp:cNvSpPr/>
      </dsp:nvSpPr>
      <dsp:spPr>
        <a:xfrm>
          <a:off x="0" y="1927703"/>
          <a:ext cx="6245265" cy="1733940"/>
        </a:xfrm>
        <a:prstGeom prst="roundRect">
          <a:avLst/>
        </a:prstGeom>
        <a:solidFill>
          <a:schemeClr val="accent2">
            <a:hueOff val="1901703"/>
            <a:satOff val="-38256"/>
            <a:lumOff val="-137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S23 Misuse drugs act 1971 is associated when dealing with controlled drug offences, using or selling.</a:t>
          </a:r>
          <a:endParaRPr lang="en-US" sz="1900" kern="1200"/>
        </a:p>
      </dsp:txBody>
      <dsp:txXfrm>
        <a:off x="84644" y="2012347"/>
        <a:ext cx="6075977" cy="1564652"/>
      </dsp:txXfrm>
    </dsp:sp>
    <dsp:sp modelId="{5B3E9545-8F0C-134E-A547-C86DBF43690D}">
      <dsp:nvSpPr>
        <dsp:cNvPr id="0" name=""/>
        <dsp:cNvSpPr/>
      </dsp:nvSpPr>
      <dsp:spPr>
        <a:xfrm>
          <a:off x="0" y="3716363"/>
          <a:ext cx="6245265" cy="1733940"/>
        </a:xfrm>
        <a:prstGeom prst="roundRect">
          <a:avLst/>
        </a:prstGeom>
        <a:solidFill>
          <a:schemeClr val="accent2">
            <a:hueOff val="3803405"/>
            <a:satOff val="-76511"/>
            <a:lumOff val="-2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S47 Firearms act 1968 is associated when dealing with a person who potentially has a firearm, either with or without ammunition, in their possession (</a:t>
          </a:r>
          <a:r>
            <a:rPr lang="en-GB" sz="1900" kern="1200" dirty="0" err="1"/>
            <a:t>Legislation.gov.uk</a:t>
          </a:r>
          <a:r>
            <a:rPr lang="en-GB" sz="1900" kern="1200" dirty="0"/>
            <a:t>, 2023)</a:t>
          </a:r>
          <a:endParaRPr lang="en-US" sz="1900" kern="1200" dirty="0"/>
        </a:p>
      </dsp:txBody>
      <dsp:txXfrm>
        <a:off x="84644" y="3801007"/>
        <a:ext cx="6075977" cy="15646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78366-28C1-5D40-A86E-BFF4879B2957}">
      <dsp:nvSpPr>
        <dsp:cNvPr id="0" name=""/>
        <dsp:cNvSpPr/>
      </dsp:nvSpPr>
      <dsp:spPr>
        <a:xfrm>
          <a:off x="0" y="240"/>
          <a:ext cx="6245265" cy="13475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In most cases, public place, </a:t>
          </a:r>
          <a:endParaRPr lang="en-US" sz="2300" kern="1200" dirty="0"/>
        </a:p>
      </dsp:txBody>
      <dsp:txXfrm>
        <a:off x="65781" y="66021"/>
        <a:ext cx="6113703" cy="1215974"/>
      </dsp:txXfrm>
    </dsp:sp>
    <dsp:sp modelId="{58E4DC1D-9EBF-C44B-9D4B-731EAF4231A5}">
      <dsp:nvSpPr>
        <dsp:cNvPr id="0" name=""/>
        <dsp:cNvSpPr/>
      </dsp:nvSpPr>
      <dsp:spPr>
        <a:xfrm>
          <a:off x="0" y="1414016"/>
          <a:ext cx="6245265" cy="1347536"/>
        </a:xfrm>
        <a:prstGeom prst="roundRect">
          <a:avLst/>
        </a:prstGeom>
        <a:solidFill>
          <a:schemeClr val="accent2">
            <a:hueOff val="1267802"/>
            <a:satOff val="-25504"/>
            <a:lumOff val="-91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When in public place, there may be requirements to remove coats or jackets and gloves,</a:t>
          </a:r>
          <a:endParaRPr lang="en-US" sz="2300" kern="1200" dirty="0"/>
        </a:p>
      </dsp:txBody>
      <dsp:txXfrm>
        <a:off x="65781" y="1479797"/>
        <a:ext cx="6113703" cy="1215974"/>
      </dsp:txXfrm>
    </dsp:sp>
    <dsp:sp modelId="{5DE5B0BF-3259-3D44-AF06-AA1C00209F40}">
      <dsp:nvSpPr>
        <dsp:cNvPr id="0" name=""/>
        <dsp:cNvSpPr/>
      </dsp:nvSpPr>
      <dsp:spPr>
        <a:xfrm>
          <a:off x="0" y="2827793"/>
          <a:ext cx="6245265" cy="1347536"/>
        </a:xfrm>
        <a:prstGeom prst="roundRect">
          <a:avLst/>
        </a:prstGeom>
        <a:solidFill>
          <a:schemeClr val="accent2">
            <a:hueOff val="2535604"/>
            <a:satOff val="-51007"/>
            <a:lumOff val="-183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If the officer asks a person to take off more than this, they must take them out of public view. </a:t>
          </a:r>
          <a:endParaRPr lang="en-US" sz="2300" kern="1200"/>
        </a:p>
      </dsp:txBody>
      <dsp:txXfrm>
        <a:off x="65781" y="2893574"/>
        <a:ext cx="6113703" cy="1215974"/>
      </dsp:txXfrm>
    </dsp:sp>
    <dsp:sp modelId="{DAC8107F-76DD-9D42-9CF5-0697D6CC209A}">
      <dsp:nvSpPr>
        <dsp:cNvPr id="0" name=""/>
        <dsp:cNvSpPr/>
      </dsp:nvSpPr>
      <dsp:spPr>
        <a:xfrm>
          <a:off x="0" y="4241570"/>
          <a:ext cx="6245265" cy="1347536"/>
        </a:xfrm>
        <a:prstGeom prst="roundRect">
          <a:avLst/>
        </a:prstGeom>
        <a:solidFill>
          <a:schemeClr val="accent2">
            <a:hueOff val="3803405"/>
            <a:satOff val="-76511"/>
            <a:lumOff val="-27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There are some powers when searching for firearms or drugs that allow officers to search people anywhere (Metropolitan Police, 2023)</a:t>
          </a:r>
          <a:endParaRPr lang="en-US" sz="2300" kern="1200"/>
        </a:p>
      </dsp:txBody>
      <dsp:txXfrm>
        <a:off x="65781" y="4307351"/>
        <a:ext cx="6113703" cy="12159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F69243-46FB-A641-963A-8FC77F962A92}">
      <dsp:nvSpPr>
        <dsp:cNvPr id="0" name=""/>
        <dsp:cNvSpPr/>
      </dsp:nvSpPr>
      <dsp:spPr>
        <a:xfrm>
          <a:off x="0" y="820"/>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596F26-3AB5-4C4E-89E2-54E0C118AC00}">
      <dsp:nvSpPr>
        <dsp:cNvPr id="0" name=""/>
        <dsp:cNvSpPr/>
      </dsp:nvSpPr>
      <dsp:spPr>
        <a:xfrm>
          <a:off x="0" y="820"/>
          <a:ext cx="6245265" cy="315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Between 2014 and 2021, only six Metropolitan police constables were disciplined due to having almost five thousand complaints against their use of stop and search in the communities. Of the five thousand complaint allegations, 748 of them were recorded as breach of Code A. </a:t>
          </a:r>
          <a:endParaRPr lang="en-US" sz="2400" kern="1200" dirty="0"/>
        </a:p>
      </dsp:txBody>
      <dsp:txXfrm>
        <a:off x="0" y="820"/>
        <a:ext cx="6245265" cy="3157257"/>
      </dsp:txXfrm>
    </dsp:sp>
    <dsp:sp modelId="{B4E6876F-9576-0841-977C-C3AAC2099201}">
      <dsp:nvSpPr>
        <dsp:cNvPr id="0" name=""/>
        <dsp:cNvSpPr/>
      </dsp:nvSpPr>
      <dsp:spPr>
        <a:xfrm>
          <a:off x="0" y="3158077"/>
          <a:ext cx="624526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2A6046-50E0-584A-BE60-1686601B492F}">
      <dsp:nvSpPr>
        <dsp:cNvPr id="0" name=""/>
        <dsp:cNvSpPr/>
      </dsp:nvSpPr>
      <dsp:spPr>
        <a:xfrm>
          <a:off x="0" y="2457103"/>
          <a:ext cx="6245265" cy="1911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Other allegations included disrespect, assault, oppressive behaviour or harassment. The former shadow home secretary stated that “nothing has caused more antagonism between the community and the police than the misuse of stop and search </a:t>
          </a:r>
          <a:endParaRPr lang="en-US" sz="2400" kern="1200" dirty="0"/>
        </a:p>
      </dsp:txBody>
      <dsp:txXfrm>
        <a:off x="0" y="2457103"/>
        <a:ext cx="6245265" cy="1911087"/>
      </dsp:txXfrm>
    </dsp:sp>
    <dsp:sp modelId="{92E11F57-B013-B442-AC39-34460E225B14}">
      <dsp:nvSpPr>
        <dsp:cNvPr id="0" name=""/>
        <dsp:cNvSpPr/>
      </dsp:nvSpPr>
      <dsp:spPr>
        <a:xfrm>
          <a:off x="0" y="5069165"/>
          <a:ext cx="624526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5CA0A-2361-6040-9B63-CE9C7C2B4519}">
      <dsp:nvSpPr>
        <dsp:cNvPr id="0" name=""/>
        <dsp:cNvSpPr/>
      </dsp:nvSpPr>
      <dsp:spPr>
        <a:xfrm>
          <a:off x="0" y="5069986"/>
          <a:ext cx="6245265" cy="1514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t>(BBC News, 2021). </a:t>
          </a:r>
          <a:endParaRPr lang="en-US" sz="1000" kern="1200" dirty="0"/>
        </a:p>
      </dsp:txBody>
      <dsp:txXfrm>
        <a:off x="0" y="5069986"/>
        <a:ext cx="6245265" cy="15145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EB2075-F583-4840-AB30-7D901D23DD96}" type="datetimeFigureOut">
              <a:rPr lang="en-US" smtClean="0"/>
              <a:t>11/8/2023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3BD2C5-04F1-EA4E-AF43-6A508B0FE05E}" type="slidenum">
              <a:rPr lang="en-US" smtClean="0"/>
              <a:t>‹#›</a:t>
            </a:fld>
            <a:endParaRPr lang="en-US"/>
          </a:p>
        </p:txBody>
      </p:sp>
    </p:spTree>
    <p:extLst>
      <p:ext uri="{BB962C8B-B14F-4D97-AF65-F5344CB8AC3E}">
        <p14:creationId xmlns:p14="http://schemas.microsoft.com/office/powerpoint/2010/main" val="2909709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3BD2C5-04F1-EA4E-AF43-6A508B0FE05E}" type="slidenum">
              <a:rPr lang="en-US" smtClean="0"/>
              <a:t>1</a:t>
            </a:fld>
            <a:endParaRPr lang="en-US"/>
          </a:p>
        </p:txBody>
      </p:sp>
    </p:spTree>
    <p:extLst>
      <p:ext uri="{BB962C8B-B14F-4D97-AF65-F5344CB8AC3E}">
        <p14:creationId xmlns:p14="http://schemas.microsoft.com/office/powerpoint/2010/main" val="1298546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3BD2C5-04F1-EA4E-AF43-6A508B0FE05E}" type="slidenum">
              <a:rPr lang="en-US" smtClean="0"/>
              <a:t>15</a:t>
            </a:fld>
            <a:endParaRPr lang="en-US"/>
          </a:p>
        </p:txBody>
      </p:sp>
    </p:spTree>
    <p:extLst>
      <p:ext uri="{BB962C8B-B14F-4D97-AF65-F5344CB8AC3E}">
        <p14:creationId xmlns:p14="http://schemas.microsoft.com/office/powerpoint/2010/main" val="1270441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7887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3574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606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0088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5365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3519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0220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3895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222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9698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11/8/2023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172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11/8/2023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392731978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gov.uk/government/publications/stop-and-search-data-and-the-effect-of-geographical-differences/stop-and-search-interpreting-and-describing-statistics" TargetMode="External"/><Relationship Id="rId3" Type="http://schemas.openxmlformats.org/officeDocument/2006/relationships/hyperlink" Target="https://www.bbc.co.uk/news/uk-61167875" TargetMode="External"/><Relationship Id="rId7" Type="http://schemas.openxmlformats.org/officeDocument/2006/relationships/hyperlink" Target="https://www.equalityhumanrights.com/sites/default/files/ehrc_stop_and_search_report.pdf" TargetMode="External"/><Relationship Id="rId12" Type="http://schemas.openxmlformats.org/officeDocument/2006/relationships/hyperlink" Target="https://www.legislation.gov.uk/ukpga/1971/38/section/23" TargetMode="External"/><Relationship Id="rId2" Type="http://schemas.openxmlformats.org/officeDocument/2006/relationships/hyperlink" Target="https://www.bbc.co.uk/news/uk-england-london-55877838" TargetMode="External"/><Relationship Id="rId1" Type="http://schemas.openxmlformats.org/officeDocument/2006/relationships/slideLayout" Target="../slideLayouts/slideLayout2.xml"/><Relationship Id="rId6" Type="http://schemas.openxmlformats.org/officeDocument/2006/relationships/hyperlink" Target="https://www.college.police.uk/app/stop-and-search/professional" TargetMode="External"/><Relationship Id="rId11" Type="http://schemas.openxmlformats.org/officeDocument/2006/relationships/hyperlink" Target="https://www.legislation.gov.uk/ukpga/1968/27/section/47" TargetMode="External"/><Relationship Id="rId5" Type="http://schemas.openxmlformats.org/officeDocument/2006/relationships/hyperlink" Target="https://www.college.police.uk/app/stop-and-search/stop-and-search" TargetMode="External"/><Relationship Id="rId10" Type="http://schemas.openxmlformats.org/officeDocument/2006/relationships/hyperlink" Target="https://assets.publishing.service.gov.uk/media/60a7a1468fa8f520c89469e1/Annex_1___Supporting_statements_comments.pdf" TargetMode="External"/><Relationship Id="rId4" Type="http://schemas.openxmlformats.org/officeDocument/2006/relationships/hyperlink" Target="https://www.bbc.co.uk/news/av/stories-50686275" TargetMode="External"/><Relationship Id="rId9" Type="http://schemas.openxmlformats.org/officeDocument/2006/relationships/hyperlink" Target="https://www.gov.uk/police-powers-to-stop-and-search-your-rights#:~:text=Stop%20and%20search%3A%20police%20powers&amp;text=illegal%20drugs,crime%2C%20such%20as%20a%20crowbar"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nottinghamshire.police.uk/advice/advice-and-information/st-s/stop-and-search/why-we-use-stop-and-search/" TargetMode="External"/><Relationship Id="rId3" Type="http://schemas.openxmlformats.org/officeDocument/2006/relationships/hyperlink" Target="https://www.legislation.gov.uk/ukpga/2000/11/section/43" TargetMode="External"/><Relationship Id="rId7" Type="http://schemas.openxmlformats.org/officeDocument/2006/relationships/hyperlink" Target="https://metro.co.uk/2022/03/29/i-would-never-ever-call-them-the-question-of-trust-in-the-police-14567530/" TargetMode="External"/><Relationship Id="rId2" Type="http://schemas.openxmlformats.org/officeDocument/2006/relationships/hyperlink" Target="https://www.legislation.gov.uk/ukpga/1984/60/section/1" TargetMode="External"/><Relationship Id="rId1" Type="http://schemas.openxmlformats.org/officeDocument/2006/relationships/slideLayout" Target="../slideLayouts/slideLayout2.xml"/><Relationship Id="rId6" Type="http://schemas.openxmlformats.org/officeDocument/2006/relationships/hyperlink" Target="https://www.met.police.uk/advice/advice-and-information/st-s/stop-and-search/stop-and-search-process/" TargetMode="External"/><Relationship Id="rId5" Type="http://schemas.openxmlformats.org/officeDocument/2006/relationships/hyperlink" Target="https://www.met.police.uk/SysSiteAssets/foi-media/metropolitan-police/policies/strategy-and-governance---stop-and-search-questions-and-answers#:~:text=to%20protect%20Londoners.-,What%20is%20the%20definition%20of%20Fair%20%26%20Effective%3F,&#8226;" TargetMode="External"/><Relationship Id="rId10" Type="http://schemas.openxmlformats.org/officeDocument/2006/relationships/hyperlink" Target="https://assets-hmicfrs.justiceinspectorates.gov.uk/uploads/stop-and-search-survey-summary.pdf" TargetMode="External"/><Relationship Id="rId4" Type="http://schemas.openxmlformats.org/officeDocument/2006/relationships/hyperlink" Target="https://www.libertyhumanrights.org.uk/advice_information/stop-and-search/#:~:text=What%27s%20GOWISELY%3F,O%3A%20Object%20of%20the%20search" TargetMode="External"/><Relationship Id="rId9" Type="http://schemas.openxmlformats.org/officeDocument/2006/relationships/hyperlink" Target="https://www.police.uk/pu/your-area/city-of-london-police/performance/stop-and-search/#:~:text=Performance%20statistics&amp;text=Total%20number%20of%20stop%20and,March%202023%20and%20August%202023.&amp;text=Of%20the%201%2C278%20stop%20and,had%20no%20further%20action%20tak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680660-7E23-4F0F-A679-BF913E945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4" name="Picture 3" descr="A splash of colours on a white surface">
            <a:extLst>
              <a:ext uri="{FF2B5EF4-FFF2-40B4-BE49-F238E27FC236}">
                <a16:creationId xmlns:a16="http://schemas.microsoft.com/office/drawing/2014/main" id="{2932DC15-A443-4903-AF4C-6F87DA3BE0CE}"/>
              </a:ext>
            </a:extLst>
          </p:cNvPr>
          <p:cNvPicPr>
            <a:picLocks noChangeAspect="1"/>
          </p:cNvPicPr>
          <p:nvPr/>
        </p:nvPicPr>
        <p:blipFill rotWithShape="1">
          <a:blip r:embed="rId3">
            <a:duotone>
              <a:schemeClr val="accent1">
                <a:shade val="45000"/>
                <a:satMod val="135000"/>
              </a:schemeClr>
              <a:prstClr val="white"/>
            </a:duotone>
            <a:alphaModFix amt="35000"/>
          </a:blip>
          <a:srcRect t="2397" b="22603"/>
          <a:stretch/>
        </p:blipFill>
        <p:spPr>
          <a:xfrm>
            <a:off x="0" y="8878"/>
            <a:ext cx="12191980" cy="6858000"/>
          </a:xfrm>
          <a:prstGeom prst="rect">
            <a:avLst/>
          </a:prstGeom>
        </p:spPr>
      </p:pic>
      <p:sp>
        <p:nvSpPr>
          <p:cNvPr id="2" name="Title 1">
            <a:extLst>
              <a:ext uri="{FF2B5EF4-FFF2-40B4-BE49-F238E27FC236}">
                <a16:creationId xmlns:a16="http://schemas.microsoft.com/office/drawing/2014/main" id="{35272458-BC8E-098A-FE0C-D63E0FC30C6D}"/>
              </a:ext>
            </a:extLst>
          </p:cNvPr>
          <p:cNvSpPr>
            <a:spLocks noGrp="1"/>
          </p:cNvSpPr>
          <p:nvPr>
            <p:ph type="ctrTitle"/>
          </p:nvPr>
        </p:nvSpPr>
        <p:spPr>
          <a:xfrm>
            <a:off x="1251161" y="415999"/>
            <a:ext cx="9736800" cy="1497562"/>
          </a:xfrm>
        </p:spPr>
        <p:txBody>
          <a:bodyPr anchor="t">
            <a:noAutofit/>
          </a:bodyPr>
          <a:lstStyle/>
          <a:p>
            <a:pPr algn="ctr"/>
            <a:r>
              <a:rPr lang="en-US" sz="8800" dirty="0">
                <a:solidFill>
                  <a:srgbClr val="FFFFFF"/>
                </a:solidFill>
              </a:rPr>
              <a:t>Stop and search </a:t>
            </a:r>
          </a:p>
        </p:txBody>
      </p:sp>
      <p:sp>
        <p:nvSpPr>
          <p:cNvPr id="3" name="Subtitle 2">
            <a:extLst>
              <a:ext uri="{FF2B5EF4-FFF2-40B4-BE49-F238E27FC236}">
                <a16:creationId xmlns:a16="http://schemas.microsoft.com/office/drawing/2014/main" id="{BC48E5EA-9AF3-DF71-0830-C43696B429DD}"/>
              </a:ext>
            </a:extLst>
          </p:cNvPr>
          <p:cNvSpPr>
            <a:spLocks noGrp="1"/>
          </p:cNvSpPr>
          <p:nvPr>
            <p:ph type="subTitle" idx="1"/>
          </p:nvPr>
        </p:nvSpPr>
        <p:spPr>
          <a:xfrm>
            <a:off x="9142497" y="5800118"/>
            <a:ext cx="3690927" cy="289023"/>
          </a:xfrm>
        </p:spPr>
        <p:txBody>
          <a:bodyPr>
            <a:normAutofit/>
          </a:bodyPr>
          <a:lstStyle/>
          <a:p>
            <a:r>
              <a:rPr lang="en-US" sz="1000" dirty="0">
                <a:solidFill>
                  <a:srgbClr val="FFFFFF"/>
                </a:solidFill>
              </a:rPr>
              <a:t>(BBC News, 2023)</a:t>
            </a:r>
          </a:p>
        </p:txBody>
      </p:sp>
      <p:sp>
        <p:nvSpPr>
          <p:cNvPr id="1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1"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23"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25"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pic>
        <p:nvPicPr>
          <p:cNvPr id="1026" name="Picture 2" descr="Stop and search: the controversial police power - BBC News">
            <a:extLst>
              <a:ext uri="{FF2B5EF4-FFF2-40B4-BE49-F238E27FC236}">
                <a16:creationId xmlns:a16="http://schemas.microsoft.com/office/drawing/2014/main" id="{DDA24682-C3FC-DF53-997C-B9EB35EA3C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4086" y="2757299"/>
            <a:ext cx="6093333" cy="3290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3940CD1-283F-2CB1-C22E-1DBB7308CFEC}"/>
              </a:ext>
            </a:extLst>
          </p:cNvPr>
          <p:cNvSpPr txBox="1"/>
          <p:nvPr/>
        </p:nvSpPr>
        <p:spPr>
          <a:xfrm>
            <a:off x="9462151" y="6447932"/>
            <a:ext cx="2729829" cy="369332"/>
          </a:xfrm>
          <a:prstGeom prst="rect">
            <a:avLst/>
          </a:prstGeom>
          <a:noFill/>
        </p:spPr>
        <p:txBody>
          <a:bodyPr wrap="square" rtlCol="0">
            <a:spAutoFit/>
          </a:bodyPr>
          <a:lstStyle/>
          <a:p>
            <a:pPr algn="ctr"/>
            <a:r>
              <a:rPr lang="en-US" dirty="0"/>
              <a:t>Paige Thomas, 2103005</a:t>
            </a:r>
          </a:p>
        </p:txBody>
      </p:sp>
    </p:spTree>
    <p:extLst>
      <p:ext uri="{BB962C8B-B14F-4D97-AF65-F5344CB8AC3E}">
        <p14:creationId xmlns:p14="http://schemas.microsoft.com/office/powerpoint/2010/main" val="6748719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D6077-1B0A-CC69-F112-3B6107933772}"/>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7500" b="1" i="0" kern="1200" cap="all" baseline="0">
                <a:solidFill>
                  <a:schemeClr val="bg1"/>
                </a:solidFill>
                <a:latin typeface="+mj-lt"/>
                <a:ea typeface="+mj-ea"/>
                <a:cs typeface="+mj-cs"/>
              </a:rPr>
              <a:t>What is stop and search?</a:t>
            </a:r>
          </a:p>
        </p:txBody>
      </p:sp>
      <p:cxnSp>
        <p:nvCxnSpPr>
          <p:cNvPr id="37" name="Straight Connector 36">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ED31538-C547-50AC-0D81-7E85CD4B816D}"/>
              </a:ext>
            </a:extLst>
          </p:cNvPr>
          <p:cNvSpPr txBox="1"/>
          <p:nvPr/>
        </p:nvSpPr>
        <p:spPr>
          <a:xfrm>
            <a:off x="5782235" y="1114050"/>
            <a:ext cx="5997389" cy="5355312"/>
          </a:xfrm>
          <a:prstGeom prst="rect">
            <a:avLst/>
          </a:prstGeom>
          <a:noFill/>
        </p:spPr>
        <p:txBody>
          <a:bodyPr wrap="square" rtlCol="0">
            <a:spAutoFit/>
          </a:bodyPr>
          <a:lstStyle/>
          <a:p>
            <a:r>
              <a:rPr lang="en-GB" kern="100" dirty="0">
                <a:effectLst/>
                <a:latin typeface="Calibri" panose="020F0502020204030204" pitchFamily="34" charset="0"/>
                <a:ea typeface="Calibri" panose="020F0502020204030204" pitchFamily="34" charset="0"/>
                <a:cs typeface="Calibri" panose="020F0502020204030204" pitchFamily="34" charset="0"/>
              </a:rPr>
              <a:t>Stop and search is a police intervention to keep people safe and enforce laws. The police have a wide range of statutory legitimate powers to stop and search available to them that allow them to stop and search a person or vehicle, depending on the circumstances. However, this must be done within the code of ethics and professional standards of conduct (College of policing, 2017).</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kern="100" dirty="0">
                <a:effectLst/>
                <a:latin typeface="Calibri" panose="020F0502020204030204" pitchFamily="34" charset="0"/>
                <a:ea typeface="Calibri" panose="020F0502020204030204" pitchFamily="34" charset="0"/>
                <a:cs typeface="Calibri" panose="020F0502020204030204" pitchFamily="34" charset="0"/>
              </a:rPr>
              <a:t>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kern="100" dirty="0">
                <a:effectLst/>
                <a:latin typeface="Calibri" panose="020F0502020204030204" pitchFamily="34" charset="0"/>
                <a:ea typeface="Calibri" panose="020F0502020204030204" pitchFamily="34" charset="0"/>
                <a:cs typeface="Calibri" panose="020F0502020204030204" pitchFamily="34" charset="0"/>
              </a:rPr>
              <a:t>Nottinghamshire police (2023) state that without the powers available to them to stop and search a person, it would be a lot tougher to tackle crimes and there would be lots more problems in the communities relating to crime. </a:t>
            </a:r>
          </a:p>
          <a:p>
            <a:endParaRPr lang="en-GB" kern="100" dirty="0">
              <a:latin typeface="Calibri" panose="020F0502020204030204" pitchFamily="34" charset="0"/>
              <a:ea typeface="Calibri" panose="020F0502020204030204" pitchFamily="34" charset="0"/>
              <a:cs typeface="Calibri" panose="020F0502020204030204" pitchFamily="34" charset="0"/>
            </a:endParaRPr>
          </a:p>
          <a:p>
            <a:r>
              <a:rPr lang="en-GB" kern="100" dirty="0">
                <a:effectLst/>
                <a:latin typeface="Calibri" panose="020F0502020204030204" pitchFamily="34" charset="0"/>
                <a:ea typeface="Calibri" panose="020F0502020204030204" pitchFamily="34" charset="0"/>
                <a:cs typeface="Calibri" panose="020F0502020204030204" pitchFamily="34" charset="0"/>
              </a:rPr>
              <a:t>S1 of the Police and Criminal Evidence Act 1984 allows police officers to stop and search any individual if they have reasonable grounds to suspect the individual is in possession of controlled substances, weapons, stolen property, or something that could be used to commit a crime (</a:t>
            </a:r>
            <a:r>
              <a:rPr lang="en-GB" kern="100" dirty="0" err="1">
                <a:effectLst/>
                <a:latin typeface="Calibri" panose="020F0502020204030204" pitchFamily="34" charset="0"/>
                <a:ea typeface="Calibri" panose="020F0502020204030204" pitchFamily="34" charset="0"/>
                <a:cs typeface="Calibri" panose="020F0502020204030204" pitchFamily="34" charset="0"/>
              </a:rPr>
              <a:t>Legislation.gov.uk</a:t>
            </a:r>
            <a:r>
              <a:rPr lang="en-GB" kern="100" dirty="0">
                <a:effectLst/>
                <a:latin typeface="Calibri" panose="020F0502020204030204" pitchFamily="34" charset="0"/>
                <a:ea typeface="Calibri" panose="020F0502020204030204" pitchFamily="34" charset="0"/>
                <a:cs typeface="Calibri" panose="020F0502020204030204" pitchFamily="34" charset="0"/>
              </a:rPr>
              <a:t>, 2023).</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55021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dissolv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dissolve">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animEffect transition="in" filter="dissolve">
                                      <p:cBhvr>
                                        <p:cTn id="1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A00435A-280C-5455-ACAC-D523F4ECCB30}"/>
              </a:ext>
            </a:extLst>
          </p:cNvPr>
          <p:cNvSpPr>
            <a:spLocks noGrp="1"/>
          </p:cNvSpPr>
          <p:nvPr>
            <p:ph type="title"/>
          </p:nvPr>
        </p:nvSpPr>
        <p:spPr>
          <a:xfrm>
            <a:off x="479394" y="1062487"/>
            <a:ext cx="3939688" cy="5583126"/>
          </a:xfrm>
        </p:spPr>
        <p:txBody>
          <a:bodyPr>
            <a:normAutofit/>
          </a:bodyPr>
          <a:lstStyle/>
          <a:p>
            <a:pPr algn="r"/>
            <a:r>
              <a:rPr lang="en-US" sz="6700">
                <a:solidFill>
                  <a:schemeClr val="bg1"/>
                </a:solidFill>
              </a:rPr>
              <a:t>Associated legislation:</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44" name="Content Placeholder 2">
            <a:extLst>
              <a:ext uri="{FF2B5EF4-FFF2-40B4-BE49-F238E27FC236}">
                <a16:creationId xmlns:a16="http://schemas.microsoft.com/office/drawing/2014/main" id="{C2E11453-E70A-9758-4C89-81C21FF5C652}"/>
              </a:ext>
            </a:extLst>
          </p:cNvPr>
          <p:cNvGraphicFramePr>
            <a:graphicFrameLocks noGrp="1"/>
          </p:cNvGraphicFramePr>
          <p:nvPr>
            <p:ph idx="1"/>
            <p:extLst>
              <p:ext uri="{D42A27DB-BD31-4B8C-83A1-F6EECF244321}">
                <p14:modId xmlns:p14="http://schemas.microsoft.com/office/powerpoint/2010/main" val="5040133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146094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2166BF-0946-419E-A3F5-F3510C5B2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1E902070-A0E4-4756-B623-BA0AC4066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gradFill flip="none" rotWithShape="1">
            <a:gsLst>
              <a:gs pos="100000">
                <a:schemeClr val="accent4"/>
              </a:gs>
              <a:gs pos="0">
                <a:schemeClr val="accent2"/>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5" name="Picture 4" descr="Magnifying glass and question mark">
            <a:extLst>
              <a:ext uri="{FF2B5EF4-FFF2-40B4-BE49-F238E27FC236}">
                <a16:creationId xmlns:a16="http://schemas.microsoft.com/office/drawing/2014/main" id="{A0A8739D-A3ED-227F-8A35-1692BFD1A1D0}"/>
              </a:ext>
            </a:extLst>
          </p:cNvPr>
          <p:cNvPicPr>
            <a:picLocks noChangeAspect="1"/>
          </p:cNvPicPr>
          <p:nvPr/>
        </p:nvPicPr>
        <p:blipFill rotWithShape="1">
          <a:blip r:embed="rId2">
            <a:duotone>
              <a:schemeClr val="accent1">
                <a:shade val="45000"/>
                <a:satMod val="135000"/>
              </a:schemeClr>
              <a:prstClr val="white"/>
            </a:duotone>
            <a:alphaModFix amt="35000"/>
          </a:blip>
          <a:srcRect/>
          <a:stretch/>
        </p:blipFill>
        <p:spPr>
          <a:xfrm>
            <a:off x="20" y="-8877"/>
            <a:ext cx="12191980" cy="6858000"/>
          </a:xfrm>
          <a:prstGeom prst="rect">
            <a:avLst/>
          </a:prstGeom>
        </p:spPr>
      </p:pic>
      <p:sp>
        <p:nvSpPr>
          <p:cNvPr id="2" name="Title 1">
            <a:extLst>
              <a:ext uri="{FF2B5EF4-FFF2-40B4-BE49-F238E27FC236}">
                <a16:creationId xmlns:a16="http://schemas.microsoft.com/office/drawing/2014/main" id="{0BBEFD5D-31EF-359D-0B58-C21764AC95CB}"/>
              </a:ext>
            </a:extLst>
          </p:cNvPr>
          <p:cNvSpPr>
            <a:spLocks noGrp="1"/>
          </p:cNvSpPr>
          <p:nvPr>
            <p:ph type="title"/>
          </p:nvPr>
        </p:nvSpPr>
        <p:spPr>
          <a:xfrm>
            <a:off x="838199" y="381934"/>
            <a:ext cx="5257801" cy="5181523"/>
          </a:xfrm>
        </p:spPr>
        <p:txBody>
          <a:bodyPr anchor="b">
            <a:normAutofit/>
          </a:bodyPr>
          <a:lstStyle/>
          <a:p>
            <a:r>
              <a:rPr lang="en-US" sz="7200" dirty="0">
                <a:solidFill>
                  <a:srgbClr val="FFFFFF"/>
                </a:solidFill>
              </a:rPr>
              <a:t>What is a fair and effective stop and search?</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3" name="Content Placeholder 2">
            <a:extLst>
              <a:ext uri="{FF2B5EF4-FFF2-40B4-BE49-F238E27FC236}">
                <a16:creationId xmlns:a16="http://schemas.microsoft.com/office/drawing/2014/main" id="{BAB412D1-8268-1F56-A2D2-52589EC3C1CC}"/>
              </a:ext>
            </a:extLst>
          </p:cNvPr>
          <p:cNvSpPr>
            <a:spLocks noGrp="1"/>
          </p:cNvSpPr>
          <p:nvPr>
            <p:ph idx="1"/>
          </p:nvPr>
        </p:nvSpPr>
        <p:spPr>
          <a:xfrm>
            <a:off x="6378374" y="628649"/>
            <a:ext cx="5607983" cy="5582948"/>
          </a:xfrm>
        </p:spPr>
        <p:txBody>
          <a:bodyPr anchor="b">
            <a:normAutofit fontScale="32500" lnSpcReduction="20000"/>
          </a:bodyPr>
          <a:lstStyle/>
          <a:p>
            <a:pPr marL="0" lvl="0" indent="0">
              <a:buNone/>
            </a:pPr>
            <a:r>
              <a:rPr lang="en-GB" sz="7000" dirty="0">
                <a:solidFill>
                  <a:srgbClr val="FFFFFF"/>
                </a:solidFill>
                <a:effectLst/>
                <a:ea typeface="Times New Roman" panose="02020603050405020304" pitchFamily="18" charset="0"/>
              </a:rPr>
              <a:t>It is important that the officer is fair when carrying out a stop and search, which will make any findings effective. Stop and search is more likely to be fair and effective when:</a:t>
            </a:r>
          </a:p>
          <a:p>
            <a:pPr marL="342900" lvl="0" indent="-342900">
              <a:buFont typeface="Symbol" pitchFamily="2" charset="2"/>
              <a:buChar char=""/>
            </a:pPr>
            <a:r>
              <a:rPr lang="en-GB" sz="7000" dirty="0">
                <a:solidFill>
                  <a:srgbClr val="FFFFFF"/>
                </a:solidFill>
                <a:effectLst/>
                <a:ea typeface="Times New Roman" panose="02020603050405020304" pitchFamily="18" charset="0"/>
              </a:rPr>
              <a:t>the search is lawful and justified,</a:t>
            </a:r>
          </a:p>
          <a:p>
            <a:pPr marL="342900" lvl="0" indent="-342900">
              <a:buFont typeface="Symbol" pitchFamily="2" charset="2"/>
              <a:buChar char=""/>
            </a:pPr>
            <a:r>
              <a:rPr lang="en-GB" sz="7000" dirty="0">
                <a:solidFill>
                  <a:srgbClr val="FFFFFF"/>
                </a:solidFill>
                <a:effectLst/>
                <a:ea typeface="Times New Roman" panose="02020603050405020304" pitchFamily="18" charset="0"/>
              </a:rPr>
              <a:t>the officer demonstrates genuine belief and reasonable suspicion that they may find a prohibited item during the search</a:t>
            </a:r>
          </a:p>
          <a:p>
            <a:pPr marL="342900" lvl="0" indent="-342900">
              <a:buFont typeface="Symbol" pitchFamily="2" charset="2"/>
              <a:buChar char=""/>
            </a:pPr>
            <a:r>
              <a:rPr lang="en-GB" sz="7000" dirty="0">
                <a:solidFill>
                  <a:srgbClr val="FFFFFF"/>
                </a:solidFill>
                <a:effectLst/>
                <a:ea typeface="Times New Roman" panose="02020603050405020304" pitchFamily="18" charset="0"/>
              </a:rPr>
              <a:t>the person being searched understands the procedure and the reason that they are being searched </a:t>
            </a:r>
          </a:p>
          <a:p>
            <a:pPr marL="342900" lvl="0" indent="-342900">
              <a:buFont typeface="Symbol" pitchFamily="2" charset="2"/>
              <a:buChar char=""/>
            </a:pPr>
            <a:r>
              <a:rPr lang="en-GB" sz="7000" dirty="0">
                <a:solidFill>
                  <a:srgbClr val="FFFFFF"/>
                </a:solidFill>
                <a:effectLst/>
                <a:ea typeface="Times New Roman" panose="02020603050405020304" pitchFamily="18" charset="0"/>
              </a:rPr>
              <a:t>the person is treated with respect by the officer</a:t>
            </a:r>
          </a:p>
          <a:p>
            <a:pPr marL="342900" lvl="0" indent="-342900">
              <a:buFont typeface="Symbol" pitchFamily="2" charset="2"/>
              <a:buChar char=""/>
            </a:pPr>
            <a:r>
              <a:rPr lang="en-GB" sz="7000" dirty="0">
                <a:solidFill>
                  <a:srgbClr val="FFFFFF"/>
                </a:solidFill>
                <a:effectLst/>
                <a:ea typeface="Times New Roman" panose="02020603050405020304" pitchFamily="18" charset="0"/>
              </a:rPr>
              <a:t>the officer used his discretion and figured the search was absolutely necessary in order to establish that the person had such an item </a:t>
            </a:r>
          </a:p>
          <a:p>
            <a:pPr marL="0" lvl="0" indent="0">
              <a:buNone/>
            </a:pPr>
            <a:r>
              <a:rPr lang="en-GB" sz="3100" dirty="0">
                <a:solidFill>
                  <a:srgbClr val="FFFFFF"/>
                </a:solidFill>
                <a:effectLst/>
                <a:ea typeface="Times New Roman" panose="02020603050405020304" pitchFamily="18" charset="0"/>
              </a:rPr>
              <a:t>(Metropolitan Police, 2020)</a:t>
            </a:r>
          </a:p>
          <a:p>
            <a:pPr marL="0" indent="0">
              <a:buNone/>
            </a:pPr>
            <a:endParaRPr lang="en-US" sz="1700" dirty="0">
              <a:solidFill>
                <a:srgbClr val="FFFFFF"/>
              </a:solidFill>
            </a:endParaRPr>
          </a:p>
        </p:txBody>
      </p:sp>
    </p:spTree>
    <p:extLst>
      <p:ext uri="{BB962C8B-B14F-4D97-AF65-F5344CB8AC3E}">
        <p14:creationId xmlns:p14="http://schemas.microsoft.com/office/powerpoint/2010/main" val="374169571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2166BF-0946-419E-A3F5-F3510C5B2A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1E902070-A0E4-4756-B623-BA0AC4066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gradFill flip="none" rotWithShape="1">
            <a:gsLst>
              <a:gs pos="100000">
                <a:schemeClr val="accent4"/>
              </a:gs>
              <a:gs pos="0">
                <a:schemeClr val="accent2"/>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5" name="Picture 4" descr="Red toy person in front of two lines of white figures">
            <a:extLst>
              <a:ext uri="{FF2B5EF4-FFF2-40B4-BE49-F238E27FC236}">
                <a16:creationId xmlns:a16="http://schemas.microsoft.com/office/drawing/2014/main" id="{7CCCA448-085E-0D1B-F2DD-D206CB28D694}"/>
              </a:ext>
            </a:extLst>
          </p:cNvPr>
          <p:cNvPicPr>
            <a:picLocks noChangeAspect="1"/>
          </p:cNvPicPr>
          <p:nvPr/>
        </p:nvPicPr>
        <p:blipFill rotWithShape="1">
          <a:blip r:embed="rId2">
            <a:duotone>
              <a:schemeClr val="accent1">
                <a:shade val="45000"/>
                <a:satMod val="135000"/>
              </a:schemeClr>
              <a:prstClr val="white"/>
            </a:duotone>
            <a:alphaModFix amt="35000"/>
          </a:blip>
          <a:srcRect t="14449"/>
          <a:stretch/>
        </p:blipFill>
        <p:spPr>
          <a:xfrm>
            <a:off x="20" y="-8877"/>
            <a:ext cx="12191980" cy="6858000"/>
          </a:xfrm>
          <a:prstGeom prst="rect">
            <a:avLst/>
          </a:prstGeom>
        </p:spPr>
      </p:pic>
      <p:sp>
        <p:nvSpPr>
          <p:cNvPr id="2" name="Title 1">
            <a:extLst>
              <a:ext uri="{FF2B5EF4-FFF2-40B4-BE49-F238E27FC236}">
                <a16:creationId xmlns:a16="http://schemas.microsoft.com/office/drawing/2014/main" id="{FBD453CD-4000-0166-6AF2-784C15EEFCC2}"/>
              </a:ext>
            </a:extLst>
          </p:cNvPr>
          <p:cNvSpPr>
            <a:spLocks noGrp="1"/>
          </p:cNvSpPr>
          <p:nvPr>
            <p:ph type="title"/>
          </p:nvPr>
        </p:nvSpPr>
        <p:spPr>
          <a:xfrm>
            <a:off x="838199" y="381934"/>
            <a:ext cx="5257801" cy="5181523"/>
          </a:xfrm>
        </p:spPr>
        <p:txBody>
          <a:bodyPr anchor="b">
            <a:normAutofit/>
          </a:bodyPr>
          <a:lstStyle/>
          <a:p>
            <a:r>
              <a:rPr lang="en-US" sz="7200" dirty="0">
                <a:solidFill>
                  <a:srgbClr val="FFFFFF"/>
                </a:solidFill>
              </a:rPr>
              <a:t>PLAN B</a:t>
            </a: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3" name="Content Placeholder 2">
            <a:extLst>
              <a:ext uri="{FF2B5EF4-FFF2-40B4-BE49-F238E27FC236}">
                <a16:creationId xmlns:a16="http://schemas.microsoft.com/office/drawing/2014/main" id="{C343ED0C-E614-8D10-35CC-D27DA3FD77B7}"/>
              </a:ext>
            </a:extLst>
          </p:cNvPr>
          <p:cNvSpPr>
            <a:spLocks noGrp="1"/>
          </p:cNvSpPr>
          <p:nvPr>
            <p:ph idx="1"/>
          </p:nvPr>
        </p:nvSpPr>
        <p:spPr>
          <a:xfrm>
            <a:off x="4466545" y="839991"/>
            <a:ext cx="7101833" cy="5627054"/>
          </a:xfrm>
        </p:spPr>
        <p:txBody>
          <a:bodyPr anchor="b">
            <a:normAutofit fontScale="85000" lnSpcReduction="20000"/>
          </a:bodyPr>
          <a:lstStyle/>
          <a:p>
            <a:r>
              <a:rPr lang="en-GB" sz="4000" kern="1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Proportionately- it must demonstrate a balance between needs of society and the rights of the individual</a:t>
            </a:r>
            <a:endParaRPr lang="en-GB" sz="40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4000" kern="1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Legality- It must be conducted correctly to relevant legislation </a:t>
            </a:r>
            <a:endParaRPr lang="en-GB" sz="40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4000" kern="1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Accountability- It must be recorded</a:t>
            </a:r>
            <a:endParaRPr lang="en-GB" sz="40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4000" kern="1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Necessity- It must be justifiable in a democratic society </a:t>
            </a:r>
            <a:endParaRPr lang="en-GB" sz="40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4000" kern="1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Best- The decision to carry out a stop and search must be made against the best information available to the officer at the time. </a:t>
            </a:r>
          </a:p>
          <a:p>
            <a:pPr marL="0" indent="0">
              <a:buNone/>
            </a:pPr>
            <a:r>
              <a:rPr lang="en-GB" sz="1300" kern="1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(Pp. 11, Equality and human rights commission, 2010)</a:t>
            </a:r>
            <a:endParaRPr lang="en-GB" sz="13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sz="1800" dirty="0">
              <a:solidFill>
                <a:srgbClr val="FFFFFF"/>
              </a:solidFill>
            </a:endParaRPr>
          </a:p>
        </p:txBody>
      </p:sp>
    </p:spTree>
    <p:extLst>
      <p:ext uri="{BB962C8B-B14F-4D97-AF65-F5344CB8AC3E}">
        <p14:creationId xmlns:p14="http://schemas.microsoft.com/office/powerpoint/2010/main" val="9714239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wipe(down)">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wipe(down)">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wipe(down)">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7BE8444-10DC-5FF2-6BF1-F4CDD4A8E6B6}"/>
              </a:ext>
            </a:extLst>
          </p:cNvPr>
          <p:cNvSpPr>
            <a:spLocks noGrp="1"/>
          </p:cNvSpPr>
          <p:nvPr>
            <p:ph type="title"/>
          </p:nvPr>
        </p:nvSpPr>
        <p:spPr>
          <a:xfrm>
            <a:off x="479394" y="1070800"/>
            <a:ext cx="3939688" cy="5583126"/>
          </a:xfrm>
        </p:spPr>
        <p:txBody>
          <a:bodyPr>
            <a:normAutofit/>
          </a:bodyPr>
          <a:lstStyle/>
          <a:p>
            <a:pPr algn="r"/>
            <a:r>
              <a:rPr lang="en-US" sz="7200"/>
              <a:t>Where can you be searched?</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E6FB99E-E746-15BB-542B-55394C0C98F1}"/>
              </a:ext>
            </a:extLst>
          </p:cNvPr>
          <p:cNvGraphicFramePr>
            <a:graphicFrameLocks noGrp="1"/>
          </p:cNvGraphicFramePr>
          <p:nvPr>
            <p:ph idx="1"/>
            <p:extLst>
              <p:ext uri="{D42A27DB-BD31-4B8C-83A1-F6EECF244321}">
                <p14:modId xmlns:p14="http://schemas.microsoft.com/office/powerpoint/2010/main" val="141660041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1329412"/>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CDBF2F9D-983F-4E90-827D-5A23216DE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74E535-0E27-2AC8-DB91-EDC8CB10ECDA}"/>
              </a:ext>
            </a:extLst>
          </p:cNvPr>
          <p:cNvSpPr>
            <a:spLocks noGrp="1"/>
          </p:cNvSpPr>
          <p:nvPr>
            <p:ph type="title"/>
          </p:nvPr>
        </p:nvSpPr>
        <p:spPr>
          <a:xfrm>
            <a:off x="5846618" y="381935"/>
            <a:ext cx="5366040" cy="2344840"/>
          </a:xfrm>
        </p:spPr>
        <p:txBody>
          <a:bodyPr anchor="b">
            <a:normAutofit/>
          </a:bodyPr>
          <a:lstStyle/>
          <a:p>
            <a:r>
              <a:rPr lang="en-US" sz="5600"/>
              <a:t>What might they be looking for?</a:t>
            </a:r>
          </a:p>
        </p:txBody>
      </p:sp>
      <p:pic>
        <p:nvPicPr>
          <p:cNvPr id="1032" name="Picture 8" descr="Why Are There Fireworks Going Off? M-80 in LA">
            <a:extLst>
              <a:ext uri="{FF2B5EF4-FFF2-40B4-BE49-F238E27FC236}">
                <a16:creationId xmlns:a16="http://schemas.microsoft.com/office/drawing/2014/main" id="{B454C6A5-92F2-4846-6C29-BBFB6E3851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601" r="34066" b="-3"/>
          <a:stretch/>
        </p:blipFill>
        <p:spPr bwMode="auto">
          <a:xfrm>
            <a:off x="4" y="259341"/>
            <a:ext cx="1900721" cy="2467434"/>
          </a:xfrm>
          <a:custGeom>
            <a:avLst/>
            <a:gdLst/>
            <a:ahLst/>
            <a:cxnLst/>
            <a:rect l="l" t="t" r="r" b="b"/>
            <a:pathLst>
              <a:path w="1900721" h="2467434">
                <a:moveTo>
                  <a:pt x="667004" y="0"/>
                </a:moveTo>
                <a:cubicBezTo>
                  <a:pt x="1348368" y="0"/>
                  <a:pt x="1900721" y="552354"/>
                  <a:pt x="1900721" y="1233717"/>
                </a:cubicBezTo>
                <a:cubicBezTo>
                  <a:pt x="1900721" y="1915081"/>
                  <a:pt x="1348368" y="2467434"/>
                  <a:pt x="667004" y="2467434"/>
                </a:cubicBezTo>
                <a:cubicBezTo>
                  <a:pt x="454078" y="2467434"/>
                  <a:pt x="253751" y="2413493"/>
                  <a:pt x="78941" y="2318531"/>
                </a:cubicBezTo>
                <a:lnTo>
                  <a:pt x="0" y="2270573"/>
                </a:lnTo>
                <a:lnTo>
                  <a:pt x="0" y="196861"/>
                </a:lnTo>
                <a:lnTo>
                  <a:pt x="78941" y="148903"/>
                </a:lnTo>
                <a:cubicBezTo>
                  <a:pt x="253751" y="53941"/>
                  <a:pt x="454078" y="0"/>
                  <a:pt x="667004" y="0"/>
                </a:cubicBezTo>
                <a:close/>
              </a:path>
            </a:pathLst>
          </a:custGeom>
          <a:noFill/>
          <a:extLst>
            <a:ext uri="{909E8E84-426E-40DD-AFC4-6F175D3DCCD1}">
              <a14:hiddenFill xmlns:a14="http://schemas.microsoft.com/office/drawing/2010/main">
                <a:solidFill>
                  <a:srgbClr val="FFFFFF"/>
                </a:solidFill>
              </a14:hiddenFill>
            </a:ext>
          </a:extLst>
        </p:spPr>
      </p:pic>
      <p:sp>
        <p:nvSpPr>
          <p:cNvPr id="103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8921" y="36518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4"/>
          </a:solidFill>
          <a:ln w="516" cap="flat">
            <a:noFill/>
            <a:prstDash val="solid"/>
            <a:miter/>
          </a:ln>
        </p:spPr>
        <p:txBody>
          <a:bodyPr rtlCol="0" anchor="ctr"/>
          <a:lstStyle/>
          <a:p>
            <a:endParaRPr lang="en-US"/>
          </a:p>
        </p:txBody>
      </p:sp>
      <p:pic>
        <p:nvPicPr>
          <p:cNvPr id="1028" name="Picture 4" descr="Officers have seized a total of 30 prohibited weapons destined for  addresses across the North East : Northumbria Police">
            <a:extLst>
              <a:ext uri="{FF2B5EF4-FFF2-40B4-BE49-F238E27FC236}">
                <a16:creationId xmlns:a16="http://schemas.microsoft.com/office/drawing/2014/main" id="{6DD41548-ADE5-2740-65C0-CC3C8362DD1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62" r="16584" b="2"/>
          <a:stretch/>
        </p:blipFill>
        <p:spPr bwMode="auto">
          <a:xfrm>
            <a:off x="-3" y="3175552"/>
            <a:ext cx="3860850" cy="3682448"/>
          </a:xfrm>
          <a:custGeom>
            <a:avLst/>
            <a:gdLst/>
            <a:ahLst/>
            <a:cxnLst/>
            <a:rect l="l" t="t" r="r" b="b"/>
            <a:pathLst>
              <a:path w="3860850" h="3682448">
                <a:moveTo>
                  <a:pt x="1501453" y="0"/>
                </a:moveTo>
                <a:cubicBezTo>
                  <a:pt x="2804513" y="0"/>
                  <a:pt x="3860850" y="1056337"/>
                  <a:pt x="3860850" y="2359397"/>
                </a:cubicBezTo>
                <a:cubicBezTo>
                  <a:pt x="3860850" y="2848045"/>
                  <a:pt x="3712303" y="3301997"/>
                  <a:pt x="3457902" y="3678559"/>
                </a:cubicBezTo>
                <a:lnTo>
                  <a:pt x="3454994" y="3682448"/>
                </a:lnTo>
                <a:lnTo>
                  <a:pt x="0" y="3682448"/>
                </a:lnTo>
                <a:lnTo>
                  <a:pt x="0" y="539369"/>
                </a:lnTo>
                <a:lnTo>
                  <a:pt x="657" y="538771"/>
                </a:lnTo>
                <a:cubicBezTo>
                  <a:pt x="408500" y="202190"/>
                  <a:pt x="931365" y="0"/>
                  <a:pt x="1501453" y="0"/>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What are the Different Illegal Drugs and Their Types?">
            <a:extLst>
              <a:ext uri="{FF2B5EF4-FFF2-40B4-BE49-F238E27FC236}">
                <a16:creationId xmlns:a16="http://schemas.microsoft.com/office/drawing/2014/main" id="{63F1C2E1-6AB0-D35C-773D-3DB9697BC1D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091" r="25410" b="3"/>
          <a:stretch/>
        </p:blipFill>
        <p:spPr bwMode="auto">
          <a:xfrm>
            <a:off x="2356226" y="660794"/>
            <a:ext cx="2968902" cy="2968902"/>
          </a:xfrm>
          <a:custGeom>
            <a:avLst/>
            <a:gdLst/>
            <a:ahLst/>
            <a:cxnLst/>
            <a:rect l="l" t="t" r="r" b="b"/>
            <a:pathLst>
              <a:path w="2257760" h="2257760">
                <a:moveTo>
                  <a:pt x="1128880" y="0"/>
                </a:moveTo>
                <a:cubicBezTo>
                  <a:pt x="1752343" y="0"/>
                  <a:pt x="2257760" y="505417"/>
                  <a:pt x="2257760" y="1128880"/>
                </a:cubicBezTo>
                <a:cubicBezTo>
                  <a:pt x="2257760" y="1752343"/>
                  <a:pt x="1752343" y="2257760"/>
                  <a:pt x="1128880" y="2257760"/>
                </a:cubicBezTo>
                <a:cubicBezTo>
                  <a:pt x="505417" y="2257760"/>
                  <a:pt x="0" y="1752343"/>
                  <a:pt x="0" y="1128880"/>
                </a:cubicBezTo>
                <a:cubicBezTo>
                  <a:pt x="0" y="505417"/>
                  <a:pt x="505417" y="0"/>
                  <a:pt x="1128880" y="0"/>
                </a:cubicBezTo>
                <a:close/>
              </a:path>
            </a:pathLst>
          </a:custGeom>
          <a:noFill/>
          <a:extLst>
            <a:ext uri="{909E8E84-426E-40DD-AFC4-6F175D3DCCD1}">
              <a14:hiddenFill xmlns:a14="http://schemas.microsoft.com/office/drawing/2010/main">
                <a:solidFill>
                  <a:srgbClr val="FFFFFF"/>
                </a:solidFill>
              </a14:hiddenFill>
            </a:ext>
          </a:extLst>
        </p:spPr>
      </p:pic>
      <p:sp>
        <p:nvSpPr>
          <p:cNvPr id="104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9443" y="748543"/>
            <a:ext cx="171514" cy="171515"/>
          </a:xfrm>
          <a:custGeom>
            <a:avLst/>
            <a:gdLst>
              <a:gd name="connsiteX0" fmla="*/ 159873 w 171514"/>
              <a:gd name="connsiteY0" fmla="*/ 74116 h 171515"/>
              <a:gd name="connsiteX1" fmla="*/ 97398 w 171514"/>
              <a:gd name="connsiteY1" fmla="*/ 74116 h 171515"/>
              <a:gd name="connsiteX2" fmla="*/ 97398 w 171514"/>
              <a:gd name="connsiteY2" fmla="*/ 11641 h 171515"/>
              <a:gd name="connsiteX3" fmla="*/ 85757 w 171514"/>
              <a:gd name="connsiteY3" fmla="*/ 0 h 171515"/>
              <a:gd name="connsiteX4" fmla="*/ 74116 w 171514"/>
              <a:gd name="connsiteY4" fmla="*/ 11641 h 171515"/>
              <a:gd name="connsiteX5" fmla="*/ 74116 w 171514"/>
              <a:gd name="connsiteY5" fmla="*/ 74116 h 171515"/>
              <a:gd name="connsiteX6" fmla="*/ 11641 w 171514"/>
              <a:gd name="connsiteY6" fmla="*/ 74116 h 171515"/>
              <a:gd name="connsiteX7" fmla="*/ 0 w 171514"/>
              <a:gd name="connsiteY7" fmla="*/ 85758 h 171515"/>
              <a:gd name="connsiteX8" fmla="*/ 11641 w 171514"/>
              <a:gd name="connsiteY8" fmla="*/ 97399 h 171515"/>
              <a:gd name="connsiteX9" fmla="*/ 74116 w 171514"/>
              <a:gd name="connsiteY9" fmla="*/ 97399 h 171515"/>
              <a:gd name="connsiteX10" fmla="*/ 74116 w 171514"/>
              <a:gd name="connsiteY10" fmla="*/ 159874 h 171515"/>
              <a:gd name="connsiteX11" fmla="*/ 85757 w 171514"/>
              <a:gd name="connsiteY11" fmla="*/ 171515 h 171515"/>
              <a:gd name="connsiteX12" fmla="*/ 97398 w 171514"/>
              <a:gd name="connsiteY12" fmla="*/ 159874 h 171515"/>
              <a:gd name="connsiteX13" fmla="*/ 97398 w 171514"/>
              <a:gd name="connsiteY13" fmla="*/ 97399 h 171515"/>
              <a:gd name="connsiteX14" fmla="*/ 159873 w 171514"/>
              <a:gd name="connsiteY14" fmla="*/ 97399 h 171515"/>
              <a:gd name="connsiteX15" fmla="*/ 171514 w 171514"/>
              <a:gd name="connsiteY15" fmla="*/ 85758 h 171515"/>
              <a:gd name="connsiteX16" fmla="*/ 159873 w 171514"/>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4" h="171515">
                <a:moveTo>
                  <a:pt x="159873" y="74116"/>
                </a:moveTo>
                <a:lnTo>
                  <a:pt x="97398" y="74116"/>
                </a:lnTo>
                <a:lnTo>
                  <a:pt x="97398" y="11641"/>
                </a:lnTo>
                <a:cubicBezTo>
                  <a:pt x="97398" y="5212"/>
                  <a:pt x="92186" y="0"/>
                  <a:pt x="85757"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7" y="171515"/>
                </a:cubicBezTo>
                <a:cubicBezTo>
                  <a:pt x="92186" y="171515"/>
                  <a:pt x="97398" y="166303"/>
                  <a:pt x="97398" y="159874"/>
                </a:cubicBezTo>
                <a:lnTo>
                  <a:pt x="97398" y="97399"/>
                </a:lnTo>
                <a:lnTo>
                  <a:pt x="159873" y="97399"/>
                </a:lnTo>
                <a:cubicBezTo>
                  <a:pt x="166302" y="97399"/>
                  <a:pt x="171514" y="92187"/>
                  <a:pt x="171514" y="85758"/>
                </a:cubicBezTo>
                <a:cubicBezTo>
                  <a:pt x="171514" y="79328"/>
                  <a:pt x="166302" y="74116"/>
                  <a:pt x="159873" y="74116"/>
                </a:cubicBezTo>
                <a:close/>
              </a:path>
            </a:pathLst>
          </a:custGeom>
          <a:solidFill>
            <a:schemeClr val="accent4"/>
          </a:solidFill>
          <a:ln w="776"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03D8B62-28EA-7B32-218F-A87DA9657226}"/>
              </a:ext>
            </a:extLst>
          </p:cNvPr>
          <p:cNvSpPr>
            <a:spLocks noGrp="1"/>
          </p:cNvSpPr>
          <p:nvPr>
            <p:ph idx="1"/>
          </p:nvPr>
        </p:nvSpPr>
        <p:spPr>
          <a:xfrm>
            <a:off x="5846617" y="3175552"/>
            <a:ext cx="5366041" cy="2809114"/>
          </a:xfrm>
        </p:spPr>
        <p:txBody>
          <a:bodyPr anchor="t">
            <a:normAutofit/>
          </a:bodyPr>
          <a:lstStyle/>
          <a:p>
            <a:pPr marL="342900" lvl="0" indent="-342900">
              <a:buFont typeface="Symbol" pitchFamily="2" charset="2"/>
              <a:buChar char=""/>
            </a:pPr>
            <a:r>
              <a:rPr lang="en-GB" sz="1700">
                <a:effectLst/>
                <a:latin typeface="Calibri" panose="020F0502020204030204" pitchFamily="34" charset="0"/>
                <a:ea typeface="Times New Roman" panose="02020603050405020304" pitchFamily="18" charset="0"/>
              </a:rPr>
              <a:t>Illegal drugs </a:t>
            </a:r>
            <a:endParaRPr lang="en-GB" sz="170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700">
                <a:effectLst/>
                <a:latin typeface="Calibri" panose="020F0502020204030204" pitchFamily="34" charset="0"/>
                <a:ea typeface="Times New Roman" panose="02020603050405020304" pitchFamily="18" charset="0"/>
              </a:rPr>
              <a:t>A weapon eg. Knife </a:t>
            </a:r>
            <a:endParaRPr lang="en-GB" sz="170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700">
                <a:effectLst/>
                <a:latin typeface="Calibri" panose="020F0502020204030204" pitchFamily="34" charset="0"/>
                <a:ea typeface="Times New Roman" panose="02020603050405020304" pitchFamily="18" charset="0"/>
              </a:rPr>
              <a:t>Stolen items </a:t>
            </a:r>
            <a:endParaRPr lang="en-GB" sz="170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700">
                <a:effectLst/>
                <a:latin typeface="Calibri" panose="020F0502020204030204" pitchFamily="34" charset="0"/>
                <a:ea typeface="Times New Roman" panose="02020603050405020304" pitchFamily="18" charset="0"/>
              </a:rPr>
              <a:t>Items used in connection to theft eg. Screwdrivers </a:t>
            </a:r>
            <a:endParaRPr lang="en-GB" sz="170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700">
                <a:effectLst/>
                <a:latin typeface="Calibri" panose="020F0502020204030204" pitchFamily="34" charset="0"/>
                <a:ea typeface="Times New Roman" panose="02020603050405020304" pitchFamily="18" charset="0"/>
              </a:rPr>
              <a:t>Illegal fireworks</a:t>
            </a:r>
            <a:endParaRPr lang="en-GB" sz="170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700">
                <a:effectLst/>
                <a:latin typeface="Calibri" panose="020F0502020204030204" pitchFamily="34" charset="0"/>
                <a:ea typeface="Times New Roman" panose="02020603050405020304" pitchFamily="18" charset="0"/>
              </a:rPr>
              <a:t>Articles used to commit criminal damage eg. Crowbars</a:t>
            </a:r>
          </a:p>
          <a:p>
            <a:pPr marL="0" lvl="0" indent="0">
              <a:buNone/>
            </a:pPr>
            <a:r>
              <a:rPr lang="en-GB" sz="1700">
                <a:effectLst/>
                <a:latin typeface="Calibri" panose="020F0502020204030204" pitchFamily="34" charset="0"/>
                <a:ea typeface="Times New Roman" panose="02020603050405020304" pitchFamily="18" charset="0"/>
              </a:rPr>
              <a:t> (GOV.UK, 2023)</a:t>
            </a:r>
            <a:endParaRPr lang="en-GB" sz="1700">
              <a:effectLst/>
              <a:latin typeface="Times New Roman" panose="02020603050405020304" pitchFamily="18" charset="0"/>
              <a:ea typeface="Times New Roman" panose="02020603050405020304" pitchFamily="18" charset="0"/>
            </a:endParaRPr>
          </a:p>
          <a:p>
            <a:endParaRPr lang="en-US" sz="1700"/>
          </a:p>
        </p:txBody>
      </p:sp>
      <p:sp>
        <p:nvSpPr>
          <p:cNvPr id="104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2074" y="421171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4"/>
          </a:solidFill>
          <a:ln w="751" cap="flat">
            <a:noFill/>
            <a:prstDash val="solid"/>
            <a:miter/>
          </a:ln>
        </p:spPr>
        <p:txBody>
          <a:bodyPr rtlCol="0" anchor="ctr"/>
          <a:lstStyle/>
          <a:p>
            <a:endParaRPr lang="en-US"/>
          </a:p>
        </p:txBody>
      </p:sp>
      <p:cxnSp>
        <p:nvCxnSpPr>
          <p:cNvPr id="1045" name="Straight Connector 104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68377"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76570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5B288955-0D47-601C-4CD6-D1E883594A15}"/>
              </a:ext>
            </a:extLst>
          </p:cNvPr>
          <p:cNvSpPr>
            <a:spLocks noGrp="1"/>
          </p:cNvSpPr>
          <p:nvPr>
            <p:ph type="title"/>
          </p:nvPr>
        </p:nvSpPr>
        <p:spPr>
          <a:xfrm>
            <a:off x="1245072" y="1289765"/>
            <a:ext cx="3651101" cy="4270963"/>
          </a:xfrm>
        </p:spPr>
        <p:txBody>
          <a:bodyPr anchor="ctr">
            <a:normAutofit/>
          </a:bodyPr>
          <a:lstStyle/>
          <a:p>
            <a:pPr algn="ctr"/>
            <a:r>
              <a:rPr lang="en-US" sz="5600" dirty="0">
                <a:solidFill>
                  <a:schemeClr val="bg1"/>
                </a:solidFill>
              </a:rPr>
              <a:t>GOWISELY</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BD2472CD-6000-5CE2-2CA2-5474C94A5BC1}"/>
              </a:ext>
            </a:extLst>
          </p:cNvPr>
          <p:cNvSpPr>
            <a:spLocks noGrp="1"/>
          </p:cNvSpPr>
          <p:nvPr>
            <p:ph idx="1"/>
          </p:nvPr>
        </p:nvSpPr>
        <p:spPr>
          <a:xfrm>
            <a:off x="6397039" y="381935"/>
            <a:ext cx="4685916" cy="5974415"/>
          </a:xfrm>
        </p:spPr>
        <p:txBody>
          <a:bodyPr anchor="ctr">
            <a:normAutofit/>
          </a:bodyPr>
          <a:lstStyle/>
          <a:p>
            <a:r>
              <a:rPr lang="en-GB" sz="2400" kern="100" dirty="0">
                <a:effectLst/>
                <a:latin typeface="Calibri" panose="020F0502020204030204" pitchFamily="34" charset="0"/>
                <a:ea typeface="Calibri" panose="020F0502020204030204" pitchFamily="34" charset="0"/>
                <a:cs typeface="Calibri" panose="020F0502020204030204" pitchFamily="34" charset="0"/>
              </a:rPr>
              <a:t>Grounds for search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kern="100" dirty="0">
                <a:effectLst/>
                <a:latin typeface="Calibri" panose="020F0502020204030204" pitchFamily="34" charset="0"/>
                <a:ea typeface="Calibri" panose="020F0502020204030204" pitchFamily="34" charset="0"/>
                <a:cs typeface="Calibri" panose="020F0502020204030204" pitchFamily="34" charset="0"/>
              </a:rPr>
              <a:t>Object or purpose for search</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kern="100" dirty="0">
                <a:effectLst/>
                <a:latin typeface="Calibri" panose="020F0502020204030204" pitchFamily="34" charset="0"/>
                <a:ea typeface="Calibri" panose="020F0502020204030204" pitchFamily="34" charset="0"/>
                <a:cs typeface="Calibri" panose="020F0502020204030204" pitchFamily="34" charset="0"/>
              </a:rPr>
              <a:t>Warrant card if not in uniform</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kern="100" dirty="0">
                <a:effectLst/>
                <a:latin typeface="Calibri" panose="020F0502020204030204" pitchFamily="34" charset="0"/>
                <a:ea typeface="Calibri" panose="020F0502020204030204" pitchFamily="34" charset="0"/>
                <a:cs typeface="Calibri" panose="020F0502020204030204" pitchFamily="34" charset="0"/>
              </a:rPr>
              <a:t>Identity of officer</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kern="100" dirty="0">
                <a:effectLst/>
                <a:latin typeface="Calibri" panose="020F0502020204030204" pitchFamily="34" charset="0"/>
                <a:ea typeface="Calibri" panose="020F0502020204030204" pitchFamily="34" charset="0"/>
                <a:cs typeface="Calibri" panose="020F0502020204030204" pitchFamily="34" charset="0"/>
              </a:rPr>
              <a:t>Station of officer</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kern="100" dirty="0">
                <a:effectLst/>
                <a:latin typeface="Calibri" panose="020F0502020204030204" pitchFamily="34" charset="0"/>
                <a:ea typeface="Calibri" panose="020F0502020204030204" pitchFamily="34" charset="0"/>
                <a:cs typeface="Calibri" panose="020F0502020204030204" pitchFamily="34" charset="0"/>
              </a:rPr>
              <a:t>Entitlement to record letter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kern="100" dirty="0">
                <a:effectLst/>
                <a:latin typeface="Calibri" panose="020F0502020204030204" pitchFamily="34" charset="0"/>
                <a:ea typeface="Calibri" panose="020F0502020204030204" pitchFamily="34" charset="0"/>
                <a:cs typeface="Calibri" panose="020F0502020204030204" pitchFamily="34" charset="0"/>
              </a:rPr>
              <a:t>Legal powers used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kern="100" dirty="0">
                <a:effectLst/>
                <a:latin typeface="Calibri" panose="020F0502020204030204" pitchFamily="34" charset="0"/>
                <a:ea typeface="Calibri" panose="020F0502020204030204" pitchFamily="34" charset="0"/>
                <a:cs typeface="Calibri" panose="020F0502020204030204" pitchFamily="34" charset="0"/>
              </a:rPr>
              <a:t>You are detained for the purpose of search</a:t>
            </a:r>
          </a:p>
          <a:p>
            <a:pPr marL="0" indent="0" algn="r">
              <a:buNone/>
            </a:pPr>
            <a:r>
              <a:rPr lang="en-GB" sz="1000" kern="100" dirty="0">
                <a:effectLst/>
                <a:latin typeface="Calibri" panose="020F0502020204030204" pitchFamily="34" charset="0"/>
                <a:ea typeface="Calibri" panose="020F0502020204030204" pitchFamily="34" charset="0"/>
                <a:cs typeface="Calibri" panose="020F0502020204030204" pitchFamily="34" charset="0"/>
              </a:rPr>
              <a:t> (Liberty human rights, 2023)</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dirty="0"/>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41919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Scale>
                                      <p:cBhvr>
                                        <p:cTn id="14"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1" end="1"/>
                                            </p:txEl>
                                          </p:spTgt>
                                        </p:tgtEl>
                                        <p:attrNameLst>
                                          <p:attrName>ppt_x</p:attrName>
                                          <p:attrName>ppt_y</p:attrName>
                                        </p:attrNameLst>
                                      </p:cBhvr>
                                    </p:animMotion>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Scale>
                                      <p:cBhvr>
                                        <p:cTn id="21"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2" end="2"/>
                                            </p:txEl>
                                          </p:spTgt>
                                        </p:tgtEl>
                                        <p:attrNameLst>
                                          <p:attrName>ppt_x</p:attrName>
                                          <p:attrName>ppt_y</p:attrName>
                                        </p:attrNameLst>
                                      </p:cBhvr>
                                    </p:animMotion>
                                    <p:animEffect transition="in" filter="fade">
                                      <p:cBhvr>
                                        <p:cTn id="23" dur="10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Scale>
                                      <p:cBhvr>
                                        <p:cTn id="28"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3" end="3"/>
                                            </p:txEl>
                                          </p:spTgt>
                                        </p:tgtEl>
                                        <p:attrNameLst>
                                          <p:attrName>ppt_x</p:attrName>
                                          <p:attrName>ppt_y</p:attrName>
                                        </p:attrNameLst>
                                      </p:cBhvr>
                                    </p:animMotion>
                                    <p:animEffect transition="in" filter="fade">
                                      <p:cBhvr>
                                        <p:cTn id="30" dur="10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Scale>
                                      <p:cBhvr>
                                        <p:cTn id="35" dur="1000" decel="50000" fill="hold">
                                          <p:stCondLst>
                                            <p:cond delay="0"/>
                                          </p:stCondLst>
                                        </p:cTn>
                                        <p:tgtEl>
                                          <p:spTgt spid="3">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6" dur="1000" decel="50000" fill="hold">
                                          <p:stCondLst>
                                            <p:cond delay="0"/>
                                          </p:stCondLst>
                                        </p:cTn>
                                        <p:tgtEl>
                                          <p:spTgt spid="3">
                                            <p:txEl>
                                              <p:pRg st="4" end="4"/>
                                            </p:txEl>
                                          </p:spTgt>
                                        </p:tgtEl>
                                        <p:attrNameLst>
                                          <p:attrName>ppt_x</p:attrName>
                                          <p:attrName>ppt_y</p:attrName>
                                        </p:attrNameLst>
                                      </p:cBhvr>
                                    </p:animMotion>
                                    <p:animEffect transition="in" filter="fade">
                                      <p:cBhvr>
                                        <p:cTn id="37" dur="10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Scale>
                                      <p:cBhvr>
                                        <p:cTn id="42" dur="1000" decel="50000" fill="hold">
                                          <p:stCondLst>
                                            <p:cond delay="0"/>
                                          </p:stCondLst>
                                        </p:cTn>
                                        <p:tgtEl>
                                          <p:spTgt spid="3">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3" dur="1000" decel="50000" fill="hold">
                                          <p:stCondLst>
                                            <p:cond delay="0"/>
                                          </p:stCondLst>
                                        </p:cTn>
                                        <p:tgtEl>
                                          <p:spTgt spid="3">
                                            <p:txEl>
                                              <p:pRg st="5" end="5"/>
                                            </p:txEl>
                                          </p:spTgt>
                                        </p:tgtEl>
                                        <p:attrNameLst>
                                          <p:attrName>ppt_x</p:attrName>
                                          <p:attrName>ppt_y</p:attrName>
                                        </p:attrNameLst>
                                      </p:cBhvr>
                                    </p:animMotion>
                                    <p:animEffect transition="in" filter="fade">
                                      <p:cBhvr>
                                        <p:cTn id="44" dur="10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Scale>
                                      <p:cBhvr>
                                        <p:cTn id="49" dur="1000" decel="50000" fill="hold">
                                          <p:stCondLst>
                                            <p:cond delay="0"/>
                                          </p:stCondLst>
                                        </p:cTn>
                                        <p:tgtEl>
                                          <p:spTgt spid="3">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0" dur="1000" decel="50000" fill="hold">
                                          <p:stCondLst>
                                            <p:cond delay="0"/>
                                          </p:stCondLst>
                                        </p:cTn>
                                        <p:tgtEl>
                                          <p:spTgt spid="3">
                                            <p:txEl>
                                              <p:pRg st="6" end="6"/>
                                            </p:txEl>
                                          </p:spTgt>
                                        </p:tgtEl>
                                        <p:attrNameLst>
                                          <p:attrName>ppt_x</p:attrName>
                                          <p:attrName>ppt_y</p:attrName>
                                        </p:attrNameLst>
                                      </p:cBhvr>
                                    </p:animMotion>
                                    <p:animEffect transition="in" filter="fade">
                                      <p:cBhvr>
                                        <p:cTn id="51" dur="1000"/>
                                        <p:tgtEl>
                                          <p:spTgt spid="3">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Scale>
                                      <p:cBhvr>
                                        <p:cTn id="56" dur="1000" decel="50000" fill="hold">
                                          <p:stCondLst>
                                            <p:cond delay="0"/>
                                          </p:stCondLst>
                                        </p:cTn>
                                        <p:tgtEl>
                                          <p:spTgt spid="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7" dur="1000" decel="50000" fill="hold">
                                          <p:stCondLst>
                                            <p:cond delay="0"/>
                                          </p:stCondLst>
                                        </p:cTn>
                                        <p:tgtEl>
                                          <p:spTgt spid="3">
                                            <p:txEl>
                                              <p:pRg st="7" end="7"/>
                                            </p:txEl>
                                          </p:spTgt>
                                        </p:tgtEl>
                                        <p:attrNameLst>
                                          <p:attrName>ppt_x</p:attrName>
                                          <p:attrName>ppt_y</p:attrName>
                                        </p:attrNameLst>
                                      </p:cBhvr>
                                    </p:animMotion>
                                    <p:animEffect transition="in" filter="fade">
                                      <p:cBhvr>
                                        <p:cTn id="58"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DE84C-96F6-63ED-2AB4-D3DF22511C3A}"/>
              </a:ext>
            </a:extLst>
          </p:cNvPr>
          <p:cNvSpPr>
            <a:spLocks noGrp="1"/>
          </p:cNvSpPr>
          <p:nvPr>
            <p:ph type="title"/>
          </p:nvPr>
        </p:nvSpPr>
        <p:spPr>
          <a:xfrm>
            <a:off x="1188069" y="381935"/>
            <a:ext cx="4008583" cy="5974414"/>
          </a:xfrm>
        </p:spPr>
        <p:txBody>
          <a:bodyPr anchor="ctr">
            <a:normAutofit/>
          </a:bodyPr>
          <a:lstStyle/>
          <a:p>
            <a:r>
              <a:rPr lang="en-US" sz="6100">
                <a:solidFill>
                  <a:schemeClr val="bg1"/>
                </a:solidFill>
              </a:rPr>
              <a:t>The importance of following the correct process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bg1"/>
          </a:solid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bg1"/>
          </a:solidFill>
          <a:ln w="51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bg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9702502-DE56-5D48-DA4C-552282BFAB85}"/>
              </a:ext>
            </a:extLst>
          </p:cNvPr>
          <p:cNvSpPr>
            <a:spLocks noGrp="1"/>
          </p:cNvSpPr>
          <p:nvPr>
            <p:ph idx="1"/>
          </p:nvPr>
        </p:nvSpPr>
        <p:spPr>
          <a:xfrm>
            <a:off x="6096000" y="381935"/>
            <a:ext cx="4986955" cy="5974415"/>
          </a:xfrm>
        </p:spPr>
        <p:txBody>
          <a:bodyPr anchor="ctr">
            <a:normAutofit fontScale="70000" lnSpcReduction="20000"/>
          </a:bodyPr>
          <a:lstStyle/>
          <a:p>
            <a:r>
              <a:rPr lang="en-GB" sz="3100" kern="100" dirty="0">
                <a:effectLst/>
                <a:latin typeface="Calibri" panose="020F0502020204030204" pitchFamily="34" charset="0"/>
                <a:ea typeface="Calibri" panose="020F0502020204030204" pitchFamily="34" charset="0"/>
                <a:cs typeface="Calibri" panose="020F0502020204030204" pitchFamily="34" charset="0"/>
              </a:rPr>
              <a:t>Why would the public conform with the law if the police aren’t either?</a:t>
            </a:r>
            <a:endParaRPr lang="en-GB" sz="3100" kern="100" dirty="0">
              <a:latin typeface="Calibri" panose="020F0502020204030204" pitchFamily="34" charset="0"/>
              <a:ea typeface="Calibri" panose="020F0502020204030204" pitchFamily="34" charset="0"/>
              <a:cs typeface="Calibri" panose="020F0502020204030204" pitchFamily="34" charset="0"/>
            </a:endParaRPr>
          </a:p>
          <a:p>
            <a:r>
              <a:rPr lang="en-GB" sz="3100" kern="100" dirty="0">
                <a:effectLst/>
                <a:latin typeface="Calibri" panose="020F0502020204030204" pitchFamily="34" charset="0"/>
                <a:ea typeface="Calibri" panose="020F0502020204030204" pitchFamily="34" charset="0"/>
                <a:cs typeface="Calibri" panose="020F0502020204030204" pitchFamily="34" charset="0"/>
              </a:rPr>
              <a:t>Justice (2020) suggests that the power to stop and search deteriorates BAME communities’ confidence and trust in the police because they feel that they are targeted. They suggest that feeling unfairly targeted by the police makes you repel against the law, especially as a young person who feels constantly discriminated against. </a:t>
            </a:r>
            <a:endParaRPr lang="en-GB" sz="3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3100" kern="100" dirty="0">
                <a:effectLst/>
                <a:latin typeface="Calibri" panose="020F0502020204030204" pitchFamily="34" charset="0"/>
                <a:ea typeface="Calibri" panose="020F0502020204030204" pitchFamily="34" charset="0"/>
                <a:cs typeface="Calibri" panose="020F0502020204030204" pitchFamily="34" charset="0"/>
              </a:rPr>
              <a:t>The college of policing (2022) suggests that stop and search is one of the most intrusive powers and can intensify strong and negative feelings towards the police. They also suggest that misusing the power causes communities to resent against the police and implies that the police aren’t acting lawfully and legitimacy. </a:t>
            </a:r>
          </a:p>
          <a:p>
            <a:pPr marL="0" indent="0">
              <a:buNone/>
            </a:pPr>
            <a:endParaRPr lang="en-US" sz="1800" dirty="0"/>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140414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3F4F3A-DF89-453C-A499-8C259F6A2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DF903C9-8F3A-9DAC-178C-DAE7795A4CDC}"/>
              </a:ext>
            </a:extLst>
          </p:cNvPr>
          <p:cNvSpPr>
            <a:spLocks noGrp="1"/>
          </p:cNvSpPr>
          <p:nvPr>
            <p:ph type="title"/>
          </p:nvPr>
        </p:nvSpPr>
        <p:spPr>
          <a:xfrm>
            <a:off x="479394" y="1062487"/>
            <a:ext cx="3939688" cy="5583126"/>
          </a:xfrm>
        </p:spPr>
        <p:txBody>
          <a:bodyPr>
            <a:normAutofit/>
          </a:bodyPr>
          <a:lstStyle/>
          <a:p>
            <a:pPr algn="r"/>
            <a:r>
              <a:rPr lang="en-US" sz="6100" dirty="0">
                <a:solidFill>
                  <a:schemeClr val="bg1"/>
                </a:solidFill>
              </a:rPr>
              <a:t>Misconduct</a:t>
            </a:r>
          </a:p>
        </p:txBody>
      </p:sp>
      <p:sp>
        <p:nvSpPr>
          <p:cNvPr id="11"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69603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925332"/>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solidFill>
              <a:schemeClr val="lt1">
                <a:hueOff val="0"/>
                <a:satOff val="0"/>
                <a:lumOff val="0"/>
              </a:schemeClr>
            </a:solidFill>
            <a:bevel/>
          </a:ln>
        </p:spPr>
        <p:style>
          <a:lnRef idx="1">
            <a:schemeClr val="accent1"/>
          </a:lnRef>
          <a:fillRef idx="0">
            <a:schemeClr val="accent1"/>
          </a:fillRef>
          <a:effectRef idx="0">
            <a:schemeClr val="accent1"/>
          </a:effectRef>
          <a:fontRef idx="minor">
            <a:schemeClr val="tx1"/>
          </a:fontRef>
        </p:style>
      </p:cxn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44047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F779D8B6-8E91-11B5-E214-89E1DAB06995}"/>
              </a:ext>
            </a:extLst>
          </p:cNvPr>
          <p:cNvGraphicFramePr>
            <a:graphicFrameLocks noGrp="1"/>
          </p:cNvGraphicFramePr>
          <p:nvPr>
            <p:ph idx="1"/>
            <p:extLst>
              <p:ext uri="{D42A27DB-BD31-4B8C-83A1-F6EECF244321}">
                <p14:modId xmlns:p14="http://schemas.microsoft.com/office/powerpoint/2010/main" val="1631398808"/>
              </p:ext>
            </p:extLst>
          </p:nvPr>
        </p:nvGraphicFramePr>
        <p:xfrm>
          <a:off x="5236163" y="583879"/>
          <a:ext cx="6245265" cy="6584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934283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C2C8BB-B5C4-F339-4DD0-5CDDA82A11E9}"/>
              </a:ext>
            </a:extLst>
          </p:cNvPr>
          <p:cNvSpPr>
            <a:spLocks noGrp="1"/>
          </p:cNvSpPr>
          <p:nvPr>
            <p:ph type="title"/>
          </p:nvPr>
        </p:nvSpPr>
        <p:spPr>
          <a:xfrm>
            <a:off x="6657714" y="467271"/>
            <a:ext cx="4529329" cy="2052522"/>
          </a:xfrm>
        </p:spPr>
        <p:txBody>
          <a:bodyPr vert="horz" lIns="91440" tIns="45720" rIns="91440" bIns="45720" rtlCol="0" anchor="b">
            <a:normAutofit/>
          </a:bodyPr>
          <a:lstStyle/>
          <a:p>
            <a:r>
              <a:rPr lang="en-US" kern="1200" dirty="0">
                <a:solidFill>
                  <a:schemeClr val="tx1"/>
                </a:solidFill>
                <a:latin typeface="+mj-lt"/>
                <a:ea typeface="+mj-ea"/>
                <a:cs typeface="+mj-cs"/>
              </a:rPr>
              <a:t>Billie Dee</a:t>
            </a:r>
          </a:p>
        </p:txBody>
      </p:sp>
      <p:sp>
        <p:nvSpPr>
          <p:cNvPr id="16" name="Oval 1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8" name="Picture 7" descr="A person with long black braids&#10;&#10;Description automatically generated">
            <a:extLst>
              <a:ext uri="{FF2B5EF4-FFF2-40B4-BE49-F238E27FC236}">
                <a16:creationId xmlns:a16="http://schemas.microsoft.com/office/drawing/2014/main" id="{76BAE7C6-1E7E-A118-D4FD-62206AD87A47}"/>
              </a:ext>
            </a:extLst>
          </p:cNvPr>
          <p:cNvPicPr>
            <a:picLocks noChangeAspect="1"/>
          </p:cNvPicPr>
          <p:nvPr/>
        </p:nvPicPr>
        <p:blipFill rotWithShape="1">
          <a:blip r:embed="rId2"/>
          <a:src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8"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0"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9" name="TextBox 8">
            <a:extLst>
              <a:ext uri="{FF2B5EF4-FFF2-40B4-BE49-F238E27FC236}">
                <a16:creationId xmlns:a16="http://schemas.microsoft.com/office/drawing/2014/main" id="{2A3E7A25-40CE-2A78-B830-C188B91FCA00}"/>
              </a:ext>
            </a:extLst>
          </p:cNvPr>
          <p:cNvSpPr txBox="1"/>
          <p:nvPr/>
        </p:nvSpPr>
        <p:spPr>
          <a:xfrm>
            <a:off x="6657715" y="2990818"/>
            <a:ext cx="4195673" cy="2913872"/>
          </a:xfrm>
          <a:prstGeom prst="rect">
            <a:avLst/>
          </a:prstGeom>
        </p:spPr>
        <p:txBody>
          <a:bodyPr vert="horz" lIns="91440" tIns="45720" rIns="91440" bIns="45720" rtlCol="0" anchor="t">
            <a:noAutofit/>
          </a:bodyPr>
          <a:lstStyle/>
          <a:p>
            <a:pPr>
              <a:lnSpc>
                <a:spcPct val="90000"/>
              </a:lnSpc>
              <a:spcAft>
                <a:spcPts val="600"/>
              </a:spcAft>
            </a:pPr>
            <a:r>
              <a:rPr lang="en-US" sz="2000" dirty="0">
                <a:effectLst/>
              </a:rPr>
              <a:t>Billie Dee was only 17 then she was stopped and searched by the police, and when she asked why, she was told that she “looks like she smells like weed”. She says that she has brown skin and braids in her hair, and that she felt humiliated. She is now in her 30s, and states “I would never ever call the police if I was in trouble” after the trauma she faced in a seriously racist encounter with the police (Milan. A, 2020).</a:t>
            </a:r>
          </a:p>
        </p:txBody>
      </p:sp>
      <p:sp>
        <p:nvSpPr>
          <p:cNvPr id="22"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4"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9519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3" presetClass="entr" presetSubtype="16"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 calcmode="lin" valueType="num">
                                      <p:cBhvr>
                                        <p:cTn id="15" dur="500" fill="hold"/>
                                        <p:tgtEl>
                                          <p:spTgt spid="9">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9">
                                            <p:txEl>
                                              <p:pRg st="0" end="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solidFill>
            <a:schemeClr val="bg1"/>
          </a:solidFill>
          <a:ln w="603" cap="flat">
            <a:noFill/>
            <a:prstDash val="solid"/>
            <a:miter/>
          </a:ln>
        </p:spPr>
        <p:txBody>
          <a:bodyPr rtlCol="0" anchor="ctr"/>
          <a:lstStyle/>
          <a:p>
            <a:endParaRPr lang="en-US"/>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5" name="Content Placeholder 4" descr="A screenshot of a computer&#10;&#10;Description automatically generated">
            <a:extLst>
              <a:ext uri="{FF2B5EF4-FFF2-40B4-BE49-F238E27FC236}">
                <a16:creationId xmlns:a16="http://schemas.microsoft.com/office/drawing/2014/main" id="{E9C511E4-DAEA-D1C3-873E-6467C431AABE}"/>
              </a:ext>
            </a:extLst>
          </p:cNvPr>
          <p:cNvPicPr>
            <a:picLocks noGrp="1" noChangeAspect="1"/>
          </p:cNvPicPr>
          <p:nvPr>
            <p:ph idx="1"/>
          </p:nvPr>
        </p:nvPicPr>
        <p:blipFill rotWithShape="1">
          <a:blip r:embed="rId2"/>
          <a:srcRect t="12000" r="3842" b="22686"/>
          <a:stretch/>
        </p:blipFill>
        <p:spPr>
          <a:xfrm>
            <a:off x="1528454" y="206505"/>
            <a:ext cx="8287085" cy="6414686"/>
          </a:xfrm>
          <a:prstGeom prst="rect">
            <a:avLst/>
          </a:prstGeom>
        </p:spPr>
      </p:pic>
      <p:sp>
        <p:nvSpPr>
          <p:cNvPr id="18"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spTree>
    <p:extLst>
      <p:ext uri="{BB962C8B-B14F-4D97-AF65-F5344CB8AC3E}">
        <p14:creationId xmlns:p14="http://schemas.microsoft.com/office/powerpoint/2010/main" val="4109269288"/>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arget Audience">
            <a:extLst>
              <a:ext uri="{FF2B5EF4-FFF2-40B4-BE49-F238E27FC236}">
                <a16:creationId xmlns:a16="http://schemas.microsoft.com/office/drawing/2014/main" id="{7E1FD3E1-1C97-E104-9137-D08BF041DC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9143" y="818188"/>
            <a:ext cx="5221625" cy="5221625"/>
          </a:xfrm>
          <a:prstGeom prst="rect">
            <a:avLst/>
          </a:prstGeom>
        </p:spPr>
      </p:pic>
      <p:sp>
        <p:nvSpPr>
          <p:cNvPr id="3" name="Content Placeholder 2">
            <a:extLst>
              <a:ext uri="{FF2B5EF4-FFF2-40B4-BE49-F238E27FC236}">
                <a16:creationId xmlns:a16="http://schemas.microsoft.com/office/drawing/2014/main" id="{B59AA35E-8F22-D947-5BCA-A8EFD7E3DD20}"/>
              </a:ext>
            </a:extLst>
          </p:cNvPr>
          <p:cNvSpPr>
            <a:spLocks noGrp="1"/>
          </p:cNvSpPr>
          <p:nvPr>
            <p:ph idx="1"/>
          </p:nvPr>
        </p:nvSpPr>
        <p:spPr>
          <a:xfrm>
            <a:off x="6096000" y="818188"/>
            <a:ext cx="4884321" cy="4713932"/>
          </a:xfrm>
        </p:spPr>
        <p:txBody>
          <a:bodyPr anchor="t">
            <a:normAutofit fontScale="85000" lnSpcReduction="20000"/>
          </a:bodyPr>
          <a:lstStyle/>
          <a:p>
            <a:r>
              <a:rPr lang="en-GB" sz="2800" kern="100" dirty="0">
                <a:effectLst/>
                <a:latin typeface="Calibri" panose="020F0502020204030204" pitchFamily="34" charset="0"/>
                <a:ea typeface="Calibri" panose="020F0502020204030204" pitchFamily="34" charset="0"/>
                <a:cs typeface="Calibri" panose="020F0502020204030204" pitchFamily="34" charset="0"/>
              </a:rPr>
              <a:t>Statistics show that in March 2016, 33 in 1000 black people would be stopped and search, compared to 5 in 1000 white people, meaning that black people were 6.5 times more likely to be stopped and searched. It was recorded in 2020 that the rate has increased, and black people were 8.9 times more likely (GOV.UK, 2021). </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kern="100" dirty="0">
                <a:effectLst/>
                <a:latin typeface="Calibri" panose="020F0502020204030204" pitchFamily="34" charset="0"/>
                <a:ea typeface="Calibri" panose="020F0502020204030204" pitchFamily="34" charset="0"/>
                <a:cs typeface="Calibri" panose="020F0502020204030204" pitchFamily="34" charset="0"/>
              </a:rPr>
              <a:t>In South London, a black schoolboy was stopped and searched more than 60 times within the ages of 14-16, however has never been charged with or convicted of any offence. He states that he felt “victimised” (BBC News, 2022)</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dirty="0"/>
          </a:p>
        </p:txBody>
      </p:sp>
      <p:cxnSp>
        <p:nvCxnSpPr>
          <p:cNvPr id="23" name="Straight Connector 2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02840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anim calcmode="lin" valueType="num">
                                      <p:cBhvr>
                                        <p:cTn id="1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7E667-5F10-8D2E-4EDC-692AED3D4EC4}"/>
              </a:ext>
            </a:extLst>
          </p:cNvPr>
          <p:cNvSpPr>
            <a:spLocks noGrp="1"/>
          </p:cNvSpPr>
          <p:nvPr>
            <p:ph type="title"/>
          </p:nvPr>
        </p:nvSpPr>
        <p:spPr/>
        <p:txBody>
          <a:bodyPr>
            <a:normAutofit fontScale="90000"/>
          </a:bodyPr>
          <a:lstStyle/>
          <a:p>
            <a:r>
              <a:rPr lang="en-US" dirty="0"/>
              <a:t>Based on 19,078 adults in England and Wales</a:t>
            </a:r>
          </a:p>
        </p:txBody>
      </p:sp>
      <p:pic>
        <p:nvPicPr>
          <p:cNvPr id="8" name="Content Placeholder 7" descr="A screenshot of a computer&#10;&#10;Description automatically generated">
            <a:extLst>
              <a:ext uri="{FF2B5EF4-FFF2-40B4-BE49-F238E27FC236}">
                <a16:creationId xmlns:a16="http://schemas.microsoft.com/office/drawing/2014/main" id="{03BF4BA6-F77C-D02E-92C6-48BD24DFE232}"/>
              </a:ext>
            </a:extLst>
          </p:cNvPr>
          <p:cNvPicPr>
            <a:picLocks noGrp="1" noChangeAspect="1"/>
          </p:cNvPicPr>
          <p:nvPr>
            <p:ph idx="1"/>
          </p:nvPr>
        </p:nvPicPr>
        <p:blipFill rotWithShape="1">
          <a:blip r:embed="rId2"/>
          <a:srcRect l="58129" t="36848" r="5517" b="38135"/>
          <a:stretch/>
        </p:blipFill>
        <p:spPr>
          <a:xfrm>
            <a:off x="1256040" y="1690688"/>
            <a:ext cx="9679920" cy="4163400"/>
          </a:xfrm>
        </p:spPr>
      </p:pic>
      <p:sp>
        <p:nvSpPr>
          <p:cNvPr id="9" name="TextBox 8">
            <a:extLst>
              <a:ext uri="{FF2B5EF4-FFF2-40B4-BE49-F238E27FC236}">
                <a16:creationId xmlns:a16="http://schemas.microsoft.com/office/drawing/2014/main" id="{2F611D1B-EFD6-4904-74AC-C0B0383AE089}"/>
              </a:ext>
            </a:extLst>
          </p:cNvPr>
          <p:cNvSpPr txBox="1"/>
          <p:nvPr/>
        </p:nvSpPr>
        <p:spPr>
          <a:xfrm>
            <a:off x="10344174" y="6369764"/>
            <a:ext cx="2518101" cy="246221"/>
          </a:xfrm>
          <a:prstGeom prst="rect">
            <a:avLst/>
          </a:prstGeom>
          <a:noFill/>
        </p:spPr>
        <p:txBody>
          <a:bodyPr wrap="square" rtlCol="0">
            <a:spAutoFit/>
          </a:bodyPr>
          <a:lstStyle/>
          <a:p>
            <a:r>
              <a:rPr lang="en-US" sz="1000" dirty="0"/>
              <a:t>(</a:t>
            </a:r>
            <a:r>
              <a:rPr lang="en-US" sz="1000" dirty="0" err="1"/>
              <a:t>You.Gov</a:t>
            </a:r>
            <a:r>
              <a:rPr lang="en-US" sz="1000" dirty="0"/>
              <a:t>, 2013)</a:t>
            </a:r>
          </a:p>
        </p:txBody>
      </p:sp>
    </p:spTree>
    <p:extLst>
      <p:ext uri="{BB962C8B-B14F-4D97-AF65-F5344CB8AC3E}">
        <p14:creationId xmlns:p14="http://schemas.microsoft.com/office/powerpoint/2010/main" val="29674564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74481DC-63E4-9BAE-8105-01DBBDF92E39}"/>
              </a:ext>
            </a:extLst>
          </p:cNvPr>
          <p:cNvSpPr txBox="1"/>
          <p:nvPr/>
        </p:nvSpPr>
        <p:spPr>
          <a:xfrm>
            <a:off x="1924050" y="365096"/>
            <a:ext cx="8705850" cy="646331"/>
          </a:xfrm>
          <a:prstGeom prst="rect">
            <a:avLst/>
          </a:prstGeom>
          <a:noFill/>
        </p:spPr>
        <p:txBody>
          <a:bodyPr wrap="square" rtlCol="0">
            <a:spAutoFit/>
          </a:bodyPr>
          <a:lstStyle/>
          <a:p>
            <a:r>
              <a:rPr lang="en-US" sz="3600" dirty="0"/>
              <a:t>Is stop and search a successful intervention?</a:t>
            </a:r>
          </a:p>
        </p:txBody>
      </p:sp>
      <p:sp>
        <p:nvSpPr>
          <p:cNvPr id="11" name="TextBox 10">
            <a:extLst>
              <a:ext uri="{FF2B5EF4-FFF2-40B4-BE49-F238E27FC236}">
                <a16:creationId xmlns:a16="http://schemas.microsoft.com/office/drawing/2014/main" id="{9B466509-4F2C-A245-84BF-6C400C17F684}"/>
              </a:ext>
            </a:extLst>
          </p:cNvPr>
          <p:cNvSpPr txBox="1"/>
          <p:nvPr/>
        </p:nvSpPr>
        <p:spPr>
          <a:xfrm>
            <a:off x="813505" y="1314967"/>
            <a:ext cx="3987095" cy="5447645"/>
          </a:xfrm>
          <a:prstGeom prst="rect">
            <a:avLst/>
          </a:prstGeom>
          <a:noFill/>
        </p:spPr>
        <p:txBody>
          <a:bodyPr wrap="square" rtlCol="0">
            <a:spAutoFit/>
          </a:bodyPr>
          <a:lstStyle/>
          <a:p>
            <a:pPr marL="0" indent="0" algn="ctr" defTabSz="841248">
              <a:spcBef>
                <a:spcPts val="920"/>
              </a:spcBef>
              <a:buNone/>
            </a:pPr>
            <a:r>
              <a:rPr lang="en-US" sz="2400" kern="1200" dirty="0">
                <a:solidFill>
                  <a:schemeClr val="tx1"/>
                </a:solidFill>
                <a:latin typeface="+mn-lt"/>
                <a:ea typeface="+mn-ea"/>
                <a:cs typeface="+mn-cs"/>
              </a:rPr>
              <a:t>Pros </a:t>
            </a:r>
          </a:p>
          <a:p>
            <a:pPr marL="285750" indent="-285750" defTabSz="841248">
              <a:spcBef>
                <a:spcPts val="920"/>
              </a:spcBef>
              <a:buFont typeface="Arial" panose="020B0604020202020204" pitchFamily="34" charset="0"/>
              <a:buChar char="•"/>
            </a:pPr>
            <a:endParaRPr lang="en-US" sz="2400" kern="1200" dirty="0">
              <a:solidFill>
                <a:schemeClr val="tx1"/>
              </a:solidFill>
              <a:latin typeface="+mn-lt"/>
              <a:ea typeface="+mn-ea"/>
              <a:cs typeface="+mn-cs"/>
            </a:endParaRPr>
          </a:p>
          <a:p>
            <a:pPr marL="285750" indent="-285750" defTabSz="841248">
              <a:spcBef>
                <a:spcPts val="920"/>
              </a:spcBef>
              <a:buFont typeface="Arial" panose="020B0604020202020204" pitchFamily="34" charset="0"/>
              <a:buChar char="•"/>
            </a:pPr>
            <a:r>
              <a:rPr lang="en-US" sz="2400" kern="1200" dirty="0">
                <a:solidFill>
                  <a:schemeClr val="tx1"/>
                </a:solidFill>
                <a:latin typeface="+mn-lt"/>
                <a:ea typeface="+mn-ea"/>
                <a:cs typeface="+mn-cs"/>
              </a:rPr>
              <a:t>Tackles knife crime </a:t>
            </a:r>
          </a:p>
          <a:p>
            <a:pPr marL="285750" indent="-285750" defTabSz="841248">
              <a:spcBef>
                <a:spcPts val="920"/>
              </a:spcBef>
              <a:buFont typeface="Arial" panose="020B0604020202020204" pitchFamily="34" charset="0"/>
              <a:buChar char="•"/>
            </a:pPr>
            <a:endParaRPr lang="en-US" sz="2400" kern="1200" dirty="0">
              <a:solidFill>
                <a:schemeClr val="tx1"/>
              </a:solidFill>
              <a:latin typeface="+mn-lt"/>
              <a:ea typeface="+mn-ea"/>
              <a:cs typeface="+mn-cs"/>
            </a:endParaRPr>
          </a:p>
          <a:p>
            <a:pPr marL="285750" indent="-285750" defTabSz="841248">
              <a:spcBef>
                <a:spcPts val="920"/>
              </a:spcBef>
              <a:buFont typeface="Arial" panose="020B0604020202020204" pitchFamily="34" charset="0"/>
              <a:buChar char="•"/>
            </a:pPr>
            <a:r>
              <a:rPr lang="en-US" sz="2400" kern="1200" dirty="0">
                <a:solidFill>
                  <a:schemeClr val="tx1"/>
                </a:solidFill>
                <a:latin typeface="+mn-lt"/>
                <a:ea typeface="+mn-ea"/>
                <a:cs typeface="+mn-cs"/>
              </a:rPr>
              <a:t>Shows police engagement and visibility</a:t>
            </a:r>
          </a:p>
          <a:p>
            <a:pPr marL="285750" indent="-285750" defTabSz="841248">
              <a:spcBef>
                <a:spcPts val="920"/>
              </a:spcBef>
              <a:buFont typeface="Arial" panose="020B0604020202020204" pitchFamily="34" charset="0"/>
              <a:buChar char="•"/>
            </a:pPr>
            <a:endParaRPr lang="en-US" sz="2400" kern="1200" dirty="0">
              <a:solidFill>
                <a:schemeClr val="tx1"/>
              </a:solidFill>
              <a:latin typeface="+mn-lt"/>
              <a:ea typeface="+mn-ea"/>
              <a:cs typeface="+mn-cs"/>
            </a:endParaRPr>
          </a:p>
          <a:p>
            <a:pPr marL="285750" indent="-285750" defTabSz="841248">
              <a:spcBef>
                <a:spcPts val="920"/>
              </a:spcBef>
              <a:buFont typeface="Arial" panose="020B0604020202020204" pitchFamily="34" charset="0"/>
              <a:buChar char="•"/>
            </a:pPr>
            <a:r>
              <a:rPr lang="en-US" sz="2400" kern="1200" dirty="0">
                <a:solidFill>
                  <a:schemeClr val="tx1"/>
                </a:solidFill>
                <a:latin typeface="+mn-lt"/>
                <a:ea typeface="+mn-ea"/>
                <a:cs typeface="+mn-cs"/>
              </a:rPr>
              <a:t>It is an effective tool for investigating</a:t>
            </a:r>
          </a:p>
          <a:p>
            <a:pPr marL="285750" indent="-285750" defTabSz="841248">
              <a:spcBef>
                <a:spcPts val="920"/>
              </a:spcBef>
              <a:buFont typeface="Arial" panose="020B0604020202020204" pitchFamily="34" charset="0"/>
              <a:buChar char="•"/>
            </a:pPr>
            <a:endParaRPr lang="en-US" sz="2400" kern="1200" dirty="0">
              <a:solidFill>
                <a:schemeClr val="tx1"/>
              </a:solidFill>
              <a:latin typeface="+mn-lt"/>
              <a:ea typeface="+mn-ea"/>
              <a:cs typeface="+mn-cs"/>
            </a:endParaRPr>
          </a:p>
          <a:p>
            <a:pPr marL="285750" indent="-285750" defTabSz="841248">
              <a:spcBef>
                <a:spcPts val="920"/>
              </a:spcBef>
              <a:buFont typeface="Arial" panose="020B0604020202020204" pitchFamily="34" charset="0"/>
              <a:buChar char="•"/>
            </a:pPr>
            <a:r>
              <a:rPr lang="en-US" sz="2400" kern="1200" dirty="0">
                <a:solidFill>
                  <a:schemeClr val="tx1"/>
                </a:solidFill>
                <a:latin typeface="+mn-lt"/>
                <a:ea typeface="+mn-ea"/>
                <a:cs typeface="+mn-cs"/>
              </a:rPr>
              <a:t>It is a safeguarding measure in communities</a:t>
            </a:r>
            <a:endParaRPr lang="en-US" sz="2400" dirty="0"/>
          </a:p>
        </p:txBody>
      </p:sp>
      <p:sp>
        <p:nvSpPr>
          <p:cNvPr id="13" name="TextBox 12">
            <a:extLst>
              <a:ext uri="{FF2B5EF4-FFF2-40B4-BE49-F238E27FC236}">
                <a16:creationId xmlns:a16="http://schemas.microsoft.com/office/drawing/2014/main" id="{7D1EF62B-F1BB-5B89-C7E9-C462A7330B77}"/>
              </a:ext>
            </a:extLst>
          </p:cNvPr>
          <p:cNvSpPr txBox="1"/>
          <p:nvPr/>
        </p:nvSpPr>
        <p:spPr>
          <a:xfrm>
            <a:off x="6267217" y="1314967"/>
            <a:ext cx="4713108" cy="5139869"/>
          </a:xfrm>
          <a:prstGeom prst="rect">
            <a:avLst/>
          </a:prstGeom>
          <a:noFill/>
        </p:spPr>
        <p:txBody>
          <a:bodyPr wrap="square" rtlCol="0">
            <a:spAutoFit/>
          </a:bodyPr>
          <a:lstStyle/>
          <a:p>
            <a:pPr algn="ctr" defTabSz="841248">
              <a:spcAft>
                <a:spcPts val="600"/>
              </a:spcAft>
            </a:pPr>
            <a:r>
              <a:rPr lang="en-US" sz="2400" kern="1200" dirty="0">
                <a:solidFill>
                  <a:schemeClr val="tx1"/>
                </a:solidFill>
                <a:latin typeface="+mn-lt"/>
                <a:ea typeface="+mn-ea"/>
                <a:cs typeface="+mn-cs"/>
              </a:rPr>
              <a:t>Cons </a:t>
            </a:r>
          </a:p>
          <a:p>
            <a:pPr defTabSz="841248">
              <a:spcAft>
                <a:spcPts val="600"/>
              </a:spcAft>
            </a:pPr>
            <a:endParaRPr lang="en-US" sz="2400" kern="1200" dirty="0">
              <a:solidFill>
                <a:schemeClr val="tx1"/>
              </a:solidFill>
              <a:latin typeface="+mn-lt"/>
              <a:ea typeface="+mn-ea"/>
              <a:cs typeface="+mn-cs"/>
            </a:endParaRPr>
          </a:p>
          <a:p>
            <a:pPr marL="315468" indent="-315468" defTabSz="841248">
              <a:spcAft>
                <a:spcPts val="600"/>
              </a:spcAft>
              <a:buFont typeface="Arial" panose="020B0604020202020204" pitchFamily="34" charset="0"/>
              <a:buChar char="•"/>
            </a:pPr>
            <a:r>
              <a:rPr lang="en-US" sz="2400" kern="1200" dirty="0">
                <a:solidFill>
                  <a:schemeClr val="tx1"/>
                </a:solidFill>
                <a:latin typeface="+mn-lt"/>
                <a:ea typeface="+mn-ea"/>
                <a:cs typeface="+mn-cs"/>
              </a:rPr>
              <a:t>Demonstrates little effect on non-violent crime</a:t>
            </a:r>
          </a:p>
          <a:p>
            <a:pPr marL="315468" indent="-315468" defTabSz="841248">
              <a:spcAft>
                <a:spcPts val="600"/>
              </a:spcAft>
              <a:buFont typeface="Arial" panose="020B0604020202020204" pitchFamily="34" charset="0"/>
              <a:buChar char="•"/>
            </a:pPr>
            <a:endParaRPr lang="en-US" sz="2400" kern="1200" dirty="0">
              <a:solidFill>
                <a:schemeClr val="tx1"/>
              </a:solidFill>
              <a:latin typeface="+mn-lt"/>
              <a:ea typeface="+mn-ea"/>
              <a:cs typeface="+mn-cs"/>
            </a:endParaRPr>
          </a:p>
          <a:p>
            <a:pPr marL="315468" indent="-315468" defTabSz="841248">
              <a:spcAft>
                <a:spcPts val="600"/>
              </a:spcAft>
              <a:buFont typeface="Arial" panose="020B0604020202020204" pitchFamily="34" charset="0"/>
              <a:buChar char="•"/>
            </a:pPr>
            <a:r>
              <a:rPr lang="en-US" sz="2400" kern="1200" dirty="0">
                <a:solidFill>
                  <a:schemeClr val="tx1"/>
                </a:solidFill>
                <a:latin typeface="+mn-lt"/>
                <a:ea typeface="+mn-ea"/>
                <a:cs typeface="+mn-cs"/>
              </a:rPr>
              <a:t>BAME backgrounds are targeted</a:t>
            </a:r>
          </a:p>
          <a:p>
            <a:pPr marL="315468" indent="-315468" defTabSz="841248">
              <a:spcAft>
                <a:spcPts val="600"/>
              </a:spcAft>
              <a:buFont typeface="Arial" panose="020B0604020202020204" pitchFamily="34" charset="0"/>
              <a:buChar char="•"/>
            </a:pPr>
            <a:endParaRPr lang="en-US" sz="2400" kern="1200" dirty="0">
              <a:solidFill>
                <a:schemeClr val="tx1"/>
              </a:solidFill>
              <a:latin typeface="+mn-lt"/>
              <a:ea typeface="+mn-ea"/>
              <a:cs typeface="+mn-cs"/>
            </a:endParaRPr>
          </a:p>
          <a:p>
            <a:pPr marL="315468" indent="-315468" defTabSz="841248">
              <a:spcAft>
                <a:spcPts val="600"/>
              </a:spcAft>
              <a:buFont typeface="Arial" panose="020B0604020202020204" pitchFamily="34" charset="0"/>
              <a:buChar char="•"/>
            </a:pPr>
            <a:r>
              <a:rPr lang="en-US" sz="2400" kern="1200" dirty="0">
                <a:solidFill>
                  <a:schemeClr val="tx1"/>
                </a:solidFill>
                <a:latin typeface="+mn-lt"/>
                <a:ea typeface="+mn-ea"/>
                <a:cs typeface="+mn-cs"/>
              </a:rPr>
              <a:t>It causes issues in communities when done unlawfully</a:t>
            </a:r>
          </a:p>
          <a:p>
            <a:pPr marL="315468" indent="-315468" defTabSz="841248">
              <a:spcAft>
                <a:spcPts val="600"/>
              </a:spcAft>
              <a:buFont typeface="Arial" panose="020B0604020202020204" pitchFamily="34" charset="0"/>
              <a:buChar char="•"/>
            </a:pPr>
            <a:endParaRPr lang="en-US" sz="2400" kern="1200" dirty="0">
              <a:solidFill>
                <a:schemeClr val="tx1"/>
              </a:solidFill>
              <a:latin typeface="+mn-lt"/>
              <a:ea typeface="+mn-ea"/>
              <a:cs typeface="+mn-cs"/>
            </a:endParaRPr>
          </a:p>
          <a:p>
            <a:pPr marL="315468" indent="-315468" defTabSz="841248">
              <a:spcAft>
                <a:spcPts val="600"/>
              </a:spcAft>
              <a:buFont typeface="Arial" panose="020B0604020202020204" pitchFamily="34" charset="0"/>
              <a:buChar char="•"/>
            </a:pPr>
            <a:r>
              <a:rPr lang="en-US" sz="2400" kern="1200" dirty="0">
                <a:solidFill>
                  <a:schemeClr val="tx1"/>
                </a:solidFill>
                <a:latin typeface="+mn-lt"/>
                <a:ea typeface="+mn-ea"/>
                <a:cs typeface="+mn-cs"/>
              </a:rPr>
              <a:t>It doesn’t significantly reduce the level of crime</a:t>
            </a:r>
            <a:endParaRPr lang="en-US" sz="2400" dirty="0"/>
          </a:p>
        </p:txBody>
      </p:sp>
      <p:sp>
        <p:nvSpPr>
          <p:cNvPr id="19" name="TextBox 18">
            <a:extLst>
              <a:ext uri="{FF2B5EF4-FFF2-40B4-BE49-F238E27FC236}">
                <a16:creationId xmlns:a16="http://schemas.microsoft.com/office/drawing/2014/main" id="{6B4A7D13-205C-FF9F-A2E6-389941D98D2E}"/>
              </a:ext>
            </a:extLst>
          </p:cNvPr>
          <p:cNvSpPr txBox="1"/>
          <p:nvPr/>
        </p:nvSpPr>
        <p:spPr>
          <a:xfrm>
            <a:off x="8623770" y="6308441"/>
            <a:ext cx="4750280" cy="369332"/>
          </a:xfrm>
          <a:prstGeom prst="rect">
            <a:avLst/>
          </a:prstGeom>
          <a:noFill/>
        </p:spPr>
        <p:txBody>
          <a:bodyPr wrap="square" rtlCol="0">
            <a:spAutoFit/>
          </a:bodyPr>
          <a:lstStyle/>
          <a:p>
            <a:r>
              <a:rPr lang="en-US" sz="1100" dirty="0"/>
              <a:t>(Equality and Human Rights commission, 2010</a:t>
            </a:r>
            <a:r>
              <a:rPr lang="en-US" dirty="0"/>
              <a:t>)</a:t>
            </a:r>
          </a:p>
        </p:txBody>
      </p:sp>
    </p:spTree>
    <p:extLst>
      <p:ext uri="{BB962C8B-B14F-4D97-AF65-F5344CB8AC3E}">
        <p14:creationId xmlns:p14="http://schemas.microsoft.com/office/powerpoint/2010/main" val="21891471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2" end="2"/>
                                            </p:txEl>
                                          </p:spTgt>
                                        </p:tgtEl>
                                        <p:attrNameLst>
                                          <p:attrName>style.visibility</p:attrName>
                                        </p:attrNameLst>
                                      </p:cBhvr>
                                      <p:to>
                                        <p:strVal val="visible"/>
                                      </p:to>
                                    </p:set>
                                    <p:anim calcmode="lin" valueType="num">
                                      <p:cBhvr additive="base">
                                        <p:cTn id="13"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4" end="4"/>
                                            </p:txEl>
                                          </p:spTgt>
                                        </p:tgtEl>
                                        <p:attrNameLst>
                                          <p:attrName>style.visibility</p:attrName>
                                        </p:attrNameLst>
                                      </p:cBhvr>
                                      <p:to>
                                        <p:strVal val="visible"/>
                                      </p:to>
                                    </p:set>
                                    <p:anim calcmode="lin" valueType="num">
                                      <p:cBhvr additive="base">
                                        <p:cTn id="19"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6" end="6"/>
                                            </p:txEl>
                                          </p:spTgt>
                                        </p:tgtEl>
                                        <p:attrNameLst>
                                          <p:attrName>style.visibility</p:attrName>
                                        </p:attrNameLst>
                                      </p:cBhvr>
                                      <p:to>
                                        <p:strVal val="visible"/>
                                      </p:to>
                                    </p:set>
                                    <p:anim calcmode="lin" valueType="num">
                                      <p:cBhvr additive="base">
                                        <p:cTn id="25" dur="500" fill="hold"/>
                                        <p:tgtEl>
                                          <p:spTgt spid="11">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
                                            <p:txEl>
                                              <p:pRg st="8" end="8"/>
                                            </p:txEl>
                                          </p:spTgt>
                                        </p:tgtEl>
                                        <p:attrNameLst>
                                          <p:attrName>style.visibility</p:attrName>
                                        </p:attrNameLst>
                                      </p:cBhvr>
                                      <p:to>
                                        <p:strVal val="visible"/>
                                      </p:to>
                                    </p:set>
                                    <p:anim calcmode="lin" valueType="num">
                                      <p:cBhvr additive="base">
                                        <p:cTn id="31" dur="500" fill="hold"/>
                                        <p:tgtEl>
                                          <p:spTgt spid="11">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3">
                                            <p:txEl>
                                              <p:pRg st="0" end="0"/>
                                            </p:txEl>
                                          </p:spTgt>
                                        </p:tgtEl>
                                        <p:attrNameLst>
                                          <p:attrName>style.visibility</p:attrName>
                                        </p:attrNameLst>
                                      </p:cBhvr>
                                      <p:to>
                                        <p:strVal val="visible"/>
                                      </p:to>
                                    </p:set>
                                    <p:anim calcmode="lin" valueType="num">
                                      <p:cBhvr additive="base">
                                        <p:cTn id="37"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3">
                                            <p:txEl>
                                              <p:pRg st="2" end="2"/>
                                            </p:txEl>
                                          </p:spTgt>
                                        </p:tgtEl>
                                        <p:attrNameLst>
                                          <p:attrName>style.visibility</p:attrName>
                                        </p:attrNameLst>
                                      </p:cBhvr>
                                      <p:to>
                                        <p:strVal val="visible"/>
                                      </p:to>
                                    </p:set>
                                    <p:anim calcmode="lin" valueType="num">
                                      <p:cBhvr additive="base">
                                        <p:cTn id="43"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3">
                                            <p:txEl>
                                              <p:pRg st="4" end="4"/>
                                            </p:txEl>
                                          </p:spTgt>
                                        </p:tgtEl>
                                        <p:attrNameLst>
                                          <p:attrName>style.visibility</p:attrName>
                                        </p:attrNameLst>
                                      </p:cBhvr>
                                      <p:to>
                                        <p:strVal val="visible"/>
                                      </p:to>
                                    </p:set>
                                    <p:anim calcmode="lin" valueType="num">
                                      <p:cBhvr additive="base">
                                        <p:cTn id="49"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3">
                                            <p:txEl>
                                              <p:pRg st="6" end="6"/>
                                            </p:txEl>
                                          </p:spTgt>
                                        </p:tgtEl>
                                        <p:attrNameLst>
                                          <p:attrName>style.visibility</p:attrName>
                                        </p:attrNameLst>
                                      </p:cBhvr>
                                      <p:to>
                                        <p:strVal val="visible"/>
                                      </p:to>
                                    </p:set>
                                    <p:anim calcmode="lin" valueType="num">
                                      <p:cBhvr additive="base">
                                        <p:cTn id="55" dur="500" fill="hold"/>
                                        <p:tgtEl>
                                          <p:spTgt spid="1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13">
                                            <p:txEl>
                                              <p:pRg st="8" end="8"/>
                                            </p:txEl>
                                          </p:spTgt>
                                        </p:tgtEl>
                                        <p:attrNameLst>
                                          <p:attrName>style.visibility</p:attrName>
                                        </p:attrNameLst>
                                      </p:cBhvr>
                                      <p:to>
                                        <p:strVal val="visible"/>
                                      </p:to>
                                    </p:set>
                                    <p:anim calcmode="lin" valueType="num">
                                      <p:cBhvr additive="base">
                                        <p:cTn id="61" dur="500" fill="hold"/>
                                        <p:tgtEl>
                                          <p:spTgt spid="1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1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DBC96D8-F32E-8BD9-C5FB-2751CE20B7E6}"/>
              </a:ext>
            </a:extLst>
          </p:cNvPr>
          <p:cNvSpPr>
            <a:spLocks noGrp="1"/>
          </p:cNvSpPr>
          <p:nvPr>
            <p:ph type="title"/>
          </p:nvPr>
        </p:nvSpPr>
        <p:spPr>
          <a:xfrm>
            <a:off x="1440296" y="74562"/>
            <a:ext cx="8984166" cy="1325563"/>
          </a:xfrm>
        </p:spPr>
        <p:txBody>
          <a:bodyPr>
            <a:normAutofit/>
          </a:bodyPr>
          <a:lstStyle/>
          <a:p>
            <a:r>
              <a:rPr lang="en-US" sz="3600" dirty="0">
                <a:solidFill>
                  <a:schemeClr val="bg1"/>
                </a:solidFill>
              </a:rPr>
              <a:t>Is stop and search a successful intervention?</a:t>
            </a:r>
          </a:p>
        </p:txBody>
      </p:sp>
      <p:sp>
        <p:nvSpPr>
          <p:cNvPr id="12"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6" name="Straight Connector 15">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8"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pic>
        <p:nvPicPr>
          <p:cNvPr id="8" name="Content Placeholder 4" descr="A screenshot of a computer&#10;&#10;Description automatically generated">
            <a:extLst>
              <a:ext uri="{FF2B5EF4-FFF2-40B4-BE49-F238E27FC236}">
                <a16:creationId xmlns:a16="http://schemas.microsoft.com/office/drawing/2014/main" id="{A12CB69C-D17D-DD64-0A3B-6B854C8AB88E}"/>
              </a:ext>
            </a:extLst>
          </p:cNvPr>
          <p:cNvPicPr>
            <a:picLocks noGrp="1" noChangeAspect="1"/>
          </p:cNvPicPr>
          <p:nvPr>
            <p:ph idx="1"/>
          </p:nvPr>
        </p:nvPicPr>
        <p:blipFill rotWithShape="1">
          <a:blip r:embed="rId2"/>
          <a:srcRect t="24225" r="3524" b="10424"/>
          <a:stretch/>
        </p:blipFill>
        <p:spPr>
          <a:xfrm>
            <a:off x="294146" y="1767284"/>
            <a:ext cx="5638233" cy="4351338"/>
          </a:xfrm>
          <a:prstGeom prst="rect">
            <a:avLst/>
          </a:prstGeom>
        </p:spPr>
      </p:pic>
      <p:sp>
        <p:nvSpPr>
          <p:cNvPr id="9" name="TextBox 8">
            <a:extLst>
              <a:ext uri="{FF2B5EF4-FFF2-40B4-BE49-F238E27FC236}">
                <a16:creationId xmlns:a16="http://schemas.microsoft.com/office/drawing/2014/main" id="{317A3265-7CE9-8BB5-8D81-8DB0E57A0DEC}"/>
              </a:ext>
            </a:extLst>
          </p:cNvPr>
          <p:cNvSpPr txBox="1"/>
          <p:nvPr/>
        </p:nvSpPr>
        <p:spPr>
          <a:xfrm>
            <a:off x="6372211" y="2016333"/>
            <a:ext cx="5114939" cy="3894952"/>
          </a:xfrm>
          <a:prstGeom prst="rect">
            <a:avLst/>
          </a:prstGeom>
        </p:spPr>
        <p:txBody>
          <a:bodyPr vert="horz" lIns="91440" tIns="45720" rIns="91440" bIns="45720" rtlCol="0" anchor="t">
            <a:normAutofit/>
          </a:bodyPr>
          <a:lstStyle/>
          <a:p>
            <a:pPr>
              <a:lnSpc>
                <a:spcPct val="90000"/>
              </a:lnSpc>
              <a:spcAft>
                <a:spcPts val="600"/>
              </a:spcAft>
            </a:pPr>
            <a:r>
              <a:rPr lang="en-US" sz="2400" dirty="0"/>
              <a:t>Out of 1,278 stop and searches in London between April and September 2023, only 19.64% had a police outcome, meaning 80.36% had no further action (Police UK, 2023). </a:t>
            </a:r>
          </a:p>
          <a:p>
            <a:pPr>
              <a:lnSpc>
                <a:spcPct val="90000"/>
              </a:lnSpc>
              <a:spcAft>
                <a:spcPts val="600"/>
              </a:spcAft>
            </a:pPr>
            <a:endParaRPr lang="en-US" sz="2400" dirty="0"/>
          </a:p>
          <a:p>
            <a:pPr>
              <a:lnSpc>
                <a:spcPct val="90000"/>
              </a:lnSpc>
              <a:spcAft>
                <a:spcPts val="600"/>
              </a:spcAft>
            </a:pPr>
            <a:r>
              <a:rPr lang="en-US" sz="2400" dirty="0"/>
              <a:t>This relates to the statement that was made by the UK Government (2020), “More harm than good”. </a:t>
            </a:r>
          </a:p>
        </p:txBody>
      </p:sp>
    </p:spTree>
    <p:extLst>
      <p:ext uri="{BB962C8B-B14F-4D97-AF65-F5344CB8AC3E}">
        <p14:creationId xmlns:p14="http://schemas.microsoft.com/office/powerpoint/2010/main" val="369284601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 calcmode="lin" valueType="num">
                                      <p:cBhvr additive="base">
                                        <p:cTn id="12"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 calcmode="lin" valueType="num">
                                      <p:cBhvr additive="base">
                                        <p:cTn id="16"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6E37B132-9C54-4236-8910-3340177AD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a:extLst>
              <a:ext uri="{FF2B5EF4-FFF2-40B4-BE49-F238E27FC236}">
                <a16:creationId xmlns:a16="http://schemas.microsoft.com/office/drawing/2014/main" id="{D472C551-D440-40DF-9260-BDB9AC409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5" name="Picture 4" descr="3D black question marks with one yellow question mark">
            <a:extLst>
              <a:ext uri="{FF2B5EF4-FFF2-40B4-BE49-F238E27FC236}">
                <a16:creationId xmlns:a16="http://schemas.microsoft.com/office/drawing/2014/main" id="{12E055F1-8A51-A64C-50B4-97DD30134B40}"/>
              </a:ext>
            </a:extLst>
          </p:cNvPr>
          <p:cNvPicPr>
            <a:picLocks noChangeAspect="1"/>
          </p:cNvPicPr>
          <p:nvPr/>
        </p:nvPicPr>
        <p:blipFill rotWithShape="1">
          <a:blip r:embed="rId2">
            <a:duotone>
              <a:schemeClr val="accent1">
                <a:shade val="45000"/>
                <a:satMod val="135000"/>
              </a:schemeClr>
              <a:prstClr val="white"/>
            </a:duotone>
            <a:alphaModFix amt="35000"/>
          </a:blip>
          <a:srcRect l="29013" r="6146" b="1"/>
          <a:stretch/>
        </p:blipFill>
        <p:spPr>
          <a:xfrm>
            <a:off x="1" y="10"/>
            <a:ext cx="12183122" cy="6857989"/>
          </a:xfrm>
          <a:prstGeom prst="rect">
            <a:avLst/>
          </a:prstGeom>
        </p:spPr>
      </p:pic>
      <p:sp>
        <p:nvSpPr>
          <p:cNvPr id="2" name="Title 1">
            <a:extLst>
              <a:ext uri="{FF2B5EF4-FFF2-40B4-BE49-F238E27FC236}">
                <a16:creationId xmlns:a16="http://schemas.microsoft.com/office/drawing/2014/main" id="{DC559737-2DA4-953A-AB1B-12E6BD3A1E6D}"/>
              </a:ext>
            </a:extLst>
          </p:cNvPr>
          <p:cNvSpPr>
            <a:spLocks noGrp="1"/>
          </p:cNvSpPr>
          <p:nvPr>
            <p:ph type="title"/>
          </p:nvPr>
        </p:nvSpPr>
        <p:spPr>
          <a:xfrm>
            <a:off x="994873" y="2271449"/>
            <a:ext cx="6347918" cy="3670098"/>
          </a:xfrm>
        </p:spPr>
        <p:txBody>
          <a:bodyPr vert="horz" lIns="91440" tIns="45720" rIns="91440" bIns="45720" rtlCol="0" anchor="b">
            <a:normAutofit/>
          </a:bodyPr>
          <a:lstStyle/>
          <a:p>
            <a:r>
              <a:rPr lang="en-US" sz="6600" b="1" i="0" kern="1200" cap="all" baseline="0" dirty="0">
                <a:solidFill>
                  <a:srgbClr val="FFFFFF"/>
                </a:solidFill>
                <a:latin typeface="+mj-lt"/>
                <a:ea typeface="+mj-ea"/>
                <a:cs typeface="+mj-cs"/>
              </a:rPr>
              <a:t>Any Questions?</a:t>
            </a: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340" y="122578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4855" y="1685867"/>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7962" y="2175690"/>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Tree>
    <p:extLst>
      <p:ext uri="{BB962C8B-B14F-4D97-AF65-F5344CB8AC3E}">
        <p14:creationId xmlns:p14="http://schemas.microsoft.com/office/powerpoint/2010/main" val="2304949018"/>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5B17E-BC44-9FC8-266E-3E0AC26B7CAE}"/>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731C026E-B889-0919-7B49-1B81F3B4B6B5}"/>
              </a:ext>
            </a:extLst>
          </p:cNvPr>
          <p:cNvSpPr>
            <a:spLocks noGrp="1"/>
          </p:cNvSpPr>
          <p:nvPr>
            <p:ph idx="1"/>
          </p:nvPr>
        </p:nvSpPr>
        <p:spPr>
          <a:xfrm>
            <a:off x="838200" y="1191491"/>
            <a:ext cx="10515600" cy="4985472"/>
          </a:xfrm>
        </p:spPr>
        <p:txBody>
          <a:bodyPr>
            <a:normAutofit fontScale="25000" lnSpcReduction="20000"/>
          </a:bodyPr>
          <a:lstStyle/>
          <a:p>
            <a:pPr marL="0" indent="0">
              <a:buNone/>
            </a:pPr>
            <a:r>
              <a:rPr lang="en-GB" sz="5600" kern="100" dirty="0">
                <a:effectLst/>
                <a:ea typeface="Calibri" panose="020F0502020204030204" pitchFamily="34" charset="0"/>
                <a:cs typeface="Calibri" panose="020F0502020204030204" pitchFamily="34" charset="0"/>
              </a:rPr>
              <a:t> </a:t>
            </a:r>
            <a:endParaRPr lang="en-GB" sz="5600" kern="100" dirty="0">
              <a:effectLst/>
              <a:ea typeface="Calibri" panose="020F0502020204030204" pitchFamily="34" charset="0"/>
              <a:cs typeface="Times New Roman" panose="02020603050405020304" pitchFamily="18" charset="0"/>
            </a:endParaRPr>
          </a:p>
          <a:p>
            <a:pPr marL="0" indent="0">
              <a:buNone/>
            </a:pPr>
            <a:r>
              <a:rPr lang="en-GB" sz="5600" kern="100" dirty="0">
                <a:effectLst/>
                <a:ea typeface="Calibri" panose="020F0502020204030204" pitchFamily="34" charset="0"/>
                <a:cs typeface="Calibri" panose="020F0502020204030204" pitchFamily="34" charset="0"/>
              </a:rPr>
              <a:t>BBC News (2021). Stop and search: Six Met PCs disciplined after almost 5000 complaints. Available at: </a:t>
            </a:r>
            <a:r>
              <a:rPr lang="en-GB" sz="5600" u="sng" kern="100" dirty="0">
                <a:solidFill>
                  <a:srgbClr val="0563C1"/>
                </a:solidFill>
                <a:effectLst/>
                <a:ea typeface="Calibri" panose="020F0502020204030204" pitchFamily="34" charset="0"/>
                <a:cs typeface="Calibri" panose="020F0502020204030204" pitchFamily="34" charset="0"/>
                <a:hlinkClick r:id="rId2"/>
              </a:rPr>
              <a:t>https://www.bbc.co.uk/news/uk-england-london-55877838</a:t>
            </a:r>
            <a:r>
              <a:rPr lang="en-GB" sz="5600" kern="100" dirty="0">
                <a:effectLst/>
                <a:ea typeface="Calibri" panose="020F0502020204030204" pitchFamily="34" charset="0"/>
                <a:cs typeface="Calibri" panose="020F0502020204030204" pitchFamily="34" charset="0"/>
              </a:rPr>
              <a:t>. Accessed on 23</a:t>
            </a:r>
            <a:r>
              <a:rPr lang="en-GB" sz="5600" kern="100" baseline="30000" dirty="0">
                <a:effectLst/>
                <a:ea typeface="Calibri" panose="020F0502020204030204" pitchFamily="34" charset="0"/>
                <a:cs typeface="Calibri" panose="020F0502020204030204" pitchFamily="34" charset="0"/>
              </a:rPr>
              <a:t>rd</a:t>
            </a:r>
            <a:r>
              <a:rPr lang="en-GB" sz="5600" kern="100" dirty="0">
                <a:effectLst/>
                <a:ea typeface="Calibri" panose="020F0502020204030204" pitchFamily="34" charset="0"/>
                <a:cs typeface="Calibri" panose="020F0502020204030204" pitchFamily="34" charset="0"/>
              </a:rPr>
              <a:t> October 2023. </a:t>
            </a:r>
            <a:endParaRPr lang="en-GB" sz="5600" kern="100" dirty="0">
              <a:effectLst/>
              <a:ea typeface="Calibri" panose="020F0502020204030204" pitchFamily="34" charset="0"/>
              <a:cs typeface="Times New Roman" panose="02020603050405020304" pitchFamily="18" charset="0"/>
            </a:endParaRPr>
          </a:p>
          <a:p>
            <a:pPr marL="0" indent="0">
              <a:buNone/>
            </a:pPr>
            <a:r>
              <a:rPr lang="en-GB" sz="5600" kern="100" dirty="0">
                <a:effectLst/>
                <a:ea typeface="Calibri" panose="020F0502020204030204" pitchFamily="34" charset="0"/>
                <a:cs typeface="Calibri" panose="020F0502020204030204" pitchFamily="34" charset="0"/>
              </a:rPr>
              <a:t>BBC News (2022). Stop and search: Ethnic minorities unfairly targeted by police – watchdog. Available at </a:t>
            </a:r>
            <a:r>
              <a:rPr lang="en-GB" sz="5600" u="sng" kern="100" dirty="0">
                <a:solidFill>
                  <a:srgbClr val="0563C1"/>
                </a:solidFill>
                <a:effectLst/>
                <a:ea typeface="Calibri" panose="020F0502020204030204" pitchFamily="34" charset="0"/>
                <a:cs typeface="Calibri" panose="020F0502020204030204" pitchFamily="34" charset="0"/>
                <a:hlinkClick r:id="rId3"/>
              </a:rPr>
              <a:t>https://www.bbc.co.uk/news/uk-61167875</a:t>
            </a:r>
            <a:r>
              <a:rPr lang="en-GB" sz="5600" kern="100" dirty="0">
                <a:effectLst/>
                <a:ea typeface="Calibri" panose="020F0502020204030204" pitchFamily="34" charset="0"/>
                <a:cs typeface="Calibri" panose="020F0502020204030204" pitchFamily="34" charset="0"/>
              </a:rPr>
              <a:t>. Accessed on 25</a:t>
            </a:r>
            <a:r>
              <a:rPr lang="en-GB" sz="5600" kern="100" baseline="30000" dirty="0">
                <a:effectLst/>
                <a:ea typeface="Calibri" panose="020F0502020204030204" pitchFamily="34" charset="0"/>
                <a:cs typeface="Calibri" panose="020F0502020204030204" pitchFamily="34" charset="0"/>
              </a:rPr>
              <a:t>th</a:t>
            </a:r>
            <a:r>
              <a:rPr lang="en-GB" sz="5600" kern="100" dirty="0">
                <a:effectLst/>
                <a:ea typeface="Calibri" panose="020F0502020204030204" pitchFamily="34" charset="0"/>
                <a:cs typeface="Calibri" panose="020F0502020204030204" pitchFamily="34" charset="0"/>
              </a:rPr>
              <a:t> October 2023. </a:t>
            </a:r>
            <a:endParaRPr lang="en-GB" sz="5600" kern="100" dirty="0">
              <a:effectLst/>
              <a:ea typeface="Calibri" panose="020F0502020204030204" pitchFamily="34" charset="0"/>
              <a:cs typeface="Times New Roman" panose="02020603050405020304" pitchFamily="18" charset="0"/>
            </a:endParaRPr>
          </a:p>
          <a:p>
            <a:pPr marL="0" indent="0">
              <a:buNone/>
            </a:pPr>
            <a:r>
              <a:rPr lang="en-GB" sz="5600" kern="100" dirty="0">
                <a:effectLst/>
                <a:ea typeface="Calibri" panose="020F0502020204030204" pitchFamily="34" charset="0"/>
                <a:cs typeface="Calibri" panose="020F0502020204030204" pitchFamily="34" charset="0"/>
              </a:rPr>
              <a:t>BBC News (2023). Stop and search: The controversial police power. Available at </a:t>
            </a:r>
            <a:r>
              <a:rPr lang="en-GB" sz="5600" u="sng" kern="100" dirty="0">
                <a:solidFill>
                  <a:srgbClr val="0563C1"/>
                </a:solidFill>
                <a:effectLst/>
                <a:ea typeface="Calibri" panose="020F0502020204030204" pitchFamily="34" charset="0"/>
                <a:cs typeface="Calibri" panose="020F0502020204030204" pitchFamily="34" charset="0"/>
                <a:hlinkClick r:id="rId4"/>
              </a:rPr>
              <a:t>https://www.bbc.co.uk/news/av/stories-50686275</a:t>
            </a:r>
            <a:r>
              <a:rPr lang="en-GB" sz="5600" kern="100" dirty="0">
                <a:effectLst/>
                <a:ea typeface="Calibri" panose="020F0502020204030204" pitchFamily="34" charset="0"/>
                <a:cs typeface="Calibri" panose="020F0502020204030204" pitchFamily="34" charset="0"/>
              </a:rPr>
              <a:t>. Accessed on 26</a:t>
            </a:r>
            <a:r>
              <a:rPr lang="en-GB" sz="5600" kern="100" baseline="30000" dirty="0">
                <a:effectLst/>
                <a:ea typeface="Calibri" panose="020F0502020204030204" pitchFamily="34" charset="0"/>
                <a:cs typeface="Calibri" panose="020F0502020204030204" pitchFamily="34" charset="0"/>
              </a:rPr>
              <a:t>th</a:t>
            </a:r>
            <a:r>
              <a:rPr lang="en-GB" sz="5600" kern="100" dirty="0">
                <a:effectLst/>
                <a:ea typeface="Calibri" panose="020F0502020204030204" pitchFamily="34" charset="0"/>
                <a:cs typeface="Calibri" panose="020F0502020204030204" pitchFamily="34" charset="0"/>
              </a:rPr>
              <a:t> October 2023. </a:t>
            </a:r>
            <a:endParaRPr lang="en-GB" sz="5600" kern="100" dirty="0">
              <a:effectLst/>
              <a:ea typeface="Calibri" panose="020F0502020204030204" pitchFamily="34" charset="0"/>
              <a:cs typeface="Times New Roman" panose="02020603050405020304" pitchFamily="18" charset="0"/>
            </a:endParaRPr>
          </a:p>
          <a:p>
            <a:pPr marL="0" indent="0">
              <a:buNone/>
            </a:pPr>
            <a:r>
              <a:rPr lang="en-GB" sz="5600" kern="100" dirty="0">
                <a:effectLst/>
                <a:ea typeface="Calibri" panose="020F0502020204030204" pitchFamily="34" charset="0"/>
                <a:cs typeface="Calibri" panose="020F0502020204030204" pitchFamily="34" charset="0"/>
              </a:rPr>
              <a:t>College of policing (2017). Stop and search, What do we mean by stop and search? Available at: </a:t>
            </a:r>
            <a:r>
              <a:rPr lang="en-GB" sz="5600" u="sng" kern="100" dirty="0">
                <a:solidFill>
                  <a:srgbClr val="0563C1"/>
                </a:solidFill>
                <a:effectLst/>
                <a:ea typeface="Calibri" panose="020F0502020204030204" pitchFamily="34" charset="0"/>
                <a:cs typeface="Calibri" panose="020F0502020204030204" pitchFamily="34" charset="0"/>
                <a:hlinkClick r:id="rId5"/>
              </a:rPr>
              <a:t>https://www.college.police.uk/app/stop-and-search/stop-and-search</a:t>
            </a:r>
            <a:r>
              <a:rPr lang="en-GB" sz="5600" kern="100" dirty="0">
                <a:effectLst/>
                <a:ea typeface="Calibri" panose="020F0502020204030204" pitchFamily="34" charset="0"/>
                <a:cs typeface="Calibri" panose="020F0502020204030204" pitchFamily="34" charset="0"/>
              </a:rPr>
              <a:t>. Accessed on 9</a:t>
            </a:r>
            <a:r>
              <a:rPr lang="en-GB" sz="5600" kern="100" baseline="30000" dirty="0">
                <a:effectLst/>
                <a:ea typeface="Calibri" panose="020F0502020204030204" pitchFamily="34" charset="0"/>
                <a:cs typeface="Calibri" panose="020F0502020204030204" pitchFamily="34" charset="0"/>
              </a:rPr>
              <a:t>th</a:t>
            </a:r>
            <a:r>
              <a:rPr lang="en-GB" sz="5600" kern="100" dirty="0">
                <a:effectLst/>
                <a:ea typeface="Calibri" panose="020F0502020204030204" pitchFamily="34" charset="0"/>
                <a:cs typeface="Calibri" panose="020F0502020204030204" pitchFamily="34" charset="0"/>
              </a:rPr>
              <a:t> October 2023.</a:t>
            </a:r>
            <a:endParaRPr lang="en-GB" sz="5600" kern="100" dirty="0">
              <a:effectLst/>
              <a:ea typeface="Calibri" panose="020F0502020204030204" pitchFamily="34" charset="0"/>
              <a:cs typeface="Times New Roman" panose="02020603050405020304" pitchFamily="18" charset="0"/>
            </a:endParaRPr>
          </a:p>
          <a:p>
            <a:pPr marL="0" indent="0">
              <a:buNone/>
            </a:pPr>
            <a:r>
              <a:rPr lang="en-GB" sz="5600" dirty="0">
                <a:solidFill>
                  <a:srgbClr val="000000"/>
                </a:solidFill>
                <a:effectLst/>
                <a:ea typeface="Times New Roman" panose="02020603050405020304" pitchFamily="18" charset="0"/>
              </a:rPr>
              <a:t>College of policing (2022). Professional; Why does professional matter? Available at </a:t>
            </a:r>
            <a:r>
              <a:rPr lang="en-GB" sz="5600" u="sng" dirty="0">
                <a:solidFill>
                  <a:srgbClr val="0563C1"/>
                </a:solidFill>
                <a:effectLst/>
                <a:ea typeface="Times New Roman" panose="02020603050405020304" pitchFamily="18" charset="0"/>
                <a:hlinkClick r:id="rId6"/>
              </a:rPr>
              <a:t>https://www.college.police.uk/app/stop-and-search/professional</a:t>
            </a:r>
            <a:r>
              <a:rPr lang="en-GB" sz="5600" dirty="0">
                <a:solidFill>
                  <a:srgbClr val="000000"/>
                </a:solidFill>
                <a:effectLst/>
                <a:ea typeface="Times New Roman" panose="02020603050405020304" pitchFamily="18" charset="0"/>
              </a:rPr>
              <a:t>. Accessed on 26</a:t>
            </a:r>
            <a:r>
              <a:rPr lang="en-GB" sz="5600" baseline="30000" dirty="0">
                <a:solidFill>
                  <a:srgbClr val="000000"/>
                </a:solidFill>
                <a:effectLst/>
                <a:ea typeface="Times New Roman" panose="02020603050405020304" pitchFamily="18" charset="0"/>
              </a:rPr>
              <a:t>th</a:t>
            </a:r>
            <a:r>
              <a:rPr lang="en-GB" sz="5600" dirty="0">
                <a:solidFill>
                  <a:srgbClr val="000000"/>
                </a:solidFill>
                <a:effectLst/>
                <a:ea typeface="Times New Roman" panose="02020603050405020304" pitchFamily="18" charset="0"/>
              </a:rPr>
              <a:t> October 2023. </a:t>
            </a:r>
            <a:endParaRPr lang="en-GB" sz="5600" dirty="0">
              <a:effectLst/>
              <a:ea typeface="Times New Roman" panose="02020603050405020304" pitchFamily="18" charset="0"/>
            </a:endParaRPr>
          </a:p>
          <a:p>
            <a:pPr marL="0" indent="0">
              <a:buNone/>
            </a:pPr>
            <a:r>
              <a:rPr lang="en-GB" sz="5600" kern="100" dirty="0">
                <a:effectLst/>
                <a:ea typeface="Calibri" panose="020F0502020204030204" pitchFamily="34" charset="0"/>
                <a:cs typeface="Calibri" panose="020F0502020204030204" pitchFamily="34" charset="0"/>
              </a:rPr>
              <a:t>Equality and human rights commission (2010). Pp.11, Stop and think, A critical review of the use of stop and search powers in England and Wales. Available at </a:t>
            </a:r>
            <a:r>
              <a:rPr lang="en-GB" sz="5600" u="sng" kern="100" dirty="0">
                <a:solidFill>
                  <a:srgbClr val="0563C1"/>
                </a:solidFill>
                <a:effectLst/>
                <a:ea typeface="Calibri" panose="020F0502020204030204" pitchFamily="34" charset="0"/>
                <a:cs typeface="Calibri" panose="020F0502020204030204" pitchFamily="34" charset="0"/>
                <a:hlinkClick r:id="rId7"/>
              </a:rPr>
              <a:t>https://www.equalityhumanrights.com/sites/default/files/ehrc_stop_and_search_report.pdf</a:t>
            </a:r>
            <a:r>
              <a:rPr lang="en-GB" sz="5600" kern="100" dirty="0">
                <a:effectLst/>
                <a:ea typeface="Calibri" panose="020F0502020204030204" pitchFamily="34" charset="0"/>
                <a:cs typeface="Calibri" panose="020F0502020204030204" pitchFamily="34" charset="0"/>
              </a:rPr>
              <a:t>. Accessed on 25</a:t>
            </a:r>
            <a:r>
              <a:rPr lang="en-GB" sz="5600" kern="100" baseline="30000" dirty="0">
                <a:effectLst/>
                <a:ea typeface="Calibri" panose="020F0502020204030204" pitchFamily="34" charset="0"/>
                <a:cs typeface="Calibri" panose="020F0502020204030204" pitchFamily="34" charset="0"/>
              </a:rPr>
              <a:t>th</a:t>
            </a:r>
            <a:r>
              <a:rPr lang="en-GB" sz="5600" kern="100" dirty="0">
                <a:effectLst/>
                <a:ea typeface="Calibri" panose="020F0502020204030204" pitchFamily="34" charset="0"/>
                <a:cs typeface="Calibri" panose="020F0502020204030204" pitchFamily="34" charset="0"/>
              </a:rPr>
              <a:t> October 2023. </a:t>
            </a:r>
            <a:endParaRPr lang="en-GB" sz="5600" kern="100" dirty="0">
              <a:effectLst/>
              <a:ea typeface="Calibri" panose="020F0502020204030204" pitchFamily="34" charset="0"/>
              <a:cs typeface="Times New Roman" panose="02020603050405020304" pitchFamily="18" charset="0"/>
            </a:endParaRPr>
          </a:p>
          <a:p>
            <a:pPr marL="0" indent="0">
              <a:buNone/>
            </a:pPr>
            <a:r>
              <a:rPr lang="en-GB" sz="5600" kern="100" dirty="0">
                <a:effectLst/>
                <a:ea typeface="Calibri" panose="020F0502020204030204" pitchFamily="34" charset="0"/>
                <a:cs typeface="Calibri" panose="020F0502020204030204" pitchFamily="34" charset="0"/>
              </a:rPr>
              <a:t>GOV.UK (2021). Stop and search data and the effect of geographical differences. Available at </a:t>
            </a:r>
            <a:r>
              <a:rPr lang="en-GB" sz="5600" u="sng" kern="100" dirty="0">
                <a:solidFill>
                  <a:srgbClr val="0563C1"/>
                </a:solidFill>
                <a:effectLst/>
                <a:ea typeface="Calibri" panose="020F0502020204030204" pitchFamily="34" charset="0"/>
                <a:cs typeface="Calibri" panose="020F0502020204030204" pitchFamily="34" charset="0"/>
                <a:hlinkClick r:id="rId8"/>
              </a:rPr>
              <a:t>https://www.gov.uk/government/publications/stop-and-search-data-and-the-effect-of-geographical-differences/stop-and-search-interpreting-and-describing-statistics</a:t>
            </a:r>
            <a:r>
              <a:rPr lang="en-GB" sz="5600" kern="100" dirty="0">
                <a:effectLst/>
                <a:ea typeface="Calibri" panose="020F0502020204030204" pitchFamily="34" charset="0"/>
                <a:cs typeface="Calibri" panose="020F0502020204030204" pitchFamily="34" charset="0"/>
              </a:rPr>
              <a:t>. Accessed on 25</a:t>
            </a:r>
            <a:r>
              <a:rPr lang="en-GB" sz="5600" kern="100" baseline="30000" dirty="0">
                <a:effectLst/>
                <a:ea typeface="Calibri" panose="020F0502020204030204" pitchFamily="34" charset="0"/>
                <a:cs typeface="Calibri" panose="020F0502020204030204" pitchFamily="34" charset="0"/>
              </a:rPr>
              <a:t>th</a:t>
            </a:r>
            <a:r>
              <a:rPr lang="en-GB" sz="5600" kern="100" dirty="0">
                <a:effectLst/>
                <a:ea typeface="Calibri" panose="020F0502020204030204" pitchFamily="34" charset="0"/>
                <a:cs typeface="Calibri" panose="020F0502020204030204" pitchFamily="34" charset="0"/>
              </a:rPr>
              <a:t> October 2023. </a:t>
            </a:r>
            <a:endParaRPr lang="en-GB" sz="5600" kern="100" dirty="0">
              <a:effectLst/>
              <a:ea typeface="Calibri" panose="020F0502020204030204" pitchFamily="34" charset="0"/>
              <a:cs typeface="Times New Roman" panose="02020603050405020304" pitchFamily="18" charset="0"/>
            </a:endParaRPr>
          </a:p>
          <a:p>
            <a:pPr marL="0" indent="0">
              <a:buNone/>
            </a:pPr>
            <a:r>
              <a:rPr lang="en-GB" sz="5600" kern="100" dirty="0">
                <a:effectLst/>
                <a:ea typeface="Calibri" panose="020F0502020204030204" pitchFamily="34" charset="0"/>
                <a:cs typeface="Calibri" panose="020F0502020204030204" pitchFamily="34" charset="0"/>
              </a:rPr>
              <a:t>GOV.UK (2023), Police powers to stop and search: your rights. Available at </a:t>
            </a:r>
            <a:r>
              <a:rPr lang="en-GB" sz="5600" u="sng" kern="100" dirty="0">
                <a:solidFill>
                  <a:srgbClr val="0563C1"/>
                </a:solidFill>
                <a:effectLst/>
                <a:ea typeface="Calibri" panose="020F0502020204030204" pitchFamily="34" charset="0"/>
                <a:cs typeface="Calibri" panose="020F0502020204030204" pitchFamily="34" charset="0"/>
                <a:hlinkClick r:id="rId9"/>
              </a:rPr>
              <a:t>https://www.gov.uk/police-powers-to-stop-and-search-your-rights#:~:text=Stop%20and%20search%3A%20police%20powers&amp;text=illegal%20drugs,crime%2C%20such%20as%20a%20crowbar</a:t>
            </a:r>
            <a:r>
              <a:rPr lang="en-GB" sz="5600" kern="100" dirty="0">
                <a:effectLst/>
                <a:ea typeface="Calibri" panose="020F0502020204030204" pitchFamily="34" charset="0"/>
                <a:cs typeface="Calibri" panose="020F0502020204030204" pitchFamily="34" charset="0"/>
              </a:rPr>
              <a:t>. Accessed on 9</a:t>
            </a:r>
            <a:r>
              <a:rPr lang="en-GB" sz="5600" kern="100" baseline="30000" dirty="0">
                <a:effectLst/>
                <a:ea typeface="Calibri" panose="020F0502020204030204" pitchFamily="34" charset="0"/>
                <a:cs typeface="Calibri" panose="020F0502020204030204" pitchFamily="34" charset="0"/>
              </a:rPr>
              <a:t>th</a:t>
            </a:r>
            <a:r>
              <a:rPr lang="en-GB" sz="5600" kern="100" dirty="0">
                <a:effectLst/>
                <a:ea typeface="Calibri" panose="020F0502020204030204" pitchFamily="34" charset="0"/>
                <a:cs typeface="Calibri" panose="020F0502020204030204" pitchFamily="34" charset="0"/>
              </a:rPr>
              <a:t> October 2023. </a:t>
            </a:r>
            <a:endParaRPr lang="en-GB" sz="5600" kern="100" dirty="0">
              <a:effectLst/>
              <a:ea typeface="Calibri" panose="020F0502020204030204" pitchFamily="34" charset="0"/>
              <a:cs typeface="Times New Roman" panose="02020603050405020304" pitchFamily="18" charset="0"/>
            </a:endParaRPr>
          </a:p>
          <a:p>
            <a:pPr marL="0" indent="0">
              <a:buNone/>
            </a:pPr>
            <a:r>
              <a:rPr lang="en-GB" sz="5600" dirty="0">
                <a:effectLst/>
                <a:ea typeface="Times New Roman" panose="02020603050405020304" pitchFamily="18" charset="0"/>
              </a:rPr>
              <a:t>Justice (2020). Pp. 12, More harm than good. </a:t>
            </a:r>
            <a:r>
              <a:rPr lang="en-GB" sz="5600" dirty="0">
                <a:solidFill>
                  <a:srgbClr val="000000"/>
                </a:solidFill>
                <a:effectLst/>
                <a:ea typeface="Times New Roman" panose="02020603050405020304" pitchFamily="18" charset="0"/>
              </a:rPr>
              <a:t>A super-complaint on the harms caused by ‘suspicion-less’ stop and searches and inadequate scrutiny of stop and search powers. Available at </a:t>
            </a:r>
            <a:r>
              <a:rPr lang="en-GB" sz="5600" u="sng" dirty="0">
                <a:solidFill>
                  <a:srgbClr val="0563C1"/>
                </a:solidFill>
                <a:effectLst/>
                <a:ea typeface="Times New Roman" panose="02020603050405020304" pitchFamily="18" charset="0"/>
                <a:hlinkClick r:id="rId10"/>
              </a:rPr>
              <a:t>https://assets.publishing.service.gov.uk/media/60a7a1468fa8f520c89469e1/Annex_1___Supporting_statements_comments.pdf</a:t>
            </a:r>
            <a:r>
              <a:rPr lang="en-GB" sz="5600" dirty="0">
                <a:solidFill>
                  <a:srgbClr val="000000"/>
                </a:solidFill>
                <a:effectLst/>
                <a:ea typeface="Times New Roman" panose="02020603050405020304" pitchFamily="18" charset="0"/>
              </a:rPr>
              <a:t>. Accessed on 26</a:t>
            </a:r>
            <a:r>
              <a:rPr lang="en-GB" sz="5600" baseline="30000" dirty="0">
                <a:solidFill>
                  <a:srgbClr val="000000"/>
                </a:solidFill>
                <a:effectLst/>
                <a:ea typeface="Times New Roman" panose="02020603050405020304" pitchFamily="18" charset="0"/>
              </a:rPr>
              <a:t>th</a:t>
            </a:r>
            <a:r>
              <a:rPr lang="en-GB" sz="5600" dirty="0">
                <a:solidFill>
                  <a:srgbClr val="000000"/>
                </a:solidFill>
                <a:effectLst/>
                <a:ea typeface="Times New Roman" panose="02020603050405020304" pitchFamily="18" charset="0"/>
              </a:rPr>
              <a:t> October 2023. </a:t>
            </a:r>
            <a:endParaRPr lang="en-GB" sz="5600" dirty="0">
              <a:effectLst/>
              <a:ea typeface="Times New Roman" panose="02020603050405020304" pitchFamily="18" charset="0"/>
            </a:endParaRPr>
          </a:p>
          <a:p>
            <a:pPr marL="0" indent="0">
              <a:buNone/>
            </a:pPr>
            <a:r>
              <a:rPr lang="en-GB" sz="5600" kern="100" dirty="0" err="1">
                <a:effectLst/>
                <a:ea typeface="Calibri" panose="020F0502020204030204" pitchFamily="34" charset="0"/>
                <a:cs typeface="Calibri" panose="020F0502020204030204" pitchFamily="34" charset="0"/>
              </a:rPr>
              <a:t>Legislation.gov.uk</a:t>
            </a:r>
            <a:r>
              <a:rPr lang="en-GB" sz="5600" kern="100" dirty="0">
                <a:effectLst/>
                <a:ea typeface="Calibri" panose="020F0502020204030204" pitchFamily="34" charset="0"/>
                <a:cs typeface="Calibri" panose="020F0502020204030204" pitchFamily="34" charset="0"/>
              </a:rPr>
              <a:t> (2023). Firearms act 1968, s47. Available at </a:t>
            </a:r>
            <a:r>
              <a:rPr lang="en-GB" sz="5600" u="sng" kern="100" dirty="0">
                <a:solidFill>
                  <a:srgbClr val="0563C1"/>
                </a:solidFill>
                <a:effectLst/>
                <a:ea typeface="Calibri" panose="020F0502020204030204" pitchFamily="34" charset="0"/>
                <a:cs typeface="Calibri" panose="020F0502020204030204" pitchFamily="34" charset="0"/>
                <a:hlinkClick r:id="rId11"/>
              </a:rPr>
              <a:t>https://www.legislation.gov.uk/ukpga/1968/27/section/47</a:t>
            </a:r>
            <a:r>
              <a:rPr lang="en-GB" sz="5600" kern="100" dirty="0">
                <a:effectLst/>
                <a:ea typeface="Calibri" panose="020F0502020204030204" pitchFamily="34" charset="0"/>
                <a:cs typeface="Calibri" panose="020F0502020204030204" pitchFamily="34" charset="0"/>
              </a:rPr>
              <a:t>. Accessed on 23</a:t>
            </a:r>
            <a:r>
              <a:rPr lang="en-GB" sz="5600" kern="100" baseline="30000" dirty="0">
                <a:effectLst/>
                <a:ea typeface="Calibri" panose="020F0502020204030204" pitchFamily="34" charset="0"/>
                <a:cs typeface="Calibri" panose="020F0502020204030204" pitchFamily="34" charset="0"/>
              </a:rPr>
              <a:t>rd</a:t>
            </a:r>
            <a:r>
              <a:rPr lang="en-GB" sz="5600" kern="100" dirty="0">
                <a:effectLst/>
                <a:ea typeface="Calibri" panose="020F0502020204030204" pitchFamily="34" charset="0"/>
                <a:cs typeface="Calibri" panose="020F0502020204030204" pitchFamily="34" charset="0"/>
              </a:rPr>
              <a:t> October 2023. </a:t>
            </a:r>
            <a:endParaRPr lang="en-GB" sz="5600" kern="100" dirty="0">
              <a:effectLst/>
              <a:ea typeface="Calibri" panose="020F0502020204030204" pitchFamily="34" charset="0"/>
              <a:cs typeface="Times New Roman" panose="02020603050405020304" pitchFamily="18" charset="0"/>
            </a:endParaRPr>
          </a:p>
          <a:p>
            <a:pPr marL="0" indent="0">
              <a:buNone/>
            </a:pPr>
            <a:r>
              <a:rPr lang="en-GB" sz="5600" kern="100" dirty="0" err="1">
                <a:effectLst/>
                <a:ea typeface="Calibri" panose="020F0502020204030204" pitchFamily="34" charset="0"/>
                <a:cs typeface="Calibri" panose="020F0502020204030204" pitchFamily="34" charset="0"/>
              </a:rPr>
              <a:t>Legislation.gov.uk</a:t>
            </a:r>
            <a:r>
              <a:rPr lang="en-GB" sz="5600" kern="100" dirty="0">
                <a:effectLst/>
                <a:ea typeface="Calibri" panose="020F0502020204030204" pitchFamily="34" charset="0"/>
                <a:cs typeface="Calibri" panose="020F0502020204030204" pitchFamily="34" charset="0"/>
              </a:rPr>
              <a:t> (2023). Misuse of Drugs Act 1971 s23. Available at </a:t>
            </a:r>
            <a:r>
              <a:rPr lang="en-GB" sz="5600" u="sng" kern="100" dirty="0">
                <a:solidFill>
                  <a:srgbClr val="0563C1"/>
                </a:solidFill>
                <a:effectLst/>
                <a:ea typeface="Calibri" panose="020F0502020204030204" pitchFamily="34" charset="0"/>
                <a:cs typeface="Calibri" panose="020F0502020204030204" pitchFamily="34" charset="0"/>
                <a:hlinkClick r:id="rId12"/>
              </a:rPr>
              <a:t>https://www.legislation.gov.uk/ukpga/1971/38/section/23</a:t>
            </a:r>
            <a:r>
              <a:rPr lang="en-GB" sz="5600" kern="100" dirty="0">
                <a:effectLst/>
                <a:ea typeface="Calibri" panose="020F0502020204030204" pitchFamily="34" charset="0"/>
                <a:cs typeface="Calibri" panose="020F0502020204030204" pitchFamily="34" charset="0"/>
              </a:rPr>
              <a:t>. Accessed on 23</a:t>
            </a:r>
            <a:r>
              <a:rPr lang="en-GB" sz="5600" kern="100" baseline="30000" dirty="0">
                <a:effectLst/>
                <a:ea typeface="Calibri" panose="020F0502020204030204" pitchFamily="34" charset="0"/>
                <a:cs typeface="Calibri" panose="020F0502020204030204" pitchFamily="34" charset="0"/>
              </a:rPr>
              <a:t>rd</a:t>
            </a:r>
            <a:r>
              <a:rPr lang="en-GB" sz="5600" kern="100" dirty="0">
                <a:effectLst/>
                <a:ea typeface="Calibri" panose="020F0502020204030204" pitchFamily="34" charset="0"/>
                <a:cs typeface="Calibri" panose="020F0502020204030204" pitchFamily="34" charset="0"/>
              </a:rPr>
              <a:t> October 2023. </a:t>
            </a:r>
            <a:endParaRPr lang="en-GB" sz="5600" kern="100" dirty="0">
              <a:effectLst/>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0640744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D2E46-1784-491D-CC54-233320F2688D}"/>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228381B2-4F69-0C1A-5C54-4C50C094D273}"/>
              </a:ext>
            </a:extLst>
          </p:cNvPr>
          <p:cNvSpPr>
            <a:spLocks noGrp="1"/>
          </p:cNvSpPr>
          <p:nvPr>
            <p:ph idx="1"/>
          </p:nvPr>
        </p:nvSpPr>
        <p:spPr/>
        <p:txBody>
          <a:bodyPr>
            <a:normAutofit fontScale="70000" lnSpcReduction="20000"/>
          </a:bodyPr>
          <a:lstStyle/>
          <a:p>
            <a:pPr marL="0" indent="0">
              <a:buNone/>
            </a:pPr>
            <a:r>
              <a:rPr lang="en-GB" sz="2000" kern="100" dirty="0" err="1">
                <a:effectLst/>
                <a:latin typeface="Calibri" panose="020F0502020204030204" pitchFamily="34" charset="0"/>
                <a:ea typeface="Calibri" panose="020F0502020204030204" pitchFamily="34" charset="0"/>
                <a:cs typeface="Calibri" panose="020F0502020204030204" pitchFamily="34" charset="0"/>
              </a:rPr>
              <a:t>Legislation.gov.uk</a:t>
            </a:r>
            <a:r>
              <a:rPr lang="en-GB" sz="2000" kern="100" dirty="0">
                <a:effectLst/>
                <a:latin typeface="Calibri" panose="020F0502020204030204" pitchFamily="34" charset="0"/>
                <a:ea typeface="Calibri" panose="020F0502020204030204" pitchFamily="34" charset="0"/>
                <a:cs typeface="Calibri" panose="020F0502020204030204" pitchFamily="34" charset="0"/>
              </a:rPr>
              <a:t> (2023). Police and Criminal Evidence Act 1984, S1. Available at </a:t>
            </a:r>
            <a:r>
              <a:rPr lang="en-GB" sz="20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https://www.legislation.gov.uk/ukpga/1984/60/section/1</a:t>
            </a:r>
            <a:r>
              <a:rPr lang="en-GB" sz="2000" kern="100" dirty="0">
                <a:effectLst/>
                <a:latin typeface="Calibri" panose="020F0502020204030204" pitchFamily="34" charset="0"/>
                <a:ea typeface="Calibri" panose="020F0502020204030204" pitchFamily="34" charset="0"/>
                <a:cs typeface="Calibri" panose="020F0502020204030204" pitchFamily="34" charset="0"/>
              </a:rPr>
              <a:t>. Accessed on 23</a:t>
            </a:r>
            <a:r>
              <a:rPr lang="en-GB" sz="2000" kern="100" baseline="30000" dirty="0">
                <a:effectLst/>
                <a:latin typeface="Calibri" panose="020F0502020204030204" pitchFamily="34" charset="0"/>
                <a:ea typeface="Calibri" panose="020F0502020204030204" pitchFamily="34" charset="0"/>
                <a:cs typeface="Calibri" panose="020F0502020204030204" pitchFamily="34" charset="0"/>
              </a:rPr>
              <a:t>rd</a:t>
            </a:r>
            <a:r>
              <a:rPr lang="en-GB" sz="2000" kern="100" dirty="0">
                <a:effectLst/>
                <a:latin typeface="Calibri" panose="020F0502020204030204" pitchFamily="34" charset="0"/>
                <a:ea typeface="Calibri" panose="020F0502020204030204" pitchFamily="34" charset="0"/>
                <a:cs typeface="Calibri" panose="020F0502020204030204" pitchFamily="34" charset="0"/>
              </a:rPr>
              <a:t> October 2023.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100" dirty="0" err="1">
                <a:effectLst/>
                <a:latin typeface="Calibri" panose="020F0502020204030204" pitchFamily="34" charset="0"/>
                <a:ea typeface="Calibri" panose="020F0502020204030204" pitchFamily="34" charset="0"/>
                <a:cs typeface="Calibri" panose="020F0502020204030204" pitchFamily="34" charset="0"/>
              </a:rPr>
              <a:t>Legislation.gov.uk</a:t>
            </a:r>
            <a:r>
              <a:rPr lang="en-GB" sz="2000" kern="100" dirty="0">
                <a:effectLst/>
                <a:latin typeface="Calibri" panose="020F0502020204030204" pitchFamily="34" charset="0"/>
                <a:ea typeface="Calibri" panose="020F0502020204030204" pitchFamily="34" charset="0"/>
                <a:cs typeface="Calibri" panose="020F0502020204030204" pitchFamily="34" charset="0"/>
              </a:rPr>
              <a:t> (2023). Terrorism Act 2000, s43. Available at</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https://www.legislation.gov.uk/ukpga/2000/11/section/43</a:t>
            </a:r>
            <a:r>
              <a:rPr lang="en-GB" sz="2000" kern="100" dirty="0">
                <a:effectLst/>
                <a:latin typeface="Calibri" panose="020F0502020204030204" pitchFamily="34" charset="0"/>
                <a:ea typeface="Calibri" panose="020F0502020204030204" pitchFamily="34" charset="0"/>
                <a:cs typeface="Calibri" panose="020F0502020204030204" pitchFamily="34" charset="0"/>
              </a:rPr>
              <a:t>. Accessed on 23</a:t>
            </a:r>
            <a:r>
              <a:rPr lang="en-GB" sz="2000" kern="100" baseline="30000" dirty="0">
                <a:effectLst/>
                <a:latin typeface="Calibri" panose="020F0502020204030204" pitchFamily="34" charset="0"/>
                <a:ea typeface="Calibri" panose="020F0502020204030204" pitchFamily="34" charset="0"/>
                <a:cs typeface="Calibri" panose="020F0502020204030204" pitchFamily="34" charset="0"/>
              </a:rPr>
              <a:t>rd</a:t>
            </a:r>
            <a:r>
              <a:rPr lang="en-GB" sz="2000" kern="100" dirty="0">
                <a:effectLst/>
                <a:latin typeface="Calibri" panose="020F0502020204030204" pitchFamily="34" charset="0"/>
                <a:ea typeface="Calibri" panose="020F0502020204030204" pitchFamily="34" charset="0"/>
                <a:cs typeface="Calibri" panose="020F0502020204030204" pitchFamily="34" charset="0"/>
              </a:rPr>
              <a:t> October 2023.</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100" dirty="0">
                <a:effectLst/>
                <a:latin typeface="Calibri" panose="020F0502020204030204" pitchFamily="34" charset="0"/>
                <a:ea typeface="Calibri" panose="020F0502020204030204" pitchFamily="34" charset="0"/>
                <a:cs typeface="Calibri" panose="020F0502020204030204" pitchFamily="34" charset="0"/>
              </a:rPr>
              <a:t>Liberty human rights (2023). Stop and search. Available at </a:t>
            </a:r>
            <a:r>
              <a:rPr lang="en-GB" sz="20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https://www.libertyhumanrights.org.uk/advice_information/stop-and-search/#:~:text=What%27s%20GOWISELY%3F,O%3A%20Object%20of%20the%20search</a:t>
            </a:r>
            <a:r>
              <a:rPr lang="en-GB" sz="2000" kern="100" dirty="0">
                <a:effectLst/>
                <a:latin typeface="Calibri" panose="020F0502020204030204" pitchFamily="34" charset="0"/>
                <a:ea typeface="Calibri" panose="020F0502020204030204" pitchFamily="34" charset="0"/>
                <a:cs typeface="Calibri" panose="020F0502020204030204" pitchFamily="34" charset="0"/>
              </a:rPr>
              <a:t>.. Accessed on 18</a:t>
            </a:r>
            <a:r>
              <a:rPr lang="en-GB" sz="20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2000" kern="100" dirty="0">
                <a:effectLst/>
                <a:latin typeface="Calibri" panose="020F0502020204030204" pitchFamily="34" charset="0"/>
                <a:ea typeface="Calibri" panose="020F0502020204030204" pitchFamily="34" charset="0"/>
                <a:cs typeface="Calibri" panose="020F0502020204030204" pitchFamily="34" charset="0"/>
              </a:rPr>
              <a:t> October 2023</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100" dirty="0">
                <a:effectLst/>
                <a:latin typeface="Calibri" panose="020F0502020204030204" pitchFamily="34" charset="0"/>
                <a:ea typeface="Calibri" panose="020F0502020204030204" pitchFamily="34" charset="0"/>
                <a:cs typeface="Calibri" panose="020F0502020204030204" pitchFamily="34" charset="0"/>
              </a:rPr>
              <a:t>Metropolitan Police (2020). Pp.4, Policy Pages. Available at </a:t>
            </a:r>
            <a:r>
              <a:rPr lang="en-GB" sz="20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https://www.met.police.uk/SysSiteAssets/foi-media/metropolitan-police/policies/strategy-and-governance---stop-and-search-questions-and-answers#:~:text=to%20protect%20Londoners.-,What%20is%20the%20definition%20of%20Fair%20%26%20Effective%3F,•</a:t>
            </a:r>
            <a:r>
              <a:rPr lang="en-GB" sz="2000" kern="100" dirty="0">
                <a:effectLst/>
                <a:latin typeface="Calibri" panose="020F0502020204030204" pitchFamily="34" charset="0"/>
                <a:ea typeface="Calibri" panose="020F0502020204030204" pitchFamily="34" charset="0"/>
                <a:cs typeface="Calibri" panose="020F0502020204030204" pitchFamily="34" charset="0"/>
              </a:rPr>
              <a:t>. Accessed on 9</a:t>
            </a:r>
            <a:r>
              <a:rPr lang="en-GB" sz="20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2000" kern="100" dirty="0">
                <a:effectLst/>
                <a:latin typeface="Calibri" panose="020F0502020204030204" pitchFamily="34" charset="0"/>
                <a:ea typeface="Calibri" panose="020F0502020204030204" pitchFamily="34" charset="0"/>
                <a:cs typeface="Calibri" panose="020F0502020204030204" pitchFamily="34" charset="0"/>
              </a:rPr>
              <a:t> October 2023.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100" dirty="0">
                <a:effectLst/>
                <a:latin typeface="Calibri" panose="020F0502020204030204" pitchFamily="34" charset="0"/>
                <a:ea typeface="Calibri" panose="020F0502020204030204" pitchFamily="34" charset="0"/>
                <a:cs typeface="Calibri" panose="020F0502020204030204" pitchFamily="34" charset="0"/>
              </a:rPr>
              <a:t>Metropolitan Police (2023). The stop and search process. Available at </a:t>
            </a:r>
            <a:r>
              <a:rPr lang="en-GB" sz="20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https://www.met.police.uk/advice/advice-and-information/st-s/stop-and-search/stop-and-search-process/</a:t>
            </a:r>
            <a:r>
              <a:rPr lang="en-GB" sz="2000" kern="100" dirty="0">
                <a:effectLst/>
                <a:latin typeface="Calibri" panose="020F0502020204030204" pitchFamily="34" charset="0"/>
                <a:ea typeface="Calibri" panose="020F0502020204030204" pitchFamily="34" charset="0"/>
                <a:cs typeface="Calibri" panose="020F0502020204030204" pitchFamily="34" charset="0"/>
              </a:rPr>
              <a:t>. Accessed on 18</a:t>
            </a:r>
            <a:r>
              <a:rPr lang="en-GB" sz="20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2000" kern="100" dirty="0">
                <a:effectLst/>
                <a:latin typeface="Calibri" panose="020F0502020204030204" pitchFamily="34" charset="0"/>
                <a:ea typeface="Calibri" panose="020F0502020204030204" pitchFamily="34" charset="0"/>
                <a:cs typeface="Calibri" panose="020F0502020204030204" pitchFamily="34" charset="0"/>
              </a:rPr>
              <a:t> October 2023.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100" dirty="0">
                <a:effectLst/>
                <a:latin typeface="Calibri" panose="020F0502020204030204" pitchFamily="34" charset="0"/>
                <a:ea typeface="Calibri" panose="020F0502020204030204" pitchFamily="34" charset="0"/>
                <a:cs typeface="Calibri" panose="020F0502020204030204" pitchFamily="34" charset="0"/>
              </a:rPr>
              <a:t>Milan. A (2020). ‘I would never ever call them if I was in trouble’: the complex question of trusting the police. Available at </a:t>
            </a:r>
            <a:r>
              <a:rPr lang="en-GB" sz="20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https://metro.co.uk/2022/03/29/i-would-never-ever-call-them-the-question-of-trust-in-the-police-14567530/</a:t>
            </a:r>
            <a:r>
              <a:rPr lang="en-GB" sz="2000" kern="100" dirty="0">
                <a:effectLst/>
                <a:latin typeface="Calibri" panose="020F0502020204030204" pitchFamily="34" charset="0"/>
                <a:ea typeface="Calibri" panose="020F0502020204030204" pitchFamily="34" charset="0"/>
                <a:cs typeface="Calibri" panose="020F0502020204030204" pitchFamily="34" charset="0"/>
              </a:rPr>
              <a:t>. Accessed on 26</a:t>
            </a:r>
            <a:r>
              <a:rPr lang="en-GB" sz="20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2000" kern="100" dirty="0">
                <a:effectLst/>
                <a:latin typeface="Calibri" panose="020F0502020204030204" pitchFamily="34" charset="0"/>
                <a:ea typeface="Calibri" panose="020F0502020204030204" pitchFamily="34" charset="0"/>
                <a:cs typeface="Calibri" panose="020F0502020204030204" pitchFamily="34" charset="0"/>
              </a:rPr>
              <a:t> October 2023.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100" dirty="0">
                <a:effectLst/>
                <a:latin typeface="Calibri" panose="020F0502020204030204" pitchFamily="34" charset="0"/>
                <a:ea typeface="Calibri" panose="020F0502020204030204" pitchFamily="34" charset="0"/>
                <a:cs typeface="Calibri" panose="020F0502020204030204" pitchFamily="34" charset="0"/>
              </a:rPr>
              <a:t>Nottinghamshire Police (2023). Why we use stop and search. Available at </a:t>
            </a:r>
            <a:r>
              <a:rPr lang="en-GB" sz="20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https://www.nottinghamshire.police.uk/advice/advice-and-information/st-s/stop-and-search/why-we-use-stop-and-search/</a:t>
            </a:r>
            <a:r>
              <a:rPr lang="en-GB" sz="2000" kern="100" dirty="0">
                <a:effectLst/>
                <a:latin typeface="Calibri" panose="020F0502020204030204" pitchFamily="34" charset="0"/>
                <a:ea typeface="Calibri" panose="020F0502020204030204" pitchFamily="34" charset="0"/>
                <a:cs typeface="Calibri" panose="020F0502020204030204" pitchFamily="34" charset="0"/>
              </a:rPr>
              <a:t>. Accessed on 26</a:t>
            </a:r>
            <a:r>
              <a:rPr lang="en-GB" sz="20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2000" kern="100" dirty="0">
                <a:effectLst/>
                <a:latin typeface="Calibri" panose="020F0502020204030204" pitchFamily="34" charset="0"/>
                <a:ea typeface="Calibri" panose="020F0502020204030204" pitchFamily="34" charset="0"/>
                <a:cs typeface="Calibri" panose="020F0502020204030204" pitchFamily="34" charset="0"/>
              </a:rPr>
              <a:t> October 2023.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100" dirty="0">
                <a:effectLst/>
                <a:latin typeface="Calibri" panose="020F0502020204030204" pitchFamily="34" charset="0"/>
                <a:ea typeface="Calibri" panose="020F0502020204030204" pitchFamily="34" charset="0"/>
                <a:cs typeface="Calibri" panose="020F0502020204030204" pitchFamily="34" charset="0"/>
              </a:rPr>
              <a:t>Police UK (2023). Stop and search in the City of London Police. Available at </a:t>
            </a:r>
            <a:r>
              <a:rPr lang="en-GB" sz="20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9"/>
              </a:rPr>
              <a:t>https://www.police.uk/pu/your-area/city-of-london-police/performance/stop-and-search/#:~:text=Performance%20statistics&amp;text=Total%20number%20of%20stop%20and,March%202023%20and%20August%202023.&amp;text=Of%20the%201%2C278%20stop%20and,had%20no%20further%20action%20taken</a:t>
            </a:r>
            <a:r>
              <a:rPr lang="en-GB" sz="2000" kern="100" dirty="0">
                <a:effectLst/>
                <a:latin typeface="Calibri" panose="020F0502020204030204" pitchFamily="34" charset="0"/>
                <a:ea typeface="Calibri" panose="020F0502020204030204" pitchFamily="34" charset="0"/>
                <a:cs typeface="Calibri" panose="020F0502020204030204" pitchFamily="34" charset="0"/>
              </a:rPr>
              <a:t>.. Accessed on 1</a:t>
            </a:r>
            <a:r>
              <a:rPr lang="en-GB" sz="2000" kern="100" baseline="30000" dirty="0">
                <a:effectLst/>
                <a:latin typeface="Calibri" panose="020F0502020204030204" pitchFamily="34" charset="0"/>
                <a:ea typeface="Calibri" panose="020F0502020204030204" pitchFamily="34" charset="0"/>
                <a:cs typeface="Calibri" panose="020F0502020204030204" pitchFamily="34" charset="0"/>
              </a:rPr>
              <a:t>st</a:t>
            </a:r>
            <a:r>
              <a:rPr lang="en-GB" sz="2000" kern="100" dirty="0">
                <a:effectLst/>
                <a:latin typeface="Calibri" panose="020F0502020204030204" pitchFamily="34" charset="0"/>
                <a:ea typeface="Calibri" panose="020F0502020204030204" pitchFamily="34" charset="0"/>
                <a:cs typeface="Calibri" panose="020F0502020204030204" pitchFamily="34" charset="0"/>
              </a:rPr>
              <a:t> November 2023.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100" dirty="0" err="1">
                <a:effectLst/>
                <a:latin typeface="Calibri" panose="020F0502020204030204" pitchFamily="34" charset="0"/>
                <a:ea typeface="Calibri" panose="020F0502020204030204" pitchFamily="34" charset="0"/>
                <a:cs typeface="Calibri" panose="020F0502020204030204" pitchFamily="34" charset="0"/>
              </a:rPr>
              <a:t>You.Gov</a:t>
            </a:r>
            <a:r>
              <a:rPr lang="en-GB" sz="2000" kern="100" dirty="0">
                <a:effectLst/>
                <a:latin typeface="Calibri" panose="020F0502020204030204" pitchFamily="34" charset="0"/>
                <a:ea typeface="Calibri" panose="020F0502020204030204" pitchFamily="34" charset="0"/>
                <a:cs typeface="Calibri" panose="020F0502020204030204" pitchFamily="34" charset="0"/>
              </a:rPr>
              <a:t> (2013). Pp.11, Stop and Search report. Available at </a:t>
            </a:r>
            <a:r>
              <a:rPr lang="en-GB" sz="20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https://assets-hmicfrs.justiceinspectorates.gov.uk/uploads/stop-and-search-survey-summary.pdf</a:t>
            </a:r>
            <a:r>
              <a:rPr lang="en-GB" sz="2000" kern="100" dirty="0">
                <a:effectLst/>
                <a:latin typeface="Calibri" panose="020F0502020204030204" pitchFamily="34" charset="0"/>
                <a:ea typeface="Calibri" panose="020F0502020204030204" pitchFamily="34" charset="0"/>
                <a:cs typeface="Calibri" panose="020F0502020204030204" pitchFamily="34" charset="0"/>
              </a:rPr>
              <a:t>. Accessed on 25</a:t>
            </a:r>
            <a:r>
              <a:rPr lang="en-GB" sz="2000" kern="1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2000" kern="100" dirty="0">
                <a:effectLst/>
                <a:latin typeface="Calibri" panose="020F0502020204030204" pitchFamily="34" charset="0"/>
                <a:ea typeface="Calibri" panose="020F0502020204030204" pitchFamily="34" charset="0"/>
                <a:cs typeface="Calibri" panose="020F0502020204030204" pitchFamily="34" charset="0"/>
              </a:rPr>
              <a:t> October 2023.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0110625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GradientVTI">
  <a:themeElements>
    <a:clrScheme name="Offic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7143</TotalTime>
  <Words>2233</Words>
  <Application>Microsoft Office PowerPoint</Application>
  <PresentationFormat>Widescreen</PresentationFormat>
  <Paragraphs>115</Paragraphs>
  <Slides>19</Slides>
  <Notes>2</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GradientVTI</vt:lpstr>
      <vt:lpstr>Stop and search </vt:lpstr>
      <vt:lpstr>What is stop and search?</vt:lpstr>
      <vt:lpstr>Associated legislation:</vt:lpstr>
      <vt:lpstr>What is a fair and effective stop and search?</vt:lpstr>
      <vt:lpstr>PLAN B</vt:lpstr>
      <vt:lpstr>Where can you be searched?</vt:lpstr>
      <vt:lpstr>What might they be looking for?</vt:lpstr>
      <vt:lpstr>GOWISELY</vt:lpstr>
      <vt:lpstr>The importance of following the correct process</vt:lpstr>
      <vt:lpstr>Misconduct</vt:lpstr>
      <vt:lpstr>Billie Dee</vt:lpstr>
      <vt:lpstr>PowerPoint Presentation</vt:lpstr>
      <vt:lpstr>PowerPoint Presentation</vt:lpstr>
      <vt:lpstr>Based on 19,078 adults in England and Wales</vt:lpstr>
      <vt:lpstr>PowerPoint Presentation</vt:lpstr>
      <vt:lpstr>Is stop and search a successful intervention?</vt:lpstr>
      <vt:lpstr>Any Questions?</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Stop and search </dc:title>
  <dc:creator>Paige Thomas (2103005)</dc:creator>
  <cp:lastModifiedBy>Paige Thomas (2103005)</cp:lastModifiedBy>
  <cp:revision>2</cp:revision>
  <dcterms:created xsi:type="dcterms:W3CDTF">2023-10-26T13:53:48Z</dcterms:created>
  <dcterms:modified xsi:type="dcterms:W3CDTF">2023-11-08T13:06:01Z</dcterms:modified>
</cp:coreProperties>
</file>