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055B"/>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94721" autoAdjust="0"/>
  </p:normalViewPr>
  <p:slideViewPr>
    <p:cSldViewPr snapToGrid="0">
      <p:cViewPr varScale="1">
        <p:scale>
          <a:sx n="12" d="100"/>
          <a:sy n="12" d="100"/>
        </p:scale>
        <p:origin x="1495" y="12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5/14/2021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5/14/2021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a:t>
            </a:r>
            <a:r>
              <a:rPr lang="en-US"/>
              <a:t>this poster, </a:t>
            </a:r>
            <a:r>
              <a:rPr lang="en-US" dirty="0"/>
              <a:t>replace our sample content with your own. Or, if you'd rather start from a clean slate, press the New Slide button on the Home tab to insert a new page. Now enter your text and pictures in the empty placeholders. If you need more placeholders for titles, subtitles or body text, copy any of the existing placeholders, then drag the new one into place.</a:t>
            </a: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3872615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a:t>Add your question or a statement of the problem here</a:t>
            </a:r>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5/14/2021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5/14/2021</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0629" y="69162"/>
            <a:ext cx="35686638" cy="3842445"/>
          </a:xfrm>
        </p:spPr>
        <p:txBody>
          <a:bodyPr>
            <a:normAutofit fontScale="90000"/>
          </a:bodyPr>
          <a:lstStyle/>
          <a:p>
            <a:r>
              <a:rPr lang="en-US" dirty="0">
                <a:latin typeface="Algerian" panose="04020705040A02060702" pitchFamily="82" charset="0"/>
              </a:rPr>
              <a:t>WEBICOM: </a:t>
            </a:r>
            <a:r>
              <a:rPr lang="en-US" sz="11500" b="1" dirty="0">
                <a:ln>
                  <a:solidFill>
                    <a:schemeClr val="bg1"/>
                  </a:solidFill>
                </a:ln>
                <a:latin typeface="Avenir Heavy"/>
                <a:ea typeface="ＭＳ Ｐゴシック" charset="0"/>
                <a:cs typeface="Avenir Heavy"/>
              </a:rPr>
              <a:t>A project based on researching the importance of websites and creating a website for an educational institutions</a:t>
            </a:r>
            <a:endParaRPr lang="en-US" dirty="0">
              <a:latin typeface="Algerian" panose="04020705040A02060702" pitchFamily="82" charset="0"/>
            </a:endParaRPr>
          </a:p>
        </p:txBody>
      </p:sp>
      <p:sp>
        <p:nvSpPr>
          <p:cNvPr id="23" name="Text Placeholder 22"/>
          <p:cNvSpPr>
            <a:spLocks noGrp="1"/>
          </p:cNvSpPr>
          <p:nvPr>
            <p:ph type="body" sz="quarter" idx="36"/>
          </p:nvPr>
        </p:nvSpPr>
        <p:spPr>
          <a:xfrm>
            <a:off x="1158240" y="4109531"/>
            <a:ext cx="30174412" cy="646331"/>
          </a:xfrm>
        </p:spPr>
        <p:txBody>
          <a:bodyPr/>
          <a:lstStyle/>
          <a:p>
            <a:r>
              <a:rPr lang="en-US" dirty="0">
                <a:solidFill>
                  <a:schemeClr val="bg1"/>
                </a:solidFill>
              </a:rPr>
              <a:t>By: Sai Harsha Jangili | </a:t>
            </a:r>
            <a:r>
              <a:rPr lang="en-US" altLang="en-US" sz="3600" b="1" dirty="0">
                <a:solidFill>
                  <a:schemeClr val="bg1"/>
                </a:solidFill>
                <a:latin typeface="Avenir Medium" pitchFamily="124" charset="0"/>
              </a:rPr>
              <a:t>BSc Computing(Web Development)</a:t>
            </a:r>
            <a:r>
              <a:rPr lang="en-US" dirty="0">
                <a:solidFill>
                  <a:schemeClr val="bg1"/>
                </a:solidFill>
              </a:rPr>
              <a:t> | </a:t>
            </a:r>
            <a:r>
              <a:rPr lang="en-US" altLang="en-US" sz="3600" b="1" dirty="0">
                <a:solidFill>
                  <a:schemeClr val="bg1"/>
                </a:solidFill>
                <a:latin typeface="Avenir Book" pitchFamily="124" charset="0"/>
              </a:rPr>
              <a:t>University of Wales Trinity Saint David</a:t>
            </a:r>
            <a:endParaRPr lang="en-US" dirty="0">
              <a:solidFill>
                <a:schemeClr val="bg1"/>
              </a:solidFill>
            </a:endParaRPr>
          </a:p>
        </p:txBody>
      </p:sp>
      <p:sp>
        <p:nvSpPr>
          <p:cNvPr id="67" name="Text Placeholder 66"/>
          <p:cNvSpPr>
            <a:spLocks noGrp="1"/>
          </p:cNvSpPr>
          <p:nvPr>
            <p:ph type="body" sz="quarter" idx="13"/>
          </p:nvPr>
        </p:nvSpPr>
        <p:spPr>
          <a:xfrm>
            <a:off x="0" y="4980843"/>
            <a:ext cx="13944600" cy="1968597"/>
          </a:xfrm>
          <a:ln/>
        </p:spPr>
        <p:style>
          <a:lnRef idx="2">
            <a:schemeClr val="dk1">
              <a:shade val="50000"/>
            </a:schemeClr>
          </a:lnRef>
          <a:fillRef idx="1">
            <a:schemeClr val="dk1"/>
          </a:fillRef>
          <a:effectRef idx="0">
            <a:schemeClr val="dk1"/>
          </a:effectRef>
          <a:fontRef idx="minor">
            <a:schemeClr val="lt1"/>
          </a:fontRef>
        </p:style>
        <p:txBody>
          <a:bodyPr/>
          <a:lstStyle/>
          <a:p>
            <a:r>
              <a:rPr lang="en-US" dirty="0"/>
              <a:t>Introduction</a:t>
            </a:r>
          </a:p>
        </p:txBody>
      </p:sp>
      <p:sp>
        <p:nvSpPr>
          <p:cNvPr id="69" name="Text Placeholder 68"/>
          <p:cNvSpPr>
            <a:spLocks noGrp="1"/>
          </p:cNvSpPr>
          <p:nvPr>
            <p:ph type="body" sz="quarter" idx="39"/>
          </p:nvPr>
        </p:nvSpPr>
        <p:spPr>
          <a:xfrm>
            <a:off x="0" y="7114032"/>
            <a:ext cx="13990320" cy="5626522"/>
          </a:xfrm>
        </p:spPr>
        <p:txBody>
          <a:bodyPr/>
          <a:lstStyle/>
          <a:p>
            <a:pPr algn="just"/>
            <a:endParaRPr lang="en-US" sz="3600" dirty="0">
              <a:effectLst/>
              <a:latin typeface="Arial" panose="020B0604020202020204" pitchFamily="34" charset="0"/>
              <a:ea typeface="Calibri" panose="020F0502020204030204" pitchFamily="34" charset="0"/>
            </a:endParaRPr>
          </a:p>
          <a:p>
            <a:pPr marL="457200" indent="-457200" algn="just">
              <a:buFont typeface="Wingdings" panose="05000000000000000000" pitchFamily="2" charset="2"/>
              <a:buChar char="Ø"/>
            </a:pPr>
            <a:r>
              <a:rPr lang="en-US" sz="3600" dirty="0">
                <a:effectLst/>
                <a:latin typeface="Arial" panose="020B0604020202020204" pitchFamily="34" charset="0"/>
                <a:ea typeface="Calibri" panose="020F0502020204030204" pitchFamily="34" charset="0"/>
              </a:rPr>
              <a:t>There are many institutions in India which do not have an official website, one of such institutions has been chosen and a website was created for that institution.</a:t>
            </a:r>
            <a:endParaRPr lang="en-GB" sz="3600" dirty="0">
              <a:effectLst/>
              <a:latin typeface="Times New Roman" panose="02020603050405020304" pitchFamily="18" charset="0"/>
              <a:ea typeface="Times New Roman" panose="02020603050405020304" pitchFamily="18" charset="0"/>
            </a:endParaRPr>
          </a:p>
          <a:p>
            <a:pPr marL="457200" indent="-457200" algn="just">
              <a:buFont typeface="Wingdings" panose="05000000000000000000" pitchFamily="2" charset="2"/>
              <a:buChar char="Ø"/>
            </a:pPr>
            <a:endParaRPr lang="en-US" sz="3600" dirty="0"/>
          </a:p>
        </p:txBody>
      </p:sp>
      <p:sp>
        <p:nvSpPr>
          <p:cNvPr id="68" name="Text Placeholder 67"/>
          <p:cNvSpPr>
            <a:spLocks noGrp="1"/>
          </p:cNvSpPr>
          <p:nvPr>
            <p:ph type="body" sz="quarter" idx="37"/>
          </p:nvPr>
        </p:nvSpPr>
        <p:spPr>
          <a:xfrm>
            <a:off x="29900563" y="5031002"/>
            <a:ext cx="13990637" cy="1731263"/>
          </a:xfrm>
          <a:solidFill>
            <a:schemeClr val="tx2"/>
          </a:solidFill>
        </p:spPr>
        <p:txBody>
          <a:bodyPr/>
          <a:lstStyle/>
          <a:p>
            <a:r>
              <a:rPr lang="en-US" dirty="0"/>
              <a:t>Survey Results</a:t>
            </a:r>
          </a:p>
        </p:txBody>
      </p:sp>
      <p:sp>
        <p:nvSpPr>
          <p:cNvPr id="11" name="Content Placeholder 10"/>
          <p:cNvSpPr>
            <a:spLocks noGrp="1"/>
          </p:cNvSpPr>
          <p:nvPr>
            <p:ph sz="quarter" idx="38"/>
          </p:nvPr>
        </p:nvSpPr>
        <p:spPr>
          <a:xfrm>
            <a:off x="0" y="14796878"/>
            <a:ext cx="13944600" cy="8155951"/>
          </a:xfrm>
          <a:solidFill>
            <a:schemeClr val="bg1">
              <a:lumMod val="85000"/>
            </a:schemeClr>
          </a:solidFill>
        </p:spPr>
        <p:txBody>
          <a:bodyPr>
            <a:normAutofit/>
          </a:bodyPr>
          <a:lstStyle/>
          <a:p>
            <a:pPr algn="just">
              <a:buFont typeface="Wingdings" panose="05000000000000000000" pitchFamily="2" charset="2"/>
              <a:buChar char="Ø"/>
            </a:pPr>
            <a:r>
              <a:rPr lang="en-US" sz="4000" dirty="0"/>
              <a:t>Researched about the websites and their uses for the institutions</a:t>
            </a:r>
          </a:p>
          <a:p>
            <a:pPr algn="just">
              <a:buFont typeface="Wingdings" panose="05000000000000000000" pitchFamily="2" charset="2"/>
              <a:buChar char="Ø"/>
            </a:pPr>
            <a:r>
              <a:rPr lang="en-US" sz="4000" dirty="0"/>
              <a:t>Researched the main components that needs to be included in a school website</a:t>
            </a:r>
          </a:p>
          <a:p>
            <a:pPr algn="just">
              <a:buFont typeface="Wingdings" panose="05000000000000000000" pitchFamily="2" charset="2"/>
              <a:buChar char="Ø"/>
            </a:pPr>
            <a:r>
              <a:rPr lang="en-US" sz="4000" dirty="0"/>
              <a:t>Learnt the implementation of the components in the webpage</a:t>
            </a:r>
          </a:p>
          <a:p>
            <a:pPr algn="just">
              <a:buFont typeface="Wingdings" panose="05000000000000000000" pitchFamily="2" charset="2"/>
              <a:buChar char="Ø"/>
            </a:pPr>
            <a:r>
              <a:rPr lang="en-US" sz="4000" dirty="0"/>
              <a:t>Implemented the main components in the webpage to make it look good</a:t>
            </a:r>
          </a:p>
          <a:p>
            <a:pPr algn="just">
              <a:buFont typeface="Wingdings" panose="05000000000000000000" pitchFamily="2" charset="2"/>
              <a:buChar char="Ø"/>
            </a:pPr>
            <a:r>
              <a:rPr lang="en-US" sz="4000" dirty="0"/>
              <a:t>Tested the website and checked if there are any errors</a:t>
            </a:r>
          </a:p>
          <a:p>
            <a:pPr algn="just">
              <a:buFont typeface="Wingdings" panose="05000000000000000000" pitchFamily="2" charset="2"/>
              <a:buChar char="Ø"/>
            </a:pPr>
            <a:r>
              <a:rPr lang="en-US" sz="4000" dirty="0"/>
              <a:t>Evaluated the web page by conducting a shot survey and took people opinions</a:t>
            </a:r>
          </a:p>
          <a:p>
            <a:pPr algn="just">
              <a:buFont typeface="Wingdings" panose="05000000000000000000" pitchFamily="2" charset="2"/>
              <a:buChar char="Ø"/>
            </a:pPr>
            <a:endParaRPr lang="en-US" sz="4000" dirty="0"/>
          </a:p>
          <a:p>
            <a:pPr marL="0" indent="0" algn="just">
              <a:buNone/>
            </a:pPr>
            <a:endParaRPr lang="en-US" sz="4000" dirty="0"/>
          </a:p>
        </p:txBody>
      </p:sp>
      <p:sp>
        <p:nvSpPr>
          <p:cNvPr id="7" name="Text Placeholder 6"/>
          <p:cNvSpPr>
            <a:spLocks noGrp="1"/>
          </p:cNvSpPr>
          <p:nvPr>
            <p:ph type="body" sz="quarter" idx="17"/>
          </p:nvPr>
        </p:nvSpPr>
        <p:spPr>
          <a:xfrm>
            <a:off x="-32657" y="12920677"/>
            <a:ext cx="13977257" cy="1704942"/>
          </a:xfrm>
        </p:spPr>
        <p:style>
          <a:lnRef idx="2">
            <a:schemeClr val="dk1">
              <a:shade val="50000"/>
            </a:schemeClr>
          </a:lnRef>
          <a:fillRef idx="1">
            <a:schemeClr val="dk1"/>
          </a:fillRef>
          <a:effectRef idx="0">
            <a:schemeClr val="dk1"/>
          </a:effectRef>
          <a:fontRef idx="minor">
            <a:schemeClr val="lt1"/>
          </a:fontRef>
        </p:style>
        <p:txBody>
          <a:bodyPr/>
          <a:lstStyle/>
          <a:p>
            <a:r>
              <a:rPr lang="en-US" dirty="0"/>
              <a:t>Aims and Objectives</a:t>
            </a:r>
          </a:p>
        </p:txBody>
      </p:sp>
      <p:pic>
        <p:nvPicPr>
          <p:cNvPr id="35" name="Content Placeholder 34" descr="Graphical user interface, website&#10;&#10;Description automatically generated">
            <a:extLst>
              <a:ext uri="{FF2B5EF4-FFF2-40B4-BE49-F238E27FC236}">
                <a16:creationId xmlns:a16="http://schemas.microsoft.com/office/drawing/2014/main" id="{FE37C500-7BE2-4AA5-AA13-F1511B6B0A7C}"/>
              </a:ext>
            </a:extLst>
          </p:cNvPr>
          <p:cNvPicPr>
            <a:picLocks noGrp="1" noChangeAspect="1"/>
          </p:cNvPicPr>
          <p:nvPr>
            <p:ph sz="quarter" idx="25"/>
          </p:nvPr>
        </p:nvPicPr>
        <p:blipFill>
          <a:blip r:embed="rId3">
            <a:extLst>
              <a:ext uri="{28A0092B-C50C-407E-A947-70E740481C1C}">
                <a14:useLocalDpi xmlns:a14="http://schemas.microsoft.com/office/drawing/2010/main" val="0"/>
              </a:ext>
            </a:extLst>
          </a:blip>
          <a:stretch>
            <a:fillRect/>
          </a:stretch>
        </p:blipFill>
        <p:spPr>
          <a:xfrm>
            <a:off x="14908924" y="17153182"/>
            <a:ext cx="13618029" cy="6706132"/>
          </a:xfrm>
        </p:spPr>
      </p:pic>
      <p:sp>
        <p:nvSpPr>
          <p:cNvPr id="8" name="Text Placeholder 7"/>
          <p:cNvSpPr>
            <a:spLocks noGrp="1"/>
          </p:cNvSpPr>
          <p:nvPr>
            <p:ph type="body" sz="quarter" idx="19"/>
          </p:nvPr>
        </p:nvSpPr>
        <p:spPr>
          <a:xfrm>
            <a:off x="0" y="22627242"/>
            <a:ext cx="13990320" cy="1704942"/>
          </a:xfrm>
          <a:solidFill>
            <a:schemeClr val="tx1"/>
          </a:solidFill>
        </p:spPr>
        <p:txBody>
          <a:bodyPr/>
          <a:lstStyle/>
          <a:p>
            <a:endParaRPr lang="en-US" dirty="0"/>
          </a:p>
          <a:p>
            <a:r>
              <a:rPr lang="en-US" dirty="0"/>
              <a:t>Research Methodology</a:t>
            </a:r>
          </a:p>
          <a:p>
            <a:endParaRPr lang="en-US" dirty="0"/>
          </a:p>
        </p:txBody>
      </p:sp>
      <p:sp>
        <p:nvSpPr>
          <p:cNvPr id="9" name="Text Placeholder 8"/>
          <p:cNvSpPr>
            <a:spLocks noGrp="1"/>
          </p:cNvSpPr>
          <p:nvPr>
            <p:ph type="body" sz="quarter" idx="21"/>
          </p:nvPr>
        </p:nvSpPr>
        <p:spPr>
          <a:xfrm>
            <a:off x="14989629" y="5011213"/>
            <a:ext cx="13618028" cy="1968597"/>
          </a:xfrm>
          <a:solidFill>
            <a:schemeClr val="tx1"/>
          </a:solidFill>
        </p:spPr>
        <p:txBody>
          <a:bodyPr/>
          <a:lstStyle/>
          <a:p>
            <a:endParaRPr lang="en-US" dirty="0"/>
          </a:p>
          <a:p>
            <a:r>
              <a:rPr lang="en-US" dirty="0"/>
              <a:t>Implementation</a:t>
            </a:r>
          </a:p>
          <a:p>
            <a:endParaRPr lang="en-US" dirty="0"/>
          </a:p>
        </p:txBody>
      </p:sp>
      <p:sp>
        <p:nvSpPr>
          <p:cNvPr id="70" name="Text Placeholder 69"/>
          <p:cNvSpPr>
            <a:spLocks noGrp="1"/>
          </p:cNvSpPr>
          <p:nvPr>
            <p:ph type="body" sz="quarter" idx="40"/>
          </p:nvPr>
        </p:nvSpPr>
        <p:spPr>
          <a:xfrm>
            <a:off x="29900563" y="22703954"/>
            <a:ext cx="13898561" cy="2199697"/>
          </a:xfrm>
          <a:solidFill>
            <a:schemeClr val="tx2"/>
          </a:solidFill>
        </p:spPr>
        <p:txBody>
          <a:bodyPr/>
          <a:lstStyle/>
          <a:p>
            <a:r>
              <a:rPr lang="en-US" dirty="0"/>
              <a:t>Conclusion</a:t>
            </a:r>
          </a:p>
        </p:txBody>
      </p:sp>
      <p:sp>
        <p:nvSpPr>
          <p:cNvPr id="16" name="Text Placeholder 15"/>
          <p:cNvSpPr>
            <a:spLocks noGrp="1"/>
          </p:cNvSpPr>
          <p:nvPr>
            <p:ph type="body" sz="quarter" idx="29"/>
          </p:nvPr>
        </p:nvSpPr>
        <p:spPr>
          <a:xfrm>
            <a:off x="14956971" y="14330888"/>
            <a:ext cx="13489278" cy="1475169"/>
          </a:xfrm>
          <a:solidFill>
            <a:schemeClr val="tx1"/>
          </a:solidFill>
        </p:spPr>
        <p:txBody>
          <a:bodyPr/>
          <a:lstStyle/>
          <a:p>
            <a:r>
              <a:rPr lang="en-US" dirty="0"/>
              <a:t>Website</a:t>
            </a:r>
          </a:p>
        </p:txBody>
      </p:sp>
      <p:sp>
        <p:nvSpPr>
          <p:cNvPr id="17" name="Content Placeholder 16"/>
          <p:cNvSpPr>
            <a:spLocks noGrp="1"/>
          </p:cNvSpPr>
          <p:nvPr>
            <p:ph sz="quarter" idx="30"/>
          </p:nvPr>
        </p:nvSpPr>
        <p:spPr>
          <a:xfrm>
            <a:off x="14828221" y="16124067"/>
            <a:ext cx="13618028" cy="1414069"/>
          </a:xfrm>
        </p:spPr>
        <p:txBody>
          <a:bodyPr>
            <a:normAutofit/>
          </a:bodyPr>
          <a:lstStyle/>
          <a:p>
            <a:r>
              <a:rPr lang="en-US" sz="4000" dirty="0"/>
              <a:t>Here is a screenshot of the website created</a:t>
            </a:r>
          </a:p>
        </p:txBody>
      </p:sp>
      <p:sp>
        <p:nvSpPr>
          <p:cNvPr id="18" name="Text Placeholder 17"/>
          <p:cNvSpPr>
            <a:spLocks noGrp="1"/>
          </p:cNvSpPr>
          <p:nvPr>
            <p:ph type="body" sz="quarter" idx="31"/>
          </p:nvPr>
        </p:nvSpPr>
        <p:spPr>
          <a:xfrm>
            <a:off x="14722619" y="24214492"/>
            <a:ext cx="13990637" cy="1707130"/>
          </a:xfrm>
          <a:solidFill>
            <a:schemeClr val="tx1"/>
          </a:solidFill>
        </p:spPr>
        <p:txBody>
          <a:bodyPr/>
          <a:lstStyle/>
          <a:p>
            <a:r>
              <a:rPr lang="en-US" dirty="0"/>
              <a:t>Survey</a:t>
            </a:r>
          </a:p>
        </p:txBody>
      </p:sp>
      <p:sp>
        <p:nvSpPr>
          <p:cNvPr id="22" name="Content Placeholder 21"/>
          <p:cNvSpPr>
            <a:spLocks noGrp="1"/>
          </p:cNvSpPr>
          <p:nvPr>
            <p:ph sz="quarter" idx="35"/>
          </p:nvPr>
        </p:nvSpPr>
        <p:spPr>
          <a:xfrm>
            <a:off x="48090909" y="23748293"/>
            <a:ext cx="640080" cy="111021"/>
          </a:xfrm>
        </p:spPr>
        <p:txBody>
          <a:bodyPr>
            <a:normAutofit fontScale="25000" lnSpcReduction="20000"/>
          </a:bodyPr>
          <a:lstStyle/>
          <a:p>
            <a:r>
              <a:rPr lang="en-US" dirty="0"/>
              <a:t>.</a:t>
            </a:r>
          </a:p>
        </p:txBody>
      </p:sp>
      <p:pic>
        <p:nvPicPr>
          <p:cNvPr id="105" name="Picture Placeholder 104" descr="Closeup of glass beakers" title="Sample Picture"/>
          <p:cNvPicPr>
            <a:picLocks noGrp="1" noChangeAspect="1"/>
          </p:cNvPicPr>
          <p:nvPr>
            <p:ph type="pic" sz="quarter" idx="43"/>
          </p:nvPr>
        </p:nvPicPr>
        <p:blipFill rotWithShape="1">
          <a:blip r:embed="rId4" cstate="print">
            <a:extLst>
              <a:ext uri="{28A0092B-C50C-407E-A947-70E740481C1C}">
                <a14:useLocalDpi xmlns:a14="http://schemas.microsoft.com/office/drawing/2010/main" val="0"/>
              </a:ext>
            </a:extLst>
          </a:blip>
          <a:srcRect/>
          <a:stretch/>
        </p:blipFill>
        <p:spPr/>
      </p:pic>
      <p:sp>
        <p:nvSpPr>
          <p:cNvPr id="24" name="Content Placeholder 23">
            <a:extLst>
              <a:ext uri="{FF2B5EF4-FFF2-40B4-BE49-F238E27FC236}">
                <a16:creationId xmlns:a16="http://schemas.microsoft.com/office/drawing/2014/main" id="{62F0F181-FD5D-4049-BB69-9787A6416BAF}"/>
              </a:ext>
            </a:extLst>
          </p:cNvPr>
          <p:cNvSpPr>
            <a:spLocks noGrp="1"/>
          </p:cNvSpPr>
          <p:nvPr>
            <p:ph sz="quarter" idx="26"/>
          </p:nvPr>
        </p:nvSpPr>
        <p:spPr>
          <a:xfrm>
            <a:off x="-32658" y="24332184"/>
            <a:ext cx="13977257" cy="8517054"/>
          </a:xfrm>
          <a:solidFill>
            <a:schemeClr val="bg1">
              <a:lumMod val="85000"/>
            </a:schemeClr>
          </a:solidFill>
        </p:spPr>
        <p:txBody>
          <a:bodyPr>
            <a:normAutofit/>
          </a:bodyPr>
          <a:lstStyle/>
          <a:p>
            <a:pPr algn="just">
              <a:buFont typeface="Wingdings" panose="05000000000000000000" pitchFamily="2" charset="2"/>
              <a:buChar char="Ø"/>
            </a:pPr>
            <a:r>
              <a:rPr lang="en-US" sz="3600" dirty="0"/>
              <a:t>Research philosophy used for this project was positivism</a:t>
            </a:r>
          </a:p>
          <a:p>
            <a:pPr algn="just">
              <a:buFont typeface="Wingdings" panose="05000000000000000000" pitchFamily="2" charset="2"/>
              <a:buChar char="Ø"/>
            </a:pPr>
            <a:r>
              <a:rPr lang="en-US" sz="3600" dirty="0"/>
              <a:t>research approach used for this project was  deductive approach</a:t>
            </a:r>
          </a:p>
          <a:p>
            <a:pPr algn="just">
              <a:buFont typeface="Wingdings" panose="05000000000000000000" pitchFamily="2" charset="2"/>
              <a:buChar char="Ø"/>
            </a:pPr>
            <a:r>
              <a:rPr lang="en-US" sz="3600" dirty="0"/>
              <a:t>Research strategy used for this project was software development and document reviewing</a:t>
            </a:r>
          </a:p>
          <a:p>
            <a:pPr algn="just">
              <a:buFont typeface="Wingdings" panose="05000000000000000000" pitchFamily="2" charset="2"/>
              <a:buChar char="Ø"/>
            </a:pPr>
            <a:r>
              <a:rPr lang="en-GB" sz="3600" dirty="0"/>
              <a:t>Methodology used for this project was lean development methodology</a:t>
            </a:r>
            <a:endParaRPr lang="en-US" sz="3600" dirty="0"/>
          </a:p>
          <a:p>
            <a:pPr algn="just">
              <a:buFont typeface="Wingdings" panose="05000000000000000000" pitchFamily="2" charset="2"/>
              <a:buChar char="Ø"/>
            </a:pPr>
            <a:endParaRPr lang="en-GB" sz="3600" dirty="0"/>
          </a:p>
        </p:txBody>
      </p:sp>
      <p:sp>
        <p:nvSpPr>
          <p:cNvPr id="28" name="Content Placeholder 27">
            <a:extLst>
              <a:ext uri="{FF2B5EF4-FFF2-40B4-BE49-F238E27FC236}">
                <a16:creationId xmlns:a16="http://schemas.microsoft.com/office/drawing/2014/main" id="{98E9A692-3E57-49A3-8FD5-13AFD8650633}"/>
              </a:ext>
            </a:extLst>
          </p:cNvPr>
          <p:cNvSpPr>
            <a:spLocks noGrp="1"/>
          </p:cNvSpPr>
          <p:nvPr>
            <p:ph sz="quarter" idx="27"/>
          </p:nvPr>
        </p:nvSpPr>
        <p:spPr>
          <a:xfrm>
            <a:off x="14989629" y="7114033"/>
            <a:ext cx="13456620" cy="7182385"/>
          </a:xfrm>
          <a:solidFill>
            <a:schemeClr val="bg1">
              <a:lumMod val="85000"/>
            </a:schemeClr>
          </a:solidFill>
        </p:spPr>
        <p:txBody>
          <a:bodyPr>
            <a:normAutofit lnSpcReduction="10000"/>
          </a:bodyPr>
          <a:lstStyle/>
          <a:p>
            <a:pPr algn="just">
              <a:buFont typeface="Wingdings" panose="05000000000000000000" pitchFamily="2" charset="2"/>
              <a:buChar char="Ø"/>
            </a:pPr>
            <a:r>
              <a:rPr lang="en-US" sz="4000" dirty="0"/>
              <a:t>The programming language used was PHP, JavaScript, HTML, SQL, and MySQL for the webserver</a:t>
            </a:r>
          </a:p>
          <a:p>
            <a:pPr algn="just">
              <a:buFont typeface="Wingdings" panose="05000000000000000000" pitchFamily="2" charset="2"/>
              <a:buChar char="Ø"/>
            </a:pPr>
            <a:r>
              <a:rPr lang="en-GB" sz="4000" dirty="0"/>
              <a:t>CSS was used for styling the webpage</a:t>
            </a:r>
          </a:p>
          <a:p>
            <a:pPr algn="just">
              <a:buFont typeface="Wingdings" panose="05000000000000000000" pitchFamily="2" charset="2"/>
              <a:buChar char="Ø"/>
            </a:pPr>
            <a:r>
              <a:rPr lang="en-GB" sz="4000" dirty="0"/>
              <a:t>Bootstrap was used for front end design</a:t>
            </a:r>
          </a:p>
          <a:p>
            <a:pPr algn="just">
              <a:buFont typeface="Wingdings" panose="05000000000000000000" pitchFamily="2" charset="2"/>
              <a:buChar char="Ø"/>
            </a:pPr>
            <a:r>
              <a:rPr lang="en-GB" sz="4000" dirty="0"/>
              <a:t>Three Logins Admin, Teacher, Student were created</a:t>
            </a:r>
          </a:p>
          <a:p>
            <a:pPr algn="just">
              <a:buFont typeface="Wingdings" panose="05000000000000000000" pitchFamily="2" charset="2"/>
              <a:buChar char="Ø"/>
            </a:pPr>
            <a:r>
              <a:rPr lang="en-GB" sz="4000" dirty="0"/>
              <a:t>Student can view the notes or videos uploaded by students</a:t>
            </a:r>
          </a:p>
          <a:p>
            <a:pPr algn="just">
              <a:buFont typeface="Wingdings" panose="05000000000000000000" pitchFamily="2" charset="2"/>
              <a:buChar char="Ø"/>
            </a:pPr>
            <a:r>
              <a:rPr lang="en-GB" sz="4000" dirty="0"/>
              <a:t>Teacher can view student's performance, add notes and videos into the student portal</a:t>
            </a:r>
          </a:p>
          <a:p>
            <a:pPr algn="just">
              <a:buFont typeface="Wingdings" panose="05000000000000000000" pitchFamily="2" charset="2"/>
              <a:buChar char="Ø"/>
            </a:pPr>
            <a:r>
              <a:rPr lang="en-GB" sz="4000" dirty="0"/>
              <a:t>Admin can add or remove teachers and students</a:t>
            </a:r>
            <a:endParaRPr lang="en-US" sz="4000" dirty="0"/>
          </a:p>
          <a:p>
            <a:pPr marL="0" indent="0" algn="just">
              <a:buNone/>
            </a:pPr>
            <a:endParaRPr lang="en-GB" sz="4000" dirty="0"/>
          </a:p>
        </p:txBody>
      </p:sp>
      <p:sp>
        <p:nvSpPr>
          <p:cNvPr id="37" name="Content Placeholder 36">
            <a:extLst>
              <a:ext uri="{FF2B5EF4-FFF2-40B4-BE49-F238E27FC236}">
                <a16:creationId xmlns:a16="http://schemas.microsoft.com/office/drawing/2014/main" id="{DF92553C-60CB-4926-B66B-D698B31AF63A}"/>
              </a:ext>
            </a:extLst>
          </p:cNvPr>
          <p:cNvSpPr>
            <a:spLocks noGrp="1"/>
          </p:cNvSpPr>
          <p:nvPr>
            <p:ph sz="quarter" idx="32"/>
          </p:nvPr>
        </p:nvSpPr>
        <p:spPr>
          <a:xfrm>
            <a:off x="14722619" y="25979429"/>
            <a:ext cx="13990637" cy="6938972"/>
          </a:xfrm>
          <a:solidFill>
            <a:schemeClr val="bg1">
              <a:lumMod val="85000"/>
            </a:schemeClr>
          </a:solidFill>
        </p:spPr>
        <p:txBody>
          <a:bodyPr>
            <a:normAutofit/>
          </a:bodyPr>
          <a:lstStyle/>
          <a:p>
            <a:pPr algn="just">
              <a:buFont typeface="Wingdings" panose="05000000000000000000" pitchFamily="2" charset="2"/>
              <a:buChar char="Ø"/>
            </a:pPr>
            <a:r>
              <a:rPr lang="en-US" sz="3600" dirty="0"/>
              <a:t>A survey was conducted on the website to take reviews from public</a:t>
            </a:r>
          </a:p>
          <a:p>
            <a:pPr algn="just">
              <a:buFont typeface="Wingdings" panose="05000000000000000000" pitchFamily="2" charset="2"/>
              <a:buChar char="Ø"/>
            </a:pPr>
            <a:r>
              <a:rPr lang="en-US" sz="3600" dirty="0"/>
              <a:t>13 questions were asked in the survey</a:t>
            </a:r>
          </a:p>
          <a:p>
            <a:pPr algn="just">
              <a:buFont typeface="Wingdings" panose="05000000000000000000" pitchFamily="2" charset="2"/>
              <a:buChar char="Ø"/>
            </a:pPr>
            <a:r>
              <a:rPr lang="en-US" sz="3600"/>
              <a:t>The </a:t>
            </a:r>
            <a:r>
              <a:rPr lang="en-US" sz="3600" dirty="0"/>
              <a:t>website has received positive feedback from public</a:t>
            </a:r>
          </a:p>
          <a:p>
            <a:pPr algn="just">
              <a:buFont typeface="Wingdings" panose="05000000000000000000" pitchFamily="2" charset="2"/>
              <a:buChar char="Ø"/>
            </a:pPr>
            <a:r>
              <a:rPr lang="en-US" sz="3600" dirty="0"/>
              <a:t>People suggested to add few more features to the website like attendance and more information about the school </a:t>
            </a:r>
            <a:endParaRPr lang="en-GB" sz="3600" dirty="0"/>
          </a:p>
          <a:p>
            <a:pPr>
              <a:buFont typeface="Wingdings" panose="05000000000000000000" pitchFamily="2" charset="2"/>
              <a:buChar char="Ø"/>
            </a:pPr>
            <a:r>
              <a:rPr lang="en-GB" sz="3600" dirty="0"/>
              <a:t>The website has got 4 out of 5 rating from the people who took the survey</a:t>
            </a:r>
          </a:p>
        </p:txBody>
      </p:sp>
      <p:pic>
        <p:nvPicPr>
          <p:cNvPr id="45" name="Content Placeholder 44">
            <a:extLst>
              <a:ext uri="{FF2B5EF4-FFF2-40B4-BE49-F238E27FC236}">
                <a16:creationId xmlns:a16="http://schemas.microsoft.com/office/drawing/2014/main" id="{539B26B3-BE51-4429-8676-51590E8876CB}"/>
              </a:ext>
            </a:extLst>
          </p:cNvPr>
          <p:cNvPicPr>
            <a:picLocks noGrp="1"/>
          </p:cNvPicPr>
          <p:nvPr>
            <p:ph sz="quarter" idx="33"/>
          </p:nvPr>
        </p:nvPicPr>
        <p:blipFill rotWithShape="1">
          <a:blip r:embed="rId5"/>
          <a:srcRect l="19103" t="29744" r="22115" b="20000"/>
          <a:stretch/>
        </p:blipFill>
        <p:spPr bwMode="auto">
          <a:xfrm>
            <a:off x="29854524" y="7610928"/>
            <a:ext cx="13944600" cy="6706132"/>
          </a:xfrm>
          <a:prstGeom prst="rect">
            <a:avLst/>
          </a:prstGeom>
          <a:ln>
            <a:noFill/>
          </a:ln>
          <a:extLst>
            <a:ext uri="{53640926-AAD7-44D8-BBD7-CCE9431645EC}">
              <a14:shadowObscured xmlns:a14="http://schemas.microsoft.com/office/drawing/2010/main"/>
            </a:ext>
          </a:extLst>
        </p:spPr>
      </p:pic>
      <p:sp>
        <p:nvSpPr>
          <p:cNvPr id="52" name="Content Placeholder 51">
            <a:extLst>
              <a:ext uri="{FF2B5EF4-FFF2-40B4-BE49-F238E27FC236}">
                <a16:creationId xmlns:a16="http://schemas.microsoft.com/office/drawing/2014/main" id="{1F0420E1-9D5F-40BB-A696-5E215944C94F}"/>
              </a:ext>
            </a:extLst>
          </p:cNvPr>
          <p:cNvSpPr>
            <a:spLocks noGrp="1"/>
          </p:cNvSpPr>
          <p:nvPr>
            <p:ph sz="quarter" idx="42"/>
          </p:nvPr>
        </p:nvSpPr>
        <p:spPr>
          <a:xfrm>
            <a:off x="29946602" y="24912239"/>
            <a:ext cx="13944598" cy="7936999"/>
          </a:xfrm>
          <a:solidFill>
            <a:schemeClr val="bg1">
              <a:lumMod val="85000"/>
            </a:schemeClr>
          </a:solidFill>
        </p:spPr>
        <p:txBody>
          <a:bodyPr>
            <a:normAutofit/>
          </a:bodyPr>
          <a:lstStyle/>
          <a:p>
            <a:pPr algn="just">
              <a:buFont typeface="Wingdings" panose="05000000000000000000" pitchFamily="2" charset="2"/>
              <a:buChar char="Ø"/>
            </a:pPr>
            <a:r>
              <a:rPr lang="en-US" sz="4000" dirty="0">
                <a:cs typeface="Arial" panose="020B0604020202020204" pitchFamily="34" charset="0"/>
              </a:rPr>
              <a:t>Website will help</a:t>
            </a:r>
            <a:r>
              <a:rPr lang="en-US" sz="4000" dirty="0">
                <a:effectLst/>
                <a:ea typeface="Times New Roman" panose="02020603050405020304" pitchFamily="18" charset="0"/>
                <a:cs typeface="Arial" panose="020B0604020202020204" pitchFamily="34" charset="0"/>
              </a:rPr>
              <a:t> school management communicate with parents easily by uploading important information on websites</a:t>
            </a:r>
          </a:p>
          <a:p>
            <a:pPr algn="just">
              <a:buFont typeface="Wingdings" panose="05000000000000000000" pitchFamily="2" charset="2"/>
              <a:buChar char="Ø"/>
            </a:pPr>
            <a:r>
              <a:rPr lang="en-US" sz="4000" dirty="0">
                <a:effectLst/>
                <a:ea typeface="Times New Roman" panose="02020603050405020304" pitchFamily="18" charset="0"/>
                <a:cs typeface="Arial" panose="020B0604020202020204" pitchFamily="34" charset="0"/>
              </a:rPr>
              <a:t>All schools need a website because, as discussed, the website helps students get a better schooling experience</a:t>
            </a:r>
          </a:p>
          <a:p>
            <a:pPr algn="just">
              <a:buFont typeface="Wingdings" panose="05000000000000000000" pitchFamily="2" charset="2"/>
              <a:buChar char="Ø"/>
            </a:pPr>
            <a:r>
              <a:rPr lang="en-US" sz="4000" dirty="0">
                <a:effectLst/>
                <a:ea typeface="Times New Roman" panose="02020603050405020304" pitchFamily="18" charset="0"/>
                <a:cs typeface="Arial" panose="020B0604020202020204" pitchFamily="34" charset="0"/>
              </a:rPr>
              <a:t>The web application has most of the activities</a:t>
            </a:r>
            <a:r>
              <a:rPr lang="en-US" sz="4000" spc="5" dirty="0">
                <a:effectLst/>
                <a:ea typeface="Times New Roman" panose="02020603050405020304" pitchFamily="18" charset="0"/>
                <a:cs typeface="Arial" panose="020B0604020202020204" pitchFamily="34" charset="0"/>
              </a:rPr>
              <a:t> </a:t>
            </a:r>
            <a:r>
              <a:rPr lang="en-US" sz="4000" dirty="0">
                <a:effectLst/>
                <a:ea typeface="Times New Roman" panose="02020603050405020304" pitchFamily="18" charset="0"/>
                <a:cs typeface="Arial" panose="020B0604020202020204" pitchFamily="34" charset="0"/>
              </a:rPr>
              <a:t>such</a:t>
            </a:r>
            <a:r>
              <a:rPr lang="en-US" sz="4000" spc="5" dirty="0">
                <a:effectLst/>
                <a:ea typeface="Times New Roman" panose="02020603050405020304" pitchFamily="18" charset="0"/>
                <a:cs typeface="Arial" panose="020B0604020202020204" pitchFamily="34" charset="0"/>
              </a:rPr>
              <a:t> </a:t>
            </a:r>
            <a:r>
              <a:rPr lang="en-US" sz="4000" dirty="0">
                <a:effectLst/>
                <a:ea typeface="Times New Roman" panose="02020603050405020304" pitchFamily="18" charset="0"/>
                <a:cs typeface="Arial" panose="020B0604020202020204" pitchFamily="34" charset="0"/>
              </a:rPr>
              <a:t>as user login, access to dashboard to decide tasks to perform. Students can take quizzes and answer exam questions</a:t>
            </a:r>
          </a:p>
          <a:p>
            <a:pPr algn="just">
              <a:buFont typeface="Wingdings" panose="05000000000000000000" pitchFamily="2" charset="2"/>
              <a:buChar char="Ø"/>
            </a:pPr>
            <a:endParaRPr lang="en-GB" sz="4000" dirty="0"/>
          </a:p>
        </p:txBody>
      </p:sp>
      <p:sp>
        <p:nvSpPr>
          <p:cNvPr id="54" name="Text Placeholder 53">
            <a:extLst>
              <a:ext uri="{FF2B5EF4-FFF2-40B4-BE49-F238E27FC236}">
                <a16:creationId xmlns:a16="http://schemas.microsoft.com/office/drawing/2014/main" id="{6559DEEA-7911-46E9-B472-C2A3C377BC49}"/>
              </a:ext>
            </a:extLst>
          </p:cNvPr>
          <p:cNvSpPr>
            <a:spLocks noGrp="1"/>
          </p:cNvSpPr>
          <p:nvPr>
            <p:ph type="body" sz="quarter" idx="41"/>
          </p:nvPr>
        </p:nvSpPr>
        <p:spPr>
          <a:xfrm flipV="1">
            <a:off x="48090909" y="19623730"/>
            <a:ext cx="45719" cy="111021"/>
          </a:xfrm>
        </p:spPr>
        <p:txBody>
          <a:bodyPr/>
          <a:lstStyle/>
          <a:p>
            <a:r>
              <a:rPr lang="en-US" dirty="0"/>
              <a:t>.</a:t>
            </a:r>
            <a:endParaRPr lang="en-GB" dirty="0"/>
          </a:p>
        </p:txBody>
      </p:sp>
      <p:sp>
        <p:nvSpPr>
          <p:cNvPr id="56" name="Text Placeholder 55">
            <a:extLst>
              <a:ext uri="{FF2B5EF4-FFF2-40B4-BE49-F238E27FC236}">
                <a16:creationId xmlns:a16="http://schemas.microsoft.com/office/drawing/2014/main" id="{3EAFCAAE-D1E5-4C71-A80A-6E1D476575A0}"/>
              </a:ext>
            </a:extLst>
          </p:cNvPr>
          <p:cNvSpPr>
            <a:spLocks noGrp="1"/>
          </p:cNvSpPr>
          <p:nvPr>
            <p:ph type="body" sz="quarter" idx="34"/>
          </p:nvPr>
        </p:nvSpPr>
        <p:spPr>
          <a:xfrm>
            <a:off x="47091602" y="17896114"/>
            <a:ext cx="45719" cy="65315"/>
          </a:xfrm>
        </p:spPr>
        <p:txBody>
          <a:bodyPr/>
          <a:lstStyle/>
          <a:p>
            <a:r>
              <a:rPr lang="en-US" dirty="0"/>
              <a:t>..</a:t>
            </a:r>
            <a:endParaRPr lang="en-GB" dirty="0"/>
          </a:p>
        </p:txBody>
      </p:sp>
      <p:pic>
        <p:nvPicPr>
          <p:cNvPr id="64" name="Content Placeholder 63">
            <a:extLst>
              <a:ext uri="{FF2B5EF4-FFF2-40B4-BE49-F238E27FC236}">
                <a16:creationId xmlns:a16="http://schemas.microsoft.com/office/drawing/2014/main" id="{319C573A-23B6-4B2C-AEA3-25CEDB88D0BC}"/>
              </a:ext>
            </a:extLst>
          </p:cNvPr>
          <p:cNvPicPr>
            <a:picLocks noGrp="1"/>
          </p:cNvPicPr>
          <p:nvPr>
            <p:ph sz="quarter" idx="23"/>
          </p:nvPr>
        </p:nvPicPr>
        <p:blipFill rotWithShape="1">
          <a:blip r:embed="rId6"/>
          <a:srcRect l="19359" t="32593" r="28141" b="23419"/>
          <a:stretch/>
        </p:blipFill>
        <p:spPr bwMode="auto">
          <a:xfrm>
            <a:off x="30273172" y="15651849"/>
            <a:ext cx="13618028" cy="63338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TotalTime>
  <Words>473</Words>
  <Application>Microsoft Office PowerPoint</Application>
  <PresentationFormat>Custom</PresentationFormat>
  <Paragraphs>45</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Algerian</vt:lpstr>
      <vt:lpstr>Arial</vt:lpstr>
      <vt:lpstr>Avenir Book</vt:lpstr>
      <vt:lpstr>Avenir Heavy</vt:lpstr>
      <vt:lpstr>Avenir Medium</vt:lpstr>
      <vt:lpstr>Times New Roman</vt:lpstr>
      <vt:lpstr>Wingdings</vt:lpstr>
      <vt:lpstr>Science Poster</vt:lpstr>
      <vt:lpstr>WEBICOM: A project based on researching the importance of websites and creating a website for an educational institutions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Project Title</dc:title>
  <dc:creator/>
  <cp:lastModifiedBy>sai harsha</cp:lastModifiedBy>
  <cp:revision>17</cp:revision>
  <dcterms:created xsi:type="dcterms:W3CDTF">2013-01-20T21:20:28Z</dcterms:created>
  <dcterms:modified xsi:type="dcterms:W3CDTF">2021-05-14T15:10:53Z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0x0101007C1D5F340F01F94FA2FD29A5E6DC872E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