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61" r:id="rId1"/>
  </p:sldMasterIdLst>
  <p:sldIdLst>
    <p:sldId id="256" r:id="rId2"/>
    <p:sldId id="257" r:id="rId3"/>
    <p:sldId id="258" r:id="rId4"/>
    <p:sldId id="272" r:id="rId5"/>
    <p:sldId id="259" r:id="rId6"/>
    <p:sldId id="261" r:id="rId7"/>
    <p:sldId id="263" r:id="rId8"/>
    <p:sldId id="269" r:id="rId9"/>
    <p:sldId id="264" r:id="rId10"/>
    <p:sldId id="273" r:id="rId11"/>
    <p:sldId id="282" r:id="rId12"/>
    <p:sldId id="283" r:id="rId13"/>
    <p:sldId id="270" r:id="rId14"/>
    <p:sldId id="275" r:id="rId15"/>
    <p:sldId id="276" r:id="rId16"/>
    <p:sldId id="278" r:id="rId17"/>
    <p:sldId id="279" r:id="rId18"/>
    <p:sldId id="280" r:id="rId19"/>
    <p:sldId id="28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a Li" initials="NL" lastIdx="1" clrIdx="0">
    <p:extLst>
      <p:ext uri="{19B8F6BF-5375-455C-9EA6-DF929625EA0E}">
        <p15:presenceInfo xmlns:p15="http://schemas.microsoft.com/office/powerpoint/2012/main" userId="43ae979a9804d16b" providerId="Windows Live"/>
      </p:ext>
    </p:extLst>
  </p:cmAuthor>
  <p:cmAuthor id="2" name="ks_yap" initials="k" lastIdx="2" clrIdx="1">
    <p:extLst>
      <p:ext uri="{19B8F6BF-5375-455C-9EA6-DF929625EA0E}">
        <p15:presenceInfo xmlns:p15="http://schemas.microsoft.com/office/powerpoint/2012/main" userId="ks_yap"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92533" autoAdjust="0"/>
  </p:normalViewPr>
  <p:slideViewPr>
    <p:cSldViewPr snapToGrid="0">
      <p:cViewPr varScale="1">
        <p:scale>
          <a:sx n="63" d="100"/>
          <a:sy n="63" d="100"/>
        </p:scale>
        <p:origin x="136"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A64F8-21FD-43CB-BBEE-014FAE8675B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MY"/>
          </a:p>
        </p:txBody>
      </p:sp>
      <p:sp>
        <p:nvSpPr>
          <p:cNvPr id="3" name="Subtitle 2">
            <a:extLst>
              <a:ext uri="{FF2B5EF4-FFF2-40B4-BE49-F238E27FC236}">
                <a16:creationId xmlns:a16="http://schemas.microsoft.com/office/drawing/2014/main" id="{4C2D4586-96D6-4932-8580-2B3C37198E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MY"/>
          </a:p>
        </p:txBody>
      </p:sp>
      <p:sp>
        <p:nvSpPr>
          <p:cNvPr id="4" name="Date Placeholder 3">
            <a:extLst>
              <a:ext uri="{FF2B5EF4-FFF2-40B4-BE49-F238E27FC236}">
                <a16:creationId xmlns:a16="http://schemas.microsoft.com/office/drawing/2014/main" id="{3A0CC22B-982E-4041-A653-2D4A4A566A1F}"/>
              </a:ext>
            </a:extLst>
          </p:cNvPr>
          <p:cNvSpPr>
            <a:spLocks noGrp="1"/>
          </p:cNvSpPr>
          <p:nvPr>
            <p:ph type="dt" sz="half" idx="10"/>
          </p:nvPr>
        </p:nvSpPr>
        <p:spPr/>
        <p:txBody>
          <a:bodyPr/>
          <a:lstStyle/>
          <a:p>
            <a:fld id="{AA70F276-1833-4A75-9C1D-A56E2295A68D}" type="datetimeFigureOut">
              <a:rPr lang="en-US" smtClean="0"/>
              <a:t>12-Jan-21</a:t>
            </a:fld>
            <a:endParaRPr lang="en-US"/>
          </a:p>
        </p:txBody>
      </p:sp>
      <p:sp>
        <p:nvSpPr>
          <p:cNvPr id="5" name="Footer Placeholder 4">
            <a:extLst>
              <a:ext uri="{FF2B5EF4-FFF2-40B4-BE49-F238E27FC236}">
                <a16:creationId xmlns:a16="http://schemas.microsoft.com/office/drawing/2014/main" id="{EF27A8C5-2BA4-48F1-8D82-A5C8D248D8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1072CF-E43A-4F9E-AF28-4F8015E4E81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87440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2C86F-DE6B-4CCD-AE46-98F83A875D1B}"/>
              </a:ext>
            </a:extLst>
          </p:cNvPr>
          <p:cNvSpPr>
            <a:spLocks noGrp="1"/>
          </p:cNvSpPr>
          <p:nvPr>
            <p:ph type="title"/>
          </p:nvPr>
        </p:nvSpPr>
        <p:spPr/>
        <p:txBody>
          <a:bodyPr/>
          <a:lstStyle/>
          <a:p>
            <a:r>
              <a:rPr lang="en-US"/>
              <a:t>Click to edit Master title style</a:t>
            </a:r>
            <a:endParaRPr lang="en-MY"/>
          </a:p>
        </p:txBody>
      </p:sp>
      <p:sp>
        <p:nvSpPr>
          <p:cNvPr id="3" name="Content Placeholder 2">
            <a:extLst>
              <a:ext uri="{FF2B5EF4-FFF2-40B4-BE49-F238E27FC236}">
                <a16:creationId xmlns:a16="http://schemas.microsoft.com/office/drawing/2014/main" id="{C97CE513-BF34-437D-B531-42535B075F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Date Placeholder 3">
            <a:extLst>
              <a:ext uri="{FF2B5EF4-FFF2-40B4-BE49-F238E27FC236}">
                <a16:creationId xmlns:a16="http://schemas.microsoft.com/office/drawing/2014/main" id="{584C5086-0579-41D4-8FCA-8B5BF24FC485}"/>
              </a:ext>
            </a:extLst>
          </p:cNvPr>
          <p:cNvSpPr>
            <a:spLocks noGrp="1"/>
          </p:cNvSpPr>
          <p:nvPr>
            <p:ph type="dt" sz="half" idx="10"/>
          </p:nvPr>
        </p:nvSpPr>
        <p:spPr/>
        <p:txBody>
          <a:bodyPr/>
          <a:lstStyle/>
          <a:p>
            <a:fld id="{AA70F276-1833-4A75-9C1D-A56E2295A68D}" type="datetimeFigureOut">
              <a:rPr lang="en-US" smtClean="0"/>
              <a:t>12-Jan-21</a:t>
            </a:fld>
            <a:endParaRPr lang="en-US"/>
          </a:p>
        </p:txBody>
      </p:sp>
      <p:sp>
        <p:nvSpPr>
          <p:cNvPr id="5" name="Footer Placeholder 4">
            <a:extLst>
              <a:ext uri="{FF2B5EF4-FFF2-40B4-BE49-F238E27FC236}">
                <a16:creationId xmlns:a16="http://schemas.microsoft.com/office/drawing/2014/main" id="{3FF9C2E7-A829-4D8B-BDF5-0785A3E5E4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A4ED02-CFB6-43B1-AC86-4E5171E5F2A3}"/>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633682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153EE-F455-4771-89AC-9E603ECFE3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MY"/>
          </a:p>
        </p:txBody>
      </p:sp>
      <p:sp>
        <p:nvSpPr>
          <p:cNvPr id="3" name="Text Placeholder 2">
            <a:extLst>
              <a:ext uri="{FF2B5EF4-FFF2-40B4-BE49-F238E27FC236}">
                <a16:creationId xmlns:a16="http://schemas.microsoft.com/office/drawing/2014/main" id="{7FDA11AB-3D5E-450B-AEF2-8E3D1CF323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25DF3C-A3AF-4623-A0A6-179D432BADAE}"/>
              </a:ext>
            </a:extLst>
          </p:cNvPr>
          <p:cNvSpPr>
            <a:spLocks noGrp="1"/>
          </p:cNvSpPr>
          <p:nvPr>
            <p:ph type="dt" sz="half" idx="10"/>
          </p:nvPr>
        </p:nvSpPr>
        <p:spPr/>
        <p:txBody>
          <a:bodyPr/>
          <a:lstStyle/>
          <a:p>
            <a:fld id="{AA70F276-1833-4A75-9C1D-A56E2295A68D}" type="datetimeFigureOut">
              <a:rPr lang="en-US" smtClean="0"/>
              <a:t>12-Jan-21</a:t>
            </a:fld>
            <a:endParaRPr lang="en-US"/>
          </a:p>
        </p:txBody>
      </p:sp>
      <p:sp>
        <p:nvSpPr>
          <p:cNvPr id="5" name="Footer Placeholder 4">
            <a:extLst>
              <a:ext uri="{FF2B5EF4-FFF2-40B4-BE49-F238E27FC236}">
                <a16:creationId xmlns:a16="http://schemas.microsoft.com/office/drawing/2014/main" id="{3227B9DE-25BB-4D77-A204-5523C36B48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E0A510-E40B-4584-801F-3450CF13F1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119973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C83B5-99B9-4C70-AE8F-D3DBEB3027D8}"/>
              </a:ext>
            </a:extLst>
          </p:cNvPr>
          <p:cNvSpPr>
            <a:spLocks noGrp="1"/>
          </p:cNvSpPr>
          <p:nvPr>
            <p:ph type="title"/>
          </p:nvPr>
        </p:nvSpPr>
        <p:spPr/>
        <p:txBody>
          <a:bodyPr/>
          <a:lstStyle/>
          <a:p>
            <a:r>
              <a:rPr lang="en-US"/>
              <a:t>Click to edit Master title style</a:t>
            </a:r>
            <a:endParaRPr lang="en-MY"/>
          </a:p>
        </p:txBody>
      </p:sp>
      <p:sp>
        <p:nvSpPr>
          <p:cNvPr id="3" name="Content Placeholder 2">
            <a:extLst>
              <a:ext uri="{FF2B5EF4-FFF2-40B4-BE49-F238E27FC236}">
                <a16:creationId xmlns:a16="http://schemas.microsoft.com/office/drawing/2014/main" id="{0DF52D13-3F3C-4027-9741-55C004D31E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Content Placeholder 3">
            <a:extLst>
              <a:ext uri="{FF2B5EF4-FFF2-40B4-BE49-F238E27FC236}">
                <a16:creationId xmlns:a16="http://schemas.microsoft.com/office/drawing/2014/main" id="{57D0A55F-2BDF-4C02-B686-FEF664C956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5" name="Date Placeholder 4">
            <a:extLst>
              <a:ext uri="{FF2B5EF4-FFF2-40B4-BE49-F238E27FC236}">
                <a16:creationId xmlns:a16="http://schemas.microsoft.com/office/drawing/2014/main" id="{4F17DC1F-E291-4B01-9B34-399E6B257C14}"/>
              </a:ext>
            </a:extLst>
          </p:cNvPr>
          <p:cNvSpPr>
            <a:spLocks noGrp="1"/>
          </p:cNvSpPr>
          <p:nvPr>
            <p:ph type="dt" sz="half" idx="10"/>
          </p:nvPr>
        </p:nvSpPr>
        <p:spPr/>
        <p:txBody>
          <a:bodyPr/>
          <a:lstStyle/>
          <a:p>
            <a:fld id="{AA70F276-1833-4A75-9C1D-A56E2295A68D}" type="datetimeFigureOut">
              <a:rPr lang="en-US" smtClean="0"/>
              <a:t>12-Jan-21</a:t>
            </a:fld>
            <a:endParaRPr lang="en-US"/>
          </a:p>
        </p:txBody>
      </p:sp>
      <p:sp>
        <p:nvSpPr>
          <p:cNvPr id="6" name="Footer Placeholder 5">
            <a:extLst>
              <a:ext uri="{FF2B5EF4-FFF2-40B4-BE49-F238E27FC236}">
                <a16:creationId xmlns:a16="http://schemas.microsoft.com/office/drawing/2014/main" id="{AF8F9153-2DC4-4ED9-8CE6-828675F0E5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883DAB-24C5-4E73-97E3-BC4F9CFDA180}"/>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5140557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950F8-4CEB-479D-9F5D-00618AA2B4D9}"/>
              </a:ext>
            </a:extLst>
          </p:cNvPr>
          <p:cNvSpPr>
            <a:spLocks noGrp="1"/>
          </p:cNvSpPr>
          <p:nvPr>
            <p:ph type="title"/>
          </p:nvPr>
        </p:nvSpPr>
        <p:spPr>
          <a:xfrm>
            <a:off x="839788" y="365125"/>
            <a:ext cx="10515600" cy="1325563"/>
          </a:xfrm>
        </p:spPr>
        <p:txBody>
          <a:bodyPr/>
          <a:lstStyle/>
          <a:p>
            <a:r>
              <a:rPr lang="en-US"/>
              <a:t>Click to edit Master title style</a:t>
            </a:r>
            <a:endParaRPr lang="en-MY"/>
          </a:p>
        </p:txBody>
      </p:sp>
      <p:sp>
        <p:nvSpPr>
          <p:cNvPr id="3" name="Text Placeholder 2">
            <a:extLst>
              <a:ext uri="{FF2B5EF4-FFF2-40B4-BE49-F238E27FC236}">
                <a16:creationId xmlns:a16="http://schemas.microsoft.com/office/drawing/2014/main" id="{B2E7732E-FB8F-4EA6-A73D-6CF031199F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07A0FE-DE5B-4BFA-AAA0-C2C69C5BCF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5" name="Text Placeholder 4">
            <a:extLst>
              <a:ext uri="{FF2B5EF4-FFF2-40B4-BE49-F238E27FC236}">
                <a16:creationId xmlns:a16="http://schemas.microsoft.com/office/drawing/2014/main" id="{A993877D-F933-4474-969A-4CFFDC3EB4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D357F2E-040B-4F40-B549-E918A7C8B92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7" name="Date Placeholder 6">
            <a:extLst>
              <a:ext uri="{FF2B5EF4-FFF2-40B4-BE49-F238E27FC236}">
                <a16:creationId xmlns:a16="http://schemas.microsoft.com/office/drawing/2014/main" id="{7BE9D20F-ADA5-4CC4-93EF-6BC04C76E59B}"/>
              </a:ext>
            </a:extLst>
          </p:cNvPr>
          <p:cNvSpPr>
            <a:spLocks noGrp="1"/>
          </p:cNvSpPr>
          <p:nvPr>
            <p:ph type="dt" sz="half" idx="10"/>
          </p:nvPr>
        </p:nvSpPr>
        <p:spPr/>
        <p:txBody>
          <a:bodyPr/>
          <a:lstStyle/>
          <a:p>
            <a:fld id="{AA70F276-1833-4A75-9C1D-A56E2295A68D}" type="datetimeFigureOut">
              <a:rPr lang="en-US" smtClean="0"/>
              <a:t>12-Jan-21</a:t>
            </a:fld>
            <a:endParaRPr lang="en-US"/>
          </a:p>
        </p:txBody>
      </p:sp>
      <p:sp>
        <p:nvSpPr>
          <p:cNvPr id="8" name="Footer Placeholder 7">
            <a:extLst>
              <a:ext uri="{FF2B5EF4-FFF2-40B4-BE49-F238E27FC236}">
                <a16:creationId xmlns:a16="http://schemas.microsoft.com/office/drawing/2014/main" id="{7896E21D-5FD7-424A-8ED5-7CD51712F41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44FFE4D-46EA-432A-96F4-3C0B4CFED9E8}"/>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067634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FB813-8558-4B29-808E-E99E655A9E42}"/>
              </a:ext>
            </a:extLst>
          </p:cNvPr>
          <p:cNvSpPr>
            <a:spLocks noGrp="1"/>
          </p:cNvSpPr>
          <p:nvPr>
            <p:ph type="title"/>
          </p:nvPr>
        </p:nvSpPr>
        <p:spPr/>
        <p:txBody>
          <a:bodyPr/>
          <a:lstStyle/>
          <a:p>
            <a:r>
              <a:rPr lang="en-US"/>
              <a:t>Click to edit Master title style</a:t>
            </a:r>
            <a:endParaRPr lang="en-MY"/>
          </a:p>
        </p:txBody>
      </p:sp>
      <p:sp>
        <p:nvSpPr>
          <p:cNvPr id="3" name="Date Placeholder 2">
            <a:extLst>
              <a:ext uri="{FF2B5EF4-FFF2-40B4-BE49-F238E27FC236}">
                <a16:creationId xmlns:a16="http://schemas.microsoft.com/office/drawing/2014/main" id="{65863DEA-3CF4-4208-81D3-6E548213BF3F}"/>
              </a:ext>
            </a:extLst>
          </p:cNvPr>
          <p:cNvSpPr>
            <a:spLocks noGrp="1"/>
          </p:cNvSpPr>
          <p:nvPr>
            <p:ph type="dt" sz="half" idx="10"/>
          </p:nvPr>
        </p:nvSpPr>
        <p:spPr/>
        <p:txBody>
          <a:bodyPr/>
          <a:lstStyle/>
          <a:p>
            <a:fld id="{AA70F276-1833-4A75-9C1D-A56E2295A68D}" type="datetimeFigureOut">
              <a:rPr lang="en-US" smtClean="0"/>
              <a:t>12-Jan-21</a:t>
            </a:fld>
            <a:endParaRPr lang="en-US"/>
          </a:p>
        </p:txBody>
      </p:sp>
      <p:sp>
        <p:nvSpPr>
          <p:cNvPr id="4" name="Footer Placeholder 3">
            <a:extLst>
              <a:ext uri="{FF2B5EF4-FFF2-40B4-BE49-F238E27FC236}">
                <a16:creationId xmlns:a16="http://schemas.microsoft.com/office/drawing/2014/main" id="{8FAF6113-5A0C-4BB3-A47C-949855E0F38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A3AB1F6-1FB3-4A55-B892-9EB286920B34}"/>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863850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C9741F-C2F8-44CE-ADEA-B06FB112A638}"/>
              </a:ext>
            </a:extLst>
          </p:cNvPr>
          <p:cNvSpPr>
            <a:spLocks noGrp="1"/>
          </p:cNvSpPr>
          <p:nvPr>
            <p:ph type="dt" sz="half" idx="10"/>
          </p:nvPr>
        </p:nvSpPr>
        <p:spPr/>
        <p:txBody>
          <a:bodyPr/>
          <a:lstStyle/>
          <a:p>
            <a:fld id="{AA70F276-1833-4A75-9C1D-A56E2295A68D}" type="datetimeFigureOut">
              <a:rPr lang="en-US" smtClean="0"/>
              <a:t>12-Jan-21</a:t>
            </a:fld>
            <a:endParaRPr lang="en-US"/>
          </a:p>
        </p:txBody>
      </p:sp>
      <p:sp>
        <p:nvSpPr>
          <p:cNvPr id="3" name="Footer Placeholder 2">
            <a:extLst>
              <a:ext uri="{FF2B5EF4-FFF2-40B4-BE49-F238E27FC236}">
                <a16:creationId xmlns:a16="http://schemas.microsoft.com/office/drawing/2014/main" id="{07D79F8D-8138-4CB6-805D-401463E86C3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506AE13-0FC9-453C-906B-A12D4207A7B9}"/>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696305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5D884-510C-4C45-99EB-FF200D3CFE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MY"/>
          </a:p>
        </p:txBody>
      </p:sp>
      <p:sp>
        <p:nvSpPr>
          <p:cNvPr id="3" name="Content Placeholder 2">
            <a:extLst>
              <a:ext uri="{FF2B5EF4-FFF2-40B4-BE49-F238E27FC236}">
                <a16:creationId xmlns:a16="http://schemas.microsoft.com/office/drawing/2014/main" id="{ACDA1BB0-E441-4B68-B608-0272867A6B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Text Placeholder 3">
            <a:extLst>
              <a:ext uri="{FF2B5EF4-FFF2-40B4-BE49-F238E27FC236}">
                <a16:creationId xmlns:a16="http://schemas.microsoft.com/office/drawing/2014/main" id="{B531FFAF-BE33-4EA6-BEB7-382355171C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ED5937-0F12-4897-A550-EEA2F6EBB630}"/>
              </a:ext>
            </a:extLst>
          </p:cNvPr>
          <p:cNvSpPr>
            <a:spLocks noGrp="1"/>
          </p:cNvSpPr>
          <p:nvPr>
            <p:ph type="dt" sz="half" idx="10"/>
          </p:nvPr>
        </p:nvSpPr>
        <p:spPr/>
        <p:txBody>
          <a:bodyPr/>
          <a:lstStyle/>
          <a:p>
            <a:fld id="{AA70F276-1833-4A75-9C1D-A56E2295A68D}" type="datetimeFigureOut">
              <a:rPr lang="en-US" smtClean="0"/>
              <a:t>12-Jan-21</a:t>
            </a:fld>
            <a:endParaRPr lang="en-US"/>
          </a:p>
        </p:txBody>
      </p:sp>
      <p:sp>
        <p:nvSpPr>
          <p:cNvPr id="6" name="Footer Placeholder 5">
            <a:extLst>
              <a:ext uri="{FF2B5EF4-FFF2-40B4-BE49-F238E27FC236}">
                <a16:creationId xmlns:a16="http://schemas.microsoft.com/office/drawing/2014/main" id="{E2DC941B-71C3-41DB-991A-1C91034CD9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6C081CD-FE03-498E-951F-C2FFB7A8FCF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58250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DF97B-15EE-45A3-8153-DAC4535847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MY"/>
          </a:p>
        </p:txBody>
      </p:sp>
      <p:sp>
        <p:nvSpPr>
          <p:cNvPr id="3" name="Picture Placeholder 2">
            <a:extLst>
              <a:ext uri="{FF2B5EF4-FFF2-40B4-BE49-F238E27FC236}">
                <a16:creationId xmlns:a16="http://schemas.microsoft.com/office/drawing/2014/main" id="{3D9DB91F-2FA5-4913-91EB-28E4501CC6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MY"/>
          </a:p>
        </p:txBody>
      </p:sp>
      <p:sp>
        <p:nvSpPr>
          <p:cNvPr id="4" name="Text Placeholder 3">
            <a:extLst>
              <a:ext uri="{FF2B5EF4-FFF2-40B4-BE49-F238E27FC236}">
                <a16:creationId xmlns:a16="http://schemas.microsoft.com/office/drawing/2014/main" id="{1287E2AF-67EC-4F72-B386-B969BDFE32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C901BA-B71A-45FE-BAC0-EA4BE60394F5}"/>
              </a:ext>
            </a:extLst>
          </p:cNvPr>
          <p:cNvSpPr>
            <a:spLocks noGrp="1"/>
          </p:cNvSpPr>
          <p:nvPr>
            <p:ph type="dt" sz="half" idx="10"/>
          </p:nvPr>
        </p:nvSpPr>
        <p:spPr/>
        <p:txBody>
          <a:bodyPr/>
          <a:lstStyle/>
          <a:p>
            <a:fld id="{AA70F276-1833-4A75-9C1D-A56E2295A68D}" type="datetimeFigureOut">
              <a:rPr lang="en-US" smtClean="0"/>
              <a:t>12-Jan-21</a:t>
            </a:fld>
            <a:endParaRPr lang="en-US"/>
          </a:p>
        </p:txBody>
      </p:sp>
      <p:sp>
        <p:nvSpPr>
          <p:cNvPr id="6" name="Footer Placeholder 5">
            <a:extLst>
              <a:ext uri="{FF2B5EF4-FFF2-40B4-BE49-F238E27FC236}">
                <a16:creationId xmlns:a16="http://schemas.microsoft.com/office/drawing/2014/main" id="{2C78FF58-ACEA-4BAF-9FAA-12CD800A46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03D168-0607-4297-B569-8B1F9FB99911}"/>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36597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B6FD3-1BF7-4BB0-B1FF-A0C5020568E8}"/>
              </a:ext>
            </a:extLst>
          </p:cNvPr>
          <p:cNvSpPr>
            <a:spLocks noGrp="1"/>
          </p:cNvSpPr>
          <p:nvPr>
            <p:ph type="title"/>
          </p:nvPr>
        </p:nvSpPr>
        <p:spPr/>
        <p:txBody>
          <a:bodyPr/>
          <a:lstStyle/>
          <a:p>
            <a:r>
              <a:rPr lang="en-US"/>
              <a:t>Click to edit Master title style</a:t>
            </a:r>
            <a:endParaRPr lang="en-MY"/>
          </a:p>
        </p:txBody>
      </p:sp>
      <p:sp>
        <p:nvSpPr>
          <p:cNvPr id="3" name="Vertical Text Placeholder 2">
            <a:extLst>
              <a:ext uri="{FF2B5EF4-FFF2-40B4-BE49-F238E27FC236}">
                <a16:creationId xmlns:a16="http://schemas.microsoft.com/office/drawing/2014/main" id="{D54D360F-EF42-4241-812B-D6D95086B08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Date Placeholder 3">
            <a:extLst>
              <a:ext uri="{FF2B5EF4-FFF2-40B4-BE49-F238E27FC236}">
                <a16:creationId xmlns:a16="http://schemas.microsoft.com/office/drawing/2014/main" id="{3C3469A4-48EE-4288-8BFF-4E02EAC0D992}"/>
              </a:ext>
            </a:extLst>
          </p:cNvPr>
          <p:cNvSpPr>
            <a:spLocks noGrp="1"/>
          </p:cNvSpPr>
          <p:nvPr>
            <p:ph type="dt" sz="half" idx="10"/>
          </p:nvPr>
        </p:nvSpPr>
        <p:spPr/>
        <p:txBody>
          <a:bodyPr/>
          <a:lstStyle/>
          <a:p>
            <a:fld id="{AA70F276-1833-4A75-9C1D-A56E2295A68D}" type="datetimeFigureOut">
              <a:rPr lang="en-US" smtClean="0"/>
              <a:t>12-Jan-21</a:t>
            </a:fld>
            <a:endParaRPr lang="en-US"/>
          </a:p>
        </p:txBody>
      </p:sp>
      <p:sp>
        <p:nvSpPr>
          <p:cNvPr id="5" name="Footer Placeholder 4">
            <a:extLst>
              <a:ext uri="{FF2B5EF4-FFF2-40B4-BE49-F238E27FC236}">
                <a16:creationId xmlns:a16="http://schemas.microsoft.com/office/drawing/2014/main" id="{A3B617F5-6E9B-4215-91B9-40F029FD583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536B8F-6732-4FAF-B85A-DAC2A866DD57}"/>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622885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16A56A-3740-439C-9DB8-D18ABD09EB0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MY"/>
          </a:p>
        </p:txBody>
      </p:sp>
      <p:sp>
        <p:nvSpPr>
          <p:cNvPr id="3" name="Vertical Text Placeholder 2">
            <a:extLst>
              <a:ext uri="{FF2B5EF4-FFF2-40B4-BE49-F238E27FC236}">
                <a16:creationId xmlns:a16="http://schemas.microsoft.com/office/drawing/2014/main" id="{5F07B343-BA55-43C1-9641-66CA9871F22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Date Placeholder 3">
            <a:extLst>
              <a:ext uri="{FF2B5EF4-FFF2-40B4-BE49-F238E27FC236}">
                <a16:creationId xmlns:a16="http://schemas.microsoft.com/office/drawing/2014/main" id="{1A7404EA-0CF2-46A4-9061-1815F34186B6}"/>
              </a:ext>
            </a:extLst>
          </p:cNvPr>
          <p:cNvSpPr>
            <a:spLocks noGrp="1"/>
          </p:cNvSpPr>
          <p:nvPr>
            <p:ph type="dt" sz="half" idx="10"/>
          </p:nvPr>
        </p:nvSpPr>
        <p:spPr/>
        <p:txBody>
          <a:bodyPr/>
          <a:lstStyle/>
          <a:p>
            <a:fld id="{AA70F276-1833-4A75-9C1D-A56E2295A68D}" type="datetimeFigureOut">
              <a:rPr lang="en-US" smtClean="0"/>
              <a:t>12-Jan-21</a:t>
            </a:fld>
            <a:endParaRPr lang="en-US"/>
          </a:p>
        </p:txBody>
      </p:sp>
      <p:sp>
        <p:nvSpPr>
          <p:cNvPr id="5" name="Footer Placeholder 4">
            <a:extLst>
              <a:ext uri="{FF2B5EF4-FFF2-40B4-BE49-F238E27FC236}">
                <a16:creationId xmlns:a16="http://schemas.microsoft.com/office/drawing/2014/main" id="{E6152869-E09D-47DA-8C4A-F671DC1118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510AEC-5E74-465B-BBEC-FA524C12C41B}"/>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639509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02D10A-CC6B-4DB6-9882-61EBFC88836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MY"/>
          </a:p>
        </p:txBody>
      </p:sp>
      <p:sp>
        <p:nvSpPr>
          <p:cNvPr id="3" name="Text Placeholder 2">
            <a:extLst>
              <a:ext uri="{FF2B5EF4-FFF2-40B4-BE49-F238E27FC236}">
                <a16:creationId xmlns:a16="http://schemas.microsoft.com/office/drawing/2014/main" id="{020A0546-278A-4800-8E72-7CABE5E18E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MY"/>
          </a:p>
        </p:txBody>
      </p:sp>
      <p:sp>
        <p:nvSpPr>
          <p:cNvPr id="4" name="Date Placeholder 3">
            <a:extLst>
              <a:ext uri="{FF2B5EF4-FFF2-40B4-BE49-F238E27FC236}">
                <a16:creationId xmlns:a16="http://schemas.microsoft.com/office/drawing/2014/main" id="{A4E7B267-A5DD-450A-8ED1-17CB5343D8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70F276-1833-4A75-9C1D-A56E2295A68D}" type="datetimeFigureOut">
              <a:rPr lang="en-US" smtClean="0"/>
              <a:pPr/>
              <a:t>12-Jan-21</a:t>
            </a:fld>
            <a:endParaRPr lang="en-US" dirty="0"/>
          </a:p>
        </p:txBody>
      </p:sp>
      <p:sp>
        <p:nvSpPr>
          <p:cNvPr id="5" name="Footer Placeholder 4">
            <a:extLst>
              <a:ext uri="{FF2B5EF4-FFF2-40B4-BE49-F238E27FC236}">
                <a16:creationId xmlns:a16="http://schemas.microsoft.com/office/drawing/2014/main" id="{6B84EDFF-AA64-4292-B179-AEAD73040B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id="{622A270F-FB0A-47CA-8F2E-A9928B816E2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2607934389"/>
      </p:ext>
    </p:extLst>
  </p:cSld>
  <p:clrMap bg1="lt1" tx1="dk1" bg2="lt2" tx2="dk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0308458-D09E-45FA-9540-6FC45EA80E85}"/>
              </a:ext>
            </a:extLst>
          </p:cNvPr>
          <p:cNvPicPr>
            <a:picLocks noChangeAspect="1"/>
          </p:cNvPicPr>
          <p:nvPr/>
        </p:nvPicPr>
        <p:blipFill rotWithShape="1">
          <a:blip r:embed="rId2">
            <a:duotone>
              <a:schemeClr val="bg2">
                <a:shade val="45000"/>
                <a:satMod val="135000"/>
              </a:schemeClr>
              <a:prstClr val="white"/>
            </a:duotone>
            <a:alphaModFix amt="50000"/>
          </a:blip>
          <a:srcRect r="-1" b="19640"/>
          <a:stretch/>
        </p:blipFill>
        <p:spPr>
          <a:xfrm>
            <a:off x="0" y="-109728"/>
            <a:ext cx="12274601" cy="6792163"/>
          </a:xfrm>
          <a:prstGeom prst="rect">
            <a:avLst/>
          </a:prstGeom>
        </p:spPr>
      </p:pic>
      <p:sp>
        <p:nvSpPr>
          <p:cNvPr id="2" name="Title 1">
            <a:extLst>
              <a:ext uri="{FF2B5EF4-FFF2-40B4-BE49-F238E27FC236}">
                <a16:creationId xmlns:a16="http://schemas.microsoft.com/office/drawing/2014/main" id="{09B58CB5-D44E-47B9-86A2-25F7035AC7D2}"/>
              </a:ext>
            </a:extLst>
          </p:cNvPr>
          <p:cNvSpPr>
            <a:spLocks noGrp="1"/>
          </p:cNvSpPr>
          <p:nvPr>
            <p:ph type="ctrTitle"/>
          </p:nvPr>
        </p:nvSpPr>
        <p:spPr>
          <a:xfrm>
            <a:off x="1653235" y="583387"/>
            <a:ext cx="8566230" cy="4147718"/>
          </a:xfrm>
        </p:spPr>
        <p:txBody>
          <a:bodyPr>
            <a:noAutofit/>
          </a:bodyPr>
          <a:lstStyle/>
          <a:p>
            <a:r>
              <a:rPr lang="en-MY" altLang="zh-CN" sz="10000" dirty="0">
                <a:latin typeface="+mn-lt"/>
                <a:ea typeface="KaiTi" panose="02010609060101010101" pitchFamily="49" charset="-122"/>
                <a:cs typeface="Arial" panose="020B0604020202020204" pitchFamily="34" charset="0"/>
              </a:rPr>
              <a:t>The Analects of Confucius</a:t>
            </a:r>
            <a:br>
              <a:rPr lang="en-MY" altLang="zh-CN" sz="10000" dirty="0">
                <a:latin typeface="+mn-lt"/>
                <a:ea typeface="KaiTi" panose="02010609060101010101" pitchFamily="49" charset="-122"/>
                <a:cs typeface="Arial" panose="020B0604020202020204" pitchFamily="34" charset="0"/>
              </a:rPr>
            </a:br>
            <a:r>
              <a:rPr lang="zh-CN" altLang="en-US" sz="12000" dirty="0">
                <a:latin typeface="KaiTi" panose="02010609060101010101" pitchFamily="49" charset="-122"/>
                <a:ea typeface="KaiTi" panose="02010609060101010101" pitchFamily="49" charset="-122"/>
              </a:rPr>
              <a:t>論語</a:t>
            </a:r>
            <a:endParaRPr lang="en-MY" sz="12000" dirty="0">
              <a:latin typeface="KaiTi" panose="02010609060101010101" pitchFamily="49" charset="-122"/>
              <a:ea typeface="KaiTi" panose="02010609060101010101" pitchFamily="49" charset="-122"/>
            </a:endParaRPr>
          </a:p>
        </p:txBody>
      </p:sp>
      <p:sp>
        <p:nvSpPr>
          <p:cNvPr id="3" name="TextBox 2">
            <a:extLst>
              <a:ext uri="{FF2B5EF4-FFF2-40B4-BE49-F238E27FC236}">
                <a16:creationId xmlns:a16="http://schemas.microsoft.com/office/drawing/2014/main" id="{C184C1B2-AE6C-45D5-9940-EEDEE2563EA8}"/>
              </a:ext>
            </a:extLst>
          </p:cNvPr>
          <p:cNvSpPr txBox="1"/>
          <p:nvPr/>
        </p:nvSpPr>
        <p:spPr>
          <a:xfrm>
            <a:off x="1653235" y="5215738"/>
            <a:ext cx="3531736" cy="646331"/>
          </a:xfrm>
          <a:prstGeom prst="rect">
            <a:avLst/>
          </a:prstGeom>
          <a:noFill/>
        </p:spPr>
        <p:txBody>
          <a:bodyPr wrap="none" rtlCol="0">
            <a:spAutoFit/>
          </a:bodyPr>
          <a:lstStyle/>
          <a:p>
            <a:r>
              <a:rPr lang="en-MY" dirty="0">
                <a:latin typeface="KaiTi" panose="02010609060101010101" pitchFamily="49" charset="-122"/>
                <a:ea typeface="KaiTi" panose="02010609060101010101" pitchFamily="49" charset="-122"/>
              </a:rPr>
              <a:t>Presented by : Kwong Bee Ling</a:t>
            </a:r>
          </a:p>
          <a:p>
            <a:r>
              <a:rPr lang="en-MY" dirty="0">
                <a:latin typeface="KaiTi" panose="02010609060101010101" pitchFamily="49" charset="-122"/>
                <a:ea typeface="KaiTi" panose="02010609060101010101" pitchFamily="49" charset="-122"/>
              </a:rPr>
              <a:t>               </a:t>
            </a:r>
            <a:r>
              <a:rPr lang="zh-CN" altLang="en-US" dirty="0">
                <a:latin typeface="KaiTi" panose="02010609060101010101" pitchFamily="49" charset="-122"/>
                <a:ea typeface="KaiTi" panose="02010609060101010101" pitchFamily="49" charset="-122"/>
              </a:rPr>
              <a:t>（</a:t>
            </a:r>
            <a:r>
              <a:rPr lang="en-MY" dirty="0">
                <a:latin typeface="KaiTi" panose="02010609060101010101" pitchFamily="49" charset="-122"/>
                <a:ea typeface="KaiTi" panose="02010609060101010101" pitchFamily="49" charset="-122"/>
              </a:rPr>
              <a:t>2017146)</a:t>
            </a:r>
            <a:endParaRPr lang="en-US"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33162700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FC748A-E2A8-4A48-A2D6-A342E07EAF2F}"/>
              </a:ext>
            </a:extLst>
          </p:cNvPr>
          <p:cNvPicPr>
            <a:picLocks noChangeAspect="1"/>
          </p:cNvPicPr>
          <p:nvPr/>
        </p:nvPicPr>
        <p:blipFill rotWithShape="1">
          <a:blip r:embed="rId2">
            <a:duotone>
              <a:schemeClr val="bg2">
                <a:shade val="45000"/>
                <a:satMod val="135000"/>
              </a:schemeClr>
              <a:prstClr val="white"/>
            </a:duotone>
            <a:alphaModFix amt="50000"/>
          </a:blip>
          <a:srcRect r="-1" b="19640"/>
          <a:stretch/>
        </p:blipFill>
        <p:spPr>
          <a:xfrm>
            <a:off x="0" y="-190196"/>
            <a:ext cx="12191695" cy="6858001"/>
          </a:xfrm>
          <a:prstGeom prst="rect">
            <a:avLst/>
          </a:prstGeom>
        </p:spPr>
      </p:pic>
      <p:sp>
        <p:nvSpPr>
          <p:cNvPr id="6" name="TextBox 5">
            <a:extLst>
              <a:ext uri="{FF2B5EF4-FFF2-40B4-BE49-F238E27FC236}">
                <a16:creationId xmlns:a16="http://schemas.microsoft.com/office/drawing/2014/main" id="{D4B38898-7B6C-4EC8-84CA-C39692786D3D}"/>
              </a:ext>
            </a:extLst>
          </p:cNvPr>
          <p:cNvSpPr txBox="1"/>
          <p:nvPr/>
        </p:nvSpPr>
        <p:spPr>
          <a:xfrm>
            <a:off x="5893806" y="510031"/>
            <a:ext cx="5404365" cy="1015663"/>
          </a:xfrm>
          <a:prstGeom prst="rect">
            <a:avLst/>
          </a:prstGeom>
          <a:noFill/>
        </p:spPr>
        <p:txBody>
          <a:bodyPr wrap="none" rtlCol="0">
            <a:spAutoFit/>
          </a:bodyPr>
          <a:lstStyle/>
          <a:p>
            <a:r>
              <a:rPr lang="zh-CN" altLang="en-US" sz="6000" dirty="0">
                <a:latin typeface="KaiTi" panose="02010609060101010101" pitchFamily="49" charset="-122"/>
                <a:ea typeface="KaiTi" panose="02010609060101010101" pitchFamily="49" charset="-122"/>
              </a:rPr>
              <a:t>孔子</a:t>
            </a:r>
            <a:r>
              <a:rPr lang="zh-CN" altLang="en-US" sz="5400" dirty="0">
                <a:latin typeface="KaiTi" panose="02010609060101010101" pitchFamily="49" charset="-122"/>
                <a:ea typeface="KaiTi" panose="02010609060101010101" pitchFamily="49" charset="-122"/>
              </a:rPr>
              <a:t> </a:t>
            </a:r>
            <a:r>
              <a:rPr lang="en-US" altLang="zh-CN" sz="5400" dirty="0">
                <a:ea typeface="KaiTi" panose="02010609060101010101" pitchFamily="49" charset="-122"/>
              </a:rPr>
              <a:t>CONFUCIUS</a:t>
            </a:r>
            <a:endParaRPr lang="en-MY" sz="5400" dirty="0">
              <a:ea typeface="KaiTi" panose="02010609060101010101" pitchFamily="49" charset="-122"/>
            </a:endParaRPr>
          </a:p>
        </p:txBody>
      </p:sp>
      <p:pic>
        <p:nvPicPr>
          <p:cNvPr id="7" name="Picture 6">
            <a:extLst>
              <a:ext uri="{FF2B5EF4-FFF2-40B4-BE49-F238E27FC236}">
                <a16:creationId xmlns:a16="http://schemas.microsoft.com/office/drawing/2014/main" id="{C11B4F84-EC6E-4C7B-8A79-F5D06D763D10}"/>
              </a:ext>
            </a:extLst>
          </p:cNvPr>
          <p:cNvPicPr>
            <a:picLocks noChangeAspect="1"/>
          </p:cNvPicPr>
          <p:nvPr/>
        </p:nvPicPr>
        <p:blipFill rotWithShape="1">
          <a:blip r:embed="rId3"/>
          <a:srcRect l="21968" t="7477" r="23519"/>
          <a:stretch/>
        </p:blipFill>
        <p:spPr>
          <a:xfrm>
            <a:off x="0" y="39186"/>
            <a:ext cx="4572002" cy="6779625"/>
          </a:xfrm>
          <a:prstGeom prst="rect">
            <a:avLst/>
          </a:prstGeom>
        </p:spPr>
      </p:pic>
      <p:sp>
        <p:nvSpPr>
          <p:cNvPr id="8" name="TextBox 7">
            <a:extLst>
              <a:ext uri="{FF2B5EF4-FFF2-40B4-BE49-F238E27FC236}">
                <a16:creationId xmlns:a16="http://schemas.microsoft.com/office/drawing/2014/main" id="{979487CD-9C49-4A49-8A9A-475F585BDBBF}"/>
              </a:ext>
            </a:extLst>
          </p:cNvPr>
          <p:cNvSpPr txBox="1"/>
          <p:nvPr/>
        </p:nvSpPr>
        <p:spPr>
          <a:xfrm>
            <a:off x="5129005" y="1651047"/>
            <a:ext cx="6590923" cy="1138773"/>
          </a:xfrm>
          <a:prstGeom prst="rect">
            <a:avLst/>
          </a:prstGeom>
          <a:noFill/>
        </p:spPr>
        <p:txBody>
          <a:bodyPr wrap="square" rtlCol="0">
            <a:spAutoFit/>
          </a:bodyPr>
          <a:lstStyle/>
          <a:p>
            <a:pPr marL="571500" indent="-571500">
              <a:buFont typeface="Wingdings" panose="05000000000000000000" pitchFamily="2" charset="2"/>
              <a:buChar char="v"/>
            </a:pPr>
            <a:r>
              <a:rPr lang="en-US" altLang="zh-CN" sz="4000" dirty="0"/>
              <a:t>551 – 479BC</a:t>
            </a:r>
          </a:p>
          <a:p>
            <a:endParaRPr lang="en-US" altLang="zh-CN" sz="2800" dirty="0"/>
          </a:p>
        </p:txBody>
      </p:sp>
      <p:sp>
        <p:nvSpPr>
          <p:cNvPr id="9" name="TextBox 8">
            <a:extLst>
              <a:ext uri="{FF2B5EF4-FFF2-40B4-BE49-F238E27FC236}">
                <a16:creationId xmlns:a16="http://schemas.microsoft.com/office/drawing/2014/main" id="{254FDF94-A4A6-43C5-AC76-48F45D078988}"/>
              </a:ext>
            </a:extLst>
          </p:cNvPr>
          <p:cNvSpPr txBox="1"/>
          <p:nvPr/>
        </p:nvSpPr>
        <p:spPr>
          <a:xfrm>
            <a:off x="5129005" y="2220433"/>
            <a:ext cx="6590923" cy="4216539"/>
          </a:xfrm>
          <a:prstGeom prst="rect">
            <a:avLst/>
          </a:prstGeom>
          <a:noFill/>
        </p:spPr>
        <p:txBody>
          <a:bodyPr wrap="square" rtlCol="0">
            <a:spAutoFit/>
          </a:bodyPr>
          <a:lstStyle/>
          <a:p>
            <a:endParaRPr lang="en-US" altLang="zh-CN" sz="2800" dirty="0"/>
          </a:p>
          <a:p>
            <a:pPr marL="571500" indent="-571500">
              <a:buFont typeface="Wingdings" panose="05000000000000000000" pitchFamily="2" charset="2"/>
              <a:buChar char="v"/>
            </a:pPr>
            <a:r>
              <a:rPr lang="en-US" altLang="zh-CN" sz="4000" dirty="0"/>
              <a:t>A profound philosopher, political thinker and greatest educator of ancient China, whose influence is still felt across the world today. </a:t>
            </a:r>
            <a:endParaRPr lang="en-MY" sz="4000" dirty="0"/>
          </a:p>
        </p:txBody>
      </p:sp>
    </p:spTree>
    <p:extLst>
      <p:ext uri="{BB962C8B-B14F-4D97-AF65-F5344CB8AC3E}">
        <p14:creationId xmlns:p14="http://schemas.microsoft.com/office/powerpoint/2010/main" val="448818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1F7CC41-6D5A-4BD0-8955-A31C5FB5E279}"/>
              </a:ext>
            </a:extLst>
          </p:cNvPr>
          <p:cNvPicPr>
            <a:picLocks noChangeAspect="1"/>
          </p:cNvPicPr>
          <p:nvPr/>
        </p:nvPicPr>
        <p:blipFill rotWithShape="1">
          <a:blip r:embed="rId2">
            <a:duotone>
              <a:schemeClr val="bg2">
                <a:shade val="45000"/>
                <a:satMod val="135000"/>
              </a:schemeClr>
              <a:prstClr val="white"/>
            </a:duotone>
            <a:alphaModFix amt="50000"/>
          </a:blip>
          <a:srcRect r="-1" b="19640"/>
          <a:stretch/>
        </p:blipFill>
        <p:spPr>
          <a:xfrm>
            <a:off x="1" y="0"/>
            <a:ext cx="12192000" cy="6932550"/>
          </a:xfrm>
          <a:prstGeom prst="rect">
            <a:avLst/>
          </a:prstGeom>
        </p:spPr>
      </p:pic>
      <p:sp>
        <p:nvSpPr>
          <p:cNvPr id="5" name="TextBox 4">
            <a:extLst>
              <a:ext uri="{FF2B5EF4-FFF2-40B4-BE49-F238E27FC236}">
                <a16:creationId xmlns:a16="http://schemas.microsoft.com/office/drawing/2014/main" id="{876EF0AB-F8A8-4D6A-B44C-DF23502D8BF4}"/>
              </a:ext>
            </a:extLst>
          </p:cNvPr>
          <p:cNvSpPr txBox="1"/>
          <p:nvPr/>
        </p:nvSpPr>
        <p:spPr>
          <a:xfrm>
            <a:off x="1331103" y="217283"/>
            <a:ext cx="10020692" cy="1323439"/>
          </a:xfrm>
          <a:prstGeom prst="rect">
            <a:avLst/>
          </a:prstGeom>
          <a:noFill/>
        </p:spPr>
        <p:txBody>
          <a:bodyPr wrap="none" rtlCol="0">
            <a:spAutoFit/>
          </a:bodyPr>
          <a:lstStyle/>
          <a:p>
            <a:r>
              <a:rPr lang="zh-CN" altLang="en-US" sz="8000" dirty="0">
                <a:latin typeface="KaiTi" panose="02010609060101010101" pitchFamily="49" charset="-122"/>
                <a:ea typeface="KaiTi" panose="02010609060101010101" pitchFamily="49" charset="-122"/>
              </a:rPr>
              <a:t>論語</a:t>
            </a:r>
            <a:r>
              <a:rPr lang="zh-CN" altLang="en-US" sz="4000" dirty="0">
                <a:latin typeface="KaiTi" panose="02010609060101010101" pitchFamily="49" charset="-122"/>
                <a:ea typeface="KaiTi" panose="02010609060101010101" pitchFamily="49" charset="-122"/>
              </a:rPr>
              <a:t>  </a:t>
            </a:r>
            <a:r>
              <a:rPr lang="en-US" altLang="zh-CN" sz="5400" dirty="0">
                <a:ea typeface="KaiTi" panose="02010609060101010101" pitchFamily="49" charset="-122"/>
              </a:rPr>
              <a:t>ANALECTS OF CONFUCIUS</a:t>
            </a:r>
            <a:endParaRPr lang="en-MY" sz="4000" dirty="0">
              <a:ea typeface="KaiTi" panose="02010609060101010101" pitchFamily="49" charset="-122"/>
            </a:endParaRPr>
          </a:p>
        </p:txBody>
      </p:sp>
      <p:sp>
        <p:nvSpPr>
          <p:cNvPr id="6" name="TextBox 5">
            <a:extLst>
              <a:ext uri="{FF2B5EF4-FFF2-40B4-BE49-F238E27FC236}">
                <a16:creationId xmlns:a16="http://schemas.microsoft.com/office/drawing/2014/main" id="{F7DC86D4-63A3-4312-A58E-EB2077B4F7E3}"/>
              </a:ext>
            </a:extLst>
          </p:cNvPr>
          <p:cNvSpPr txBox="1"/>
          <p:nvPr/>
        </p:nvSpPr>
        <p:spPr>
          <a:xfrm>
            <a:off x="607161" y="2207609"/>
            <a:ext cx="10902140" cy="892552"/>
          </a:xfrm>
          <a:prstGeom prst="rect">
            <a:avLst/>
          </a:prstGeom>
          <a:noFill/>
        </p:spPr>
        <p:txBody>
          <a:bodyPr wrap="square" rtlCol="0">
            <a:spAutoFit/>
          </a:bodyPr>
          <a:lstStyle/>
          <a:p>
            <a:pPr marL="571500" indent="-571500">
              <a:buFont typeface="Wingdings" panose="05000000000000000000" pitchFamily="2" charset="2"/>
              <a:buChar char="v"/>
            </a:pPr>
            <a:r>
              <a:rPr lang="en-MY" sz="4000" dirty="0"/>
              <a:t>Compiled by the disciples of Confucius.</a:t>
            </a:r>
          </a:p>
          <a:p>
            <a:endParaRPr lang="en-MY" sz="1200" dirty="0"/>
          </a:p>
        </p:txBody>
      </p:sp>
      <p:sp>
        <p:nvSpPr>
          <p:cNvPr id="3" name="TextBox 2">
            <a:extLst>
              <a:ext uri="{FF2B5EF4-FFF2-40B4-BE49-F238E27FC236}">
                <a16:creationId xmlns:a16="http://schemas.microsoft.com/office/drawing/2014/main" id="{4A728DF9-8A8F-4559-B79E-1000AB2FE23D}"/>
              </a:ext>
            </a:extLst>
          </p:cNvPr>
          <p:cNvSpPr txBox="1"/>
          <p:nvPr/>
        </p:nvSpPr>
        <p:spPr>
          <a:xfrm>
            <a:off x="607161" y="3372307"/>
            <a:ext cx="11119105" cy="3170099"/>
          </a:xfrm>
          <a:prstGeom prst="rect">
            <a:avLst/>
          </a:prstGeom>
          <a:noFill/>
        </p:spPr>
        <p:txBody>
          <a:bodyPr wrap="square" rtlCol="0">
            <a:spAutoFit/>
          </a:bodyPr>
          <a:lstStyle/>
          <a:p>
            <a:pPr marL="571500" indent="-571500">
              <a:buFont typeface="Wingdings" panose="05000000000000000000" pitchFamily="2" charset="2"/>
              <a:buChar char="v"/>
            </a:pPr>
            <a:r>
              <a:rPr lang="en-MY" sz="4000" dirty="0"/>
              <a:t>It records the words and conversations of Confucius and his disciples and with others, and covers a wide variety of subjects mainly on politics, philosophy, arts, education and moral cultivation.</a:t>
            </a:r>
          </a:p>
        </p:txBody>
      </p:sp>
    </p:spTree>
    <p:extLst>
      <p:ext uri="{BB962C8B-B14F-4D97-AF65-F5344CB8AC3E}">
        <p14:creationId xmlns:p14="http://schemas.microsoft.com/office/powerpoint/2010/main" val="3418604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1F7CC41-6D5A-4BD0-8955-A31C5FB5E279}"/>
              </a:ext>
            </a:extLst>
          </p:cNvPr>
          <p:cNvPicPr>
            <a:picLocks noChangeAspect="1"/>
          </p:cNvPicPr>
          <p:nvPr/>
        </p:nvPicPr>
        <p:blipFill rotWithShape="1">
          <a:blip r:embed="rId2">
            <a:duotone>
              <a:schemeClr val="bg2">
                <a:shade val="45000"/>
                <a:satMod val="135000"/>
              </a:schemeClr>
              <a:prstClr val="white"/>
            </a:duotone>
            <a:alphaModFix amt="50000"/>
          </a:blip>
          <a:srcRect r="-1" b="19640"/>
          <a:stretch/>
        </p:blipFill>
        <p:spPr>
          <a:xfrm>
            <a:off x="0" y="0"/>
            <a:ext cx="12192000" cy="6932550"/>
          </a:xfrm>
          <a:prstGeom prst="rect">
            <a:avLst/>
          </a:prstGeom>
        </p:spPr>
      </p:pic>
      <p:sp>
        <p:nvSpPr>
          <p:cNvPr id="5" name="TextBox 4">
            <a:extLst>
              <a:ext uri="{FF2B5EF4-FFF2-40B4-BE49-F238E27FC236}">
                <a16:creationId xmlns:a16="http://schemas.microsoft.com/office/drawing/2014/main" id="{876EF0AB-F8A8-4D6A-B44C-DF23502D8BF4}"/>
              </a:ext>
            </a:extLst>
          </p:cNvPr>
          <p:cNvSpPr txBox="1"/>
          <p:nvPr/>
        </p:nvSpPr>
        <p:spPr>
          <a:xfrm>
            <a:off x="944045" y="193220"/>
            <a:ext cx="10020692" cy="1323439"/>
          </a:xfrm>
          <a:prstGeom prst="rect">
            <a:avLst/>
          </a:prstGeom>
          <a:noFill/>
        </p:spPr>
        <p:txBody>
          <a:bodyPr wrap="none" rtlCol="0">
            <a:spAutoFit/>
          </a:bodyPr>
          <a:lstStyle/>
          <a:p>
            <a:r>
              <a:rPr lang="zh-CN" altLang="en-US" sz="8000" dirty="0">
                <a:latin typeface="KaiTi" panose="02010609060101010101" pitchFamily="49" charset="-122"/>
                <a:ea typeface="KaiTi" panose="02010609060101010101" pitchFamily="49" charset="-122"/>
              </a:rPr>
              <a:t>論語</a:t>
            </a:r>
            <a:r>
              <a:rPr lang="zh-CN" altLang="en-US" sz="4000" dirty="0">
                <a:latin typeface="KaiTi" panose="02010609060101010101" pitchFamily="49" charset="-122"/>
                <a:ea typeface="KaiTi" panose="02010609060101010101" pitchFamily="49" charset="-122"/>
              </a:rPr>
              <a:t>  </a:t>
            </a:r>
            <a:r>
              <a:rPr lang="en-US" altLang="zh-CN" sz="5400" dirty="0">
                <a:ea typeface="KaiTi" panose="02010609060101010101" pitchFamily="49" charset="-122"/>
              </a:rPr>
              <a:t>ANALECTS OF CONFUCIUS</a:t>
            </a:r>
            <a:endParaRPr lang="en-MY" sz="4000" dirty="0">
              <a:ea typeface="KaiTi" panose="02010609060101010101" pitchFamily="49" charset="-122"/>
            </a:endParaRPr>
          </a:p>
        </p:txBody>
      </p:sp>
      <p:sp>
        <p:nvSpPr>
          <p:cNvPr id="6" name="TextBox 5">
            <a:extLst>
              <a:ext uri="{FF2B5EF4-FFF2-40B4-BE49-F238E27FC236}">
                <a16:creationId xmlns:a16="http://schemas.microsoft.com/office/drawing/2014/main" id="{F7DC86D4-63A3-4312-A58E-EB2077B4F7E3}"/>
              </a:ext>
            </a:extLst>
          </p:cNvPr>
          <p:cNvSpPr txBox="1"/>
          <p:nvPr/>
        </p:nvSpPr>
        <p:spPr>
          <a:xfrm>
            <a:off x="1216761" y="2199589"/>
            <a:ext cx="7830986" cy="892552"/>
          </a:xfrm>
          <a:prstGeom prst="rect">
            <a:avLst/>
          </a:prstGeom>
          <a:noFill/>
        </p:spPr>
        <p:txBody>
          <a:bodyPr wrap="square" rtlCol="0">
            <a:spAutoFit/>
          </a:bodyPr>
          <a:lstStyle/>
          <a:p>
            <a:pPr marL="571500" indent="-571500">
              <a:buFont typeface="Wingdings" panose="05000000000000000000" pitchFamily="2" charset="2"/>
              <a:buChar char="v"/>
            </a:pPr>
            <a:r>
              <a:rPr lang="en-MY" sz="4000" dirty="0"/>
              <a:t>Learning Method of the Analects</a:t>
            </a:r>
          </a:p>
          <a:p>
            <a:endParaRPr lang="en-MY" sz="1200" dirty="0"/>
          </a:p>
        </p:txBody>
      </p:sp>
      <p:sp>
        <p:nvSpPr>
          <p:cNvPr id="3" name="TextBox 2">
            <a:extLst>
              <a:ext uri="{FF2B5EF4-FFF2-40B4-BE49-F238E27FC236}">
                <a16:creationId xmlns:a16="http://schemas.microsoft.com/office/drawing/2014/main" id="{4A728DF9-8A8F-4559-B79E-1000AB2FE23D}"/>
              </a:ext>
            </a:extLst>
          </p:cNvPr>
          <p:cNvSpPr txBox="1"/>
          <p:nvPr/>
        </p:nvSpPr>
        <p:spPr>
          <a:xfrm>
            <a:off x="1216761" y="3411917"/>
            <a:ext cx="7903176" cy="707886"/>
          </a:xfrm>
          <a:prstGeom prst="rect">
            <a:avLst/>
          </a:prstGeom>
          <a:noFill/>
        </p:spPr>
        <p:txBody>
          <a:bodyPr wrap="square" rtlCol="0">
            <a:spAutoFit/>
          </a:bodyPr>
          <a:lstStyle/>
          <a:p>
            <a:pPr marL="571500" indent="-571500">
              <a:buFont typeface="Wingdings" panose="05000000000000000000" pitchFamily="2" charset="2"/>
              <a:buChar char="v"/>
            </a:pPr>
            <a:r>
              <a:rPr lang="en-MY" sz="4000" dirty="0"/>
              <a:t>Learning Attitude of the Analects</a:t>
            </a:r>
          </a:p>
        </p:txBody>
      </p:sp>
    </p:spTree>
    <p:extLst>
      <p:ext uri="{BB962C8B-B14F-4D97-AF65-F5344CB8AC3E}">
        <p14:creationId xmlns:p14="http://schemas.microsoft.com/office/powerpoint/2010/main" val="1507182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4D0415-0D4F-40A1-91DA-185A6B7509D8}"/>
              </a:ext>
            </a:extLst>
          </p:cNvPr>
          <p:cNvPicPr>
            <a:picLocks noChangeAspect="1"/>
          </p:cNvPicPr>
          <p:nvPr/>
        </p:nvPicPr>
        <p:blipFill rotWithShape="1">
          <a:blip r:embed="rId2">
            <a:duotone>
              <a:schemeClr val="bg2">
                <a:shade val="45000"/>
                <a:satMod val="135000"/>
              </a:schemeClr>
              <a:prstClr val="white"/>
            </a:duotone>
            <a:alphaModFix amt="50000"/>
          </a:blip>
          <a:srcRect r="-1" b="19640"/>
          <a:stretch/>
        </p:blipFill>
        <p:spPr>
          <a:xfrm>
            <a:off x="63679" y="0"/>
            <a:ext cx="12191695" cy="6858000"/>
          </a:xfrm>
          <a:prstGeom prst="rect">
            <a:avLst/>
          </a:prstGeom>
        </p:spPr>
      </p:pic>
      <p:sp>
        <p:nvSpPr>
          <p:cNvPr id="2" name="Oval 1">
            <a:extLst>
              <a:ext uri="{FF2B5EF4-FFF2-40B4-BE49-F238E27FC236}">
                <a16:creationId xmlns:a16="http://schemas.microsoft.com/office/drawing/2014/main" id="{A06C1E2E-35B3-43B6-9306-C4C93AF82391}"/>
              </a:ext>
            </a:extLst>
          </p:cNvPr>
          <p:cNvSpPr/>
          <p:nvPr/>
        </p:nvSpPr>
        <p:spPr>
          <a:xfrm>
            <a:off x="3686859" y="2385403"/>
            <a:ext cx="3511297" cy="1675181"/>
          </a:xfrm>
          <a:prstGeom prst="ellipse">
            <a:avLst/>
          </a:prstGeom>
          <a:ln w="28575">
            <a:extLst>
              <a:ext uri="{C807C97D-BFC1-408E-A445-0C87EB9F89A2}">
                <ask:lineSketchStyleProps xmlns:ask="http://schemas.microsoft.com/office/drawing/2018/sketchyshapes">
                  <ask:type>
                    <ask:lineSketchNone/>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MY" sz="5400" b="0" i="0" u="none" strike="noStrike" kern="1200" cap="none" spc="0" normalizeH="0" baseline="0" noProof="0" dirty="0">
                <a:ln>
                  <a:noFill/>
                </a:ln>
                <a:solidFill>
                  <a:prstClr val="black"/>
                </a:solidFill>
                <a:effectLst/>
                <a:uLnTx/>
                <a:uFillTx/>
                <a:latin typeface="Calibri" panose="020F0502020204030204"/>
                <a:ea typeface="+mn-ea"/>
                <a:cs typeface="+mn-cs"/>
              </a:rPr>
              <a:t>Method</a:t>
            </a:r>
          </a:p>
        </p:txBody>
      </p:sp>
      <p:sp>
        <p:nvSpPr>
          <p:cNvPr id="11" name="TextBox 10">
            <a:extLst>
              <a:ext uri="{FF2B5EF4-FFF2-40B4-BE49-F238E27FC236}">
                <a16:creationId xmlns:a16="http://schemas.microsoft.com/office/drawing/2014/main" id="{5BC69268-0272-4CF8-A697-40F8B2306315}"/>
              </a:ext>
            </a:extLst>
          </p:cNvPr>
          <p:cNvSpPr txBox="1"/>
          <p:nvPr/>
        </p:nvSpPr>
        <p:spPr>
          <a:xfrm>
            <a:off x="767929" y="510004"/>
            <a:ext cx="4369825" cy="1323439"/>
          </a:xfrm>
          <a:prstGeom prst="rect">
            <a:avLst/>
          </a:prstGeom>
          <a:noFill/>
        </p:spPr>
        <p:txBody>
          <a:bodyPr wrap="square" rtlCol="0">
            <a:spAutoFit/>
          </a:bodyPr>
          <a:lstStyle/>
          <a:p>
            <a:r>
              <a:rPr lang="en-MY" sz="4000" dirty="0">
                <a:latin typeface="KaiTi" panose="02010609060101010101" pitchFamily="49" charset="-122"/>
                <a:ea typeface="KaiTi" panose="02010609060101010101" pitchFamily="49" charset="-122"/>
              </a:rPr>
              <a:t>1.</a:t>
            </a:r>
            <a:r>
              <a:rPr lang="zh-CN" altLang="en-US" sz="4000" b="1" u="sng" dirty="0">
                <a:latin typeface="KaiTi" panose="02010609060101010101" pitchFamily="49" charset="-122"/>
                <a:ea typeface="KaiTi" panose="02010609060101010101" pitchFamily="49" charset="-122"/>
              </a:rPr>
              <a:t>學</a:t>
            </a:r>
            <a:r>
              <a:rPr lang="zh-CN" altLang="en-US" sz="4000" dirty="0">
                <a:latin typeface="KaiTi" panose="02010609060101010101" pitchFamily="49" charset="-122"/>
                <a:ea typeface="KaiTi" panose="02010609060101010101" pitchFamily="49" charset="-122"/>
              </a:rPr>
              <a:t>而時</a:t>
            </a:r>
            <a:r>
              <a:rPr lang="zh-CN" altLang="en-US" sz="4000" b="1" u="sng" dirty="0">
                <a:latin typeface="KaiTi" panose="02010609060101010101" pitchFamily="49" charset="-122"/>
                <a:ea typeface="KaiTi" panose="02010609060101010101" pitchFamily="49" charset="-122"/>
              </a:rPr>
              <a:t>習</a:t>
            </a:r>
            <a:r>
              <a:rPr lang="zh-CN" altLang="en-US" sz="4000" dirty="0">
                <a:latin typeface="KaiTi" panose="02010609060101010101" pitchFamily="49" charset="-122"/>
                <a:ea typeface="KaiTi" panose="02010609060101010101" pitchFamily="49" charset="-122"/>
              </a:rPr>
              <a:t>之，</a:t>
            </a:r>
            <a:endParaRPr lang="en-MY" altLang="zh-CN" sz="4000" dirty="0">
              <a:latin typeface="KaiTi" panose="02010609060101010101" pitchFamily="49" charset="-122"/>
              <a:ea typeface="KaiTi" panose="02010609060101010101" pitchFamily="49" charset="-122"/>
            </a:endParaRPr>
          </a:p>
          <a:p>
            <a:r>
              <a:rPr lang="zh-CN" altLang="en-US" sz="4000" dirty="0">
                <a:latin typeface="KaiTi" panose="02010609060101010101" pitchFamily="49" charset="-122"/>
                <a:ea typeface="KaiTi" panose="02010609060101010101" pitchFamily="49" charset="-122"/>
              </a:rPr>
              <a:t>  不亦說乎？</a:t>
            </a:r>
            <a:endParaRPr lang="en-MY" sz="4000" dirty="0">
              <a:latin typeface="KaiTi" panose="02010609060101010101" pitchFamily="49" charset="-122"/>
              <a:ea typeface="KaiTi" panose="02010609060101010101" pitchFamily="49" charset="-122"/>
            </a:endParaRPr>
          </a:p>
        </p:txBody>
      </p:sp>
      <p:sp>
        <p:nvSpPr>
          <p:cNvPr id="15" name="TextBox 14">
            <a:extLst>
              <a:ext uri="{FF2B5EF4-FFF2-40B4-BE49-F238E27FC236}">
                <a16:creationId xmlns:a16="http://schemas.microsoft.com/office/drawing/2014/main" id="{57B59BD8-B1C0-44EB-87E5-D8417D16DDB5}"/>
              </a:ext>
            </a:extLst>
          </p:cNvPr>
          <p:cNvSpPr txBox="1"/>
          <p:nvPr/>
        </p:nvSpPr>
        <p:spPr>
          <a:xfrm>
            <a:off x="7054245" y="485818"/>
            <a:ext cx="5137449" cy="1323439"/>
          </a:xfrm>
          <a:prstGeom prst="rect">
            <a:avLst/>
          </a:prstGeom>
          <a:noFill/>
        </p:spPr>
        <p:txBody>
          <a:bodyPr wrap="square" rtlCol="0">
            <a:spAutoFit/>
          </a:bodyPr>
          <a:lstStyle/>
          <a:p>
            <a:r>
              <a:rPr lang="en-US" altLang="zh-CN" sz="4000" dirty="0">
                <a:latin typeface="KaiTi" panose="02010609060101010101" pitchFamily="49" charset="-122"/>
                <a:ea typeface="KaiTi" panose="02010609060101010101" pitchFamily="49" charset="-122"/>
              </a:rPr>
              <a:t>2.</a:t>
            </a:r>
            <a:r>
              <a:rPr lang="zh-CN" altLang="en-US" sz="4000" dirty="0">
                <a:latin typeface="KaiTi" panose="02010609060101010101" pitchFamily="49" charset="-122"/>
                <a:ea typeface="KaiTi" panose="02010609060101010101" pitchFamily="49" charset="-122"/>
              </a:rPr>
              <a:t>學而不思則罔，</a:t>
            </a:r>
            <a:endParaRPr lang="en-MY" altLang="zh-CN" sz="4000" dirty="0">
              <a:latin typeface="KaiTi" panose="02010609060101010101" pitchFamily="49" charset="-122"/>
              <a:ea typeface="KaiTi" panose="02010609060101010101" pitchFamily="49" charset="-122"/>
            </a:endParaRPr>
          </a:p>
          <a:p>
            <a:r>
              <a:rPr lang="zh-CN" altLang="en-US" sz="4000" dirty="0">
                <a:latin typeface="KaiTi" panose="02010609060101010101" pitchFamily="49" charset="-122"/>
                <a:ea typeface="KaiTi" panose="02010609060101010101" pitchFamily="49" charset="-122"/>
              </a:rPr>
              <a:t>  思而不學則殆。</a:t>
            </a:r>
            <a:endParaRPr lang="en-MY" sz="4000" dirty="0">
              <a:latin typeface="KaiTi" panose="02010609060101010101" pitchFamily="49" charset="-122"/>
              <a:ea typeface="KaiTi" panose="02010609060101010101" pitchFamily="49" charset="-122"/>
            </a:endParaRPr>
          </a:p>
        </p:txBody>
      </p:sp>
      <p:sp>
        <p:nvSpPr>
          <p:cNvPr id="16" name="TextBox 15">
            <a:extLst>
              <a:ext uri="{FF2B5EF4-FFF2-40B4-BE49-F238E27FC236}">
                <a16:creationId xmlns:a16="http://schemas.microsoft.com/office/drawing/2014/main" id="{0109EEE6-1AF1-4C31-A433-8C0694911635}"/>
              </a:ext>
            </a:extLst>
          </p:cNvPr>
          <p:cNvSpPr txBox="1"/>
          <p:nvPr/>
        </p:nvSpPr>
        <p:spPr>
          <a:xfrm>
            <a:off x="1807740" y="4654722"/>
            <a:ext cx="8866296" cy="1323439"/>
          </a:xfrm>
          <a:prstGeom prst="rect">
            <a:avLst/>
          </a:prstGeom>
          <a:noFill/>
        </p:spPr>
        <p:txBody>
          <a:bodyPr wrap="square" rtlCol="0">
            <a:spAutoFit/>
          </a:bodyPr>
          <a:lstStyle/>
          <a:p>
            <a:r>
              <a:rPr lang="en-US" altLang="zh-CN" sz="4000" dirty="0">
                <a:latin typeface="KaiTi" panose="02010609060101010101" pitchFamily="49" charset="-122"/>
                <a:ea typeface="KaiTi" panose="02010609060101010101" pitchFamily="49" charset="-122"/>
              </a:rPr>
              <a:t>4.</a:t>
            </a:r>
            <a:r>
              <a:rPr lang="zh-CN" altLang="en-US" sz="4000" dirty="0">
                <a:latin typeface="KaiTi" panose="02010609060101010101" pitchFamily="49" charset="-122"/>
                <a:ea typeface="KaiTi" panose="02010609060101010101" pitchFamily="49" charset="-122"/>
              </a:rPr>
              <a:t>三人行，必有我師焉；</a:t>
            </a:r>
            <a:endParaRPr lang="en-MY" altLang="zh-CN" sz="4000" dirty="0">
              <a:latin typeface="KaiTi" panose="02010609060101010101" pitchFamily="49" charset="-122"/>
              <a:ea typeface="KaiTi" panose="02010609060101010101" pitchFamily="49" charset="-122"/>
            </a:endParaRPr>
          </a:p>
          <a:p>
            <a:r>
              <a:rPr lang="en-MY" altLang="zh-CN" sz="4000" b="1" u="sng" dirty="0">
                <a:latin typeface="KaiTi" panose="02010609060101010101" pitchFamily="49" charset="-122"/>
                <a:ea typeface="KaiTi" panose="02010609060101010101" pitchFamily="49" charset="-122"/>
              </a:rPr>
              <a:t>  </a:t>
            </a:r>
            <a:r>
              <a:rPr lang="zh-CN" altLang="en-US" sz="4000" b="1" u="sng" dirty="0">
                <a:latin typeface="KaiTi" panose="02010609060101010101" pitchFamily="49" charset="-122"/>
                <a:ea typeface="KaiTi" panose="02010609060101010101" pitchFamily="49" charset="-122"/>
              </a:rPr>
              <a:t>擇其善者而從之，其不善者而改之</a:t>
            </a:r>
            <a:r>
              <a:rPr lang="zh-CN" altLang="en-US" sz="4000" dirty="0">
                <a:latin typeface="KaiTi" panose="02010609060101010101" pitchFamily="49" charset="-122"/>
                <a:ea typeface="KaiTi" panose="02010609060101010101" pitchFamily="49" charset="-122"/>
              </a:rPr>
              <a:t>。</a:t>
            </a:r>
            <a:endParaRPr lang="en-MY" sz="4000"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1051100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5" grpId="0"/>
      <p:bldP spid="1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FC748A-E2A8-4A48-A2D6-A342E07EAF2F}"/>
              </a:ext>
            </a:extLst>
          </p:cNvPr>
          <p:cNvPicPr>
            <a:picLocks noChangeAspect="1"/>
          </p:cNvPicPr>
          <p:nvPr/>
        </p:nvPicPr>
        <p:blipFill rotWithShape="1">
          <a:blip r:embed="rId2">
            <a:duotone>
              <a:schemeClr val="bg2">
                <a:shade val="45000"/>
                <a:satMod val="135000"/>
              </a:schemeClr>
              <a:prstClr val="white"/>
            </a:duotone>
            <a:alphaModFix amt="50000"/>
          </a:blip>
          <a:srcRect r="-1" b="19640"/>
          <a:stretch/>
        </p:blipFill>
        <p:spPr>
          <a:xfrm>
            <a:off x="0" y="1"/>
            <a:ext cx="12191695" cy="6858000"/>
          </a:xfrm>
          <a:prstGeom prst="rect">
            <a:avLst/>
          </a:prstGeom>
        </p:spPr>
      </p:pic>
      <p:sp>
        <p:nvSpPr>
          <p:cNvPr id="5" name="TextBox 4">
            <a:extLst>
              <a:ext uri="{FF2B5EF4-FFF2-40B4-BE49-F238E27FC236}">
                <a16:creationId xmlns:a16="http://schemas.microsoft.com/office/drawing/2014/main" id="{3526E9F2-FF66-4EFF-AF3B-0704CC9E8C0E}"/>
              </a:ext>
            </a:extLst>
          </p:cNvPr>
          <p:cNvSpPr txBox="1"/>
          <p:nvPr/>
        </p:nvSpPr>
        <p:spPr>
          <a:xfrm>
            <a:off x="546201" y="710532"/>
            <a:ext cx="11099598" cy="2862322"/>
          </a:xfrm>
          <a:prstGeom prst="rect">
            <a:avLst/>
          </a:prstGeom>
          <a:noFill/>
        </p:spPr>
        <p:txBody>
          <a:bodyPr wrap="square" rtlCol="0">
            <a:spAutoFit/>
          </a:bodyPr>
          <a:lstStyle/>
          <a:p>
            <a:r>
              <a:rPr lang="en-MY" sz="4000" dirty="0">
                <a:latin typeface="KaiTi" panose="02010609060101010101" pitchFamily="49" charset="-122"/>
                <a:ea typeface="KaiTi" panose="02010609060101010101" pitchFamily="49" charset="-122"/>
              </a:rPr>
              <a:t>1.</a:t>
            </a:r>
            <a:r>
              <a:rPr lang="zh-CN" altLang="en-US" sz="4000" dirty="0">
                <a:latin typeface="KaiTi" panose="02010609060101010101" pitchFamily="49" charset="-122"/>
                <a:ea typeface="KaiTi" panose="02010609060101010101" pitchFamily="49" charset="-122"/>
              </a:rPr>
              <a:t>學而時</a:t>
            </a:r>
            <a:r>
              <a:rPr lang="zh-CN" altLang="en-US" sz="4000" u="sng" dirty="0">
                <a:latin typeface="KaiTi" panose="02010609060101010101" pitchFamily="49" charset="-122"/>
                <a:ea typeface="KaiTi" panose="02010609060101010101" pitchFamily="49" charset="-122"/>
              </a:rPr>
              <a:t>習</a:t>
            </a:r>
            <a:r>
              <a:rPr lang="zh-CN" altLang="en-US" sz="4000" dirty="0">
                <a:latin typeface="KaiTi" panose="02010609060101010101" pitchFamily="49" charset="-122"/>
                <a:ea typeface="KaiTi" panose="02010609060101010101" pitchFamily="49" charset="-122"/>
              </a:rPr>
              <a:t>之，不亦說乎？</a:t>
            </a:r>
            <a:endParaRPr lang="en-MY" altLang="zh-CN" sz="4000" dirty="0">
              <a:latin typeface="KaiTi" panose="02010609060101010101" pitchFamily="49" charset="-122"/>
              <a:ea typeface="KaiTi" panose="02010609060101010101" pitchFamily="49" charset="-122"/>
            </a:endParaRPr>
          </a:p>
          <a:p>
            <a:endParaRPr lang="en-MY" altLang="zh-CN" sz="2000" dirty="0">
              <a:ea typeface="KaiTi" panose="02010609060101010101" pitchFamily="49" charset="-122"/>
            </a:endParaRPr>
          </a:p>
          <a:p>
            <a:r>
              <a:rPr lang="en-MY" sz="4000" b="0" i="0" dirty="0">
                <a:solidFill>
                  <a:srgbClr val="202122"/>
                </a:solidFill>
                <a:effectLst/>
                <a:ea typeface="KaiTi" panose="02010609060101010101" pitchFamily="49" charset="-122"/>
              </a:rPr>
              <a:t>It is indeed a pleasure to acquire knowledge and, as you go on acquiring, to put into </a:t>
            </a:r>
            <a:r>
              <a:rPr lang="en-MY" sz="4000" b="1" i="0" u="sng" dirty="0">
                <a:solidFill>
                  <a:srgbClr val="202122"/>
                </a:solidFill>
                <a:effectLst/>
                <a:ea typeface="KaiTi" panose="02010609060101010101" pitchFamily="49" charset="-122"/>
              </a:rPr>
              <a:t>practice</a:t>
            </a:r>
            <a:r>
              <a:rPr lang="en-MY" sz="4000" b="0" i="0" dirty="0">
                <a:solidFill>
                  <a:srgbClr val="202122"/>
                </a:solidFill>
                <a:effectLst/>
                <a:ea typeface="KaiTi" panose="02010609060101010101" pitchFamily="49" charset="-122"/>
              </a:rPr>
              <a:t> what you have acquired.  </a:t>
            </a:r>
            <a:r>
              <a:rPr lang="en-MY" sz="2800" b="0" i="0" dirty="0">
                <a:solidFill>
                  <a:srgbClr val="0070C0"/>
                </a:solidFill>
                <a:effectLst/>
                <a:ea typeface="KaiTi" panose="02010609060101010101" pitchFamily="49" charset="-122"/>
              </a:rPr>
              <a:t>Chapter I.1 Ku Hung-Ming’s Translation</a:t>
            </a:r>
            <a:endParaRPr lang="en-MY" sz="2200" dirty="0">
              <a:solidFill>
                <a:srgbClr val="0070C0"/>
              </a:solidFill>
              <a:ea typeface="KaiTi" panose="02010609060101010101" pitchFamily="49" charset="-122"/>
            </a:endParaRPr>
          </a:p>
        </p:txBody>
      </p:sp>
      <p:sp>
        <p:nvSpPr>
          <p:cNvPr id="6" name="TextBox 5">
            <a:extLst>
              <a:ext uri="{FF2B5EF4-FFF2-40B4-BE49-F238E27FC236}">
                <a16:creationId xmlns:a16="http://schemas.microsoft.com/office/drawing/2014/main" id="{CF81488E-5A7A-4AF5-906E-143C84A49DE8}"/>
              </a:ext>
            </a:extLst>
          </p:cNvPr>
          <p:cNvSpPr txBox="1"/>
          <p:nvPr/>
        </p:nvSpPr>
        <p:spPr>
          <a:xfrm>
            <a:off x="546201" y="3939058"/>
            <a:ext cx="11334107" cy="2677656"/>
          </a:xfrm>
          <a:prstGeom prst="rect">
            <a:avLst/>
          </a:prstGeom>
          <a:noFill/>
        </p:spPr>
        <p:txBody>
          <a:bodyPr wrap="square" rtlCol="0">
            <a:spAutoFit/>
          </a:bodyPr>
          <a:lstStyle/>
          <a:p>
            <a:r>
              <a:rPr lang="en-US" altLang="zh-CN" sz="4000" dirty="0">
                <a:latin typeface="KaiTi" panose="02010609060101010101" pitchFamily="49" charset="-122"/>
                <a:ea typeface="KaiTi" panose="02010609060101010101" pitchFamily="49" charset="-122"/>
              </a:rPr>
              <a:t>2.</a:t>
            </a:r>
            <a:r>
              <a:rPr lang="zh-CN" altLang="en-US" sz="4000" dirty="0">
                <a:latin typeface="KaiTi" panose="02010609060101010101" pitchFamily="49" charset="-122"/>
                <a:ea typeface="KaiTi" panose="02010609060101010101" pitchFamily="49" charset="-122"/>
              </a:rPr>
              <a:t>學而不思則罔，思而不學則殆。</a:t>
            </a:r>
            <a:endParaRPr lang="en-MY" altLang="zh-CN" sz="4000" dirty="0">
              <a:latin typeface="KaiTi" panose="02010609060101010101" pitchFamily="49" charset="-122"/>
              <a:ea typeface="KaiTi" panose="02010609060101010101" pitchFamily="49" charset="-122"/>
            </a:endParaRPr>
          </a:p>
          <a:p>
            <a:endParaRPr lang="en-MY" altLang="zh-CN" sz="2000" dirty="0">
              <a:ea typeface="KaiTi" panose="02010609060101010101" pitchFamily="49" charset="-122"/>
            </a:endParaRPr>
          </a:p>
          <a:p>
            <a:r>
              <a:rPr lang="en-MY" sz="4000" dirty="0">
                <a:solidFill>
                  <a:srgbClr val="202122"/>
                </a:solidFill>
              </a:rPr>
              <a:t>Study</a:t>
            </a:r>
            <a:r>
              <a:rPr lang="en-MY" sz="4000" b="0" i="0" dirty="0">
                <a:solidFill>
                  <a:srgbClr val="202122"/>
                </a:solidFill>
                <a:effectLst/>
              </a:rPr>
              <a:t> without thinking is labour lost. Thinking without study is perilous.  </a:t>
            </a:r>
          </a:p>
          <a:p>
            <a:r>
              <a:rPr kumimoji="0" lang="en-MY" sz="2800" b="0" i="0" u="none" strike="noStrike" kern="1200" cap="none" spc="0" normalizeH="0" baseline="0" noProof="0" dirty="0">
                <a:ln>
                  <a:noFill/>
                </a:ln>
                <a:solidFill>
                  <a:srgbClr val="0070C0"/>
                </a:solidFill>
                <a:effectLst/>
                <a:uLnTx/>
                <a:uFillTx/>
              </a:rPr>
              <a:t>Chapter II.15 Ku Hung-Ming’s Translation</a:t>
            </a:r>
            <a:endParaRPr lang="en-MY" sz="2200" dirty="0">
              <a:ea typeface="KaiTi" panose="02010609060101010101" pitchFamily="49" charset="-122"/>
            </a:endParaRPr>
          </a:p>
        </p:txBody>
      </p:sp>
    </p:spTree>
    <p:extLst>
      <p:ext uri="{BB962C8B-B14F-4D97-AF65-F5344CB8AC3E}">
        <p14:creationId xmlns:p14="http://schemas.microsoft.com/office/powerpoint/2010/main" val="1144735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FC748A-E2A8-4A48-A2D6-A342E07EAF2F}"/>
              </a:ext>
            </a:extLst>
          </p:cNvPr>
          <p:cNvPicPr>
            <a:picLocks noChangeAspect="1"/>
          </p:cNvPicPr>
          <p:nvPr/>
        </p:nvPicPr>
        <p:blipFill rotWithShape="1">
          <a:blip r:embed="rId2">
            <a:duotone>
              <a:schemeClr val="bg2">
                <a:shade val="45000"/>
                <a:satMod val="135000"/>
              </a:schemeClr>
              <a:prstClr val="white"/>
            </a:duotone>
            <a:alphaModFix amt="50000"/>
          </a:blip>
          <a:srcRect r="-1" b="19640"/>
          <a:stretch/>
        </p:blipFill>
        <p:spPr>
          <a:xfrm>
            <a:off x="305" y="0"/>
            <a:ext cx="12191695" cy="6858000"/>
          </a:xfrm>
          <a:prstGeom prst="rect">
            <a:avLst/>
          </a:prstGeom>
        </p:spPr>
      </p:pic>
      <p:sp>
        <p:nvSpPr>
          <p:cNvPr id="5" name="TextBox 4">
            <a:extLst>
              <a:ext uri="{FF2B5EF4-FFF2-40B4-BE49-F238E27FC236}">
                <a16:creationId xmlns:a16="http://schemas.microsoft.com/office/drawing/2014/main" id="{CA68617D-9A92-4C93-A1ED-6BF4972F3B5A}"/>
              </a:ext>
            </a:extLst>
          </p:cNvPr>
          <p:cNvSpPr txBox="1"/>
          <p:nvPr/>
        </p:nvSpPr>
        <p:spPr>
          <a:xfrm>
            <a:off x="384221" y="794838"/>
            <a:ext cx="11540904" cy="4031873"/>
          </a:xfrm>
          <a:prstGeom prst="rect">
            <a:avLst/>
          </a:prstGeom>
          <a:noFill/>
        </p:spPr>
        <p:txBody>
          <a:bodyPr wrap="square" rtlCol="0">
            <a:spAutoFit/>
          </a:bodyPr>
          <a:lstStyle/>
          <a:p>
            <a:r>
              <a:rPr lang="en-US" altLang="zh-CN" sz="4000" dirty="0">
                <a:latin typeface="KaiTi" panose="02010609060101010101" pitchFamily="49" charset="-122"/>
                <a:ea typeface="KaiTi" panose="02010609060101010101" pitchFamily="49" charset="-122"/>
              </a:rPr>
              <a:t>3.</a:t>
            </a:r>
            <a:r>
              <a:rPr lang="zh-CN" altLang="en-US" sz="4000" dirty="0">
                <a:latin typeface="KaiTi" panose="02010609060101010101" pitchFamily="49" charset="-122"/>
                <a:ea typeface="KaiTi" panose="02010609060101010101" pitchFamily="49" charset="-122"/>
              </a:rPr>
              <a:t>三人行，必有我師焉；</a:t>
            </a:r>
            <a:r>
              <a:rPr lang="zh-CN" altLang="en-US" sz="4000" b="1" u="sng" dirty="0">
                <a:latin typeface="KaiTi" panose="02010609060101010101" pitchFamily="49" charset="-122"/>
                <a:ea typeface="KaiTi" panose="02010609060101010101" pitchFamily="49" charset="-122"/>
              </a:rPr>
              <a:t>擇其善者而從之，其不善者而改之</a:t>
            </a:r>
            <a:r>
              <a:rPr lang="zh-CN" altLang="en-US" sz="4000" dirty="0">
                <a:latin typeface="KaiTi" panose="02010609060101010101" pitchFamily="49" charset="-122"/>
                <a:ea typeface="KaiTi" panose="02010609060101010101" pitchFamily="49" charset="-122"/>
              </a:rPr>
              <a:t>。</a:t>
            </a:r>
            <a:endParaRPr lang="en-MY" altLang="zh-CN" sz="4000" dirty="0">
              <a:latin typeface="KaiTi" panose="02010609060101010101" pitchFamily="49" charset="-122"/>
              <a:ea typeface="KaiTi" panose="02010609060101010101" pitchFamily="49" charset="-122"/>
            </a:endParaRPr>
          </a:p>
          <a:p>
            <a:endParaRPr lang="en-MY" sz="2000" dirty="0">
              <a:latin typeface="KaiTi" panose="02010609060101010101" pitchFamily="49" charset="-122"/>
              <a:ea typeface="KaiTi" panose="02010609060101010101" pitchFamily="49" charset="-122"/>
            </a:endParaRPr>
          </a:p>
          <a:p>
            <a:r>
              <a:rPr lang="en-MY" sz="4000" b="0" i="0" dirty="0">
                <a:solidFill>
                  <a:srgbClr val="202122"/>
                </a:solidFill>
                <a:effectLst/>
              </a:rPr>
              <a:t>When I walk along with two others, they may serve me as my teachers. </a:t>
            </a:r>
            <a:r>
              <a:rPr lang="en-MY" sz="4000" b="1" i="0" u="sng" dirty="0">
                <a:solidFill>
                  <a:srgbClr val="202122"/>
                </a:solidFill>
                <a:effectLst/>
              </a:rPr>
              <a:t>I will select their good qualities and follow them, their bad qualities and avoid them</a:t>
            </a:r>
            <a:r>
              <a:rPr lang="en-MY" sz="4000" b="0" i="0" dirty="0">
                <a:solidFill>
                  <a:srgbClr val="202122"/>
                </a:solidFill>
                <a:effectLst/>
              </a:rPr>
              <a:t>. </a:t>
            </a:r>
          </a:p>
          <a:p>
            <a:endParaRPr lang="en-MY" sz="800" b="0" i="0" dirty="0">
              <a:solidFill>
                <a:srgbClr val="202122"/>
              </a:solidFill>
              <a:effectLst/>
            </a:endParaRPr>
          </a:p>
          <a:p>
            <a:r>
              <a:rPr kumimoji="0" lang="en-MY" sz="2800" b="0" i="0" u="none" strike="noStrike" kern="1200" cap="none" spc="0" normalizeH="0" baseline="0" noProof="0" dirty="0">
                <a:ln>
                  <a:noFill/>
                </a:ln>
                <a:solidFill>
                  <a:srgbClr val="0070C0"/>
                </a:solidFill>
                <a:effectLst/>
                <a:uLnTx/>
                <a:uFillTx/>
                <a:ea typeface="+mn-ea"/>
                <a:cs typeface="+mn-cs"/>
              </a:rPr>
              <a:t>Book VII Chapter XXI James </a:t>
            </a:r>
            <a:r>
              <a:rPr kumimoji="0" lang="en-MY" sz="2800" b="0" i="0" u="none" strike="noStrike" kern="1200" cap="none" spc="0" normalizeH="0" baseline="0" noProof="0" dirty="0" err="1">
                <a:ln>
                  <a:noFill/>
                </a:ln>
                <a:solidFill>
                  <a:srgbClr val="0070C0"/>
                </a:solidFill>
                <a:effectLst/>
                <a:uLnTx/>
                <a:uFillTx/>
                <a:ea typeface="+mn-ea"/>
                <a:cs typeface="+mn-cs"/>
              </a:rPr>
              <a:t>Legge’s</a:t>
            </a:r>
            <a:r>
              <a:rPr kumimoji="0" lang="en-MY" sz="2800" b="0" i="0" u="none" strike="noStrike" kern="1200" cap="none" spc="0" normalizeH="0" baseline="0" noProof="0" dirty="0">
                <a:ln>
                  <a:noFill/>
                </a:ln>
                <a:solidFill>
                  <a:srgbClr val="0070C0"/>
                </a:solidFill>
                <a:effectLst/>
                <a:uLnTx/>
                <a:uFillTx/>
                <a:ea typeface="+mn-ea"/>
                <a:cs typeface="+mn-cs"/>
              </a:rPr>
              <a:t> Translation</a:t>
            </a:r>
            <a:endParaRPr lang="en-MY" sz="2200" dirty="0">
              <a:ea typeface="KaiTi" panose="02010609060101010101" pitchFamily="49" charset="-122"/>
            </a:endParaRPr>
          </a:p>
        </p:txBody>
      </p:sp>
    </p:spTree>
    <p:extLst>
      <p:ext uri="{BB962C8B-B14F-4D97-AF65-F5344CB8AC3E}">
        <p14:creationId xmlns:p14="http://schemas.microsoft.com/office/powerpoint/2010/main" val="3749076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4D0415-0D4F-40A1-91DA-185A6B7509D8}"/>
              </a:ext>
            </a:extLst>
          </p:cNvPr>
          <p:cNvPicPr>
            <a:picLocks noChangeAspect="1"/>
          </p:cNvPicPr>
          <p:nvPr/>
        </p:nvPicPr>
        <p:blipFill rotWithShape="1">
          <a:blip r:embed="rId2">
            <a:duotone>
              <a:schemeClr val="bg2">
                <a:shade val="45000"/>
                <a:satMod val="135000"/>
              </a:schemeClr>
              <a:prstClr val="white"/>
            </a:duotone>
            <a:alphaModFix amt="50000"/>
          </a:blip>
          <a:srcRect r="-1" b="19640"/>
          <a:stretch/>
        </p:blipFill>
        <p:spPr>
          <a:xfrm>
            <a:off x="305" y="0"/>
            <a:ext cx="12191695" cy="6858000"/>
          </a:xfrm>
          <a:prstGeom prst="rect">
            <a:avLst/>
          </a:prstGeom>
        </p:spPr>
      </p:pic>
      <p:sp>
        <p:nvSpPr>
          <p:cNvPr id="2" name="Oval 1">
            <a:extLst>
              <a:ext uri="{FF2B5EF4-FFF2-40B4-BE49-F238E27FC236}">
                <a16:creationId xmlns:a16="http://schemas.microsoft.com/office/drawing/2014/main" id="{A06C1E2E-35B3-43B6-9306-C4C93AF82391}"/>
              </a:ext>
            </a:extLst>
          </p:cNvPr>
          <p:cNvSpPr/>
          <p:nvPr/>
        </p:nvSpPr>
        <p:spPr>
          <a:xfrm>
            <a:off x="3188096" y="573223"/>
            <a:ext cx="4068915" cy="2002572"/>
          </a:xfrm>
          <a:prstGeom prst="ellipse">
            <a:avLst/>
          </a:prstGeom>
          <a:ln w="28575">
            <a:extLst>
              <a:ext uri="{C807C97D-BFC1-408E-A445-0C87EB9F89A2}">
                <ask:lineSketchStyleProps xmlns:ask="http://schemas.microsoft.com/office/drawing/2018/sketchyshapes">
                  <ask:type>
                    <ask:lineSketchNone/>
                  </ask:type>
                </ask:lineSketchStyleProps>
              </a:ext>
            </a:extLst>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lang="en-MY" sz="6000" dirty="0">
                <a:solidFill>
                  <a:prstClr val="black"/>
                </a:solidFill>
                <a:latin typeface="Calibri" panose="020F0502020204030204"/>
              </a:rPr>
              <a:t>Attitude</a:t>
            </a:r>
            <a:endParaRPr kumimoji="0" lang="en-MY" sz="5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TextBox 7">
            <a:extLst>
              <a:ext uri="{FF2B5EF4-FFF2-40B4-BE49-F238E27FC236}">
                <a16:creationId xmlns:a16="http://schemas.microsoft.com/office/drawing/2014/main" id="{940E2A26-39A3-4A1A-9637-8250D62A03E3}"/>
              </a:ext>
            </a:extLst>
          </p:cNvPr>
          <p:cNvSpPr txBox="1"/>
          <p:nvPr/>
        </p:nvSpPr>
        <p:spPr>
          <a:xfrm>
            <a:off x="926539" y="3630842"/>
            <a:ext cx="3587272" cy="1754326"/>
          </a:xfrm>
          <a:prstGeom prst="rect">
            <a:avLst/>
          </a:prstGeom>
          <a:noFill/>
        </p:spPr>
        <p:txBody>
          <a:bodyPr wrap="square" rtlCol="0">
            <a:spAutoFit/>
          </a:bodyPr>
          <a:lstStyle/>
          <a:p>
            <a:r>
              <a:rPr lang="en-MY" sz="4000" dirty="0">
                <a:latin typeface="KaiTi" panose="02010609060101010101" pitchFamily="49" charset="-122"/>
                <a:ea typeface="KaiTi" panose="02010609060101010101" pitchFamily="49" charset="-122"/>
              </a:rPr>
              <a:t>1.</a:t>
            </a:r>
            <a:r>
              <a:rPr lang="zh-CN" altLang="en-US" sz="5400" dirty="0">
                <a:latin typeface="KaiTi" panose="02010609060101010101" pitchFamily="49" charset="-122"/>
                <a:ea typeface="KaiTi" panose="02010609060101010101" pitchFamily="49" charset="-122"/>
              </a:rPr>
              <a:t>敏而好學，不恥下問。</a:t>
            </a:r>
            <a:endParaRPr lang="en-MY" sz="4000" dirty="0">
              <a:latin typeface="KaiTi" panose="02010609060101010101" pitchFamily="49" charset="-122"/>
              <a:ea typeface="KaiTi" panose="02010609060101010101" pitchFamily="49" charset="-122"/>
            </a:endParaRPr>
          </a:p>
        </p:txBody>
      </p:sp>
      <p:sp>
        <p:nvSpPr>
          <p:cNvPr id="9" name="TextBox 8">
            <a:extLst>
              <a:ext uri="{FF2B5EF4-FFF2-40B4-BE49-F238E27FC236}">
                <a16:creationId xmlns:a16="http://schemas.microsoft.com/office/drawing/2014/main" id="{BC29B99F-8561-4F89-AD41-852ED28B87C1}"/>
              </a:ext>
            </a:extLst>
          </p:cNvPr>
          <p:cNvSpPr txBox="1"/>
          <p:nvPr/>
        </p:nvSpPr>
        <p:spPr>
          <a:xfrm>
            <a:off x="5862632" y="3630842"/>
            <a:ext cx="5825062" cy="1754326"/>
          </a:xfrm>
          <a:prstGeom prst="rect">
            <a:avLst/>
          </a:prstGeom>
          <a:noFill/>
        </p:spPr>
        <p:txBody>
          <a:bodyPr wrap="square" rtlCol="0">
            <a:spAutoFit/>
          </a:bodyPr>
          <a:lstStyle/>
          <a:p>
            <a:r>
              <a:rPr lang="en-US" altLang="zh-CN" sz="4000" dirty="0">
                <a:latin typeface="KaiTi" panose="02010609060101010101" pitchFamily="49" charset="-122"/>
                <a:ea typeface="KaiTi" panose="02010609060101010101" pitchFamily="49" charset="-122"/>
              </a:rPr>
              <a:t>2.</a:t>
            </a:r>
            <a:r>
              <a:rPr lang="zh-CN" altLang="en-US" sz="5400" dirty="0">
                <a:latin typeface="KaiTi" panose="02010609060101010101" pitchFamily="49" charset="-122"/>
                <a:ea typeface="KaiTi" panose="02010609060101010101" pitchFamily="49" charset="-122"/>
              </a:rPr>
              <a:t>知之為知之，不知為不知，是知也。</a:t>
            </a:r>
            <a:endParaRPr lang="en-MY" sz="4000"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3676757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FC748A-E2A8-4A48-A2D6-A342E07EAF2F}"/>
              </a:ext>
            </a:extLst>
          </p:cNvPr>
          <p:cNvPicPr>
            <a:picLocks noChangeAspect="1"/>
          </p:cNvPicPr>
          <p:nvPr/>
        </p:nvPicPr>
        <p:blipFill rotWithShape="1">
          <a:blip r:embed="rId2">
            <a:duotone>
              <a:schemeClr val="bg2">
                <a:shade val="45000"/>
                <a:satMod val="135000"/>
              </a:schemeClr>
              <a:prstClr val="white"/>
            </a:duotone>
            <a:alphaModFix amt="50000"/>
          </a:blip>
          <a:srcRect r="-1" b="19640"/>
          <a:stretch/>
        </p:blipFill>
        <p:spPr>
          <a:xfrm>
            <a:off x="17749" y="-74981"/>
            <a:ext cx="12191695" cy="6803136"/>
          </a:xfrm>
          <a:prstGeom prst="rect">
            <a:avLst/>
          </a:prstGeom>
        </p:spPr>
      </p:pic>
      <p:sp>
        <p:nvSpPr>
          <p:cNvPr id="5" name="TextBox 4">
            <a:extLst>
              <a:ext uri="{FF2B5EF4-FFF2-40B4-BE49-F238E27FC236}">
                <a16:creationId xmlns:a16="http://schemas.microsoft.com/office/drawing/2014/main" id="{31C9DBE3-D861-46B3-8B82-8CF40E275D79}"/>
              </a:ext>
            </a:extLst>
          </p:cNvPr>
          <p:cNvSpPr txBox="1"/>
          <p:nvPr/>
        </p:nvSpPr>
        <p:spPr>
          <a:xfrm>
            <a:off x="695614" y="1128586"/>
            <a:ext cx="11035142" cy="3908762"/>
          </a:xfrm>
          <a:prstGeom prst="rect">
            <a:avLst/>
          </a:prstGeom>
          <a:noFill/>
        </p:spPr>
        <p:txBody>
          <a:bodyPr wrap="square" rtlCol="0">
            <a:spAutoFit/>
          </a:bodyPr>
          <a:lstStyle/>
          <a:p>
            <a:r>
              <a:rPr lang="en-MY" sz="4000" dirty="0">
                <a:latin typeface="KaiTi" panose="02010609060101010101" pitchFamily="49" charset="-122"/>
                <a:ea typeface="KaiTi" panose="02010609060101010101" pitchFamily="49" charset="-122"/>
              </a:rPr>
              <a:t>1.</a:t>
            </a:r>
            <a:r>
              <a:rPr lang="zh-CN" altLang="en-US" sz="4000" dirty="0">
                <a:latin typeface="KaiTi" panose="02010609060101010101" pitchFamily="49" charset="-122"/>
                <a:ea typeface="KaiTi" panose="02010609060101010101" pitchFamily="49" charset="-122"/>
              </a:rPr>
              <a:t>敏而</a:t>
            </a:r>
            <a:r>
              <a:rPr lang="zh-CN" altLang="en-US" sz="4000" b="1" u="sng" dirty="0">
                <a:latin typeface="KaiTi" panose="02010609060101010101" pitchFamily="49" charset="-122"/>
                <a:ea typeface="KaiTi" panose="02010609060101010101" pitchFamily="49" charset="-122"/>
              </a:rPr>
              <a:t>好學</a:t>
            </a:r>
            <a:r>
              <a:rPr lang="zh-CN" altLang="en-US" sz="4000" dirty="0">
                <a:latin typeface="KaiTi" panose="02010609060101010101" pitchFamily="49" charset="-122"/>
                <a:ea typeface="KaiTi" panose="02010609060101010101" pitchFamily="49" charset="-122"/>
              </a:rPr>
              <a:t>，</a:t>
            </a:r>
            <a:r>
              <a:rPr lang="zh-CN" altLang="en-US" sz="4000" b="1" u="sng" dirty="0">
                <a:latin typeface="KaiTi" panose="02010609060101010101" pitchFamily="49" charset="-122"/>
                <a:ea typeface="KaiTi" panose="02010609060101010101" pitchFamily="49" charset="-122"/>
              </a:rPr>
              <a:t>不恥下問</a:t>
            </a:r>
            <a:r>
              <a:rPr lang="zh-CN" altLang="en-US" sz="4000" dirty="0">
                <a:latin typeface="KaiTi" panose="02010609060101010101" pitchFamily="49" charset="-122"/>
                <a:ea typeface="KaiTi" panose="02010609060101010101" pitchFamily="49" charset="-122"/>
              </a:rPr>
              <a:t>。</a:t>
            </a:r>
            <a:endParaRPr lang="en-MY" altLang="zh-CN" sz="4000" dirty="0">
              <a:latin typeface="KaiTi" panose="02010609060101010101" pitchFamily="49" charset="-122"/>
              <a:ea typeface="KaiTi" panose="02010609060101010101" pitchFamily="49" charset="-122"/>
            </a:endParaRPr>
          </a:p>
          <a:p>
            <a:endParaRPr lang="en-MY" altLang="zh-CN" sz="2000" dirty="0">
              <a:latin typeface="KaiTi" panose="02010609060101010101" pitchFamily="49" charset="-122"/>
              <a:ea typeface="KaiTi" panose="02010609060101010101" pitchFamily="49"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MY" sz="4000" b="0" i="0" dirty="0">
                <a:solidFill>
                  <a:srgbClr val="202122"/>
                </a:solidFill>
                <a:effectLst/>
              </a:rPr>
              <a:t>He was of an active nature and yet </a:t>
            </a:r>
            <a:r>
              <a:rPr lang="en-MY" sz="4000" b="1" i="0" u="sng" dirty="0">
                <a:solidFill>
                  <a:srgbClr val="202122"/>
                </a:solidFill>
                <a:effectLst/>
              </a:rPr>
              <a:t>fond of learning</a:t>
            </a:r>
            <a:r>
              <a:rPr lang="en-MY" sz="4000" b="0" i="0" dirty="0">
                <a:solidFill>
                  <a:srgbClr val="202122"/>
                </a:solidFill>
                <a:effectLst/>
              </a:rPr>
              <a:t>, and he was </a:t>
            </a:r>
            <a:r>
              <a:rPr lang="en-MY" sz="4000" b="1" i="0" u="sng" dirty="0">
                <a:solidFill>
                  <a:srgbClr val="202122"/>
                </a:solidFill>
                <a:effectLst/>
              </a:rPr>
              <a:t>not ashamed </a:t>
            </a:r>
            <a:r>
              <a:rPr lang="en-MY" sz="4000" b="0" i="0" dirty="0">
                <a:solidFill>
                  <a:srgbClr val="202122"/>
                </a:solidFill>
                <a:effectLst/>
              </a:rPr>
              <a:t>to ask and learn of his inferiors!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MY" sz="2800" b="0" i="0" u="none" strike="noStrike" kern="1200" cap="none" spc="0" normalizeH="0" baseline="0" noProof="0" dirty="0">
                <a:ln>
                  <a:noFill/>
                </a:ln>
                <a:solidFill>
                  <a:srgbClr val="0070C0"/>
                </a:solidFill>
                <a:effectLst/>
                <a:uLnTx/>
                <a:uFillTx/>
                <a:cs typeface="+mn-cs"/>
              </a:rPr>
              <a:t>Book V Chapter XIV James </a:t>
            </a:r>
            <a:r>
              <a:rPr kumimoji="0" lang="en-MY" sz="2800" b="0" i="0" u="none" strike="noStrike" kern="1200" cap="none" spc="0" normalizeH="0" baseline="0" noProof="0" dirty="0" err="1">
                <a:ln>
                  <a:noFill/>
                </a:ln>
                <a:solidFill>
                  <a:srgbClr val="0070C0"/>
                </a:solidFill>
                <a:effectLst/>
                <a:uLnTx/>
                <a:uFillTx/>
                <a:cs typeface="+mn-cs"/>
              </a:rPr>
              <a:t>Legge’s</a:t>
            </a:r>
            <a:r>
              <a:rPr kumimoji="0" lang="en-MY" sz="2800" b="0" i="0" u="none" strike="noStrike" kern="1200" cap="none" spc="0" normalizeH="0" baseline="0" noProof="0" dirty="0">
                <a:ln>
                  <a:noFill/>
                </a:ln>
                <a:solidFill>
                  <a:srgbClr val="0070C0"/>
                </a:solidFill>
                <a:effectLst/>
                <a:uLnTx/>
                <a:uFillTx/>
                <a:cs typeface="+mn-cs"/>
              </a:rPr>
              <a:t> Translation</a:t>
            </a:r>
            <a:endParaRPr kumimoji="0" lang="en-MY" sz="2800" b="0" i="0" u="none" strike="noStrike" kern="1200" cap="none" spc="0" normalizeH="0" baseline="0" noProof="0" dirty="0">
              <a:ln>
                <a:noFill/>
              </a:ln>
              <a:solidFill>
                <a:prstClr val="black"/>
              </a:solidFill>
              <a:effectLst/>
              <a:uLnTx/>
              <a:uFillTx/>
              <a:ea typeface="KaiTi" panose="02010609060101010101" pitchFamily="49" charset="-122"/>
              <a:cs typeface="+mn-cs"/>
            </a:endParaRPr>
          </a:p>
          <a:p>
            <a:endParaRPr lang="en-MY" sz="4000"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1036275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FC748A-E2A8-4A48-A2D6-A342E07EAF2F}"/>
              </a:ext>
            </a:extLst>
          </p:cNvPr>
          <p:cNvPicPr>
            <a:picLocks noChangeAspect="1"/>
          </p:cNvPicPr>
          <p:nvPr/>
        </p:nvPicPr>
        <p:blipFill rotWithShape="1">
          <a:blip r:embed="rId2">
            <a:duotone>
              <a:schemeClr val="bg2">
                <a:shade val="45000"/>
                <a:satMod val="135000"/>
              </a:schemeClr>
              <a:prstClr val="white"/>
            </a:duotone>
            <a:alphaModFix amt="50000"/>
          </a:blip>
          <a:srcRect r="-1" b="19640"/>
          <a:stretch/>
        </p:blipFill>
        <p:spPr>
          <a:xfrm>
            <a:off x="17749" y="-74981"/>
            <a:ext cx="12191695" cy="6803136"/>
          </a:xfrm>
          <a:prstGeom prst="rect">
            <a:avLst/>
          </a:prstGeom>
        </p:spPr>
      </p:pic>
      <p:sp>
        <p:nvSpPr>
          <p:cNvPr id="6" name="TextBox 5">
            <a:extLst>
              <a:ext uri="{FF2B5EF4-FFF2-40B4-BE49-F238E27FC236}">
                <a16:creationId xmlns:a16="http://schemas.microsoft.com/office/drawing/2014/main" id="{AE4EFF2B-9B78-4E0F-B68E-750481EB59DE}"/>
              </a:ext>
            </a:extLst>
          </p:cNvPr>
          <p:cNvSpPr txBox="1"/>
          <p:nvPr/>
        </p:nvSpPr>
        <p:spPr>
          <a:xfrm>
            <a:off x="831416" y="1170407"/>
            <a:ext cx="10784179" cy="3416320"/>
          </a:xfrm>
          <a:prstGeom prst="rect">
            <a:avLst/>
          </a:prstGeom>
          <a:noFill/>
        </p:spPr>
        <p:txBody>
          <a:bodyPr wrap="square" rtlCol="0">
            <a:spAutoFit/>
          </a:bodyPr>
          <a:lstStyle/>
          <a:p>
            <a:r>
              <a:rPr lang="en-US" altLang="zh-CN" sz="4000" dirty="0">
                <a:latin typeface="KaiTi" panose="02010609060101010101" pitchFamily="49" charset="-122"/>
                <a:ea typeface="KaiTi" panose="02010609060101010101" pitchFamily="49" charset="-122"/>
              </a:rPr>
              <a:t>2.</a:t>
            </a:r>
            <a:r>
              <a:rPr lang="zh-CN" altLang="en-US" sz="4000" dirty="0">
                <a:latin typeface="KaiTi" panose="02010609060101010101" pitchFamily="49" charset="-122"/>
                <a:ea typeface="KaiTi" panose="02010609060101010101" pitchFamily="49" charset="-122"/>
              </a:rPr>
              <a:t>知之為知之，不知為不知，是知也。</a:t>
            </a:r>
            <a:endParaRPr lang="en-MY" altLang="zh-CN" sz="4000" dirty="0">
              <a:latin typeface="KaiTi" panose="02010609060101010101" pitchFamily="49" charset="-122"/>
              <a:ea typeface="KaiTi" panose="02010609060101010101" pitchFamily="49" charset="-122"/>
            </a:endParaRPr>
          </a:p>
          <a:p>
            <a:endParaRPr lang="en-MY" sz="2000" dirty="0">
              <a:latin typeface="KaiTi" panose="02010609060101010101" pitchFamily="49" charset="-122"/>
              <a:ea typeface="KaiTi" panose="02010609060101010101" pitchFamily="49" charset="-122"/>
            </a:endParaRPr>
          </a:p>
          <a:p>
            <a:r>
              <a:rPr lang="en-MY" sz="4000" b="0" i="0" dirty="0">
                <a:solidFill>
                  <a:srgbClr val="202122"/>
                </a:solidFill>
                <a:effectLst/>
              </a:rPr>
              <a:t>When you know a thing, to hold that you know it; and when you do not know a thing, to allow that you do not know it;—this is knowledge.</a:t>
            </a:r>
          </a:p>
          <a:p>
            <a:endParaRPr kumimoji="0" lang="en-MY" sz="800" u="none" strike="noStrike" kern="1200" cap="none" spc="0" normalizeH="0" baseline="0" noProof="0" dirty="0">
              <a:ln>
                <a:noFill/>
              </a:ln>
              <a:solidFill>
                <a:srgbClr val="202122"/>
              </a:solidFill>
              <a:uLnTx/>
              <a:uFillTx/>
            </a:endParaRPr>
          </a:p>
          <a:p>
            <a:r>
              <a:rPr kumimoji="0" lang="en-MY" sz="2800" b="0" i="0" u="none" strike="noStrike" kern="1200" cap="none" spc="0" normalizeH="0" baseline="0" noProof="0" dirty="0">
                <a:ln>
                  <a:noFill/>
                </a:ln>
                <a:solidFill>
                  <a:srgbClr val="0070C0"/>
                </a:solidFill>
                <a:effectLst/>
                <a:uLnTx/>
                <a:uFillTx/>
              </a:rPr>
              <a:t>Book </a:t>
            </a:r>
            <a:r>
              <a:rPr lang="en-MY" sz="2800" dirty="0">
                <a:solidFill>
                  <a:srgbClr val="0070C0"/>
                </a:solidFill>
              </a:rPr>
              <a:t>II</a:t>
            </a:r>
            <a:r>
              <a:rPr kumimoji="0" lang="en-MY" sz="2800" b="0" i="0" u="none" strike="noStrike" kern="1200" cap="none" spc="0" normalizeH="0" baseline="0" noProof="0" dirty="0">
                <a:ln>
                  <a:noFill/>
                </a:ln>
                <a:solidFill>
                  <a:srgbClr val="0070C0"/>
                </a:solidFill>
                <a:effectLst/>
                <a:uLnTx/>
                <a:uFillTx/>
              </a:rPr>
              <a:t> Chapter XVII James </a:t>
            </a:r>
            <a:r>
              <a:rPr kumimoji="0" lang="en-MY" sz="2800" b="0" i="0" u="none" strike="noStrike" kern="1200" cap="none" spc="0" normalizeH="0" baseline="0" noProof="0" dirty="0" err="1">
                <a:ln>
                  <a:noFill/>
                </a:ln>
                <a:solidFill>
                  <a:srgbClr val="0070C0"/>
                </a:solidFill>
                <a:effectLst/>
                <a:uLnTx/>
                <a:uFillTx/>
              </a:rPr>
              <a:t>Legge’s</a:t>
            </a:r>
            <a:r>
              <a:rPr kumimoji="0" lang="en-MY" sz="2800" b="0" i="0" u="none" strike="noStrike" kern="1200" cap="none" spc="0" normalizeH="0" baseline="0" noProof="0" dirty="0">
                <a:ln>
                  <a:noFill/>
                </a:ln>
                <a:solidFill>
                  <a:srgbClr val="0070C0"/>
                </a:solidFill>
                <a:effectLst/>
                <a:uLnTx/>
                <a:uFillTx/>
              </a:rPr>
              <a:t> Translation</a:t>
            </a:r>
            <a:endParaRPr lang="en-MY" sz="2200" dirty="0">
              <a:ea typeface="KaiTi" panose="02010609060101010101" pitchFamily="49" charset="-122"/>
            </a:endParaRPr>
          </a:p>
        </p:txBody>
      </p:sp>
    </p:spTree>
    <p:extLst>
      <p:ext uri="{BB962C8B-B14F-4D97-AF65-F5344CB8AC3E}">
        <p14:creationId xmlns:p14="http://schemas.microsoft.com/office/powerpoint/2010/main" val="23342821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FC748A-E2A8-4A48-A2D6-A342E07EAF2F}"/>
              </a:ext>
            </a:extLst>
          </p:cNvPr>
          <p:cNvPicPr>
            <a:picLocks noChangeAspect="1"/>
          </p:cNvPicPr>
          <p:nvPr/>
        </p:nvPicPr>
        <p:blipFill rotWithShape="1">
          <a:blip r:embed="rId2">
            <a:duotone>
              <a:schemeClr val="bg2">
                <a:shade val="45000"/>
                <a:satMod val="135000"/>
              </a:schemeClr>
              <a:prstClr val="white"/>
            </a:duotone>
            <a:alphaModFix amt="50000"/>
          </a:blip>
          <a:srcRect r="-1" b="19640"/>
          <a:stretch/>
        </p:blipFill>
        <p:spPr>
          <a:xfrm>
            <a:off x="17749" y="-74981"/>
            <a:ext cx="12191695" cy="6803136"/>
          </a:xfrm>
          <a:prstGeom prst="rect">
            <a:avLst/>
          </a:prstGeom>
        </p:spPr>
      </p:pic>
      <p:sp>
        <p:nvSpPr>
          <p:cNvPr id="6" name="TextBox 5">
            <a:extLst>
              <a:ext uri="{FF2B5EF4-FFF2-40B4-BE49-F238E27FC236}">
                <a16:creationId xmlns:a16="http://schemas.microsoft.com/office/drawing/2014/main" id="{AE4EFF2B-9B78-4E0F-B68E-750481EB59DE}"/>
              </a:ext>
            </a:extLst>
          </p:cNvPr>
          <p:cNvSpPr txBox="1"/>
          <p:nvPr/>
        </p:nvSpPr>
        <p:spPr>
          <a:xfrm>
            <a:off x="804256" y="554771"/>
            <a:ext cx="10784179" cy="2308324"/>
          </a:xfrm>
          <a:prstGeom prst="rect">
            <a:avLst/>
          </a:prstGeom>
          <a:noFill/>
        </p:spPr>
        <p:txBody>
          <a:bodyPr wrap="square" rtlCol="0">
            <a:spAutoFit/>
          </a:bodyPr>
          <a:lstStyle/>
          <a:p>
            <a:pPr algn="ctr"/>
            <a:r>
              <a:rPr lang="en-MY" sz="4400" dirty="0">
                <a:ea typeface="KaiTi" panose="02010609060101010101" pitchFamily="49" charset="-122"/>
              </a:rPr>
              <a:t>CONCLUSION</a:t>
            </a:r>
          </a:p>
          <a:p>
            <a:pPr algn="just"/>
            <a:endParaRPr lang="en-MY" sz="2000" dirty="0">
              <a:ea typeface="KaiTi" panose="02010609060101010101" pitchFamily="49" charset="-122"/>
            </a:endParaRPr>
          </a:p>
          <a:p>
            <a:pPr algn="just"/>
            <a:r>
              <a:rPr lang="en-MY" sz="4000" dirty="0">
                <a:ea typeface="KaiTi" panose="02010609060101010101" pitchFamily="49" charset="-122"/>
              </a:rPr>
              <a:t>To summarised what we have discuss today:</a:t>
            </a:r>
          </a:p>
          <a:p>
            <a:pPr algn="just"/>
            <a:r>
              <a:rPr lang="en-MY" sz="4000" dirty="0">
                <a:ea typeface="KaiTi" panose="02010609060101010101" pitchFamily="49" charset="-122"/>
              </a:rPr>
              <a:t>There are few methods of learning</a:t>
            </a:r>
          </a:p>
        </p:txBody>
      </p:sp>
      <p:sp>
        <p:nvSpPr>
          <p:cNvPr id="7" name="TextBox 6">
            <a:extLst>
              <a:ext uri="{FF2B5EF4-FFF2-40B4-BE49-F238E27FC236}">
                <a16:creationId xmlns:a16="http://schemas.microsoft.com/office/drawing/2014/main" id="{78C24486-9407-45BA-9E1A-605820DEC2F5}"/>
              </a:ext>
            </a:extLst>
          </p:cNvPr>
          <p:cNvSpPr txBox="1"/>
          <p:nvPr/>
        </p:nvSpPr>
        <p:spPr>
          <a:xfrm>
            <a:off x="804256" y="2863095"/>
            <a:ext cx="10011335" cy="707886"/>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MY" sz="4000" b="0" i="0" u="none" strike="noStrike" kern="1200" cap="none" spc="0" normalizeH="0" baseline="0" noProof="0" dirty="0">
                <a:ln>
                  <a:noFill/>
                </a:ln>
                <a:solidFill>
                  <a:prstClr val="black"/>
                </a:solidFill>
                <a:effectLst/>
                <a:uLnTx/>
                <a:uFillTx/>
                <a:latin typeface="Calibri" panose="020F0502020204030204"/>
                <a:ea typeface="KaiTi" panose="02010609060101010101" pitchFamily="49" charset="-122"/>
                <a:cs typeface="+mn-cs"/>
              </a:rPr>
              <a:t>Learn and practice</a:t>
            </a:r>
          </a:p>
        </p:txBody>
      </p:sp>
      <p:sp>
        <p:nvSpPr>
          <p:cNvPr id="9" name="TextBox 8">
            <a:extLst>
              <a:ext uri="{FF2B5EF4-FFF2-40B4-BE49-F238E27FC236}">
                <a16:creationId xmlns:a16="http://schemas.microsoft.com/office/drawing/2014/main" id="{734E2F0D-0B31-4D87-8104-CA3E9833714A}"/>
              </a:ext>
            </a:extLst>
          </p:cNvPr>
          <p:cNvSpPr txBox="1"/>
          <p:nvPr/>
        </p:nvSpPr>
        <p:spPr>
          <a:xfrm>
            <a:off x="804256" y="3570981"/>
            <a:ext cx="6192370" cy="707886"/>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MY" sz="4000" b="0" i="0" u="none" strike="noStrike" kern="1200" cap="none" spc="0" normalizeH="0" baseline="0" noProof="0" dirty="0">
                <a:ln>
                  <a:noFill/>
                </a:ln>
                <a:solidFill>
                  <a:prstClr val="black"/>
                </a:solidFill>
                <a:effectLst/>
                <a:uLnTx/>
                <a:uFillTx/>
                <a:latin typeface="Calibri" panose="020F0502020204030204"/>
                <a:ea typeface="KaiTi" panose="02010609060101010101" pitchFamily="49" charset="-122"/>
                <a:cs typeface="+mn-cs"/>
              </a:rPr>
              <a:t>Learn and think</a:t>
            </a:r>
          </a:p>
        </p:txBody>
      </p:sp>
      <p:sp>
        <p:nvSpPr>
          <p:cNvPr id="11" name="TextBox 10">
            <a:extLst>
              <a:ext uri="{FF2B5EF4-FFF2-40B4-BE49-F238E27FC236}">
                <a16:creationId xmlns:a16="http://schemas.microsoft.com/office/drawing/2014/main" id="{D1BA3655-8E3D-46F9-94F6-E4DAA95A3AE4}"/>
              </a:ext>
            </a:extLst>
          </p:cNvPr>
          <p:cNvSpPr txBox="1"/>
          <p:nvPr/>
        </p:nvSpPr>
        <p:spPr>
          <a:xfrm>
            <a:off x="804255" y="4364237"/>
            <a:ext cx="10437485" cy="1323439"/>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MY" sz="4000" b="0" i="0" u="none" strike="noStrike" kern="1200" cap="none" spc="0" normalizeH="0" baseline="0" noProof="0" dirty="0">
                <a:ln>
                  <a:noFill/>
                </a:ln>
                <a:solidFill>
                  <a:prstClr val="black"/>
                </a:solidFill>
                <a:effectLst/>
                <a:uLnTx/>
                <a:uFillTx/>
                <a:latin typeface="Calibri" panose="020F0502020204030204"/>
                <a:ea typeface="KaiTi" panose="02010609060101010101" pitchFamily="49" charset="-122"/>
                <a:cs typeface="+mn-cs"/>
              </a:rPr>
              <a:t>Learn from others, select the good qualities and avoid the bad qualities</a:t>
            </a:r>
          </a:p>
        </p:txBody>
      </p:sp>
    </p:spTree>
    <p:extLst>
      <p:ext uri="{BB962C8B-B14F-4D97-AF65-F5344CB8AC3E}">
        <p14:creationId xmlns:p14="http://schemas.microsoft.com/office/powerpoint/2010/main" val="4181371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FC748A-E2A8-4A48-A2D6-A342E07EAF2F}"/>
              </a:ext>
            </a:extLst>
          </p:cNvPr>
          <p:cNvPicPr>
            <a:picLocks noChangeAspect="1"/>
          </p:cNvPicPr>
          <p:nvPr/>
        </p:nvPicPr>
        <p:blipFill rotWithShape="1">
          <a:blip r:embed="rId2">
            <a:duotone>
              <a:schemeClr val="bg2">
                <a:shade val="45000"/>
                <a:satMod val="135000"/>
              </a:schemeClr>
              <a:prstClr val="white"/>
            </a:duotone>
            <a:alphaModFix amt="50000"/>
          </a:blip>
          <a:srcRect r="-1" b="19640"/>
          <a:stretch/>
        </p:blipFill>
        <p:spPr>
          <a:xfrm>
            <a:off x="17749" y="-74981"/>
            <a:ext cx="12191695" cy="6803136"/>
          </a:xfrm>
          <a:prstGeom prst="rect">
            <a:avLst/>
          </a:prstGeom>
        </p:spPr>
      </p:pic>
      <p:sp>
        <p:nvSpPr>
          <p:cNvPr id="6" name="TextBox 5">
            <a:extLst>
              <a:ext uri="{FF2B5EF4-FFF2-40B4-BE49-F238E27FC236}">
                <a16:creationId xmlns:a16="http://schemas.microsoft.com/office/drawing/2014/main" id="{AE4EFF2B-9B78-4E0F-B68E-750481EB59DE}"/>
              </a:ext>
            </a:extLst>
          </p:cNvPr>
          <p:cNvSpPr txBox="1"/>
          <p:nvPr/>
        </p:nvSpPr>
        <p:spPr>
          <a:xfrm>
            <a:off x="804256" y="554771"/>
            <a:ext cx="10784179" cy="1631216"/>
          </a:xfrm>
          <a:prstGeom prst="rect">
            <a:avLst/>
          </a:prstGeom>
          <a:noFill/>
        </p:spPr>
        <p:txBody>
          <a:bodyPr wrap="square" rtlCol="0">
            <a:spAutoFit/>
          </a:bodyPr>
          <a:lstStyle/>
          <a:p>
            <a:endParaRPr lang="en-MY" sz="4000" dirty="0">
              <a:ea typeface="KaiTi" panose="02010609060101010101" pitchFamily="49" charset="-122"/>
            </a:endParaRPr>
          </a:p>
          <a:p>
            <a:r>
              <a:rPr lang="en-MY" sz="4000" dirty="0">
                <a:ea typeface="KaiTi" panose="02010609060101010101" pitchFamily="49" charset="-122"/>
              </a:rPr>
              <a:t>Attitude of learning</a:t>
            </a:r>
          </a:p>
          <a:p>
            <a:endParaRPr lang="en-MY" sz="2000" dirty="0">
              <a:ea typeface="KaiTi" panose="02010609060101010101" pitchFamily="49" charset="-122"/>
            </a:endParaRPr>
          </a:p>
        </p:txBody>
      </p:sp>
      <p:sp>
        <p:nvSpPr>
          <p:cNvPr id="5" name="TextBox 4">
            <a:extLst>
              <a:ext uri="{FF2B5EF4-FFF2-40B4-BE49-F238E27FC236}">
                <a16:creationId xmlns:a16="http://schemas.microsoft.com/office/drawing/2014/main" id="{A9B98411-142E-44AF-9243-948173A13D4C}"/>
              </a:ext>
            </a:extLst>
          </p:cNvPr>
          <p:cNvSpPr txBox="1"/>
          <p:nvPr/>
        </p:nvSpPr>
        <p:spPr>
          <a:xfrm>
            <a:off x="863972" y="2045306"/>
            <a:ext cx="10908927" cy="1323439"/>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MY" sz="4000" b="0" i="0" u="none" strike="noStrike" kern="1200" cap="none" spc="0" normalizeH="0" baseline="0" noProof="0" dirty="0">
                <a:ln>
                  <a:noFill/>
                </a:ln>
                <a:solidFill>
                  <a:prstClr val="black"/>
                </a:solidFill>
                <a:effectLst/>
                <a:uLnTx/>
                <a:uFillTx/>
                <a:latin typeface="Calibri" panose="020F0502020204030204"/>
                <a:ea typeface="KaiTi" panose="02010609060101010101" pitchFamily="49" charset="-122"/>
                <a:cs typeface="+mn-cs"/>
              </a:rPr>
              <a:t>Fond of learning, and not ashamed of learning from inferiors</a:t>
            </a:r>
          </a:p>
        </p:txBody>
      </p:sp>
      <p:sp>
        <p:nvSpPr>
          <p:cNvPr id="7" name="TextBox 6">
            <a:extLst>
              <a:ext uri="{FF2B5EF4-FFF2-40B4-BE49-F238E27FC236}">
                <a16:creationId xmlns:a16="http://schemas.microsoft.com/office/drawing/2014/main" id="{63BE53F1-B070-4D59-8BCF-1AD5BEF92A6E}"/>
              </a:ext>
            </a:extLst>
          </p:cNvPr>
          <p:cNvSpPr txBox="1"/>
          <p:nvPr/>
        </p:nvSpPr>
        <p:spPr>
          <a:xfrm>
            <a:off x="804256" y="3582007"/>
            <a:ext cx="10565232" cy="1323439"/>
          </a:xfrm>
          <a:prstGeom prst="rect">
            <a:avLst/>
          </a:prstGeom>
          <a:noFill/>
        </p:spPr>
        <p:txBody>
          <a:bodyPr wrap="square">
            <a:spAutoFit/>
          </a:bodyPr>
          <a:lstStyle/>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MY" sz="4000" b="0" i="0" u="none" strike="noStrike" kern="1200" cap="none" spc="0" normalizeH="0" baseline="0" noProof="0" dirty="0">
                <a:ln>
                  <a:noFill/>
                </a:ln>
                <a:solidFill>
                  <a:prstClr val="black"/>
                </a:solidFill>
                <a:effectLst/>
                <a:uLnTx/>
                <a:uFillTx/>
                <a:latin typeface="Calibri" panose="020F0502020204030204"/>
                <a:ea typeface="KaiTi" panose="02010609060101010101" pitchFamily="49" charset="-122"/>
                <a:cs typeface="+mn-cs"/>
              </a:rPr>
              <a:t>Acknowledge what you know, and to allow that there are things you do not know</a:t>
            </a:r>
          </a:p>
        </p:txBody>
      </p:sp>
    </p:spTree>
    <p:extLst>
      <p:ext uri="{BB962C8B-B14F-4D97-AF65-F5344CB8AC3E}">
        <p14:creationId xmlns:p14="http://schemas.microsoft.com/office/powerpoint/2010/main" val="1952503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FC748A-E2A8-4A48-A2D6-A342E07EAF2F}"/>
              </a:ext>
            </a:extLst>
          </p:cNvPr>
          <p:cNvPicPr>
            <a:picLocks noChangeAspect="1"/>
          </p:cNvPicPr>
          <p:nvPr/>
        </p:nvPicPr>
        <p:blipFill rotWithShape="1">
          <a:blip r:embed="rId2">
            <a:duotone>
              <a:schemeClr val="bg2">
                <a:shade val="45000"/>
                <a:satMod val="135000"/>
              </a:schemeClr>
              <a:prstClr val="white"/>
            </a:duotone>
            <a:alphaModFix amt="50000"/>
          </a:blip>
          <a:srcRect r="-1" b="19640"/>
          <a:stretch/>
        </p:blipFill>
        <p:spPr>
          <a:xfrm>
            <a:off x="0" y="27432"/>
            <a:ext cx="12191695" cy="6803136"/>
          </a:xfrm>
          <a:prstGeom prst="rect">
            <a:avLst/>
          </a:prstGeom>
        </p:spPr>
      </p:pic>
      <p:sp>
        <p:nvSpPr>
          <p:cNvPr id="2" name="TextBox 1">
            <a:extLst>
              <a:ext uri="{FF2B5EF4-FFF2-40B4-BE49-F238E27FC236}">
                <a16:creationId xmlns:a16="http://schemas.microsoft.com/office/drawing/2014/main" id="{3E150658-0D97-4A95-B987-173AD704F014}"/>
              </a:ext>
            </a:extLst>
          </p:cNvPr>
          <p:cNvSpPr txBox="1"/>
          <p:nvPr/>
        </p:nvSpPr>
        <p:spPr>
          <a:xfrm flipH="1">
            <a:off x="1201519" y="1000355"/>
            <a:ext cx="10187739" cy="2246769"/>
          </a:xfrm>
          <a:prstGeom prst="rect">
            <a:avLst/>
          </a:prstGeom>
          <a:noFill/>
        </p:spPr>
        <p:txBody>
          <a:bodyPr wrap="square" rtlCol="0">
            <a:spAutoFit/>
          </a:bodyPr>
          <a:lstStyle/>
          <a:p>
            <a:r>
              <a:rPr lang="en-MY" sz="2800" dirty="0"/>
              <a:t>Reference :</a:t>
            </a:r>
          </a:p>
          <a:p>
            <a:pPr marL="514350" indent="-514350">
              <a:buAutoNum type="arabicPeriod"/>
            </a:pPr>
            <a:r>
              <a:rPr lang="en-US" altLang="zh-CN" sz="2800" dirty="0">
                <a:latin typeface="KaiTi" panose="02010609060101010101" pitchFamily="49" charset="-122"/>
                <a:ea typeface="KaiTi" panose="02010609060101010101" pitchFamily="49" charset="-122"/>
              </a:rPr>
              <a:t>《</a:t>
            </a:r>
            <a:r>
              <a:rPr lang="zh-CN" altLang="en-US" sz="2800" dirty="0">
                <a:latin typeface="KaiTi" panose="02010609060101010101" pitchFamily="49" charset="-122"/>
                <a:ea typeface="KaiTi" panose="02010609060101010101" pitchFamily="49" charset="-122"/>
              </a:rPr>
              <a:t>論語英譯</a:t>
            </a:r>
            <a:r>
              <a:rPr lang="en-US" altLang="zh-CN" sz="2800" dirty="0">
                <a:latin typeface="KaiTi" panose="02010609060101010101" pitchFamily="49" charset="-122"/>
                <a:ea typeface="KaiTi" panose="02010609060101010101" pitchFamily="49" charset="-122"/>
              </a:rPr>
              <a:t>》</a:t>
            </a:r>
            <a:r>
              <a:rPr lang="zh-CN" altLang="en-US" sz="2800" dirty="0">
                <a:latin typeface="KaiTi" panose="02010609060101010101" pitchFamily="49" charset="-122"/>
                <a:ea typeface="KaiTi" panose="02010609060101010101" pitchFamily="49" charset="-122"/>
              </a:rPr>
              <a:t>（</a:t>
            </a:r>
            <a:r>
              <a:rPr lang="en-US" altLang="zh-CN" sz="2800" dirty="0">
                <a:latin typeface="KaiTi" panose="02010609060101010101" pitchFamily="49" charset="-122"/>
                <a:ea typeface="KaiTi" panose="02010609060101010101" pitchFamily="49" charset="-122"/>
              </a:rPr>
              <a:t>《</a:t>
            </a:r>
            <a:r>
              <a:rPr lang="zh-CN" altLang="en-US" sz="2800" dirty="0">
                <a:latin typeface="KaiTi" panose="02010609060101010101" pitchFamily="49" charset="-122"/>
                <a:ea typeface="KaiTi" panose="02010609060101010101" pitchFamily="49" charset="-122"/>
              </a:rPr>
              <a:t>辜鴻銘文集</a:t>
            </a:r>
            <a:r>
              <a:rPr lang="en-US" altLang="zh-CN" sz="2800" dirty="0">
                <a:latin typeface="KaiTi" panose="02010609060101010101" pitchFamily="49" charset="-122"/>
                <a:ea typeface="KaiTi" panose="02010609060101010101" pitchFamily="49" charset="-122"/>
              </a:rPr>
              <a:t>》</a:t>
            </a:r>
            <a:r>
              <a:rPr lang="zh-CN" altLang="en-US" sz="2800" dirty="0">
                <a:latin typeface="KaiTi" panose="02010609060101010101" pitchFamily="49" charset="-122"/>
                <a:ea typeface="KaiTi" panose="02010609060101010101" pitchFamily="49" charset="-122"/>
              </a:rPr>
              <a:t>本）</a:t>
            </a:r>
            <a:endParaRPr lang="en-US" altLang="zh-CN" sz="2800" dirty="0">
              <a:latin typeface="KaiTi" panose="02010609060101010101" pitchFamily="49" charset="-122"/>
              <a:ea typeface="KaiTi" panose="02010609060101010101" pitchFamily="49" charset="-122"/>
            </a:endParaRPr>
          </a:p>
          <a:p>
            <a:pPr marL="514350" indent="-514350">
              <a:buAutoNum type="arabicPeriod"/>
            </a:pPr>
            <a:r>
              <a:rPr lang="en-US" altLang="zh-CN" sz="2800" dirty="0"/>
              <a:t>Confucian Analects. </a:t>
            </a:r>
            <a:r>
              <a:rPr lang="en-US" sz="2800" dirty="0"/>
              <a:t>Confucius’s Students, translated by James </a:t>
            </a:r>
            <a:r>
              <a:rPr lang="en-US" sz="2800" dirty="0" err="1"/>
              <a:t>Legge</a:t>
            </a:r>
            <a:endParaRPr lang="en-MY" sz="2800" dirty="0"/>
          </a:p>
          <a:p>
            <a:endParaRPr lang="en-US" sz="2800" dirty="0"/>
          </a:p>
        </p:txBody>
      </p:sp>
    </p:spTree>
    <p:extLst>
      <p:ext uri="{BB962C8B-B14F-4D97-AF65-F5344CB8AC3E}">
        <p14:creationId xmlns:p14="http://schemas.microsoft.com/office/powerpoint/2010/main" val="2516092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B4C9FA-BCC2-42E6-941E-D725A2B0E762}"/>
              </a:ext>
            </a:extLst>
          </p:cNvPr>
          <p:cNvSpPr>
            <a:spLocks noGrp="1"/>
          </p:cNvSpPr>
          <p:nvPr>
            <p:ph idx="1"/>
          </p:nvPr>
        </p:nvSpPr>
        <p:spPr>
          <a:xfrm>
            <a:off x="334977" y="181069"/>
            <a:ext cx="11470741" cy="6446068"/>
          </a:xfrm>
        </p:spPr>
        <p:txBody>
          <a:bodyPr>
            <a:normAutofit lnSpcReduction="10000"/>
          </a:bodyPr>
          <a:lstStyle/>
          <a:p>
            <a:pPr marL="0" indent="0">
              <a:buNone/>
            </a:pPr>
            <a:r>
              <a:rPr lang="en-MY" dirty="0"/>
              <a:t>Presentation Speech</a:t>
            </a:r>
          </a:p>
          <a:p>
            <a:pPr marL="0" indent="0">
              <a:buNone/>
            </a:pPr>
            <a:endParaRPr lang="en-MY" dirty="0"/>
          </a:p>
          <a:p>
            <a:pPr marL="0" indent="0">
              <a:buNone/>
            </a:pPr>
            <a:r>
              <a:rPr lang="en-MY" dirty="0"/>
              <a:t>Good morning teachers. Today I am very honour to present to you one of the Four Books – The Analects of Confucius.</a:t>
            </a:r>
          </a:p>
          <a:p>
            <a:pPr marL="0" indent="0">
              <a:buNone/>
            </a:pPr>
            <a:endParaRPr lang="en-MY" dirty="0"/>
          </a:p>
          <a:p>
            <a:pPr marL="0" indent="0">
              <a:buNone/>
            </a:pPr>
            <a:r>
              <a:rPr lang="en-MY" dirty="0"/>
              <a:t>I would like to first introduce you to </a:t>
            </a:r>
            <a:r>
              <a:rPr lang="zh-CN" altLang="en-US" dirty="0">
                <a:latin typeface="KaiTi" panose="02010609060101010101" pitchFamily="49" charset="-122"/>
                <a:ea typeface="KaiTi" panose="02010609060101010101" pitchFamily="49" charset="-122"/>
              </a:rPr>
              <a:t>孔子，</a:t>
            </a:r>
            <a:r>
              <a:rPr lang="en-MY" altLang="zh-CN" dirty="0">
                <a:ea typeface="KaiTi" panose="02010609060101010101" pitchFamily="49" charset="-122"/>
              </a:rPr>
              <a:t>or Confucius. Confucius is a profound philosopher, political thinker and greatest educator of ancient China.</a:t>
            </a:r>
          </a:p>
          <a:p>
            <a:pPr marL="0" indent="0">
              <a:buNone/>
            </a:pPr>
            <a:r>
              <a:rPr lang="en-MY" dirty="0">
                <a:ea typeface="KaiTi" panose="02010609060101010101" pitchFamily="49" charset="-122"/>
              </a:rPr>
              <a:t>His influence in these areas is still felt across the world today.</a:t>
            </a:r>
          </a:p>
          <a:p>
            <a:pPr marL="0" indent="0">
              <a:buNone/>
            </a:pPr>
            <a:endParaRPr lang="en-MY" dirty="0">
              <a:ea typeface="KaiTi" panose="02010609060101010101" pitchFamily="49" charset="-122"/>
            </a:endParaRPr>
          </a:p>
          <a:p>
            <a:pPr marL="0" indent="0">
              <a:buNone/>
            </a:pPr>
            <a:r>
              <a:rPr lang="zh-CN" altLang="en-US" dirty="0">
                <a:ea typeface="KaiTi" panose="02010609060101010101" pitchFamily="49" charset="-122"/>
              </a:rPr>
              <a:t>論語</a:t>
            </a:r>
            <a:r>
              <a:rPr lang="en-MY" altLang="zh-CN" dirty="0">
                <a:ea typeface="KaiTi" panose="02010609060101010101" pitchFamily="49" charset="-122"/>
              </a:rPr>
              <a:t>, The Analects of Confucius , or later I will refer to as The Analects, was compiled by the disciples of Confucius after the death of their Master. </a:t>
            </a:r>
          </a:p>
          <a:p>
            <a:pPr marL="0" indent="0">
              <a:buNone/>
            </a:pPr>
            <a:r>
              <a:rPr lang="en-MY" altLang="zh-CN" dirty="0">
                <a:ea typeface="KaiTi" panose="02010609060101010101" pitchFamily="49" charset="-122"/>
              </a:rPr>
              <a:t>It records the words and conversations of Confucius with his disciples and with others. It covers a wide variety of subjects on politics, philosophy, arts, education and moral cultivation.</a:t>
            </a:r>
          </a:p>
          <a:p>
            <a:pPr marL="0" indent="0">
              <a:buNone/>
            </a:pPr>
            <a:r>
              <a:rPr lang="zh-CN" altLang="en-US" dirty="0">
                <a:ea typeface="KaiTi" panose="02010609060101010101" pitchFamily="49" charset="-122"/>
              </a:rPr>
              <a:t> </a:t>
            </a:r>
            <a:endParaRPr lang="en-US" dirty="0">
              <a:ea typeface="KaiTi" panose="02010609060101010101" pitchFamily="49" charset="-122"/>
            </a:endParaRPr>
          </a:p>
        </p:txBody>
      </p:sp>
    </p:spTree>
    <p:extLst>
      <p:ext uri="{BB962C8B-B14F-4D97-AF65-F5344CB8AC3E}">
        <p14:creationId xmlns:p14="http://schemas.microsoft.com/office/powerpoint/2010/main" val="42447850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A24660-3A5D-4930-BE28-BF3C0540348C}"/>
              </a:ext>
            </a:extLst>
          </p:cNvPr>
          <p:cNvSpPr>
            <a:spLocks noGrp="1"/>
          </p:cNvSpPr>
          <p:nvPr>
            <p:ph idx="1"/>
          </p:nvPr>
        </p:nvSpPr>
        <p:spPr>
          <a:xfrm>
            <a:off x="213511" y="250322"/>
            <a:ext cx="11682742" cy="6458296"/>
          </a:xfrm>
        </p:spPr>
        <p:txBody>
          <a:bodyPr/>
          <a:lstStyle/>
          <a:p>
            <a:pPr marL="0" indent="0">
              <a:buNone/>
            </a:pPr>
            <a:r>
              <a:rPr lang="en-MY" dirty="0"/>
              <a:t>Today I would like to share with you one of the core value of The Analects –</a:t>
            </a:r>
          </a:p>
          <a:p>
            <a:pPr marL="0" indent="0">
              <a:buNone/>
            </a:pPr>
            <a:r>
              <a:rPr lang="en-MY" dirty="0"/>
              <a:t>LEARNING. There are two important aspects of learning which is :</a:t>
            </a:r>
          </a:p>
          <a:p>
            <a:pPr marL="0" indent="0">
              <a:buNone/>
            </a:pPr>
            <a:r>
              <a:rPr lang="en-MY" dirty="0"/>
              <a:t>The method of learning and;</a:t>
            </a:r>
          </a:p>
          <a:p>
            <a:pPr marL="0" indent="0">
              <a:buNone/>
            </a:pPr>
            <a:r>
              <a:rPr lang="en-MY" dirty="0"/>
              <a:t>The attitude of learning.</a:t>
            </a:r>
          </a:p>
          <a:p>
            <a:pPr marL="0" indent="0">
              <a:buNone/>
            </a:pPr>
            <a:r>
              <a:rPr lang="en-MY" dirty="0"/>
              <a:t>I have used the translation by James </a:t>
            </a:r>
            <a:r>
              <a:rPr lang="en-MY" dirty="0" err="1"/>
              <a:t>Legge</a:t>
            </a:r>
            <a:r>
              <a:rPr lang="en-MY" dirty="0"/>
              <a:t> &amp; Ku Hung-Ming.</a:t>
            </a:r>
          </a:p>
          <a:p>
            <a:pPr marL="0" indent="0">
              <a:buNone/>
            </a:pPr>
            <a:r>
              <a:rPr lang="en-MY" dirty="0"/>
              <a:t>James </a:t>
            </a:r>
            <a:r>
              <a:rPr lang="en-MY" dirty="0" err="1"/>
              <a:t>Legge</a:t>
            </a:r>
            <a:r>
              <a:rPr lang="en-MY" dirty="0"/>
              <a:t> was a Scottish sinologist, missionary, and scholar, best known as an early and prolific translator of Classical Chinese texts into English.</a:t>
            </a:r>
          </a:p>
          <a:p>
            <a:pPr marL="0" indent="0">
              <a:buNone/>
            </a:pPr>
            <a:r>
              <a:rPr lang="en-MY" dirty="0"/>
              <a:t>And Ku Hung-Ming was born in Penang (British Malaya), educated in the Europe, married to a Japanese woman. Ku devoted his life to translating Confucian classics into English and interpreting "the spirit of the Chinese people" to the Western world through numerous English writings.</a:t>
            </a:r>
          </a:p>
          <a:p>
            <a:pPr marL="0" indent="0">
              <a:buNone/>
            </a:pPr>
            <a:endParaRPr lang="en-MY" dirty="0"/>
          </a:p>
          <a:p>
            <a:pPr marL="0" indent="0">
              <a:buNone/>
            </a:pPr>
            <a:endParaRPr lang="en-US" dirty="0"/>
          </a:p>
        </p:txBody>
      </p:sp>
    </p:spTree>
    <p:extLst>
      <p:ext uri="{BB962C8B-B14F-4D97-AF65-F5344CB8AC3E}">
        <p14:creationId xmlns:p14="http://schemas.microsoft.com/office/powerpoint/2010/main" val="2879023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CE8C54-5A87-483E-91C1-1B0448C8FB98}"/>
              </a:ext>
            </a:extLst>
          </p:cNvPr>
          <p:cNvSpPr>
            <a:spLocks noGrp="1"/>
          </p:cNvSpPr>
          <p:nvPr>
            <p:ph idx="1"/>
          </p:nvPr>
        </p:nvSpPr>
        <p:spPr>
          <a:xfrm>
            <a:off x="208229" y="181068"/>
            <a:ext cx="11724237" cy="6455121"/>
          </a:xfrm>
        </p:spPr>
        <p:txBody>
          <a:bodyPr/>
          <a:lstStyle/>
          <a:p>
            <a:pPr marL="0" indent="0">
              <a:buNone/>
            </a:pPr>
            <a:r>
              <a:rPr lang="en-US" altLang="zh-CN" dirty="0">
                <a:latin typeface="KaiTi" panose="02010609060101010101" pitchFamily="49" charset="-122"/>
                <a:ea typeface="KaiTi" panose="02010609060101010101" pitchFamily="49" charset="-122"/>
              </a:rPr>
              <a:t>1.</a:t>
            </a:r>
            <a:r>
              <a:rPr lang="zh-CN" altLang="en-US" dirty="0">
                <a:latin typeface="KaiTi" panose="02010609060101010101" pitchFamily="49" charset="-122"/>
                <a:ea typeface="KaiTi" panose="02010609060101010101" pitchFamily="49" charset="-122"/>
              </a:rPr>
              <a:t>學而時</a:t>
            </a:r>
            <a:r>
              <a:rPr lang="zh-CN" altLang="en-US" u="sng" dirty="0">
                <a:latin typeface="KaiTi" panose="02010609060101010101" pitchFamily="49" charset="-122"/>
                <a:ea typeface="KaiTi" panose="02010609060101010101" pitchFamily="49" charset="-122"/>
              </a:rPr>
              <a:t>習</a:t>
            </a:r>
            <a:r>
              <a:rPr lang="zh-CN" altLang="en-US" dirty="0">
                <a:latin typeface="KaiTi" panose="02010609060101010101" pitchFamily="49" charset="-122"/>
                <a:ea typeface="KaiTi" panose="02010609060101010101" pitchFamily="49" charset="-122"/>
              </a:rPr>
              <a:t>之，不亦說乎？</a:t>
            </a:r>
          </a:p>
          <a:p>
            <a:pPr marL="0" indent="0">
              <a:buNone/>
            </a:pPr>
            <a:r>
              <a:rPr lang="en-US" dirty="0"/>
              <a:t>It is indeed a pleasure to acquire knowledge and, as you go on acquiring, to put into </a:t>
            </a:r>
            <a:r>
              <a:rPr lang="en-US" b="1" u="sng" dirty="0"/>
              <a:t>practice</a:t>
            </a:r>
            <a:r>
              <a:rPr lang="en-US" dirty="0"/>
              <a:t> what you have acquired.  </a:t>
            </a:r>
            <a:r>
              <a:rPr lang="en-US" dirty="0">
                <a:solidFill>
                  <a:srgbClr val="0070C0"/>
                </a:solidFill>
              </a:rPr>
              <a:t>Chapter I.1 Ku Hung-Ming’s Translation</a:t>
            </a:r>
          </a:p>
          <a:p>
            <a:pPr marL="0" indent="0">
              <a:buNone/>
            </a:pPr>
            <a:r>
              <a:rPr lang="en-US" dirty="0"/>
              <a:t>This is from Chapter I Paragraph 1 from Ku Hung-Ming’s Translation. In James </a:t>
            </a:r>
            <a:r>
              <a:rPr lang="en-US" dirty="0" err="1"/>
              <a:t>Legge</a:t>
            </a:r>
            <a:r>
              <a:rPr lang="en-US" dirty="0"/>
              <a:t> translation, it will be referred to as Book I Chapter 1.</a:t>
            </a:r>
          </a:p>
          <a:p>
            <a:pPr marL="0" indent="0">
              <a:buNone/>
            </a:pPr>
            <a:r>
              <a:rPr lang="en-US" dirty="0"/>
              <a:t>The key point here is to put into practice what you have learn. You will understand better what you have learn when you put into practice and enjoy practicing! </a:t>
            </a:r>
          </a:p>
          <a:p>
            <a:pPr marL="0" indent="0">
              <a:buNone/>
            </a:pPr>
            <a:r>
              <a:rPr lang="en-US" dirty="0"/>
              <a:t>This is so important that this paragraph is placed in the paragraph of the first chapter.</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31427405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CC4711B-2043-4197-9289-75C8DB18B5F8}"/>
              </a:ext>
            </a:extLst>
          </p:cNvPr>
          <p:cNvSpPr txBox="1"/>
          <p:nvPr/>
        </p:nvSpPr>
        <p:spPr>
          <a:xfrm>
            <a:off x="356079" y="145656"/>
            <a:ext cx="11334107" cy="2985433"/>
          </a:xfrm>
          <a:prstGeom prst="rect">
            <a:avLst/>
          </a:prstGeom>
          <a:noFill/>
        </p:spPr>
        <p:txBody>
          <a:bodyPr wrap="square" rtlCol="0">
            <a:spAutoFit/>
          </a:bodyPr>
          <a:lstStyle/>
          <a:p>
            <a:r>
              <a:rPr lang="en-US" altLang="zh-CN" sz="2800" dirty="0">
                <a:ea typeface="KaiTi" panose="02010609060101010101" pitchFamily="49" charset="-122"/>
              </a:rPr>
              <a:t>2.</a:t>
            </a:r>
            <a:r>
              <a:rPr lang="zh-CN" altLang="en-US" sz="2800" dirty="0">
                <a:ea typeface="KaiTi" panose="02010609060101010101" pitchFamily="49" charset="-122"/>
              </a:rPr>
              <a:t>學而不思則罔，思而不學則殆。</a:t>
            </a:r>
            <a:endParaRPr lang="en-MY" altLang="zh-CN" sz="2800" dirty="0">
              <a:ea typeface="KaiTi" panose="02010609060101010101" pitchFamily="49" charset="-122"/>
            </a:endParaRPr>
          </a:p>
          <a:p>
            <a:r>
              <a:rPr lang="en-MY" sz="2800" dirty="0">
                <a:solidFill>
                  <a:srgbClr val="202122"/>
                </a:solidFill>
              </a:rPr>
              <a:t>Study</a:t>
            </a:r>
            <a:r>
              <a:rPr lang="en-MY" sz="2800" b="0" i="0" dirty="0">
                <a:solidFill>
                  <a:srgbClr val="202122"/>
                </a:solidFill>
                <a:effectLst/>
              </a:rPr>
              <a:t> without thinking is labour lost. Thinking without study is perilous.  </a:t>
            </a:r>
          </a:p>
          <a:p>
            <a:r>
              <a:rPr kumimoji="0" lang="en-MY" sz="2400" b="0" i="0" u="none" strike="noStrike" kern="1200" cap="none" spc="0" normalizeH="0" baseline="0" noProof="0" dirty="0">
                <a:ln>
                  <a:noFill/>
                </a:ln>
                <a:solidFill>
                  <a:srgbClr val="0070C0"/>
                </a:solidFill>
                <a:effectLst/>
                <a:uLnTx/>
                <a:uFillTx/>
              </a:rPr>
              <a:t>Chapter II.15 Ku Hung-Ming’s Translation</a:t>
            </a:r>
          </a:p>
          <a:p>
            <a:r>
              <a:rPr lang="en-MY" sz="2800" dirty="0">
                <a:ea typeface="KaiTi" panose="02010609060101010101" pitchFamily="49" charset="-122"/>
              </a:rPr>
              <a:t>Study without thinking is like swallow food without digesting, you can’t absorbed the nutrients from the food. Thinking what you have study gives you further understanding of what you have learn.</a:t>
            </a:r>
          </a:p>
          <a:p>
            <a:endParaRPr lang="en-MY" sz="2400" dirty="0">
              <a:ea typeface="KaiTi" panose="02010609060101010101" pitchFamily="49" charset="-122"/>
            </a:endParaRPr>
          </a:p>
        </p:txBody>
      </p:sp>
      <p:sp>
        <p:nvSpPr>
          <p:cNvPr id="7" name="TextBox 6">
            <a:extLst>
              <a:ext uri="{FF2B5EF4-FFF2-40B4-BE49-F238E27FC236}">
                <a16:creationId xmlns:a16="http://schemas.microsoft.com/office/drawing/2014/main" id="{605F08BA-B8FC-4B2C-B369-975ADCEDEA16}"/>
              </a:ext>
            </a:extLst>
          </p:cNvPr>
          <p:cNvSpPr txBox="1"/>
          <p:nvPr/>
        </p:nvSpPr>
        <p:spPr>
          <a:xfrm>
            <a:off x="325548" y="3131089"/>
            <a:ext cx="11540904" cy="3108543"/>
          </a:xfrm>
          <a:prstGeom prst="rect">
            <a:avLst/>
          </a:prstGeom>
          <a:noFill/>
        </p:spPr>
        <p:txBody>
          <a:bodyPr wrap="square" rtlCol="0">
            <a:spAutoFit/>
          </a:bodyPr>
          <a:lstStyle/>
          <a:p>
            <a:r>
              <a:rPr lang="en-US" altLang="zh-CN" sz="2800" dirty="0">
                <a:latin typeface="KaiTi" panose="02010609060101010101" pitchFamily="49" charset="-122"/>
                <a:ea typeface="KaiTi" panose="02010609060101010101" pitchFamily="49" charset="-122"/>
              </a:rPr>
              <a:t>3.</a:t>
            </a:r>
            <a:r>
              <a:rPr lang="zh-CN" altLang="en-US" sz="2800" dirty="0">
                <a:latin typeface="KaiTi" panose="02010609060101010101" pitchFamily="49" charset="-122"/>
                <a:ea typeface="KaiTi" panose="02010609060101010101" pitchFamily="49" charset="-122"/>
              </a:rPr>
              <a:t>三人行，必有我師焉；</a:t>
            </a:r>
            <a:r>
              <a:rPr lang="zh-CN" altLang="en-US" sz="2800" b="1" u="sng" dirty="0">
                <a:latin typeface="KaiTi" panose="02010609060101010101" pitchFamily="49" charset="-122"/>
                <a:ea typeface="KaiTi" panose="02010609060101010101" pitchFamily="49" charset="-122"/>
              </a:rPr>
              <a:t>擇其善者而從之，其不善者而改之</a:t>
            </a:r>
            <a:r>
              <a:rPr lang="zh-CN" altLang="en-US" sz="2800" dirty="0">
                <a:latin typeface="KaiTi" panose="02010609060101010101" pitchFamily="49" charset="-122"/>
                <a:ea typeface="KaiTi" panose="02010609060101010101" pitchFamily="49" charset="-122"/>
              </a:rPr>
              <a:t>。</a:t>
            </a:r>
            <a:endParaRPr lang="en-MY" altLang="zh-CN" sz="2800" dirty="0">
              <a:latin typeface="KaiTi" panose="02010609060101010101" pitchFamily="49" charset="-122"/>
              <a:ea typeface="KaiTi" panose="02010609060101010101" pitchFamily="49" charset="-122"/>
            </a:endParaRPr>
          </a:p>
          <a:p>
            <a:r>
              <a:rPr lang="en-MY" sz="2800" b="0" i="0" dirty="0">
                <a:solidFill>
                  <a:srgbClr val="202122"/>
                </a:solidFill>
                <a:effectLst/>
              </a:rPr>
              <a:t>When I walk along with two others, they may serve me as my teachers. </a:t>
            </a:r>
            <a:r>
              <a:rPr lang="en-MY" sz="2800" b="1" i="0" u="sng" dirty="0">
                <a:solidFill>
                  <a:srgbClr val="202122"/>
                </a:solidFill>
                <a:effectLst/>
              </a:rPr>
              <a:t>I will select their good qualities and follow them, their bad qualities and avoid them</a:t>
            </a:r>
            <a:r>
              <a:rPr lang="en-MY" sz="2800" b="0" i="0" dirty="0">
                <a:solidFill>
                  <a:srgbClr val="202122"/>
                </a:solidFill>
                <a:effectLst/>
              </a:rPr>
              <a:t>. </a:t>
            </a:r>
            <a:r>
              <a:rPr kumimoji="0" lang="en-MY" sz="2800" b="0" i="0" u="none" strike="noStrike" kern="1200" cap="none" spc="0" normalizeH="0" baseline="0" noProof="0" dirty="0">
                <a:ln>
                  <a:noFill/>
                </a:ln>
                <a:solidFill>
                  <a:srgbClr val="0070C0"/>
                </a:solidFill>
                <a:effectLst/>
                <a:uLnTx/>
                <a:uFillTx/>
                <a:ea typeface="+mn-ea"/>
                <a:cs typeface="+mn-cs"/>
              </a:rPr>
              <a:t>Book VII Chapter XXI James </a:t>
            </a:r>
            <a:r>
              <a:rPr kumimoji="0" lang="en-MY" sz="2800" b="0" i="0" u="none" strike="noStrike" kern="1200" cap="none" spc="0" normalizeH="0" baseline="0" noProof="0" dirty="0" err="1">
                <a:ln>
                  <a:noFill/>
                </a:ln>
                <a:solidFill>
                  <a:srgbClr val="0070C0"/>
                </a:solidFill>
                <a:effectLst/>
                <a:uLnTx/>
                <a:uFillTx/>
                <a:ea typeface="+mn-ea"/>
                <a:cs typeface="+mn-cs"/>
              </a:rPr>
              <a:t>Legge’s</a:t>
            </a:r>
            <a:r>
              <a:rPr kumimoji="0" lang="en-MY" sz="2800" b="0" i="0" u="none" strike="noStrike" kern="1200" cap="none" spc="0" normalizeH="0" baseline="0" noProof="0" dirty="0">
                <a:ln>
                  <a:noFill/>
                </a:ln>
                <a:solidFill>
                  <a:srgbClr val="0070C0"/>
                </a:solidFill>
                <a:effectLst/>
                <a:uLnTx/>
                <a:uFillTx/>
                <a:ea typeface="+mn-ea"/>
                <a:cs typeface="+mn-cs"/>
              </a:rPr>
              <a:t> Translation</a:t>
            </a:r>
          </a:p>
          <a:p>
            <a:r>
              <a:rPr lang="en-MY" sz="2800" dirty="0">
                <a:ea typeface="KaiTi" panose="02010609060101010101" pitchFamily="49" charset="-122"/>
              </a:rPr>
              <a:t>Confucius thought us another important method of learning, which is to learn from people around you. Learn from their good qualities and avoid their bad qualities. </a:t>
            </a:r>
          </a:p>
        </p:txBody>
      </p:sp>
    </p:spTree>
    <p:extLst>
      <p:ext uri="{BB962C8B-B14F-4D97-AF65-F5344CB8AC3E}">
        <p14:creationId xmlns:p14="http://schemas.microsoft.com/office/powerpoint/2010/main" val="2310870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50F912-B413-4E2E-BFE3-303DFCE04A76}"/>
              </a:ext>
            </a:extLst>
          </p:cNvPr>
          <p:cNvSpPr>
            <a:spLocks noGrp="1"/>
          </p:cNvSpPr>
          <p:nvPr>
            <p:ph idx="1"/>
          </p:nvPr>
        </p:nvSpPr>
        <p:spPr>
          <a:xfrm>
            <a:off x="226337" y="253496"/>
            <a:ext cx="11697077" cy="6319319"/>
          </a:xfrm>
        </p:spPr>
        <p:txBody>
          <a:bodyPr>
            <a:normAutofit/>
          </a:bodyPr>
          <a:lstStyle/>
          <a:p>
            <a:pPr marL="0" indent="0">
              <a:buNone/>
            </a:pPr>
            <a:r>
              <a:rPr lang="en-MY" dirty="0"/>
              <a:t>There are more methods of learning discussed in the Analects and I just pick up 3 to present to you today.</a:t>
            </a:r>
          </a:p>
          <a:p>
            <a:pPr marL="0" indent="0">
              <a:buNone/>
            </a:pPr>
            <a:endParaRPr lang="en-MY" sz="1050" dirty="0"/>
          </a:p>
          <a:p>
            <a:pPr marL="0" indent="0">
              <a:buNone/>
            </a:pPr>
            <a:r>
              <a:rPr lang="en-MY" dirty="0"/>
              <a:t>Next is about Attitude of  Learning.</a:t>
            </a:r>
          </a:p>
          <a:p>
            <a:pPr marL="0" indent="0">
              <a:buNone/>
            </a:pPr>
            <a:r>
              <a:rPr lang="en-MY" sz="2800" dirty="0">
                <a:latin typeface="KaiTi" panose="02010609060101010101" pitchFamily="49" charset="-122"/>
                <a:ea typeface="KaiTi" panose="02010609060101010101" pitchFamily="49" charset="-122"/>
              </a:rPr>
              <a:t>1.</a:t>
            </a:r>
            <a:r>
              <a:rPr lang="zh-CN" altLang="en-US" sz="2800" dirty="0">
                <a:latin typeface="KaiTi" panose="02010609060101010101" pitchFamily="49" charset="-122"/>
                <a:ea typeface="KaiTi" panose="02010609060101010101" pitchFamily="49" charset="-122"/>
              </a:rPr>
              <a:t>敏而</a:t>
            </a:r>
            <a:r>
              <a:rPr lang="zh-CN" altLang="en-US" sz="2800" b="1" u="sng" dirty="0">
                <a:latin typeface="KaiTi" panose="02010609060101010101" pitchFamily="49" charset="-122"/>
                <a:ea typeface="KaiTi" panose="02010609060101010101" pitchFamily="49" charset="-122"/>
              </a:rPr>
              <a:t>好學</a:t>
            </a:r>
            <a:r>
              <a:rPr lang="zh-CN" altLang="en-US" sz="2800" dirty="0">
                <a:latin typeface="KaiTi" panose="02010609060101010101" pitchFamily="49" charset="-122"/>
                <a:ea typeface="KaiTi" panose="02010609060101010101" pitchFamily="49" charset="-122"/>
              </a:rPr>
              <a:t>，</a:t>
            </a:r>
            <a:r>
              <a:rPr lang="zh-CN" altLang="en-US" sz="2800" b="1" u="sng" dirty="0">
                <a:latin typeface="KaiTi" panose="02010609060101010101" pitchFamily="49" charset="-122"/>
                <a:ea typeface="KaiTi" panose="02010609060101010101" pitchFamily="49" charset="-122"/>
              </a:rPr>
              <a:t>不恥下問</a:t>
            </a:r>
            <a:r>
              <a:rPr lang="zh-CN" altLang="en-US" sz="2800" dirty="0">
                <a:latin typeface="KaiTi" panose="02010609060101010101" pitchFamily="49" charset="-122"/>
                <a:ea typeface="KaiTi" panose="02010609060101010101" pitchFamily="49" charset="-122"/>
              </a:rPr>
              <a:t>。</a:t>
            </a:r>
            <a:endParaRPr lang="en-MY" altLang="zh-CN" sz="1400" dirty="0">
              <a:latin typeface="KaiTi" panose="02010609060101010101" pitchFamily="49" charset="-122"/>
              <a:ea typeface="KaiTi" panose="02010609060101010101" pitchFamily="49"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MY" sz="2800" b="0" i="0" dirty="0">
                <a:solidFill>
                  <a:srgbClr val="202122"/>
                </a:solidFill>
                <a:effectLst/>
              </a:rPr>
              <a:t>He was of an active nature and yet </a:t>
            </a:r>
            <a:r>
              <a:rPr lang="en-MY" sz="2800" b="1" i="0" u="sng" dirty="0">
                <a:solidFill>
                  <a:srgbClr val="202122"/>
                </a:solidFill>
                <a:effectLst/>
              </a:rPr>
              <a:t>fond of learning</a:t>
            </a:r>
            <a:r>
              <a:rPr lang="en-MY" sz="2800" b="0" i="0" dirty="0">
                <a:solidFill>
                  <a:srgbClr val="202122"/>
                </a:solidFill>
                <a:effectLst/>
              </a:rPr>
              <a:t>, and he was </a:t>
            </a:r>
            <a:r>
              <a:rPr lang="en-MY" sz="2800" b="1" i="0" u="sng" dirty="0">
                <a:solidFill>
                  <a:srgbClr val="202122"/>
                </a:solidFill>
                <a:effectLst/>
              </a:rPr>
              <a:t>not ashamed </a:t>
            </a:r>
            <a:r>
              <a:rPr lang="en-MY" sz="2800" b="0" i="0" dirty="0">
                <a:solidFill>
                  <a:srgbClr val="202122"/>
                </a:solidFill>
                <a:effectLst/>
              </a:rPr>
              <a:t>to ask and learn of his inferiors! </a:t>
            </a:r>
            <a:r>
              <a:rPr kumimoji="0" lang="en-MY" b="0" i="0" u="none" strike="noStrike" kern="1200" cap="none" spc="0" normalizeH="0" baseline="0" noProof="0" dirty="0">
                <a:ln>
                  <a:noFill/>
                </a:ln>
                <a:solidFill>
                  <a:srgbClr val="0070C0"/>
                </a:solidFill>
                <a:effectLst/>
                <a:uLnTx/>
                <a:uFillTx/>
                <a:cs typeface="+mn-cs"/>
              </a:rPr>
              <a:t>Book V Chapter XIV James </a:t>
            </a:r>
            <a:r>
              <a:rPr kumimoji="0" lang="en-MY" b="0" i="0" u="none" strike="noStrike" kern="1200" cap="none" spc="0" normalizeH="0" baseline="0" noProof="0" dirty="0" err="1">
                <a:ln>
                  <a:noFill/>
                </a:ln>
                <a:solidFill>
                  <a:srgbClr val="0070C0"/>
                </a:solidFill>
                <a:effectLst/>
                <a:uLnTx/>
                <a:uFillTx/>
                <a:cs typeface="+mn-cs"/>
              </a:rPr>
              <a:t>Legge’s</a:t>
            </a:r>
            <a:r>
              <a:rPr kumimoji="0" lang="en-MY" b="0" i="0" u="none" strike="noStrike" kern="1200" cap="none" spc="0" normalizeH="0" baseline="0" noProof="0" dirty="0">
                <a:ln>
                  <a:noFill/>
                </a:ln>
                <a:solidFill>
                  <a:srgbClr val="0070C0"/>
                </a:solidFill>
                <a:effectLst/>
                <a:uLnTx/>
                <a:uFillTx/>
                <a:cs typeface="+mn-cs"/>
              </a:rPr>
              <a:t> Translation</a:t>
            </a:r>
            <a:endParaRPr kumimoji="0" lang="en-MY" b="0" i="0" u="none" strike="noStrike" kern="1200" cap="none" spc="0" normalizeH="0" baseline="0" noProof="0" dirty="0">
              <a:ln>
                <a:noFill/>
              </a:ln>
              <a:solidFill>
                <a:prstClr val="black"/>
              </a:solidFill>
              <a:effectLst/>
              <a:uLnTx/>
              <a:uFillTx/>
              <a:ea typeface="KaiTi" panose="02010609060101010101" pitchFamily="49" charset="-122"/>
              <a:cs typeface="+mn-cs"/>
            </a:endParaRPr>
          </a:p>
          <a:p>
            <a:pPr marL="0" indent="0">
              <a:buNone/>
            </a:pPr>
            <a:endParaRPr lang="en-US" sz="1000" dirty="0"/>
          </a:p>
          <a:p>
            <a:pPr marL="0" indent="0">
              <a:buNone/>
            </a:pPr>
            <a:r>
              <a:rPr lang="en-US" dirty="0"/>
              <a:t>The key point here is Fond of Learning. One must have good appetite towards learning and never get bored of learning. One must also not ashamed of learning from his inferiors. Confucius is a good example. He learned ancient music from </a:t>
            </a:r>
            <a:r>
              <a:rPr lang="en-US" altLang="zh-CN" dirty="0">
                <a:ea typeface="KaiTi" panose="02010609060101010101" pitchFamily="49" charset="-122"/>
              </a:rPr>
              <a:t>Chang Hong </a:t>
            </a:r>
            <a:r>
              <a:rPr lang="zh-CN" altLang="en-US" dirty="0">
                <a:ea typeface="KaiTi" panose="02010609060101010101" pitchFamily="49" charset="-122"/>
              </a:rPr>
              <a:t>（萇弘</a:t>
            </a:r>
            <a:r>
              <a:rPr lang="en-MY" altLang="zh-CN" dirty="0">
                <a:ea typeface="KaiTi" panose="02010609060101010101" pitchFamily="49" charset="-122"/>
              </a:rPr>
              <a:t>), he learned musical instrument from Shi Xiang </a:t>
            </a:r>
            <a:r>
              <a:rPr lang="en-MY" altLang="zh-CN" dirty="0">
                <a:latin typeface="KaiTi" panose="02010609060101010101" pitchFamily="49" charset="-122"/>
                <a:ea typeface="KaiTi" panose="02010609060101010101" pitchFamily="49" charset="-122"/>
              </a:rPr>
              <a:t>(</a:t>
            </a:r>
            <a:r>
              <a:rPr lang="zh-CN" altLang="en-US" dirty="0">
                <a:latin typeface="KaiTi" panose="02010609060101010101" pitchFamily="49" charset="-122"/>
                <a:ea typeface="KaiTi" panose="02010609060101010101" pitchFamily="49" charset="-122"/>
              </a:rPr>
              <a:t>師襄</a:t>
            </a:r>
            <a:r>
              <a:rPr lang="en-MY" altLang="zh-CN" dirty="0">
                <a:latin typeface="KaiTi" panose="02010609060101010101" pitchFamily="49" charset="-122"/>
                <a:ea typeface="KaiTi" panose="02010609060101010101" pitchFamily="49" charset="-122"/>
              </a:rPr>
              <a:t>)</a:t>
            </a:r>
            <a:r>
              <a:rPr lang="en-MY" altLang="zh-CN" dirty="0">
                <a:ea typeface="KaiTi" panose="02010609060101010101" pitchFamily="49" charset="-122"/>
              </a:rPr>
              <a:t>and he learn about etiquette from Lao Dan (</a:t>
            </a:r>
            <a:r>
              <a:rPr lang="zh-CN" altLang="en-US" dirty="0">
                <a:ea typeface="KaiTi" panose="02010609060101010101" pitchFamily="49" charset="-122"/>
              </a:rPr>
              <a:t>老聃</a:t>
            </a:r>
            <a:r>
              <a:rPr lang="en-MY" altLang="zh-CN" dirty="0">
                <a:ea typeface="KaiTi" panose="02010609060101010101" pitchFamily="49" charset="-122"/>
              </a:rPr>
              <a:t>). They may not necessarily be more capable than Confucius, but they are good at the field that Confucius learned from them. </a:t>
            </a:r>
            <a:endParaRPr lang="en-US" dirty="0">
              <a:ea typeface="KaiTi" panose="02010609060101010101" pitchFamily="49" charset="-122"/>
            </a:endParaRPr>
          </a:p>
        </p:txBody>
      </p:sp>
    </p:spTree>
    <p:extLst>
      <p:ext uri="{BB962C8B-B14F-4D97-AF65-F5344CB8AC3E}">
        <p14:creationId xmlns:p14="http://schemas.microsoft.com/office/powerpoint/2010/main" val="7460994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0B0CB4C-8627-47AC-BC99-21FC51ED3E3E}"/>
              </a:ext>
            </a:extLst>
          </p:cNvPr>
          <p:cNvSpPr txBox="1">
            <a:spLocks noGrp="1"/>
          </p:cNvSpPr>
          <p:nvPr>
            <p:ph idx="1"/>
          </p:nvPr>
        </p:nvSpPr>
        <p:spPr>
          <a:xfrm>
            <a:off x="190500" y="207963"/>
            <a:ext cx="11760200" cy="3790781"/>
          </a:xfrm>
          <a:prstGeom prst="rect">
            <a:avLst/>
          </a:prstGeom>
          <a:noFill/>
        </p:spPr>
        <p:txBody>
          <a:bodyPr wrap="square" rtlCol="0">
            <a:spAutoFit/>
          </a:bodyPr>
          <a:lstStyle/>
          <a:p>
            <a:pPr marL="0" indent="0">
              <a:buNone/>
            </a:pPr>
            <a:r>
              <a:rPr lang="en-US" altLang="zh-CN" dirty="0">
                <a:latin typeface="KaiTi" panose="02010609060101010101" pitchFamily="49" charset="-122"/>
                <a:ea typeface="KaiTi" panose="02010609060101010101" pitchFamily="49" charset="-122"/>
              </a:rPr>
              <a:t>2.</a:t>
            </a:r>
            <a:r>
              <a:rPr lang="zh-CN" altLang="en-US" dirty="0">
                <a:latin typeface="KaiTi" panose="02010609060101010101" pitchFamily="49" charset="-122"/>
                <a:ea typeface="KaiTi" panose="02010609060101010101" pitchFamily="49" charset="-122"/>
              </a:rPr>
              <a:t>知之為知之，不知為不知，是知也。</a:t>
            </a:r>
            <a:endParaRPr lang="en-MY" dirty="0">
              <a:latin typeface="KaiTi" panose="02010609060101010101" pitchFamily="49" charset="-122"/>
              <a:ea typeface="KaiTi" panose="02010609060101010101" pitchFamily="49" charset="-122"/>
            </a:endParaRPr>
          </a:p>
          <a:p>
            <a:pPr marL="0" indent="0">
              <a:buNone/>
            </a:pPr>
            <a:r>
              <a:rPr lang="en-MY" b="0" i="0" dirty="0">
                <a:solidFill>
                  <a:srgbClr val="202122"/>
                </a:solidFill>
                <a:effectLst/>
              </a:rPr>
              <a:t>When you know a thing, to hold that you know it; and when you do not know a thing, to allow that you do not know it; —this is knowledge.</a:t>
            </a:r>
          </a:p>
          <a:p>
            <a:pPr marL="0" indent="0">
              <a:buNone/>
            </a:pPr>
            <a:r>
              <a:rPr kumimoji="0" lang="en-MY" sz="2400" b="0" i="0" u="none" strike="noStrike" kern="1200" cap="none" spc="0" normalizeH="0" baseline="0" noProof="0" dirty="0">
                <a:ln>
                  <a:noFill/>
                </a:ln>
                <a:solidFill>
                  <a:srgbClr val="0070C0"/>
                </a:solidFill>
                <a:effectLst/>
                <a:uLnTx/>
                <a:uFillTx/>
              </a:rPr>
              <a:t>Book </a:t>
            </a:r>
            <a:r>
              <a:rPr lang="en-MY" sz="2400" dirty="0">
                <a:solidFill>
                  <a:srgbClr val="0070C0"/>
                </a:solidFill>
              </a:rPr>
              <a:t>II</a:t>
            </a:r>
            <a:r>
              <a:rPr kumimoji="0" lang="en-MY" sz="2400" b="0" i="0" u="none" strike="noStrike" kern="1200" cap="none" spc="0" normalizeH="0" baseline="0" noProof="0" dirty="0">
                <a:ln>
                  <a:noFill/>
                </a:ln>
                <a:solidFill>
                  <a:srgbClr val="0070C0"/>
                </a:solidFill>
                <a:effectLst/>
                <a:uLnTx/>
                <a:uFillTx/>
              </a:rPr>
              <a:t> Chapter XVII James </a:t>
            </a:r>
            <a:r>
              <a:rPr kumimoji="0" lang="en-MY" sz="2400" b="0" i="0" u="none" strike="noStrike" kern="1200" cap="none" spc="0" normalizeH="0" baseline="0" noProof="0" dirty="0" err="1">
                <a:ln>
                  <a:noFill/>
                </a:ln>
                <a:solidFill>
                  <a:srgbClr val="0070C0"/>
                </a:solidFill>
                <a:effectLst/>
                <a:uLnTx/>
                <a:uFillTx/>
              </a:rPr>
              <a:t>Legge’s</a:t>
            </a:r>
            <a:r>
              <a:rPr kumimoji="0" lang="en-MY" sz="2400" b="0" i="0" u="none" strike="noStrike" kern="1200" cap="none" spc="0" normalizeH="0" baseline="0" noProof="0" dirty="0">
                <a:ln>
                  <a:noFill/>
                </a:ln>
                <a:solidFill>
                  <a:srgbClr val="0070C0"/>
                </a:solidFill>
                <a:effectLst/>
                <a:uLnTx/>
                <a:uFillTx/>
              </a:rPr>
              <a:t> Translation</a:t>
            </a:r>
          </a:p>
          <a:p>
            <a:pPr marL="0" indent="0">
              <a:buNone/>
            </a:pPr>
            <a:endParaRPr lang="en-MY" sz="1000" dirty="0">
              <a:solidFill>
                <a:srgbClr val="0070C0"/>
              </a:solidFill>
              <a:ea typeface="KaiTi" panose="02010609060101010101" pitchFamily="49" charset="-122"/>
            </a:endParaRPr>
          </a:p>
          <a:p>
            <a:pPr marL="0" indent="0">
              <a:buNone/>
            </a:pPr>
            <a:r>
              <a:rPr lang="en-MY" dirty="0">
                <a:ea typeface="KaiTi" panose="02010609060101010101" pitchFamily="49" charset="-122"/>
              </a:rPr>
              <a:t>One should be truthful to himself. Acknowledge what you know and to allow that there are things you do not know. This require great courage and wisdom. Only through this, one can pick up to learn what he does not know and improve himself</a:t>
            </a:r>
          </a:p>
        </p:txBody>
      </p:sp>
    </p:spTree>
    <p:extLst>
      <p:ext uri="{BB962C8B-B14F-4D97-AF65-F5344CB8AC3E}">
        <p14:creationId xmlns:p14="http://schemas.microsoft.com/office/powerpoint/2010/main" val="2674807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1092</TotalTime>
  <Words>1377</Words>
  <Application>Microsoft Office PowerPoint</Application>
  <PresentationFormat>Widescreen</PresentationFormat>
  <Paragraphs>99</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KaiTi</vt:lpstr>
      <vt:lpstr>Arial</vt:lpstr>
      <vt:lpstr>Calibri</vt:lpstr>
      <vt:lpstr>Calibri Light</vt:lpstr>
      <vt:lpstr>Wingdings</vt:lpstr>
      <vt:lpstr>Office Theme</vt:lpstr>
      <vt:lpstr>The Analects of Confucius 論語</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論語</dc:title>
  <dc:creator>Kwong Bee Ling</dc:creator>
  <cp:lastModifiedBy>Kwong Bee Ling</cp:lastModifiedBy>
  <cp:revision>66</cp:revision>
  <dcterms:created xsi:type="dcterms:W3CDTF">2020-12-14T13:51:13Z</dcterms:created>
  <dcterms:modified xsi:type="dcterms:W3CDTF">2021-01-12T15:15:11Z</dcterms:modified>
</cp:coreProperties>
</file>