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4" r:id="rId9"/>
    <p:sldMasterId id="2147483707" r:id="rId10"/>
    <p:sldMasterId id="2147483720" r:id="rId11"/>
  </p:sldMasterIdLst>
  <p:notesMasterIdLst>
    <p:notesMasterId r:id="rId33"/>
  </p:notesMasterIdLst>
  <p:sldIdLst>
    <p:sldId id="473" r:id="rId12"/>
    <p:sldId id="471" r:id="rId13"/>
    <p:sldId id="351" r:id="rId14"/>
    <p:sldId id="472" r:id="rId15"/>
    <p:sldId id="475" r:id="rId16"/>
    <p:sldId id="277" r:id="rId17"/>
    <p:sldId id="279" r:id="rId18"/>
    <p:sldId id="263" r:id="rId19"/>
    <p:sldId id="278" r:id="rId20"/>
    <p:sldId id="264" r:id="rId21"/>
    <p:sldId id="265" r:id="rId22"/>
    <p:sldId id="268" r:id="rId23"/>
    <p:sldId id="270" r:id="rId24"/>
    <p:sldId id="271" r:id="rId25"/>
    <p:sldId id="274" r:id="rId26"/>
    <p:sldId id="284" r:id="rId27"/>
    <p:sldId id="282" r:id="rId28"/>
    <p:sldId id="280" r:id="rId29"/>
    <p:sldId id="281" r:id="rId30"/>
    <p:sldId id="469" r:id="rId31"/>
    <p:sldId id="47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5BC6F8-8A2D-488A-8A2E-CE3A343D622E}" v="16" dt="2023-09-29T17:01:45.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1043" autoAdjust="0"/>
  </p:normalViewPr>
  <p:slideViewPr>
    <p:cSldViewPr snapToGrid="0">
      <p:cViewPr varScale="1">
        <p:scale>
          <a:sx n="99" d="100"/>
          <a:sy n="99" d="100"/>
        </p:scale>
        <p:origin x="10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microsoft.com/office/2015/10/relationships/revisionInfo" Target="revisionInfo.xml"/><Relationship Id="rId21" Type="http://schemas.openxmlformats.org/officeDocument/2006/relationships/slide" Target="slides/slide10.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slide" Target="slides/slide2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la Villard" userId="c104e3ea-e812-4b92-a3e7-b017a52a6fbb" providerId="ADAL" clId="{165BC6F8-8A2D-488A-8A2E-CE3A343D622E}"/>
    <pc:docChg chg="undo custSel addSld delSld modSld sldOrd">
      <pc:chgData name="Lola Villard" userId="c104e3ea-e812-4b92-a3e7-b017a52a6fbb" providerId="ADAL" clId="{165BC6F8-8A2D-488A-8A2E-CE3A343D622E}" dt="2023-09-29T17:02:11.657" v="351" actId="20577"/>
      <pc:docMkLst>
        <pc:docMk/>
      </pc:docMkLst>
      <pc:sldChg chg="del">
        <pc:chgData name="Lola Villard" userId="c104e3ea-e812-4b92-a3e7-b017a52a6fbb" providerId="ADAL" clId="{165BC6F8-8A2D-488A-8A2E-CE3A343D622E}" dt="2023-09-29T16:55:04.721" v="258" actId="47"/>
        <pc:sldMkLst>
          <pc:docMk/>
          <pc:sldMk cId="1145995935" sldId="261"/>
        </pc:sldMkLst>
      </pc:sldChg>
      <pc:sldChg chg="modSp mod ord">
        <pc:chgData name="Lola Villard" userId="c104e3ea-e812-4b92-a3e7-b017a52a6fbb" providerId="ADAL" clId="{165BC6F8-8A2D-488A-8A2E-CE3A343D622E}" dt="2023-09-29T17:00:35.072" v="345"/>
        <pc:sldMkLst>
          <pc:docMk/>
          <pc:sldMk cId="541749656" sldId="263"/>
        </pc:sldMkLst>
        <pc:spChg chg="mod">
          <ac:chgData name="Lola Villard" userId="c104e3ea-e812-4b92-a3e7-b017a52a6fbb" providerId="ADAL" clId="{165BC6F8-8A2D-488A-8A2E-CE3A343D622E}" dt="2023-09-29T16:37:00.668" v="4"/>
          <ac:spMkLst>
            <pc:docMk/>
            <pc:sldMk cId="541749656" sldId="263"/>
            <ac:spMk id="2" creationId="{F6726A8B-04AA-44D0-B2F1-D73DFA003135}"/>
          </ac:spMkLst>
        </pc:spChg>
        <pc:spChg chg="mod">
          <ac:chgData name="Lola Villard" userId="c104e3ea-e812-4b92-a3e7-b017a52a6fbb" providerId="ADAL" clId="{165BC6F8-8A2D-488A-8A2E-CE3A343D622E}" dt="2023-09-29T16:51:12.815" v="256" actId="20577"/>
          <ac:spMkLst>
            <pc:docMk/>
            <pc:sldMk cId="541749656" sldId="263"/>
            <ac:spMk id="4" creationId="{7818E695-5689-4807-9DBB-A6569C5A7C2F}"/>
          </ac:spMkLst>
        </pc:spChg>
      </pc:sldChg>
      <pc:sldChg chg="modSp mod">
        <pc:chgData name="Lola Villard" userId="c104e3ea-e812-4b92-a3e7-b017a52a6fbb" providerId="ADAL" clId="{165BC6F8-8A2D-488A-8A2E-CE3A343D622E}" dt="2023-09-29T16:39:05.540" v="22" actId="1076"/>
        <pc:sldMkLst>
          <pc:docMk/>
          <pc:sldMk cId="350944310" sldId="264"/>
        </pc:sldMkLst>
        <pc:spChg chg="mod">
          <ac:chgData name="Lola Villard" userId="c104e3ea-e812-4b92-a3e7-b017a52a6fbb" providerId="ADAL" clId="{165BC6F8-8A2D-488A-8A2E-CE3A343D622E}" dt="2023-09-29T16:38:57.078" v="20" actId="14100"/>
          <ac:spMkLst>
            <pc:docMk/>
            <pc:sldMk cId="350944310" sldId="264"/>
            <ac:spMk id="4" creationId="{1C0313B0-C655-4386-B367-231CDC87D903}"/>
          </ac:spMkLst>
        </pc:spChg>
        <pc:picChg chg="mod">
          <ac:chgData name="Lola Villard" userId="c104e3ea-e812-4b92-a3e7-b017a52a6fbb" providerId="ADAL" clId="{165BC6F8-8A2D-488A-8A2E-CE3A343D622E}" dt="2023-09-29T16:39:05.540" v="22" actId="1076"/>
          <ac:picMkLst>
            <pc:docMk/>
            <pc:sldMk cId="350944310" sldId="264"/>
            <ac:picMk id="5" creationId="{216F6F8C-0620-44F3-ABB8-25023E2C0C85}"/>
          </ac:picMkLst>
        </pc:picChg>
        <pc:picChg chg="mod">
          <ac:chgData name="Lola Villard" userId="c104e3ea-e812-4b92-a3e7-b017a52a6fbb" providerId="ADAL" clId="{165BC6F8-8A2D-488A-8A2E-CE3A343D622E}" dt="2023-09-29T16:38:59.247" v="21" actId="1076"/>
          <ac:picMkLst>
            <pc:docMk/>
            <pc:sldMk cId="350944310" sldId="264"/>
            <ac:picMk id="6" creationId="{09A5EDE0-9A6A-4F19-A819-F626A922CB49}"/>
          </ac:picMkLst>
        </pc:picChg>
      </pc:sldChg>
      <pc:sldChg chg="modSp mod">
        <pc:chgData name="Lola Villard" userId="c104e3ea-e812-4b92-a3e7-b017a52a6fbb" providerId="ADAL" clId="{165BC6F8-8A2D-488A-8A2E-CE3A343D622E}" dt="2023-09-29T16:39:25.640" v="41" actId="20577"/>
        <pc:sldMkLst>
          <pc:docMk/>
          <pc:sldMk cId="224241573" sldId="265"/>
        </pc:sldMkLst>
        <pc:spChg chg="mod">
          <ac:chgData name="Lola Villard" userId="c104e3ea-e812-4b92-a3e7-b017a52a6fbb" providerId="ADAL" clId="{165BC6F8-8A2D-488A-8A2E-CE3A343D622E}" dt="2023-09-29T16:39:25.640" v="41" actId="20577"/>
          <ac:spMkLst>
            <pc:docMk/>
            <pc:sldMk cId="224241573" sldId="265"/>
            <ac:spMk id="4" creationId="{09A89508-5AE5-43F0-A4A4-0CC1A83AEC51}"/>
          </ac:spMkLst>
        </pc:spChg>
      </pc:sldChg>
      <pc:sldChg chg="modSp">
        <pc:chgData name="Lola Villard" userId="c104e3ea-e812-4b92-a3e7-b017a52a6fbb" providerId="ADAL" clId="{165BC6F8-8A2D-488A-8A2E-CE3A343D622E}" dt="2023-09-29T16:55:15.054" v="259"/>
        <pc:sldMkLst>
          <pc:docMk/>
          <pc:sldMk cId="1348753715" sldId="277"/>
        </pc:sldMkLst>
        <pc:spChg chg="mod">
          <ac:chgData name="Lola Villard" userId="c104e3ea-e812-4b92-a3e7-b017a52a6fbb" providerId="ADAL" clId="{165BC6F8-8A2D-488A-8A2E-CE3A343D622E}" dt="2023-09-29T16:55:15.054" v="259"/>
          <ac:spMkLst>
            <pc:docMk/>
            <pc:sldMk cId="1348753715" sldId="277"/>
            <ac:spMk id="2" creationId="{9627F29D-939E-43F1-896F-277FC1ADEAF4}"/>
          </ac:spMkLst>
        </pc:spChg>
        <pc:spChg chg="mod">
          <ac:chgData name="Lola Villard" userId="c104e3ea-e812-4b92-a3e7-b017a52a6fbb" providerId="ADAL" clId="{165BC6F8-8A2D-488A-8A2E-CE3A343D622E}" dt="2023-09-29T16:55:15.054" v="259"/>
          <ac:spMkLst>
            <pc:docMk/>
            <pc:sldMk cId="1348753715" sldId="277"/>
            <ac:spMk id="4" creationId="{974536BA-9EAE-435D-AECB-7A81488DB903}"/>
          </ac:spMkLst>
        </pc:spChg>
      </pc:sldChg>
      <pc:sldChg chg="addSp delSp modSp mod ord modAnim">
        <pc:chgData name="Lola Villard" userId="c104e3ea-e812-4b92-a3e7-b017a52a6fbb" providerId="ADAL" clId="{165BC6F8-8A2D-488A-8A2E-CE3A343D622E}" dt="2023-09-29T17:00:07.674" v="343" actId="1076"/>
        <pc:sldMkLst>
          <pc:docMk/>
          <pc:sldMk cId="1664627107" sldId="278"/>
        </pc:sldMkLst>
        <pc:spChg chg="mod">
          <ac:chgData name="Lola Villard" userId="c104e3ea-e812-4b92-a3e7-b017a52a6fbb" providerId="ADAL" clId="{165BC6F8-8A2D-488A-8A2E-CE3A343D622E}" dt="2023-09-29T16:59:29.601" v="303" actId="20577"/>
          <ac:spMkLst>
            <pc:docMk/>
            <pc:sldMk cId="1664627107" sldId="278"/>
            <ac:spMk id="2" creationId="{703A9689-2983-4CE3-A176-5EDC14BDF03C}"/>
          </ac:spMkLst>
        </pc:spChg>
        <pc:spChg chg="del">
          <ac:chgData name="Lola Villard" userId="c104e3ea-e812-4b92-a3e7-b017a52a6fbb" providerId="ADAL" clId="{165BC6F8-8A2D-488A-8A2E-CE3A343D622E}" dt="2023-09-29T16:56:35.739" v="283" actId="478"/>
          <ac:spMkLst>
            <pc:docMk/>
            <pc:sldMk cId="1664627107" sldId="278"/>
            <ac:spMk id="4" creationId="{5276A9F6-98ED-4CA5-8983-0FC8B8988E4D}"/>
          </ac:spMkLst>
        </pc:spChg>
        <pc:spChg chg="add del mod">
          <ac:chgData name="Lola Villard" userId="c104e3ea-e812-4b92-a3e7-b017a52a6fbb" providerId="ADAL" clId="{165BC6F8-8A2D-488A-8A2E-CE3A343D622E}" dt="2023-09-29T16:58:29.132" v="284" actId="478"/>
          <ac:spMkLst>
            <pc:docMk/>
            <pc:sldMk cId="1664627107" sldId="278"/>
            <ac:spMk id="5" creationId="{F44EEAE3-F08A-4661-E710-D0083E408052}"/>
          </ac:spMkLst>
        </pc:spChg>
        <pc:spChg chg="add del mod">
          <ac:chgData name="Lola Villard" userId="c104e3ea-e812-4b92-a3e7-b017a52a6fbb" providerId="ADAL" clId="{165BC6F8-8A2D-488A-8A2E-CE3A343D622E}" dt="2023-09-29T16:58:38.944" v="286"/>
          <ac:spMkLst>
            <pc:docMk/>
            <pc:sldMk cId="1664627107" sldId="278"/>
            <ac:spMk id="8" creationId="{B00CEB40-BE5E-4939-7EE1-3D3618DEED5F}"/>
          </ac:spMkLst>
        </pc:spChg>
        <pc:spChg chg="add mod">
          <ac:chgData name="Lola Villard" userId="c104e3ea-e812-4b92-a3e7-b017a52a6fbb" providerId="ADAL" clId="{165BC6F8-8A2D-488A-8A2E-CE3A343D622E}" dt="2023-09-29T17:00:07.674" v="343" actId="1076"/>
          <ac:spMkLst>
            <pc:docMk/>
            <pc:sldMk cId="1664627107" sldId="278"/>
            <ac:spMk id="10" creationId="{CE64FFB7-0F9F-F1E0-D22F-2E1B819DAF76}"/>
          </ac:spMkLst>
        </pc:spChg>
        <pc:picChg chg="del">
          <ac:chgData name="Lola Villard" userId="c104e3ea-e812-4b92-a3e7-b017a52a6fbb" providerId="ADAL" clId="{165BC6F8-8A2D-488A-8A2E-CE3A343D622E}" dt="2023-09-29T16:56:33.400" v="282" actId="478"/>
          <ac:picMkLst>
            <pc:docMk/>
            <pc:sldMk cId="1664627107" sldId="278"/>
            <ac:picMk id="6" creationId="{69448857-45AB-4B71-B4D2-C1C153EA6477}"/>
          </ac:picMkLst>
        </pc:picChg>
        <pc:picChg chg="add mod">
          <ac:chgData name="Lola Villard" userId="c104e3ea-e812-4b92-a3e7-b017a52a6fbb" providerId="ADAL" clId="{165BC6F8-8A2D-488A-8A2E-CE3A343D622E}" dt="2023-09-29T16:59:10.861" v="294" actId="1076"/>
          <ac:picMkLst>
            <pc:docMk/>
            <pc:sldMk cId="1664627107" sldId="278"/>
            <ac:picMk id="9" creationId="{E9C952EE-5368-2B47-E46C-5EBD69C9CE88}"/>
          </ac:picMkLst>
        </pc:picChg>
      </pc:sldChg>
      <pc:sldChg chg="modSp mod">
        <pc:chgData name="Lola Villard" userId="c104e3ea-e812-4b92-a3e7-b017a52a6fbb" providerId="ADAL" clId="{165BC6F8-8A2D-488A-8A2E-CE3A343D622E}" dt="2023-09-29T16:56:00.666" v="260" actId="20577"/>
        <pc:sldMkLst>
          <pc:docMk/>
          <pc:sldMk cId="4203364113" sldId="279"/>
        </pc:sldMkLst>
        <pc:spChg chg="mod">
          <ac:chgData name="Lola Villard" userId="c104e3ea-e812-4b92-a3e7-b017a52a6fbb" providerId="ADAL" clId="{165BC6F8-8A2D-488A-8A2E-CE3A343D622E}" dt="2023-09-29T16:37:00.668" v="4"/>
          <ac:spMkLst>
            <pc:docMk/>
            <pc:sldMk cId="4203364113" sldId="279"/>
            <ac:spMk id="2" creationId="{C79EBA61-0430-4FD5-AA6A-4B978B6031AB}"/>
          </ac:spMkLst>
        </pc:spChg>
        <pc:spChg chg="mod">
          <ac:chgData name="Lola Villard" userId="c104e3ea-e812-4b92-a3e7-b017a52a6fbb" providerId="ADAL" clId="{165BC6F8-8A2D-488A-8A2E-CE3A343D622E}" dt="2023-09-29T16:56:00.666" v="260" actId="20577"/>
          <ac:spMkLst>
            <pc:docMk/>
            <pc:sldMk cId="4203364113" sldId="279"/>
            <ac:spMk id="4" creationId="{DC3B0632-36B3-4B9F-B167-1BE3E6B54E9B}"/>
          </ac:spMkLst>
        </pc:spChg>
      </pc:sldChg>
      <pc:sldChg chg="modSp mod">
        <pc:chgData name="Lola Villard" userId="c104e3ea-e812-4b92-a3e7-b017a52a6fbb" providerId="ADAL" clId="{165BC6F8-8A2D-488A-8A2E-CE3A343D622E}" dt="2023-09-29T17:01:45.673" v="346" actId="27636"/>
        <pc:sldMkLst>
          <pc:docMk/>
          <pc:sldMk cId="3065156852" sldId="280"/>
        </pc:sldMkLst>
        <pc:spChg chg="mod">
          <ac:chgData name="Lola Villard" userId="c104e3ea-e812-4b92-a3e7-b017a52a6fbb" providerId="ADAL" clId="{165BC6F8-8A2D-488A-8A2E-CE3A343D622E}" dt="2023-09-29T17:01:45.673" v="346" actId="27636"/>
          <ac:spMkLst>
            <pc:docMk/>
            <pc:sldMk cId="3065156852" sldId="280"/>
            <ac:spMk id="4" creationId="{74597E06-E250-4ACF-9687-FA1FD19B7CD1}"/>
          </ac:spMkLst>
        </pc:spChg>
      </pc:sldChg>
      <pc:sldChg chg="modSp mod ord">
        <pc:chgData name="Lola Villard" userId="c104e3ea-e812-4b92-a3e7-b017a52a6fbb" providerId="ADAL" clId="{165BC6F8-8A2D-488A-8A2E-CE3A343D622E}" dt="2023-09-29T16:50:52.983" v="255" actId="20577"/>
        <pc:sldMkLst>
          <pc:docMk/>
          <pc:sldMk cId="3102457306" sldId="282"/>
        </pc:sldMkLst>
        <pc:spChg chg="mod">
          <ac:chgData name="Lola Villard" userId="c104e3ea-e812-4b92-a3e7-b017a52a6fbb" providerId="ADAL" clId="{165BC6F8-8A2D-488A-8A2E-CE3A343D622E}" dt="2023-09-29T16:48:16.129" v="52" actId="20577"/>
          <ac:spMkLst>
            <pc:docMk/>
            <pc:sldMk cId="3102457306" sldId="282"/>
            <ac:spMk id="2" creationId="{8EC194DE-2EFF-4FA8-8282-9B3A34456CC5}"/>
          </ac:spMkLst>
        </pc:spChg>
        <pc:spChg chg="mod">
          <ac:chgData name="Lola Villard" userId="c104e3ea-e812-4b92-a3e7-b017a52a6fbb" providerId="ADAL" clId="{165BC6F8-8A2D-488A-8A2E-CE3A343D622E}" dt="2023-09-29T16:50:52.983" v="255" actId="20577"/>
          <ac:spMkLst>
            <pc:docMk/>
            <pc:sldMk cId="3102457306" sldId="282"/>
            <ac:spMk id="4" creationId="{B2FFE2BF-0432-4C6D-9D58-59F351DE72CB}"/>
          </ac:spMkLst>
        </pc:spChg>
      </pc:sldChg>
      <pc:sldChg chg="modSp">
        <pc:chgData name="Lola Villard" userId="c104e3ea-e812-4b92-a3e7-b017a52a6fbb" providerId="ADAL" clId="{165BC6F8-8A2D-488A-8A2E-CE3A343D622E}" dt="2023-09-29T16:37:00.668" v="4"/>
        <pc:sldMkLst>
          <pc:docMk/>
          <pc:sldMk cId="1728213413" sldId="284"/>
        </pc:sldMkLst>
        <pc:spChg chg="mod">
          <ac:chgData name="Lola Villard" userId="c104e3ea-e812-4b92-a3e7-b017a52a6fbb" providerId="ADAL" clId="{165BC6F8-8A2D-488A-8A2E-CE3A343D622E}" dt="2023-09-29T16:37:00.668" v="4"/>
          <ac:spMkLst>
            <pc:docMk/>
            <pc:sldMk cId="1728213413" sldId="284"/>
            <ac:spMk id="2" creationId="{E525D367-2F8E-49FA-97C6-456FFE27DCDA}"/>
          </ac:spMkLst>
        </pc:spChg>
      </pc:sldChg>
      <pc:sldChg chg="del">
        <pc:chgData name="Lola Villard" userId="c104e3ea-e812-4b92-a3e7-b017a52a6fbb" providerId="ADAL" clId="{165BC6F8-8A2D-488A-8A2E-CE3A343D622E}" dt="2023-09-29T16:37:54.002" v="17" actId="47"/>
        <pc:sldMkLst>
          <pc:docMk/>
          <pc:sldMk cId="1643905872" sldId="321"/>
        </pc:sldMkLst>
      </pc:sldChg>
      <pc:sldChg chg="modSp mod">
        <pc:chgData name="Lola Villard" userId="c104e3ea-e812-4b92-a3e7-b017a52a6fbb" providerId="ADAL" clId="{165BC6F8-8A2D-488A-8A2E-CE3A343D622E}" dt="2023-09-29T16:36:24.694" v="2" actId="27636"/>
        <pc:sldMkLst>
          <pc:docMk/>
          <pc:sldMk cId="3973563362" sldId="351"/>
        </pc:sldMkLst>
        <pc:spChg chg="mod">
          <ac:chgData name="Lola Villard" userId="c104e3ea-e812-4b92-a3e7-b017a52a6fbb" providerId="ADAL" clId="{165BC6F8-8A2D-488A-8A2E-CE3A343D622E}" dt="2023-09-29T16:36:24.694" v="2" actId="27636"/>
          <ac:spMkLst>
            <pc:docMk/>
            <pc:sldMk cId="3973563362" sldId="351"/>
            <ac:spMk id="2" creationId="{02390497-6B7A-43AE-AC13-D2F048447F39}"/>
          </ac:spMkLst>
        </pc:spChg>
        <pc:spChg chg="mod">
          <ac:chgData name="Lola Villard" userId="c104e3ea-e812-4b92-a3e7-b017a52a6fbb" providerId="ADAL" clId="{165BC6F8-8A2D-488A-8A2E-CE3A343D622E}" dt="2023-09-29T16:36:24.694" v="1" actId="27636"/>
          <ac:spMkLst>
            <pc:docMk/>
            <pc:sldMk cId="3973563362" sldId="351"/>
            <ac:spMk id="3" creationId="{86BCB47E-819E-45CE-8354-3003F3AD8C23}"/>
          </ac:spMkLst>
        </pc:spChg>
      </pc:sldChg>
      <pc:sldChg chg="del">
        <pc:chgData name="Lola Villard" userId="c104e3ea-e812-4b92-a3e7-b017a52a6fbb" providerId="ADAL" clId="{165BC6F8-8A2D-488A-8A2E-CE3A343D622E}" dt="2023-09-29T16:47:55.297" v="44" actId="2696"/>
        <pc:sldMkLst>
          <pc:docMk/>
          <pc:sldMk cId="2655563953" sldId="377"/>
        </pc:sldMkLst>
      </pc:sldChg>
      <pc:sldChg chg="modSp mod">
        <pc:chgData name="Lola Villard" userId="c104e3ea-e812-4b92-a3e7-b017a52a6fbb" providerId="ADAL" clId="{165BC6F8-8A2D-488A-8A2E-CE3A343D622E}" dt="2023-09-29T16:50:28.797" v="193" actId="20577"/>
        <pc:sldMkLst>
          <pc:docMk/>
          <pc:sldMk cId="2609793423" sldId="469"/>
        </pc:sldMkLst>
        <pc:spChg chg="mod">
          <ac:chgData name="Lola Villard" userId="c104e3ea-e812-4b92-a3e7-b017a52a6fbb" providerId="ADAL" clId="{165BC6F8-8A2D-488A-8A2E-CE3A343D622E}" dt="2023-09-29T16:37:17.230" v="7" actId="14100"/>
          <ac:spMkLst>
            <pc:docMk/>
            <pc:sldMk cId="2609793423" sldId="469"/>
            <ac:spMk id="2" creationId="{5796AC5B-D734-A682-5BCF-3ED108030E26}"/>
          </ac:spMkLst>
        </pc:spChg>
        <pc:spChg chg="mod">
          <ac:chgData name="Lola Villard" userId="c104e3ea-e812-4b92-a3e7-b017a52a6fbb" providerId="ADAL" clId="{165BC6F8-8A2D-488A-8A2E-CE3A343D622E}" dt="2023-09-29T16:50:28.797" v="193" actId="20577"/>
          <ac:spMkLst>
            <pc:docMk/>
            <pc:sldMk cId="2609793423" sldId="469"/>
            <ac:spMk id="3" creationId="{0C162D24-680E-2CF1-58C8-50D9BB4965F0}"/>
          </ac:spMkLst>
        </pc:spChg>
      </pc:sldChg>
      <pc:sldChg chg="modSp mod">
        <pc:chgData name="Lola Villard" userId="c104e3ea-e812-4b92-a3e7-b017a52a6fbb" providerId="ADAL" clId="{165BC6F8-8A2D-488A-8A2E-CE3A343D622E}" dt="2023-09-29T16:36:33.652" v="3" actId="27636"/>
        <pc:sldMkLst>
          <pc:docMk/>
          <pc:sldMk cId="2550806967" sldId="472"/>
        </pc:sldMkLst>
        <pc:spChg chg="mod">
          <ac:chgData name="Lola Villard" userId="c104e3ea-e812-4b92-a3e7-b017a52a6fbb" providerId="ADAL" clId="{165BC6F8-8A2D-488A-8A2E-CE3A343D622E}" dt="2023-09-29T16:36:33.652" v="3" actId="27636"/>
          <ac:spMkLst>
            <pc:docMk/>
            <pc:sldMk cId="2550806967" sldId="472"/>
            <ac:spMk id="2" creationId="{02390497-6B7A-43AE-AC13-D2F048447F39}"/>
          </ac:spMkLst>
        </pc:spChg>
      </pc:sldChg>
      <pc:sldChg chg="modSp mod">
        <pc:chgData name="Lola Villard" userId="c104e3ea-e812-4b92-a3e7-b017a52a6fbb" providerId="ADAL" clId="{165BC6F8-8A2D-488A-8A2E-CE3A343D622E}" dt="2023-09-29T17:02:11.657" v="351" actId="20577"/>
        <pc:sldMkLst>
          <pc:docMk/>
          <pc:sldMk cId="3075930178" sldId="473"/>
        </pc:sldMkLst>
        <pc:spChg chg="mod">
          <ac:chgData name="Lola Villard" userId="c104e3ea-e812-4b92-a3e7-b017a52a6fbb" providerId="ADAL" clId="{165BC6F8-8A2D-488A-8A2E-CE3A343D622E}" dt="2023-09-29T17:02:11.657" v="351" actId="20577"/>
          <ac:spMkLst>
            <pc:docMk/>
            <pc:sldMk cId="3075930178" sldId="473"/>
            <ac:spMk id="2" creationId="{2CBF17D5-EC98-47E5-81CF-6B48C453BD0F}"/>
          </ac:spMkLst>
        </pc:spChg>
      </pc:sldChg>
      <pc:sldChg chg="modSp mod">
        <pc:chgData name="Lola Villard" userId="c104e3ea-e812-4b92-a3e7-b017a52a6fbb" providerId="ADAL" clId="{165BC6F8-8A2D-488A-8A2E-CE3A343D622E}" dt="2023-09-29T16:37:35.058" v="16" actId="1076"/>
        <pc:sldMkLst>
          <pc:docMk/>
          <pc:sldMk cId="3812172066" sldId="474"/>
        </pc:sldMkLst>
        <pc:spChg chg="mod">
          <ac:chgData name="Lola Villard" userId="c104e3ea-e812-4b92-a3e7-b017a52a6fbb" providerId="ADAL" clId="{165BC6F8-8A2D-488A-8A2E-CE3A343D622E}" dt="2023-09-29T16:37:35.058" v="16" actId="1076"/>
          <ac:spMkLst>
            <pc:docMk/>
            <pc:sldMk cId="3812172066" sldId="474"/>
            <ac:spMk id="2" creationId="{A6E9004F-BFD6-4ADC-A0B5-89A9E2C7C48E}"/>
          </ac:spMkLst>
        </pc:spChg>
      </pc:sldChg>
      <pc:sldChg chg="modSp mod">
        <pc:chgData name="Lola Villard" userId="c104e3ea-e812-4b92-a3e7-b017a52a6fbb" providerId="ADAL" clId="{165BC6F8-8A2D-488A-8A2E-CE3A343D622E}" dt="2023-09-29T16:54:41.368" v="257" actId="27636"/>
        <pc:sldMkLst>
          <pc:docMk/>
          <pc:sldMk cId="15141976" sldId="475"/>
        </pc:sldMkLst>
        <pc:spChg chg="mod">
          <ac:chgData name="Lola Villard" userId="c104e3ea-e812-4b92-a3e7-b017a52a6fbb" providerId="ADAL" clId="{165BC6F8-8A2D-488A-8A2E-CE3A343D622E}" dt="2023-09-29T16:54:41.368" v="257" actId="27636"/>
          <ac:spMkLst>
            <pc:docMk/>
            <pc:sldMk cId="15141976" sldId="475"/>
            <ac:spMk id="9" creationId="{9882624C-6A20-48B6-AB51-42471DCD5714}"/>
          </ac:spMkLst>
        </pc:spChg>
      </pc:sldChg>
      <pc:sldChg chg="del">
        <pc:chgData name="Lola Villard" userId="c104e3ea-e812-4b92-a3e7-b017a52a6fbb" providerId="ADAL" clId="{165BC6F8-8A2D-488A-8A2E-CE3A343D622E}" dt="2023-09-29T16:50:36.949" v="194" actId="47"/>
        <pc:sldMkLst>
          <pc:docMk/>
          <pc:sldMk cId="3934042599" sldId="477"/>
        </pc:sldMkLst>
      </pc:sldChg>
      <pc:sldChg chg="new del">
        <pc:chgData name="Lola Villard" userId="c104e3ea-e812-4b92-a3e7-b017a52a6fbb" providerId="ADAL" clId="{165BC6F8-8A2D-488A-8A2E-CE3A343D622E}" dt="2023-09-29T16:37:56.016" v="19" actId="680"/>
        <pc:sldMkLst>
          <pc:docMk/>
          <pc:sldMk cId="3407062803" sldId="478"/>
        </pc:sldMkLst>
      </pc:sldChg>
      <pc:sldMasterChg chg="delSldLayout">
        <pc:chgData name="Lola Villard" userId="c104e3ea-e812-4b92-a3e7-b017a52a6fbb" providerId="ADAL" clId="{165BC6F8-8A2D-488A-8A2E-CE3A343D622E}" dt="2023-09-29T16:37:54.002" v="17" actId="47"/>
        <pc:sldMasterMkLst>
          <pc:docMk/>
          <pc:sldMasterMk cId="3572315366" sldId="2147483694"/>
        </pc:sldMasterMkLst>
        <pc:sldLayoutChg chg="del">
          <pc:chgData name="Lola Villard" userId="c104e3ea-e812-4b92-a3e7-b017a52a6fbb" providerId="ADAL" clId="{165BC6F8-8A2D-488A-8A2E-CE3A343D622E}" dt="2023-09-29T16:37:54.002" v="17" actId="47"/>
          <pc:sldLayoutMkLst>
            <pc:docMk/>
            <pc:sldMasterMk cId="3572315366" sldId="2147483694"/>
            <pc:sldLayoutMk cId="2913954907" sldId="214748373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29/09/2023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a:t>
            </a:fld>
            <a:endParaRPr lang="en-GB"/>
          </a:p>
        </p:txBody>
      </p:sp>
    </p:spTree>
    <p:extLst>
      <p:ext uri="{BB962C8B-B14F-4D97-AF65-F5344CB8AC3E}">
        <p14:creationId xmlns:p14="http://schemas.microsoft.com/office/powerpoint/2010/main" val="2547085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17</a:t>
            </a:fld>
            <a:endParaRPr lang="en-GB"/>
          </a:p>
        </p:txBody>
      </p:sp>
    </p:spTree>
    <p:extLst>
      <p:ext uri="{BB962C8B-B14F-4D97-AF65-F5344CB8AC3E}">
        <p14:creationId xmlns:p14="http://schemas.microsoft.com/office/powerpoint/2010/main" val="1393800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20</a:t>
            </a:fld>
            <a:endParaRPr lang="en-GB"/>
          </a:p>
        </p:txBody>
      </p:sp>
    </p:spTree>
    <p:extLst>
      <p:ext uri="{BB962C8B-B14F-4D97-AF65-F5344CB8AC3E}">
        <p14:creationId xmlns:p14="http://schemas.microsoft.com/office/powerpoint/2010/main" val="1310205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29/09/2023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5318848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29/09/2023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23467002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29/09/2023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646627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29/09/2023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56360777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29/09/2023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103653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29/09/2023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1384781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29/09/2023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52572230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29/09/2023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9156176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29/09/2023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02599493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29/09/2023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295460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29/09/2023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2862245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243546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29/09/2023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566430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327425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29/09/2023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613049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29/09/2023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2281418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29/09/2023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709570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29/09/2023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7835000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29/09/2023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5872155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29/09/2023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494396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29/09/2023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2566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29/09/2023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5951257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29/09/2023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416291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16832981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1688081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585085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148522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737015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3388662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666142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590555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1641395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592735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3037667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969087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theme" Target="../theme/theme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7.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6.jp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8.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29/09/2023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72315366"/>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29/09/2023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988130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29/09/2023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63038576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5.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5.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5.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55.xml"/><Relationship Id="rId1" Type="http://schemas.openxmlformats.org/officeDocument/2006/relationships/video" Target="https://www.youtube.com/embed/noSF-R1JfGk?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5.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3.png"/><Relationship Id="rId1" Type="http://schemas.openxmlformats.org/officeDocument/2006/relationships/slideLayout" Target="../slideLayouts/slideLayout55.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3.png"/><Relationship Id="rId1" Type="http://schemas.openxmlformats.org/officeDocument/2006/relationships/slideLayout" Target="../slideLayouts/slideLayout55.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png"/><Relationship Id="rId1" Type="http://schemas.openxmlformats.org/officeDocument/2006/relationships/slideLayout" Target="../slideLayouts/slideLayout55.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3.png"/><Relationship Id="rId1" Type="http://schemas.openxmlformats.org/officeDocument/2006/relationships/slideLayout" Target="../slideLayouts/slideLayout55.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55.xml"/></Relationships>
</file>

<file path=ppt/slides/_rels/slide16.xml.rels><?xml version="1.0" encoding="UTF-8" standalone="yes"?>
<Relationships xmlns="http://schemas.openxmlformats.org/package/2006/relationships"><Relationship Id="rId2" Type="http://schemas.openxmlformats.org/officeDocument/2006/relationships/hyperlink" Target="file:///C:\Users\l.blake\OneDrive%20-%20University%20of%20Wales%20Trinity%20Saint%20David\Desktop\Summer%20Term\Contemporary%20Themes\Articles\Future%20of%20the%20industry\The%20hospitality%20sector&#226;&#128;&#153;s%20response%20to%20a%20new%20market%20segment.pdf" TargetMode="External"/><Relationship Id="rId1" Type="http://schemas.openxmlformats.org/officeDocument/2006/relationships/slideLayout" Target="../slideLayouts/slideLayout53.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55.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5.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5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0" y="1298449"/>
            <a:ext cx="5486400" cy="3859788"/>
          </a:xfrm>
        </p:spPr>
        <p:txBody>
          <a:bodyPr>
            <a:normAutofit fontScale="90000"/>
          </a:bodyPr>
          <a:lstStyle/>
          <a:p>
            <a:pPr algn="ctr"/>
            <a:br>
              <a:rPr lang="en-GB" i="1" dirty="0">
                <a:solidFill>
                  <a:schemeClr val="bg1"/>
                </a:solidFill>
              </a:rPr>
            </a:br>
            <a:r>
              <a:rPr lang="en-GB" i="1" dirty="0">
                <a:solidFill>
                  <a:schemeClr val="bg1"/>
                </a:solidFill>
              </a:rPr>
              <a:t>BA International Hotel Management </a:t>
            </a:r>
            <a:br>
              <a:rPr lang="en-GB" i="1" dirty="0">
                <a:solidFill>
                  <a:schemeClr val="bg1"/>
                </a:solidFill>
              </a:rPr>
            </a:br>
            <a:br>
              <a:rPr lang="en-GB" i="1" dirty="0">
                <a:solidFill>
                  <a:schemeClr val="bg1"/>
                </a:solidFill>
              </a:rPr>
            </a:br>
            <a:r>
              <a:rPr lang="en-GB" i="1" dirty="0">
                <a:solidFill>
                  <a:schemeClr val="bg1"/>
                </a:solidFill>
              </a:rPr>
              <a:t>Module</a:t>
            </a:r>
            <a:br>
              <a:rPr lang="en-GB" i="1" dirty="0">
                <a:solidFill>
                  <a:schemeClr val="bg1"/>
                </a:solidFill>
              </a:rPr>
            </a:br>
            <a:r>
              <a:rPr lang="en-GB" i="1" dirty="0">
                <a:solidFill>
                  <a:schemeClr val="bg1"/>
                </a:solidFill>
              </a:rPr>
              <a:t>BMIH6001</a:t>
            </a:r>
            <a:br>
              <a:rPr lang="en-GB" i="1" dirty="0">
                <a:solidFill>
                  <a:schemeClr val="bg1"/>
                </a:solidFill>
              </a:rPr>
            </a:br>
            <a:br>
              <a:rPr lang="en-GB" i="1" dirty="0">
                <a:solidFill>
                  <a:schemeClr val="bg1"/>
                </a:solidFill>
              </a:rPr>
            </a:br>
            <a:r>
              <a:rPr lang="en-GB" sz="3600" b="1" dirty="0">
                <a:solidFill>
                  <a:schemeClr val="bg1"/>
                </a:solidFill>
              </a:rPr>
              <a:t>Contemporary Themes</a:t>
            </a:r>
            <a:br>
              <a:rPr lang="en-GB" sz="3600" b="1" dirty="0">
                <a:solidFill>
                  <a:schemeClr val="bg1"/>
                </a:solidFill>
              </a:rPr>
            </a:br>
            <a:br>
              <a:rPr lang="en-GB" sz="3600" b="1" dirty="0">
                <a:solidFill>
                  <a:schemeClr val="bg1"/>
                </a:solidFill>
              </a:rPr>
            </a:br>
            <a:r>
              <a:rPr lang="en-GB" sz="2800" b="1" dirty="0">
                <a:solidFill>
                  <a:schemeClr val="bg1"/>
                </a:solidFill>
              </a:rPr>
              <a:t>Week </a:t>
            </a:r>
            <a:r>
              <a:rPr lang="en-GB" sz="2800" b="1" dirty="0"/>
              <a:t>Two</a:t>
            </a:r>
            <a:br>
              <a:rPr lang="en-GB" i="1" dirty="0">
                <a:solidFill>
                  <a:schemeClr val="bg1"/>
                </a:solidFill>
              </a:rPr>
            </a:br>
            <a:r>
              <a:rPr lang="en-GB" i="1" dirty="0">
                <a:solidFill>
                  <a:schemeClr val="bg1"/>
                </a:solidFill>
              </a:rPr>
              <a:t>Lola Villard-Coles, (Hons)</a:t>
            </a:r>
            <a:br>
              <a:rPr lang="en-GB" i="1" dirty="0">
                <a:solidFill>
                  <a:schemeClr val="bg1"/>
                </a:solidFill>
              </a:rPr>
            </a:br>
            <a:endParaRPr lang="en-GB" dirty="0"/>
          </a:p>
        </p:txBody>
      </p:sp>
    </p:spTree>
    <p:extLst>
      <p:ext uri="{BB962C8B-B14F-4D97-AF65-F5344CB8AC3E}">
        <p14:creationId xmlns:p14="http://schemas.microsoft.com/office/powerpoint/2010/main" val="307593017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436974" y="1237375"/>
            <a:ext cx="11590903" cy="4896544"/>
          </a:xfrm>
        </p:spPr>
        <p:txBody>
          <a:bodyPr/>
          <a:lstStyle/>
          <a:p>
            <a:br>
              <a:rPr lang="en-GB" sz="1500" dirty="0"/>
            </a:br>
            <a:br>
              <a:rPr lang="en-GB" sz="1500" dirty="0"/>
            </a:br>
            <a:br>
              <a:rPr lang="en-GB" sz="1500" dirty="0"/>
            </a:br>
            <a:r>
              <a:rPr lang="en-GB" sz="1500" dirty="0"/>
              <a:t>As there are quite a few of us here, please ensure that your microphone is </a:t>
            </a:r>
            <a:r>
              <a:rPr lang="en-GB" sz="1500" u="sng" dirty="0"/>
              <a:t>muted</a:t>
            </a:r>
            <a:r>
              <a:rPr lang="en-GB" sz="1500" dirty="0"/>
              <a:t> during all teaching until you are asked a question or there is a group discussion to prevent background noise.</a:t>
            </a:r>
            <a:br>
              <a:rPr lang="en-GB" sz="1500" dirty="0"/>
            </a:br>
            <a:br>
              <a:rPr lang="en-GB" sz="1500" dirty="0"/>
            </a:br>
            <a:br>
              <a:rPr lang="en-GB" sz="1500" dirty="0"/>
            </a:br>
            <a:r>
              <a:rPr lang="en-GB" sz="1600" dirty="0"/>
              <a:t>You should attend every class and have a private space to work so that you can concentrate fully on the lesson. </a:t>
            </a:r>
            <a:br>
              <a:rPr lang="en-GB" sz="1600" dirty="0"/>
            </a:br>
            <a:br>
              <a:rPr lang="en-GB" sz="1600" dirty="0"/>
            </a:br>
            <a:r>
              <a:rPr lang="en-GB" sz="1600" dirty="0">
                <a:solidFill>
                  <a:srgbClr val="FF0000"/>
                </a:solidFill>
                <a:highlight>
                  <a:srgbClr val="FFFF00"/>
                </a:highlight>
              </a:rPr>
              <a:t>You should not be at work, shopping, driving or caring for children.</a:t>
            </a:r>
            <a:r>
              <a:rPr lang="en-GB" sz="1600" dirty="0">
                <a:solidFill>
                  <a:srgbClr val="FF0000"/>
                </a:solidFill>
              </a:rPr>
              <a:t> </a:t>
            </a:r>
            <a:br>
              <a:rPr lang="en-GB" sz="1500" dirty="0"/>
            </a:br>
            <a:br>
              <a:rPr lang="en-GB" sz="1500" dirty="0"/>
            </a:br>
            <a:r>
              <a:rPr lang="en-GB" sz="1500" dirty="0">
                <a:solidFill>
                  <a:srgbClr val="FF0000"/>
                </a:solidFill>
                <a:highlight>
                  <a:srgbClr val="FFFF00"/>
                </a:highlight>
              </a:rPr>
              <a:t>Your camera must be always on during lectures please. </a:t>
            </a:r>
            <a:r>
              <a:rPr lang="en-GB" sz="1500" dirty="0">
                <a:solidFill>
                  <a:srgbClr val="FF0000"/>
                </a:solidFill>
              </a:rPr>
              <a:t> </a:t>
            </a:r>
            <a:r>
              <a:rPr lang="en-GB" sz="1500" dirty="0"/>
              <a:t>-Use the Teams university background to protect your privacy.</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must join via a laptop or PC/MAC </a:t>
            </a:r>
            <a:r>
              <a:rPr lang="en-GB" sz="1600" dirty="0"/>
              <a:t>–No attendance permitted on phones or tablets</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will be removed from the session and logged as absent if you fail to adhere to these criteria.</a:t>
            </a:r>
            <a:br>
              <a:rPr lang="en-GB" sz="1500" dirty="0">
                <a:solidFill>
                  <a:srgbClr val="FF0000"/>
                </a:solidFill>
                <a:highlight>
                  <a:srgbClr val="FFFF00"/>
                </a:highlight>
              </a:rPr>
            </a:br>
            <a:br>
              <a:rPr lang="en-GB" sz="1500" dirty="0"/>
            </a:br>
            <a:br>
              <a:rPr lang="en-GB" sz="1400" u="sng" dirty="0"/>
            </a:br>
            <a:r>
              <a:rPr lang="en-GB" sz="1500" dirty="0"/>
              <a:t>This and all sessions will be recorded so that you can watch it again</a:t>
            </a:r>
            <a:br>
              <a:rPr lang="en-GB" sz="1500" dirty="0"/>
            </a:br>
            <a:endParaRPr lang="en-GB" sz="1500" dirty="0"/>
          </a:p>
        </p:txBody>
      </p:sp>
      <p:sp>
        <p:nvSpPr>
          <p:cNvPr id="6" name="TextBox 5">
            <a:extLst>
              <a:ext uri="{FF2B5EF4-FFF2-40B4-BE49-F238E27FC236}">
                <a16:creationId xmlns:a16="http://schemas.microsoft.com/office/drawing/2014/main" id="{12276771-168B-ED18-63F8-A8DFBC833043}"/>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172458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961666" y="1119134"/>
            <a:ext cx="5915025" cy="468434"/>
          </a:xfrm>
        </p:spPr>
        <p:txBody>
          <a:bodyPr>
            <a:normAutofit fontScale="90000"/>
          </a:bodyPr>
          <a:lstStyle/>
          <a:p>
            <a:r>
              <a:rPr lang="en-GB" sz="32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319454" y="1659826"/>
            <a:ext cx="11743592" cy="3538348"/>
          </a:xfrm>
        </p:spPr>
        <p:txBody>
          <a:bodyPr>
            <a:normAutofit fontScale="92500" lnSpcReduction="20000"/>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a:p>
            <a:pPr marL="0" indent="0">
              <a:buNone/>
            </a:pPr>
            <a:br>
              <a:rPr lang="en-GB" sz="1800" b="1" dirty="0"/>
            </a:br>
            <a:endParaRPr lang="en-GB" sz="1800" b="1" dirty="0"/>
          </a:p>
        </p:txBody>
      </p:sp>
    </p:spTree>
    <p:extLst>
      <p:ext uri="{BB962C8B-B14F-4D97-AF65-F5344CB8AC3E}">
        <p14:creationId xmlns:p14="http://schemas.microsoft.com/office/powerpoint/2010/main" val="3973563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4445423" y="1251175"/>
            <a:ext cx="3063207" cy="468434"/>
          </a:xfrm>
        </p:spPr>
        <p:txBody>
          <a:bodyPr>
            <a:normAutofit fontScale="90000"/>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1081454" y="2089895"/>
            <a:ext cx="9424258" cy="351693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2">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3">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4ABBF-77E5-4507-9EC4-F64DDAFB6A80}"/>
              </a:ext>
            </a:extLst>
          </p:cNvPr>
          <p:cNvSpPr>
            <a:spLocks noGrp="1"/>
          </p:cNvSpPr>
          <p:nvPr>
            <p:ph type="title"/>
          </p:nvPr>
        </p:nvSpPr>
        <p:spPr>
          <a:xfrm>
            <a:off x="1981200" y="274638"/>
            <a:ext cx="8229600" cy="850106"/>
          </a:xfrm>
        </p:spPr>
        <p:txBody>
          <a:bodyPr anchor="ctr">
            <a:normAutofit/>
          </a:bodyPr>
          <a:lstStyle/>
          <a:p>
            <a:r>
              <a:rPr lang="en-GB" b="1" dirty="0">
                <a:solidFill>
                  <a:srgbClr val="0070C0"/>
                </a:solidFill>
              </a:rPr>
              <a:t>Aims For Today</a:t>
            </a:r>
          </a:p>
        </p:txBody>
      </p:sp>
      <p:pic>
        <p:nvPicPr>
          <p:cNvPr id="4" name="Content Placeholder 3">
            <a:extLst>
              <a:ext uri="{FF2B5EF4-FFF2-40B4-BE49-F238E27FC236}">
                <a16:creationId xmlns:a16="http://schemas.microsoft.com/office/drawing/2014/main" id="{87A8D3C1-79C2-4BB8-89B5-2B5F675F74B2}"/>
              </a:ext>
            </a:extLst>
          </p:cNvPr>
          <p:cNvPicPr>
            <a:picLocks noGrp="1" noChangeAspect="1"/>
          </p:cNvPicPr>
          <p:nvPr>
            <p:ph sz="half" idx="1"/>
          </p:nvPr>
        </p:nvPicPr>
        <p:blipFill>
          <a:blip r:embed="rId2"/>
          <a:stretch>
            <a:fillRect/>
          </a:stretch>
        </p:blipFill>
        <p:spPr>
          <a:xfrm>
            <a:off x="1919536" y="1772816"/>
            <a:ext cx="3302278" cy="2592288"/>
          </a:xfrm>
          <a:prstGeom prst="rect">
            <a:avLst/>
          </a:prstGeom>
          <a:noFill/>
        </p:spPr>
      </p:pic>
      <p:sp>
        <p:nvSpPr>
          <p:cNvPr id="9" name="Content Placeholder 3">
            <a:extLst>
              <a:ext uri="{FF2B5EF4-FFF2-40B4-BE49-F238E27FC236}">
                <a16:creationId xmlns:a16="http://schemas.microsoft.com/office/drawing/2014/main" id="{9882624C-6A20-48B6-AB51-42471DCD5714}"/>
              </a:ext>
            </a:extLst>
          </p:cNvPr>
          <p:cNvSpPr>
            <a:spLocks noGrp="1"/>
          </p:cNvSpPr>
          <p:nvPr>
            <p:ph sz="half" idx="2"/>
          </p:nvPr>
        </p:nvSpPr>
        <p:spPr>
          <a:xfrm>
            <a:off x="5519936" y="1124745"/>
            <a:ext cx="5040560" cy="4464497"/>
          </a:xfrm>
        </p:spPr>
        <p:txBody>
          <a:bodyPr>
            <a:normAutofit lnSpcReduction="10000"/>
          </a:bodyPr>
          <a:lstStyle/>
          <a:p>
            <a:pPr marL="0" indent="0">
              <a:buNone/>
            </a:pPr>
            <a:r>
              <a:rPr lang="en-US" dirty="0"/>
              <a:t>For you to be able to  present your ideas as part of a group discussion about the articles you have read.</a:t>
            </a:r>
          </a:p>
          <a:p>
            <a:pPr marL="0" indent="0">
              <a:buNone/>
            </a:pPr>
            <a:endParaRPr lang="en-US" dirty="0"/>
          </a:p>
          <a:p>
            <a:pPr marL="0" indent="0">
              <a:buNone/>
            </a:pPr>
            <a:r>
              <a:rPr lang="en-US" dirty="0"/>
              <a:t>Consider what does contemporary mean- in the World now. </a:t>
            </a:r>
          </a:p>
          <a:p>
            <a:pPr marL="0" indent="0">
              <a:buNone/>
            </a:pPr>
            <a:endParaRPr lang="en-US" dirty="0"/>
          </a:p>
          <a:p>
            <a:pPr marL="0" indent="0">
              <a:buNone/>
            </a:pPr>
            <a:r>
              <a:rPr lang="en-US" dirty="0"/>
              <a:t>Including the external threats and your role as a manager.</a:t>
            </a:r>
          </a:p>
        </p:txBody>
      </p:sp>
    </p:spTree>
    <p:extLst>
      <p:ext uri="{BB962C8B-B14F-4D97-AF65-F5344CB8AC3E}">
        <p14:creationId xmlns:p14="http://schemas.microsoft.com/office/powerpoint/2010/main" val="15141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7F29D-939E-43F1-896F-277FC1ADEAF4}"/>
              </a:ext>
            </a:extLst>
          </p:cNvPr>
          <p:cNvSpPr>
            <a:spLocks noGrp="1"/>
          </p:cNvSpPr>
          <p:nvPr>
            <p:ph type="title"/>
          </p:nvPr>
        </p:nvSpPr>
        <p:spPr/>
        <p:txBody>
          <a:bodyPr/>
          <a:lstStyle/>
          <a:p>
            <a:r>
              <a:rPr lang="en-GB" b="1" dirty="0">
                <a:solidFill>
                  <a:srgbClr val="0070C0"/>
                </a:solidFill>
              </a:rPr>
              <a:t>Key skills</a:t>
            </a:r>
          </a:p>
        </p:txBody>
      </p:sp>
      <p:pic>
        <p:nvPicPr>
          <p:cNvPr id="6" name="Content Placeholder 5">
            <a:extLst>
              <a:ext uri="{FF2B5EF4-FFF2-40B4-BE49-F238E27FC236}">
                <a16:creationId xmlns:a16="http://schemas.microsoft.com/office/drawing/2014/main" id="{34A489D8-1F33-4E5A-BBC9-A8C854E1F440}"/>
              </a:ext>
            </a:extLst>
          </p:cNvPr>
          <p:cNvPicPr>
            <a:picLocks noGrp="1" noChangeAspect="1"/>
          </p:cNvPicPr>
          <p:nvPr>
            <p:ph sz="half" idx="1"/>
          </p:nvPr>
        </p:nvPicPr>
        <p:blipFill>
          <a:blip r:embed="rId2"/>
          <a:stretch>
            <a:fillRect/>
          </a:stretch>
        </p:blipFill>
        <p:spPr>
          <a:xfrm>
            <a:off x="1981201" y="1615247"/>
            <a:ext cx="3550307" cy="3024336"/>
          </a:xfrm>
        </p:spPr>
      </p:pic>
      <p:sp>
        <p:nvSpPr>
          <p:cNvPr id="4" name="Content Placeholder 3">
            <a:extLst>
              <a:ext uri="{FF2B5EF4-FFF2-40B4-BE49-F238E27FC236}">
                <a16:creationId xmlns:a16="http://schemas.microsoft.com/office/drawing/2014/main" id="{974536BA-9EAE-435D-AECB-7A81488DB903}"/>
              </a:ext>
            </a:extLst>
          </p:cNvPr>
          <p:cNvSpPr>
            <a:spLocks noGrp="1"/>
          </p:cNvSpPr>
          <p:nvPr>
            <p:ph sz="half" idx="2"/>
          </p:nvPr>
        </p:nvSpPr>
        <p:spPr/>
        <p:txBody>
          <a:bodyPr/>
          <a:lstStyle/>
          <a:p>
            <a:pPr marL="0" indent="0">
              <a:buNone/>
            </a:pPr>
            <a:r>
              <a:rPr lang="en-GB" dirty="0"/>
              <a:t>What are the key skills to work within hospitality?</a:t>
            </a:r>
          </a:p>
          <a:p>
            <a:pPr marL="0" indent="0">
              <a:buNone/>
            </a:pPr>
            <a:endParaRPr lang="en-GB" dirty="0"/>
          </a:p>
          <a:p>
            <a:pPr marL="0" indent="0" algn="ctr">
              <a:buNone/>
            </a:pPr>
            <a:r>
              <a:rPr lang="en-GB" sz="5400" b="1" dirty="0">
                <a:solidFill>
                  <a:srgbClr val="0070C0"/>
                </a:solidFill>
              </a:rPr>
              <a:t>Shout them out!</a:t>
            </a:r>
          </a:p>
        </p:txBody>
      </p:sp>
    </p:spTree>
    <p:extLst>
      <p:ext uri="{BB962C8B-B14F-4D97-AF65-F5344CB8AC3E}">
        <p14:creationId xmlns:p14="http://schemas.microsoft.com/office/powerpoint/2010/main" val="1348753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EBA61-0430-4FD5-AA6A-4B978B6031AB}"/>
              </a:ext>
            </a:extLst>
          </p:cNvPr>
          <p:cNvSpPr>
            <a:spLocks noGrp="1"/>
          </p:cNvSpPr>
          <p:nvPr>
            <p:ph type="title"/>
          </p:nvPr>
        </p:nvSpPr>
        <p:spPr/>
        <p:txBody>
          <a:bodyPr>
            <a:normAutofit/>
          </a:bodyPr>
          <a:lstStyle/>
          <a:p>
            <a:r>
              <a:rPr lang="en-GB" b="1" dirty="0">
                <a:solidFill>
                  <a:srgbClr val="0070C0"/>
                </a:solidFill>
              </a:rPr>
              <a:t>Choosing your Theme</a:t>
            </a:r>
          </a:p>
        </p:txBody>
      </p:sp>
      <p:pic>
        <p:nvPicPr>
          <p:cNvPr id="6" name="Content Placeholder 5">
            <a:extLst>
              <a:ext uri="{FF2B5EF4-FFF2-40B4-BE49-F238E27FC236}">
                <a16:creationId xmlns:a16="http://schemas.microsoft.com/office/drawing/2014/main" id="{BF93C529-B94E-4320-B97C-EA57031FE95C}"/>
              </a:ext>
            </a:extLst>
          </p:cNvPr>
          <p:cNvPicPr>
            <a:picLocks noGrp="1" noChangeAspect="1"/>
          </p:cNvPicPr>
          <p:nvPr>
            <p:ph sz="half" idx="1"/>
          </p:nvPr>
        </p:nvPicPr>
        <p:blipFill>
          <a:blip r:embed="rId2"/>
          <a:stretch>
            <a:fillRect/>
          </a:stretch>
        </p:blipFill>
        <p:spPr>
          <a:xfrm>
            <a:off x="1524000" y="1772816"/>
            <a:ext cx="4362128" cy="3312368"/>
          </a:xfrm>
        </p:spPr>
      </p:pic>
      <p:sp>
        <p:nvSpPr>
          <p:cNvPr id="4" name="Content Placeholder 3">
            <a:extLst>
              <a:ext uri="{FF2B5EF4-FFF2-40B4-BE49-F238E27FC236}">
                <a16:creationId xmlns:a16="http://schemas.microsoft.com/office/drawing/2014/main" id="{DC3B0632-36B3-4B9F-B167-1BE3E6B54E9B}"/>
              </a:ext>
            </a:extLst>
          </p:cNvPr>
          <p:cNvSpPr>
            <a:spLocks noGrp="1"/>
          </p:cNvSpPr>
          <p:nvPr>
            <p:ph sz="half" idx="2"/>
          </p:nvPr>
        </p:nvSpPr>
        <p:spPr/>
        <p:txBody>
          <a:bodyPr>
            <a:normAutofit/>
          </a:bodyPr>
          <a:lstStyle/>
          <a:p>
            <a:pPr marL="0" indent="0">
              <a:buNone/>
            </a:pPr>
            <a:endParaRPr lang="en-GB" dirty="0"/>
          </a:p>
          <a:p>
            <a:pPr marL="0" indent="0">
              <a:buNone/>
            </a:pPr>
            <a:r>
              <a:rPr lang="en-GB" dirty="0"/>
              <a:t>By next week you will have chosen your conference topic.</a:t>
            </a:r>
          </a:p>
          <a:p>
            <a:pPr marL="0" indent="0">
              <a:buNone/>
            </a:pPr>
            <a:endParaRPr lang="en-GB" dirty="0"/>
          </a:p>
        </p:txBody>
      </p:sp>
    </p:spTree>
    <p:extLst>
      <p:ext uri="{BB962C8B-B14F-4D97-AF65-F5344CB8AC3E}">
        <p14:creationId xmlns:p14="http://schemas.microsoft.com/office/powerpoint/2010/main" val="4203364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6A8B-04AA-44D0-B2F1-D73DFA003135}"/>
              </a:ext>
            </a:extLst>
          </p:cNvPr>
          <p:cNvSpPr>
            <a:spLocks noGrp="1"/>
          </p:cNvSpPr>
          <p:nvPr>
            <p:ph type="title"/>
          </p:nvPr>
        </p:nvSpPr>
        <p:spPr/>
        <p:txBody>
          <a:bodyPr>
            <a:normAutofit/>
          </a:bodyPr>
          <a:lstStyle/>
          <a:p>
            <a:r>
              <a:rPr lang="en-US" b="1" dirty="0">
                <a:solidFill>
                  <a:srgbClr val="0070C0"/>
                </a:solidFill>
              </a:rPr>
              <a:t>S</a:t>
            </a:r>
            <a:r>
              <a:rPr lang="en-GB" b="1" dirty="0">
                <a:solidFill>
                  <a:srgbClr val="0070C0"/>
                </a:solidFill>
              </a:rPr>
              <a:t>canning the environment of the manager</a:t>
            </a:r>
          </a:p>
        </p:txBody>
      </p:sp>
      <p:pic>
        <p:nvPicPr>
          <p:cNvPr id="5" name="Content Placeholder 4">
            <a:extLst>
              <a:ext uri="{FF2B5EF4-FFF2-40B4-BE49-F238E27FC236}">
                <a16:creationId xmlns:a16="http://schemas.microsoft.com/office/drawing/2014/main" id="{1C6C635B-B47A-420C-BBC2-14CF522CBE54}"/>
              </a:ext>
            </a:extLst>
          </p:cNvPr>
          <p:cNvPicPr>
            <a:picLocks noGrp="1" noChangeAspect="1"/>
          </p:cNvPicPr>
          <p:nvPr>
            <p:ph sz="half" idx="1"/>
          </p:nvPr>
        </p:nvPicPr>
        <p:blipFill>
          <a:blip r:embed="rId2"/>
          <a:stretch>
            <a:fillRect/>
          </a:stretch>
        </p:blipFill>
        <p:spPr>
          <a:xfrm>
            <a:off x="1847528" y="1440573"/>
            <a:ext cx="3843312" cy="3989388"/>
          </a:xfrm>
          <a:prstGeom prst="rect">
            <a:avLst/>
          </a:prstGeom>
        </p:spPr>
      </p:pic>
      <p:sp>
        <p:nvSpPr>
          <p:cNvPr id="4" name="Content Placeholder 3">
            <a:extLst>
              <a:ext uri="{FF2B5EF4-FFF2-40B4-BE49-F238E27FC236}">
                <a16:creationId xmlns:a16="http://schemas.microsoft.com/office/drawing/2014/main" id="{7818E695-5689-4807-9DBB-A6569C5A7C2F}"/>
              </a:ext>
            </a:extLst>
          </p:cNvPr>
          <p:cNvSpPr>
            <a:spLocks noGrp="1"/>
          </p:cNvSpPr>
          <p:nvPr>
            <p:ph sz="half" idx="2"/>
          </p:nvPr>
        </p:nvSpPr>
        <p:spPr>
          <a:xfrm>
            <a:off x="5690840" y="1600201"/>
            <a:ext cx="4869656" cy="3989040"/>
          </a:xfrm>
        </p:spPr>
        <p:txBody>
          <a:bodyPr>
            <a:normAutofit/>
          </a:bodyPr>
          <a:lstStyle/>
          <a:p>
            <a:pPr marL="0" indent="0">
              <a:buNone/>
            </a:pPr>
            <a:r>
              <a:rPr lang="en-GB" dirty="0"/>
              <a:t>To be a successful manager at whatever level we need to appreciate what is going on around us.</a:t>
            </a:r>
          </a:p>
          <a:p>
            <a:pPr marL="0" indent="0">
              <a:buNone/>
            </a:pPr>
            <a:endParaRPr lang="en-GB" dirty="0"/>
          </a:p>
          <a:p>
            <a:pPr marL="0" indent="0">
              <a:buNone/>
            </a:pPr>
            <a:r>
              <a:rPr lang="en-GB" dirty="0"/>
              <a:t>Within the organisation, the community the country and the wider world</a:t>
            </a:r>
          </a:p>
        </p:txBody>
      </p:sp>
    </p:spTree>
    <p:extLst>
      <p:ext uri="{BB962C8B-B14F-4D97-AF65-F5344CB8AC3E}">
        <p14:creationId xmlns:p14="http://schemas.microsoft.com/office/powerpoint/2010/main" val="541749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A9689-2983-4CE3-A176-5EDC14BDF03C}"/>
              </a:ext>
            </a:extLst>
          </p:cNvPr>
          <p:cNvSpPr>
            <a:spLocks noGrp="1"/>
          </p:cNvSpPr>
          <p:nvPr>
            <p:ph type="title"/>
          </p:nvPr>
        </p:nvSpPr>
        <p:spPr>
          <a:xfrm>
            <a:off x="2795979" y="-235459"/>
            <a:ext cx="10515600" cy="1325563"/>
          </a:xfrm>
        </p:spPr>
        <p:txBody>
          <a:bodyPr/>
          <a:lstStyle/>
          <a:p>
            <a:r>
              <a:rPr lang="en-GB" b="1" dirty="0">
                <a:solidFill>
                  <a:srgbClr val="0070C0"/>
                </a:solidFill>
              </a:rPr>
              <a:t>PESTEL Introduced (video)</a:t>
            </a:r>
          </a:p>
        </p:txBody>
      </p:sp>
      <p:pic>
        <p:nvPicPr>
          <p:cNvPr id="9" name="Online Media 8" title="PESTEL Analysis | Overview, Factors, Examples, and Financial Analysis">
            <a:hlinkClick r:id="" action="ppaction://media"/>
            <a:extLst>
              <a:ext uri="{FF2B5EF4-FFF2-40B4-BE49-F238E27FC236}">
                <a16:creationId xmlns:a16="http://schemas.microsoft.com/office/drawing/2014/main" id="{E9C952EE-5368-2B47-E46C-5EBD69C9CE88}"/>
              </a:ext>
            </a:extLst>
          </p:cNvPr>
          <p:cNvPicPr>
            <a:picLocks noGrp="1" noRot="1" noChangeAspect="1"/>
          </p:cNvPicPr>
          <p:nvPr>
            <p:ph sz="half" idx="2"/>
            <a:videoFile r:link="rId1"/>
          </p:nvPr>
        </p:nvPicPr>
        <p:blipFill>
          <a:blip r:embed="rId3"/>
          <a:stretch>
            <a:fillRect/>
          </a:stretch>
        </p:blipFill>
        <p:spPr>
          <a:xfrm>
            <a:off x="1754505" y="862432"/>
            <a:ext cx="8682990" cy="4905464"/>
          </a:xfrm>
          <a:prstGeom prst="rect">
            <a:avLst/>
          </a:prstGeom>
        </p:spPr>
      </p:pic>
      <p:sp>
        <p:nvSpPr>
          <p:cNvPr id="10" name="TextBox 9">
            <a:extLst>
              <a:ext uri="{FF2B5EF4-FFF2-40B4-BE49-F238E27FC236}">
                <a16:creationId xmlns:a16="http://schemas.microsoft.com/office/drawing/2014/main" id="{CE64FFB7-0F9F-F1E0-D22F-2E1B819DAF76}"/>
              </a:ext>
            </a:extLst>
          </p:cNvPr>
          <p:cNvSpPr txBox="1"/>
          <p:nvPr/>
        </p:nvSpPr>
        <p:spPr>
          <a:xfrm>
            <a:off x="10437495" y="5244676"/>
            <a:ext cx="1819175" cy="523220"/>
          </a:xfrm>
          <a:prstGeom prst="rect">
            <a:avLst/>
          </a:prstGeom>
          <a:noFill/>
        </p:spPr>
        <p:txBody>
          <a:bodyPr wrap="square" rtlCol="0">
            <a:spAutoFit/>
          </a:bodyPr>
          <a:lstStyle/>
          <a:p>
            <a:r>
              <a:rPr lang="en-GB" sz="1400" dirty="0"/>
              <a:t>Corporate Finance institute (2022)</a:t>
            </a:r>
          </a:p>
        </p:txBody>
      </p:sp>
    </p:spTree>
    <p:extLst>
      <p:ext uri="{BB962C8B-B14F-4D97-AF65-F5344CB8AC3E}">
        <p14:creationId xmlns:p14="http://schemas.microsoft.com/office/powerpoint/2010/main" val="1664627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6D1D1-EA25-466D-8034-34310AD2442F}"/>
              </a:ext>
            </a:extLst>
          </p:cNvPr>
          <p:cNvSpPr>
            <a:spLocks noGrp="1"/>
          </p:cNvSpPr>
          <p:nvPr>
            <p:ph type="title"/>
          </p:nvPr>
        </p:nvSpPr>
        <p:spPr>
          <a:xfrm>
            <a:off x="1981200" y="274639"/>
            <a:ext cx="2818656" cy="902517"/>
          </a:xfrm>
        </p:spPr>
        <p:txBody>
          <a:bodyPr>
            <a:normAutofit/>
          </a:bodyPr>
          <a:lstStyle/>
          <a:p>
            <a:r>
              <a:rPr lang="en-GB" sz="3200" b="1" dirty="0">
                <a:solidFill>
                  <a:srgbClr val="0070C0"/>
                </a:solidFill>
              </a:rPr>
              <a:t>Politics</a:t>
            </a:r>
          </a:p>
        </p:txBody>
      </p:sp>
      <p:pic>
        <p:nvPicPr>
          <p:cNvPr id="5" name="Content Placeholder 4">
            <a:extLst>
              <a:ext uri="{FF2B5EF4-FFF2-40B4-BE49-F238E27FC236}">
                <a16:creationId xmlns:a16="http://schemas.microsoft.com/office/drawing/2014/main" id="{216F6F8C-0620-44F3-ABB8-25023E2C0C85}"/>
              </a:ext>
            </a:extLst>
          </p:cNvPr>
          <p:cNvPicPr>
            <a:picLocks noGrp="1" noChangeAspect="1"/>
          </p:cNvPicPr>
          <p:nvPr>
            <p:ph sz="half" idx="1"/>
          </p:nvPr>
        </p:nvPicPr>
        <p:blipFill rotWithShape="1">
          <a:blip r:embed="rId2"/>
          <a:srcRect r="82342"/>
          <a:stretch/>
        </p:blipFill>
        <p:spPr>
          <a:xfrm>
            <a:off x="2227897" y="1177156"/>
            <a:ext cx="1584176" cy="3989388"/>
          </a:xfrm>
          <a:prstGeom prst="rect">
            <a:avLst/>
          </a:prstGeom>
        </p:spPr>
      </p:pic>
      <p:sp>
        <p:nvSpPr>
          <p:cNvPr id="4" name="Content Placeholder 3">
            <a:extLst>
              <a:ext uri="{FF2B5EF4-FFF2-40B4-BE49-F238E27FC236}">
                <a16:creationId xmlns:a16="http://schemas.microsoft.com/office/drawing/2014/main" id="{1C0313B0-C655-4386-B367-231CDC87D903}"/>
              </a:ext>
            </a:extLst>
          </p:cNvPr>
          <p:cNvSpPr>
            <a:spLocks noGrp="1"/>
          </p:cNvSpPr>
          <p:nvPr>
            <p:ph sz="half" idx="2"/>
          </p:nvPr>
        </p:nvSpPr>
        <p:spPr>
          <a:xfrm>
            <a:off x="4799856" y="274638"/>
            <a:ext cx="6285678" cy="5314603"/>
          </a:xfrm>
        </p:spPr>
        <p:txBody>
          <a:bodyPr>
            <a:normAutofit/>
          </a:bodyPr>
          <a:lstStyle/>
          <a:p>
            <a:pPr marL="0" indent="0">
              <a:buNone/>
            </a:pPr>
            <a:r>
              <a:rPr lang="en-GB" dirty="0"/>
              <a:t>Whatever our chosen politics, we are not just affected by our choice, but more so by those who govern the country.</a:t>
            </a:r>
          </a:p>
          <a:p>
            <a:pPr marL="0" indent="0">
              <a:buNone/>
            </a:pPr>
            <a:endParaRPr lang="en-GB" dirty="0"/>
          </a:p>
          <a:p>
            <a:pPr marL="0" indent="0">
              <a:buNone/>
            </a:pPr>
            <a:endParaRPr lang="en-GB" dirty="0"/>
          </a:p>
          <a:p>
            <a:pPr marL="0" indent="0">
              <a:buNone/>
            </a:pPr>
            <a:endParaRPr lang="en-GB" dirty="0"/>
          </a:p>
          <a:p>
            <a:pPr marL="0" indent="0" algn="just">
              <a:buNone/>
            </a:pPr>
            <a:r>
              <a:rPr lang="en-GB" i="1" dirty="0">
                <a:solidFill>
                  <a:srgbClr val="0070C0"/>
                </a:solidFill>
              </a:rPr>
              <a:t>Now thinking of UK Domestic Government actions and decisions that are affecting Hospitality, list some ideas and opinions you may have…did they work, did they fail?</a:t>
            </a:r>
          </a:p>
          <a:p>
            <a:endParaRPr lang="en-GB" dirty="0"/>
          </a:p>
        </p:txBody>
      </p:sp>
      <p:pic>
        <p:nvPicPr>
          <p:cNvPr id="6" name="Picture 5">
            <a:extLst>
              <a:ext uri="{FF2B5EF4-FFF2-40B4-BE49-F238E27FC236}">
                <a16:creationId xmlns:a16="http://schemas.microsoft.com/office/drawing/2014/main" id="{09A5EDE0-9A6A-4F19-A819-F626A922CB49}"/>
              </a:ext>
            </a:extLst>
          </p:cNvPr>
          <p:cNvPicPr>
            <a:picLocks noChangeAspect="1"/>
          </p:cNvPicPr>
          <p:nvPr/>
        </p:nvPicPr>
        <p:blipFill>
          <a:blip r:embed="rId3"/>
          <a:stretch>
            <a:fillRect/>
          </a:stretch>
        </p:blipFill>
        <p:spPr>
          <a:xfrm>
            <a:off x="6363703" y="1532003"/>
            <a:ext cx="2808312" cy="1399936"/>
          </a:xfrm>
          <a:prstGeom prst="rect">
            <a:avLst/>
          </a:prstGeom>
        </p:spPr>
      </p:pic>
    </p:spTree>
    <p:extLst>
      <p:ext uri="{BB962C8B-B14F-4D97-AF65-F5344CB8AC3E}">
        <p14:creationId xmlns:p14="http://schemas.microsoft.com/office/powerpoint/2010/main" val="350944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9A47B-6D5A-401F-A1E8-1D6B8CEFC34E}"/>
              </a:ext>
            </a:extLst>
          </p:cNvPr>
          <p:cNvSpPr>
            <a:spLocks noGrp="1"/>
          </p:cNvSpPr>
          <p:nvPr>
            <p:ph type="title"/>
          </p:nvPr>
        </p:nvSpPr>
        <p:spPr>
          <a:xfrm>
            <a:off x="1981200" y="274638"/>
            <a:ext cx="3034680" cy="1143000"/>
          </a:xfrm>
        </p:spPr>
        <p:txBody>
          <a:bodyPr>
            <a:normAutofit/>
          </a:bodyPr>
          <a:lstStyle/>
          <a:p>
            <a:r>
              <a:rPr lang="en-GB" sz="3200" b="1" dirty="0">
                <a:solidFill>
                  <a:srgbClr val="0070C0"/>
                </a:solidFill>
              </a:rPr>
              <a:t>Economics</a:t>
            </a:r>
          </a:p>
        </p:txBody>
      </p:sp>
      <p:pic>
        <p:nvPicPr>
          <p:cNvPr id="5" name="Content Placeholder 4">
            <a:extLst>
              <a:ext uri="{FF2B5EF4-FFF2-40B4-BE49-F238E27FC236}">
                <a16:creationId xmlns:a16="http://schemas.microsoft.com/office/drawing/2014/main" id="{9A6D67DB-8BB2-4F02-9A4C-E85640522848}"/>
              </a:ext>
            </a:extLst>
          </p:cNvPr>
          <p:cNvPicPr>
            <a:picLocks noGrp="1" noChangeAspect="1"/>
          </p:cNvPicPr>
          <p:nvPr>
            <p:ph sz="half" idx="1"/>
          </p:nvPr>
        </p:nvPicPr>
        <p:blipFill rotWithShape="1">
          <a:blip r:embed="rId2"/>
          <a:srcRect l="18337" r="66674"/>
          <a:stretch/>
        </p:blipFill>
        <p:spPr>
          <a:xfrm>
            <a:off x="2670448" y="1266047"/>
            <a:ext cx="1409328" cy="3989388"/>
          </a:xfrm>
          <a:prstGeom prst="rect">
            <a:avLst/>
          </a:prstGeom>
        </p:spPr>
      </p:pic>
      <p:sp>
        <p:nvSpPr>
          <p:cNvPr id="4" name="Content Placeholder 3">
            <a:extLst>
              <a:ext uri="{FF2B5EF4-FFF2-40B4-BE49-F238E27FC236}">
                <a16:creationId xmlns:a16="http://schemas.microsoft.com/office/drawing/2014/main" id="{09A89508-5AE5-43F0-A4A4-0CC1A83AEC51}"/>
              </a:ext>
            </a:extLst>
          </p:cNvPr>
          <p:cNvSpPr>
            <a:spLocks noGrp="1"/>
          </p:cNvSpPr>
          <p:nvPr>
            <p:ph sz="half" idx="2"/>
          </p:nvPr>
        </p:nvSpPr>
        <p:spPr>
          <a:xfrm>
            <a:off x="4655840" y="332657"/>
            <a:ext cx="5832648" cy="5256585"/>
          </a:xfrm>
        </p:spPr>
        <p:txBody>
          <a:bodyPr>
            <a:normAutofit fontScale="92500" lnSpcReduction="20000"/>
          </a:bodyPr>
          <a:lstStyle/>
          <a:p>
            <a:pPr marL="0" indent="0" algn="just">
              <a:buNone/>
            </a:pPr>
            <a:r>
              <a:rPr lang="en-GB" dirty="0"/>
              <a:t>There's a saying… money makes the world go round?</a:t>
            </a:r>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r>
              <a:rPr lang="en-GB" i="1" dirty="0">
                <a:solidFill>
                  <a:srgbClr val="0070C0"/>
                </a:solidFill>
              </a:rPr>
              <a:t>Consider your workplace or placement Hotel and then choose an example where, you have been affected by the exchange rate, inflation, unemployment…. And how has this affected the business that you work within. Please provide ‘real’ examples so that we can discuss.</a:t>
            </a:r>
          </a:p>
        </p:txBody>
      </p:sp>
      <p:pic>
        <p:nvPicPr>
          <p:cNvPr id="6" name="Picture 5">
            <a:extLst>
              <a:ext uri="{FF2B5EF4-FFF2-40B4-BE49-F238E27FC236}">
                <a16:creationId xmlns:a16="http://schemas.microsoft.com/office/drawing/2014/main" id="{8931B79C-4D84-4601-BAD5-28205C6C19F7}"/>
              </a:ext>
            </a:extLst>
          </p:cNvPr>
          <p:cNvPicPr>
            <a:picLocks noChangeAspect="1"/>
          </p:cNvPicPr>
          <p:nvPr/>
        </p:nvPicPr>
        <p:blipFill>
          <a:blip r:embed="rId3"/>
          <a:stretch>
            <a:fillRect/>
          </a:stretch>
        </p:blipFill>
        <p:spPr>
          <a:xfrm>
            <a:off x="6084165" y="1268760"/>
            <a:ext cx="2810500" cy="1396105"/>
          </a:xfrm>
          <a:prstGeom prst="rect">
            <a:avLst/>
          </a:prstGeom>
        </p:spPr>
      </p:pic>
    </p:spTree>
    <p:extLst>
      <p:ext uri="{BB962C8B-B14F-4D97-AF65-F5344CB8AC3E}">
        <p14:creationId xmlns:p14="http://schemas.microsoft.com/office/powerpoint/2010/main" val="224241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0837F-A82D-409F-98B2-C6FB04A3F2D4}"/>
              </a:ext>
            </a:extLst>
          </p:cNvPr>
          <p:cNvSpPr>
            <a:spLocks noGrp="1"/>
          </p:cNvSpPr>
          <p:nvPr>
            <p:ph type="title"/>
          </p:nvPr>
        </p:nvSpPr>
        <p:spPr>
          <a:xfrm>
            <a:off x="1981200" y="274638"/>
            <a:ext cx="3322712" cy="1143000"/>
          </a:xfrm>
        </p:spPr>
        <p:txBody>
          <a:bodyPr/>
          <a:lstStyle/>
          <a:p>
            <a:r>
              <a:rPr lang="en-GB" b="1" dirty="0">
                <a:solidFill>
                  <a:srgbClr val="0070C0"/>
                </a:solidFill>
              </a:rPr>
              <a:t>Sociology</a:t>
            </a:r>
          </a:p>
        </p:txBody>
      </p:sp>
      <p:pic>
        <p:nvPicPr>
          <p:cNvPr id="5" name="Content Placeholder 4">
            <a:extLst>
              <a:ext uri="{FF2B5EF4-FFF2-40B4-BE49-F238E27FC236}">
                <a16:creationId xmlns:a16="http://schemas.microsoft.com/office/drawing/2014/main" id="{156F672C-24C0-4882-A26E-B992A1802E80}"/>
              </a:ext>
            </a:extLst>
          </p:cNvPr>
          <p:cNvPicPr>
            <a:picLocks noGrp="1" noChangeAspect="1"/>
          </p:cNvPicPr>
          <p:nvPr>
            <p:ph sz="half" idx="1"/>
          </p:nvPr>
        </p:nvPicPr>
        <p:blipFill rotWithShape="1">
          <a:blip r:embed="rId2"/>
          <a:srcRect l="33326" r="51684"/>
          <a:stretch/>
        </p:blipFill>
        <p:spPr>
          <a:xfrm>
            <a:off x="2639616" y="1366591"/>
            <a:ext cx="1656184" cy="3989388"/>
          </a:xfrm>
          <a:prstGeom prst="rect">
            <a:avLst/>
          </a:prstGeom>
        </p:spPr>
      </p:pic>
      <p:sp>
        <p:nvSpPr>
          <p:cNvPr id="4" name="Content Placeholder 3">
            <a:extLst>
              <a:ext uri="{FF2B5EF4-FFF2-40B4-BE49-F238E27FC236}">
                <a16:creationId xmlns:a16="http://schemas.microsoft.com/office/drawing/2014/main" id="{C1D288C0-5207-45B5-AC82-EF8B67C8B9B3}"/>
              </a:ext>
            </a:extLst>
          </p:cNvPr>
          <p:cNvSpPr>
            <a:spLocks noGrp="1"/>
          </p:cNvSpPr>
          <p:nvPr>
            <p:ph sz="half" idx="2"/>
          </p:nvPr>
        </p:nvSpPr>
        <p:spPr>
          <a:xfrm>
            <a:off x="5087888" y="274639"/>
            <a:ext cx="5400600" cy="5314603"/>
          </a:xfrm>
        </p:spPr>
        <p:txBody>
          <a:bodyPr>
            <a:normAutofit/>
          </a:bodyPr>
          <a:lstStyle/>
          <a:p>
            <a:pPr marL="0" indent="0">
              <a:buNone/>
            </a:pPr>
            <a:r>
              <a:rPr lang="en-GB" dirty="0"/>
              <a:t>Since the start of the Pandemic, the World has seen great changes to its population, the way that society has reacted, and the way in which career attitudes have adapted.</a:t>
            </a:r>
          </a:p>
          <a:p>
            <a:pPr marL="0" indent="0">
              <a:buNone/>
            </a:pPr>
            <a:endParaRPr lang="en-GB" dirty="0"/>
          </a:p>
          <a:p>
            <a:pPr marL="0" indent="0">
              <a:buNone/>
            </a:pPr>
            <a:endParaRPr lang="en-GB" dirty="0"/>
          </a:p>
          <a:p>
            <a:pPr marL="0" indent="0">
              <a:buNone/>
            </a:pPr>
            <a:endParaRPr lang="en-GB" dirty="0"/>
          </a:p>
          <a:p>
            <a:pPr marL="0" indent="0">
              <a:buNone/>
            </a:pPr>
            <a:r>
              <a:rPr lang="en-GB" i="1" dirty="0">
                <a:solidFill>
                  <a:srgbClr val="0070C0"/>
                </a:solidFill>
              </a:rPr>
              <a:t>Provide some ideas on how society may adapt post pandemic, especially within hospitality what attitudinal changes may we see?</a:t>
            </a:r>
          </a:p>
        </p:txBody>
      </p:sp>
      <p:pic>
        <p:nvPicPr>
          <p:cNvPr id="6" name="Picture 5">
            <a:extLst>
              <a:ext uri="{FF2B5EF4-FFF2-40B4-BE49-F238E27FC236}">
                <a16:creationId xmlns:a16="http://schemas.microsoft.com/office/drawing/2014/main" id="{78EAE385-8D91-401A-88C9-3ED1E8709405}"/>
              </a:ext>
            </a:extLst>
          </p:cNvPr>
          <p:cNvPicPr>
            <a:picLocks noChangeAspect="1"/>
          </p:cNvPicPr>
          <p:nvPr/>
        </p:nvPicPr>
        <p:blipFill>
          <a:blip r:embed="rId3"/>
          <a:stretch>
            <a:fillRect/>
          </a:stretch>
        </p:blipFill>
        <p:spPr>
          <a:xfrm>
            <a:off x="6240016" y="2348881"/>
            <a:ext cx="2810500" cy="1396105"/>
          </a:xfrm>
          <a:prstGeom prst="rect">
            <a:avLst/>
          </a:prstGeom>
        </p:spPr>
      </p:pic>
    </p:spTree>
    <p:extLst>
      <p:ext uri="{BB962C8B-B14F-4D97-AF65-F5344CB8AC3E}">
        <p14:creationId xmlns:p14="http://schemas.microsoft.com/office/powerpoint/2010/main" val="2967096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9FF84-B998-426E-84E7-9DA740D031BF}"/>
              </a:ext>
            </a:extLst>
          </p:cNvPr>
          <p:cNvSpPr>
            <a:spLocks noGrp="1"/>
          </p:cNvSpPr>
          <p:nvPr>
            <p:ph type="title"/>
          </p:nvPr>
        </p:nvSpPr>
        <p:spPr>
          <a:xfrm>
            <a:off x="1559496" y="274638"/>
            <a:ext cx="3898776" cy="1143000"/>
          </a:xfrm>
        </p:spPr>
        <p:txBody>
          <a:bodyPr/>
          <a:lstStyle/>
          <a:p>
            <a:r>
              <a:rPr lang="en-GB" b="1" dirty="0">
                <a:solidFill>
                  <a:srgbClr val="0070C0"/>
                </a:solidFill>
              </a:rPr>
              <a:t>Technology</a:t>
            </a:r>
          </a:p>
        </p:txBody>
      </p:sp>
      <p:pic>
        <p:nvPicPr>
          <p:cNvPr id="5" name="Content Placeholder 4">
            <a:extLst>
              <a:ext uri="{FF2B5EF4-FFF2-40B4-BE49-F238E27FC236}">
                <a16:creationId xmlns:a16="http://schemas.microsoft.com/office/drawing/2014/main" id="{E6818693-EE06-4043-B7C3-EFAF66075748}"/>
              </a:ext>
            </a:extLst>
          </p:cNvPr>
          <p:cNvPicPr>
            <a:picLocks noGrp="1" noChangeAspect="1"/>
          </p:cNvPicPr>
          <p:nvPr>
            <p:ph sz="half" idx="1"/>
          </p:nvPr>
        </p:nvPicPr>
        <p:blipFill rotWithShape="1">
          <a:blip r:embed="rId2"/>
          <a:srcRect l="50189" r="34822"/>
          <a:stretch/>
        </p:blipFill>
        <p:spPr>
          <a:xfrm>
            <a:off x="2927648" y="1417638"/>
            <a:ext cx="1621274" cy="3989388"/>
          </a:xfrm>
          <a:prstGeom prst="rect">
            <a:avLst/>
          </a:prstGeom>
        </p:spPr>
      </p:pic>
      <p:sp>
        <p:nvSpPr>
          <p:cNvPr id="4" name="Content Placeholder 3">
            <a:extLst>
              <a:ext uri="{FF2B5EF4-FFF2-40B4-BE49-F238E27FC236}">
                <a16:creationId xmlns:a16="http://schemas.microsoft.com/office/drawing/2014/main" id="{8A4985AF-6726-483F-AC15-BF0F07B28528}"/>
              </a:ext>
            </a:extLst>
          </p:cNvPr>
          <p:cNvSpPr>
            <a:spLocks noGrp="1"/>
          </p:cNvSpPr>
          <p:nvPr>
            <p:ph sz="half" idx="2"/>
          </p:nvPr>
        </p:nvSpPr>
        <p:spPr>
          <a:xfrm>
            <a:off x="5159896" y="274639"/>
            <a:ext cx="5328592" cy="5314603"/>
          </a:xfrm>
        </p:spPr>
        <p:txBody>
          <a:bodyPr>
            <a:normAutofit fontScale="92500" lnSpcReduction="10000"/>
          </a:bodyPr>
          <a:lstStyle/>
          <a:p>
            <a:pPr marL="0" indent="0" algn="just">
              <a:buNone/>
            </a:pPr>
            <a:r>
              <a:rPr lang="en-GB" dirty="0"/>
              <a:t>Within the 20 and 21</a:t>
            </a:r>
            <a:r>
              <a:rPr lang="en-GB" baseline="30000" dirty="0"/>
              <a:t>st</a:t>
            </a:r>
            <a:r>
              <a:rPr lang="en-GB" dirty="0"/>
              <a:t> centuries technology has developed rapidly… we see advances every day, and last week we discussed AI</a:t>
            </a:r>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r>
              <a:rPr lang="en-GB" i="1" dirty="0">
                <a:solidFill>
                  <a:srgbClr val="0070C0"/>
                </a:solidFill>
              </a:rPr>
              <a:t>Thinking of new technology such as AI in hospitality what do you think it could be used for? … be imaginative,  lets also consider the threats and reluctance of humans as well</a:t>
            </a:r>
            <a:r>
              <a:rPr lang="en-GB" dirty="0"/>
              <a:t>.</a:t>
            </a:r>
          </a:p>
        </p:txBody>
      </p:sp>
      <p:pic>
        <p:nvPicPr>
          <p:cNvPr id="7" name="Picture 6">
            <a:extLst>
              <a:ext uri="{FF2B5EF4-FFF2-40B4-BE49-F238E27FC236}">
                <a16:creationId xmlns:a16="http://schemas.microsoft.com/office/drawing/2014/main" id="{486B269D-A598-4E48-A115-E692D73BFFF3}"/>
              </a:ext>
            </a:extLst>
          </p:cNvPr>
          <p:cNvPicPr>
            <a:picLocks noChangeAspect="1"/>
          </p:cNvPicPr>
          <p:nvPr/>
        </p:nvPicPr>
        <p:blipFill>
          <a:blip r:embed="rId3"/>
          <a:stretch>
            <a:fillRect/>
          </a:stretch>
        </p:blipFill>
        <p:spPr>
          <a:xfrm>
            <a:off x="6634966" y="2032896"/>
            <a:ext cx="2810500" cy="1396105"/>
          </a:xfrm>
          <a:prstGeom prst="rect">
            <a:avLst/>
          </a:prstGeom>
        </p:spPr>
      </p:pic>
    </p:spTree>
    <p:extLst>
      <p:ext uri="{BB962C8B-B14F-4D97-AF65-F5344CB8AC3E}">
        <p14:creationId xmlns:p14="http://schemas.microsoft.com/office/powerpoint/2010/main" val="914125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8E22D-7682-485C-819B-B2C448B2C988}"/>
              </a:ext>
            </a:extLst>
          </p:cNvPr>
          <p:cNvSpPr>
            <a:spLocks noGrp="1"/>
          </p:cNvSpPr>
          <p:nvPr>
            <p:ph type="title"/>
          </p:nvPr>
        </p:nvSpPr>
        <p:spPr>
          <a:xfrm>
            <a:off x="1698340" y="291306"/>
            <a:ext cx="3538736" cy="1143000"/>
          </a:xfrm>
        </p:spPr>
        <p:txBody>
          <a:bodyPr>
            <a:normAutofit/>
          </a:bodyPr>
          <a:lstStyle/>
          <a:p>
            <a:r>
              <a:rPr lang="en-GB" b="1" dirty="0">
                <a:solidFill>
                  <a:srgbClr val="0070C0"/>
                </a:solidFill>
              </a:rPr>
              <a:t>Environment</a:t>
            </a:r>
          </a:p>
        </p:txBody>
      </p:sp>
      <p:pic>
        <p:nvPicPr>
          <p:cNvPr id="5" name="Content Placeholder 4">
            <a:extLst>
              <a:ext uri="{FF2B5EF4-FFF2-40B4-BE49-F238E27FC236}">
                <a16:creationId xmlns:a16="http://schemas.microsoft.com/office/drawing/2014/main" id="{8933FE7F-A4F8-4CDA-9180-3B8CC9B69B44}"/>
              </a:ext>
            </a:extLst>
          </p:cNvPr>
          <p:cNvPicPr>
            <a:picLocks noGrp="1" noChangeAspect="1"/>
          </p:cNvPicPr>
          <p:nvPr>
            <p:ph sz="half" idx="1"/>
          </p:nvPr>
        </p:nvPicPr>
        <p:blipFill rotWithShape="1">
          <a:blip r:embed="rId2"/>
          <a:srcRect l="65178" r="19833"/>
          <a:stretch/>
        </p:blipFill>
        <p:spPr>
          <a:xfrm>
            <a:off x="2783632" y="1434306"/>
            <a:ext cx="1368152" cy="3989388"/>
          </a:xfrm>
          <a:prstGeom prst="rect">
            <a:avLst/>
          </a:prstGeom>
        </p:spPr>
      </p:pic>
      <p:sp>
        <p:nvSpPr>
          <p:cNvPr id="4" name="Content Placeholder 3">
            <a:extLst>
              <a:ext uri="{FF2B5EF4-FFF2-40B4-BE49-F238E27FC236}">
                <a16:creationId xmlns:a16="http://schemas.microsoft.com/office/drawing/2014/main" id="{0F7BEE67-02B8-43F4-A35E-6A3840E147E5}"/>
              </a:ext>
            </a:extLst>
          </p:cNvPr>
          <p:cNvSpPr>
            <a:spLocks noGrp="1"/>
          </p:cNvSpPr>
          <p:nvPr>
            <p:ph sz="half" idx="2"/>
          </p:nvPr>
        </p:nvSpPr>
        <p:spPr>
          <a:xfrm>
            <a:off x="5087888" y="188640"/>
            <a:ext cx="5472608" cy="5616624"/>
          </a:xfrm>
        </p:spPr>
        <p:txBody>
          <a:bodyPr>
            <a:normAutofit fontScale="85000" lnSpcReduction="20000"/>
          </a:bodyPr>
          <a:lstStyle/>
          <a:p>
            <a:pPr marL="0" indent="0" algn="just">
              <a:buNone/>
            </a:pPr>
            <a:r>
              <a:rPr lang="en-GB" dirty="0"/>
              <a:t>Some have noted that during the pandemic we have seriously reduced our carbon footprints, if this is true, would that make travellers now more ‘green aware’?</a:t>
            </a:r>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r>
              <a:rPr lang="en-GB" i="1" dirty="0">
                <a:solidFill>
                  <a:srgbClr val="0070C0"/>
                </a:solidFill>
              </a:rPr>
              <a:t>How is the hospitality industry affected by current attitudes to the environment? Consider sustainability, what changes could be made… is it achievable, think of all departments e.g. the affect of detergent on the environment, using food sourced globally etc.</a:t>
            </a:r>
          </a:p>
        </p:txBody>
      </p:sp>
      <p:pic>
        <p:nvPicPr>
          <p:cNvPr id="6" name="Picture 5">
            <a:extLst>
              <a:ext uri="{FF2B5EF4-FFF2-40B4-BE49-F238E27FC236}">
                <a16:creationId xmlns:a16="http://schemas.microsoft.com/office/drawing/2014/main" id="{D9C363DA-81DC-46BD-A274-B2781BAA6913}"/>
              </a:ext>
            </a:extLst>
          </p:cNvPr>
          <p:cNvPicPr>
            <a:picLocks noChangeAspect="1"/>
          </p:cNvPicPr>
          <p:nvPr/>
        </p:nvPicPr>
        <p:blipFill>
          <a:blip r:embed="rId3"/>
          <a:stretch>
            <a:fillRect/>
          </a:stretch>
        </p:blipFill>
        <p:spPr>
          <a:xfrm>
            <a:off x="6616124" y="1772816"/>
            <a:ext cx="2810500" cy="1402202"/>
          </a:xfrm>
          <a:prstGeom prst="rect">
            <a:avLst/>
          </a:prstGeom>
        </p:spPr>
      </p:pic>
    </p:spTree>
    <p:extLst>
      <p:ext uri="{BB962C8B-B14F-4D97-AF65-F5344CB8AC3E}">
        <p14:creationId xmlns:p14="http://schemas.microsoft.com/office/powerpoint/2010/main" val="39441730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E1EA6-8EE5-404D-B321-E30E96FFA86B}"/>
              </a:ext>
            </a:extLst>
          </p:cNvPr>
          <p:cNvSpPr>
            <a:spLocks noGrp="1"/>
          </p:cNvSpPr>
          <p:nvPr>
            <p:ph type="title"/>
          </p:nvPr>
        </p:nvSpPr>
        <p:spPr>
          <a:xfrm>
            <a:off x="1524000" y="188640"/>
            <a:ext cx="2818656" cy="1143000"/>
          </a:xfrm>
        </p:spPr>
        <p:txBody>
          <a:bodyPr/>
          <a:lstStyle/>
          <a:p>
            <a:r>
              <a:rPr lang="en-GB" b="1" dirty="0">
                <a:solidFill>
                  <a:srgbClr val="0070C0"/>
                </a:solidFill>
              </a:rPr>
              <a:t>Legal</a:t>
            </a:r>
          </a:p>
        </p:txBody>
      </p:sp>
      <p:pic>
        <p:nvPicPr>
          <p:cNvPr id="5" name="Content Placeholder 4">
            <a:extLst>
              <a:ext uri="{FF2B5EF4-FFF2-40B4-BE49-F238E27FC236}">
                <a16:creationId xmlns:a16="http://schemas.microsoft.com/office/drawing/2014/main" id="{D21419C5-F148-49D6-B871-937E58577545}"/>
              </a:ext>
            </a:extLst>
          </p:cNvPr>
          <p:cNvPicPr>
            <a:picLocks noGrp="1" noChangeAspect="1"/>
          </p:cNvPicPr>
          <p:nvPr>
            <p:ph sz="half" idx="1"/>
          </p:nvPr>
        </p:nvPicPr>
        <p:blipFill rotWithShape="1">
          <a:blip r:embed="rId2"/>
          <a:srcRect l="82041"/>
          <a:stretch/>
        </p:blipFill>
        <p:spPr>
          <a:xfrm>
            <a:off x="2312115" y="1268760"/>
            <a:ext cx="1242427" cy="3989388"/>
          </a:xfrm>
          <a:prstGeom prst="rect">
            <a:avLst/>
          </a:prstGeom>
        </p:spPr>
      </p:pic>
      <p:sp>
        <p:nvSpPr>
          <p:cNvPr id="4" name="Content Placeholder 3">
            <a:extLst>
              <a:ext uri="{FF2B5EF4-FFF2-40B4-BE49-F238E27FC236}">
                <a16:creationId xmlns:a16="http://schemas.microsoft.com/office/drawing/2014/main" id="{FFD2CCCB-8545-4421-8CA0-8E951D54659F}"/>
              </a:ext>
            </a:extLst>
          </p:cNvPr>
          <p:cNvSpPr>
            <a:spLocks noGrp="1"/>
          </p:cNvSpPr>
          <p:nvPr>
            <p:ph sz="half" idx="2"/>
          </p:nvPr>
        </p:nvSpPr>
        <p:spPr>
          <a:xfrm>
            <a:off x="3791744" y="332657"/>
            <a:ext cx="6552728" cy="5184577"/>
          </a:xfrm>
        </p:spPr>
        <p:txBody>
          <a:bodyPr>
            <a:normAutofit fontScale="85000" lnSpcReduction="20000"/>
          </a:bodyPr>
          <a:lstStyle/>
          <a:p>
            <a:pPr marL="0" indent="0" algn="just">
              <a:buNone/>
            </a:pPr>
            <a:r>
              <a:rPr lang="en-GB" dirty="0"/>
              <a:t>Let's be controversial… as a manager you need to be able to influence and inform your team, however large or small. But what happens if you don’t agree with the law? Or you don’t want to carry it out?</a:t>
            </a:r>
          </a:p>
          <a:p>
            <a:pPr marL="0" indent="0" algn="just">
              <a:buNone/>
            </a:pPr>
            <a:endParaRPr lang="en-GB" dirty="0">
              <a:solidFill>
                <a:srgbClr val="0070C0"/>
              </a:solidFill>
            </a:endParaRPr>
          </a:p>
          <a:p>
            <a:pPr marL="0" indent="0" algn="just">
              <a:buNone/>
            </a:pPr>
            <a:endParaRPr lang="en-GB" dirty="0">
              <a:solidFill>
                <a:srgbClr val="0070C0"/>
              </a:solidFill>
            </a:endParaRPr>
          </a:p>
          <a:p>
            <a:pPr marL="0" indent="0" algn="just">
              <a:buNone/>
            </a:pPr>
            <a:endParaRPr lang="en-GB" dirty="0">
              <a:solidFill>
                <a:srgbClr val="0070C0"/>
              </a:solidFill>
            </a:endParaRPr>
          </a:p>
          <a:p>
            <a:pPr marL="0" indent="0" algn="just">
              <a:buNone/>
            </a:pPr>
            <a:endParaRPr lang="en-GB" dirty="0">
              <a:solidFill>
                <a:srgbClr val="0070C0"/>
              </a:solidFill>
            </a:endParaRPr>
          </a:p>
          <a:p>
            <a:pPr marL="0" indent="0" algn="just">
              <a:buNone/>
            </a:pPr>
            <a:endParaRPr lang="en-GB" dirty="0">
              <a:solidFill>
                <a:srgbClr val="0070C0"/>
              </a:solidFill>
            </a:endParaRPr>
          </a:p>
          <a:p>
            <a:pPr marL="0" indent="0" algn="just">
              <a:buNone/>
            </a:pPr>
            <a:r>
              <a:rPr lang="en-GB" i="1" dirty="0">
                <a:solidFill>
                  <a:srgbClr val="0070C0"/>
                </a:solidFill>
              </a:rPr>
              <a:t>Consider a part of law that you have trouble accepting, this could range from parking fines, to equality in the workplace… but all these things affect our organisation either in a direct or indirect way. Think about this carefully,  be prepared to discuss. It is unlikely that you agree with every law!</a:t>
            </a:r>
          </a:p>
        </p:txBody>
      </p:sp>
      <p:pic>
        <p:nvPicPr>
          <p:cNvPr id="6" name="Picture 5">
            <a:extLst>
              <a:ext uri="{FF2B5EF4-FFF2-40B4-BE49-F238E27FC236}">
                <a16:creationId xmlns:a16="http://schemas.microsoft.com/office/drawing/2014/main" id="{885A94D5-66CE-4A60-878B-28CF3CAC61EB}"/>
              </a:ext>
            </a:extLst>
          </p:cNvPr>
          <p:cNvPicPr>
            <a:picLocks noChangeAspect="1"/>
          </p:cNvPicPr>
          <p:nvPr/>
        </p:nvPicPr>
        <p:blipFill>
          <a:blip r:embed="rId3"/>
          <a:stretch>
            <a:fillRect/>
          </a:stretch>
        </p:blipFill>
        <p:spPr>
          <a:xfrm>
            <a:off x="6079235" y="1861252"/>
            <a:ext cx="2810500" cy="1402202"/>
          </a:xfrm>
          <a:prstGeom prst="rect">
            <a:avLst/>
          </a:prstGeom>
        </p:spPr>
      </p:pic>
    </p:spTree>
    <p:extLst>
      <p:ext uri="{BB962C8B-B14F-4D97-AF65-F5344CB8AC3E}">
        <p14:creationId xmlns:p14="http://schemas.microsoft.com/office/powerpoint/2010/main" val="3688501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5D367-2F8E-49FA-97C6-456FFE27DCDA}"/>
              </a:ext>
            </a:extLst>
          </p:cNvPr>
          <p:cNvSpPr>
            <a:spLocks noGrp="1"/>
          </p:cNvSpPr>
          <p:nvPr>
            <p:ph type="title"/>
          </p:nvPr>
        </p:nvSpPr>
        <p:spPr/>
        <p:txBody>
          <a:bodyPr>
            <a:noAutofit/>
          </a:bodyPr>
          <a:lstStyle/>
          <a:p>
            <a:r>
              <a:rPr lang="en-GB" sz="2800" b="1" dirty="0">
                <a:solidFill>
                  <a:schemeClr val="accent1">
                    <a:lumMod val="50000"/>
                  </a:schemeClr>
                </a:solidFill>
              </a:rPr>
              <a:t>Reading together – In the Moodle Introduction section and the file academic articles you will find an article entitled…</a:t>
            </a:r>
          </a:p>
        </p:txBody>
      </p:sp>
      <p:sp>
        <p:nvSpPr>
          <p:cNvPr id="3" name="Content Placeholder 2">
            <a:extLst>
              <a:ext uri="{FF2B5EF4-FFF2-40B4-BE49-F238E27FC236}">
                <a16:creationId xmlns:a16="http://schemas.microsoft.com/office/drawing/2014/main" id="{CC94D43D-5616-453E-9422-DB27038707D1}"/>
              </a:ext>
            </a:extLst>
          </p:cNvPr>
          <p:cNvSpPr>
            <a:spLocks noGrp="1"/>
          </p:cNvSpPr>
          <p:nvPr>
            <p:ph idx="1"/>
          </p:nvPr>
        </p:nvSpPr>
        <p:spPr>
          <a:xfrm>
            <a:off x="2135560" y="1772816"/>
            <a:ext cx="8280920" cy="3773016"/>
          </a:xfrm>
        </p:spPr>
        <p:txBody>
          <a:bodyPr>
            <a:normAutofit/>
          </a:bodyPr>
          <a:lstStyle/>
          <a:p>
            <a:pPr marL="0" indent="0">
              <a:buNone/>
            </a:pPr>
            <a:r>
              <a:rPr lang="en-GB" dirty="0"/>
              <a:t>Please take 20 minutes to </a:t>
            </a:r>
            <a:r>
              <a:rPr lang="en-GB" u="sng" dirty="0"/>
              <a:t>read </a:t>
            </a:r>
            <a:r>
              <a:rPr lang="en-GB" dirty="0"/>
              <a:t>whatever  sections you’d like.</a:t>
            </a:r>
          </a:p>
          <a:p>
            <a:pPr marL="0" indent="0">
              <a:buNone/>
            </a:pPr>
            <a:r>
              <a:rPr lang="en-GB" dirty="0">
                <a:hlinkClick r:id="rId2"/>
              </a:rPr>
              <a:t>The hospitality sector’s response to a new market segment.pdf</a:t>
            </a:r>
            <a:endParaRPr lang="en-GB" dirty="0"/>
          </a:p>
          <a:p>
            <a:pPr marL="0" indent="0">
              <a:buNone/>
            </a:pPr>
            <a:endParaRPr lang="en-GB" dirty="0"/>
          </a:p>
          <a:p>
            <a:pPr marL="0" indent="0">
              <a:buNone/>
            </a:pPr>
            <a:r>
              <a:rPr lang="en-GB" dirty="0"/>
              <a:t>Make some notes and be ready to discuss what you think that article is telling us, about the World right now?</a:t>
            </a:r>
          </a:p>
        </p:txBody>
      </p:sp>
    </p:spTree>
    <p:extLst>
      <p:ext uri="{BB962C8B-B14F-4D97-AF65-F5344CB8AC3E}">
        <p14:creationId xmlns:p14="http://schemas.microsoft.com/office/powerpoint/2010/main" val="1728213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94DE-2EFF-4FA8-8282-9B3A34456CC5}"/>
              </a:ext>
            </a:extLst>
          </p:cNvPr>
          <p:cNvSpPr>
            <a:spLocks noGrp="1"/>
          </p:cNvSpPr>
          <p:nvPr>
            <p:ph type="title"/>
          </p:nvPr>
        </p:nvSpPr>
        <p:spPr>
          <a:xfrm>
            <a:off x="1981200" y="274638"/>
            <a:ext cx="8229600" cy="778098"/>
          </a:xfrm>
        </p:spPr>
        <p:txBody>
          <a:bodyPr/>
          <a:lstStyle/>
          <a:p>
            <a:r>
              <a:rPr lang="en-GB" b="1" dirty="0">
                <a:solidFill>
                  <a:srgbClr val="0070C0"/>
                </a:solidFill>
              </a:rPr>
              <a:t>Activity</a:t>
            </a:r>
          </a:p>
        </p:txBody>
      </p:sp>
      <p:pic>
        <p:nvPicPr>
          <p:cNvPr id="6" name="Content Placeholder 5">
            <a:extLst>
              <a:ext uri="{FF2B5EF4-FFF2-40B4-BE49-F238E27FC236}">
                <a16:creationId xmlns:a16="http://schemas.microsoft.com/office/drawing/2014/main" id="{4A918CD8-9C54-4427-BA18-B4CE2AC2888F}"/>
              </a:ext>
            </a:extLst>
          </p:cNvPr>
          <p:cNvPicPr>
            <a:picLocks noGrp="1" noChangeAspect="1"/>
          </p:cNvPicPr>
          <p:nvPr>
            <p:ph sz="half" idx="1"/>
          </p:nvPr>
        </p:nvPicPr>
        <p:blipFill>
          <a:blip r:embed="rId3"/>
          <a:stretch>
            <a:fillRect/>
          </a:stretch>
        </p:blipFill>
        <p:spPr>
          <a:xfrm>
            <a:off x="1524000" y="1443040"/>
            <a:ext cx="4038600" cy="3354113"/>
          </a:xfrm>
        </p:spPr>
      </p:pic>
      <p:sp>
        <p:nvSpPr>
          <p:cNvPr id="4" name="Content Placeholder 3">
            <a:extLst>
              <a:ext uri="{FF2B5EF4-FFF2-40B4-BE49-F238E27FC236}">
                <a16:creationId xmlns:a16="http://schemas.microsoft.com/office/drawing/2014/main" id="{B2FFE2BF-0432-4C6D-9D58-59F351DE72CB}"/>
              </a:ext>
            </a:extLst>
          </p:cNvPr>
          <p:cNvSpPr>
            <a:spLocks noGrp="1"/>
          </p:cNvSpPr>
          <p:nvPr>
            <p:ph sz="half" idx="2"/>
          </p:nvPr>
        </p:nvSpPr>
        <p:spPr>
          <a:xfrm>
            <a:off x="5886128" y="1052737"/>
            <a:ext cx="5232976" cy="4536505"/>
          </a:xfrm>
        </p:spPr>
        <p:txBody>
          <a:bodyPr>
            <a:normAutofit fontScale="92500" lnSpcReduction="10000"/>
          </a:bodyPr>
          <a:lstStyle/>
          <a:p>
            <a:pPr marL="0" indent="0">
              <a:buNone/>
            </a:pPr>
            <a:r>
              <a:rPr lang="en-GB" dirty="0"/>
              <a:t>Think of a contemporary theme (it can be the one you will develop for your assignments)</a:t>
            </a:r>
          </a:p>
          <a:p>
            <a:pPr marL="0" indent="0">
              <a:buNone/>
            </a:pPr>
            <a:endParaRPr lang="en-GB" dirty="0"/>
          </a:p>
          <a:p>
            <a:pPr marL="0" indent="0">
              <a:buNone/>
            </a:pPr>
            <a:r>
              <a:rPr lang="en-GB" dirty="0"/>
              <a:t>You have 30 minutes to prepare a PowerPoint slide and you will share with your colleagues introducing your conference theme.</a:t>
            </a:r>
          </a:p>
          <a:p>
            <a:pPr marL="0" indent="0">
              <a:buNone/>
            </a:pPr>
            <a:endParaRPr lang="en-GB" dirty="0"/>
          </a:p>
          <a:p>
            <a:pPr marL="0" indent="0">
              <a:buNone/>
            </a:pPr>
            <a:r>
              <a:rPr lang="en-GB" dirty="0"/>
              <a:t>We will discuss this as a group and give meaningful feedback to help you develop your ideas.</a:t>
            </a:r>
          </a:p>
        </p:txBody>
      </p:sp>
    </p:spTree>
    <p:extLst>
      <p:ext uri="{BB962C8B-B14F-4D97-AF65-F5344CB8AC3E}">
        <p14:creationId xmlns:p14="http://schemas.microsoft.com/office/powerpoint/2010/main" val="3102457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39FC9-3712-4EB6-87A7-42BD66B26B66}"/>
              </a:ext>
            </a:extLst>
          </p:cNvPr>
          <p:cNvSpPr>
            <a:spLocks noGrp="1"/>
          </p:cNvSpPr>
          <p:nvPr>
            <p:ph type="title"/>
          </p:nvPr>
        </p:nvSpPr>
        <p:spPr/>
        <p:txBody>
          <a:bodyPr/>
          <a:lstStyle/>
          <a:p>
            <a:r>
              <a:rPr lang="en-GB" b="1" dirty="0">
                <a:solidFill>
                  <a:srgbClr val="0070C0"/>
                </a:solidFill>
              </a:rPr>
              <a:t>The conference</a:t>
            </a:r>
          </a:p>
        </p:txBody>
      </p:sp>
      <p:pic>
        <p:nvPicPr>
          <p:cNvPr id="6" name="Content Placeholder 5">
            <a:extLst>
              <a:ext uri="{FF2B5EF4-FFF2-40B4-BE49-F238E27FC236}">
                <a16:creationId xmlns:a16="http://schemas.microsoft.com/office/drawing/2014/main" id="{6AEFCC7F-3A1F-4EDD-BD1A-B363306840C4}"/>
              </a:ext>
            </a:extLst>
          </p:cNvPr>
          <p:cNvPicPr>
            <a:picLocks noGrp="1" noChangeAspect="1"/>
          </p:cNvPicPr>
          <p:nvPr>
            <p:ph sz="half" idx="1"/>
          </p:nvPr>
        </p:nvPicPr>
        <p:blipFill>
          <a:blip r:embed="rId2"/>
          <a:stretch>
            <a:fillRect/>
          </a:stretch>
        </p:blipFill>
        <p:spPr>
          <a:xfrm>
            <a:off x="1775520" y="1772816"/>
            <a:ext cx="4038600" cy="2664296"/>
          </a:xfrm>
        </p:spPr>
      </p:pic>
      <p:sp>
        <p:nvSpPr>
          <p:cNvPr id="4" name="Content Placeholder 3">
            <a:extLst>
              <a:ext uri="{FF2B5EF4-FFF2-40B4-BE49-F238E27FC236}">
                <a16:creationId xmlns:a16="http://schemas.microsoft.com/office/drawing/2014/main" id="{74597E06-E250-4ACF-9687-FA1FD19B7CD1}"/>
              </a:ext>
            </a:extLst>
          </p:cNvPr>
          <p:cNvSpPr>
            <a:spLocks noGrp="1"/>
          </p:cNvSpPr>
          <p:nvPr>
            <p:ph sz="half" idx="2"/>
          </p:nvPr>
        </p:nvSpPr>
        <p:spPr>
          <a:xfrm>
            <a:off x="6172200" y="1600201"/>
            <a:ext cx="4388296" cy="3989040"/>
          </a:xfrm>
        </p:spPr>
        <p:txBody>
          <a:bodyPr>
            <a:normAutofit fontScale="92500" lnSpcReduction="20000"/>
          </a:bodyPr>
          <a:lstStyle/>
          <a:p>
            <a:pPr marL="0" indent="0">
              <a:buNone/>
            </a:pPr>
            <a:r>
              <a:rPr lang="en-GB" dirty="0"/>
              <a:t>Remember this is a group event</a:t>
            </a:r>
          </a:p>
          <a:p>
            <a:pPr marL="0" indent="0">
              <a:buNone/>
            </a:pPr>
            <a:endParaRPr lang="en-GB" dirty="0"/>
          </a:p>
          <a:p>
            <a:pPr marL="0" indent="0">
              <a:buNone/>
            </a:pPr>
            <a:r>
              <a:rPr lang="en-GB" dirty="0"/>
              <a:t>Even if you aren’t selected to present at the online conference you will still have a role on that day.</a:t>
            </a:r>
          </a:p>
          <a:p>
            <a:pPr marL="0" indent="0">
              <a:buNone/>
            </a:pPr>
            <a:endParaRPr lang="en-GB" dirty="0"/>
          </a:p>
          <a:p>
            <a:pPr marL="0" indent="0">
              <a:buNone/>
            </a:pPr>
            <a:r>
              <a:rPr lang="en-GB" dirty="0"/>
              <a:t>And remember you will have your chance to share your theme with our students and lecturers.</a:t>
            </a:r>
          </a:p>
        </p:txBody>
      </p:sp>
    </p:spTree>
    <p:extLst>
      <p:ext uri="{BB962C8B-B14F-4D97-AF65-F5344CB8AC3E}">
        <p14:creationId xmlns:p14="http://schemas.microsoft.com/office/powerpoint/2010/main" val="3065156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9C20D-7510-45F6-AC00-1B72D76DD690}"/>
              </a:ext>
            </a:extLst>
          </p:cNvPr>
          <p:cNvSpPr>
            <a:spLocks noGrp="1"/>
          </p:cNvSpPr>
          <p:nvPr>
            <p:ph type="title"/>
          </p:nvPr>
        </p:nvSpPr>
        <p:spPr/>
        <p:txBody>
          <a:bodyPr/>
          <a:lstStyle/>
          <a:p>
            <a:r>
              <a:rPr lang="en-GB" b="1" dirty="0">
                <a:solidFill>
                  <a:srgbClr val="0070C0"/>
                </a:solidFill>
              </a:rPr>
              <a:t>The Selection Process!</a:t>
            </a:r>
          </a:p>
        </p:txBody>
      </p:sp>
      <p:pic>
        <p:nvPicPr>
          <p:cNvPr id="6" name="Content Placeholder 5">
            <a:extLst>
              <a:ext uri="{FF2B5EF4-FFF2-40B4-BE49-F238E27FC236}">
                <a16:creationId xmlns:a16="http://schemas.microsoft.com/office/drawing/2014/main" id="{89065E65-1BEE-4402-87F8-795D4D90ACC3}"/>
              </a:ext>
            </a:extLst>
          </p:cNvPr>
          <p:cNvPicPr>
            <a:picLocks noGrp="1" noChangeAspect="1"/>
          </p:cNvPicPr>
          <p:nvPr>
            <p:ph sz="half" idx="1"/>
          </p:nvPr>
        </p:nvPicPr>
        <p:blipFill>
          <a:blip r:embed="rId2"/>
          <a:stretch>
            <a:fillRect/>
          </a:stretch>
        </p:blipFill>
        <p:spPr>
          <a:xfrm>
            <a:off x="1919536" y="1700808"/>
            <a:ext cx="4038600" cy="3028950"/>
          </a:xfrm>
        </p:spPr>
      </p:pic>
      <p:sp>
        <p:nvSpPr>
          <p:cNvPr id="4" name="Content Placeholder 3">
            <a:extLst>
              <a:ext uri="{FF2B5EF4-FFF2-40B4-BE49-F238E27FC236}">
                <a16:creationId xmlns:a16="http://schemas.microsoft.com/office/drawing/2014/main" id="{F40C4458-C0B3-4E27-9DA4-6B7F60BBA06A}"/>
              </a:ext>
            </a:extLst>
          </p:cNvPr>
          <p:cNvSpPr>
            <a:spLocks noGrp="1"/>
          </p:cNvSpPr>
          <p:nvPr>
            <p:ph sz="half" idx="2"/>
          </p:nvPr>
        </p:nvSpPr>
        <p:spPr>
          <a:xfrm>
            <a:off x="6172200" y="1600201"/>
            <a:ext cx="4388296" cy="3989040"/>
          </a:xfrm>
        </p:spPr>
        <p:txBody>
          <a:bodyPr>
            <a:normAutofit/>
          </a:bodyPr>
          <a:lstStyle/>
          <a:p>
            <a:pPr marL="0" indent="0">
              <a:buNone/>
            </a:pPr>
            <a:r>
              <a:rPr lang="en-GB" dirty="0"/>
              <a:t>No pressure here at all, but we want you to be comfortable with presenting.</a:t>
            </a:r>
          </a:p>
          <a:p>
            <a:pPr marL="0" indent="0">
              <a:buNone/>
            </a:pPr>
            <a:endParaRPr lang="en-GB" dirty="0"/>
          </a:p>
          <a:p>
            <a:pPr marL="0" indent="0">
              <a:buNone/>
            </a:pPr>
            <a:r>
              <a:rPr lang="en-GB" dirty="0"/>
              <a:t>Also, that this conference showcases you and the university as best it can</a:t>
            </a:r>
          </a:p>
        </p:txBody>
      </p:sp>
    </p:spTree>
    <p:extLst>
      <p:ext uri="{BB962C8B-B14F-4D97-AF65-F5344CB8AC3E}">
        <p14:creationId xmlns:p14="http://schemas.microsoft.com/office/powerpoint/2010/main" val="29312267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425508" y="-416129"/>
            <a:ext cx="5008020" cy="2139553"/>
          </a:xfrm>
        </p:spPr>
        <p:txBody>
          <a:bodyPr/>
          <a:lstStyle/>
          <a:p>
            <a:r>
              <a:rPr lang="en-GB" dirty="0">
                <a:solidFill>
                  <a:schemeClr val="bg1"/>
                </a:solidFill>
              </a:rPr>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361950" y="1977544"/>
            <a:ext cx="5963694" cy="2511906"/>
          </a:xfrm>
        </p:spPr>
        <p:txBody>
          <a:bodyPr>
            <a:normAutofit fontScale="85000" lnSpcReduction="20000"/>
          </a:bodyPr>
          <a:lstStyle/>
          <a:p>
            <a:r>
              <a:rPr lang="en-GB" sz="2800" dirty="0">
                <a:solidFill>
                  <a:schemeClr val="bg1"/>
                </a:solidFill>
              </a:rPr>
              <a:t>Review of articles surrounding a particular theme</a:t>
            </a:r>
          </a:p>
          <a:p>
            <a:endParaRPr lang="en-GB" sz="2800" dirty="0">
              <a:solidFill>
                <a:schemeClr val="bg1"/>
              </a:solidFill>
            </a:endParaRPr>
          </a:p>
          <a:p>
            <a:r>
              <a:rPr lang="en-GB" sz="2800" dirty="0">
                <a:solidFill>
                  <a:schemeClr val="bg1"/>
                </a:solidFill>
              </a:rPr>
              <a:t>Present further findings via PowerPoint presentations</a:t>
            </a:r>
          </a:p>
          <a:p>
            <a:endParaRPr lang="en-GB" sz="2800" dirty="0">
              <a:solidFill>
                <a:schemeClr val="bg1"/>
              </a:solidFill>
            </a:endParaRPr>
          </a:p>
          <a:p>
            <a:r>
              <a:rPr lang="en-GB" sz="2800" dirty="0">
                <a:solidFill>
                  <a:schemeClr val="bg1"/>
                </a:solidFill>
              </a:rPr>
              <a:t>Discuss assignment topics</a:t>
            </a:r>
          </a:p>
          <a:p>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609793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10145" y="1178558"/>
            <a:ext cx="4494628" cy="3348156"/>
          </a:xfrm>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l.villard@uwtsd.ac.uk</a:t>
            </a:r>
            <a:endParaRPr lang="en-GB" sz="2400" u="sng" dirty="0"/>
          </a:p>
        </p:txBody>
      </p:sp>
    </p:spTree>
    <p:extLst>
      <p:ext uri="{BB962C8B-B14F-4D97-AF65-F5344CB8AC3E}">
        <p14:creationId xmlns:p14="http://schemas.microsoft.com/office/powerpoint/2010/main" val="381217206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507A30-ABE1-4988-86BE-C80E6C31A2D7}">
  <ds:schemaRefs>
    <ds:schemaRef ds:uri="http://schemas.microsoft.com/office/infopath/2007/PartnerControls"/>
    <ds:schemaRef ds:uri="http://purl.org/dc/terms/"/>
    <ds:schemaRef ds:uri="http://schemas.microsoft.com/office/2006/metadata/properties"/>
    <ds:schemaRef ds:uri="http://www.w3.org/XML/1998/namespace"/>
    <ds:schemaRef ds:uri="http://schemas.microsoft.com/office/2006/documentManagement/types"/>
    <ds:schemaRef ds:uri="http://schemas.openxmlformats.org/package/2006/metadata/core-properties"/>
    <ds:schemaRef ds:uri="32cf4773-4f40-40c5-b712-949156571374"/>
    <ds:schemaRef ds:uri="74243a2f-f39c-4e43-9810-58f2f548e0d4"/>
    <ds:schemaRef ds:uri="http://purl.org/dc/dcmitype/"/>
    <ds:schemaRef ds:uri="http://purl.org/dc/elements/1.1/"/>
  </ds:schemaRefs>
</ds:datastoreItem>
</file>

<file path=customXml/itemProps2.xml><?xml version="1.0" encoding="utf-8"?>
<ds:datastoreItem xmlns:ds="http://schemas.openxmlformats.org/officeDocument/2006/customXml" ds:itemID="{14D58644-A16F-4E7E-AE3E-7731F1424F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11B643-606F-43A6-818B-3C7336F92A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1248</Words>
  <Application>Microsoft Office PowerPoint</Application>
  <PresentationFormat>Widescreen</PresentationFormat>
  <Paragraphs>116</Paragraphs>
  <Slides>21</Slides>
  <Notes>4</Notes>
  <HiddenSlides>0</HiddenSlides>
  <MMClips>1</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21</vt:i4>
      </vt:variant>
    </vt:vector>
  </HeadingPairs>
  <TitlesOfParts>
    <vt:vector size="33" baseType="lpstr">
      <vt:lpstr>Arial</vt:lpstr>
      <vt:lpstr>Calibri</vt:lpstr>
      <vt:lpstr>Calibri Light</vt:lpstr>
      <vt:lpstr>Wingdings</vt:lpstr>
      <vt:lpstr>Title Slide 1</vt:lpstr>
      <vt:lpstr>Sub Title 1</vt:lpstr>
      <vt:lpstr>1_Text Break Info Slide 2</vt:lpstr>
      <vt:lpstr>1_Title Slide 1</vt:lpstr>
      <vt:lpstr>Text 1</vt:lpstr>
      <vt:lpstr>Theme1</vt:lpstr>
      <vt:lpstr>Theme4</vt:lpstr>
      <vt:lpstr>Theme3</vt:lpstr>
      <vt:lpstr> BA International Hotel Management   Module BMIH6001  Contemporary Themes  Week Two Lola Villard-Coles, (Hons) </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Get a laptop!</vt:lpstr>
      <vt:lpstr>Aims For Today</vt:lpstr>
      <vt:lpstr>Key skills</vt:lpstr>
      <vt:lpstr>Choosing your Theme</vt:lpstr>
      <vt:lpstr>Scanning the environment of the manager</vt:lpstr>
      <vt:lpstr>PESTEL Introduced (video)</vt:lpstr>
      <vt:lpstr>Politics</vt:lpstr>
      <vt:lpstr>Economics</vt:lpstr>
      <vt:lpstr>Sociology</vt:lpstr>
      <vt:lpstr>Technology</vt:lpstr>
      <vt:lpstr>Environment</vt:lpstr>
      <vt:lpstr>Legal</vt:lpstr>
      <vt:lpstr>Reading together – In the Moodle Introduction section and the file academic articles you will find an article entitled…</vt:lpstr>
      <vt:lpstr>Activity</vt:lpstr>
      <vt:lpstr>The conference</vt:lpstr>
      <vt:lpstr>The Selection Process!</vt:lpstr>
      <vt:lpstr>Next Week!</vt:lpstr>
      <vt:lpstr>I look forward to seeing you next week.  If you have any questions in the meantime, please send an email from your student account  l.villard@uwtsd.ac.uk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Lola Villard</cp:lastModifiedBy>
  <cp:revision>4</cp:revision>
  <dcterms:created xsi:type="dcterms:W3CDTF">2023-01-31T21:01:37Z</dcterms:created>
  <dcterms:modified xsi:type="dcterms:W3CDTF">2023-09-29T17:02:16Z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